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7" r:id="rId2"/>
    <p:sldId id="316" r:id="rId3"/>
    <p:sldId id="319" r:id="rId4"/>
    <p:sldId id="393" r:id="rId5"/>
    <p:sldId id="392" r:id="rId6"/>
    <p:sldId id="258" r:id="rId7"/>
    <p:sldId id="441" r:id="rId8"/>
    <p:sldId id="454" r:id="rId9"/>
    <p:sldId id="471" r:id="rId10"/>
    <p:sldId id="455" r:id="rId11"/>
    <p:sldId id="451" r:id="rId12"/>
    <p:sldId id="452" r:id="rId13"/>
    <p:sldId id="467" r:id="rId14"/>
    <p:sldId id="468" r:id="rId15"/>
    <p:sldId id="442" r:id="rId16"/>
    <p:sldId id="458" r:id="rId17"/>
    <p:sldId id="469" r:id="rId18"/>
    <p:sldId id="464" r:id="rId19"/>
    <p:sldId id="456" r:id="rId20"/>
    <p:sldId id="470" r:id="rId21"/>
    <p:sldId id="462" r:id="rId22"/>
    <p:sldId id="460" r:id="rId23"/>
    <p:sldId id="434" r:id="rId24"/>
    <p:sldId id="461" r:id="rId25"/>
    <p:sldId id="450" r:id="rId26"/>
    <p:sldId id="278" r:id="rId27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106D3-030A-420C-9FC1-0CD1FF30FAE1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28A98-C5F7-40CD-90A3-5C097D36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8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2018-04-12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/>
              <a:t>ESS RF SYSTEMS AND SPECIALISED POWER CONVERTERS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1916723"/>
          </a:xfrm>
        </p:spPr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Anders Sunesson RF </a:t>
            </a:r>
            <a:r>
              <a:rPr lang="sv-SE" sz="2000" dirty="0" err="1" smtClean="0">
                <a:solidFill>
                  <a:schemeClr val="bg1"/>
                </a:solidFill>
              </a:rPr>
              <a:t>group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leader</a:t>
            </a:r>
            <a:endParaRPr lang="sv-SE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Contributions from the RF group (WP 8</a:t>
            </a:r>
            <a:r>
              <a:rPr lang="en-US" sz="2000" smtClean="0">
                <a:solidFill>
                  <a:schemeClr val="bg1"/>
                </a:solidFill>
              </a:rPr>
              <a:t>, Morten Jensen; WP 17, Carlos Martins)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Contributions from IK partners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TAC #17, April 12, 2018</a:t>
            </a:r>
            <a:endParaRPr lang="sv-SE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3680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latin typeface="Calibri"/>
              </a:rPr>
              <a:t>www.europeanspallationsource.se</a:t>
            </a:r>
            <a:endParaRPr lang="en-GB" sz="16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49" y="4400494"/>
            <a:ext cx="3020499" cy="226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from G02, WP 17, WP 8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22" y="2037431"/>
            <a:ext cx="2700643" cy="20254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1699848"/>
            <a:ext cx="3112844" cy="2334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8" y="4713502"/>
            <a:ext cx="2677297" cy="2007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55" y="4143547"/>
            <a:ext cx="2687595" cy="2015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92" y="1699848"/>
            <a:ext cx="2794285" cy="209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6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14" descr="Imagen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0662" y="3884895"/>
            <a:ext cx="2912812" cy="26742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Power Converters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Modulators RFQ/DTL and medium beta</a:t>
            </a:r>
          </a:p>
          <a:p>
            <a:pPr lvl="1"/>
            <a:r>
              <a:rPr lang="en-US" dirty="0" smtClean="0"/>
              <a:t>Contracts in place (JEMA, Spain)</a:t>
            </a:r>
          </a:p>
          <a:p>
            <a:pPr lvl="1"/>
            <a:r>
              <a:rPr lang="en-US" dirty="0" smtClean="0"/>
              <a:t>SML topology, 660 kVA</a:t>
            </a:r>
          </a:p>
          <a:p>
            <a:pPr lvl="1"/>
            <a:r>
              <a:rPr lang="en-US" dirty="0" smtClean="0"/>
              <a:t>CDR passed NC</a:t>
            </a:r>
          </a:p>
          <a:p>
            <a:r>
              <a:rPr lang="en-US" dirty="0" smtClean="0"/>
              <a:t>Tender returns Spoke RF stations, under evaluation</a:t>
            </a:r>
          </a:p>
          <a:p>
            <a:r>
              <a:rPr lang="en-US" dirty="0" smtClean="0"/>
              <a:t>Tender returns received for Magnet power converters , under evaluation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BF74B9-E9C3-8548-BE39-BF1D4526B414}"/>
              </a:ext>
            </a:extLst>
          </p:cNvPr>
          <p:cNvGrpSpPr/>
          <p:nvPr/>
        </p:nvGrpSpPr>
        <p:grpSpPr>
          <a:xfrm>
            <a:off x="545844" y="5064094"/>
            <a:ext cx="3031437" cy="1615827"/>
            <a:chOff x="5880291" y="4092918"/>
            <a:chExt cx="3031437" cy="16158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BFDF44-712B-184E-B093-783661BB8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291" y="4092918"/>
              <a:ext cx="3031437" cy="161582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  <a:effectLst/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altLang="sv-S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endParaRPr>
            </a:p>
            <a:p>
              <a:pPr marR="0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en-GB" altLang="sv-SE" sz="1100" b="1" dirty="0">
                <a:ea typeface="Calibri" pitchFamily="34" charset="0"/>
                <a:cs typeface="Times New Roman" pitchFamily="18" charset="0"/>
              </a:endParaRPr>
            </a:p>
            <a:p>
              <a:pPr marR="0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altLang="sv-S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endParaRPr>
            </a:p>
            <a:p>
              <a:pPr marR="0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en-GB" altLang="sv-SE" sz="1100" b="1" dirty="0">
                <a:ea typeface="Calibri" pitchFamily="34" charset="0"/>
                <a:cs typeface="Times New Roman" pitchFamily="18" charset="0"/>
              </a:endParaRPr>
            </a:p>
            <a:p>
              <a:pPr marR="0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altLang="sv-S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endParaRPr>
            </a:p>
            <a:p>
              <a:pPr marR="0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en-GB" altLang="sv-SE" sz="1100" b="1" dirty="0">
                <a:ea typeface="Calibri" pitchFamily="34" charset="0"/>
                <a:cs typeface="Times New Roman" pitchFamily="18" charset="0"/>
              </a:endParaRPr>
            </a:p>
            <a:p>
              <a:pPr marR="0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altLang="sv-S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endParaRPr>
            </a:p>
            <a:p>
              <a:pPr marR="0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altLang="sv-S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endParaRPr>
            </a:p>
            <a:p>
              <a:pPr marR="0" lvl="1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altLang="sv-SE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	RFPS</a:t>
              </a:r>
            </a:p>
          </p:txBody>
        </p:sp>
        <p:pic>
          <p:nvPicPr>
            <p:cNvPr id="7" name="Picture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053038" y="4133462"/>
              <a:ext cx="1997085" cy="14933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CD76B9-3301-EF4B-92BC-52B9D649D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42828" y="4276361"/>
              <a:ext cx="570925" cy="110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0CD49CB-0554-4646-900C-77A62A52C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432" y="5449575"/>
            <a:ext cx="1379497" cy="60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63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6" descr="Imagen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0032" y="4108165"/>
            <a:ext cx="4186809" cy="236134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high power RF amplifiers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Medium beta klystrons deliveries start in June, orders placed for 36 klystrons, 2 suppliers</a:t>
            </a:r>
          </a:p>
          <a:p>
            <a:pPr lvl="0"/>
            <a:r>
              <a:rPr lang="sv-SE" dirty="0" smtClean="0"/>
              <a:t>Driver </a:t>
            </a:r>
            <a:r>
              <a:rPr lang="sv-SE" dirty="0" err="1" smtClean="0"/>
              <a:t>amplifiers</a:t>
            </a:r>
            <a:r>
              <a:rPr lang="sv-SE" dirty="0" smtClean="0"/>
              <a:t> </a:t>
            </a:r>
            <a:r>
              <a:rPr lang="sv-SE" dirty="0"/>
              <a:t>for MB</a:t>
            </a:r>
          </a:p>
          <a:p>
            <a:pPr lvl="1"/>
            <a:r>
              <a:rPr lang="en-US" dirty="0"/>
              <a:t>Design review with R&amp;S done</a:t>
            </a:r>
            <a:endParaRPr lang="sv-SE" dirty="0"/>
          </a:p>
          <a:p>
            <a:pPr lvl="1"/>
            <a:r>
              <a:rPr lang="sv-SE" dirty="0"/>
              <a:t>1st </a:t>
            </a:r>
            <a:r>
              <a:rPr lang="sv-SE" dirty="0" err="1"/>
              <a:t>delivery</a:t>
            </a:r>
            <a:r>
              <a:rPr lang="sv-SE" dirty="0"/>
              <a:t> </a:t>
            </a:r>
            <a:r>
              <a:rPr lang="sv-SE" dirty="0" err="1"/>
              <a:t>scheduled</a:t>
            </a:r>
            <a:endParaRPr lang="sv-SE" dirty="0"/>
          </a:p>
          <a:p>
            <a:pPr lvl="1"/>
            <a:r>
              <a:rPr lang="sv-SE" dirty="0" err="1"/>
              <a:t>Prototype</a:t>
            </a:r>
            <a:r>
              <a:rPr lang="sv-SE" dirty="0"/>
              <a:t> </a:t>
            </a:r>
            <a:r>
              <a:rPr lang="sv-SE" dirty="0" err="1"/>
              <a:t>measured</a:t>
            </a:r>
            <a:r>
              <a:rPr lang="sv-SE" dirty="0"/>
              <a:t> and </a:t>
            </a:r>
            <a:r>
              <a:rPr lang="sv-SE" dirty="0" err="1"/>
              <a:t>report</a:t>
            </a:r>
            <a:r>
              <a:rPr lang="sv-SE" dirty="0"/>
              <a:t> </a:t>
            </a:r>
            <a:r>
              <a:rPr lang="sv-SE" dirty="0" err="1" smtClean="0"/>
              <a:t>done</a:t>
            </a:r>
            <a:endParaRPr lang="sv-SE" dirty="0" smtClean="0"/>
          </a:p>
          <a:p>
            <a:r>
              <a:rPr lang="en-US" dirty="0" smtClean="0"/>
              <a:t>ESS Bilbao NC klystrons</a:t>
            </a:r>
          </a:p>
          <a:p>
            <a:pPr lvl="1"/>
            <a:r>
              <a:rPr lang="en-US" dirty="0" smtClean="0"/>
              <a:t>Has three klystrons</a:t>
            </a:r>
          </a:p>
          <a:p>
            <a:pPr lvl="1"/>
            <a:r>
              <a:rPr lang="en-US" dirty="0" smtClean="0"/>
              <a:t>Reconditioning to ESS spec</a:t>
            </a:r>
          </a:p>
          <a:p>
            <a:pPr lvl="1"/>
            <a:r>
              <a:rPr lang="en-US" dirty="0" smtClean="0"/>
              <a:t>Tendering for three more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0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Status </a:t>
            </a:r>
            <a:r>
              <a:rPr lang="en-US" dirty="0" smtClean="0"/>
              <a:t>Medium </a:t>
            </a:r>
            <a:r>
              <a:rPr lang="en-US" dirty="0"/>
              <a:t>Beta </a:t>
            </a:r>
            <a:r>
              <a:rPr lang="en-US" dirty="0" smtClean="0"/>
              <a:t>klystrons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Toshiba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FAT of the first tube performed on April 3-5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First tube arriving at ESS mid-June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Testing of the second klystron starting week 20 (mid-May)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Baking of third klystron will be completed in week 14 (April 2-8)</a:t>
            </a:r>
          </a:p>
          <a:p>
            <a:pPr marL="457200" lvl="1" indent="0">
              <a:buNone/>
            </a:pPr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CPI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FAT </a:t>
            </a:r>
            <a:r>
              <a:rPr lang="en-US" dirty="0" smtClean="0">
                <a:solidFill>
                  <a:prstClr val="black"/>
                </a:solidFill>
              </a:rPr>
              <a:t>first </a:t>
            </a:r>
            <a:r>
              <a:rPr lang="en-US" dirty="0">
                <a:solidFill>
                  <a:prstClr val="black"/>
                </a:solidFill>
              </a:rPr>
              <a:t>tube planned for June 27</a:t>
            </a:r>
            <a:r>
              <a:rPr lang="en-US" baseline="30000" dirty="0">
                <a:solidFill>
                  <a:prstClr val="black"/>
                </a:solidFill>
              </a:rPr>
              <a:t>th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First tube </a:t>
            </a:r>
            <a:r>
              <a:rPr lang="en-US" dirty="0" smtClean="0">
                <a:solidFill>
                  <a:prstClr val="black"/>
                </a:solidFill>
              </a:rPr>
              <a:t>arrives </a:t>
            </a:r>
            <a:r>
              <a:rPr lang="en-US" dirty="0">
                <a:solidFill>
                  <a:prstClr val="black"/>
                </a:solidFill>
              </a:rPr>
              <a:t>at </a:t>
            </a:r>
            <a:r>
              <a:rPr lang="en-US" dirty="0" smtClean="0">
                <a:solidFill>
                  <a:prstClr val="black"/>
                </a:solidFill>
              </a:rPr>
              <a:t>ESS </a:t>
            </a:r>
            <a:r>
              <a:rPr lang="en-US" dirty="0">
                <a:solidFill>
                  <a:prstClr val="black"/>
                </a:solidFill>
              </a:rPr>
              <a:t>end </a:t>
            </a:r>
            <a:r>
              <a:rPr lang="en-US" dirty="0" smtClean="0">
                <a:solidFill>
                  <a:prstClr val="black"/>
                </a:solidFill>
              </a:rPr>
              <a:t>July </a:t>
            </a:r>
            <a:r>
              <a:rPr lang="en-US" dirty="0">
                <a:solidFill>
                  <a:prstClr val="black"/>
                </a:solidFill>
              </a:rPr>
              <a:t>(1.5 months </a:t>
            </a:r>
            <a:r>
              <a:rPr lang="en-US" dirty="0" smtClean="0">
                <a:solidFill>
                  <a:prstClr val="black"/>
                </a:solidFill>
              </a:rPr>
              <a:t>delay)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en-US" dirty="0">
                <a:solidFill>
                  <a:prstClr val="black"/>
                </a:solidFill>
              </a:rPr>
              <a:t>The delay on the first unit </a:t>
            </a:r>
            <a:r>
              <a:rPr lang="en-US" dirty="0" smtClean="0">
                <a:solidFill>
                  <a:prstClr val="black"/>
                </a:solidFill>
              </a:rPr>
              <a:t>has no </a:t>
            </a:r>
            <a:r>
              <a:rPr lang="en-US" dirty="0">
                <a:solidFill>
                  <a:prstClr val="black"/>
                </a:solidFill>
              </a:rPr>
              <a:t>impact on </a:t>
            </a:r>
            <a:r>
              <a:rPr lang="en-US" dirty="0" smtClean="0">
                <a:solidFill>
                  <a:prstClr val="black"/>
                </a:solidFill>
              </a:rPr>
              <a:t>other </a:t>
            </a:r>
            <a:r>
              <a:rPr lang="en-US" dirty="0">
                <a:solidFill>
                  <a:prstClr val="black"/>
                </a:solidFill>
              </a:rPr>
              <a:t>units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Second tube assembly is almost </a:t>
            </a:r>
            <a:r>
              <a:rPr lang="en-US" dirty="0" smtClean="0">
                <a:solidFill>
                  <a:prstClr val="black"/>
                </a:solidFill>
              </a:rPr>
              <a:t>complete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73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73" y="4103095"/>
            <a:ext cx="3342409" cy="2632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Toshiba FAT, some results</a:t>
            </a:r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94" y="1600200"/>
            <a:ext cx="3406728" cy="4026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655144"/>
            <a:ext cx="3312048" cy="1009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690" y="1470802"/>
            <a:ext cx="3300171" cy="261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3" b="4576"/>
          <a:stretch/>
        </p:blipFill>
        <p:spPr>
          <a:xfrm>
            <a:off x="140909" y="1748481"/>
            <a:ext cx="8830456" cy="48809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4999" y="1514357"/>
            <a:ext cx="3027405" cy="2124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cell overview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3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interlock system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</a:pPr>
            <a:r>
              <a:rPr lang="en-US" dirty="0">
                <a:ea typeface="DejaVu Sans"/>
              </a:rPr>
              <a:t>The </a:t>
            </a:r>
            <a:r>
              <a:rPr lang="en-US" dirty="0" smtClean="0">
                <a:ea typeface="DejaVu Sans"/>
              </a:rPr>
              <a:t>following interlock systems are provided</a:t>
            </a:r>
            <a:endParaRPr lang="en-US" dirty="0"/>
          </a:p>
          <a:p>
            <a:pPr lvl="1" algn="just"/>
            <a:r>
              <a:rPr lang="en-US" dirty="0">
                <a:ea typeface="DejaVu Sans"/>
              </a:rPr>
              <a:t>352.21 MHz </a:t>
            </a:r>
            <a:r>
              <a:rPr lang="en-US" dirty="0" smtClean="0">
                <a:ea typeface="DejaVu Sans"/>
              </a:rPr>
              <a:t>– provided by ESS Bilbao</a:t>
            </a:r>
            <a:endParaRPr lang="en-US" dirty="0"/>
          </a:p>
          <a:p>
            <a:pPr lvl="2" algn="just"/>
            <a:r>
              <a:rPr lang="en-US" dirty="0">
                <a:ea typeface="DejaVu Sans"/>
              </a:rPr>
              <a:t>1 – RFQ</a:t>
            </a:r>
            <a:endParaRPr lang="en-US" dirty="0"/>
          </a:p>
          <a:p>
            <a:pPr lvl="2" algn="just"/>
            <a:r>
              <a:rPr lang="en-US" dirty="0" smtClean="0">
                <a:ea typeface="DejaVu Sans"/>
              </a:rPr>
              <a:t>3 – MEBT</a:t>
            </a:r>
            <a:endParaRPr lang="en-US" dirty="0" smtClean="0"/>
          </a:p>
          <a:p>
            <a:pPr lvl="2" algn="just"/>
            <a:r>
              <a:rPr lang="en-US" dirty="0" smtClean="0">
                <a:ea typeface="DejaVu Sans"/>
              </a:rPr>
              <a:t>5 </a:t>
            </a:r>
            <a:r>
              <a:rPr lang="en-US" dirty="0">
                <a:ea typeface="DejaVu Sans"/>
              </a:rPr>
              <a:t>– DTL</a:t>
            </a:r>
            <a:endParaRPr lang="en-US" dirty="0"/>
          </a:p>
          <a:p>
            <a:pPr lvl="1" algn="just"/>
            <a:r>
              <a:rPr lang="en-US" dirty="0" smtClean="0">
                <a:ea typeface="DejaVu Sans"/>
              </a:rPr>
              <a:t>352.21 MHz  - provided by </a:t>
            </a:r>
            <a:r>
              <a:rPr lang="en-US" dirty="0" err="1" smtClean="0">
                <a:ea typeface="DejaVu Sans"/>
              </a:rPr>
              <a:t>Elettra</a:t>
            </a:r>
            <a:r>
              <a:rPr lang="en-US" dirty="0" smtClean="0">
                <a:ea typeface="DejaVu Sans"/>
              </a:rPr>
              <a:t> and ESS ERIC</a:t>
            </a:r>
          </a:p>
          <a:p>
            <a:pPr lvl="2" algn="just"/>
            <a:r>
              <a:rPr lang="en-US" dirty="0" smtClean="0">
                <a:ea typeface="DejaVu Sans"/>
              </a:rPr>
              <a:t>26 - Spoke</a:t>
            </a:r>
          </a:p>
          <a:p>
            <a:pPr lvl="1" algn="just"/>
            <a:r>
              <a:rPr lang="en-US" dirty="0" smtClean="0">
                <a:ea typeface="DejaVu Sans"/>
              </a:rPr>
              <a:t>704.42 </a:t>
            </a:r>
            <a:r>
              <a:rPr lang="en-US" dirty="0">
                <a:ea typeface="DejaVu Sans"/>
              </a:rPr>
              <a:t>MHz </a:t>
            </a:r>
            <a:r>
              <a:rPr lang="en-US" dirty="0" smtClean="0">
                <a:ea typeface="DejaVu Sans"/>
              </a:rPr>
              <a:t>–provided by ESS &amp; ATM </a:t>
            </a:r>
            <a:r>
              <a:rPr lang="en-US" dirty="0" err="1" smtClean="0">
                <a:ea typeface="DejaVu Sans"/>
              </a:rPr>
              <a:t>Atomki</a:t>
            </a:r>
            <a:endParaRPr lang="en-US" dirty="0"/>
          </a:p>
          <a:p>
            <a:pPr lvl="2" algn="just"/>
            <a:r>
              <a:rPr lang="en-US" dirty="0">
                <a:ea typeface="DejaVu Sans"/>
              </a:rPr>
              <a:t>36 – Medium β</a:t>
            </a:r>
            <a:endParaRPr lang="en-US" dirty="0"/>
          </a:p>
          <a:p>
            <a:pPr lvl="2" algn="just"/>
            <a:r>
              <a:rPr lang="en-US" dirty="0">
                <a:ea typeface="DejaVu Sans"/>
              </a:rPr>
              <a:t>84 – High β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 smtClean="0"/>
              <a:t>Design by ESS ERIC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interlock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SIM prototype modules ready</a:t>
            </a:r>
          </a:p>
          <a:p>
            <a:pPr lvl="1"/>
            <a:r>
              <a:rPr lang="en-US" dirty="0" smtClean="0"/>
              <a:t>ATM </a:t>
            </a:r>
            <a:r>
              <a:rPr lang="en-US" dirty="0" err="1" smtClean="0"/>
              <a:t>Atomki</a:t>
            </a:r>
            <a:endParaRPr lang="en-US" dirty="0" smtClean="0"/>
          </a:p>
          <a:p>
            <a:pPr lvl="1"/>
            <a:r>
              <a:rPr lang="en-US" dirty="0" smtClean="0"/>
              <a:t>2 by ESS ERIC, one in Lund (TS2) and one at FREIA</a:t>
            </a:r>
          </a:p>
          <a:p>
            <a:r>
              <a:rPr lang="en-US" dirty="0" smtClean="0"/>
              <a:t>Three FIM prototypes under development/test</a:t>
            </a:r>
          </a:p>
          <a:p>
            <a:pPr lvl="1"/>
            <a:r>
              <a:rPr lang="en-US" dirty="0" smtClean="0"/>
              <a:t>2x in ESS ERIC labs </a:t>
            </a:r>
            <a:r>
              <a:rPr lang="en-US" dirty="0" err="1" smtClean="0"/>
              <a:t>medicon</a:t>
            </a:r>
            <a:r>
              <a:rPr lang="en-US" dirty="0" smtClean="0"/>
              <a:t> village</a:t>
            </a:r>
          </a:p>
          <a:p>
            <a:pPr lvl="1"/>
            <a:r>
              <a:rPr lang="en-US" dirty="0" smtClean="0"/>
              <a:t>1 offline in TS2, wait for IT network</a:t>
            </a:r>
          </a:p>
          <a:p>
            <a:r>
              <a:rPr lang="en-US" dirty="0" smtClean="0"/>
              <a:t>All systems fully EPICS integrated</a:t>
            </a:r>
          </a:p>
          <a:p>
            <a:pPr lvl="1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88272" y="4924168"/>
            <a:ext cx="3982582" cy="1726498"/>
          </a:xfrm>
          <a:prstGeom prst="rect">
            <a:avLst/>
          </a:prstGeom>
          <a:ln>
            <a:noFill/>
          </a:ln>
        </p:spPr>
      </p:pic>
      <p:pic>
        <p:nvPicPr>
          <p:cNvPr id="6" name="Pictur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6024943" y="3595816"/>
            <a:ext cx="1370575" cy="24735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63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16940" r="30948" b="3258"/>
          <a:stretch/>
        </p:blipFill>
        <p:spPr>
          <a:xfrm>
            <a:off x="6415369" y="4300152"/>
            <a:ext cx="2174790" cy="249606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LLRF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16" y="1606378"/>
            <a:ext cx="3887228" cy="2755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68" y="4353227"/>
            <a:ext cx="2451375" cy="245137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409008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LLRF systems provided:</a:t>
            </a:r>
          </a:p>
          <a:p>
            <a:pPr lvl="1"/>
            <a:r>
              <a:rPr lang="en-US" dirty="0" smtClean="0"/>
              <a:t>352.21 MHz ESS Bilbao</a:t>
            </a:r>
          </a:p>
          <a:p>
            <a:pPr lvl="2"/>
            <a:r>
              <a:rPr lang="en-US" dirty="0" smtClean="0"/>
              <a:t>RFQ, MEBT, DTL</a:t>
            </a:r>
          </a:p>
          <a:p>
            <a:pPr lvl="1"/>
            <a:r>
              <a:rPr lang="en-US" dirty="0" smtClean="0"/>
              <a:t>352.21 MHz ESS Bilbao</a:t>
            </a:r>
          </a:p>
          <a:p>
            <a:pPr lvl="2"/>
            <a:r>
              <a:rPr lang="en-US" dirty="0" smtClean="0"/>
              <a:t>Spoke</a:t>
            </a:r>
          </a:p>
          <a:p>
            <a:pPr lvl="1"/>
            <a:r>
              <a:rPr lang="en-US" dirty="0" smtClean="0"/>
              <a:t>704.42 MHz PEG</a:t>
            </a:r>
          </a:p>
          <a:p>
            <a:pPr lvl="2"/>
            <a:r>
              <a:rPr lang="en-US" dirty="0" smtClean="0"/>
              <a:t>Medium </a:t>
            </a:r>
            <a:r>
              <a:rPr lang="en-US" dirty="0">
                <a:ea typeface="DejaVu Sans"/>
              </a:rPr>
              <a:t>β </a:t>
            </a:r>
            <a:endParaRPr lang="en-US" dirty="0" smtClean="0">
              <a:ea typeface="DejaVu Sans"/>
            </a:endParaRPr>
          </a:p>
          <a:p>
            <a:pPr lvl="2"/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 smtClean="0">
                <a:ea typeface="DejaVu Sans"/>
              </a:rPr>
              <a:t>β</a:t>
            </a:r>
          </a:p>
          <a:p>
            <a:r>
              <a:rPr lang="en-US" dirty="0" smtClean="0"/>
              <a:t>ESS Concept</a:t>
            </a: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054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LLRF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LLRF system has been running in two test systems in Lund and two in Uppsala/Freia since some time. The system will be used for cavity tests in Sweden and </a:t>
            </a:r>
            <a:r>
              <a:rPr lang="en-US" dirty="0" smtClean="0"/>
              <a:t>France</a:t>
            </a:r>
            <a:endParaRPr lang="sv-SE" dirty="0"/>
          </a:p>
          <a:p>
            <a:r>
              <a:rPr lang="en-US" dirty="0"/>
              <a:t>Main </a:t>
            </a:r>
            <a:r>
              <a:rPr lang="en-US" dirty="0" err="1"/>
              <a:t>digitiser</a:t>
            </a:r>
            <a:r>
              <a:rPr lang="en-US" dirty="0"/>
              <a:t> boards have been updated to latest version of FPGA hardware, and now have a newly developed AXI-framework </a:t>
            </a:r>
            <a:r>
              <a:rPr lang="en-US" dirty="0" smtClean="0"/>
              <a:t>running</a:t>
            </a:r>
            <a:endParaRPr lang="sv-SE" dirty="0"/>
          </a:p>
          <a:p>
            <a:r>
              <a:rPr lang="en-US" dirty="0"/>
              <a:t>Additional modules being developed by in-kind partners in Poland have reached CDR status, and these are planned for later this </a:t>
            </a:r>
            <a:r>
              <a:rPr lang="en-US" dirty="0" smtClean="0"/>
              <a:t>month</a:t>
            </a:r>
            <a:endParaRPr lang="sv-SE" dirty="0"/>
          </a:p>
          <a:p>
            <a:r>
              <a:rPr lang="en-US" dirty="0"/>
              <a:t>Procurement of first parts for final master oscillator version has </a:t>
            </a:r>
            <a:r>
              <a:rPr lang="en-US" dirty="0" smtClean="0"/>
              <a:t>started</a:t>
            </a:r>
            <a:endParaRPr lang="sv-SE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19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4783"/>
          </a:xfrm>
        </p:spPr>
        <p:txBody>
          <a:bodyPr/>
          <a:lstStyle/>
          <a:p>
            <a:r>
              <a:rPr lang="en-US" dirty="0" smtClean="0"/>
              <a:t>ESS </a:t>
            </a:r>
            <a:r>
              <a:rPr lang="en-US" dirty="0" err="1" smtClean="0"/>
              <a:t>Linac</a:t>
            </a:r>
            <a:endParaRPr lang="en-US" dirty="0" smtClean="0"/>
          </a:p>
          <a:p>
            <a:r>
              <a:rPr lang="en-US" dirty="0" smtClean="0"/>
              <a:t>RF systems highlights and status :</a:t>
            </a:r>
          </a:p>
          <a:p>
            <a:pPr lvl="1"/>
            <a:r>
              <a:rPr lang="en-US" dirty="0" smtClean="0"/>
              <a:t>High Voltage Power conversion</a:t>
            </a:r>
          </a:p>
          <a:p>
            <a:pPr lvl="1"/>
            <a:r>
              <a:rPr lang="en-US" dirty="0" smtClean="0"/>
              <a:t>High Power RF Amplifiers</a:t>
            </a:r>
          </a:p>
          <a:p>
            <a:pPr lvl="1"/>
            <a:r>
              <a:rPr lang="en-US" dirty="0"/>
              <a:t>Local Protection system/Interlock </a:t>
            </a:r>
          </a:p>
          <a:p>
            <a:pPr lvl="1"/>
            <a:r>
              <a:rPr lang="en-US" dirty="0" smtClean="0"/>
              <a:t>Low Level RF system</a:t>
            </a:r>
          </a:p>
          <a:p>
            <a:pPr lvl="1"/>
            <a:r>
              <a:rPr lang="en-US" dirty="0" smtClean="0"/>
              <a:t>Phase reference / Master Oscillator</a:t>
            </a:r>
            <a:endParaRPr lang="en-US" dirty="0"/>
          </a:p>
          <a:p>
            <a:pPr lvl="1"/>
            <a:r>
              <a:rPr lang="en-US" dirty="0" smtClean="0"/>
              <a:t>RF Distribution System</a:t>
            </a:r>
            <a:endParaRPr lang="en-US" dirty="0"/>
          </a:p>
          <a:p>
            <a:r>
              <a:rPr lang="en-US" dirty="0" smtClean="0"/>
              <a:t>Status of each subsystem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14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../Installation/Pictures/20171130/IMG_6019.jpg">
            <a:extLst>
              <a:ext uri="{FF2B5EF4-FFF2-40B4-BE49-F238E27FC236}">
                <a16:creationId xmlns:a16="http://schemas.microsoft.com/office/drawing/2014/main" id="{BB2963C2-CDFA-0646-8D9A-E7F12E85BDC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"/>
          <a:stretch/>
        </p:blipFill>
        <p:spPr bwMode="auto">
          <a:xfrm>
            <a:off x="2533135" y="4531962"/>
            <a:ext cx="2816491" cy="167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26553-4791-5248-9B18-7D017BC2EB0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0" r="15456" b="19866"/>
          <a:stretch/>
        </p:blipFill>
        <p:spPr bwMode="auto">
          <a:xfrm>
            <a:off x="519962" y="2540425"/>
            <a:ext cx="1815286" cy="991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503EA84F-E81C-E046-968E-93A8373F5FB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858431"/>
            <a:ext cx="1887908" cy="1124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1F200-E4F7-4446-BD9B-0CA1DE1FEDC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34213" r="14966" b="20568"/>
          <a:stretch/>
        </p:blipFill>
        <p:spPr bwMode="auto">
          <a:xfrm>
            <a:off x="2533135" y="2962416"/>
            <a:ext cx="2816491" cy="1393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0C36BB-F111-6840-B2EE-79A8A24D874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8" y="5367527"/>
            <a:ext cx="1736986" cy="11672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BDC43A-3050-9046-985B-0F123CBF1D74}"/>
              </a:ext>
            </a:extLst>
          </p:cNvPr>
          <p:cNvSpPr txBox="1"/>
          <p:nvPr/>
        </p:nvSpPr>
        <p:spPr>
          <a:xfrm>
            <a:off x="280663" y="1572963"/>
            <a:ext cx="214210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1500" b="1" dirty="0">
                <a:solidFill>
                  <a:srgbClr val="FF0000"/>
                </a:solidFill>
              </a:rPr>
              <a:t>119</a:t>
            </a:r>
            <a:r>
              <a:rPr lang="zh-Hans" altLang="en-US" sz="1500" b="1" dirty="0">
                <a:solidFill>
                  <a:schemeClr val="accent1"/>
                </a:solidFill>
              </a:rPr>
              <a:t> </a:t>
            </a:r>
            <a:r>
              <a:rPr lang="en-US" altLang="zh-Hans" sz="1500" b="1" dirty="0">
                <a:solidFill>
                  <a:schemeClr val="accent1"/>
                </a:solidFill>
              </a:rPr>
              <a:t>rigid</a:t>
            </a:r>
            <a:r>
              <a:rPr lang="zh-Hans" altLang="en-US" sz="1500" b="1" dirty="0">
                <a:solidFill>
                  <a:schemeClr val="accent1"/>
                </a:solidFill>
              </a:rPr>
              <a:t> </a:t>
            </a:r>
            <a:r>
              <a:rPr lang="en-US" altLang="zh-Hans" sz="1500" b="1" dirty="0">
                <a:solidFill>
                  <a:schemeClr val="accent1"/>
                </a:solidFill>
              </a:rPr>
              <a:t>line</a:t>
            </a:r>
            <a:r>
              <a:rPr lang="zh-Hans" altLang="en-US" sz="1500" b="1" dirty="0">
                <a:solidFill>
                  <a:schemeClr val="accent1"/>
                </a:solidFill>
              </a:rPr>
              <a:t> </a:t>
            </a:r>
            <a:r>
              <a:rPr lang="en-US" altLang="zh-Hans" sz="1500" b="1" dirty="0" smtClean="0">
                <a:solidFill>
                  <a:schemeClr val="accent1"/>
                </a:solidFill>
              </a:rPr>
              <a:t>sections</a:t>
            </a:r>
            <a:endParaRPr lang="en-GB" altLang="zh-Hans" sz="1500" b="1" dirty="0">
              <a:solidFill>
                <a:schemeClr val="accent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heating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cables,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endParaRPr lang="en-GB" altLang="zh-Hans" sz="1200" b="1" i="1" dirty="0">
              <a:solidFill>
                <a:schemeClr val="accent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Temperature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sensors</a:t>
            </a:r>
            <a:endParaRPr lang="en-GB" altLang="zh-Hans" sz="1200" b="1" i="1" dirty="0">
              <a:solidFill>
                <a:schemeClr val="accent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thermal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insulation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jacket</a:t>
            </a:r>
            <a:endParaRPr lang="en-US" sz="1200" b="1" i="1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C504A4-7C52-1546-BFC1-1F51CA66B85E}"/>
              </a:ext>
            </a:extLst>
          </p:cNvPr>
          <p:cNvSpPr/>
          <p:nvPr/>
        </p:nvSpPr>
        <p:spPr>
          <a:xfrm>
            <a:off x="518789" y="3513424"/>
            <a:ext cx="181645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1350" b="1" dirty="0">
                <a:solidFill>
                  <a:srgbClr val="FF0000"/>
                </a:solidFill>
              </a:rPr>
              <a:t>53</a:t>
            </a:r>
            <a:r>
              <a:rPr lang="zh-Hans" altLang="en-US" sz="1350" b="1" dirty="0">
                <a:solidFill>
                  <a:srgbClr val="FF0000"/>
                </a:solidFill>
              </a:rPr>
              <a:t> </a:t>
            </a:r>
            <a:r>
              <a:rPr lang="en-US" altLang="zh-Hans" sz="1350" b="1" dirty="0">
                <a:solidFill>
                  <a:schemeClr val="accent1"/>
                </a:solidFill>
              </a:rPr>
              <a:t>directional</a:t>
            </a:r>
            <a:r>
              <a:rPr lang="zh-Hans" altLang="en-US" sz="1350" b="1" dirty="0">
                <a:solidFill>
                  <a:schemeClr val="accent1"/>
                </a:solidFill>
              </a:rPr>
              <a:t> </a:t>
            </a:r>
            <a:r>
              <a:rPr lang="en-US" altLang="zh-Hans" sz="1350" b="1" dirty="0">
                <a:solidFill>
                  <a:schemeClr val="accent1"/>
                </a:solidFill>
              </a:rPr>
              <a:t>couplers</a:t>
            </a:r>
            <a:endParaRPr lang="en-US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CF6B50-3B97-6442-8703-A5163C20EB98}"/>
              </a:ext>
            </a:extLst>
          </p:cNvPr>
          <p:cNvSpPr/>
          <p:nvPr/>
        </p:nvSpPr>
        <p:spPr>
          <a:xfrm>
            <a:off x="538763" y="5048165"/>
            <a:ext cx="17765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1350" b="1" dirty="0">
                <a:solidFill>
                  <a:srgbClr val="FF0000"/>
                </a:solidFill>
              </a:rPr>
              <a:t>~500m-long</a:t>
            </a:r>
            <a:r>
              <a:rPr lang="zh-Hans" altLang="en-US" sz="1350" b="1" dirty="0">
                <a:solidFill>
                  <a:srgbClr val="FF0000"/>
                </a:solidFill>
              </a:rPr>
              <a:t> </a:t>
            </a:r>
            <a:r>
              <a:rPr lang="en-US" altLang="zh-Hans" sz="1350" b="1" dirty="0">
                <a:solidFill>
                  <a:schemeClr val="accent1"/>
                </a:solidFill>
              </a:rPr>
              <a:t>cable</a:t>
            </a:r>
            <a:r>
              <a:rPr lang="zh-Hans" altLang="en-US" sz="1350" b="1" dirty="0">
                <a:solidFill>
                  <a:schemeClr val="accent1"/>
                </a:solidFill>
              </a:rPr>
              <a:t> </a:t>
            </a:r>
            <a:r>
              <a:rPr lang="en-US" altLang="zh-Hans" sz="1350" b="1" dirty="0">
                <a:solidFill>
                  <a:schemeClr val="accent1"/>
                </a:solidFill>
              </a:rPr>
              <a:t>tray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202A17-E12E-F442-8805-41012D1EA08B}"/>
              </a:ext>
            </a:extLst>
          </p:cNvPr>
          <p:cNvSpPr txBox="1"/>
          <p:nvPr/>
        </p:nvSpPr>
        <p:spPr>
          <a:xfrm>
            <a:off x="2533136" y="1565031"/>
            <a:ext cx="28460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1500" b="1" dirty="0">
                <a:solidFill>
                  <a:schemeClr val="accent1"/>
                </a:solidFill>
              </a:rPr>
              <a:t>Installation</a:t>
            </a:r>
            <a:r>
              <a:rPr lang="zh-Hans" altLang="en-US" sz="1500" b="1" dirty="0">
                <a:solidFill>
                  <a:schemeClr val="accent1"/>
                </a:solidFill>
              </a:rPr>
              <a:t> </a:t>
            </a:r>
            <a:r>
              <a:rPr lang="en-US" altLang="zh-Hans" sz="1500" b="1" dirty="0">
                <a:solidFill>
                  <a:schemeClr val="accent1"/>
                </a:solidFill>
              </a:rPr>
              <a:t>in</a:t>
            </a:r>
            <a:r>
              <a:rPr lang="zh-Hans" altLang="en-US" sz="1500" b="1" dirty="0">
                <a:solidFill>
                  <a:schemeClr val="accent1"/>
                </a:solidFill>
              </a:rPr>
              <a:t> </a:t>
            </a:r>
            <a:r>
              <a:rPr lang="en-US" altLang="zh-Hans" sz="1500" b="1" dirty="0">
                <a:solidFill>
                  <a:schemeClr val="accent1"/>
                </a:solidFill>
              </a:rPr>
              <a:t>Tunnel</a:t>
            </a:r>
            <a:r>
              <a:rPr lang="zh-Hans" altLang="en-US" sz="1500" b="1" i="1" dirty="0">
                <a:solidFill>
                  <a:schemeClr val="accent1"/>
                </a:solidFill>
              </a:rPr>
              <a:t> </a:t>
            </a:r>
            <a:endParaRPr lang="en-GB" altLang="zh-Hans" sz="1500" b="1" dirty="0">
              <a:solidFill>
                <a:schemeClr val="accent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Install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hanging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system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Assembly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heating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cables,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temperature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sensors,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thermal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insulation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endParaRPr lang="en-GB" altLang="zh-Hans" sz="1200" b="1" i="1" dirty="0">
              <a:solidFill>
                <a:schemeClr val="accent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Install rigid line sections and couplers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Install cable tray</a:t>
            </a:r>
            <a:endParaRPr lang="en-GB" altLang="zh-Hans" sz="1200" b="1" i="1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5D95AF-DBDD-B54A-B19D-6CC4B6A0FC7A}"/>
              </a:ext>
            </a:extLst>
          </p:cNvPr>
          <p:cNvSpPr txBox="1"/>
          <p:nvPr/>
        </p:nvSpPr>
        <p:spPr>
          <a:xfrm>
            <a:off x="5489566" y="1964786"/>
            <a:ext cx="352254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1500" b="1" dirty="0" smtClean="0">
                <a:solidFill>
                  <a:schemeClr val="accent1"/>
                </a:solidFill>
              </a:rPr>
              <a:t>Status today in tunnel</a:t>
            </a:r>
            <a:endParaRPr lang="en-US" altLang="zh-Hans" sz="1500" b="1" i="1" dirty="0">
              <a:solidFill>
                <a:schemeClr val="accent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~500m PRL line  installed from ion source to Dogleg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~100m PRL line remain to install this year from Dogleg to A2T</a:t>
            </a:r>
            <a:endParaRPr lang="en-GB" altLang="zh-Hans" sz="1200" b="1" dirty="0">
              <a:solidFill>
                <a:schemeClr val="accent1"/>
              </a:solidFill>
            </a:endParaRPr>
          </a:p>
        </p:txBody>
      </p:sp>
      <p:pic>
        <p:nvPicPr>
          <p:cNvPr id="20" name="Picture 19" descr="../Installation/Pictures/20171201/DSCN0508.jpg">
            <a:extLst>
              <a:ext uri="{FF2B5EF4-FFF2-40B4-BE49-F238E27FC236}">
                <a16:creationId xmlns:a16="http://schemas.microsoft.com/office/drawing/2014/main" id="{12F8F4F1-F0CC-944C-8335-B6AB26E08DE6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 b="17692"/>
          <a:stretch/>
        </p:blipFill>
        <p:spPr bwMode="auto">
          <a:xfrm>
            <a:off x="5611243" y="3164182"/>
            <a:ext cx="3069431" cy="22033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phase reference distribution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08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Highlights</a:t>
            </a:r>
            <a:r>
              <a:rPr lang="sv-SE" dirty="0" smtClean="0"/>
              <a:t> RFDS </a:t>
            </a:r>
            <a:r>
              <a:rPr lang="sv-SE" dirty="0"/>
              <a:t>systems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pic>
        <p:nvPicPr>
          <p:cNvPr id="1026" name="Picture 2" descr="https://lh3.googleusercontent.com/cU52i4hkK-IwfbAYY72jGz6qXuPGEzwJN7BvLnmGw2lp-CBcTXT4386VfoVlJqZw_6nUX0mz9Jx97SFUTS3UdwvqpgZ8mdodaVV1bwzTS83ZLls-whD0jXhCX6gWP9VKUSJXjWhtPcfoNeCgeikGr6EUiq56Jr97eMNCZDWLn4bzrDXjwtlednsuU-vvDrVnGfeyQ3ng0zGbiycJAScDBwbTe0zVhNcQi-WS5Oy-FGKjnGJ1k6asUmOMKHGi7COntqnnSJJirGVOOAd1tzD92_ztMbsCOts3yi5k7_ydStqlc5CmoG-AUklW6omeUPoA1FMlvkVMOccQix_mb5OaRX0ExO28ZunBL3pflpbxkrXtroiK95W3k5qBcc6IqV87Np-AIMpdlknI479FN269Ucd5JqPbNSU6ElwFL1Y_dVkMY-FafMmeOiimafqbA-fqMNtBcLv49IxHLabFiTa0IMvD-cnpr9uvOBOt3XfIteWn4BQwVZ8SP2G4gE5c4dpQq9TbLKYA5aFyMcSMxZeYzhprRsnO9GHEJXB8avAd9nUT_jC7UOPwhiD1LAGsv2BHXlaglkZU6jZFzuy4JlpsYvH3aS5yWvw4enqsfClI=w1319-h990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75280"/>
            <a:ext cx="1512169" cy="11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" y="4627532"/>
            <a:ext cx="3082760" cy="204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01" y="4627532"/>
            <a:ext cx="3082760" cy="2041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839" y="4627532"/>
            <a:ext cx="2722437" cy="2041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6750" t="14813" r="16338" b="20340"/>
          <a:stretch/>
        </p:blipFill>
        <p:spPr>
          <a:xfrm>
            <a:off x="35496" y="3356992"/>
            <a:ext cx="1368152" cy="11688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1501008"/>
            <a:ext cx="47873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All Spoke Loads and Circulators now at </a:t>
            </a:r>
            <a:r>
              <a:rPr lang="en-GB" dirty="0" smtClean="0"/>
              <a:t>ESS</a:t>
            </a:r>
            <a:endParaRPr lang="en-GB" dirty="0"/>
          </a:p>
          <a:p>
            <a:r>
              <a:rPr lang="en-GB" dirty="0"/>
              <a:t>Spoke and MB RF windows now at </a:t>
            </a:r>
            <a:r>
              <a:rPr lang="en-GB" dirty="0" smtClean="0"/>
              <a:t>ESS</a:t>
            </a:r>
          </a:p>
          <a:p>
            <a:r>
              <a:rPr lang="en-GB" dirty="0" smtClean="0"/>
              <a:t>All but one Spoke support installed in gallery</a:t>
            </a:r>
            <a:endParaRPr lang="en-GB" dirty="0"/>
          </a:p>
          <a:p>
            <a:r>
              <a:rPr lang="en-GB" dirty="0"/>
              <a:t>Spoke waveguide mounts for stub sections at ESS</a:t>
            </a:r>
          </a:p>
          <a:p>
            <a:r>
              <a:rPr lang="en-GB" dirty="0"/>
              <a:t>Full Stub waveguide arriving this week</a:t>
            </a:r>
          </a:p>
          <a:p>
            <a:r>
              <a:rPr lang="en-GB" dirty="0"/>
              <a:t>Delivery rate about once per week!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240" y="1484784"/>
            <a:ext cx="2250814" cy="3000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016" y="3068960"/>
            <a:ext cx="1944216" cy="14577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832" y="3356992"/>
            <a:ext cx="1536559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v-SE" dirty="0" smtClean="0"/>
              <a:t>RFDS, </a:t>
            </a:r>
            <a:r>
              <a:rPr lang="en-US" dirty="0" smtClean="0"/>
              <a:t>E- </a:t>
            </a:r>
            <a:r>
              <a:rPr lang="en-US" dirty="0"/>
              <a:t>Pick up and Pin </a:t>
            </a:r>
            <a:r>
              <a:rPr lang="en-US" dirty="0" smtClean="0"/>
              <a:t>diode </a:t>
            </a:r>
            <a:r>
              <a:rPr lang="sv-SE" dirty="0" smtClean="0"/>
              <a:t>status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5055577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sv-SE" sz="3300" dirty="0" smtClean="0"/>
              <a:t>RFDS</a:t>
            </a:r>
            <a:endParaRPr lang="sv-SE" sz="3300" dirty="0"/>
          </a:p>
          <a:p>
            <a:pPr lvl="1"/>
            <a:r>
              <a:rPr lang="en-US" sz="2500" dirty="0"/>
              <a:t>26 Load 352MHz Measured </a:t>
            </a:r>
            <a:r>
              <a:rPr lang="en-US" sz="2500" dirty="0" smtClean="0"/>
              <a:t>(SAT done</a:t>
            </a:r>
            <a:r>
              <a:rPr lang="en-US" sz="2500" dirty="0"/>
              <a:t>)</a:t>
            </a:r>
            <a:endParaRPr lang="sv-SE" sz="2500" dirty="0"/>
          </a:p>
          <a:p>
            <a:pPr lvl="1"/>
            <a:r>
              <a:rPr lang="en-US" sz="2500" dirty="0"/>
              <a:t>22 circulators 352MHz delivered  and incoming inspection done (2 tilted will be </a:t>
            </a:r>
            <a:r>
              <a:rPr lang="en-US" sz="2500" dirty="0" smtClean="0"/>
              <a:t>sent </a:t>
            </a:r>
            <a:r>
              <a:rPr lang="en-US" sz="2500" dirty="0"/>
              <a:t>back)</a:t>
            </a:r>
            <a:endParaRPr lang="sv-SE" sz="2500" dirty="0"/>
          </a:p>
          <a:p>
            <a:pPr lvl="1"/>
            <a:r>
              <a:rPr lang="sv-SE" sz="2500" dirty="0"/>
              <a:t>26  Windows 352MHz received and inspected</a:t>
            </a:r>
          </a:p>
          <a:p>
            <a:pPr lvl="1"/>
            <a:r>
              <a:rPr lang="en-US" sz="2500" dirty="0"/>
              <a:t>26  Windows 704MHz received and inspected</a:t>
            </a:r>
            <a:endParaRPr lang="sv-SE" sz="2500" dirty="0"/>
          </a:p>
          <a:p>
            <a:pPr lvl="1"/>
            <a:r>
              <a:rPr lang="en-US" sz="2500" dirty="0"/>
              <a:t>7 Circulators 352MHz received (one measured measurements procedure doc </a:t>
            </a:r>
            <a:r>
              <a:rPr lang="en-US" sz="2500" dirty="0" smtClean="0"/>
              <a:t>ongoing</a:t>
            </a:r>
            <a:r>
              <a:rPr lang="en-US" sz="2500" dirty="0"/>
              <a:t>)</a:t>
            </a:r>
            <a:endParaRPr lang="sv-SE" sz="2500" dirty="0"/>
          </a:p>
          <a:p>
            <a:pPr lvl="1"/>
            <a:r>
              <a:rPr lang="en-US" sz="2500" dirty="0"/>
              <a:t>FAT for circulator </a:t>
            </a:r>
            <a:r>
              <a:rPr lang="en-US" sz="2500" dirty="0" smtClean="0"/>
              <a:t>704 MHz </a:t>
            </a:r>
            <a:r>
              <a:rPr lang="en-US" sz="2500" dirty="0"/>
              <a:t>planned </a:t>
            </a:r>
            <a:r>
              <a:rPr lang="en-US" sz="2500" dirty="0" smtClean="0"/>
              <a:t>May 2018</a:t>
            </a:r>
            <a:endParaRPr lang="sv-SE" sz="2500" dirty="0"/>
          </a:p>
          <a:p>
            <a:pPr lvl="1"/>
            <a:r>
              <a:rPr lang="en-US" sz="2500" dirty="0"/>
              <a:t>Superstructure MB/HB delivery </a:t>
            </a:r>
            <a:r>
              <a:rPr lang="en-US" sz="2500" dirty="0" smtClean="0"/>
              <a:t>ongoing</a:t>
            </a:r>
            <a:endParaRPr lang="sv-SE" sz="2500" dirty="0"/>
          </a:p>
          <a:p>
            <a:pPr lvl="1"/>
            <a:r>
              <a:rPr lang="en-US" sz="2500" dirty="0" err="1"/>
              <a:t>Catia</a:t>
            </a:r>
            <a:r>
              <a:rPr lang="en-US" sz="2500" dirty="0"/>
              <a:t> model update ongoing with the Arc detector </a:t>
            </a:r>
            <a:r>
              <a:rPr lang="en-US" sz="2500" dirty="0" smtClean="0"/>
              <a:t>sensor</a:t>
            </a:r>
            <a:endParaRPr lang="sv-SE" sz="2500" dirty="0"/>
          </a:p>
          <a:p>
            <a:pPr lvl="1"/>
            <a:r>
              <a:rPr lang="en-US" sz="2500" dirty="0"/>
              <a:t>Issue with the painting of the spoke structure </a:t>
            </a:r>
            <a:r>
              <a:rPr lang="en-US" sz="2500" dirty="0" smtClean="0"/>
              <a:t>(fix ongoing</a:t>
            </a:r>
            <a:r>
              <a:rPr lang="en-US" sz="2500" dirty="0"/>
              <a:t>)</a:t>
            </a:r>
            <a:endParaRPr lang="sv-SE" sz="2500" dirty="0"/>
          </a:p>
          <a:p>
            <a:pPr lvl="0"/>
            <a:r>
              <a:rPr lang="en-US" sz="3300" dirty="0"/>
              <a:t>E- Pick up and Pin </a:t>
            </a:r>
            <a:r>
              <a:rPr lang="en-US" sz="3300" dirty="0" smtClean="0"/>
              <a:t>diode (interlock)</a:t>
            </a:r>
            <a:endParaRPr lang="sv-SE" sz="3300" dirty="0"/>
          </a:p>
          <a:p>
            <a:pPr lvl="1"/>
            <a:r>
              <a:rPr lang="en-US" sz="2500" dirty="0"/>
              <a:t>Installation on going on TS2 </a:t>
            </a:r>
            <a:endParaRPr lang="sv-SE" sz="2500" dirty="0"/>
          </a:p>
          <a:p>
            <a:pPr lvl="1"/>
            <a:r>
              <a:rPr lang="en-US" sz="2500" dirty="0"/>
              <a:t>Integration on ICS platform (ICS support</a:t>
            </a:r>
            <a:r>
              <a:rPr lang="en-US" sz="2500" dirty="0" smtClean="0"/>
              <a:t>)</a:t>
            </a:r>
          </a:p>
          <a:p>
            <a:r>
              <a:rPr lang="en-US" sz="3300" dirty="0"/>
              <a:t>RF </a:t>
            </a:r>
            <a:r>
              <a:rPr lang="en-US" sz="3300" dirty="0" smtClean="0"/>
              <a:t>Distribution NC: </a:t>
            </a:r>
          </a:p>
          <a:p>
            <a:pPr lvl="1"/>
            <a:r>
              <a:rPr lang="en-US" sz="2500" dirty="0" smtClean="0"/>
              <a:t>Layout </a:t>
            </a:r>
            <a:r>
              <a:rPr lang="en-US" sz="2500" dirty="0"/>
              <a:t>and phase matching </a:t>
            </a:r>
            <a:r>
              <a:rPr lang="en-US" sz="2500" dirty="0" smtClean="0"/>
              <a:t>finalized</a:t>
            </a:r>
            <a:endParaRPr lang="en-US" sz="2500" dirty="0"/>
          </a:p>
          <a:p>
            <a:pPr lvl="1"/>
            <a:r>
              <a:rPr lang="en-US" sz="2500" dirty="0" smtClean="0"/>
              <a:t>Waveguides </a:t>
            </a:r>
            <a:r>
              <a:rPr lang="en-US" sz="2500" dirty="0"/>
              <a:t>and supports for stubs and gallery/tunnel </a:t>
            </a:r>
            <a:r>
              <a:rPr lang="en-US" sz="2500" dirty="0" smtClean="0"/>
              <a:t>design and procurement</a:t>
            </a:r>
          </a:p>
          <a:p>
            <a:pPr lvl="1"/>
            <a:r>
              <a:rPr lang="en-US" sz="2500" dirty="0" smtClean="0"/>
              <a:t>Circulators </a:t>
            </a:r>
            <a:r>
              <a:rPr lang="en-US" sz="2500" dirty="0"/>
              <a:t>and Loads being </a:t>
            </a:r>
            <a:r>
              <a:rPr lang="en-US" sz="2500" dirty="0" smtClean="0"/>
              <a:t>procured</a:t>
            </a:r>
            <a:endParaRPr lang="sv-S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pic>
        <p:nvPicPr>
          <p:cNvPr id="1026" name="Picture 13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16832"/>
            <a:ext cx="2104469" cy="157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10" y="1523947"/>
            <a:ext cx="1835249" cy="137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6732239" y="4725144"/>
            <a:ext cx="2194809" cy="17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stands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6629400" cy="51212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It is important to prototype and test RF equipment</a:t>
            </a:r>
          </a:p>
          <a:p>
            <a:r>
              <a:rPr lang="en-US" dirty="0" smtClean="0"/>
              <a:t>ESS employs several test stands:</a:t>
            </a:r>
          </a:p>
          <a:p>
            <a:pPr lvl="1"/>
            <a:r>
              <a:rPr lang="en-US" dirty="0" smtClean="0"/>
              <a:t>Integration test stand in Lund University (to be phased out)</a:t>
            </a:r>
          </a:p>
          <a:p>
            <a:pPr lvl="1"/>
            <a:r>
              <a:rPr lang="en-US" dirty="0" smtClean="0"/>
              <a:t>FREIA test stand in Uppsala (352 </a:t>
            </a:r>
            <a:r>
              <a:rPr lang="en-US" dirty="0" err="1" smtClean="0"/>
              <a:t>cryomodules</a:t>
            </a:r>
            <a:r>
              <a:rPr lang="en-US" dirty="0" smtClean="0"/>
              <a:t>, 352 power, modulator prototype, 704 cavity prototype)</a:t>
            </a:r>
          </a:p>
          <a:p>
            <a:pPr lvl="1"/>
            <a:r>
              <a:rPr lang="en-US" dirty="0" err="1" smtClean="0"/>
              <a:t>Cryomodule</a:t>
            </a:r>
            <a:r>
              <a:rPr lang="en-US" dirty="0" smtClean="0"/>
              <a:t> test stand at ESS (704 </a:t>
            </a:r>
            <a:r>
              <a:rPr lang="en-US" dirty="0" err="1" smtClean="0"/>
              <a:t>cryomodules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RF HP test stand at ESS (high power RF components, starting with modulators)</a:t>
            </a:r>
          </a:p>
          <a:p>
            <a:pPr lvl="1"/>
            <a:r>
              <a:rPr lang="en-US" dirty="0" smtClean="0"/>
              <a:t>CERN tests of IOT prototypes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1232" y="3766626"/>
            <a:ext cx="3387233" cy="25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FREIA test facility Uppsala University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1362" cy="4525963"/>
          </a:xfrm>
        </p:spPr>
        <p:txBody>
          <a:bodyPr/>
          <a:lstStyle/>
          <a:p>
            <a:r>
              <a:rPr lang="en-US" dirty="0" smtClean="0"/>
              <a:t>High beta prototype test</a:t>
            </a:r>
          </a:p>
          <a:p>
            <a:pPr lvl="1"/>
            <a:r>
              <a:rPr lang="en-US" dirty="0" smtClean="0"/>
              <a:t>Toshiba prototype klystron</a:t>
            </a:r>
          </a:p>
          <a:p>
            <a:pPr lvl="1"/>
            <a:r>
              <a:rPr lang="en-US" dirty="0" smtClean="0"/>
              <a:t>PPT modulator</a:t>
            </a:r>
          </a:p>
          <a:p>
            <a:r>
              <a:rPr lang="en-US" dirty="0" smtClean="0"/>
              <a:t>Spoke serial tests</a:t>
            </a:r>
          </a:p>
          <a:p>
            <a:pPr lvl="1"/>
            <a:r>
              <a:rPr lang="en-US" dirty="0" smtClean="0"/>
              <a:t>DB </a:t>
            </a:r>
            <a:r>
              <a:rPr lang="en-US" dirty="0" err="1" smtClean="0"/>
              <a:t>Elettronica</a:t>
            </a:r>
            <a:r>
              <a:rPr lang="en-US" dirty="0" smtClean="0"/>
              <a:t> and </a:t>
            </a:r>
            <a:r>
              <a:rPr lang="en-US" dirty="0" err="1" smtClean="0"/>
              <a:t>Itelco</a:t>
            </a:r>
            <a:r>
              <a:rPr lang="en-US" dirty="0" smtClean="0"/>
              <a:t> tetrode-based power stations</a:t>
            </a:r>
            <a:endParaRPr lang="sv-SE" dirty="0" smtClean="0"/>
          </a:p>
          <a:p>
            <a:r>
              <a:rPr lang="en-US" dirty="0" smtClean="0"/>
              <a:t>FREIA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32306" y="1530664"/>
            <a:ext cx="3895148" cy="2882271"/>
            <a:chOff x="280956" y="409725"/>
            <a:chExt cx="3895148" cy="2882271"/>
          </a:xfrm>
        </p:grpSpPr>
        <p:pic>
          <p:nvPicPr>
            <p:cNvPr id="6" name="Picture 5" descr="C:\Users\ruber\Documents\Work\20180326\P1040596_2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56" y="409725"/>
              <a:ext cx="3839550" cy="2880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14"/>
            <p:cNvSpPr txBox="1"/>
            <p:nvPr/>
          </p:nvSpPr>
          <p:spPr>
            <a:xfrm>
              <a:off x="679726" y="2922664"/>
              <a:ext cx="3440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RF Amplifier Stations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256788" y="1066450"/>
              <a:ext cx="864096" cy="73770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3159308" y="1455345"/>
              <a:ext cx="864096" cy="73770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0" name="TextBox 20"/>
            <p:cNvSpPr txBox="1"/>
            <p:nvPr/>
          </p:nvSpPr>
          <p:spPr>
            <a:xfrm>
              <a:off x="2084215" y="409725"/>
              <a:ext cx="1377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704 MHz</a:t>
              </a:r>
              <a:br>
                <a:rPr lang="en-GB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</a:br>
              <a:r>
                <a:rPr lang="en-GB" sz="18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klystron</a:t>
              </a:r>
            </a:p>
          </p:txBody>
        </p:sp>
        <p:sp>
          <p:nvSpPr>
            <p:cNvPr id="11" name="TextBox 21"/>
            <p:cNvSpPr txBox="1"/>
            <p:nvPr/>
          </p:nvSpPr>
          <p:spPr>
            <a:xfrm>
              <a:off x="3115133" y="821069"/>
              <a:ext cx="1060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dummy</a:t>
              </a:r>
              <a:br>
                <a:rPr lang="en-GB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</a:br>
              <a:r>
                <a:rPr lang="en-GB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load</a:t>
              </a:r>
              <a:endParaRPr lang="en-GB" sz="1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" name="TextBox 22"/>
            <p:cNvSpPr txBox="1"/>
            <p:nvPr/>
          </p:nvSpPr>
          <p:spPr>
            <a:xfrm>
              <a:off x="2688836" y="2586037"/>
              <a:ext cx="1377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modulator</a:t>
              </a:r>
              <a:endParaRPr lang="en-GB" sz="1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3" name="TextBox 34"/>
            <p:cNvSpPr txBox="1"/>
            <p:nvPr/>
          </p:nvSpPr>
          <p:spPr>
            <a:xfrm>
              <a:off x="282875" y="1631525"/>
              <a:ext cx="1377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tetrode stations</a:t>
              </a:r>
              <a:endParaRPr lang="en-GB" sz="1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61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Cryomodule</a:t>
            </a:r>
            <a:r>
              <a:rPr lang="en-US" dirty="0" smtClean="0"/>
              <a:t> test stand set-up</a:t>
            </a:r>
          </a:p>
          <a:p>
            <a:r>
              <a:rPr lang="en-US" dirty="0" smtClean="0"/>
              <a:t>Installation of support more structures </a:t>
            </a:r>
            <a:r>
              <a:rPr lang="en-US" smtClean="0"/>
              <a:t>and waveguides/circulators/loads </a:t>
            </a:r>
            <a:r>
              <a:rPr lang="en-US" dirty="0" smtClean="0"/>
              <a:t>in gallery</a:t>
            </a:r>
          </a:p>
          <a:p>
            <a:r>
              <a:rPr lang="en-US" dirty="0" smtClean="0"/>
              <a:t>Stub installation</a:t>
            </a:r>
            <a:endParaRPr lang="sv-SE" dirty="0"/>
          </a:p>
          <a:p>
            <a:r>
              <a:rPr lang="en-US" dirty="0" smtClean="0"/>
              <a:t>Test stand 3 installation</a:t>
            </a:r>
          </a:p>
          <a:p>
            <a:r>
              <a:rPr lang="en-US" dirty="0" smtClean="0"/>
              <a:t>Getting RF for NC </a:t>
            </a:r>
            <a:r>
              <a:rPr lang="en-US" dirty="0" err="1" smtClean="0"/>
              <a:t>linac</a:t>
            </a:r>
            <a:r>
              <a:rPr lang="en-US" dirty="0" smtClean="0"/>
              <a:t>, especially RFQ, in place</a:t>
            </a:r>
          </a:p>
          <a:p>
            <a:r>
              <a:rPr lang="en-US" dirty="0" smtClean="0"/>
              <a:t>Getting deliveries of series medium beta klystrons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1756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Thank you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01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67544" y="337147"/>
            <a:ext cx="7224587" cy="947439"/>
          </a:xfrm>
        </p:spPr>
        <p:txBody>
          <a:bodyPr/>
          <a:lstStyle/>
          <a:p>
            <a:r>
              <a:rPr lang="en-US" sz="2800" dirty="0" smtClean="0"/>
              <a:t> </a:t>
            </a:r>
            <a:r>
              <a:rPr lang="en-US" sz="3200" dirty="0" smtClean="0"/>
              <a:t>An artists impression of ESS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30742" y="6342553"/>
            <a:ext cx="433090" cy="383977"/>
          </a:xfrm>
          <a:prstGeom prst="rect">
            <a:avLst/>
          </a:prstGeom>
        </p:spPr>
        <p:txBody>
          <a:bodyPr/>
          <a:lstStyle/>
          <a:p>
            <a:fld id="{EBC1A489-E06D-A94D-983A-07195E472E7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780991" y="4817754"/>
            <a:ext cx="184663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837354" y="2520113"/>
            <a:ext cx="2374606" cy="1484951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80" y="2204864"/>
            <a:ext cx="1602816" cy="588268"/>
          </a:xfrm>
          <a:prstGeom prst="rect">
            <a:avLst/>
          </a:prstGeom>
        </p:spPr>
      </p:pic>
      <p:pic>
        <p:nvPicPr>
          <p:cNvPr id="16" name="Bildobjekt 5" descr="ESS-vit-logg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" y="1183195"/>
            <a:ext cx="9161145" cy="306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150"/>
          <a:stretch/>
        </p:blipFill>
        <p:spPr bwMode="auto">
          <a:xfrm>
            <a:off x="8" y="4240690"/>
            <a:ext cx="9161145" cy="26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2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</a:t>
            </a:r>
            <a:r>
              <a:rPr lang="en-US" dirty="0" err="1" smtClean="0"/>
              <a:t>Linac</a:t>
            </a:r>
            <a:r>
              <a:rPr lang="en-US" dirty="0" smtClean="0"/>
              <a:t>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188"/>
            <a:ext cx="8229600" cy="4525963"/>
          </a:xfrm>
        </p:spPr>
        <p:txBody>
          <a:bodyPr/>
          <a:lstStyle/>
          <a:p>
            <a:r>
              <a:rPr lang="en-US" dirty="0" smtClean="0"/>
              <a:t>155 cavities in total, total length ca 350 m until HEBT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614" y="1887841"/>
            <a:ext cx="9129960" cy="4968553"/>
            <a:chOff x="7852" y="1528695"/>
            <a:chExt cx="9144000" cy="48151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2" y="1528695"/>
              <a:ext cx="9144000" cy="4815191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5" name="TextBox 4"/>
            <p:cNvSpPr txBox="1"/>
            <p:nvPr/>
          </p:nvSpPr>
          <p:spPr>
            <a:xfrm>
              <a:off x="121556" y="2673359"/>
              <a:ext cx="1487123" cy="626373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Low Energy Front end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644859" y="3272176"/>
              <a:ext cx="0" cy="2447975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1085445" y="2264210"/>
              <a:ext cx="1378540" cy="357924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NC </a:t>
              </a:r>
              <a:r>
                <a:rPr lang="en-US" dirty="0" err="1" smtClean="0"/>
                <a:t>linac</a:t>
              </a:r>
              <a:r>
                <a:rPr lang="en-US" dirty="0" smtClean="0"/>
                <a:t> RF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04330" y="2718607"/>
              <a:ext cx="1237789" cy="369332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Spoke RF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31103" y="2357796"/>
              <a:ext cx="1969848" cy="369332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Medium beta RF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16262" y="2039588"/>
              <a:ext cx="1768380" cy="369332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High beta RF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7" idx="2"/>
            </p:cNvCxnSpPr>
            <p:nvPr/>
          </p:nvCxnSpPr>
          <p:spPr bwMode="auto">
            <a:xfrm flipH="1">
              <a:off x="1352911" y="2622137"/>
              <a:ext cx="421805" cy="2109191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Arrow Connector 11"/>
            <p:cNvCxnSpPr>
              <a:stCxn id="8" idx="2"/>
            </p:cNvCxnSpPr>
            <p:nvPr/>
          </p:nvCxnSpPr>
          <p:spPr bwMode="auto">
            <a:xfrm>
              <a:off x="2623224" y="3087939"/>
              <a:ext cx="212743" cy="1012466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>
              <a:stCxn id="9" idx="2"/>
            </p:cNvCxnSpPr>
            <p:nvPr/>
          </p:nvCxnSpPr>
          <p:spPr bwMode="auto">
            <a:xfrm>
              <a:off x="4016027" y="2727127"/>
              <a:ext cx="559241" cy="78301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Arrow Connector 13"/>
            <p:cNvCxnSpPr>
              <a:stCxn id="10" idx="2"/>
            </p:cNvCxnSpPr>
            <p:nvPr/>
          </p:nvCxnSpPr>
          <p:spPr bwMode="auto">
            <a:xfrm>
              <a:off x="6200454" y="2408920"/>
              <a:ext cx="384095" cy="428551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5044979" y="5459500"/>
              <a:ext cx="1691943" cy="646331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Spoke </a:t>
              </a:r>
              <a:r>
                <a:rPr lang="en-US" dirty="0" err="1" smtClean="0"/>
                <a:t>cryo</a:t>
              </a:r>
              <a:r>
                <a:rPr lang="en-US" dirty="0" smtClean="0"/>
                <a:t>-modules</a:t>
              </a:r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 bwMode="auto">
            <a:xfrm flipH="1" flipV="1">
              <a:off x="3519962" y="4972299"/>
              <a:ext cx="1525016" cy="810367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6448300" y="4969527"/>
              <a:ext cx="1604512" cy="646331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Medium beta </a:t>
              </a:r>
              <a:r>
                <a:rPr lang="en-US" dirty="0" err="1" smtClean="0"/>
                <a:t>cryomodules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7" idx="1"/>
            </p:cNvCxnSpPr>
            <p:nvPr/>
          </p:nvCxnSpPr>
          <p:spPr bwMode="auto">
            <a:xfrm flipH="1" flipV="1">
              <a:off x="5486240" y="4219694"/>
              <a:ext cx="962061" cy="107299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7620186" y="4219694"/>
              <a:ext cx="1523814" cy="646331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High beta </a:t>
              </a:r>
              <a:r>
                <a:rPr lang="en-US" dirty="0" err="1" smtClean="0"/>
                <a:t>cryomodules</a:t>
              </a:r>
              <a:endParaRPr lang="en-US" dirty="0"/>
            </a:p>
          </p:txBody>
        </p:sp>
        <p:cxnSp>
          <p:nvCxnSpPr>
            <p:cNvPr id="20" name="Straight Arrow Connector 19"/>
            <p:cNvCxnSpPr>
              <a:stCxn id="19" idx="0"/>
            </p:cNvCxnSpPr>
            <p:nvPr/>
          </p:nvCxnSpPr>
          <p:spPr bwMode="auto">
            <a:xfrm flipH="1" flipV="1">
              <a:off x="7716837" y="3450805"/>
              <a:ext cx="665256" cy="76888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2333745" y="5921164"/>
              <a:ext cx="1860684" cy="357924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r>
                <a:rPr lang="en-US" dirty="0" smtClean="0"/>
                <a:t>NC </a:t>
              </a:r>
              <a:r>
                <a:rPr lang="en-US" dirty="0" err="1" smtClean="0"/>
                <a:t>linac</a:t>
              </a:r>
              <a:r>
                <a:rPr lang="en-US" dirty="0" smtClean="0"/>
                <a:t> cavities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22" idx="0"/>
            </p:cNvCxnSpPr>
            <p:nvPr/>
          </p:nvCxnSpPr>
          <p:spPr bwMode="auto">
            <a:xfrm flipH="1" flipV="1">
              <a:off x="1869578" y="5453987"/>
              <a:ext cx="1394509" cy="46717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09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418" y="6474387"/>
            <a:ext cx="241102" cy="250031"/>
          </a:xfrm>
          <a:prstGeom prst="rect">
            <a:avLst/>
          </a:prstGeom>
        </p:spPr>
        <p:txBody>
          <a:bodyPr lIns="64288" tIns="32145" rIns="64288" bIns="32145"/>
          <a:lstStyle/>
          <a:p>
            <a:fld id="{56C41586-D860-644E-9CFF-C0246DBDABBD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9218" name="Picture 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" y="1475448"/>
            <a:ext cx="9132838" cy="33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18387"/>
              </p:ext>
            </p:extLst>
          </p:nvPr>
        </p:nvGraphicFramePr>
        <p:xfrm>
          <a:off x="383977" y="3213402"/>
          <a:ext cx="8358185" cy="3335660"/>
        </p:xfrm>
        <a:graphic>
          <a:graphicData uri="http://schemas.openxmlformats.org/drawingml/2006/table">
            <a:tbl>
              <a:tblPr/>
              <a:tblGrid>
                <a:gridCol w="117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5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97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4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Light" charset="0"/>
                        <a:ea typeface="ヒラギノ角ゴ ProN W3" charset="0"/>
                        <a:cs typeface="ヒラギノ角ゴ ProN W3" charset="0"/>
                        <a:sym typeface="Gill Sans Light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Energy (MeV)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Frequency /MHz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No. of Cavities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βg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Temp / K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RF power /kW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Source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0.075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-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LEBT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0.075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-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RFQ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3.6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1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1600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MEBT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3.6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5000"/>
                              </a:srgbClr>
                            </a:outerShdw>
                          </a:effectLst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DTL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90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5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2200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E6FFD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Spoke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220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26 (2/CM)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0.5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β</a:t>
                      </a:r>
                      <a:r>
                        <a:rPr kumimoji="0" lang="en-US" sz="1100" b="0" i="0" u="none" strike="noStrike" cap="none" normalizeH="0" baseline="-600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opt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~2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330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72C6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Medium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E72C6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β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570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704.42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36 (4/CM)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0.67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~2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870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91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High β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2000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704.42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84 (4/CM)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0.86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~2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1100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D0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HEBT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2000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8" marR="35718" marT="35719" marB="35719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9506" name="Group 290"/>
          <p:cNvGrpSpPr>
            <a:grpSpLocks/>
          </p:cNvGrpSpPr>
          <p:nvPr/>
        </p:nvGrpSpPr>
        <p:grpSpPr bwMode="auto">
          <a:xfrm>
            <a:off x="187524" y="1913146"/>
            <a:ext cx="8822531" cy="1143001"/>
            <a:chOff x="0" y="29"/>
            <a:chExt cx="7904" cy="1024"/>
          </a:xfrm>
        </p:grpSpPr>
        <p:sp>
          <p:nvSpPr>
            <p:cNvPr id="9448" name="AutoShape 232"/>
            <p:cNvSpPr>
              <a:spLocks/>
            </p:cNvSpPr>
            <p:nvPr/>
          </p:nvSpPr>
          <p:spPr bwMode="auto">
            <a:xfrm>
              <a:off x="3440" y="408"/>
              <a:ext cx="608" cy="296"/>
            </a:xfrm>
            <a:prstGeom prst="roundRect">
              <a:avLst>
                <a:gd name="adj" fmla="val 29727"/>
              </a:avLst>
            </a:prstGeom>
            <a:solidFill>
              <a:srgbClr val="0000FF">
                <a:alpha val="79999"/>
              </a:srgbClr>
            </a:solidFill>
            <a:ln w="25400" cap="flat">
              <a:solidFill>
                <a:srgbClr val="4D4D4D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Spokes</a:t>
              </a:r>
            </a:p>
          </p:txBody>
        </p:sp>
        <p:sp>
          <p:nvSpPr>
            <p:cNvPr id="9449" name="AutoShape 233"/>
            <p:cNvSpPr>
              <a:spLocks/>
            </p:cNvSpPr>
            <p:nvPr/>
          </p:nvSpPr>
          <p:spPr bwMode="auto">
            <a:xfrm>
              <a:off x="4168" y="408"/>
              <a:ext cx="779" cy="296"/>
            </a:xfrm>
            <a:prstGeom prst="roundRect">
              <a:avLst>
                <a:gd name="adj" fmla="val 27023"/>
              </a:avLst>
            </a:prstGeom>
            <a:solidFill>
              <a:srgbClr val="2E72C6">
                <a:alpha val="79999"/>
              </a:srgbClr>
            </a:solidFill>
            <a:ln w="25400" cap="flat">
              <a:solidFill>
                <a:srgbClr val="4D4D4D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Medium β</a:t>
              </a:r>
            </a:p>
          </p:txBody>
        </p:sp>
        <p:sp>
          <p:nvSpPr>
            <p:cNvPr id="9450" name="AutoShape 234"/>
            <p:cNvSpPr>
              <a:spLocks/>
            </p:cNvSpPr>
            <p:nvPr/>
          </p:nvSpPr>
          <p:spPr bwMode="auto">
            <a:xfrm>
              <a:off x="5098" y="404"/>
              <a:ext cx="801" cy="304"/>
            </a:xfrm>
            <a:prstGeom prst="roundRect">
              <a:avLst>
                <a:gd name="adj" fmla="val 26315"/>
              </a:avLst>
            </a:prstGeom>
            <a:solidFill>
              <a:srgbClr val="2491FF">
                <a:alpha val="79999"/>
              </a:srgbClr>
            </a:solidFill>
            <a:ln w="25400" cap="flat">
              <a:solidFill>
                <a:srgbClr val="4D4D4D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High β</a:t>
              </a:r>
            </a:p>
          </p:txBody>
        </p:sp>
        <p:sp>
          <p:nvSpPr>
            <p:cNvPr id="9451" name="AutoShape 235"/>
            <p:cNvSpPr>
              <a:spLocks/>
            </p:cNvSpPr>
            <p:nvPr/>
          </p:nvSpPr>
          <p:spPr bwMode="auto">
            <a:xfrm>
              <a:off x="2736" y="408"/>
              <a:ext cx="488" cy="296"/>
            </a:xfrm>
            <a:prstGeom prst="roundRect">
              <a:avLst>
                <a:gd name="adj" fmla="val 21620"/>
              </a:avLst>
            </a:prstGeom>
            <a:solidFill>
              <a:srgbClr val="FFFF00">
                <a:alpha val="89999"/>
              </a:srgb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b="1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DTL</a:t>
              </a:r>
            </a:p>
          </p:txBody>
        </p:sp>
        <p:sp>
          <p:nvSpPr>
            <p:cNvPr id="9452" name="AutoShape 236"/>
            <p:cNvSpPr>
              <a:spLocks/>
            </p:cNvSpPr>
            <p:nvPr/>
          </p:nvSpPr>
          <p:spPr bwMode="auto">
            <a:xfrm>
              <a:off x="2080" y="408"/>
              <a:ext cx="544" cy="296"/>
            </a:xfrm>
            <a:prstGeom prst="roundRect">
              <a:avLst>
                <a:gd name="adj" fmla="val 29727"/>
              </a:avLst>
            </a:prstGeom>
            <a:solidFill>
              <a:srgbClr val="FFFF00">
                <a:alpha val="89999"/>
              </a:srgb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b="1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MEBT</a:t>
              </a:r>
              <a:endParaRPr lang="en-US" sz="1300" b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sp>
          <p:nvSpPr>
            <p:cNvPr id="9453" name="AutoShape 237"/>
            <p:cNvSpPr>
              <a:spLocks/>
            </p:cNvSpPr>
            <p:nvPr/>
          </p:nvSpPr>
          <p:spPr bwMode="auto">
            <a:xfrm>
              <a:off x="1408" y="408"/>
              <a:ext cx="548" cy="296"/>
            </a:xfrm>
            <a:prstGeom prst="roundRect">
              <a:avLst>
                <a:gd name="adj" fmla="val 29727"/>
              </a:avLst>
            </a:prstGeom>
            <a:solidFill>
              <a:srgbClr val="FF6600">
                <a:alpha val="89999"/>
              </a:srgb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RFQ</a:t>
              </a:r>
            </a:p>
          </p:txBody>
        </p:sp>
        <p:sp>
          <p:nvSpPr>
            <p:cNvPr id="9454" name="AutoShape 238"/>
            <p:cNvSpPr>
              <a:spLocks/>
            </p:cNvSpPr>
            <p:nvPr/>
          </p:nvSpPr>
          <p:spPr bwMode="auto">
            <a:xfrm>
              <a:off x="768" y="408"/>
              <a:ext cx="548" cy="296"/>
            </a:xfrm>
            <a:prstGeom prst="roundRect">
              <a:avLst>
                <a:gd name="adj" fmla="val 27023"/>
              </a:avLst>
            </a:prstGeom>
            <a:solidFill>
              <a:schemeClr val="accent6">
                <a:alpha val="89999"/>
              </a:scheme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LEBT</a:t>
              </a:r>
            </a:p>
          </p:txBody>
        </p:sp>
        <p:sp>
          <p:nvSpPr>
            <p:cNvPr id="9455" name="AutoShape 239"/>
            <p:cNvSpPr>
              <a:spLocks/>
            </p:cNvSpPr>
            <p:nvPr/>
          </p:nvSpPr>
          <p:spPr bwMode="auto">
            <a:xfrm>
              <a:off x="0" y="408"/>
              <a:ext cx="664" cy="296"/>
            </a:xfrm>
            <a:prstGeom prst="roundRect">
              <a:avLst>
                <a:gd name="adj" fmla="val 24324"/>
              </a:avLst>
            </a:prstGeom>
            <a:solidFill>
              <a:srgbClr val="FF0000">
                <a:alpha val="89999"/>
              </a:srgb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Source</a:t>
              </a:r>
            </a:p>
          </p:txBody>
        </p:sp>
        <p:sp>
          <p:nvSpPr>
            <p:cNvPr id="9456" name="AutoShape 240"/>
            <p:cNvSpPr>
              <a:spLocks/>
            </p:cNvSpPr>
            <p:nvPr/>
          </p:nvSpPr>
          <p:spPr bwMode="auto">
            <a:xfrm>
              <a:off x="6040" y="408"/>
              <a:ext cx="1136" cy="296"/>
            </a:xfrm>
            <a:prstGeom prst="roundRect">
              <a:avLst>
                <a:gd name="adj" fmla="val 18917"/>
              </a:avLst>
            </a:prstGeom>
            <a:solidFill>
              <a:srgbClr val="D000D0">
                <a:alpha val="89999"/>
              </a:srgbClr>
            </a:solidFill>
            <a:ln w="25400" cap="flat">
              <a:solidFill>
                <a:srgbClr val="4D4D4D">
                  <a:alpha val="8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HEBT &amp; Contingency</a:t>
              </a:r>
            </a:p>
          </p:txBody>
        </p:sp>
        <p:sp>
          <p:nvSpPr>
            <p:cNvPr id="9457" name="Oval 241"/>
            <p:cNvSpPr>
              <a:spLocks/>
            </p:cNvSpPr>
            <p:nvPr/>
          </p:nvSpPr>
          <p:spPr bwMode="auto">
            <a:xfrm>
              <a:off x="7296" y="256"/>
              <a:ext cx="608" cy="608"/>
            </a:xfrm>
            <a:prstGeom prst="ellipse">
              <a:avLst/>
            </a:prstGeom>
            <a:solidFill>
              <a:srgbClr val="FF0000">
                <a:alpha val="79999"/>
              </a:srgbClr>
            </a:solidFill>
            <a:ln w="25400" cap="flat">
              <a:solidFill>
                <a:srgbClr val="676767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r>
                <a:rPr lang="en-US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Target</a:t>
              </a:r>
            </a:p>
          </p:txBody>
        </p:sp>
        <p:sp>
          <p:nvSpPr>
            <p:cNvPr id="9458" name="Line 242"/>
            <p:cNvSpPr>
              <a:spLocks noChangeShapeType="1"/>
            </p:cNvSpPr>
            <p:nvPr/>
          </p:nvSpPr>
          <p:spPr bwMode="auto">
            <a:xfrm flipH="1">
              <a:off x="656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59" name="Line 243"/>
            <p:cNvSpPr>
              <a:spLocks noChangeShapeType="1"/>
            </p:cNvSpPr>
            <p:nvPr/>
          </p:nvSpPr>
          <p:spPr bwMode="auto">
            <a:xfrm flipH="1">
              <a:off x="1312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0" name="Line 244"/>
            <p:cNvSpPr>
              <a:spLocks noChangeShapeType="1"/>
            </p:cNvSpPr>
            <p:nvPr/>
          </p:nvSpPr>
          <p:spPr bwMode="auto">
            <a:xfrm flipH="1">
              <a:off x="1960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1" name="Line 245"/>
            <p:cNvSpPr>
              <a:spLocks noChangeShapeType="1"/>
            </p:cNvSpPr>
            <p:nvPr/>
          </p:nvSpPr>
          <p:spPr bwMode="auto">
            <a:xfrm flipH="1">
              <a:off x="2624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2" name="Line 246"/>
            <p:cNvSpPr>
              <a:spLocks noChangeShapeType="1"/>
            </p:cNvSpPr>
            <p:nvPr/>
          </p:nvSpPr>
          <p:spPr bwMode="auto">
            <a:xfrm flipH="1">
              <a:off x="3232" y="560"/>
              <a:ext cx="2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3" name="Line 247"/>
            <p:cNvSpPr>
              <a:spLocks noChangeShapeType="1"/>
            </p:cNvSpPr>
            <p:nvPr/>
          </p:nvSpPr>
          <p:spPr bwMode="auto">
            <a:xfrm flipH="1">
              <a:off x="4056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4" name="Line 248"/>
            <p:cNvSpPr>
              <a:spLocks noChangeShapeType="1"/>
            </p:cNvSpPr>
            <p:nvPr/>
          </p:nvSpPr>
          <p:spPr bwMode="auto">
            <a:xfrm flipH="1">
              <a:off x="4936" y="560"/>
              <a:ext cx="15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5" name="Line 249"/>
            <p:cNvSpPr>
              <a:spLocks noChangeShapeType="1"/>
            </p:cNvSpPr>
            <p:nvPr/>
          </p:nvSpPr>
          <p:spPr bwMode="auto">
            <a:xfrm flipH="1">
              <a:off x="5920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6" name="Line 250"/>
            <p:cNvSpPr>
              <a:spLocks noChangeShapeType="1"/>
            </p:cNvSpPr>
            <p:nvPr/>
          </p:nvSpPr>
          <p:spPr bwMode="auto">
            <a:xfrm flipH="1">
              <a:off x="7176" y="560"/>
              <a:ext cx="12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7" name="Line 251"/>
            <p:cNvSpPr>
              <a:spLocks noChangeShapeType="1"/>
            </p:cNvSpPr>
            <p:nvPr/>
          </p:nvSpPr>
          <p:spPr bwMode="auto">
            <a:xfrm flipH="1">
              <a:off x="1192" y="304"/>
              <a:ext cx="128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8" name="Line 252"/>
            <p:cNvSpPr>
              <a:spLocks noChangeShapeType="1"/>
            </p:cNvSpPr>
            <p:nvPr/>
          </p:nvSpPr>
          <p:spPr bwMode="auto">
            <a:xfrm flipH="1">
              <a:off x="784" y="304"/>
              <a:ext cx="12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69" name="Rectangle 253"/>
            <p:cNvSpPr>
              <a:spLocks/>
            </p:cNvSpPr>
            <p:nvPr/>
          </p:nvSpPr>
          <p:spPr bwMode="auto">
            <a:xfrm>
              <a:off x="923" y="221"/>
              <a:ext cx="26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2.4 m</a:t>
              </a:r>
            </a:p>
          </p:txBody>
        </p:sp>
        <p:sp>
          <p:nvSpPr>
            <p:cNvPr id="9470" name="Line 254"/>
            <p:cNvSpPr>
              <a:spLocks noChangeShapeType="1"/>
            </p:cNvSpPr>
            <p:nvPr/>
          </p:nvSpPr>
          <p:spPr bwMode="auto">
            <a:xfrm flipH="1">
              <a:off x="1848" y="304"/>
              <a:ext cx="112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1" name="Line 255"/>
            <p:cNvSpPr>
              <a:spLocks noChangeShapeType="1"/>
            </p:cNvSpPr>
            <p:nvPr/>
          </p:nvSpPr>
          <p:spPr bwMode="auto">
            <a:xfrm flipH="1">
              <a:off x="1424" y="304"/>
              <a:ext cx="10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2" name="Rectangle 256"/>
            <p:cNvSpPr>
              <a:spLocks/>
            </p:cNvSpPr>
            <p:nvPr/>
          </p:nvSpPr>
          <p:spPr bwMode="auto">
            <a:xfrm>
              <a:off x="1579" y="221"/>
              <a:ext cx="26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4.5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73" name="Line 257"/>
            <p:cNvSpPr>
              <a:spLocks noChangeShapeType="1"/>
            </p:cNvSpPr>
            <p:nvPr/>
          </p:nvSpPr>
          <p:spPr bwMode="auto">
            <a:xfrm flipH="1">
              <a:off x="2512" y="304"/>
              <a:ext cx="112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4" name="Line 258"/>
            <p:cNvSpPr>
              <a:spLocks noChangeShapeType="1"/>
            </p:cNvSpPr>
            <p:nvPr/>
          </p:nvSpPr>
          <p:spPr bwMode="auto">
            <a:xfrm flipH="1">
              <a:off x="2112" y="304"/>
              <a:ext cx="10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5" name="Rectangle 259"/>
            <p:cNvSpPr>
              <a:spLocks/>
            </p:cNvSpPr>
            <p:nvPr/>
          </p:nvSpPr>
          <p:spPr bwMode="auto">
            <a:xfrm>
              <a:off x="2231" y="221"/>
              <a:ext cx="26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3.6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76" name="Line 260"/>
            <p:cNvSpPr>
              <a:spLocks noChangeShapeType="1"/>
            </p:cNvSpPr>
            <p:nvPr/>
          </p:nvSpPr>
          <p:spPr bwMode="auto">
            <a:xfrm flipH="1">
              <a:off x="3160" y="304"/>
              <a:ext cx="88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7" name="Line 261"/>
            <p:cNvSpPr>
              <a:spLocks noChangeShapeType="1"/>
            </p:cNvSpPr>
            <p:nvPr/>
          </p:nvSpPr>
          <p:spPr bwMode="auto">
            <a:xfrm flipH="1">
              <a:off x="2728" y="304"/>
              <a:ext cx="8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78" name="Rectangle 262"/>
            <p:cNvSpPr>
              <a:spLocks/>
            </p:cNvSpPr>
            <p:nvPr/>
          </p:nvSpPr>
          <p:spPr bwMode="auto">
            <a:xfrm>
              <a:off x="2840" y="221"/>
              <a:ext cx="27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 </a:t>
              </a:r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40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79" name="Line 263"/>
            <p:cNvSpPr>
              <a:spLocks noChangeShapeType="1"/>
            </p:cNvSpPr>
            <p:nvPr/>
          </p:nvSpPr>
          <p:spPr bwMode="auto">
            <a:xfrm flipH="1">
              <a:off x="3928" y="304"/>
              <a:ext cx="112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0" name="Line 264"/>
            <p:cNvSpPr>
              <a:spLocks noChangeShapeType="1"/>
            </p:cNvSpPr>
            <p:nvPr/>
          </p:nvSpPr>
          <p:spPr bwMode="auto">
            <a:xfrm flipH="1">
              <a:off x="3456" y="304"/>
              <a:ext cx="10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1" name="Rectangle 265"/>
            <p:cNvSpPr>
              <a:spLocks/>
            </p:cNvSpPr>
            <p:nvPr/>
          </p:nvSpPr>
          <p:spPr bwMode="auto">
            <a:xfrm>
              <a:off x="3611" y="221"/>
              <a:ext cx="24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54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82" name="Line 266"/>
            <p:cNvSpPr>
              <a:spLocks noChangeShapeType="1"/>
            </p:cNvSpPr>
            <p:nvPr/>
          </p:nvSpPr>
          <p:spPr bwMode="auto">
            <a:xfrm flipH="1">
              <a:off x="4752" y="304"/>
              <a:ext cx="16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3" name="Line 267"/>
            <p:cNvSpPr>
              <a:spLocks noChangeShapeType="1"/>
            </p:cNvSpPr>
            <p:nvPr/>
          </p:nvSpPr>
          <p:spPr bwMode="auto">
            <a:xfrm flipH="1">
              <a:off x="4176" y="304"/>
              <a:ext cx="18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4" name="Rectangle 268"/>
            <p:cNvSpPr>
              <a:spLocks/>
            </p:cNvSpPr>
            <p:nvPr/>
          </p:nvSpPr>
          <p:spPr bwMode="auto">
            <a:xfrm>
              <a:off x="4391" y="221"/>
              <a:ext cx="24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75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85" name="Line 269"/>
            <p:cNvSpPr>
              <a:spLocks noChangeShapeType="1"/>
            </p:cNvSpPr>
            <p:nvPr/>
          </p:nvSpPr>
          <p:spPr bwMode="auto">
            <a:xfrm flipH="1">
              <a:off x="5744" y="304"/>
              <a:ext cx="18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6" name="Line 270"/>
            <p:cNvSpPr>
              <a:spLocks noChangeShapeType="1"/>
            </p:cNvSpPr>
            <p:nvPr/>
          </p:nvSpPr>
          <p:spPr bwMode="auto">
            <a:xfrm flipH="1">
              <a:off x="5096" y="304"/>
              <a:ext cx="144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7" name="Rectangle 271"/>
            <p:cNvSpPr>
              <a:spLocks/>
            </p:cNvSpPr>
            <p:nvPr/>
          </p:nvSpPr>
          <p:spPr bwMode="auto">
            <a:xfrm>
              <a:off x="5297" y="221"/>
              <a:ext cx="30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174 </a:t>
              </a:r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</a:t>
              </a:r>
            </a:p>
          </p:txBody>
        </p:sp>
        <p:sp>
          <p:nvSpPr>
            <p:cNvPr id="9488" name="AutoShape 272"/>
            <p:cNvSpPr>
              <a:spLocks/>
            </p:cNvSpPr>
            <p:nvPr/>
          </p:nvSpPr>
          <p:spPr bwMode="auto">
            <a:xfrm rot="-5400000">
              <a:off x="636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89" name="AutoShape 273"/>
            <p:cNvSpPr>
              <a:spLocks/>
            </p:cNvSpPr>
            <p:nvPr/>
          </p:nvSpPr>
          <p:spPr bwMode="auto">
            <a:xfrm rot="-5400000">
              <a:off x="1916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90" name="AutoShape 274"/>
            <p:cNvSpPr>
              <a:spLocks/>
            </p:cNvSpPr>
            <p:nvPr/>
          </p:nvSpPr>
          <p:spPr bwMode="auto">
            <a:xfrm rot="-5400000">
              <a:off x="3204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91" name="AutoShape 275"/>
            <p:cNvSpPr>
              <a:spLocks/>
            </p:cNvSpPr>
            <p:nvPr/>
          </p:nvSpPr>
          <p:spPr bwMode="auto">
            <a:xfrm rot="-5400000">
              <a:off x="4020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92" name="AutoShape 276"/>
            <p:cNvSpPr>
              <a:spLocks/>
            </p:cNvSpPr>
            <p:nvPr/>
          </p:nvSpPr>
          <p:spPr bwMode="auto">
            <a:xfrm rot="-5400000">
              <a:off x="4908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93" name="AutoShape 277"/>
            <p:cNvSpPr>
              <a:spLocks/>
            </p:cNvSpPr>
            <p:nvPr/>
          </p:nvSpPr>
          <p:spPr bwMode="auto">
            <a:xfrm rot="-5400000">
              <a:off x="5884" y="716"/>
              <a:ext cx="208" cy="10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94" name="Rectangle 278"/>
            <p:cNvSpPr>
              <a:spLocks/>
            </p:cNvSpPr>
            <p:nvPr/>
          </p:nvSpPr>
          <p:spPr bwMode="auto">
            <a:xfrm>
              <a:off x="506" y="894"/>
              <a:ext cx="36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75 keV</a:t>
              </a:r>
            </a:p>
          </p:txBody>
        </p:sp>
        <p:sp>
          <p:nvSpPr>
            <p:cNvPr id="9495" name="Rectangle 279"/>
            <p:cNvSpPr>
              <a:spLocks/>
            </p:cNvSpPr>
            <p:nvPr/>
          </p:nvSpPr>
          <p:spPr bwMode="auto">
            <a:xfrm>
              <a:off x="1844" y="898"/>
              <a:ext cx="43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3.6 MeV</a:t>
              </a:r>
            </a:p>
          </p:txBody>
        </p:sp>
        <p:sp>
          <p:nvSpPr>
            <p:cNvPr id="9496" name="Rectangle 280"/>
            <p:cNvSpPr>
              <a:spLocks/>
            </p:cNvSpPr>
            <p:nvPr/>
          </p:nvSpPr>
          <p:spPr bwMode="auto">
            <a:xfrm>
              <a:off x="3058" y="898"/>
              <a:ext cx="40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90 MeV</a:t>
              </a:r>
            </a:p>
          </p:txBody>
        </p:sp>
        <p:sp>
          <p:nvSpPr>
            <p:cNvPr id="9497" name="Rectangle 281"/>
            <p:cNvSpPr>
              <a:spLocks/>
            </p:cNvSpPr>
            <p:nvPr/>
          </p:nvSpPr>
          <p:spPr bwMode="auto">
            <a:xfrm>
              <a:off x="3822" y="898"/>
              <a:ext cx="47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220 MeV</a:t>
              </a:r>
            </a:p>
          </p:txBody>
        </p:sp>
        <p:sp>
          <p:nvSpPr>
            <p:cNvPr id="9498" name="Rectangle 282"/>
            <p:cNvSpPr>
              <a:spLocks/>
            </p:cNvSpPr>
            <p:nvPr/>
          </p:nvSpPr>
          <p:spPr bwMode="auto">
            <a:xfrm>
              <a:off x="4706" y="898"/>
              <a:ext cx="47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570 MeV</a:t>
              </a:r>
            </a:p>
          </p:txBody>
        </p:sp>
        <p:sp>
          <p:nvSpPr>
            <p:cNvPr id="9499" name="Rectangle 283"/>
            <p:cNvSpPr>
              <a:spLocks/>
            </p:cNvSpPr>
            <p:nvPr/>
          </p:nvSpPr>
          <p:spPr bwMode="auto">
            <a:xfrm>
              <a:off x="5626" y="898"/>
              <a:ext cx="53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2000 MeV</a:t>
              </a:r>
            </a:p>
          </p:txBody>
        </p:sp>
        <p:sp>
          <p:nvSpPr>
            <p:cNvPr id="9500" name="Rectangle 284"/>
            <p:cNvSpPr>
              <a:spLocks/>
            </p:cNvSpPr>
            <p:nvPr/>
          </p:nvSpPr>
          <p:spPr bwMode="auto">
            <a:xfrm>
              <a:off x="2442" y="29"/>
              <a:ext cx="58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352.21 MHz</a:t>
              </a:r>
            </a:p>
          </p:txBody>
        </p:sp>
        <p:sp>
          <p:nvSpPr>
            <p:cNvPr id="9501" name="Rectangle 285"/>
            <p:cNvSpPr>
              <a:spLocks/>
            </p:cNvSpPr>
            <p:nvPr/>
          </p:nvSpPr>
          <p:spPr bwMode="auto">
            <a:xfrm>
              <a:off x="4764" y="29"/>
              <a:ext cx="58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704.42 MHz</a:t>
              </a:r>
            </a:p>
          </p:txBody>
        </p:sp>
        <p:sp>
          <p:nvSpPr>
            <p:cNvPr id="9502" name="AutoShape 286"/>
            <p:cNvSpPr>
              <a:spLocks/>
            </p:cNvSpPr>
            <p:nvPr/>
          </p:nvSpPr>
          <p:spPr bwMode="auto">
            <a:xfrm flipH="1">
              <a:off x="1400" y="40"/>
              <a:ext cx="1000" cy="120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03" name="AutoShape 287"/>
            <p:cNvSpPr>
              <a:spLocks/>
            </p:cNvSpPr>
            <p:nvPr/>
          </p:nvSpPr>
          <p:spPr bwMode="auto">
            <a:xfrm>
              <a:off x="5352" y="40"/>
              <a:ext cx="584" cy="120"/>
            </a:xfrm>
            <a:prstGeom prst="rightArrow">
              <a:avLst>
                <a:gd name="adj1" fmla="val 50824"/>
                <a:gd name="adj2" fmla="val 213345"/>
              </a:avLst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04" name="AutoShape 288"/>
            <p:cNvSpPr>
              <a:spLocks/>
            </p:cNvSpPr>
            <p:nvPr/>
          </p:nvSpPr>
          <p:spPr bwMode="auto">
            <a:xfrm flipH="1">
              <a:off x="4152" y="40"/>
              <a:ext cx="592" cy="120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05" name="AutoShape 289"/>
            <p:cNvSpPr>
              <a:spLocks/>
            </p:cNvSpPr>
            <p:nvPr/>
          </p:nvSpPr>
          <p:spPr bwMode="auto">
            <a:xfrm>
              <a:off x="3040" y="40"/>
              <a:ext cx="1008" cy="120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5" name="Title 1"/>
          <p:cNvSpPr txBox="1">
            <a:spLocks/>
          </p:cNvSpPr>
          <p:nvPr/>
        </p:nvSpPr>
        <p:spPr>
          <a:xfrm>
            <a:off x="453184" y="276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RF </a:t>
            </a:r>
            <a:r>
              <a:rPr lang="en-US" dirty="0" smtClean="0"/>
              <a:t>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 smtClean="0"/>
              <a:t>RF systems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292"/>
            <a:ext cx="8229600" cy="4954424"/>
          </a:xfrm>
        </p:spPr>
        <p:txBody>
          <a:bodyPr lIns="85699" tIns="42850" rIns="85699" bIns="42850">
            <a:normAutofit fontScale="92500" lnSpcReduction="20000"/>
          </a:bodyPr>
          <a:lstStyle/>
          <a:p>
            <a:pPr marL="400040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Power to 155 cavities, one RF station/cavity</a:t>
            </a:r>
          </a:p>
          <a:p>
            <a:pPr marL="857240" lvl="1" indent="-342900">
              <a:buFont typeface="Calibri" panose="020F0502020204030204" pitchFamily="34" charset="0"/>
              <a:buChar char="‒"/>
            </a:pPr>
            <a:r>
              <a:rPr lang="en-GB" dirty="0" smtClean="0">
                <a:solidFill>
                  <a:schemeClr val="tx1"/>
                </a:solidFill>
              </a:rPr>
              <a:t>High Voltage development: SML modulator topology (</a:t>
            </a:r>
            <a:r>
              <a:rPr lang="en-GB" dirty="0" smtClean="0">
                <a:solidFill>
                  <a:srgbClr val="FF0000"/>
                </a:solidFill>
              </a:rPr>
              <a:t>see presentation Carlos Martins after lunch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</a:p>
          <a:p>
            <a:pPr marL="857240" lvl="1" indent="-342900">
              <a:buFont typeface="Calibri" panose="020F0502020204030204" pitchFamily="34" charset="0"/>
              <a:buChar char="‒"/>
            </a:pPr>
            <a:r>
              <a:rPr lang="en-GB" dirty="0" smtClean="0">
                <a:solidFill>
                  <a:schemeClr val="tx1"/>
                </a:solidFill>
              </a:rPr>
              <a:t>High Power RF Amplifier development: MB-IOT, aimed at high beta </a:t>
            </a:r>
            <a:r>
              <a:rPr lang="en-GB" dirty="0" err="1" smtClean="0">
                <a:solidFill>
                  <a:schemeClr val="tx1"/>
                </a:solidFill>
              </a:rPr>
              <a:t>linac</a:t>
            </a:r>
            <a:r>
              <a:rPr lang="en-GB" dirty="0" smtClean="0">
                <a:solidFill>
                  <a:schemeClr val="tx1"/>
                </a:solidFill>
              </a:rPr>
              <a:t> (</a:t>
            </a:r>
            <a:r>
              <a:rPr lang="en-GB" dirty="0" smtClean="0">
                <a:solidFill>
                  <a:srgbClr val="FF0000"/>
                </a:solidFill>
              </a:rPr>
              <a:t>see presentation Morten Jensen after lunch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</a:p>
          <a:p>
            <a:pPr marL="400040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A large part of the RF systems is provided in collaboration with partners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RF NC </a:t>
            </a:r>
            <a:r>
              <a:rPr lang="en-GB" dirty="0" err="1" smtClean="0">
                <a:solidFill>
                  <a:schemeClr val="tx1"/>
                </a:solidFill>
              </a:rPr>
              <a:t>linac</a:t>
            </a:r>
            <a:r>
              <a:rPr lang="en-GB" dirty="0" smtClean="0">
                <a:solidFill>
                  <a:schemeClr val="tx1"/>
                </a:solidFill>
              </a:rPr>
              <a:t> (ESS Bilbao, Spain)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Spoke RF stations (</a:t>
            </a:r>
            <a:r>
              <a:rPr lang="en-GB" dirty="0" err="1" smtClean="0">
                <a:solidFill>
                  <a:schemeClr val="tx1"/>
                </a:solidFill>
              </a:rPr>
              <a:t>Elettra</a:t>
            </a:r>
            <a:r>
              <a:rPr lang="en-GB" dirty="0" smtClean="0">
                <a:solidFill>
                  <a:schemeClr val="tx1"/>
                </a:solidFill>
              </a:rPr>
              <a:t>, Italy)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Interlock systems (ESS Bilbao, Spain; </a:t>
            </a:r>
            <a:r>
              <a:rPr lang="en-GB" dirty="0" err="1" smtClean="0">
                <a:solidFill>
                  <a:schemeClr val="tx1"/>
                </a:solidFill>
              </a:rPr>
              <a:t>Elettra</a:t>
            </a:r>
            <a:r>
              <a:rPr lang="en-GB" dirty="0" smtClean="0">
                <a:solidFill>
                  <a:schemeClr val="tx1"/>
                </a:solidFill>
              </a:rPr>
              <a:t>, Italy; ATM </a:t>
            </a:r>
            <a:r>
              <a:rPr lang="en-GB" dirty="0" err="1" smtClean="0">
                <a:solidFill>
                  <a:schemeClr val="tx1"/>
                </a:solidFill>
              </a:rPr>
              <a:t>Atomki</a:t>
            </a:r>
            <a:r>
              <a:rPr lang="en-GB" dirty="0" smtClean="0">
                <a:solidFill>
                  <a:schemeClr val="tx1"/>
                </a:solidFill>
              </a:rPr>
              <a:t>, Hungary)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LLRF (ESS Bilbao, Spain and Polish Electronic Group, Poland)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RF high power distribution (STFC and Huddersfield University, UK)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Phase ref distribution (Warsaw University of Technology, Poland)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Installation (IFJ PAN, Krakow, Poland)</a:t>
            </a:r>
          </a:p>
          <a:p>
            <a:pPr marL="399969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Collaboration Lund </a:t>
            </a:r>
            <a:r>
              <a:rPr lang="en-GB" dirty="0" err="1" smtClean="0">
                <a:solidFill>
                  <a:schemeClr val="tx1"/>
                </a:solidFill>
              </a:rPr>
              <a:t>Univ</a:t>
            </a:r>
            <a:r>
              <a:rPr lang="en-GB" dirty="0" smtClean="0">
                <a:solidFill>
                  <a:schemeClr val="tx1"/>
                </a:solidFill>
              </a:rPr>
              <a:t> (test stand, LLRF) and Uppsala </a:t>
            </a:r>
            <a:r>
              <a:rPr lang="en-GB" dirty="0" err="1" smtClean="0">
                <a:solidFill>
                  <a:schemeClr val="tx1"/>
                </a:solidFill>
              </a:rPr>
              <a:t>Univ</a:t>
            </a:r>
            <a:r>
              <a:rPr lang="en-GB" dirty="0" smtClean="0">
                <a:solidFill>
                  <a:schemeClr val="tx1"/>
                </a:solidFill>
              </a:rPr>
              <a:t> (FREIA facility)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3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RF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Modulator contracts in place for NC and MB </a:t>
            </a:r>
            <a:r>
              <a:rPr lang="en-US" dirty="0" err="1" smtClean="0"/>
              <a:t>linacs</a:t>
            </a:r>
            <a:endParaRPr lang="en-US" dirty="0" smtClean="0"/>
          </a:p>
          <a:p>
            <a:r>
              <a:rPr lang="en-US" dirty="0" smtClean="0"/>
              <a:t>Klystron deliveries Medium Beta starting in June</a:t>
            </a:r>
          </a:p>
          <a:p>
            <a:r>
              <a:rPr lang="en-US" dirty="0" smtClean="0"/>
              <a:t>Set-up of test stands at ESS site priority and in progress</a:t>
            </a:r>
          </a:p>
          <a:p>
            <a:r>
              <a:rPr lang="en-US" dirty="0" smtClean="0"/>
              <a:t>Installation in RF Gallery of RF equipment ongoing</a:t>
            </a:r>
          </a:p>
          <a:p>
            <a:r>
              <a:rPr lang="en-US" dirty="0" smtClean="0"/>
              <a:t>Testing IOT done</a:t>
            </a:r>
          </a:p>
          <a:p>
            <a:r>
              <a:rPr lang="en-US" dirty="0" smtClean="0"/>
              <a:t>Comparison </a:t>
            </a:r>
            <a:r>
              <a:rPr lang="en-US" dirty="0" smtClean="0"/>
              <a:t>IOT vs klystrons prepared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84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Gallery integration/installation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Layout ready for all of RF gallery</a:t>
            </a:r>
          </a:p>
          <a:p>
            <a:r>
              <a:rPr lang="en-US" dirty="0" smtClean="0"/>
              <a:t>3D model updated to as-built after 3D scan</a:t>
            </a:r>
          </a:p>
          <a:p>
            <a:r>
              <a:rPr lang="en-US" dirty="0" smtClean="0"/>
              <a:t>Installation activities involving RF: RFDS support structures, Test stand 2, Test stand 3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62" y="3543968"/>
            <a:ext cx="5890846" cy="3177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4" y="3520722"/>
            <a:ext cx="7728441" cy="321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1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work IFJ PAN Krakow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91" y="1706135"/>
            <a:ext cx="6200286" cy="46502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199535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9073</TotalTime>
  <Words>1255</Words>
  <Application>Microsoft Office PowerPoint</Application>
  <PresentationFormat>On-screen Show (4:3)</PresentationFormat>
  <Paragraphs>315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ＭＳ Ｐゴシック</vt:lpstr>
      <vt:lpstr>Arial</vt:lpstr>
      <vt:lpstr>Calibri</vt:lpstr>
      <vt:lpstr>DejaVu Sans</vt:lpstr>
      <vt:lpstr>Gill Sans</vt:lpstr>
      <vt:lpstr>Gill Sans Light</vt:lpstr>
      <vt:lpstr>Lucida Grande</vt:lpstr>
      <vt:lpstr>Times New Roman</vt:lpstr>
      <vt:lpstr>ヒラギノ角ゴ ProN W3</vt:lpstr>
      <vt:lpstr>ESS Core Powerpoint</vt:lpstr>
      <vt:lpstr>ESS RF SYSTEMS AND SPECIALISED POWER CONVERTERS</vt:lpstr>
      <vt:lpstr>Summary</vt:lpstr>
      <vt:lpstr> An artists impression of ESS</vt:lpstr>
      <vt:lpstr>ESS Linac Layout</vt:lpstr>
      <vt:lpstr>PowerPoint Presentation</vt:lpstr>
      <vt:lpstr>RF systems</vt:lpstr>
      <vt:lpstr>Highlights RF</vt:lpstr>
      <vt:lpstr>Highlights Gallery integration/installation</vt:lpstr>
      <vt:lpstr>Installation work IFJ PAN Krakow</vt:lpstr>
      <vt:lpstr>Pictures from G02, WP 17, WP 8</vt:lpstr>
      <vt:lpstr>Highlights Power Converters</vt:lpstr>
      <vt:lpstr>Highlights high power RF amplifiers</vt:lpstr>
      <vt:lpstr>Status Medium Beta klystrons</vt:lpstr>
      <vt:lpstr>Toshiba FAT, some results</vt:lpstr>
      <vt:lpstr>RF cell overview</vt:lpstr>
      <vt:lpstr>Highlights interlock system</vt:lpstr>
      <vt:lpstr>Status interlock</vt:lpstr>
      <vt:lpstr>Highlights LLRF</vt:lpstr>
      <vt:lpstr>Highlights LLRF</vt:lpstr>
      <vt:lpstr>Highlights phase reference distribution</vt:lpstr>
      <vt:lpstr>Highlights RFDS systems</vt:lpstr>
      <vt:lpstr>RFDS, E- Pick up and Pin diode status</vt:lpstr>
      <vt:lpstr>Test stands</vt:lpstr>
      <vt:lpstr>FREIA test facility Uppsala University</vt:lpstr>
      <vt:lpstr>Next steps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Anders Sunesson</cp:lastModifiedBy>
  <cp:revision>248</cp:revision>
  <cp:lastPrinted>2015-04-13T12:56:27Z</cp:lastPrinted>
  <dcterms:created xsi:type="dcterms:W3CDTF">2015-03-24T10:23:58Z</dcterms:created>
  <dcterms:modified xsi:type="dcterms:W3CDTF">2018-04-12T06:06:00Z</dcterms:modified>
</cp:coreProperties>
</file>