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79" r:id="rId10"/>
    <p:sldId id="280" r:id="rId11"/>
    <p:sldId id="281" r:id="rId12"/>
    <p:sldId id="265" r:id="rId13"/>
    <p:sldId id="266" r:id="rId14"/>
    <p:sldId id="267" r:id="rId15"/>
    <p:sldId id="268" r:id="rId16"/>
    <p:sldId id="270" r:id="rId17"/>
    <p:sldId id="284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3" r:id="rId27"/>
    <p:sldId id="282" r:id="rId28"/>
    <p:sldId id="285" r:id="rId2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35" autoAdjust="0"/>
    <p:restoredTop sz="50000" autoAdjust="0"/>
  </p:normalViewPr>
  <p:slideViewPr>
    <p:cSldViewPr>
      <p:cViewPr>
        <p:scale>
          <a:sx n="90" d="100"/>
          <a:sy n="90" d="100"/>
        </p:scale>
        <p:origin x="-168" y="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2018-04-12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0D529AA-2BCA-4A95-A59E-BA2C68C4D0F7}" type="datetime3">
              <a:rPr lang="en-US" smtClean="0"/>
              <a:t>12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6098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0D529AA-2BCA-4A95-A59E-BA2C68C4D0F7}" type="datetime3">
              <a:rPr lang="en-US" smtClean="0"/>
              <a:t>12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9327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0D529AA-2BCA-4A95-A59E-BA2C68C4D0F7}" type="datetime3">
              <a:rPr lang="en-US" smtClean="0"/>
              <a:t>12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7060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0D529AA-2BCA-4A95-A59E-BA2C68C4D0F7}" type="datetime3">
              <a:rPr lang="en-US" smtClean="0"/>
              <a:t>12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7060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0D529AA-2BCA-4A95-A59E-BA2C68C4D0F7}" type="datetime3">
              <a:rPr lang="en-US" smtClean="0"/>
              <a:t>12 April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8836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12/04/2018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12/04/2018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12/04/2018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12/04/2018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12/04/2018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e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jpe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10" Type="http://schemas.openxmlformats.org/officeDocument/2006/relationships/image" Target="../media/image7.tiff"/><Relationship Id="rId4" Type="http://schemas.openxmlformats.org/officeDocument/2006/relationships/image" Target="../media/image85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/>
              <a:t>TAC #17</a:t>
            </a:r>
            <a:br>
              <a:rPr lang="en-GB" sz="4000"/>
            </a:br>
            <a:r>
              <a:rPr lang="en-GB" sz="4000"/>
              <a:t>Accelerating Structures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Håkan Danared</a:t>
            </a:r>
          </a:p>
          <a:p>
            <a:r>
              <a:rPr lang="en-GB" sz="2000">
                <a:solidFill>
                  <a:schemeClr val="bg1"/>
                </a:solidFill>
              </a:rPr>
              <a:t>Deputy Head Accelerator Division, Linac Group Leader, Accelerator Installation Manager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12 April, 2018</a:t>
            </a:fld>
            <a:endParaRPr lang="en-GB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DTL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 dirty="0"/>
          </a:p>
        </p:txBody>
      </p:sp>
      <p:sp>
        <p:nvSpPr>
          <p:cNvPr id="12" name="Rectangle 11"/>
          <p:cNvSpPr/>
          <p:nvPr/>
        </p:nvSpPr>
        <p:spPr>
          <a:xfrm>
            <a:off x="4557550" y="5571237"/>
            <a:ext cx="43349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Model of DTL assembly workshop in ESS klystron gallery</a:t>
            </a:r>
          </a:p>
          <a:p>
            <a:endParaRPr lang="en-US" sz="1400" dirty="0"/>
          </a:p>
          <a:p>
            <a:r>
              <a:rPr lang="en-US" sz="1400" dirty="0"/>
              <a:t>Assembly expected to take 18 months for two teams </a:t>
            </a:r>
            <a:r>
              <a:rPr lang="en-US" sz="1400"/>
              <a:t>of </a:t>
            </a:r>
            <a:r>
              <a:rPr lang="en-US" sz="1400" smtClean="0"/>
              <a:t>2-3 </a:t>
            </a:r>
            <a:r>
              <a:rPr lang="en-US" sz="1400" dirty="0"/>
              <a:t>persons each</a:t>
            </a:r>
            <a:endParaRPr lang="sv-SE" sz="1400" dirty="0"/>
          </a:p>
        </p:txBody>
      </p:sp>
      <p:pic>
        <p:nvPicPr>
          <p:cNvPr id="7170" name="Picture 2" descr="WP_20171103_00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492" y="1893719"/>
            <a:ext cx="2431693" cy="137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827583" y="4041458"/>
            <a:ext cx="2451601" cy="1835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7032" y="3804706"/>
            <a:ext cx="3384376" cy="174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835000" y="3284984"/>
            <a:ext cx="3015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RF window being tested at IPN Orsay</a:t>
            </a:r>
            <a:endParaRPr lang="sv-SE" sz="1400" dirty="0"/>
          </a:p>
        </p:txBody>
      </p:sp>
      <p:sp>
        <p:nvSpPr>
          <p:cNvPr id="16" name="Rectangle 15"/>
          <p:cNvSpPr/>
          <p:nvPr/>
        </p:nvSpPr>
        <p:spPr>
          <a:xfrm>
            <a:off x="827583" y="3284984"/>
            <a:ext cx="2880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Drift tubes for tank #4, machining at INFN in Legnaro and Turin.</a:t>
            </a:r>
            <a:endParaRPr lang="sv-SE" sz="1400" dirty="0"/>
          </a:p>
        </p:txBody>
      </p:sp>
      <p:sp>
        <p:nvSpPr>
          <p:cNvPr id="17" name="Rectangle 16"/>
          <p:cNvSpPr/>
          <p:nvPr/>
        </p:nvSpPr>
        <p:spPr>
          <a:xfrm>
            <a:off x="420823" y="5919371"/>
            <a:ext cx="32452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Drift tubes prototypes for tank #1. Test assembly with beam position monitor and permanent magnets.</a:t>
            </a:r>
            <a:endParaRPr lang="sv-S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3D6620-0AE9-B744-8203-C62BD0FF1B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649975"/>
            <a:ext cx="2180012" cy="1635009"/>
          </a:xfrm>
          <a:prstGeom prst="rect">
            <a:avLst/>
          </a:prstGeom>
        </p:spPr>
      </p:pic>
      <p:pic>
        <p:nvPicPr>
          <p:cNvPr id="18" name="Picture 9" descr="logocip.tif">
            <a:extLst>
              <a:ext uri="{FF2B5EF4-FFF2-40B4-BE49-F238E27FC236}">
                <a16:creationId xmlns:a16="http://schemas.microsoft.com/office/drawing/2014/main" xmlns="" id="{8687C9DF-9924-CA42-ACE3-807E75ACE1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133" y="478527"/>
            <a:ext cx="908092" cy="5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5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Magnets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sp>
        <p:nvSpPr>
          <p:cNvPr id="8" name="Rectangle 7"/>
          <p:cNvSpPr/>
          <p:nvPr/>
        </p:nvSpPr>
        <p:spPr>
          <a:xfrm>
            <a:off x="6018343" y="3454413"/>
            <a:ext cx="22260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Q5 spoke LWU quadrupole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4824536" cy="405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18343" y="5917270"/>
            <a:ext cx="2583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Q6 elliptical LWU quadrupole prototype at CERN</a:t>
            </a:r>
            <a:endParaRPr lang="sv-SE" sz="140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669214"/>
            <a:ext cx="1824435" cy="177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7616" y="1669214"/>
            <a:ext cx="934577" cy="177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3025" y="4088951"/>
            <a:ext cx="2476699" cy="185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14656"/>
            <a:ext cx="5247290" cy="166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2372"/>
            <a:ext cx="1008112" cy="58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34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SRF Collaboration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12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2"/>
          <a:stretch/>
        </p:blipFill>
        <p:spPr bwMode="auto">
          <a:xfrm>
            <a:off x="2555530" y="1965246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634143" y="4270966"/>
            <a:ext cx="1047393" cy="2345664"/>
            <a:chOff x="4224718" y="2510373"/>
            <a:chExt cx="518253" cy="1064525"/>
          </a:xfrm>
        </p:grpSpPr>
        <p:pic>
          <p:nvPicPr>
            <p:cNvPr id="24" name="Picture 2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718" y="2986869"/>
              <a:ext cx="518253" cy="588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408" y="2510373"/>
              <a:ext cx="474195" cy="433316"/>
            </a:xfrm>
            <a:prstGeom prst="rect">
              <a:avLst/>
            </a:prstGeom>
          </p:spPr>
        </p:pic>
      </p:grpSp>
      <p:pic>
        <p:nvPicPr>
          <p:cNvPr id="36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364" y="5267678"/>
            <a:ext cx="1371600" cy="6858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1445" y="5662412"/>
            <a:ext cx="2201309" cy="8338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479" y="5052625"/>
            <a:ext cx="558800" cy="50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070" y="5480060"/>
            <a:ext cx="979752" cy="54821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0411" y="4716486"/>
            <a:ext cx="669522" cy="703418"/>
          </a:xfrm>
          <a:prstGeom prst="rect">
            <a:avLst/>
          </a:prstGeom>
        </p:spPr>
      </p:pic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4012854" y="4471080"/>
            <a:ext cx="2430730" cy="1174592"/>
            <a:chOff x="5660891" y="1473552"/>
            <a:chExt cx="1215365" cy="587296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891" y="1487262"/>
              <a:ext cx="865765" cy="21245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2850" y="1473552"/>
              <a:ext cx="293406" cy="239879"/>
            </a:xfrm>
            <a:prstGeom prst="rect">
              <a:avLst/>
            </a:prstGeom>
          </p:spPr>
        </p:pic>
        <p:pic>
          <p:nvPicPr>
            <p:cNvPr id="57" name="Picture 56" descr="C:\D\Projets\ESS\CALHI\Project3&amp;8\cavités-hors tests\cavités proto HB\ZANON\photos\recette_beta086_ZANON_13091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744348"/>
              <a:ext cx="787390" cy="31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64" descr="\\cern.ch\dfs\Users\r\ruber\Documents\FREIA\Documentation\Illustrations\Hall\freia-hall-layout-20140319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43" y="1905477"/>
            <a:ext cx="2628747" cy="102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/>
          <p:cNvGrpSpPr/>
          <p:nvPr/>
        </p:nvGrpSpPr>
        <p:grpSpPr>
          <a:xfrm>
            <a:off x="4401230" y="454045"/>
            <a:ext cx="2759259" cy="2214856"/>
            <a:chOff x="313066" y="2137299"/>
            <a:chExt cx="1063885" cy="1027133"/>
          </a:xfrm>
        </p:grpSpPr>
        <p:pic>
          <p:nvPicPr>
            <p:cNvPr id="68" name="Picture 67" descr="2016-03-10 TS2 layout text.jp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66" y="2558223"/>
              <a:ext cx="1019113" cy="606209"/>
            </a:xfrm>
            <a:prstGeom prst="rect">
              <a:avLst/>
            </a:prstGeom>
          </p:spPr>
        </p:pic>
        <p:pic>
          <p:nvPicPr>
            <p:cNvPr id="69" name="Picture 68" descr="/Users/helenebjorkman/Documents/ESS Corporate/ESS Multiple Frugal Logo files 20130923/ESS_Logo_Frugal_Blue_cmyk.png"/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75" y="2137299"/>
              <a:ext cx="472476" cy="2537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6657" y="4828316"/>
            <a:ext cx="503125" cy="577760"/>
          </a:xfrm>
          <a:prstGeom prst="rect">
            <a:avLst/>
          </a:prstGeom>
        </p:spPr>
      </p:pic>
      <p:sp>
        <p:nvSpPr>
          <p:cNvPr id="125" name="Oval 124"/>
          <p:cNvSpPr/>
          <p:nvPr/>
        </p:nvSpPr>
        <p:spPr bwMode="auto">
          <a:xfrm>
            <a:off x="2555530" y="4194007"/>
            <a:ext cx="4378670" cy="2534104"/>
          </a:xfrm>
          <a:prstGeom prst="ellipse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3808016" y="2521440"/>
            <a:ext cx="4955868" cy="1428831"/>
            <a:chOff x="3802691" y="2771197"/>
            <a:chExt cx="4955868" cy="1428831"/>
          </a:xfrm>
        </p:grpSpPr>
        <p:sp>
          <p:nvSpPr>
            <p:cNvPr id="131" name="ZoneTexte 27"/>
            <p:cNvSpPr txBox="1"/>
            <p:nvPr/>
          </p:nvSpPr>
          <p:spPr>
            <a:xfrm>
              <a:off x="7109661" y="2771197"/>
              <a:ext cx="164889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000FF"/>
                  </a:solidFill>
                </a:rPr>
                <a:t>Cold </a:t>
              </a:r>
              <a:r>
                <a:rPr lang="fr-FR" sz="1400" b="1" dirty="0" err="1">
                  <a:solidFill>
                    <a:srgbClr val="0000FF"/>
                  </a:solidFill>
                </a:rPr>
                <a:t>linac</a:t>
              </a:r>
              <a:r>
                <a:rPr lang="fr-FR" sz="1400" b="1" dirty="0">
                  <a:solidFill>
                    <a:srgbClr val="0000FF"/>
                  </a:solidFill>
                </a:rPr>
                <a:t> (T=2K)</a:t>
              </a:r>
            </a:p>
          </p:txBody>
        </p:sp>
        <p:sp>
          <p:nvSpPr>
            <p:cNvPr id="130" name="Rectangle à coins arrondis 26"/>
            <p:cNvSpPr/>
            <p:nvPr/>
          </p:nvSpPr>
          <p:spPr>
            <a:xfrm>
              <a:off x="3802691" y="3114789"/>
              <a:ext cx="4471078" cy="1085239"/>
            </a:xfrm>
            <a:prstGeom prst="roundRect">
              <a:avLst/>
            </a:prstGeom>
            <a:solidFill>
              <a:srgbClr val="0000FF">
                <a:alpha val="5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36" name="Straight Arrow Connector 135"/>
          <p:cNvCxnSpPr>
            <a:cxnSpLocks/>
          </p:cNvCxnSpPr>
          <p:nvPr/>
        </p:nvCxnSpPr>
        <p:spPr bwMode="auto">
          <a:xfrm>
            <a:off x="2971800" y="2719398"/>
            <a:ext cx="1295400" cy="6240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7" name="Straight Arrow Connector 136"/>
          <p:cNvCxnSpPr>
            <a:cxnSpLocks/>
          </p:cNvCxnSpPr>
          <p:nvPr/>
        </p:nvCxnSpPr>
        <p:spPr bwMode="auto">
          <a:xfrm>
            <a:off x="5558980" y="2713528"/>
            <a:ext cx="87060" cy="9259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3" name="Oval 122"/>
          <p:cNvSpPr/>
          <p:nvPr/>
        </p:nvSpPr>
        <p:spPr bwMode="auto">
          <a:xfrm>
            <a:off x="304800" y="4027717"/>
            <a:ext cx="1573801" cy="2830283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4" name="Oval 123"/>
          <p:cNvSpPr/>
          <p:nvPr/>
        </p:nvSpPr>
        <p:spPr bwMode="auto">
          <a:xfrm>
            <a:off x="7160489" y="4384953"/>
            <a:ext cx="1916900" cy="1971397"/>
          </a:xfrm>
          <a:prstGeom prst="ellipse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xmlns="" id="{D900F4F7-E538-5448-9C66-3FDEED0EF66B}"/>
              </a:ext>
            </a:extLst>
          </p:cNvPr>
          <p:cNvSpPr txBox="1"/>
          <p:nvPr/>
        </p:nvSpPr>
        <p:spPr>
          <a:xfrm>
            <a:off x="3230699" y="1686313"/>
            <a:ext cx="12831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</a:t>
            </a:r>
            <a:br>
              <a:rPr lang="en-US" dirty="0"/>
            </a:br>
            <a:r>
              <a:rPr lang="en-US" dirty="0"/>
              <a:t>Facilities</a:t>
            </a:r>
          </a:p>
          <a:p>
            <a:r>
              <a:rPr lang="en-US" dirty="0"/>
              <a:t>(FREIA/TS2)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20BFEB69-EF95-A249-88CC-89ACA54D5B54}"/>
              </a:ext>
            </a:extLst>
          </p:cNvPr>
          <p:cNvSpPr txBox="1"/>
          <p:nvPr/>
        </p:nvSpPr>
        <p:spPr>
          <a:xfrm>
            <a:off x="6531401" y="6337273"/>
            <a:ext cx="13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Components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3E9E127-AA43-B242-8A8B-AB9E08CD7E32}"/>
              </a:ext>
            </a:extLst>
          </p:cNvPr>
          <p:cNvSpPr txBox="1"/>
          <p:nvPr/>
        </p:nvSpPr>
        <p:spPr>
          <a:xfrm>
            <a:off x="7539815" y="5894660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Assembly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675" y="548680"/>
            <a:ext cx="580125" cy="57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436" y="548680"/>
            <a:ext cx="1042756" cy="57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Oval 125"/>
          <p:cNvSpPr/>
          <p:nvPr/>
        </p:nvSpPr>
        <p:spPr bwMode="auto">
          <a:xfrm>
            <a:off x="4250348" y="221829"/>
            <a:ext cx="3475046" cy="2533658"/>
          </a:xfrm>
          <a:prstGeom prst="ellipse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758" y="4683537"/>
            <a:ext cx="586812" cy="479758"/>
          </a:xfrm>
          <a:prstGeom prst="rect">
            <a:avLst/>
          </a:prstGeom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19" y="1126156"/>
            <a:ext cx="853244" cy="80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Oval 126"/>
          <p:cNvSpPr/>
          <p:nvPr/>
        </p:nvSpPr>
        <p:spPr bwMode="auto">
          <a:xfrm>
            <a:off x="328142" y="1167961"/>
            <a:ext cx="2942198" cy="1938981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32"/>
          <a:stretch/>
        </p:blipFill>
        <p:spPr bwMode="auto">
          <a:xfrm>
            <a:off x="35496" y="3011551"/>
            <a:ext cx="9018405" cy="135355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97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3" grpId="0" animBg="1"/>
      <p:bldP spid="124" grpId="0" animBg="1"/>
      <p:bldP spid="126" grpId="0" animBg="1"/>
      <p:bldP spid="1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IPNO - Spoke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Proto </a:t>
            </a:r>
            <a:r>
              <a:rPr lang="en-GB" sz="2400" dirty="0" err="1"/>
              <a:t>Cryomodule</a:t>
            </a:r>
            <a:r>
              <a:rPr lang="en-GB" sz="2400" dirty="0"/>
              <a:t> and </a:t>
            </a:r>
            <a:br>
              <a:rPr lang="en-GB" sz="2400" dirty="0"/>
            </a:br>
            <a:r>
              <a:rPr lang="en-GB" sz="2400" dirty="0"/>
              <a:t>Valve Box in final </a:t>
            </a:r>
            <a:r>
              <a:rPr lang="en-GB" sz="2400" dirty="0" err="1"/>
              <a:t>cryo</a:t>
            </a:r>
            <a:r>
              <a:rPr lang="en-GB" sz="2400" dirty="0"/>
              <a:t> </a:t>
            </a:r>
            <a:br>
              <a:rPr lang="en-GB" sz="2400" dirty="0"/>
            </a:br>
            <a:r>
              <a:rPr lang="en-GB" sz="2400" dirty="0"/>
              <a:t>validation stages at IPNO</a:t>
            </a:r>
          </a:p>
          <a:p>
            <a:pPr lvl="1"/>
            <a:r>
              <a:rPr lang="en-GB" sz="2000" smtClean="0"/>
              <a:t>To be assembled </a:t>
            </a:r>
            <a:r>
              <a:rPr lang="en-GB" sz="2000" dirty="0"/>
              <a:t>with 2 cavities </a:t>
            </a:r>
          </a:p>
          <a:p>
            <a:pPr lvl="1"/>
            <a:r>
              <a:rPr lang="en-GB" sz="2000" smtClean="0"/>
              <a:t>@FREIA </a:t>
            </a:r>
            <a:r>
              <a:rPr lang="en-GB" sz="2000"/>
              <a:t>in </a:t>
            </a:r>
            <a:r>
              <a:rPr lang="en-GB" sz="2000" smtClean="0"/>
              <a:t>June </a:t>
            </a:r>
            <a:r>
              <a:rPr lang="en-GB" sz="2000" dirty="0"/>
              <a:t>RF High Power</a:t>
            </a:r>
          </a:p>
          <a:p>
            <a:r>
              <a:rPr lang="en-GB" sz="2400" dirty="0"/>
              <a:t>Series cavities fabrication</a:t>
            </a:r>
          </a:p>
          <a:p>
            <a:pPr lvl="1"/>
            <a:r>
              <a:rPr lang="en-GB" sz="2000" dirty="0"/>
              <a:t>In full swing (but power coupler and vacuum vessels in critical path)</a:t>
            </a:r>
          </a:p>
          <a:p>
            <a:pPr lvl="1"/>
            <a:r>
              <a:rPr lang="en-GB" sz="2000" dirty="0"/>
              <a:t>First 4 cavities at IPNO May, then test and release of full series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2" descr="C:\Users\olry\Desktop\Photos ESS\IMG_20180205_162418.jpg">
            <a:extLst>
              <a:ext uri="{FF2B5EF4-FFF2-40B4-BE49-F238E27FC236}">
                <a16:creationId xmlns:a16="http://schemas.microsoft.com/office/drawing/2014/main" xmlns="" id="{1F885B3F-E1A3-5646-82D8-77EE01BA2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4495800" cy="252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E6F4A595-043E-3E4C-A514-058D56FD4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800600"/>
            <a:ext cx="3096344" cy="18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36390545-D693-E149-BC33-EE799D3B6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4800600"/>
            <a:ext cx="5165311" cy="186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0529C4E-C638-3349-9724-29804D892B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381000"/>
            <a:ext cx="70237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2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IPNO - Spoke Power Couplers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CDDEF2-3B40-4EBD-A75F-93512DC75EF4}" type="slidenum">
              <a:rPr lang="sv-SE" smtClean="0"/>
              <a:pPr>
                <a:defRPr/>
              </a:pPr>
              <a:t>14</a:t>
            </a:fld>
            <a:endParaRPr lang="sv-SE" dirty="0"/>
          </a:p>
        </p:txBody>
      </p:sp>
      <p:pic>
        <p:nvPicPr>
          <p:cNvPr id="6" name="Image 18" descr="C:\Users\olry\Desktop\Photos ESS\IMG_20170719_141644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642" y="2025080"/>
            <a:ext cx="2705166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D:\ESS\Photo-montage-103\P100097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056" y="4119195"/>
            <a:ext cx="936104" cy="262279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11"/>
          <p:cNvSpPr txBox="1"/>
          <p:nvPr/>
        </p:nvSpPr>
        <p:spPr>
          <a:xfrm>
            <a:off x="3025063" y="1447566"/>
            <a:ext cx="6101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latin typeface="Calibri" panose="020F0502020204030204" pitchFamily="34" charset="0"/>
              </a:rPr>
              <a:t>Validate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with</a:t>
            </a:r>
            <a:r>
              <a:rPr lang="fr-FR" sz="2000" dirty="0">
                <a:latin typeface="Calibri" panose="020F0502020204030204" pitchFamily="34" charset="0"/>
              </a:rPr>
              <a:t> RF </a:t>
            </a:r>
            <a:r>
              <a:rPr lang="fr-FR" sz="2000" dirty="0" err="1">
                <a:latin typeface="Calibri" panose="020F0502020204030204" pitchFamily="34" charset="0"/>
              </a:rPr>
              <a:t>conditioning</a:t>
            </a:r>
            <a:r>
              <a:rPr lang="fr-FR" sz="2000" dirty="0">
                <a:latin typeface="Calibri" panose="020F0502020204030204" pitchFamily="34" charset="0"/>
              </a:rPr>
              <a:t> of </a:t>
            </a:r>
            <a:r>
              <a:rPr lang="fr-FR" sz="2000" dirty="0" err="1">
                <a:latin typeface="Calibri" panose="020F0502020204030204" pitchFamily="34" charset="0"/>
              </a:rPr>
              <a:t>two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pre-series</a:t>
            </a:r>
            <a:r>
              <a:rPr lang="fr-FR" sz="2000" dirty="0">
                <a:latin typeface="Calibri" panose="020F0502020204030204" pitchFamily="34" charset="0"/>
              </a:rPr>
              <a:t> power </a:t>
            </a:r>
            <a:r>
              <a:rPr lang="fr-FR" sz="2000" dirty="0" err="1">
                <a:latin typeface="Calibri" panose="020F0502020204030204" pitchFamily="34" charset="0"/>
              </a:rPr>
              <a:t>couplers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</a:rPr>
              <a:t>with</a:t>
            </a:r>
            <a:r>
              <a:rPr lang="fr-FR" sz="2000" dirty="0">
                <a:latin typeface="Calibri" panose="020F0502020204030204" pitchFamily="34" charset="0"/>
              </a:rPr>
              <a:t> 3.6 ms pulse </a:t>
            </a:r>
            <a:r>
              <a:rPr lang="fr-FR" sz="2000" dirty="0" err="1">
                <a:latin typeface="Calibri" panose="020F0502020204030204" pitchFamily="34" charset="0"/>
              </a:rPr>
              <a:t>length</a:t>
            </a:r>
            <a:r>
              <a:rPr lang="fr-FR" sz="2000" dirty="0">
                <a:latin typeface="Calibri" panose="020F0502020204030204" pitchFamily="34" charset="0"/>
              </a:rPr>
              <a:t> at 14 Hz, up to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</a:rPr>
              <a:t>420kW  in travelling </a:t>
            </a:r>
            <a:r>
              <a:rPr lang="fr-FR" sz="2000" dirty="0" err="1">
                <a:latin typeface="Calibri" panose="020F0502020204030204" pitchFamily="34" charset="0"/>
              </a:rPr>
              <a:t>wave</a:t>
            </a:r>
            <a:r>
              <a:rPr lang="fr-FR" sz="2000" dirty="0">
                <a:latin typeface="Calibri" panose="020F0502020204030204" pitchFamily="34" charset="0"/>
              </a:rPr>
              <a:t> mode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</a:rPr>
              <a:t>120kW in standing </a:t>
            </a:r>
            <a:r>
              <a:rPr lang="fr-FR" sz="2000" dirty="0" err="1">
                <a:latin typeface="Calibri" panose="020F0502020204030204" pitchFamily="34" charset="0"/>
              </a:rPr>
              <a:t>wave</a:t>
            </a:r>
            <a:r>
              <a:rPr lang="fr-FR" sz="2000" dirty="0">
                <a:latin typeface="Calibri" panose="020F0502020204030204" pitchFamily="34" charset="0"/>
              </a:rPr>
              <a:t> mode</a:t>
            </a:r>
          </a:p>
        </p:txBody>
      </p:sp>
      <p:grpSp>
        <p:nvGrpSpPr>
          <p:cNvPr id="9" name="Groupe 1"/>
          <p:cNvGrpSpPr/>
          <p:nvPr/>
        </p:nvGrpSpPr>
        <p:grpSpPr>
          <a:xfrm>
            <a:off x="3113424" y="2743200"/>
            <a:ext cx="5734559" cy="3744416"/>
            <a:chOff x="3113425" y="1988840"/>
            <a:chExt cx="5734559" cy="374441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3425" y="1988840"/>
              <a:ext cx="5734559" cy="3744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Étoile à 7 branches 17"/>
            <p:cNvSpPr/>
            <p:nvPr/>
          </p:nvSpPr>
          <p:spPr>
            <a:xfrm>
              <a:off x="7600375" y="2250504"/>
              <a:ext cx="792088" cy="746448"/>
            </a:xfrm>
            <a:prstGeom prst="star7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Oval 11"/>
          <p:cNvSpPr/>
          <p:nvPr/>
        </p:nvSpPr>
        <p:spPr bwMode="auto">
          <a:xfrm>
            <a:off x="138642" y="2347162"/>
            <a:ext cx="1577036" cy="309136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 bwMode="auto">
          <a:xfrm flipH="1" flipV="1">
            <a:off x="927160" y="3892845"/>
            <a:ext cx="1467248" cy="15181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1B22958-88E3-4445-B058-22254D4F43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381000"/>
            <a:ext cx="70237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2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UU - FREIA Infrastructure for Spokes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15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A8EBF4C-D04C-7F4E-99FD-0A4BA5DADAFE}"/>
              </a:ext>
            </a:extLst>
          </p:cNvPr>
          <p:cNvGrpSpPr/>
          <p:nvPr/>
        </p:nvGrpSpPr>
        <p:grpSpPr>
          <a:xfrm>
            <a:off x="6982108" y="1783328"/>
            <a:ext cx="2009492" cy="2941072"/>
            <a:chOff x="7066996" y="2628900"/>
            <a:chExt cx="2009492" cy="29410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FE54A0C-2DC3-1848-89F7-AA29CD38C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6996" y="2628900"/>
              <a:ext cx="2009492" cy="1600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3D24ABE-BE40-2644-A9B6-2629DAE34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4699" y="4229100"/>
              <a:ext cx="2001789" cy="13408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C2C7DFB-3B82-3B48-A353-07D267650FD2}"/>
                </a:ext>
              </a:extLst>
            </p:cNvPr>
            <p:cNvSpPr txBox="1"/>
            <p:nvPr/>
          </p:nvSpPr>
          <p:spPr>
            <a:xfrm>
              <a:off x="7493699" y="4166558"/>
              <a:ext cx="11560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chemeClr val="bg1"/>
                  </a:solidFill>
                </a:rPr>
                <a:t>Romea</a:t>
              </a:r>
              <a:r>
                <a:rPr lang="en-US" sz="1100" dirty="0">
                  <a:solidFill>
                    <a:schemeClr val="bg1"/>
                  </a:solidFill>
                </a:rPr>
                <a:t> in HNOSS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5F1AB63-9D05-654A-B49E-47B34AE96C86}"/>
              </a:ext>
            </a:extLst>
          </p:cNvPr>
          <p:cNvGrpSpPr>
            <a:grpSpLocks noChangeAspect="1"/>
          </p:cNvGrpSpPr>
          <p:nvPr/>
        </p:nvGrpSpPr>
        <p:grpSpPr>
          <a:xfrm>
            <a:off x="678195" y="2648460"/>
            <a:ext cx="6300061" cy="4114800"/>
            <a:chOff x="1952370" y="1648175"/>
            <a:chExt cx="7040392" cy="45983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74ABA2FE-5E3D-9442-8B87-A5366EBD52E3}"/>
                </a:ext>
              </a:extLst>
            </p:cNvPr>
            <p:cNvGrpSpPr/>
            <p:nvPr/>
          </p:nvGrpSpPr>
          <p:grpSpPr>
            <a:xfrm>
              <a:off x="1952370" y="1648175"/>
              <a:ext cx="7040392" cy="4598337"/>
              <a:chOff x="1977084" y="1755269"/>
              <a:chExt cx="7040392" cy="4598337"/>
            </a:xfrm>
          </p:grpSpPr>
          <p:pic>
            <p:nvPicPr>
              <p:cNvPr id="15" name="Picture 3" descr="\\cern.ch\dfs\Users\r\ruber\Documents\FREIA\Documentation\Illustrations\Hall\freia-hall-layout-20140319.jpg">
                <a:extLst>
                  <a:ext uri="{FF2B5EF4-FFF2-40B4-BE49-F238E27FC236}">
                    <a16:creationId xmlns:a16="http://schemas.microsoft.com/office/drawing/2014/main" xmlns="" id="{9C60B3DC-149D-5B40-AC5B-6240482ABF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7084" y="1755269"/>
                <a:ext cx="7040392" cy="459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30EA12CA-0C45-BB41-85EE-3D8C016DF902}"/>
                  </a:ext>
                </a:extLst>
              </p:cNvPr>
              <p:cNvSpPr txBox="1"/>
              <p:nvPr/>
            </p:nvSpPr>
            <p:spPr>
              <a:xfrm>
                <a:off x="3267599" y="2391471"/>
                <a:ext cx="1401159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cryogenics</a:t>
                </a:r>
              </a:p>
              <a:p>
                <a:r>
                  <a:rPr lang="en-GB" sz="1200" dirty="0"/>
                  <a:t>- liquid helium</a:t>
                </a:r>
              </a:p>
              <a:p>
                <a:r>
                  <a:rPr lang="en-GB" sz="1200" dirty="0"/>
                  <a:t>- liquid nitrogen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DA87770F-D088-4F40-B771-BAF18153C2E4}"/>
                  </a:ext>
                </a:extLst>
              </p:cNvPr>
              <p:cNvSpPr txBox="1"/>
              <p:nvPr/>
            </p:nvSpPr>
            <p:spPr>
              <a:xfrm>
                <a:off x="4790286" y="2400622"/>
                <a:ext cx="1653491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control room</a:t>
                </a:r>
              </a:p>
              <a:p>
                <a:r>
                  <a:rPr lang="en-GB" sz="1200" dirty="0"/>
                  <a:t>- equipment controls</a:t>
                </a:r>
              </a:p>
              <a:p>
                <a:r>
                  <a:rPr lang="en-GB" sz="1200" dirty="0"/>
                  <a:t>- data acquisition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E1DA1ADF-345E-0F41-A5EF-91DDB2A87777}"/>
                  </a:ext>
                </a:extLst>
              </p:cNvPr>
              <p:cNvSpPr txBox="1"/>
              <p:nvPr/>
            </p:nvSpPr>
            <p:spPr>
              <a:xfrm>
                <a:off x="4565062" y="5859360"/>
                <a:ext cx="167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radio-frequency (RF) power sources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B44E6CA1-B35A-BA47-B113-914EA67ED254}"/>
                  </a:ext>
                </a:extLst>
              </p:cNvPr>
              <p:cNvSpPr txBox="1"/>
              <p:nvPr/>
            </p:nvSpPr>
            <p:spPr>
              <a:xfrm>
                <a:off x="6096283" y="5489311"/>
                <a:ext cx="1557823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dirty="0"/>
                  <a:t>3 bunkers</a:t>
                </a:r>
              </a:p>
              <a:p>
                <a:pPr algn="r"/>
                <a:r>
                  <a:rPr lang="en-GB" sz="1200" dirty="0"/>
                  <a:t>with test stands</a:t>
                </a:r>
              </a:p>
              <a:p>
                <a:pPr algn="r"/>
                <a:r>
                  <a:rPr lang="en-GB" sz="1200" dirty="0"/>
                  <a:t>horizontal cryostat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E732F98F-2D7B-4E48-8143-530C43AE138B}"/>
                  </a:ext>
                </a:extLst>
              </p:cNvPr>
              <p:cNvSpPr txBox="1"/>
              <p:nvPr/>
            </p:nvSpPr>
            <p:spPr>
              <a:xfrm>
                <a:off x="7384757" y="5147656"/>
                <a:ext cx="1557823" cy="27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vertical cryostat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B0C4D74-B823-F749-A1A2-823234ECF3BA}"/>
                </a:ext>
              </a:extLst>
            </p:cNvPr>
            <p:cNvSpPr txBox="1"/>
            <p:nvPr/>
          </p:nvSpPr>
          <p:spPr>
            <a:xfrm>
              <a:off x="3255432" y="2010465"/>
              <a:ext cx="2954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u="sng" dirty="0"/>
                <a:t>State-of-the-art Equipment</a:t>
              </a:r>
              <a:endParaRPr lang="en-GB" sz="1400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40B65E-840D-0B48-9303-46AC2E7328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792" y="4898688"/>
            <a:ext cx="1883696" cy="18645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D384E6F-3A5C-4748-99EE-D82BF4827CF9}"/>
              </a:ext>
            </a:extLst>
          </p:cNvPr>
          <p:cNvSpPr txBox="1"/>
          <p:nvPr/>
        </p:nvSpPr>
        <p:spPr>
          <a:xfrm>
            <a:off x="7550735" y="4870005"/>
            <a:ext cx="13548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HB package at FREIA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899FE4FD-875E-254F-8DB9-65F00AE5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331" y="3511086"/>
            <a:ext cx="1956882" cy="94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1781"/>
            <a:ext cx="8229600" cy="1222322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Several Spoke prototypes tested in HNOSS</a:t>
            </a:r>
          </a:p>
          <a:p>
            <a:r>
              <a:rPr lang="en-GB" sz="2400" dirty="0"/>
              <a:t>Preparation of HB validation test  (&gt;March)</a:t>
            </a:r>
          </a:p>
          <a:p>
            <a:r>
              <a:rPr lang="en-GB" sz="2400" dirty="0"/>
              <a:t>Preparation of Spoke Prototype test (&gt;May)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294" y="378836"/>
            <a:ext cx="677517" cy="63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72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/>
              <a:t>UU - High Power RF Amplifiers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"/>
          </p:nvPr>
        </p:nvSpPr>
        <p:spPr>
          <a:xfrm>
            <a:off x="251520" y="3981254"/>
            <a:ext cx="4110930" cy="22671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0000FF"/>
                </a:solidFill>
              </a:rPr>
              <a:t>352 MHz Tetrodes</a:t>
            </a:r>
          </a:p>
          <a:p>
            <a:pPr marL="0" indent="0">
              <a:buNone/>
            </a:pPr>
            <a:r>
              <a:rPr lang="en-GB" sz="2200" b="1" dirty="0">
                <a:solidFill>
                  <a:srgbClr val="0000FF"/>
                </a:solidFill>
              </a:rPr>
              <a:t>(for Spokes)</a:t>
            </a:r>
          </a:p>
          <a:p>
            <a:r>
              <a:rPr lang="en-GB" b="1" dirty="0"/>
              <a:t>2x 400 kW, 3.5 </a:t>
            </a:r>
            <a:r>
              <a:rPr lang="en-GB" b="1" dirty="0" err="1"/>
              <a:t>ms</a:t>
            </a:r>
            <a:r>
              <a:rPr lang="en-GB" b="1" dirty="0"/>
              <a:t>, </a:t>
            </a:r>
            <a:br>
              <a:rPr lang="en-GB" b="1" dirty="0"/>
            </a:br>
            <a:r>
              <a:rPr lang="en-GB" b="1" dirty="0"/>
              <a:t>14-28 Hz</a:t>
            </a:r>
          </a:p>
          <a:p>
            <a:pPr lvl="1"/>
            <a:r>
              <a:rPr lang="en-GB" dirty="0"/>
              <a:t>combined output 2 tetrodes TH595</a:t>
            </a:r>
          </a:p>
        </p:txBody>
      </p:sp>
      <p:pic>
        <p:nvPicPr>
          <p:cNvPr id="22" name="Picture 2" descr="http://ess-rf-systems.web.cern.ch/ess-rf-systems/photos/20150627/P101032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08" y="1358143"/>
            <a:ext cx="1906483" cy="12652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991" y="1352717"/>
            <a:ext cx="1965002" cy="127608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88" y="2641607"/>
            <a:ext cx="2093272" cy="139699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5" name="Picture 2" descr="Q:\Freia\freia-drop\08 Equipment\RFsource04_Ampegon\20171101 Test Run 1\P103052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863181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ontent Placeholder 3"/>
          <p:cNvSpPr txBox="1">
            <a:spLocks/>
          </p:cNvSpPr>
          <p:nvPr/>
        </p:nvSpPr>
        <p:spPr>
          <a:xfrm>
            <a:off x="4362450" y="1524000"/>
            <a:ext cx="4324350" cy="20574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smtClean="0">
                <a:solidFill>
                  <a:srgbClr val="0000FF"/>
                </a:solidFill>
              </a:rPr>
              <a:t>704 MHz Klystron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200" b="1" smtClean="0">
                <a:solidFill>
                  <a:srgbClr val="0000FF"/>
                </a:solidFill>
              </a:rPr>
              <a:t>(for validation of HB package)</a:t>
            </a:r>
          </a:p>
          <a:p>
            <a:r>
              <a:rPr lang="en-GB" b="1" smtClean="0"/>
              <a:t>1.1 MW, 3 ms, 14 Hz</a:t>
            </a:r>
          </a:p>
          <a:p>
            <a:pPr lvl="1"/>
            <a:r>
              <a:rPr lang="en-GB" smtClean="0"/>
              <a:t>PPT modulator (on loan ESS)</a:t>
            </a:r>
          </a:p>
          <a:p>
            <a:pPr lvl="1"/>
            <a:r>
              <a:rPr lang="en-GB" smtClean="0"/>
              <a:t>Toshiba klystron (on loan ESS)</a:t>
            </a:r>
            <a:endParaRPr lang="en-GB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294" y="378836"/>
            <a:ext cx="677517" cy="63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82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372" y="1216223"/>
            <a:ext cx="3409361" cy="191776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CEA – </a:t>
            </a:r>
            <a:r>
              <a:rPr lang="en-US" dirty="0"/>
              <a:t>MB  </a:t>
            </a:r>
            <a:r>
              <a:rPr lang="en-GB" dirty="0"/>
              <a:t>Prototype </a:t>
            </a:r>
            <a:r>
              <a:rPr lang="en-GB" dirty="0" err="1"/>
              <a:t>Cryomodule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  <p:pic>
        <p:nvPicPr>
          <p:cNvPr id="8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31" y="1194779"/>
            <a:ext cx="4374748" cy="246282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extBox 2"/>
          <p:cNvSpPr txBox="1"/>
          <p:nvPr/>
        </p:nvSpPr>
        <p:spPr>
          <a:xfrm>
            <a:off x="3274962" y="1216223"/>
            <a:ext cx="1375717" cy="307777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sz="1400" b="1" dirty="0">
                <a:latin typeface="+mn-lt"/>
              </a:rPr>
              <a:t>March 2017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705600" y="1252073"/>
            <a:ext cx="1375717" cy="338554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sz="1600" b="1" dirty="0">
                <a:ln>
                  <a:solidFill>
                    <a:schemeClr val="bg1"/>
                  </a:solidFill>
                </a:ln>
                <a:latin typeface="+mn-lt"/>
              </a:rPr>
              <a:t>May 2017</a:t>
            </a:r>
          </a:p>
        </p:txBody>
      </p:sp>
      <p:pic>
        <p:nvPicPr>
          <p:cNvPr id="13" name="Imag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696" y="2584302"/>
            <a:ext cx="2974782" cy="223108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4" name="TextBox 2"/>
          <p:cNvSpPr txBox="1"/>
          <p:nvPr/>
        </p:nvSpPr>
        <p:spPr>
          <a:xfrm>
            <a:off x="7650761" y="2584302"/>
            <a:ext cx="1375717" cy="338554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sz="1600" b="1" dirty="0">
                <a:ln>
                  <a:solidFill>
                    <a:schemeClr val="bg1"/>
                  </a:solidFill>
                </a:ln>
                <a:latin typeface="+mn-lt"/>
              </a:rPr>
              <a:t>July 2017</a:t>
            </a:r>
          </a:p>
        </p:txBody>
      </p:sp>
      <p:pic>
        <p:nvPicPr>
          <p:cNvPr id="15" name="Imag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6150" y="4294529"/>
            <a:ext cx="3175450" cy="241107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22482" y="3714499"/>
            <a:ext cx="3358918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/>
              <a:t>Assembly in ISO4 CEA CR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/>
              <a:t>4 medium </a:t>
            </a:r>
            <a:r>
              <a:rPr lang="el-GR" sz="2000" dirty="0"/>
              <a:t>β</a:t>
            </a:r>
            <a:r>
              <a:rPr lang="en-US" sz="2000" dirty="0"/>
              <a:t>  6 cell elliptical SRF cavities (1 LASA/3 CEA)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/>
              <a:t>Cooldown at CEA test stand in Sept 2017</a:t>
            </a:r>
          </a:p>
          <a:p>
            <a:pPr marL="636588" lvl="1" indent="-179388">
              <a:buFont typeface="Arial" panose="020B0604020202020204" pitchFamily="34" charset="0"/>
              <a:buChar char="•"/>
            </a:pPr>
            <a:r>
              <a:rPr lang="en-US" sz="2000" dirty="0"/>
              <a:t>No RF operation due to accidental rupture of coupler ceramic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/>
              <a:t>10 couplers at nominal specs</a:t>
            </a:r>
          </a:p>
        </p:txBody>
      </p:sp>
      <p:pic>
        <p:nvPicPr>
          <p:cNvPr id="18" name="Image 6">
            <a:extLst>
              <a:ext uri="{FF2B5EF4-FFF2-40B4-BE49-F238E27FC236}">
                <a16:creationId xmlns:a16="http://schemas.microsoft.com/office/drawing/2014/main" xmlns="" id="{B5E200A6-D30B-D542-8BA9-99ECFE752D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252" y="4843236"/>
            <a:ext cx="2363898" cy="1862364"/>
          </a:xfrm>
          <a:prstGeom prst="rect">
            <a:avLst/>
          </a:prstGeom>
        </p:spPr>
      </p:pic>
      <p:pic>
        <p:nvPicPr>
          <p:cNvPr id="19" name="Image 9">
            <a:extLst>
              <a:ext uri="{FF2B5EF4-FFF2-40B4-BE49-F238E27FC236}">
                <a16:creationId xmlns:a16="http://schemas.microsoft.com/office/drawing/2014/main" xmlns="" id="{CE0375BD-5C54-9A45-A119-7C6D709816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916" y="3477309"/>
            <a:ext cx="1653780" cy="125956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2342"/>
            <a:ext cx="705806" cy="58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37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766CC0-41F0-D64D-9544-B0883062A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CEA – M-ECCTD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8AAD7C-CE66-F64E-B0CB-C7F41D01B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Cavities reprocessed successfully after accident</a:t>
            </a:r>
          </a:p>
          <a:p>
            <a:pPr lvl="1"/>
            <a:r>
              <a:rPr lang="en-US" dirty="0"/>
              <a:t>String assembly started (3 cavities equipped with couplers)</a:t>
            </a:r>
          </a:p>
          <a:p>
            <a:pPr lvl="1"/>
            <a:r>
              <a:rPr lang="en-US" dirty="0"/>
              <a:t>High power testing at CEA by July 2018</a:t>
            </a:r>
          </a:p>
          <a:p>
            <a:pPr lvl="1"/>
            <a:r>
              <a:rPr lang="en-US" dirty="0"/>
              <a:t>At TS2/ESS at end of July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DD622F6-6138-0541-BDA5-60BBB807B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4F0F0F6-5D0E-F84B-BB48-033A4E7EA6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8" y="3581399"/>
            <a:ext cx="3619466" cy="32766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FB10D1-01AE-C242-8000-5912CA2CF7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936" y="3488509"/>
            <a:ext cx="4491064" cy="3302129"/>
          </a:xfrm>
          <a:prstGeom prst="rect">
            <a:avLst/>
          </a:prstGeom>
        </p:spPr>
      </p:pic>
      <p:sp>
        <p:nvSpPr>
          <p:cNvPr id="12" name="Left-Right Arrow 11">
            <a:extLst>
              <a:ext uri="{FF2B5EF4-FFF2-40B4-BE49-F238E27FC236}">
                <a16:creationId xmlns:a16="http://schemas.microsoft.com/office/drawing/2014/main" xmlns="" id="{B833D1A8-E19B-0648-9F47-7EBE528C86A1}"/>
              </a:ext>
            </a:extLst>
          </p:cNvPr>
          <p:cNvSpPr/>
          <p:nvPr/>
        </p:nvSpPr>
        <p:spPr>
          <a:xfrm>
            <a:off x="3702804" y="3581399"/>
            <a:ext cx="1447800" cy="91440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OK!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DF529EA-C547-E244-AF71-8B05B6BA471B}"/>
              </a:ext>
            </a:extLst>
          </p:cNvPr>
          <p:cNvSpPr/>
          <p:nvPr/>
        </p:nvSpPr>
        <p:spPr>
          <a:xfrm>
            <a:off x="5943600" y="3212067"/>
            <a:ext cx="2574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M-ECCTD (2), i.e. Phoenix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2342"/>
            <a:ext cx="705806" cy="58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26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INFN - LASA </a:t>
            </a:r>
            <a:r>
              <a:rPr lang="en-US" dirty="0"/>
              <a:t>MB</a:t>
            </a:r>
            <a:r>
              <a:rPr lang="en-GB" dirty="0"/>
              <a:t> Vertical Test-stand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INFN Medium-</a:t>
            </a:r>
            <a:r>
              <a:rPr lang="el-GR" dirty="0"/>
              <a:t>β</a:t>
            </a:r>
            <a:r>
              <a:rPr lang="en-US" dirty="0"/>
              <a:t> </a:t>
            </a:r>
            <a:r>
              <a:rPr lang="en-US"/>
              <a:t>cavities </a:t>
            </a:r>
            <a:r>
              <a:rPr lang="en-US" smtClean="0"/>
              <a:t>to be </a:t>
            </a:r>
            <a:r>
              <a:rPr lang="en-US" dirty="0"/>
              <a:t>tested at DESY</a:t>
            </a:r>
          </a:p>
          <a:p>
            <a:pPr lvl="1"/>
            <a:r>
              <a:rPr lang="en-US" dirty="0"/>
              <a:t>in the AMTF infrastructure, insert for two cavities</a:t>
            </a:r>
          </a:p>
          <a:p>
            <a:r>
              <a:rPr lang="en-US" dirty="0"/>
              <a:t>LASA MB test-stand for prototype validation</a:t>
            </a:r>
          </a:p>
          <a:p>
            <a:pPr lvl="1"/>
            <a:r>
              <a:rPr lang="en-US" dirty="0"/>
              <a:t>single cavity insert, 4 m x </a:t>
            </a:r>
            <a:r>
              <a:rPr lang="en-GB" dirty="0"/>
              <a:t>Ø </a:t>
            </a:r>
            <a:r>
              <a:rPr lang="en-US" dirty="0"/>
              <a:t>0.7 m</a:t>
            </a:r>
          </a:p>
          <a:p>
            <a:pPr lvl="1"/>
            <a:r>
              <a:rPr lang="en-US" dirty="0"/>
              <a:t>w or w/o helium tank</a:t>
            </a:r>
          </a:p>
          <a:p>
            <a:pPr lvl="1"/>
            <a:r>
              <a:rPr lang="en-US" dirty="0"/>
              <a:t>refurbishment during Summer 2018</a:t>
            </a:r>
          </a:p>
          <a:p>
            <a:pPr lvl="2"/>
            <a:r>
              <a:rPr lang="en-US" dirty="0"/>
              <a:t>decrease residual magnetic field &lt; 8mG</a:t>
            </a:r>
          </a:p>
          <a:p>
            <a:pPr lvl="1"/>
            <a:r>
              <a:rPr lang="en-US" dirty="0"/>
              <a:t>down to 1.6 K</a:t>
            </a:r>
          </a:p>
          <a:p>
            <a:pPr lvl="2"/>
            <a:r>
              <a:rPr lang="en-US" dirty="0"/>
              <a:t>50W at 2K</a:t>
            </a:r>
          </a:p>
          <a:p>
            <a:pPr lvl="1"/>
            <a:r>
              <a:rPr lang="en-US" dirty="0"/>
              <a:t>650W RF</a:t>
            </a:r>
          </a:p>
          <a:p>
            <a:pPr lvl="2"/>
            <a:endParaRPr lang="en-US" dirty="0"/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  <p:pic>
        <p:nvPicPr>
          <p:cNvPr id="9" name="Immagin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1684" y="1630837"/>
            <a:ext cx="1027770" cy="4792595"/>
          </a:xfrm>
          <a:prstGeom prst="rect">
            <a:avLst/>
          </a:prstGeom>
        </p:spPr>
      </p:pic>
      <p:pic>
        <p:nvPicPr>
          <p:cNvPr id="10" name="Segnaposto contenuto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9973" y="4938180"/>
            <a:ext cx="1672069" cy="1690660"/>
          </a:xfrm>
          <a:prstGeom prst="rect">
            <a:avLst/>
          </a:prstGeom>
        </p:spPr>
      </p:pic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5791200" y="3252415"/>
            <a:ext cx="1978678" cy="3371529"/>
            <a:chOff x="1121864" y="1950411"/>
            <a:chExt cx="2609795" cy="4446913"/>
          </a:xfrm>
        </p:grpSpPr>
        <p:pic>
          <p:nvPicPr>
            <p:cNvPr id="11" name="Immagine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1027" y="2805131"/>
              <a:ext cx="2428370" cy="3592193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54D6889B-6FB7-42D4-AC22-D4CE84CD722A}"/>
                </a:ext>
              </a:extLst>
            </p:cNvPr>
            <p:cNvSpPr/>
            <p:nvPr/>
          </p:nvSpPr>
          <p:spPr>
            <a:xfrm>
              <a:off x="1717154" y="4275911"/>
              <a:ext cx="482138" cy="65063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8C5CC46-140E-4101-9DBF-D811972EA23D}"/>
                </a:ext>
              </a:extLst>
            </p:cNvPr>
            <p:cNvSpPr txBox="1"/>
            <p:nvPr/>
          </p:nvSpPr>
          <p:spPr>
            <a:xfrm>
              <a:off x="1538430" y="1950411"/>
              <a:ext cx="21932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/>
                <a:t>Second Sound Sensors</a:t>
              </a:r>
              <a:endParaRPr lang="en-US" sz="1400" b="1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9135BA84-EDC0-47DB-BE90-39F1D32505E6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flipH="1">
              <a:off x="2199292" y="2258188"/>
              <a:ext cx="435753" cy="21540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46D3F8DE-564D-43AA-962D-E90CA0843691}"/>
                </a:ext>
              </a:extLst>
            </p:cNvPr>
            <p:cNvSpPr/>
            <p:nvPr/>
          </p:nvSpPr>
          <p:spPr>
            <a:xfrm>
              <a:off x="1902103" y="3796580"/>
              <a:ext cx="297189" cy="23055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5CEB947-F146-4B65-8DDA-E566D8F15057}"/>
                </a:ext>
              </a:extLst>
            </p:cNvPr>
            <p:cNvSpPr txBox="1"/>
            <p:nvPr/>
          </p:nvSpPr>
          <p:spPr>
            <a:xfrm>
              <a:off x="1121864" y="2441855"/>
              <a:ext cx="17475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/>
                <a:t>Fast Thermometry</a:t>
              </a:r>
              <a:endParaRPr lang="en-US" sz="1400" b="1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33D10C19-D833-48CE-B0C6-D0C438EDD5DD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1995661" y="2749632"/>
              <a:ext cx="34075" cy="10469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9" descr="logocip.tif">
            <a:extLst>
              <a:ext uri="{FF2B5EF4-FFF2-40B4-BE49-F238E27FC236}">
                <a16:creationId xmlns:a16="http://schemas.microsoft.com/office/drawing/2014/main" xmlns="" id="{303BB71E-409E-D94F-81EF-3580B098F5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133" y="478527"/>
            <a:ext cx="908092" cy="5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8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 Packages in Linac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04410" y="3356992"/>
            <a:ext cx="7800038" cy="864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/>
              <a:t>The Linac Group is responsible for the warm linac (WP3), the cold linac (WP4&amp;5), rastering system and gamma </a:t>
            </a:r>
            <a:r>
              <a:rPr lang="en-US" sz="1400" smtClean="0"/>
              <a:t>blockers </a:t>
            </a:r>
            <a:r>
              <a:rPr lang="en-US" sz="1400"/>
              <a:t>(WP6) and magnets (WP14). All these are in-kind contributions, with additional collaboration agreement with DESY and further collaborations through partners.</a:t>
            </a:r>
          </a:p>
          <a:p>
            <a:pPr>
              <a:tabLst>
                <a:tab pos="3952875" algn="l"/>
                <a:tab pos="4305300" algn="l"/>
              </a:tabLst>
            </a:pPr>
            <a:endParaRPr lang="en-US" sz="140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28846" y="4307344"/>
            <a:ext cx="4235642" cy="2073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Spoke cavities, cryomodules: IPN Orsay</a:t>
            </a:r>
          </a:p>
          <a:p>
            <a:r>
              <a:rPr lang="en-US" sz="1400"/>
              <a:t>Spoke cryomodule test: Uppsala Univ</a:t>
            </a:r>
          </a:p>
          <a:p>
            <a:pPr>
              <a:tabLst>
                <a:tab pos="3952875" algn="l"/>
                <a:tab pos="4305300" algn="l"/>
              </a:tabLst>
            </a:pPr>
            <a:r>
              <a:rPr lang="en-US" sz="1400"/>
              <a:t>Medium-beta cavities: INFN Milan</a:t>
            </a:r>
          </a:p>
          <a:p>
            <a:pPr>
              <a:tabLst>
                <a:tab pos="3952875" algn="l"/>
                <a:tab pos="4305300" algn="l"/>
              </a:tabLst>
            </a:pPr>
            <a:r>
              <a:rPr lang="en-US" sz="1400"/>
              <a:t>High-beta cavities: STFC Daresbury Lab</a:t>
            </a:r>
          </a:p>
          <a:p>
            <a:pPr>
              <a:tabLst>
                <a:tab pos="3952875" algn="l"/>
                <a:tab pos="4305300" algn="l"/>
              </a:tabLst>
            </a:pPr>
            <a:r>
              <a:rPr lang="en-US" sz="1400"/>
              <a:t>Elliptical cavities, cryomodules: CEA Saclay</a:t>
            </a:r>
          </a:p>
          <a:p>
            <a:pPr>
              <a:tabLst>
                <a:tab pos="3952875" algn="l"/>
                <a:tab pos="4305300" algn="l"/>
              </a:tabLst>
            </a:pPr>
            <a:r>
              <a:rPr lang="en-US" sz="1400"/>
              <a:t>Nb sheet scanning, He fill lines: DESY</a:t>
            </a:r>
          </a:p>
          <a:p>
            <a:pPr>
              <a:tabLst>
                <a:tab pos="3952875" algn="l"/>
                <a:tab pos="4305300" algn="l"/>
              </a:tabLst>
            </a:pPr>
            <a:r>
              <a:rPr lang="en-US" sz="1400" smtClean="0"/>
              <a:t>Beam-delivery systems, </a:t>
            </a:r>
            <a:r>
              <a:rPr lang="en-US" sz="1400"/>
              <a:t>Aarhus </a:t>
            </a:r>
            <a:r>
              <a:rPr lang="en-US" sz="1400" smtClean="0"/>
              <a:t>Univ</a:t>
            </a:r>
          </a:p>
          <a:p>
            <a:pPr>
              <a:tabLst>
                <a:tab pos="3952875" algn="l"/>
                <a:tab pos="4305300" algn="l"/>
              </a:tabLst>
            </a:pPr>
            <a:r>
              <a:rPr lang="en-US" sz="1400" smtClean="0"/>
              <a:t>Gamma blockers, NCBJ Świerk</a:t>
            </a:r>
            <a:endParaRPr lang="en-US" sz="140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47981" y="4307344"/>
            <a:ext cx="4000174" cy="1872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Ion source and LEBT: INFN Catania</a:t>
            </a:r>
          </a:p>
          <a:p>
            <a:r>
              <a:rPr lang="en-US" sz="1400"/>
              <a:t>RFQ: CEA Saclay	</a:t>
            </a:r>
          </a:p>
          <a:p>
            <a:pPr>
              <a:tabLst>
                <a:tab pos="3952875" algn="l"/>
                <a:tab pos="4305300" algn="l"/>
              </a:tabLst>
            </a:pPr>
            <a:r>
              <a:rPr lang="en-US" sz="1400"/>
              <a:t>MEBT: ESS-Bilbao</a:t>
            </a:r>
          </a:p>
          <a:p>
            <a:pPr>
              <a:tabLst>
                <a:tab pos="3952875" algn="l"/>
                <a:tab pos="4305300" algn="l"/>
              </a:tabLst>
            </a:pPr>
            <a:r>
              <a:rPr lang="en-US" sz="1400"/>
              <a:t>DTL: INFN Legnaro</a:t>
            </a:r>
          </a:p>
          <a:p>
            <a:pPr>
              <a:tabLst>
                <a:tab pos="3952875" algn="l"/>
                <a:tab pos="4305300" algn="l"/>
              </a:tabLst>
            </a:pPr>
            <a:r>
              <a:rPr lang="en-US" sz="1400"/>
              <a:t>Magnets: Elettra</a:t>
            </a:r>
          </a:p>
          <a:p>
            <a:pPr>
              <a:tabLst>
                <a:tab pos="3952875" algn="l"/>
                <a:tab pos="4305300" algn="l"/>
              </a:tabLst>
            </a:pPr>
            <a:endParaRPr lang="en-US" sz="1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95357"/>
            <a:ext cx="7242858" cy="148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94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EFF2A8-CE7C-1F42-9AA2-F0BDE3A60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INFN – Series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961A4A-4AAE-1641-B75E-795DED9D7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out of 3 </a:t>
            </a:r>
            <a:r>
              <a:rPr lang="en-US" dirty="0" err="1"/>
              <a:t>Nb</a:t>
            </a:r>
            <a:r>
              <a:rPr lang="en-US" dirty="0"/>
              <a:t> batches received, last in May</a:t>
            </a:r>
          </a:p>
          <a:p>
            <a:r>
              <a:rPr lang="en-US" dirty="0"/>
              <a:t>Production started at vendor</a:t>
            </a:r>
          </a:p>
          <a:p>
            <a:pPr lvl="1"/>
            <a:r>
              <a:rPr lang="en-US" dirty="0"/>
              <a:t>First two cavities ready for vertical test at end July 2018</a:t>
            </a:r>
          </a:p>
          <a:p>
            <a:pPr lvl="1"/>
            <a:r>
              <a:rPr lang="en-US" dirty="0"/>
              <a:t>6 cavities for M1 expected at beginning of October 2018</a:t>
            </a:r>
          </a:p>
          <a:p>
            <a:pPr lvl="1"/>
            <a:r>
              <a:rPr lang="en-US" dirty="0"/>
              <a:t>2 cavities every 3 weeks in steady state (or higher rate)</a:t>
            </a:r>
          </a:p>
          <a:p>
            <a:pPr lvl="1"/>
            <a:r>
              <a:rPr lang="en-US" dirty="0"/>
              <a:t>Last cavity pair available for M9 September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B35B85E-6DBF-F847-943E-DAAC56EA0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pic>
        <p:nvPicPr>
          <p:cNvPr id="6" name="scanning_desy">
            <a:hlinkClick r:id="" action="ppaction://media"/>
            <a:extLst>
              <a:ext uri="{FF2B5EF4-FFF2-40B4-BE49-F238E27FC236}">
                <a16:creationId xmlns:a16="http://schemas.microsoft.com/office/drawing/2014/main" xmlns="" id="{FA5C4B72-0265-3944-9457-1125B3136F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4343400"/>
            <a:ext cx="3744235" cy="2104488"/>
          </a:xfrm>
          <a:prstGeom prst="rect">
            <a:avLst/>
          </a:prstGeom>
        </p:spPr>
      </p:pic>
      <p:pic>
        <p:nvPicPr>
          <p:cNvPr id="7" name="Immagine 10">
            <a:extLst>
              <a:ext uri="{FF2B5EF4-FFF2-40B4-BE49-F238E27FC236}">
                <a16:creationId xmlns:a16="http://schemas.microsoft.com/office/drawing/2014/main" xmlns="" id="{B7B1DD64-1118-D44C-9F89-08BBB2435F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4570" y="4386126"/>
            <a:ext cx="2308008" cy="2019036"/>
          </a:xfrm>
          <a:prstGeom prst="rect">
            <a:avLst/>
          </a:prstGeom>
        </p:spPr>
      </p:pic>
      <p:pic>
        <p:nvPicPr>
          <p:cNvPr id="8" name="Immagine 12">
            <a:extLst>
              <a:ext uri="{FF2B5EF4-FFF2-40B4-BE49-F238E27FC236}">
                <a16:creationId xmlns:a16="http://schemas.microsoft.com/office/drawing/2014/main" xmlns="" id="{17B79AB5-3608-0B4B-BBC5-CEF51E88DB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16" y="4366288"/>
            <a:ext cx="2744949" cy="20587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B18575-B3BD-2642-BAFE-065D8670D5E1}"/>
              </a:ext>
            </a:extLst>
          </p:cNvPr>
          <p:cNvSpPr txBox="1"/>
          <p:nvPr/>
        </p:nvSpPr>
        <p:spPr>
          <a:xfrm>
            <a:off x="6753978" y="6035830"/>
            <a:ext cx="189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Deep drawing test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0620D32-D88D-8C4E-B38F-714C0FD29745}"/>
              </a:ext>
            </a:extLst>
          </p:cNvPr>
          <p:cNvSpPr txBox="1"/>
          <p:nvPr/>
        </p:nvSpPr>
        <p:spPr>
          <a:xfrm>
            <a:off x="1071626" y="6058726"/>
            <a:ext cx="1481496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Nb</a:t>
            </a:r>
            <a:r>
              <a:rPr lang="en-US" dirty="0">
                <a:solidFill>
                  <a:schemeClr val="bg1"/>
                </a:solidFill>
              </a:rPr>
              <a:t> inspection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A074A1E-ABC6-6842-B216-952A4B95F943}"/>
              </a:ext>
            </a:extLst>
          </p:cNvPr>
          <p:cNvSpPr txBox="1"/>
          <p:nvPr/>
        </p:nvSpPr>
        <p:spPr>
          <a:xfrm>
            <a:off x="4283968" y="6045066"/>
            <a:ext cx="2259721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Eddy current </a:t>
            </a:r>
            <a:r>
              <a:rPr lang="en-US" dirty="0">
                <a:solidFill>
                  <a:schemeClr val="bg1"/>
                </a:solidFill>
              </a:rPr>
              <a:t>scanning</a:t>
            </a:r>
          </a:p>
        </p:txBody>
      </p:sp>
      <p:pic>
        <p:nvPicPr>
          <p:cNvPr id="12" name="Immagine 6">
            <a:extLst>
              <a:ext uri="{FF2B5EF4-FFF2-40B4-BE49-F238E27FC236}">
                <a16:creationId xmlns:a16="http://schemas.microsoft.com/office/drawing/2014/main" xmlns="" id="{DAA014D2-1C1E-E04A-A2F9-A459449629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0437" y="1440964"/>
            <a:ext cx="2023563" cy="1134700"/>
          </a:xfrm>
          <a:prstGeom prst="rect">
            <a:avLst/>
          </a:prstGeom>
        </p:spPr>
      </p:pic>
      <p:pic>
        <p:nvPicPr>
          <p:cNvPr id="13" name="Immagine 7">
            <a:extLst>
              <a:ext uri="{FF2B5EF4-FFF2-40B4-BE49-F238E27FC236}">
                <a16:creationId xmlns:a16="http://schemas.microsoft.com/office/drawing/2014/main" xmlns="" id="{3537022C-17F1-E04D-9379-528FC04100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6409" y="990600"/>
            <a:ext cx="747591" cy="535432"/>
          </a:xfrm>
          <a:prstGeom prst="rect">
            <a:avLst/>
          </a:prstGeom>
        </p:spPr>
      </p:pic>
      <p:pic>
        <p:nvPicPr>
          <p:cNvPr id="14" name="Picture 9" descr="logocip.tif">
            <a:extLst>
              <a:ext uri="{FF2B5EF4-FFF2-40B4-BE49-F238E27FC236}">
                <a16:creationId xmlns:a16="http://schemas.microsoft.com/office/drawing/2014/main" xmlns="" id="{8687C9DF-9924-CA42-ACE3-807E75ACE14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133" y="478527"/>
            <a:ext cx="908092" cy="5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8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8A65D434-49EE-4843-8E54-857F69A16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STFC - High-</a:t>
            </a:r>
            <a:r>
              <a:rPr lang="el-GR" dirty="0"/>
              <a:t>β </a:t>
            </a:r>
            <a:r>
              <a:rPr lang="en-US" dirty="0"/>
              <a:t>Vertical Test-stand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09703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Dimensions: 3650mm x Ø 1692mm internal</a:t>
            </a:r>
          </a:p>
          <a:p>
            <a:pPr lvl="1"/>
            <a:r>
              <a:rPr lang="en-GB" dirty="0"/>
              <a:t>3 ESS cavities, beam axis horizontal</a:t>
            </a:r>
          </a:p>
          <a:p>
            <a:pPr lvl="1"/>
            <a:r>
              <a:rPr lang="en-GB" dirty="0" err="1"/>
              <a:t>LHe</a:t>
            </a:r>
            <a:r>
              <a:rPr lang="en-GB" dirty="0"/>
              <a:t> only in cavity helium tanks</a:t>
            </a:r>
          </a:p>
          <a:p>
            <a:pPr lvl="1"/>
            <a:r>
              <a:rPr lang="en-GB" dirty="0"/>
              <a:t>2 inserts fabricated</a:t>
            </a:r>
          </a:p>
          <a:p>
            <a:r>
              <a:rPr lang="en-GB" dirty="0"/>
              <a:t>Commissioning schedule</a:t>
            </a:r>
          </a:p>
          <a:p>
            <a:pPr lvl="1"/>
            <a:r>
              <a:rPr lang="en-GB" dirty="0"/>
              <a:t>Q1 2018: Final installation</a:t>
            </a:r>
          </a:p>
          <a:p>
            <a:pPr lvl="1"/>
            <a:r>
              <a:rPr lang="en-GB" dirty="0"/>
              <a:t>Q2 2018: Start of commissioning</a:t>
            </a:r>
          </a:p>
          <a:p>
            <a:pPr lvl="1"/>
            <a:r>
              <a:rPr lang="en-GB" dirty="0"/>
              <a:t>Q4 2018: Benchmarking</a:t>
            </a:r>
          </a:p>
          <a:p>
            <a:pPr lvl="1"/>
            <a:r>
              <a:rPr lang="en-GB" dirty="0"/>
              <a:t>2019: Ready for qualification testing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  <p:pic>
        <p:nvPicPr>
          <p:cNvPr id="10" name="Picture 1" descr="image00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6595" y="1600200"/>
            <a:ext cx="1713611" cy="463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hdu28324\Pictures\Infrastructure\20180120_14132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84" y="4209903"/>
            <a:ext cx="4140460" cy="232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418" y="1447800"/>
            <a:ext cx="1779524" cy="286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mdp93\AppData\Local\Microsoft\Windows\Temporary Internet Files\Content.Outlook\UROTJ317\IMG_3542.JPG">
            <a:extLst>
              <a:ext uri="{FF2B5EF4-FFF2-40B4-BE49-F238E27FC236}">
                <a16:creationId xmlns:a16="http://schemas.microsoft.com/office/drawing/2014/main" xmlns="" id="{A0C5B34B-F3FF-5D43-8630-90EA54EF0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730" y="4383354"/>
            <a:ext cx="2874077" cy="215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AA23CD1-35A6-3D42-A9CB-83BE6B044BD1}"/>
              </a:ext>
            </a:extLst>
          </p:cNvPr>
          <p:cNvSpPr/>
          <p:nvPr/>
        </p:nvSpPr>
        <p:spPr>
          <a:xfrm>
            <a:off x="125113" y="6029980"/>
            <a:ext cx="4162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chemeClr val="bg1"/>
                </a:solidFill>
              </a:rPr>
              <a:t>Modular cleanrooms being assembled for ISO 4 connections to the cavity. End of March 2018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54CC006-3640-C04B-8657-63FC0F139B09}"/>
              </a:ext>
            </a:extLst>
          </p:cNvPr>
          <p:cNvSpPr/>
          <p:nvPr/>
        </p:nvSpPr>
        <p:spPr>
          <a:xfrm>
            <a:off x="5105400" y="6230874"/>
            <a:ext cx="21720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chemeClr val="bg1"/>
                </a:solidFill>
              </a:rPr>
              <a:t>Top of cryostat and 2 K box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AC631B5-75A2-AC45-92EF-930ED39B5A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739" y="404019"/>
            <a:ext cx="76200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1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E437AF-56D6-274A-9B07-3E2390EF8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STFC – Series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8A396D-82DC-204D-8F8F-052A6BC21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1 out </a:t>
            </a:r>
            <a:r>
              <a:rPr lang="en-US"/>
              <a:t>of </a:t>
            </a:r>
            <a:r>
              <a:rPr lang="en-US" smtClean="0"/>
              <a:t>5 </a:t>
            </a:r>
            <a:r>
              <a:rPr lang="en-US" dirty="0" err="1"/>
              <a:t>Nb</a:t>
            </a:r>
            <a:r>
              <a:rPr lang="en-US" dirty="0"/>
              <a:t> batches received, all by end of 2018</a:t>
            </a:r>
          </a:p>
          <a:p>
            <a:pPr lvl="1"/>
            <a:r>
              <a:rPr lang="en-GB" dirty="0"/>
              <a:t>ECS at DESY 67 Discs scanned, 59 accepted single side, 8 discs scanned on both sides. 1 disc required further investigation, as of 2/03/18.</a:t>
            </a:r>
          </a:p>
          <a:p>
            <a:pPr lvl="1"/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Batch inspected w/c 19</a:t>
            </a:r>
            <a:r>
              <a:rPr lang="en-GB" baseline="30000" dirty="0"/>
              <a:t>th</a:t>
            </a:r>
            <a:r>
              <a:rPr lang="en-GB" dirty="0"/>
              <a:t> March, 202 Discs produced awaiting QA/QC reports.</a:t>
            </a:r>
          </a:p>
          <a:p>
            <a:r>
              <a:rPr lang="en-US" dirty="0"/>
              <a:t>Call for tender for cavity construction closed 19</a:t>
            </a:r>
            <a:r>
              <a:rPr lang="en-US" baseline="30000" dirty="0"/>
              <a:t>th</a:t>
            </a:r>
            <a:r>
              <a:rPr lang="en-US" dirty="0"/>
              <a:t> March,</a:t>
            </a:r>
          </a:p>
          <a:p>
            <a:pPr lvl="1"/>
            <a:r>
              <a:rPr lang="en-US" dirty="0"/>
              <a:t>STFC Panel started review phase</a:t>
            </a:r>
          </a:p>
          <a:p>
            <a:pPr lvl="1"/>
            <a:r>
              <a:rPr lang="en-GB" dirty="0"/>
              <a:t>Commencement of contract to winning </a:t>
            </a:r>
            <a:r>
              <a:rPr lang="en-GB"/>
              <a:t>bidder </a:t>
            </a:r>
            <a:r>
              <a:rPr lang="en-GB" smtClean="0"/>
              <a:t>in April </a:t>
            </a:r>
            <a:r>
              <a:rPr lang="en-GB" dirty="0"/>
              <a:t>2018</a:t>
            </a:r>
            <a:endParaRPr lang="en-US" dirty="0"/>
          </a:p>
          <a:p>
            <a:pPr marL="457200" lvl="1" indent="0">
              <a:buNone/>
            </a:pPr>
            <a:endParaRPr lang="en-GB" dirty="0"/>
          </a:p>
          <a:p>
            <a:r>
              <a:rPr lang="en-US" dirty="0"/>
              <a:t>Planned flow (reassessment at kickoff)</a:t>
            </a:r>
          </a:p>
          <a:p>
            <a:pPr lvl="1"/>
            <a:r>
              <a:rPr lang="en-US" dirty="0"/>
              <a:t>First four cavities ready for qualification at end Feb 2019</a:t>
            </a:r>
          </a:p>
          <a:p>
            <a:pPr lvl="1"/>
            <a:r>
              <a:rPr lang="en-US" dirty="0"/>
              <a:t>8 cavities for H1 expected at beginning of October 2019</a:t>
            </a:r>
          </a:p>
          <a:p>
            <a:pPr lvl="1"/>
            <a:r>
              <a:rPr lang="en-US" dirty="0"/>
              <a:t>Last cavity pair available for H21 May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6BB9EAB-DB19-FC40-9879-45BFD825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EFA5E0-4467-4044-B471-D44BCD55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739" y="404019"/>
            <a:ext cx="76200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6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- </a:t>
            </a:r>
            <a:r>
              <a:rPr lang="en-GB" dirty="0" err="1"/>
              <a:t>Cryomodule</a:t>
            </a:r>
            <a:r>
              <a:rPr lang="en-GB" dirty="0"/>
              <a:t> Test Stand 2 (Lund)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23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591" y="2061591"/>
            <a:ext cx="3994785" cy="2815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4722887"/>
            <a:ext cx="4250776" cy="2090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120" y="1446946"/>
            <a:ext cx="1971880" cy="263052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28600" y="1573221"/>
            <a:ext cx="6055707" cy="50085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Uses contingency part of the klystron gallery</a:t>
            </a:r>
          </a:p>
          <a:p>
            <a:r>
              <a:rPr lang="en-US" dirty="0"/>
              <a:t>Provide the facilities for the SAT of the elliptical cavity </a:t>
            </a:r>
            <a:r>
              <a:rPr lang="en-US" dirty="0" err="1"/>
              <a:t>cryomodules</a:t>
            </a:r>
            <a:r>
              <a:rPr lang="en-US" dirty="0"/>
              <a:t> and preparing installation in the tunnel</a:t>
            </a:r>
          </a:p>
          <a:p>
            <a:pPr lvl="1"/>
            <a:r>
              <a:rPr lang="en-US" dirty="0"/>
              <a:t>SRF Testing in SRF Section Scope</a:t>
            </a:r>
          </a:p>
          <a:p>
            <a:pPr lvl="1"/>
            <a:r>
              <a:rPr lang="en-US" dirty="0"/>
              <a:t>Involvement of IFJ-PAN for tests</a:t>
            </a:r>
            <a:br>
              <a:rPr lang="en-US" dirty="0"/>
            </a:br>
            <a:r>
              <a:rPr lang="en-US" dirty="0"/>
              <a:t>in discussion</a:t>
            </a:r>
          </a:p>
          <a:p>
            <a:r>
              <a:rPr lang="en-US" dirty="0"/>
              <a:t>Preparation ongoing</a:t>
            </a:r>
          </a:p>
          <a:p>
            <a:pPr lvl="1"/>
            <a:r>
              <a:rPr lang="en-US" dirty="0"/>
              <a:t>klystrons &amp; electronics ok</a:t>
            </a:r>
          </a:p>
          <a:p>
            <a:pPr lvl="1"/>
            <a:r>
              <a:rPr lang="en-US" dirty="0"/>
              <a:t>modulator in place</a:t>
            </a:r>
          </a:p>
          <a:p>
            <a:pPr lvl="1"/>
            <a:r>
              <a:rPr lang="en-US" dirty="0"/>
              <a:t>waiting for bunker</a:t>
            </a:r>
          </a:p>
          <a:p>
            <a:pPr lvl="1"/>
            <a:r>
              <a:rPr lang="en-US" dirty="0"/>
              <a:t>Test program being defined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958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47CE89-3CCA-AB4E-9D5A-926F8CC72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– Gearing up SRF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109951F-BFB7-6345-B036-BCF9AA183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52DBF6-A0AB-0E49-8B03-BE1D2C9CEE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3483492"/>
            <a:ext cx="4100146" cy="23077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7ECD79-AB08-024A-A60A-D14746FF0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/>
              <a:t>Equipped an SRF Laboratory at ESS for the preparation of Hardware/Software tools</a:t>
            </a:r>
          </a:p>
          <a:p>
            <a:pPr lvl="1"/>
            <a:r>
              <a:rPr lang="en-US" dirty="0"/>
              <a:t>Acquired test instrumentation for SAT and TS2 activities</a:t>
            </a:r>
          </a:p>
          <a:p>
            <a:pPr lvl="1"/>
            <a:r>
              <a:rPr lang="en-US" dirty="0"/>
              <a:t>Elliptical 5 Cell beta=0.47 cavity on loan from INFN as RF mockup </a:t>
            </a:r>
          </a:p>
          <a:p>
            <a:r>
              <a:rPr lang="en-US" dirty="0"/>
              <a:t>Proposal to involve IFJ-PAN </a:t>
            </a:r>
            <a:br>
              <a:rPr lang="en-US" dirty="0"/>
            </a:br>
            <a:r>
              <a:rPr lang="en-US" dirty="0"/>
              <a:t>in SRF Test plan at TS2 </a:t>
            </a:r>
            <a:br>
              <a:rPr lang="en-US" dirty="0"/>
            </a:br>
            <a:r>
              <a:rPr lang="en-US" dirty="0"/>
              <a:t>included in the re-baseline </a:t>
            </a:r>
            <a:br>
              <a:rPr lang="en-US" dirty="0"/>
            </a:br>
            <a:r>
              <a:rPr lang="en-US" dirty="0"/>
              <a:t>of the installation plan</a:t>
            </a:r>
          </a:p>
          <a:p>
            <a:r>
              <a:rPr lang="en-US" dirty="0"/>
              <a:t>“hands-on” SRF expertise </a:t>
            </a:r>
            <a:br>
              <a:rPr lang="en-US" dirty="0"/>
            </a:br>
            <a:r>
              <a:rPr lang="en-US" dirty="0"/>
              <a:t>consolidation in advance of the component </a:t>
            </a:r>
          </a:p>
        </p:txBody>
      </p:sp>
    </p:spTree>
    <p:extLst>
      <p:ext uri="{BB962C8B-B14F-4D97-AF65-F5344CB8AC3E}">
        <p14:creationId xmlns:p14="http://schemas.microsoft.com/office/powerpoint/2010/main" val="371899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Rastering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07A56F-1FE6-424C-836E-069CCE1604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9" y="1772816"/>
            <a:ext cx="4896544" cy="1869130"/>
          </a:xfrm>
          <a:prstGeom prst="rect">
            <a:avLst/>
          </a:prstGeom>
        </p:spPr>
      </p:pic>
      <p:pic>
        <p:nvPicPr>
          <p:cNvPr id="24" name="Content Placeholder 7">
            <a:extLst>
              <a:ext uri="{FF2B5EF4-FFF2-40B4-BE49-F238E27FC236}">
                <a16:creationId xmlns:a16="http://schemas.microsoft.com/office/drawing/2014/main" xmlns="" id="{7CB63FE8-3A0C-384D-9535-DF180712C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129916"/>
            <a:ext cx="4896545" cy="2068504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9D2FCA-197A-7F4F-9E00-9BFFFA0F2694}"/>
              </a:ext>
            </a:extLst>
          </p:cNvPr>
          <p:cNvSpPr txBox="1"/>
          <p:nvPr/>
        </p:nvSpPr>
        <p:spPr>
          <a:xfrm>
            <a:off x="711425" y="6146140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Girder/Support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B149CDC-71A7-104A-BD7C-F50BDC22B54F}"/>
              </a:ext>
            </a:extLst>
          </p:cNvPr>
          <p:cNvSpPr txBox="1"/>
          <p:nvPr/>
        </p:nvSpPr>
        <p:spPr>
          <a:xfrm>
            <a:off x="2000301" y="6146140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Termination box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B51A1DD-6752-9242-BE74-81B34E62DEC3}"/>
              </a:ext>
            </a:extLst>
          </p:cNvPr>
          <p:cNvSpPr txBox="1"/>
          <p:nvPr/>
        </p:nvSpPr>
        <p:spPr>
          <a:xfrm>
            <a:off x="683569" y="3841884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2 Magnets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6AA8EE-C564-164B-B588-66D99E257F45}"/>
              </a:ext>
            </a:extLst>
          </p:cNvPr>
          <p:cNvSpPr txBox="1"/>
          <p:nvPr/>
        </p:nvSpPr>
        <p:spPr>
          <a:xfrm>
            <a:off x="1835697" y="3841880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Cables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CF5DFCE-4FEC-0145-8261-60499E49BF2F}"/>
              </a:ext>
            </a:extLst>
          </p:cNvPr>
          <p:cNvSpPr txBox="1"/>
          <p:nvPr/>
        </p:nvSpPr>
        <p:spPr>
          <a:xfrm>
            <a:off x="2987825" y="3841881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2 Power Supplies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DADBC66-99AB-DA4B-A5A1-7E7A9E0E5995}"/>
              </a:ext>
            </a:extLst>
          </p:cNvPr>
          <p:cNvSpPr txBox="1"/>
          <p:nvPr/>
        </p:nvSpPr>
        <p:spPr>
          <a:xfrm>
            <a:off x="3347865" y="6146140"/>
            <a:ext cx="1975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Ceramic chamber</a:t>
            </a:r>
          </a:p>
          <a:p>
            <a:pPr algn="ctr"/>
            <a:r>
              <a:rPr lang="en-GB" sz="1400"/>
              <a:t>(not </a:t>
            </a:r>
            <a:r>
              <a:rPr lang="en-GB" sz="1400" smtClean="0"/>
              <a:t>installed here)</a:t>
            </a:r>
            <a:endParaRPr lang="en-GB" sz="14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B0472DA3-9817-E146-902A-C62DB0D13A38}"/>
              </a:ext>
            </a:extLst>
          </p:cNvPr>
          <p:cNvCxnSpPr/>
          <p:nvPr/>
        </p:nvCxnSpPr>
        <p:spPr>
          <a:xfrm>
            <a:off x="1541495" y="4124257"/>
            <a:ext cx="366210" cy="5097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B0472DA3-9817-E146-902A-C62DB0D13A38}"/>
              </a:ext>
            </a:extLst>
          </p:cNvPr>
          <p:cNvCxnSpPr/>
          <p:nvPr/>
        </p:nvCxnSpPr>
        <p:spPr>
          <a:xfrm>
            <a:off x="2621615" y="4124257"/>
            <a:ext cx="0" cy="8697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B0472DA3-9817-E146-902A-C62DB0D13A38}"/>
              </a:ext>
            </a:extLst>
          </p:cNvPr>
          <p:cNvCxnSpPr/>
          <p:nvPr/>
        </p:nvCxnSpPr>
        <p:spPr>
          <a:xfrm flipH="1">
            <a:off x="3275857" y="4124257"/>
            <a:ext cx="253631" cy="5097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B0472DA3-9817-E146-902A-C62DB0D13A38}"/>
              </a:ext>
            </a:extLst>
          </p:cNvPr>
          <p:cNvCxnSpPr/>
          <p:nvPr/>
        </p:nvCxnSpPr>
        <p:spPr>
          <a:xfrm flipH="1" flipV="1">
            <a:off x="1259633" y="5498068"/>
            <a:ext cx="252028" cy="7009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B0472DA3-9817-E146-902A-C62DB0D13A38}"/>
              </a:ext>
            </a:extLst>
          </p:cNvPr>
          <p:cNvCxnSpPr/>
          <p:nvPr/>
        </p:nvCxnSpPr>
        <p:spPr>
          <a:xfrm flipH="1" flipV="1">
            <a:off x="2051721" y="5426060"/>
            <a:ext cx="553864" cy="773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B0472DA3-9817-E146-902A-C62DB0D13A38}"/>
              </a:ext>
            </a:extLst>
          </p:cNvPr>
          <p:cNvCxnSpPr/>
          <p:nvPr/>
        </p:nvCxnSpPr>
        <p:spPr>
          <a:xfrm flipH="1" flipV="1">
            <a:off x="2123729" y="4777988"/>
            <a:ext cx="1690122" cy="1421072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Content Placeholder 5">
            <a:extLst>
              <a:ext uri="{FF2B5EF4-FFF2-40B4-BE49-F238E27FC236}">
                <a16:creationId xmlns:a16="http://schemas.microsoft.com/office/drawing/2014/main" xmlns="" id="{66C52527-A4EA-354A-85AF-5F2BEEA05A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4530" y="4959171"/>
            <a:ext cx="1944216" cy="122945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CF5DFCE-4FEC-0145-8261-60499E49BF2F}"/>
              </a:ext>
            </a:extLst>
          </p:cNvPr>
          <p:cNvSpPr txBox="1"/>
          <p:nvPr/>
        </p:nvSpPr>
        <p:spPr>
          <a:xfrm>
            <a:off x="6224301" y="4005064"/>
            <a:ext cx="2164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Two pre-series magnets manufactured at Danfysik. Tests in progress at Aarhus University.</a:t>
            </a:r>
            <a:endParaRPr lang="en-GB" sz="1400" dirty="0"/>
          </a:p>
        </p:txBody>
      </p:sp>
      <p:pic>
        <p:nvPicPr>
          <p:cNvPr id="5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5131" y="2225282"/>
            <a:ext cx="1562121" cy="150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CF5DFCE-4FEC-0145-8261-60499E49BF2F}"/>
              </a:ext>
            </a:extLst>
          </p:cNvPr>
          <p:cNvSpPr txBox="1"/>
          <p:nvPr/>
        </p:nvSpPr>
        <p:spPr>
          <a:xfrm>
            <a:off x="6296527" y="1702062"/>
            <a:ext cx="204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Current density on beam-entrance window</a:t>
            </a:r>
            <a:endParaRPr lang="en-GB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46" y="391932"/>
            <a:ext cx="886741" cy="58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1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Gamma Blockers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614E803-352D-A54B-B857-62996EDD91C3}"/>
              </a:ext>
            </a:extLst>
          </p:cNvPr>
          <p:cNvSpPr txBox="1"/>
          <p:nvPr/>
        </p:nvSpPr>
        <p:spPr>
          <a:xfrm>
            <a:off x="4741995" y="2733081"/>
            <a:ext cx="1322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A2T</a:t>
            </a:r>
          </a:p>
          <a:p>
            <a:pPr algn="ctr"/>
            <a:r>
              <a:rPr lang="en-GB" sz="1400"/>
              <a:t>gamma blocker</a:t>
            </a:r>
            <a:endParaRPr lang="en-GB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B235162-3A72-7D49-A517-39D0F94FEB04}"/>
              </a:ext>
            </a:extLst>
          </p:cNvPr>
          <p:cNvSpPr txBox="1"/>
          <p:nvPr/>
        </p:nvSpPr>
        <p:spPr>
          <a:xfrm>
            <a:off x="340894" y="3580293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Dump-line gamma blocker</a:t>
            </a:r>
            <a:endParaRPr lang="en-GB" sz="1400" dirty="0"/>
          </a:p>
        </p:txBody>
      </p:sp>
      <p:pic>
        <p:nvPicPr>
          <p:cNvPr id="43" name="Content Placeholder 5">
            <a:extLst>
              <a:ext uri="{FF2B5EF4-FFF2-40B4-BE49-F238E27FC236}">
                <a16:creationId xmlns:a16="http://schemas.microsoft.com/office/drawing/2014/main" xmlns="" id="{7D5CA882-63DD-8C49-8078-8D774EFA0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499" y="3253009"/>
            <a:ext cx="943650" cy="3491986"/>
          </a:xfr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192FCF8F-4148-394D-AA8C-D2C83326EA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48" y="4180682"/>
            <a:ext cx="797018" cy="240732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6D094A-C320-7E4C-A057-081BA65F78DE}"/>
              </a:ext>
            </a:extLst>
          </p:cNvPr>
          <p:cNvSpPr txBox="1"/>
          <p:nvPr/>
        </p:nvSpPr>
        <p:spPr>
          <a:xfrm>
            <a:off x="2123728" y="3677950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Stepper motor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52B6EFFC-6293-104F-B14C-3DD97AC02637}"/>
              </a:ext>
            </a:extLst>
          </p:cNvPr>
          <p:cNvCxnSpPr>
            <a:cxnSpLocks/>
          </p:cNvCxnSpPr>
          <p:nvPr/>
        </p:nvCxnSpPr>
        <p:spPr>
          <a:xfrm flipH="1">
            <a:off x="1199828" y="3884252"/>
            <a:ext cx="1067916" cy="40683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EA5E6288-B006-2D42-9D54-B22A89FA11D1}"/>
              </a:ext>
            </a:extLst>
          </p:cNvPr>
          <p:cNvCxnSpPr>
            <a:cxnSpLocks/>
          </p:cNvCxnSpPr>
          <p:nvPr/>
        </p:nvCxnSpPr>
        <p:spPr>
          <a:xfrm flipV="1">
            <a:off x="3683000" y="3677952"/>
            <a:ext cx="1429060" cy="1574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FA52C9E-B19D-3C45-BFFF-D740A0C9EBB6}"/>
              </a:ext>
            </a:extLst>
          </p:cNvPr>
          <p:cNvSpPr txBox="1"/>
          <p:nvPr/>
        </p:nvSpPr>
        <p:spPr>
          <a:xfrm>
            <a:off x="2123728" y="481203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Actuator mechanism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70A88568-8D30-AE42-BAAD-590D9109D04B}"/>
              </a:ext>
            </a:extLst>
          </p:cNvPr>
          <p:cNvCxnSpPr>
            <a:cxnSpLocks/>
          </p:cNvCxnSpPr>
          <p:nvPr/>
        </p:nvCxnSpPr>
        <p:spPr>
          <a:xfrm flipH="1">
            <a:off x="994521" y="5046133"/>
            <a:ext cx="1426946" cy="10648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xmlns="" id="{1F860A81-9B55-694E-AF6D-5268A78624C6}"/>
              </a:ext>
            </a:extLst>
          </p:cNvPr>
          <p:cNvCxnSpPr>
            <a:cxnSpLocks/>
          </p:cNvCxnSpPr>
          <p:nvPr/>
        </p:nvCxnSpPr>
        <p:spPr>
          <a:xfrm flipV="1">
            <a:off x="3420533" y="4291090"/>
            <a:ext cx="2015563" cy="72117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1650D26-2C8A-FB40-BBFF-E0B3497AE62E}"/>
              </a:ext>
            </a:extLst>
          </p:cNvPr>
          <p:cNvSpPr txBox="1"/>
          <p:nvPr/>
        </p:nvSpPr>
        <p:spPr>
          <a:xfrm>
            <a:off x="2123728" y="4439637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Bellows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B358E4A2-D838-FC46-B069-131AAA943E5D}"/>
              </a:ext>
            </a:extLst>
          </p:cNvPr>
          <p:cNvCxnSpPr>
            <a:cxnSpLocks/>
          </p:cNvCxnSpPr>
          <p:nvPr/>
        </p:nvCxnSpPr>
        <p:spPr>
          <a:xfrm flipH="1">
            <a:off x="1111484" y="4613978"/>
            <a:ext cx="1372284" cy="31694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C58DDE62-8F72-9A49-89C9-D10B7F2A4FEB}"/>
              </a:ext>
            </a:extLst>
          </p:cNvPr>
          <p:cNvCxnSpPr>
            <a:cxnSpLocks/>
          </p:cNvCxnSpPr>
          <p:nvPr/>
        </p:nvCxnSpPr>
        <p:spPr>
          <a:xfrm flipV="1">
            <a:off x="3429000" y="4145864"/>
            <a:ext cx="2007096" cy="41766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C2DC82C8-4165-2C4A-9934-09FC0942F2E0}"/>
              </a:ext>
            </a:extLst>
          </p:cNvPr>
          <p:cNvSpPr txBox="1"/>
          <p:nvPr/>
        </p:nvSpPr>
        <p:spPr>
          <a:xfrm>
            <a:off x="2123728" y="5352671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Vacuum chamber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xmlns="" id="{3D335FA7-DCE4-BD4B-B2A5-D3DC43CBD7CD}"/>
              </a:ext>
            </a:extLst>
          </p:cNvPr>
          <p:cNvCxnSpPr>
            <a:cxnSpLocks/>
          </p:cNvCxnSpPr>
          <p:nvPr/>
        </p:nvCxnSpPr>
        <p:spPr>
          <a:xfrm flipH="1">
            <a:off x="1199826" y="5511800"/>
            <a:ext cx="1018441" cy="15724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xmlns="" id="{818AD885-7EDF-3F4D-8BB1-BB6BD8DC77D9}"/>
              </a:ext>
            </a:extLst>
          </p:cNvPr>
          <p:cNvCxnSpPr>
            <a:cxnSpLocks/>
          </p:cNvCxnSpPr>
          <p:nvPr/>
        </p:nvCxnSpPr>
        <p:spPr>
          <a:xfrm flipV="1">
            <a:off x="3691467" y="4669184"/>
            <a:ext cx="1600613" cy="80028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01520171-3A96-0D48-BA06-94A4825704E6}"/>
              </a:ext>
            </a:extLst>
          </p:cNvPr>
          <p:cNvSpPr txBox="1"/>
          <p:nvPr/>
        </p:nvSpPr>
        <p:spPr>
          <a:xfrm>
            <a:off x="2123728" y="6098414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Stand/Support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xmlns="" id="{A8CBD46A-D8A3-0D43-9D6E-41EC85DA00ED}"/>
              </a:ext>
            </a:extLst>
          </p:cNvPr>
          <p:cNvCxnSpPr>
            <a:cxnSpLocks/>
          </p:cNvCxnSpPr>
          <p:nvPr/>
        </p:nvCxnSpPr>
        <p:spPr>
          <a:xfrm flipH="1">
            <a:off x="1334987" y="6252303"/>
            <a:ext cx="932757" cy="11243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786E4353-D0F6-2643-8EA1-60D1A5A7CE6A}"/>
              </a:ext>
            </a:extLst>
          </p:cNvPr>
          <p:cNvCxnSpPr>
            <a:cxnSpLocks/>
          </p:cNvCxnSpPr>
          <p:nvPr/>
        </p:nvCxnSpPr>
        <p:spPr>
          <a:xfrm>
            <a:off x="3647162" y="6247738"/>
            <a:ext cx="1356886" cy="20559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3C3BAE9B-212C-A141-9C36-3A9A10C049FA}"/>
              </a:ext>
            </a:extLst>
          </p:cNvPr>
          <p:cNvSpPr txBox="1"/>
          <p:nvPr/>
        </p:nvSpPr>
        <p:spPr>
          <a:xfrm>
            <a:off x="2123728" y="4051783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Limit Switches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E6E1641B-8382-ED4B-8A2A-B46189C04448}"/>
              </a:ext>
            </a:extLst>
          </p:cNvPr>
          <p:cNvCxnSpPr>
            <a:cxnSpLocks/>
          </p:cNvCxnSpPr>
          <p:nvPr/>
        </p:nvCxnSpPr>
        <p:spPr>
          <a:xfrm flipH="1">
            <a:off x="1111487" y="4241800"/>
            <a:ext cx="1156257" cy="26600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xmlns="" id="{5F779844-7AAD-7F4C-96DD-2071939EC77E}"/>
              </a:ext>
            </a:extLst>
          </p:cNvPr>
          <p:cNvCxnSpPr>
            <a:cxnSpLocks/>
          </p:cNvCxnSpPr>
          <p:nvPr/>
        </p:nvCxnSpPr>
        <p:spPr>
          <a:xfrm flipV="1">
            <a:off x="3640667" y="3754895"/>
            <a:ext cx="1651413" cy="40223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B5F29F2B-B0F1-6947-AC30-80FF77241262}"/>
              </a:ext>
            </a:extLst>
          </p:cNvPr>
          <p:cNvSpPr txBox="1"/>
          <p:nvPr/>
        </p:nvSpPr>
        <p:spPr>
          <a:xfrm>
            <a:off x="2123728" y="5728244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Core (inside)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xmlns="" id="{63C977A5-8188-C743-A955-48595E0FE981}"/>
              </a:ext>
            </a:extLst>
          </p:cNvPr>
          <p:cNvCxnSpPr>
            <a:cxnSpLocks/>
          </p:cNvCxnSpPr>
          <p:nvPr/>
        </p:nvCxnSpPr>
        <p:spPr>
          <a:xfrm flipH="1">
            <a:off x="1159934" y="5875867"/>
            <a:ext cx="1202266" cy="1693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xmlns="" id="{B1464A39-C8D8-9140-830C-45DB9E96A86C}"/>
              </a:ext>
            </a:extLst>
          </p:cNvPr>
          <p:cNvCxnSpPr>
            <a:cxnSpLocks/>
          </p:cNvCxnSpPr>
          <p:nvPr/>
        </p:nvCxnSpPr>
        <p:spPr>
          <a:xfrm flipV="1">
            <a:off x="3563888" y="4930922"/>
            <a:ext cx="1586485" cy="87434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Picture 3">
            <a:extLst>
              <a:ext uri="{FF2B5EF4-FFF2-40B4-BE49-F238E27FC236}">
                <a16:creationId xmlns:a16="http://schemas.microsoft.com/office/drawing/2014/main" xmlns="" id="{93EBA526-46C2-B040-B9EB-59E0D3889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3197372"/>
            <a:ext cx="1300786" cy="239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9A2F395D-623B-9E4B-872E-CA42ACC29334}"/>
              </a:ext>
            </a:extLst>
          </p:cNvPr>
          <p:cNvSpPr txBox="1"/>
          <p:nvPr/>
        </p:nvSpPr>
        <p:spPr>
          <a:xfrm>
            <a:off x="6228184" y="5591562"/>
            <a:ext cx="13342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A2T</a:t>
            </a:r>
          </a:p>
          <a:p>
            <a:pPr algn="ctr"/>
            <a:r>
              <a:rPr lang="en-GB" sz="1000" dirty="0"/>
              <a:t>50.5 kg</a:t>
            </a:r>
          </a:p>
          <a:p>
            <a:pPr algn="ctr"/>
            <a:r>
              <a:rPr lang="en-GB" sz="1000" dirty="0"/>
              <a:t>Ø200mm</a:t>
            </a:r>
          </a:p>
          <a:p>
            <a:pPr algn="ctr"/>
            <a:r>
              <a:rPr lang="en-GB" sz="1000" dirty="0"/>
              <a:t>200mm thick</a:t>
            </a:r>
          </a:p>
          <a:p>
            <a:pPr algn="ctr"/>
            <a:r>
              <a:rPr lang="en-GB" sz="1000" dirty="0"/>
              <a:t>180mm travel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E5EE0771-D122-9348-B2AD-B912CB2AF983}"/>
              </a:ext>
            </a:extLst>
          </p:cNvPr>
          <p:cNvSpPr txBox="1"/>
          <p:nvPr/>
        </p:nvSpPr>
        <p:spPr>
          <a:xfrm>
            <a:off x="6804248" y="2282695"/>
            <a:ext cx="187220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 err="1"/>
              <a:t>DmpL</a:t>
            </a:r>
            <a:endParaRPr lang="en-GB" sz="1050" b="1" dirty="0"/>
          </a:p>
          <a:p>
            <a:pPr algn="ctr"/>
            <a:r>
              <a:rPr lang="en-GB" sz="1050" dirty="0"/>
              <a:t>44.5 kg</a:t>
            </a:r>
          </a:p>
          <a:p>
            <a:pPr algn="ctr"/>
            <a:r>
              <a:rPr lang="en-GB" sz="1050" dirty="0"/>
              <a:t>Ø375mm</a:t>
            </a:r>
          </a:p>
          <a:p>
            <a:pPr algn="ctr"/>
            <a:r>
              <a:rPr lang="en-GB" sz="1050" dirty="0"/>
              <a:t>50mm thick</a:t>
            </a:r>
          </a:p>
          <a:p>
            <a:pPr algn="ctr"/>
            <a:r>
              <a:rPr lang="en-GB" sz="1050" dirty="0"/>
              <a:t>312mm travel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7614E803-352D-A54B-B857-62996EDD91C3}"/>
              </a:ext>
            </a:extLst>
          </p:cNvPr>
          <p:cNvSpPr txBox="1"/>
          <p:nvPr/>
        </p:nvSpPr>
        <p:spPr>
          <a:xfrm>
            <a:off x="429923" y="1913363"/>
            <a:ext cx="4682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Enable maintenance of accelerator components by blocking gamma radiation from target and tuning beam </a:t>
            </a:r>
            <a:r>
              <a:rPr lang="en-GB" sz="1400" smtClean="0"/>
              <a:t>dump.</a:t>
            </a:r>
            <a:endParaRPr lang="en-GB" sz="1400"/>
          </a:p>
          <a:p>
            <a:endParaRPr lang="en-GB" sz="1400"/>
          </a:p>
          <a:p>
            <a:r>
              <a:rPr lang="en-GB" sz="1400"/>
              <a:t>Contribution from NCBJ, </a:t>
            </a:r>
            <a:r>
              <a:rPr lang="en-GB" sz="1400" smtClean="0"/>
              <a:t>Świerk.</a:t>
            </a:r>
            <a:endParaRPr lang="en-GB" sz="1400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400" y="506898"/>
            <a:ext cx="660792" cy="43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6897"/>
            <a:ext cx="1128259" cy="43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99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Remaining Challenges at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39552" y="1844824"/>
            <a:ext cx="7632848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1800"/>
              <a:t>Synchronise and consolidate installation plan between different projects and WPs with dependencies</a:t>
            </a:r>
            <a:r>
              <a:rPr lang="en-GB" sz="1800" smtClean="0"/>
              <a:t>.</a:t>
            </a:r>
          </a:p>
          <a:p>
            <a:pPr lvl="0"/>
            <a:r>
              <a:rPr lang="en-GB" sz="1800" smtClean="0"/>
              <a:t>Continue work on structure/organisation </a:t>
            </a:r>
            <a:r>
              <a:rPr lang="en-GB" sz="1800"/>
              <a:t>and procedures for test, commissioning and initial operation.</a:t>
            </a:r>
            <a:endParaRPr lang="en-GB" sz="1800" smtClean="0"/>
          </a:p>
          <a:p>
            <a:r>
              <a:rPr lang="en-GB" sz="1800" smtClean="0"/>
              <a:t>Ramp </a:t>
            </a:r>
            <a:r>
              <a:rPr lang="en-GB" sz="1800"/>
              <a:t>up the </a:t>
            </a:r>
            <a:r>
              <a:rPr lang="en-GB" sz="1800" smtClean="0"/>
              <a:t>hands-on </a:t>
            </a:r>
            <a:r>
              <a:rPr lang="en-GB" sz="1800"/>
              <a:t>activities on components received from in kind partners, with the aim of reducing </a:t>
            </a:r>
            <a:r>
              <a:rPr lang="en-GB" sz="1800" smtClean="0"/>
              <a:t>learning time</a:t>
            </a:r>
            <a:r>
              <a:rPr lang="en-GB" sz="1800"/>
              <a:t> </a:t>
            </a:r>
            <a:r>
              <a:rPr lang="en-GB" sz="1800" smtClean="0"/>
              <a:t>(in particular for SRF)</a:t>
            </a:r>
          </a:p>
          <a:p>
            <a:pPr lvl="1"/>
            <a:r>
              <a:rPr lang="en-GB" sz="1600"/>
              <a:t>‘Proactive’ approach vs passive ‘Waiting for instructions’</a:t>
            </a:r>
          </a:p>
          <a:p>
            <a:pPr lvl="1"/>
            <a:r>
              <a:rPr lang="en-GB" sz="1600"/>
              <a:t>E.g. installation and SAT tooling and instrumentation</a:t>
            </a:r>
            <a:endParaRPr lang="en-GB" sz="1600" smtClean="0"/>
          </a:p>
          <a:p>
            <a:r>
              <a:rPr lang="en-GB" sz="1800"/>
              <a:t>Fully understand design intent of all main </a:t>
            </a:r>
            <a:r>
              <a:rPr lang="en-GB" sz="1800" smtClean="0"/>
              <a:t>subcomponents</a:t>
            </a:r>
          </a:p>
          <a:p>
            <a:pPr lvl="1"/>
            <a:r>
              <a:rPr lang="en-GB" sz="1600"/>
              <a:t>Be prepared for spotting NCR and handling fast decision process</a:t>
            </a:r>
          </a:p>
          <a:p>
            <a:r>
              <a:rPr lang="en-GB" sz="1800"/>
              <a:t>Transfer, adapt and properly document design, turn-on and operating </a:t>
            </a:r>
            <a:r>
              <a:rPr lang="en-GB" sz="1800" smtClean="0"/>
              <a:t>procedures</a:t>
            </a:r>
          </a:p>
          <a:p>
            <a:pPr lvl="1"/>
            <a:r>
              <a:rPr lang="en-GB" sz="1600"/>
              <a:t>Take ownership at </a:t>
            </a:r>
            <a:r>
              <a:rPr lang="en-GB" sz="1600" smtClean="0"/>
              <a:t>ESS</a:t>
            </a:r>
          </a:p>
          <a:p>
            <a:pPr marL="0" indent="0">
              <a:buNone/>
            </a:pPr>
            <a:endParaRPr lang="sv-SE" sz="1400"/>
          </a:p>
          <a:p>
            <a:endParaRPr lang="sv-SE" sz="1400"/>
          </a:p>
        </p:txBody>
      </p:sp>
    </p:spTree>
    <p:extLst>
      <p:ext uri="{BB962C8B-B14F-4D97-AF65-F5344CB8AC3E}">
        <p14:creationId xmlns:p14="http://schemas.microsoft.com/office/powerpoint/2010/main" val="29567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Contributors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28</a:t>
            </a:fld>
            <a:endParaRPr lang="en-GB" noProof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043608" y="2132856"/>
            <a:ext cx="194421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sv-SE" sz="1400" b="1"/>
              <a:t>Front-End &amp; Magnets</a:t>
            </a:r>
          </a:p>
          <a:p>
            <a:pPr marL="0" lvl="0" indent="0">
              <a:buNone/>
            </a:pPr>
            <a:r>
              <a:rPr lang="sv-SE" sz="1400" i="1"/>
              <a:t>Edgar Sargsyan</a:t>
            </a:r>
          </a:p>
          <a:p>
            <a:pPr marL="0" lvl="0" indent="0">
              <a:buNone/>
            </a:pPr>
            <a:r>
              <a:rPr lang="sv-SE" sz="1400"/>
              <a:t>Richard Bebb</a:t>
            </a:r>
          </a:p>
          <a:p>
            <a:pPr marL="0" lvl="0" indent="0">
              <a:buNone/>
            </a:pPr>
            <a:r>
              <a:rPr lang="sv-SE" sz="1400"/>
              <a:t>Georg Hulla</a:t>
            </a:r>
          </a:p>
          <a:p>
            <a:pPr marL="0" lvl="0" indent="0">
              <a:buNone/>
            </a:pPr>
            <a:r>
              <a:rPr lang="sv-SE" sz="1400"/>
              <a:t>Janet Schmidt</a:t>
            </a:r>
          </a:p>
          <a:p>
            <a:pPr marL="0" lvl="0" indent="0">
              <a:buNone/>
            </a:pPr>
            <a:r>
              <a:rPr lang="sv-SE" sz="1400"/>
              <a:t>Øystein Midttun</a:t>
            </a:r>
          </a:p>
          <a:p>
            <a:pPr marL="0" lvl="0" indent="0">
              <a:buNone/>
            </a:pPr>
            <a:r>
              <a:rPr lang="sv-SE" sz="1400"/>
              <a:t>Frank </a:t>
            </a:r>
            <a:r>
              <a:rPr lang="sv-SE" sz="1400" smtClean="0"/>
              <a:t>Hellström</a:t>
            </a:r>
          </a:p>
          <a:p>
            <a:pPr marL="0" lvl="0" indent="0">
              <a:buNone/>
            </a:pPr>
            <a:endParaRPr lang="sv-SE" sz="1400"/>
          </a:p>
          <a:p>
            <a:pPr marL="0" lvl="0" indent="0">
              <a:buNone/>
            </a:pPr>
            <a:r>
              <a:rPr lang="sv-SE" sz="1400"/>
              <a:t>Teams from</a:t>
            </a:r>
          </a:p>
          <a:p>
            <a:pPr marL="0" lvl="0" indent="0">
              <a:buNone/>
            </a:pPr>
            <a:r>
              <a:rPr lang="sv-SE" sz="1400"/>
              <a:t>INFN Catania</a:t>
            </a:r>
          </a:p>
          <a:p>
            <a:pPr marL="0" lvl="0" indent="0">
              <a:buNone/>
            </a:pPr>
            <a:r>
              <a:rPr lang="sv-SE" sz="1400"/>
              <a:t>CEA Saclay</a:t>
            </a:r>
          </a:p>
          <a:p>
            <a:pPr marL="0" indent="0">
              <a:buNone/>
            </a:pPr>
            <a:r>
              <a:rPr lang="sv-SE" sz="1400"/>
              <a:t>ESS-Bilbao</a:t>
            </a:r>
          </a:p>
          <a:p>
            <a:pPr marL="0" lvl="0" indent="0">
              <a:buNone/>
            </a:pPr>
            <a:r>
              <a:rPr lang="sv-SE" sz="1400"/>
              <a:t>INFN Legnaro</a:t>
            </a:r>
          </a:p>
          <a:p>
            <a:pPr marL="0" lvl="0" indent="0">
              <a:buNone/>
            </a:pPr>
            <a:r>
              <a:rPr lang="sv-SE" sz="1400"/>
              <a:t>Elettra</a:t>
            </a:r>
          </a:p>
          <a:p>
            <a:pPr marL="0" lvl="0" indent="0">
              <a:buNone/>
            </a:pPr>
            <a:endParaRPr lang="sv-SE" sz="1400"/>
          </a:p>
          <a:p>
            <a:pPr marL="0" lvl="0" indent="0">
              <a:buNone/>
            </a:pPr>
            <a:endParaRPr lang="sv-SE" sz="14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5856" y="2147866"/>
            <a:ext cx="194421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sv-SE" sz="1400" b="1"/>
              <a:t>Superconducting RF</a:t>
            </a:r>
          </a:p>
          <a:p>
            <a:pPr marL="0" lvl="0" indent="0">
              <a:buNone/>
            </a:pPr>
            <a:r>
              <a:rPr lang="sv-SE" sz="1400" i="1"/>
              <a:t>Paolo Pierini</a:t>
            </a:r>
          </a:p>
          <a:p>
            <a:pPr marL="0" lvl="0" indent="0">
              <a:buNone/>
            </a:pPr>
            <a:r>
              <a:rPr lang="sv-SE" sz="1400"/>
              <a:t>Christine Darve</a:t>
            </a:r>
          </a:p>
          <a:p>
            <a:pPr marL="0" lvl="0" indent="0">
              <a:buNone/>
            </a:pPr>
            <a:r>
              <a:rPr lang="sv-SE" sz="1400"/>
              <a:t>Cecilia Maiano</a:t>
            </a:r>
          </a:p>
          <a:p>
            <a:pPr marL="0" lvl="0" indent="0">
              <a:buNone/>
            </a:pPr>
            <a:r>
              <a:rPr lang="sv-SE" sz="1400"/>
              <a:t>Felix Schlander</a:t>
            </a:r>
          </a:p>
          <a:p>
            <a:pPr marL="0" lvl="0" indent="0">
              <a:buNone/>
            </a:pPr>
            <a:r>
              <a:rPr lang="sv-SE" sz="1400"/>
              <a:t>Nuno </a:t>
            </a:r>
            <a:r>
              <a:rPr lang="sv-SE" sz="1400" smtClean="0"/>
              <a:t>Elias</a:t>
            </a:r>
          </a:p>
          <a:p>
            <a:pPr marL="0" lvl="0" indent="0">
              <a:buNone/>
            </a:pPr>
            <a:r>
              <a:rPr lang="sv-SE" sz="1400" smtClean="0"/>
              <a:t>Saeid Pirani</a:t>
            </a:r>
            <a:endParaRPr lang="sv-SE" sz="1400"/>
          </a:p>
          <a:p>
            <a:pPr marL="0" lvl="0" indent="0">
              <a:buNone/>
            </a:pPr>
            <a:r>
              <a:rPr lang="sv-SE" sz="1400"/>
              <a:t>Fredrik Håkansson</a:t>
            </a:r>
          </a:p>
          <a:p>
            <a:pPr marL="0" lvl="0" indent="0">
              <a:buNone/>
            </a:pPr>
            <a:endParaRPr lang="sv-SE" sz="1400"/>
          </a:p>
          <a:p>
            <a:pPr marL="0" lvl="0" indent="0">
              <a:buNone/>
            </a:pPr>
            <a:r>
              <a:rPr lang="sv-SE" sz="1400"/>
              <a:t>Teams from</a:t>
            </a:r>
          </a:p>
          <a:p>
            <a:pPr marL="0" lvl="0" indent="0">
              <a:buNone/>
            </a:pPr>
            <a:r>
              <a:rPr lang="sv-SE" sz="1400"/>
              <a:t>IPN Orsay</a:t>
            </a:r>
          </a:p>
          <a:p>
            <a:pPr marL="0" lvl="0" indent="0">
              <a:buNone/>
            </a:pPr>
            <a:r>
              <a:rPr lang="sv-SE" sz="1400"/>
              <a:t>Uppsala University</a:t>
            </a:r>
          </a:p>
          <a:p>
            <a:pPr marL="0" lvl="0" indent="0">
              <a:buNone/>
            </a:pPr>
            <a:r>
              <a:rPr lang="sv-SE" sz="1400"/>
              <a:t>INFN Milan</a:t>
            </a:r>
          </a:p>
          <a:p>
            <a:pPr marL="0" lvl="0" indent="0">
              <a:buNone/>
            </a:pPr>
            <a:r>
              <a:rPr lang="sv-SE" sz="1400"/>
              <a:t>STFC Daresbury Lab</a:t>
            </a:r>
          </a:p>
          <a:p>
            <a:pPr marL="0" lvl="0" indent="0">
              <a:buNone/>
            </a:pPr>
            <a:r>
              <a:rPr lang="sv-SE" sz="1400"/>
              <a:t>CEA Saclay</a:t>
            </a:r>
          </a:p>
          <a:p>
            <a:pPr marL="0" lvl="0" indent="0">
              <a:buNone/>
            </a:pPr>
            <a:endParaRPr lang="sv-SE" sz="1400"/>
          </a:p>
          <a:p>
            <a:pPr marL="0" lvl="0" indent="0">
              <a:buNone/>
            </a:pPr>
            <a:endParaRPr lang="sv-SE" sz="1400"/>
          </a:p>
          <a:p>
            <a:pPr marL="0" lvl="0" indent="0">
              <a:buNone/>
            </a:pPr>
            <a:endParaRPr lang="sv-SE" sz="140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652120" y="2147866"/>
            <a:ext cx="194421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sv-SE" sz="1400" b="1"/>
              <a:t>Linac Group WP6</a:t>
            </a:r>
          </a:p>
          <a:p>
            <a:pPr marL="0" lvl="0" indent="0">
              <a:buNone/>
            </a:pPr>
            <a:r>
              <a:rPr lang="sv-SE" sz="1400"/>
              <a:t>Iñigo Alonso</a:t>
            </a:r>
          </a:p>
          <a:p>
            <a:pPr marL="0" lvl="0" indent="0">
              <a:buNone/>
            </a:pPr>
            <a:endParaRPr lang="sv-SE" sz="1400"/>
          </a:p>
          <a:p>
            <a:pPr marL="0" lvl="0" indent="0">
              <a:buNone/>
            </a:pPr>
            <a:r>
              <a:rPr lang="sv-SE" sz="1400" smtClean="0"/>
              <a:t>Teams </a:t>
            </a:r>
            <a:r>
              <a:rPr lang="sv-SE" sz="1400"/>
              <a:t>from</a:t>
            </a:r>
          </a:p>
          <a:p>
            <a:pPr marL="0" lvl="0" indent="0">
              <a:buNone/>
            </a:pPr>
            <a:r>
              <a:rPr lang="sv-SE" sz="1400"/>
              <a:t>Aarhus </a:t>
            </a:r>
            <a:r>
              <a:rPr lang="sv-SE" sz="1400" smtClean="0"/>
              <a:t>University</a:t>
            </a:r>
          </a:p>
          <a:p>
            <a:pPr marL="0" lvl="0" indent="0">
              <a:buNone/>
            </a:pPr>
            <a:r>
              <a:rPr lang="sv-SE" sz="1400" smtClean="0"/>
              <a:t>NCBJ, Świerk</a:t>
            </a:r>
            <a:endParaRPr lang="sv-SE" sz="1400"/>
          </a:p>
          <a:p>
            <a:pPr marL="0" lvl="0" indent="0">
              <a:buNone/>
            </a:pPr>
            <a:endParaRPr lang="sv-SE" sz="1400"/>
          </a:p>
          <a:p>
            <a:pPr marL="0" lvl="0" indent="0">
              <a:buNone/>
            </a:pPr>
            <a:endParaRPr lang="sv-SE" sz="1400"/>
          </a:p>
          <a:p>
            <a:pPr marL="0" lvl="0" indent="0">
              <a:buNone/>
            </a:pPr>
            <a:endParaRPr lang="sv-SE" sz="1400"/>
          </a:p>
          <a:p>
            <a:pPr marL="0" lvl="0" indent="0">
              <a:buNone/>
            </a:pPr>
            <a:endParaRPr lang="sv-SE" sz="1400"/>
          </a:p>
          <a:p>
            <a:pPr marL="0" lvl="0" indent="0">
              <a:buNone/>
            </a:pPr>
            <a:r>
              <a:rPr lang="sv-SE" sz="1400"/>
              <a:t>Collaborations with</a:t>
            </a:r>
          </a:p>
          <a:p>
            <a:pPr marL="0" lvl="0" indent="0">
              <a:buNone/>
            </a:pPr>
            <a:r>
              <a:rPr lang="sv-SE" sz="1400"/>
              <a:t>DESY, Hamburg</a:t>
            </a:r>
          </a:p>
          <a:p>
            <a:pPr marL="0" lvl="0" indent="0">
              <a:buNone/>
            </a:pPr>
            <a:r>
              <a:rPr lang="sv-SE" sz="1400"/>
              <a:t>GSI, Darmstadt</a:t>
            </a:r>
          </a:p>
          <a:p>
            <a:pPr marL="0" lvl="0" indent="0">
              <a:buNone/>
            </a:pPr>
            <a:r>
              <a:rPr lang="sv-SE" sz="1400" smtClean="0"/>
              <a:t>CERN</a:t>
            </a:r>
            <a:endParaRPr lang="sv-SE" sz="1400"/>
          </a:p>
        </p:txBody>
      </p:sp>
    </p:spTree>
    <p:extLst>
      <p:ext uri="{BB962C8B-B14F-4D97-AF65-F5344CB8AC3E}">
        <p14:creationId xmlns:p14="http://schemas.microsoft.com/office/powerpoint/2010/main" val="257209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Ion Source and LEBT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99991" y="3927691"/>
            <a:ext cx="4235642" cy="2073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/>
            <a:r>
              <a:rPr lang="en-US" sz="1300" dirty="0"/>
              <a:t>Preparation with installation of utilities during autumn 2017.</a:t>
            </a:r>
          </a:p>
          <a:p>
            <a:pPr marL="174625" indent="-174625"/>
            <a:r>
              <a:rPr lang="en-US" sz="1300" dirty="0"/>
              <a:t>Ion source and LEBT delivered to ESS in Dec 2017.</a:t>
            </a:r>
          </a:p>
          <a:p>
            <a:pPr marL="174625" indent="-174625"/>
            <a:r>
              <a:rPr lang="en-US" sz="1300" dirty="0"/>
              <a:t>Assembly started when a team of 6 arrived from Catania 15 Jan 2018.</a:t>
            </a:r>
          </a:p>
          <a:p>
            <a:pPr marL="174625" indent="-174625"/>
            <a:r>
              <a:rPr lang="en-US" sz="1300" dirty="0"/>
              <a:t>After three weeks everything was assembled a the team returned home.</a:t>
            </a:r>
          </a:p>
          <a:p>
            <a:pPr marL="174625" indent="-174625"/>
            <a:r>
              <a:rPr lang="en-US" sz="1300" dirty="0"/>
              <a:t>Checks of vacuum and internal connections performed.</a:t>
            </a:r>
          </a:p>
          <a:p>
            <a:pPr marL="174625" indent="-174625"/>
            <a:r>
              <a:rPr lang="en-US" sz="1300" dirty="0"/>
              <a:t>Connection to electrical power and cooling water in progress.</a:t>
            </a:r>
          </a:p>
          <a:p>
            <a:pPr marL="174625" indent="-174625"/>
            <a:r>
              <a:rPr lang="en-US" sz="1300" dirty="0"/>
              <a:t>Start of beam commissioning planned for early July 2018.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237871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682" y="1844825"/>
            <a:ext cx="2394619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922" y="4005064"/>
            <a:ext cx="345997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1844825"/>
            <a:ext cx="248150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56658" y="1556792"/>
            <a:ext cx="1512168" cy="453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/>
              <a:t>12 Dec 2017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89316" y="3732112"/>
            <a:ext cx="1512168" cy="453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/>
              <a:t>31 Jan 2018</a:t>
            </a:r>
          </a:p>
        </p:txBody>
      </p:sp>
      <p:pic>
        <p:nvPicPr>
          <p:cNvPr id="11" name="Picture 9" descr="logocip.tif">
            <a:extLst>
              <a:ext uri="{FF2B5EF4-FFF2-40B4-BE49-F238E27FC236}">
                <a16:creationId xmlns:a16="http://schemas.microsoft.com/office/drawing/2014/main" xmlns="" id="{8687C9DF-9924-CA42-ACE3-807E75ACE1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133" y="478527"/>
            <a:ext cx="908092" cy="5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5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Ion Source and LEBT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pic>
        <p:nvPicPr>
          <p:cNvPr id="11" name="Picture 10" descr="Share:Machines Directorate:Accelerator division:Public Read Write:Benjamin Cheymol:catania:Screenshot from 2017-05-25 12/57/19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764558"/>
            <a:ext cx="2729974" cy="189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1506" y="1676766"/>
            <a:ext cx="2182673" cy="21704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76542" y="1556792"/>
            <a:ext cx="44554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400" b="1" u="sng" dirty="0"/>
              <a:t>Main parameters</a:t>
            </a:r>
          </a:p>
          <a:p>
            <a:pPr defTabSz="968375">
              <a:tabLst>
                <a:tab pos="1793875" algn="l"/>
              </a:tabLst>
            </a:pPr>
            <a:r>
              <a:rPr lang="en-GB" sz="1400" dirty="0"/>
              <a:t>Beam energy	75 </a:t>
            </a:r>
            <a:r>
              <a:rPr lang="en-GB" sz="1400" dirty="0" err="1"/>
              <a:t>keV</a:t>
            </a:r>
            <a:endParaRPr lang="en-GB" sz="1400" dirty="0"/>
          </a:p>
          <a:p>
            <a:pPr lvl="0" defTabSz="968375">
              <a:tabLst>
                <a:tab pos="1793875" algn="l"/>
              </a:tabLst>
            </a:pPr>
            <a:r>
              <a:rPr lang="en-GB" sz="1400" dirty="0"/>
              <a:t>Nominal beam current	74 mA</a:t>
            </a:r>
          </a:p>
          <a:p>
            <a:pPr lvl="0" defTabSz="968375">
              <a:tabLst>
                <a:tab pos="1793875" algn="l"/>
              </a:tabLst>
            </a:pPr>
            <a:r>
              <a:rPr lang="en-GB" sz="1400" dirty="0"/>
              <a:t>Pulse length	3 </a:t>
            </a:r>
            <a:r>
              <a:rPr lang="en-GB" sz="1400" dirty="0" err="1"/>
              <a:t>ms</a:t>
            </a:r>
            <a:endParaRPr lang="en-GB" sz="1400" dirty="0"/>
          </a:p>
          <a:p>
            <a:pPr lvl="0" defTabSz="968375">
              <a:tabLst>
                <a:tab pos="1793875" algn="l"/>
              </a:tabLst>
            </a:pPr>
            <a:r>
              <a:rPr lang="en-GB" sz="1400" dirty="0"/>
              <a:t>Repetition rate	14 Hz</a:t>
            </a:r>
          </a:p>
          <a:p>
            <a:pPr lvl="0" defTabSz="968375">
              <a:tabLst>
                <a:tab pos="1793875" algn="l"/>
              </a:tabLst>
            </a:pPr>
            <a:r>
              <a:rPr lang="en-GB" sz="1400" smtClean="0"/>
              <a:t>Transv </a:t>
            </a:r>
            <a:r>
              <a:rPr lang="en-GB" sz="1400"/>
              <a:t>emittance (99%) 	1.8 µm, at IS-LEBT interface</a:t>
            </a:r>
          </a:p>
          <a:p>
            <a:pPr defTabSz="968375">
              <a:tabLst>
                <a:tab pos="1793875" algn="l"/>
              </a:tabLst>
            </a:pPr>
            <a:r>
              <a:rPr lang="en-GB" sz="1400" smtClean="0"/>
              <a:t>Transv </a:t>
            </a:r>
            <a:r>
              <a:rPr lang="en-GB" sz="1400"/>
              <a:t>emittance (99%) 	2.25 </a:t>
            </a:r>
            <a:r>
              <a:rPr lang="en-GB" sz="1400" smtClean="0"/>
              <a:t>µm, </a:t>
            </a:r>
            <a:r>
              <a:rPr lang="en-GB" sz="1400"/>
              <a:t>at LEBT-RFQ </a:t>
            </a:r>
            <a:r>
              <a:rPr lang="en-GB" sz="1400" smtClean="0"/>
              <a:t>interf.</a:t>
            </a:r>
            <a:endParaRPr lang="en-GB" sz="1400"/>
          </a:p>
          <a:p>
            <a:pPr lvl="0" defTabSz="968375">
              <a:tabLst>
                <a:tab pos="1793875" algn="l"/>
              </a:tabLst>
            </a:pPr>
            <a:r>
              <a:rPr lang="en-GB" sz="1400" smtClean="0"/>
              <a:t>Flat-top </a:t>
            </a:r>
            <a:r>
              <a:rPr lang="en-GB" sz="1400" dirty="0"/>
              <a:t>stability	±2 %</a:t>
            </a:r>
          </a:p>
          <a:p>
            <a:pPr defTabSz="968375">
              <a:tabLst>
                <a:tab pos="1793875" algn="l"/>
              </a:tabLst>
            </a:pPr>
            <a:r>
              <a:rPr lang="en-GB" sz="1400" dirty="0"/>
              <a:t>Pulse-to-pulse stability	±3.5 %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56658" y="5682368"/>
            <a:ext cx="3467270" cy="561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sv-SE" sz="1200"/>
              <a:t>Doppler spectrum of 85 mA </a:t>
            </a:r>
            <a:r>
              <a:rPr lang="sv-SE" sz="1200" smtClean="0"/>
              <a:t>proton beam </a:t>
            </a:r>
            <a:r>
              <a:rPr lang="sv-SE" sz="1200"/>
              <a:t>at INFN</a:t>
            </a:r>
          </a:p>
          <a:p>
            <a:pPr marL="0" lvl="0" indent="0">
              <a:buNone/>
            </a:pPr>
            <a:r>
              <a:rPr lang="sv-SE" sz="1200"/>
              <a:t>Total beam: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475656" y="5905715"/>
            <a:ext cx="1872208" cy="691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63513"/>
            <a:r>
              <a:rPr lang="en-GB" sz="1200" dirty="0"/>
              <a:t>Protons	84.8 %</a:t>
            </a:r>
            <a:endParaRPr lang="sv-SE" sz="1200" dirty="0"/>
          </a:p>
          <a:p>
            <a:pPr marL="174625" lvl="0" indent="-163513">
              <a:spcBef>
                <a:spcPts val="0"/>
              </a:spcBef>
            </a:pPr>
            <a:r>
              <a:rPr lang="en-GB" sz="1200" dirty="0"/>
              <a:t>H</a:t>
            </a:r>
            <a:r>
              <a:rPr lang="en-GB" sz="1200" baseline="-25000" dirty="0"/>
              <a:t>2</a:t>
            </a:r>
            <a:r>
              <a:rPr lang="en-GB" sz="1200" baseline="30000" dirty="0"/>
              <a:t>+</a:t>
            </a:r>
            <a:r>
              <a:rPr lang="en-GB" sz="1200" dirty="0"/>
              <a:t>	11.9 %</a:t>
            </a:r>
            <a:endParaRPr lang="sv-SE" sz="1200" dirty="0"/>
          </a:p>
          <a:p>
            <a:pPr marL="174625" lvl="0" indent="-163513">
              <a:spcBef>
                <a:spcPts val="0"/>
              </a:spcBef>
            </a:pPr>
            <a:r>
              <a:rPr lang="en-GB" sz="1200" dirty="0"/>
              <a:t>H</a:t>
            </a:r>
            <a:r>
              <a:rPr lang="en-GB" sz="1200" baseline="-25000" dirty="0"/>
              <a:t>3</a:t>
            </a:r>
            <a:r>
              <a:rPr lang="en-GB" sz="1200" baseline="30000" dirty="0"/>
              <a:t>+</a:t>
            </a:r>
            <a:r>
              <a:rPr lang="en-GB" sz="1200" dirty="0"/>
              <a:t>	3.3 %</a:t>
            </a:r>
            <a:endParaRPr lang="sv-SE" sz="12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7236296" y="1841040"/>
            <a:ext cx="1728192" cy="1649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400"/>
              <a:t>Plot of horizontal emittance of 70 mA beam, taken at the LEBT-RFQ lattice interface. </a:t>
            </a:r>
          </a:p>
          <a:p>
            <a:pPr marL="0" lvl="0" indent="0">
              <a:buNone/>
            </a:pPr>
            <a:r>
              <a:rPr lang="en-GB" sz="1400"/>
              <a:t>Transverse emittance (99%) 2.26 µm.</a:t>
            </a:r>
            <a:endParaRPr lang="en-GB" sz="1400" dirty="0"/>
          </a:p>
        </p:txBody>
      </p:sp>
      <p:sp>
        <p:nvSpPr>
          <p:cNvPr id="21" name="Rectangle 20"/>
          <p:cNvSpPr/>
          <p:nvPr/>
        </p:nvSpPr>
        <p:spPr>
          <a:xfrm>
            <a:off x="4717571" y="4365104"/>
            <a:ext cx="41044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400" b="1" u="sng" dirty="0"/>
              <a:t>Near-term activities</a:t>
            </a:r>
          </a:p>
          <a:p>
            <a:pPr defTabSz="968375">
              <a:tabLst>
                <a:tab pos="1882775" algn="l"/>
              </a:tabLst>
            </a:pPr>
            <a:r>
              <a:rPr lang="en-GB" sz="1400"/>
              <a:t>Installation of high-voltage fence	</a:t>
            </a:r>
            <a:r>
              <a:rPr lang="en-GB" sz="1400" smtClean="0"/>
              <a:t>April 2018</a:t>
            </a:r>
            <a:endParaRPr lang="en-GB" sz="1400"/>
          </a:p>
          <a:p>
            <a:pPr defTabSz="968375">
              <a:tabLst>
                <a:tab pos="1882775" algn="l"/>
              </a:tabLst>
            </a:pPr>
            <a:r>
              <a:rPr lang="en-GB" sz="1400"/>
              <a:t>Vacuum checked			</a:t>
            </a:r>
            <a:r>
              <a:rPr lang="en-GB" sz="1400" smtClean="0"/>
              <a:t>April 2018</a:t>
            </a:r>
            <a:endParaRPr lang="en-GB" sz="1400"/>
          </a:p>
          <a:p>
            <a:pPr defTabSz="968375">
              <a:tabLst>
                <a:tab pos="1882775" algn="l"/>
              </a:tabLst>
            </a:pPr>
            <a:r>
              <a:rPr lang="en-GB" sz="1400"/>
              <a:t>Cable installations ready			</a:t>
            </a:r>
            <a:r>
              <a:rPr lang="en-GB" sz="1400" smtClean="0"/>
              <a:t>May 2018</a:t>
            </a:r>
            <a:endParaRPr lang="en-GB" sz="1400"/>
          </a:p>
          <a:p>
            <a:pPr defTabSz="968375">
              <a:tabLst>
                <a:tab pos="1882775" algn="l"/>
              </a:tabLst>
            </a:pPr>
            <a:r>
              <a:rPr lang="en-GB" sz="1400"/>
              <a:t>PSS0 tested			</a:t>
            </a:r>
            <a:r>
              <a:rPr lang="en-GB" sz="1400" smtClean="0"/>
              <a:t>May 2018</a:t>
            </a:r>
            <a:endParaRPr lang="en-GB" sz="1400"/>
          </a:p>
          <a:p>
            <a:pPr defTabSz="968375">
              <a:tabLst>
                <a:tab pos="1882775" algn="l"/>
              </a:tabLst>
            </a:pPr>
            <a:r>
              <a:rPr lang="en-GB" sz="1400"/>
              <a:t>Cooling water			</a:t>
            </a:r>
            <a:r>
              <a:rPr lang="en-GB" sz="1400" smtClean="0"/>
              <a:t>May 2018</a:t>
            </a:r>
            <a:endParaRPr lang="en-GB" sz="1400"/>
          </a:p>
          <a:p>
            <a:pPr defTabSz="968375">
              <a:tabLst>
                <a:tab pos="1882775" algn="l"/>
              </a:tabLst>
            </a:pPr>
            <a:r>
              <a:rPr lang="en-GB" sz="1400"/>
              <a:t>High voltage checked			</a:t>
            </a:r>
            <a:r>
              <a:rPr lang="en-GB" sz="1400" smtClean="0"/>
              <a:t>June 2018</a:t>
            </a:r>
            <a:endParaRPr lang="en-GB" sz="1400"/>
          </a:p>
          <a:p>
            <a:pPr defTabSz="968375">
              <a:tabLst>
                <a:tab pos="1882775" algn="l"/>
              </a:tabLst>
            </a:pPr>
            <a:r>
              <a:rPr lang="en-GB" sz="1400"/>
              <a:t>SRR			</a:t>
            </a:r>
            <a:r>
              <a:rPr lang="en-GB" sz="1400" smtClean="0"/>
              <a:t>June 2018</a:t>
            </a:r>
            <a:endParaRPr lang="en-GB" sz="1400"/>
          </a:p>
          <a:p>
            <a:pPr defTabSz="968375">
              <a:tabLst>
                <a:tab pos="1882775" algn="l"/>
              </a:tabLst>
            </a:pPr>
            <a:r>
              <a:rPr lang="en-GB" sz="1400"/>
              <a:t>Start of beam commissioning	</a:t>
            </a:r>
            <a:r>
              <a:rPr lang="en-GB" sz="1400" smtClean="0"/>
              <a:t>July 2018</a:t>
            </a:r>
            <a:endParaRPr lang="en-GB" sz="1400" dirty="0"/>
          </a:p>
        </p:txBody>
      </p:sp>
      <p:pic>
        <p:nvPicPr>
          <p:cNvPr id="12" name="Picture 9" descr="logocip.tif">
            <a:extLst>
              <a:ext uri="{FF2B5EF4-FFF2-40B4-BE49-F238E27FC236}">
                <a16:creationId xmlns:a16="http://schemas.microsoft.com/office/drawing/2014/main" xmlns="" id="{8687C9DF-9924-CA42-ACE3-807E75ACE1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133" y="478527"/>
            <a:ext cx="908092" cy="5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0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RFQ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sp>
        <p:nvSpPr>
          <p:cNvPr id="7" name="Rectangle 6"/>
          <p:cNvSpPr/>
          <p:nvPr/>
        </p:nvSpPr>
        <p:spPr>
          <a:xfrm>
            <a:off x="5194398" y="6185945"/>
            <a:ext cx="3096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Section 1 major vane before annealing.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113" y="3590696"/>
            <a:ext cx="3891855" cy="252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982355" y="6117782"/>
            <a:ext cx="27113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3D model of RFQ and waveguides</a:t>
            </a:r>
            <a:endParaRPr lang="sv-SE" sz="1400" dirty="0"/>
          </a:p>
        </p:txBody>
      </p:sp>
      <p:sp>
        <p:nvSpPr>
          <p:cNvPr id="19" name="Rectangle 18"/>
          <p:cNvSpPr/>
          <p:nvPr/>
        </p:nvSpPr>
        <p:spPr>
          <a:xfrm>
            <a:off x="658502" y="1853207"/>
            <a:ext cx="30352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400" b="1" u="sng" dirty="0"/>
              <a:t>Main parameters</a:t>
            </a:r>
            <a:endParaRPr lang="en-GB" sz="1400" b="1" dirty="0"/>
          </a:p>
          <a:p>
            <a:pPr defTabSz="968375">
              <a:tabLst>
                <a:tab pos="1882775" algn="l"/>
              </a:tabLst>
            </a:pPr>
            <a:r>
              <a:rPr lang="en-GB" sz="1400" dirty="0"/>
              <a:t>Input energy	75 </a:t>
            </a:r>
            <a:r>
              <a:rPr lang="en-GB" sz="1400" dirty="0" err="1"/>
              <a:t>keV</a:t>
            </a:r>
            <a:endParaRPr lang="en-GB" sz="1400" dirty="0"/>
          </a:p>
          <a:p>
            <a:pPr defTabSz="968375">
              <a:tabLst>
                <a:tab pos="1882775" algn="l"/>
              </a:tabLst>
            </a:pPr>
            <a:r>
              <a:rPr lang="en-GB" sz="1400" dirty="0"/>
              <a:t>Output energy	3.6 MeV</a:t>
            </a:r>
          </a:p>
          <a:p>
            <a:pPr lvl="0" defTabSz="968375">
              <a:tabLst>
                <a:tab pos="1882775" algn="l"/>
              </a:tabLst>
            </a:pPr>
            <a:r>
              <a:rPr lang="en-GB" sz="1400" dirty="0"/>
              <a:t>Number of sections</a:t>
            </a:r>
            <a:r>
              <a:rPr lang="en-GB" sz="1400"/>
              <a:t>	</a:t>
            </a:r>
            <a:r>
              <a:rPr lang="en-GB" sz="1400" smtClean="0"/>
              <a:t>5</a:t>
            </a:r>
            <a:endParaRPr lang="en-GB" sz="1400" dirty="0"/>
          </a:p>
          <a:p>
            <a:pPr lvl="0" defTabSz="968375">
              <a:tabLst>
                <a:tab pos="1882775" algn="l"/>
              </a:tabLst>
            </a:pPr>
            <a:r>
              <a:rPr lang="en-GB" sz="1400" dirty="0"/>
              <a:t>Total length</a:t>
            </a:r>
            <a:r>
              <a:rPr lang="en-GB" sz="1400"/>
              <a:t>	</a:t>
            </a:r>
            <a:r>
              <a:rPr lang="en-GB" sz="1400" smtClean="0"/>
              <a:t>4.6 </a:t>
            </a:r>
            <a:r>
              <a:rPr lang="en-GB" sz="1400" dirty="0"/>
              <a:t>m</a:t>
            </a:r>
          </a:p>
          <a:p>
            <a:pPr lvl="0" defTabSz="968375">
              <a:tabLst>
                <a:tab pos="1882775" algn="l"/>
              </a:tabLst>
            </a:pPr>
            <a:r>
              <a:rPr lang="en-GB" sz="1400" dirty="0"/>
              <a:t>Transmission	&gt; 97 %</a:t>
            </a:r>
          </a:p>
        </p:txBody>
      </p:sp>
      <p:pic>
        <p:nvPicPr>
          <p:cNvPr id="20" name="Image 10" descr="\\dapnia\data\manip\ESS-CALHI\20_RFQ\Images\000_RFQ_et_SECTIONS\2017-10-20_photos_envoyées_par_MKA\20171013_08245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6096" y="4797152"/>
            <a:ext cx="2470892" cy="13668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064249"/>
              </p:ext>
            </p:extLst>
          </p:nvPr>
        </p:nvGraphicFramePr>
        <p:xfrm>
          <a:off x="4932040" y="1700808"/>
          <a:ext cx="3924437" cy="28070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xmlns="" val="383864235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845472648"/>
                    </a:ext>
                  </a:extLst>
                </a:gridCol>
                <a:gridCol w="1908213">
                  <a:extLst>
                    <a:ext uri="{9D8B030D-6E8A-4147-A177-3AD203B41FA5}">
                      <a16:colId xmlns:a16="http://schemas.microsoft.com/office/drawing/2014/main" xmlns="" val="1673898859"/>
                    </a:ext>
                  </a:extLst>
                </a:gridCol>
              </a:tblGrid>
              <a:tr h="182884"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2000" marR="10800" marT="10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1" u="none" strike="noStrike">
                          <a:effectLst/>
                        </a:rPr>
                        <a:t>Status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1" u="none" strike="noStrike" dirty="0">
                          <a:effectLst/>
                        </a:rPr>
                        <a:t>Note</a:t>
                      </a:r>
                      <a:endParaRPr lang="sv-SE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2000" marR="10800" marT="10800" marB="0" anchor="b"/>
                </a:tc>
                <a:extLst>
                  <a:ext uri="{0D108BD9-81ED-4DB2-BD59-A6C34878D82A}">
                    <a16:rowId xmlns:a16="http://schemas.microsoft.com/office/drawing/2014/main" xmlns="" val="1284371115"/>
                  </a:ext>
                </a:extLst>
              </a:tr>
              <a:tr h="545696"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000" u="none" strike="noStrike">
                          <a:effectLst/>
                        </a:rPr>
                        <a:t>Pre-series manufacturing/brazing - section 1</a:t>
                      </a:r>
                      <a:endParaRPr lang="sv-SE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000" u="none" strike="noStrike">
                          <a:effectLst/>
                        </a:rPr>
                        <a:t>60%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Section 1 waiting for fine machining.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" marT="10800" marB="0" anchor="ctr"/>
                </a:tc>
                <a:extLst>
                  <a:ext uri="{0D108BD9-81ED-4DB2-BD59-A6C34878D82A}">
                    <a16:rowId xmlns:a16="http://schemas.microsoft.com/office/drawing/2014/main" xmlns="" val="3641719310"/>
                  </a:ext>
                </a:extLst>
              </a:tr>
              <a:tr h="405722"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000" u="none" strike="noStrike">
                          <a:effectLst/>
                        </a:rPr>
                        <a:t>Section 2 manufacturing</a:t>
                      </a:r>
                      <a:endParaRPr lang="sv-SE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000" u="none" strike="noStrike">
                          <a:effectLst/>
                        </a:rPr>
                        <a:t>50%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Section </a:t>
                      </a:r>
                      <a:r>
                        <a:rPr lang="en-US" sz="1000" u="none" strike="noStrike" smtClean="0">
                          <a:effectLst/>
                        </a:rPr>
                        <a:t>2 </a:t>
                      </a:r>
                      <a:r>
                        <a:rPr lang="en-US" sz="1000" u="none" strike="noStrike">
                          <a:effectLst/>
                        </a:rPr>
                        <a:t>waiting for fine machining.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" marT="10800" marB="0" anchor="ctr"/>
                </a:tc>
                <a:extLst>
                  <a:ext uri="{0D108BD9-81ED-4DB2-BD59-A6C34878D82A}">
                    <a16:rowId xmlns:a16="http://schemas.microsoft.com/office/drawing/2014/main" xmlns="" val="3494728236"/>
                  </a:ext>
                </a:extLst>
              </a:tr>
              <a:tr h="4057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 noProof="0" dirty="0">
                          <a:effectLst/>
                        </a:rPr>
                        <a:t>Section 3 manufacturing</a:t>
                      </a:r>
                      <a:endParaRPr lang="en-GB" sz="1000" b="1" i="0" u="none" strike="noStrike" noProof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000" u="none" strike="noStrike" dirty="0">
                          <a:effectLst/>
                        </a:rPr>
                        <a:t>50%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Section </a:t>
                      </a:r>
                      <a:r>
                        <a:rPr lang="en-US" sz="1000" u="none" strike="noStrike" smtClean="0">
                          <a:effectLst/>
                        </a:rPr>
                        <a:t>3 </a:t>
                      </a:r>
                      <a:r>
                        <a:rPr lang="en-US" sz="1000" u="none" strike="noStrike">
                          <a:effectLst/>
                        </a:rPr>
                        <a:t>waiting for fine machining.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" marT="10800" marB="0" anchor="ctr"/>
                </a:tc>
                <a:extLst>
                  <a:ext uri="{0D108BD9-81ED-4DB2-BD59-A6C34878D82A}">
                    <a16:rowId xmlns:a16="http://schemas.microsoft.com/office/drawing/2014/main" xmlns="" val="18729009"/>
                  </a:ext>
                </a:extLst>
              </a:tr>
              <a:tr h="202861"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000" u="none" strike="noStrike">
                          <a:effectLst/>
                        </a:rPr>
                        <a:t>Section 4 manufacturing</a:t>
                      </a:r>
                      <a:endParaRPr lang="sv-SE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000" u="none" strike="noStrike" smtClean="0">
                          <a:effectLst/>
                        </a:rPr>
                        <a:t>45</a:t>
                      </a:r>
                      <a:r>
                        <a:rPr lang="sv-SE" sz="1000" u="none" strike="noStrike">
                          <a:effectLst/>
                        </a:rPr>
                        <a:t>%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smtClean="0">
                          <a:effectLst/>
                        </a:rPr>
                        <a:t>Section 4 almost</a:t>
                      </a:r>
                      <a:r>
                        <a:rPr lang="en-US" sz="1000" u="none" strike="noStrike" baseline="0" smtClean="0">
                          <a:effectLst/>
                        </a:rPr>
                        <a:t> ready</a:t>
                      </a:r>
                      <a:r>
                        <a:rPr lang="en-US" sz="1000" u="none" strike="noStrike" smtClean="0">
                          <a:effectLst/>
                        </a:rPr>
                        <a:t> for fine machining.</a:t>
                      </a:r>
                      <a:endParaRPr lang="en-US" sz="1000" b="0" i="0" u="none" strike="noStrike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" marT="10800" marB="0" anchor="ctr"/>
                </a:tc>
                <a:extLst>
                  <a:ext uri="{0D108BD9-81ED-4DB2-BD59-A6C34878D82A}">
                    <a16:rowId xmlns:a16="http://schemas.microsoft.com/office/drawing/2014/main" xmlns="" val="1897882750"/>
                  </a:ext>
                </a:extLst>
              </a:tr>
              <a:tr h="202861"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000" u="none" strike="noStrike">
                          <a:effectLst/>
                        </a:rPr>
                        <a:t>Section 5 manufacturing</a:t>
                      </a:r>
                      <a:endParaRPr lang="sv-SE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000" u="none" strike="noStrike">
                          <a:effectLst/>
                        </a:rPr>
                        <a:t>2%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" marT="10800" marB="0" anchor="ctr"/>
                </a:tc>
                <a:extLst>
                  <a:ext uri="{0D108BD9-81ED-4DB2-BD59-A6C34878D82A}">
                    <a16:rowId xmlns:a16="http://schemas.microsoft.com/office/drawing/2014/main" xmlns="" val="1212245933"/>
                  </a:ext>
                </a:extLst>
              </a:tr>
              <a:tr h="54569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Series production manufacturing/brazing - section 2 to 5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000" u="none" strike="noStrike">
                          <a:effectLst/>
                        </a:rPr>
                        <a:t>34%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Average of section 2 to 5 progress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" marT="10800" marB="0" anchor="ctr"/>
                </a:tc>
                <a:extLst>
                  <a:ext uri="{0D108BD9-81ED-4DB2-BD59-A6C34878D82A}">
                    <a16:rowId xmlns:a16="http://schemas.microsoft.com/office/drawing/2014/main" xmlns="" val="937061550"/>
                  </a:ext>
                </a:extLst>
              </a:tr>
              <a:tr h="202861"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000" u="none" strike="noStrike" smtClean="0">
                          <a:effectLst/>
                        </a:rPr>
                        <a:t>RFQ </a:t>
                      </a:r>
                      <a:r>
                        <a:rPr lang="sv-SE" sz="1000" u="none" strike="noStrike">
                          <a:effectLst/>
                        </a:rPr>
                        <a:t>Skid</a:t>
                      </a:r>
                      <a:endParaRPr lang="sv-SE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" marT="10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u="none" strike="noStrike">
                          <a:effectLst/>
                        </a:rPr>
                        <a:t>100%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noProof="0" dirty="0">
                          <a:effectLst/>
                        </a:rPr>
                        <a:t>Manufactured; tests week 14</a:t>
                      </a:r>
                      <a:endParaRPr lang="en-GB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2000" marR="10800" marT="10800" marB="0" anchor="ctr"/>
                </a:tc>
                <a:extLst>
                  <a:ext uri="{0D108BD9-81ED-4DB2-BD59-A6C34878D82A}">
                    <a16:rowId xmlns:a16="http://schemas.microsoft.com/office/drawing/2014/main" xmlns="" val="1317708847"/>
                  </a:ext>
                </a:extLst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04664"/>
            <a:ext cx="705806" cy="58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60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RFQ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71116" y="6381328"/>
            <a:ext cx="6201084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GB" sz="1400" dirty="0"/>
              <a:t>Dimensional verification of the brazing mock-up</a:t>
            </a:r>
          </a:p>
        </p:txBody>
      </p:sp>
      <p:sp>
        <p:nvSpPr>
          <p:cNvPr id="6" name="Rectangle 5"/>
          <p:cNvSpPr/>
          <p:nvPr/>
        </p:nvSpPr>
        <p:spPr>
          <a:xfrm>
            <a:off x="25024" y="4006619"/>
            <a:ext cx="36640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Two power couplers on test cavity at CEA</a:t>
            </a:r>
            <a:endParaRPr lang="sv-SE" sz="1400" dirty="0"/>
          </a:p>
        </p:txBody>
      </p:sp>
      <p:pic>
        <p:nvPicPr>
          <p:cNvPr id="8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117" y="1803254"/>
            <a:ext cx="3371902" cy="2195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0925" y="1818086"/>
            <a:ext cx="2730702" cy="21885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631696" y="4019921"/>
            <a:ext cx="28404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Cooling skid being assembled at CEA</a:t>
            </a:r>
            <a:endParaRPr lang="sv-SE" sz="1400" dirty="0"/>
          </a:p>
        </p:txBody>
      </p:sp>
      <p:pic>
        <p:nvPicPr>
          <p:cNvPr id="9" name="Image 3">
            <a:extLst>
              <a:ext uri="{FF2B5EF4-FFF2-40B4-BE49-F238E27FC236}">
                <a16:creationId xmlns:a16="http://schemas.microsoft.com/office/drawing/2014/main" xmlns="" id="{564F85D7-4485-7943-98D9-C6F90640FE20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0810" y="1803254"/>
            <a:ext cx="2420471" cy="3747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EAE955-3CA9-9840-8663-EBDD405BE9D3}"/>
              </a:ext>
            </a:extLst>
          </p:cNvPr>
          <p:cNvSpPr/>
          <p:nvPr/>
        </p:nvSpPr>
        <p:spPr>
          <a:xfrm>
            <a:off x="6719224" y="5568823"/>
            <a:ext cx="20891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Brazing mock-up leak test</a:t>
            </a:r>
            <a:endParaRPr lang="sv-SE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769D0B-9DF1-8E42-A49A-A8D973D8D9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16" y="4509120"/>
            <a:ext cx="6201084" cy="188704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04664"/>
            <a:ext cx="705806" cy="58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5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MEBT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76011" y="6050961"/>
            <a:ext cx="1656184" cy="3303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sv-SE" sz="1400"/>
              <a:t>3D model of MEBT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1845484"/>
            <a:ext cx="1706358" cy="13934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18318" y="1845484"/>
            <a:ext cx="14619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Quadrupole #1 under FAT at Danfysik, front view</a:t>
            </a:r>
            <a:endParaRPr lang="sv-SE" sz="14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2633960" cy="237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775" y="5262547"/>
            <a:ext cx="778354" cy="13681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9751" y="3717032"/>
            <a:ext cx="1927201" cy="10801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558" y="4363971"/>
            <a:ext cx="1620688" cy="11184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6658" y="1853207"/>
            <a:ext cx="303522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68375">
              <a:tabLst>
                <a:tab pos="1882775" algn="l"/>
              </a:tabLst>
            </a:pPr>
            <a:r>
              <a:rPr lang="en-GB" sz="1400" dirty="0"/>
              <a:t>Quadrupoles	11</a:t>
            </a:r>
          </a:p>
          <a:p>
            <a:pPr defTabSz="968375">
              <a:tabLst>
                <a:tab pos="1882775" algn="l"/>
              </a:tabLst>
            </a:pPr>
            <a:r>
              <a:rPr lang="en-GB" sz="1400" dirty="0" err="1"/>
              <a:t>Buncher</a:t>
            </a:r>
            <a:r>
              <a:rPr lang="en-GB" sz="1400" dirty="0"/>
              <a:t> cavities	3</a:t>
            </a:r>
          </a:p>
          <a:p>
            <a:pPr lvl="0" defTabSz="968375">
              <a:tabLst>
                <a:tab pos="1882775" algn="l"/>
              </a:tabLst>
            </a:pPr>
            <a:r>
              <a:rPr lang="en-GB" sz="1400" smtClean="0"/>
              <a:t>Collimator units</a:t>
            </a:r>
            <a:r>
              <a:rPr lang="en-GB" sz="1400"/>
              <a:t>	</a:t>
            </a:r>
            <a:r>
              <a:rPr lang="en-GB" sz="1400" smtClean="0"/>
              <a:t>3</a:t>
            </a:r>
            <a:endParaRPr lang="en-GB" sz="1400" dirty="0"/>
          </a:p>
          <a:p>
            <a:pPr lvl="0" defTabSz="968375">
              <a:tabLst>
                <a:tab pos="1882775" algn="l"/>
              </a:tabLst>
            </a:pPr>
            <a:r>
              <a:rPr lang="en-GB" sz="1400" dirty="0"/>
              <a:t>Choppers	1</a:t>
            </a:r>
          </a:p>
          <a:p>
            <a:pPr lvl="0" defTabSz="968375">
              <a:tabLst>
                <a:tab pos="1882775" algn="l"/>
              </a:tabLst>
            </a:pPr>
            <a:r>
              <a:rPr lang="en-GB" sz="1400" dirty="0"/>
              <a:t>Total length</a:t>
            </a:r>
            <a:r>
              <a:rPr lang="en-GB" sz="1400"/>
              <a:t>	</a:t>
            </a:r>
            <a:r>
              <a:rPr lang="en-GB" sz="1400" smtClean="0"/>
              <a:t>4.0 </a:t>
            </a:r>
            <a:r>
              <a:rPr lang="en-GB" sz="1400" dirty="0"/>
              <a:t>m</a:t>
            </a:r>
          </a:p>
          <a:p>
            <a:pPr lvl="0" defTabSz="968375">
              <a:tabLst>
                <a:tab pos="1882775" algn="l"/>
              </a:tabLst>
            </a:pPr>
            <a:endParaRPr lang="en-GB" sz="1400" dirty="0"/>
          </a:p>
          <a:p>
            <a:pPr lvl="0" defTabSz="968375">
              <a:tabLst>
                <a:tab pos="1882775" algn="l"/>
              </a:tabLst>
            </a:pPr>
            <a:r>
              <a:rPr lang="en-GB" sz="1400" dirty="0"/>
              <a:t>Several types of beam instrumentation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199750" y="4797213"/>
            <a:ext cx="1262551" cy="789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sv-SE" sz="1400"/>
              <a:t>Buncher cavity copper-plated at GSI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85342" y="5465145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Chopper</a:t>
            </a:r>
            <a:endParaRPr lang="sv-SE" sz="140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153166" y="6126712"/>
            <a:ext cx="1584609" cy="503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sv-SE" sz="1400"/>
              <a:t>Power couplers for buncher cavity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359" y="1865970"/>
            <a:ext cx="864818" cy="137298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028367" y="2799591"/>
            <a:ext cx="5830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Side view</a:t>
            </a:r>
            <a:endParaRPr lang="sv-SE" sz="14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1152128" cy="48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01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MEBT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3" name="Rectangle 2"/>
          <p:cNvSpPr/>
          <p:nvPr/>
        </p:nvSpPr>
        <p:spPr>
          <a:xfrm>
            <a:off x="458848" y="5994436"/>
            <a:ext cx="3778513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/>
              <a:t>3D model of MEBT with crane in tunnel, for</a:t>
            </a:r>
          </a:p>
          <a:p>
            <a:r>
              <a:rPr lang="en-US" sz="1400"/>
              <a:t>modelling of complicated assembly procedure</a:t>
            </a:r>
            <a:endParaRPr lang="sv-SE" sz="140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567239"/>
            <a:ext cx="3631883" cy="243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004048" y="4077072"/>
            <a:ext cx="3600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smtClean="0"/>
              <a:t>Activities at ESS (similar to other components)</a:t>
            </a:r>
          </a:p>
          <a:p>
            <a:endParaRPr lang="en-US" sz="1400" u="sng" smtClean="0"/>
          </a:p>
          <a:p>
            <a:pPr marL="285750" indent="-285750">
              <a:buFontTx/>
              <a:buChar char="-"/>
            </a:pPr>
            <a:r>
              <a:rPr lang="en-US" sz="1400" smtClean="0"/>
              <a:t>Cables </a:t>
            </a:r>
            <a:r>
              <a:rPr lang="en-US" sz="1400" dirty="0"/>
              <a:t>registered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Interlock signals defined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Controls integration and verification of MPS interfaces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Evaluation of </a:t>
            </a:r>
            <a:r>
              <a:rPr lang="en-US" sz="1400"/>
              <a:t>installation </a:t>
            </a:r>
            <a:r>
              <a:rPr lang="en-US" sz="1400" smtClean="0"/>
              <a:t>procedure</a:t>
            </a:r>
          </a:p>
          <a:p>
            <a:pPr marL="285750" indent="-285750">
              <a:buFontTx/>
              <a:buChar char="-"/>
            </a:pPr>
            <a:r>
              <a:rPr lang="en-US" sz="1400" smtClean="0"/>
              <a:t>Discussion about installation team coming from Bilbao</a:t>
            </a:r>
            <a:endParaRPr lang="en-US" sz="1400" dirty="0"/>
          </a:p>
        </p:txBody>
      </p:sp>
      <p:pic>
        <p:nvPicPr>
          <p:cNvPr id="12" name="Picture 11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81943" y="1838448"/>
            <a:ext cx="1346835" cy="1158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296" y="1844824"/>
            <a:ext cx="2213992" cy="17289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94113" y="1971435"/>
            <a:ext cx="1709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mtClean="0"/>
              <a:t>Collimator </a:t>
            </a:r>
            <a:r>
              <a:rPr lang="en-US" sz="1400"/>
              <a:t>model and vacuum vessel for </a:t>
            </a:r>
            <a:r>
              <a:rPr lang="en-US" sz="1400" smtClean="0"/>
              <a:t>collimator</a:t>
            </a:r>
            <a:endParaRPr lang="sv-SE" sz="140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1152128" cy="48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27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DTL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3" name="Rectangle 2"/>
          <p:cNvSpPr/>
          <p:nvPr/>
        </p:nvSpPr>
        <p:spPr>
          <a:xfrm>
            <a:off x="744989" y="3739965"/>
            <a:ext cx="31069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Mock-up of tank, for bead-pull tests etc.</a:t>
            </a:r>
            <a:endParaRPr lang="sv-SE" sz="1400" dirty="0"/>
          </a:p>
        </p:txBody>
      </p:sp>
      <p:pic>
        <p:nvPicPr>
          <p:cNvPr id="8" name="Picture 7" descr="C:\Users\U705981\Documents\Monthly reporting\2018-02\DTL\IMG_00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5" y="4244022"/>
            <a:ext cx="2712339" cy="203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U705981\Documents\Monthly reporting\2018-02\DTL\IMG-20180302-WA000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104" y="1735782"/>
            <a:ext cx="2703820" cy="20293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45568" y="6289575"/>
            <a:ext cx="29985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Copper plated tank section #4-1 at GSI</a:t>
            </a:r>
            <a:endParaRPr lang="sv-SE" sz="1400" dirty="0"/>
          </a:p>
        </p:txBody>
      </p:sp>
      <p:sp>
        <p:nvSpPr>
          <p:cNvPr id="15" name="Rectangle 14"/>
          <p:cNvSpPr/>
          <p:nvPr/>
        </p:nvSpPr>
        <p:spPr>
          <a:xfrm>
            <a:off x="4648201" y="1735782"/>
            <a:ext cx="303522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68375">
              <a:tabLst>
                <a:tab pos="1882775" algn="l"/>
              </a:tabLst>
            </a:pPr>
            <a:r>
              <a:rPr lang="sv-SE" sz="1400" b="1" u="sng"/>
              <a:t>Main </a:t>
            </a:r>
            <a:r>
              <a:rPr lang="sv-SE" sz="1400" b="1" u="sng" smtClean="0"/>
              <a:t>parameters</a:t>
            </a:r>
            <a:endParaRPr lang="sv-SE" sz="1400" b="1" u="sng" dirty="0"/>
          </a:p>
          <a:p>
            <a:pPr defTabSz="968375">
              <a:tabLst>
                <a:tab pos="1882775" algn="l"/>
              </a:tabLst>
            </a:pPr>
            <a:r>
              <a:rPr lang="en-GB" sz="1400" dirty="0"/>
              <a:t>Input energy	3.6 MeV</a:t>
            </a:r>
          </a:p>
          <a:p>
            <a:pPr defTabSz="968375">
              <a:tabLst>
                <a:tab pos="1882775" algn="l"/>
              </a:tabLst>
            </a:pPr>
            <a:r>
              <a:rPr lang="en-GB" sz="1400" dirty="0"/>
              <a:t>Output energy	90 MeV</a:t>
            </a:r>
          </a:p>
          <a:p>
            <a:pPr defTabSz="968375">
              <a:tabLst>
                <a:tab pos="1882775" algn="l"/>
              </a:tabLst>
            </a:pPr>
            <a:r>
              <a:rPr lang="en-GB" sz="1400" dirty="0"/>
              <a:t>Number of tanks	5</a:t>
            </a:r>
          </a:p>
          <a:p>
            <a:pPr defTabSz="968375">
              <a:tabLst>
                <a:tab pos="1882775" algn="l"/>
              </a:tabLst>
            </a:pPr>
            <a:r>
              <a:rPr lang="en-GB" sz="1400" dirty="0"/>
              <a:t>Sections per tank	4</a:t>
            </a:r>
          </a:p>
          <a:p>
            <a:pPr defTabSz="968375">
              <a:tabLst>
                <a:tab pos="1882775" algn="l"/>
              </a:tabLst>
            </a:pPr>
            <a:r>
              <a:rPr lang="en-GB" sz="1400" dirty="0"/>
              <a:t>Length	39 m</a:t>
            </a:r>
          </a:p>
          <a:p>
            <a:pPr defTabSz="968375">
              <a:tabLst>
                <a:tab pos="1882775" algn="l"/>
              </a:tabLst>
            </a:pPr>
            <a:r>
              <a:rPr lang="en-GB" sz="1400" dirty="0"/>
              <a:t>Weight</a:t>
            </a:r>
            <a:r>
              <a:rPr lang="sv-SE" sz="1400" dirty="0"/>
              <a:t>	34 tons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572629"/>
              </p:ext>
            </p:extLst>
          </p:nvPr>
        </p:nvGraphicFramePr>
        <p:xfrm>
          <a:off x="4139953" y="4109299"/>
          <a:ext cx="4536503" cy="21697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6095">
                  <a:extLst>
                    <a:ext uri="{9D8B030D-6E8A-4147-A177-3AD203B41FA5}">
                      <a16:colId xmlns:a16="http://schemas.microsoft.com/office/drawing/2014/main" xmlns="" val="3881756576"/>
                    </a:ext>
                  </a:extLst>
                </a:gridCol>
                <a:gridCol w="887578">
                  <a:extLst>
                    <a:ext uri="{9D8B030D-6E8A-4147-A177-3AD203B41FA5}">
                      <a16:colId xmlns:a16="http://schemas.microsoft.com/office/drawing/2014/main" xmlns="" val="3107246951"/>
                    </a:ext>
                  </a:extLst>
                </a:gridCol>
                <a:gridCol w="992998">
                  <a:extLst>
                    <a:ext uri="{9D8B030D-6E8A-4147-A177-3AD203B41FA5}">
                      <a16:colId xmlns:a16="http://schemas.microsoft.com/office/drawing/2014/main" xmlns="" val="1790876101"/>
                    </a:ext>
                  </a:extLst>
                </a:gridCol>
                <a:gridCol w="1091616">
                  <a:extLst>
                    <a:ext uri="{9D8B030D-6E8A-4147-A177-3AD203B41FA5}">
                      <a16:colId xmlns:a16="http://schemas.microsoft.com/office/drawing/2014/main" xmlns="" val="1245253113"/>
                    </a:ext>
                  </a:extLst>
                </a:gridCol>
                <a:gridCol w="1088216">
                  <a:extLst>
                    <a:ext uri="{9D8B030D-6E8A-4147-A177-3AD203B41FA5}">
                      <a16:colId xmlns:a16="http://schemas.microsoft.com/office/drawing/2014/main" xmlns="" val="3691170695"/>
                    </a:ext>
                  </a:extLst>
                </a:gridCol>
              </a:tblGrid>
              <a:tr h="579254"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Tank #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BPM's ready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noProof="0" dirty="0">
                          <a:effectLst/>
                        </a:rPr>
                        <a:t>DT EB</a:t>
                      </a:r>
                      <a:r>
                        <a:rPr lang="en-GB" sz="1200" u="none" strike="noStrike" baseline="0" noProof="0" dirty="0">
                          <a:effectLst/>
                        </a:rPr>
                        <a:t> weld</a:t>
                      </a:r>
                      <a:r>
                        <a:rPr lang="en-GB" sz="1200" u="none" strike="noStrike" noProof="0" dirty="0">
                          <a:effectLst/>
                        </a:rPr>
                        <a:t>ed (except BPM)</a:t>
                      </a:r>
                      <a:endParaRPr lang="en-GB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noProof="0" dirty="0">
                          <a:effectLst/>
                        </a:rPr>
                        <a:t>DT RFI (BPM's included)</a:t>
                      </a:r>
                      <a:endParaRPr lang="en-GB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noProof="0" smtClean="0">
                          <a:effectLst/>
                        </a:rPr>
                        <a:t>RFI TUNNEL </a:t>
                      </a:r>
                      <a:r>
                        <a:rPr lang="en-GB" sz="1200" u="none" strike="noStrike" noProof="0" dirty="0">
                          <a:effectLst/>
                        </a:rPr>
                        <a:t>(forecast)</a:t>
                      </a:r>
                      <a:endParaRPr lang="en-GB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989527022"/>
                  </a:ext>
                </a:extLst>
              </a:tr>
              <a:tr h="320029"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</a:rPr>
                        <a:t>T4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2018-09-30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2018-06-30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2018-11-30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</a:rPr>
                        <a:t>2019-01-01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426004136"/>
                  </a:ext>
                </a:extLst>
              </a:tr>
              <a:tr h="310411"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>
                          <a:effectLst/>
                        </a:rPr>
                        <a:t>T1</a:t>
                      </a:r>
                      <a:endParaRPr lang="sv-S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2018-09-30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2018-07-31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2018-11-30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</a:rPr>
                        <a:t>2019-02-10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727601905"/>
                  </a:ext>
                </a:extLst>
              </a:tr>
              <a:tr h="320029"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>
                          <a:effectLst/>
                        </a:rPr>
                        <a:t>T3</a:t>
                      </a:r>
                      <a:endParaRPr lang="sv-S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2018-09-30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2018-09-30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2019-01-10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</a:rPr>
                        <a:t>2019-03-15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480789504"/>
                  </a:ext>
                </a:extLst>
              </a:tr>
              <a:tr h="320029"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>
                          <a:effectLst/>
                        </a:rPr>
                        <a:t>T2</a:t>
                      </a:r>
                      <a:endParaRPr lang="sv-S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2018-09-30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2019-05-30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2019-05-30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</a:rPr>
                        <a:t>2019-06-05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699158757"/>
                  </a:ext>
                </a:extLst>
              </a:tr>
              <a:tr h="320029"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</a:rPr>
                        <a:t>T5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2018-09-30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2019-05-30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2019-05-30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</a:rPr>
                        <a:t>2019-09-30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60166678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809727" y="3769295"/>
            <a:ext cx="11599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68375">
              <a:tabLst>
                <a:tab pos="1882775" algn="l"/>
              </a:tabLst>
            </a:pPr>
            <a:r>
              <a:rPr lang="en-GB" sz="1400" b="1" u="sng"/>
              <a:t>DTL </a:t>
            </a:r>
            <a:r>
              <a:rPr lang="en-GB" sz="1400" b="1" u="sng" smtClean="0"/>
              <a:t>schedule</a:t>
            </a:r>
            <a:endParaRPr lang="sv-SE" sz="1400" dirty="0"/>
          </a:p>
        </p:txBody>
      </p:sp>
      <p:pic>
        <p:nvPicPr>
          <p:cNvPr id="11" name="Picture 9" descr="logocip.tif">
            <a:extLst>
              <a:ext uri="{FF2B5EF4-FFF2-40B4-BE49-F238E27FC236}">
                <a16:creationId xmlns:a16="http://schemas.microsoft.com/office/drawing/2014/main" xmlns="" id="{8687C9DF-9924-CA42-ACE3-807E75ACE1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133" y="478527"/>
            <a:ext cx="908092" cy="5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5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971</TotalTime>
  <Words>1664</Words>
  <Application>Microsoft Office PowerPoint</Application>
  <PresentationFormat>On-screen Show (4:3)</PresentationFormat>
  <Paragraphs>429</Paragraphs>
  <Slides>28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TAC #17 Accelerating Structures</vt:lpstr>
      <vt:lpstr>Work Packages in Linac Group</vt:lpstr>
      <vt:lpstr>Ion Source and LEBT</vt:lpstr>
      <vt:lpstr>Ion Source and LEBT</vt:lpstr>
      <vt:lpstr>RFQ</vt:lpstr>
      <vt:lpstr>RFQ</vt:lpstr>
      <vt:lpstr>MEBT</vt:lpstr>
      <vt:lpstr>MEBT</vt:lpstr>
      <vt:lpstr>DTL</vt:lpstr>
      <vt:lpstr>DTL</vt:lpstr>
      <vt:lpstr>Magnets</vt:lpstr>
      <vt:lpstr>ESS SRF Collaboration</vt:lpstr>
      <vt:lpstr>IPNO - Spoke components</vt:lpstr>
      <vt:lpstr>IPNO - Spoke Power Couplers</vt:lpstr>
      <vt:lpstr>UU - FREIA Infrastructure for Spokes</vt:lpstr>
      <vt:lpstr>UU - High Power RF Amplifiers</vt:lpstr>
      <vt:lpstr>CEA – MB  Prototype Cryomodule</vt:lpstr>
      <vt:lpstr>CEA – M-ECCTD preparation</vt:lpstr>
      <vt:lpstr>INFN - LASA MB Vertical Test-stand</vt:lpstr>
      <vt:lpstr>INFN – Series Components</vt:lpstr>
      <vt:lpstr>STFC - High-β Vertical Test-stand</vt:lpstr>
      <vt:lpstr>STFC – Series Components</vt:lpstr>
      <vt:lpstr>ESS - Cryomodule Test Stand 2 (Lund)</vt:lpstr>
      <vt:lpstr>ESS – Gearing up SRF activities</vt:lpstr>
      <vt:lpstr>Rastering system</vt:lpstr>
      <vt:lpstr>Gamma Blockers</vt:lpstr>
      <vt:lpstr>Some Remaining Challenges at ESS</vt:lpstr>
      <vt:lpstr>Contributors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Transfer of Employee Directorate/Division/Group</dc:title>
  <dc:creator>Iréne Hansen</dc:creator>
  <cp:lastModifiedBy>Håkan Danared</cp:lastModifiedBy>
  <cp:revision>105</cp:revision>
  <dcterms:created xsi:type="dcterms:W3CDTF">2017-09-15T11:28:10Z</dcterms:created>
  <dcterms:modified xsi:type="dcterms:W3CDTF">2018-04-12T13:31:36Z</dcterms:modified>
</cp:coreProperties>
</file>