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3862" r:id="rId2"/>
    <p:sldMasterId id="2147483874" r:id="rId3"/>
  </p:sldMasterIdLst>
  <p:notesMasterIdLst>
    <p:notesMasterId r:id="rId11"/>
  </p:notesMasterIdLst>
  <p:sldIdLst>
    <p:sldId id="634" r:id="rId4"/>
    <p:sldId id="656" r:id="rId5"/>
    <p:sldId id="662" r:id="rId6"/>
    <p:sldId id="657" r:id="rId7"/>
    <p:sldId id="660" r:id="rId8"/>
    <p:sldId id="661" r:id="rId9"/>
    <p:sldId id="654" r:id="rId10"/>
  </p:sldIdLst>
  <p:sldSz cx="9144000" cy="6858000" type="screen4x3"/>
  <p:notesSz cx="6858000" cy="9144000"/>
  <p:defaultTextStyle>
    <a:defPPr>
      <a:defRPr lang="sv-SE"/>
    </a:defPPr>
    <a:lvl1pPr marL="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9">
          <p15:clr>
            <a:srgbClr val="A4A3A4"/>
          </p15:clr>
        </p15:guide>
        <p15:guide id="2" pos="3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28"/>
    <a:srgbClr val="149ED6"/>
    <a:srgbClr val="BC7A24"/>
    <a:srgbClr val="4E155B"/>
    <a:srgbClr val="BD4721"/>
    <a:srgbClr val="415809"/>
    <a:srgbClr val="7E5B1B"/>
    <a:srgbClr val="B72626"/>
    <a:srgbClr val="8F2285"/>
    <a:srgbClr val="E8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8" autoAdjust="0"/>
    <p:restoredTop sz="95489" autoAdjust="0"/>
  </p:normalViewPr>
  <p:slideViewPr>
    <p:cSldViewPr>
      <p:cViewPr varScale="1">
        <p:scale>
          <a:sx n="133" d="100"/>
          <a:sy n="133" d="100"/>
        </p:scale>
        <p:origin x="2112" y="184"/>
      </p:cViewPr>
      <p:guideLst>
        <p:guide orient="horz" pos="999"/>
        <p:guide pos="3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284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575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91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212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1531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827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140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436" algn="l" defTabSz="904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41" y="1092200"/>
            <a:ext cx="8837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5EC22918-FE5B-784F-9D2F-FE206541B2DE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 userDrawn="1"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Document" r:id="rId3" imgW="1943100" imgH="723900" progId="Word.Document.8">
                    <p:embed/>
                  </p:oleObj>
                </mc:Choice>
                <mc:Fallback>
                  <p:oleObj name="Document" r:id="rId3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 userDrawn="1"/>
        </p:nvGraphicFramePr>
        <p:xfrm>
          <a:off x="40" y="6111923"/>
          <a:ext cx="1914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Photo Editor Photo" r:id="rId5" imgW="4742857" imgH="1848108" progId="">
                  <p:embed/>
                </p:oleObj>
              </mc:Choice>
              <mc:Fallback>
                <p:oleObj name="Photo Editor Photo" r:id="rId5" imgW="4742857" imgH="1848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" y="6111923"/>
                        <a:ext cx="1914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63774"/>
            <a:ext cx="9144000" cy="14557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3263" y="1973264"/>
            <a:ext cx="7740650" cy="370046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1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6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037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6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7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1" indent="0">
              <a:buNone/>
              <a:defRPr sz="1800"/>
            </a:lvl2pPr>
            <a:lvl3pPr marL="911742" indent="0">
              <a:buNone/>
              <a:defRPr sz="1600"/>
            </a:lvl3pPr>
            <a:lvl4pPr marL="1367625" indent="0">
              <a:buNone/>
              <a:defRPr sz="1400"/>
            </a:lvl4pPr>
            <a:lvl5pPr marL="1823495" indent="0">
              <a:buNone/>
              <a:defRPr sz="1400"/>
            </a:lvl5pPr>
            <a:lvl6pPr marL="2279380" indent="0">
              <a:buNone/>
              <a:defRPr sz="1400"/>
            </a:lvl6pPr>
            <a:lvl7pPr marL="2735250" indent="0">
              <a:buNone/>
              <a:defRPr sz="1400"/>
            </a:lvl7pPr>
            <a:lvl8pPr marL="3191128" indent="0">
              <a:buNone/>
              <a:defRPr sz="1400"/>
            </a:lvl8pPr>
            <a:lvl9pPr marL="36470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9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9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5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0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1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21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62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3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8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8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1" indent="0">
              <a:buNone/>
              <a:defRPr sz="2000" b="1"/>
            </a:lvl2pPr>
            <a:lvl3pPr marL="911742" indent="0">
              <a:buNone/>
              <a:defRPr sz="1800" b="1"/>
            </a:lvl3pPr>
            <a:lvl4pPr marL="1367625" indent="0">
              <a:buNone/>
              <a:defRPr sz="1600" b="1"/>
            </a:lvl4pPr>
            <a:lvl5pPr marL="1823495" indent="0">
              <a:buNone/>
              <a:defRPr sz="1600" b="1"/>
            </a:lvl5pPr>
            <a:lvl6pPr marL="2279380" indent="0">
              <a:buNone/>
              <a:defRPr sz="1600" b="1"/>
            </a:lvl6pPr>
            <a:lvl7pPr marL="2735250" indent="0">
              <a:buNone/>
              <a:defRPr sz="1600" b="1"/>
            </a:lvl7pPr>
            <a:lvl8pPr marL="3191128" indent="0">
              <a:buNone/>
              <a:defRPr sz="1600" b="1"/>
            </a:lvl8pPr>
            <a:lvl9pPr marL="36470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5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0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7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71" indent="0">
              <a:buNone/>
              <a:defRPr sz="2800"/>
            </a:lvl2pPr>
            <a:lvl3pPr marL="911742" indent="0">
              <a:buNone/>
              <a:defRPr sz="2400"/>
            </a:lvl3pPr>
            <a:lvl4pPr marL="1367625" indent="0">
              <a:buNone/>
              <a:defRPr sz="2000"/>
            </a:lvl4pPr>
            <a:lvl5pPr marL="1823495" indent="0">
              <a:buNone/>
              <a:defRPr sz="2000"/>
            </a:lvl5pPr>
            <a:lvl6pPr marL="2279380" indent="0">
              <a:buNone/>
              <a:defRPr sz="2000"/>
            </a:lvl6pPr>
            <a:lvl7pPr marL="2735250" indent="0">
              <a:buNone/>
              <a:defRPr sz="2000"/>
            </a:lvl7pPr>
            <a:lvl8pPr marL="3191128" indent="0">
              <a:buNone/>
              <a:defRPr sz="2000"/>
            </a:lvl8pPr>
            <a:lvl9pPr marL="36470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5871" indent="0">
              <a:buNone/>
              <a:defRPr sz="1200"/>
            </a:lvl2pPr>
            <a:lvl3pPr marL="911742" indent="0">
              <a:buNone/>
              <a:defRPr sz="1000"/>
            </a:lvl3pPr>
            <a:lvl4pPr marL="1367625" indent="0">
              <a:buNone/>
              <a:defRPr sz="900"/>
            </a:lvl4pPr>
            <a:lvl5pPr marL="1823495" indent="0">
              <a:buNone/>
              <a:defRPr sz="900"/>
            </a:lvl5pPr>
            <a:lvl6pPr marL="2279380" indent="0">
              <a:buNone/>
              <a:defRPr sz="900"/>
            </a:lvl6pPr>
            <a:lvl7pPr marL="2735250" indent="0">
              <a:buNone/>
              <a:defRPr sz="900"/>
            </a:lvl7pPr>
            <a:lvl8pPr marL="3191128" indent="0">
              <a:buNone/>
              <a:defRPr sz="900"/>
            </a:lvl8pPr>
            <a:lvl9pPr marL="36470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74" tIns="45589" rIns="91174" bIns="45589" anchor="ctr"/>
          <a:lstStyle/>
          <a:p>
            <a:pPr defTabSz="91174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223" tIns="44319" rIns="90223" bIns="4431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223" tIns="44319" rIns="90223" bIns="44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529" y="6284936"/>
            <a:ext cx="1349375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23" tIns="44319" rIns="90223" bIns="44319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475164" y="6553248"/>
            <a:ext cx="388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 defTabSz="911742" fontAlgn="base">
              <a:spcBef>
                <a:spcPct val="50000"/>
              </a:spcBef>
              <a:spcAft>
                <a:spcPct val="0"/>
              </a:spcAft>
              <a:defRPr/>
            </a:pPr>
            <a:fld id="{CC6088EF-B100-C64F-9137-7940AAB560F5}" type="slidenum">
              <a:rPr lang="en-US" sz="2000" smtClean="0">
                <a:solidFill>
                  <a:srgbClr val="000000"/>
                </a:solidFill>
                <a:latin typeface="Times New Roman" charset="0"/>
              </a:rPr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7116768" y="6135680"/>
            <a:ext cx="1943100" cy="722311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Document" r:id="rId14" imgW="1943100" imgH="723900" progId="Word.Document.8">
                    <p:embed/>
                  </p:oleObj>
                </mc:Choice>
                <mc:Fallback>
                  <p:oleObj name="Document" r:id="rId14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777777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charset="0"/>
                  <a:ea typeface="Osaka" charset="0"/>
                  <a:cs typeface="Osaka" charset="0"/>
                </a:defRPr>
              </a:lvl9pPr>
            </a:lstStyle>
            <a:p>
              <a:pPr defTabSz="911742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72229"/>
            <a:ext cx="183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5pPr>
      <a:lvl6pPr marL="455871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1742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6762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3495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1911" indent="-34191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688558" indent="-23268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082701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42460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4pPr>
      <a:lvl5pPr marL="1766519" indent="-2279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5pPr>
      <a:lvl6pPr marL="2222394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7827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34142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590023" indent="-227941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1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42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2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95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8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250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28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04" algn="l" defTabSz="911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2018-04-11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4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4/11/18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3" y="378762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941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408941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00808"/>
            <a:ext cx="9144000" cy="17543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5400" b="1" dirty="0">
                <a:solidFill>
                  <a:srgbClr val="FFFFFF"/>
                </a:solidFill>
              </a:rPr>
              <a:t>Target Charge and Agenda</a:t>
            </a:r>
          </a:p>
          <a:p>
            <a:pPr algn="ctr" defTabSz="457119"/>
            <a:r>
              <a:rPr lang="en-GB" sz="5400" b="1" dirty="0">
                <a:solidFill>
                  <a:srgbClr val="FFFFFF"/>
                </a:solidFill>
              </a:rPr>
              <a:t>of the 17</a:t>
            </a:r>
            <a:r>
              <a:rPr lang="en-GB" sz="5400" b="1" baseline="30000" dirty="0">
                <a:solidFill>
                  <a:srgbClr val="FFFFFF"/>
                </a:solidFill>
              </a:rPr>
              <a:t>th</a:t>
            </a:r>
            <a:r>
              <a:rPr lang="en-GB" sz="5400" b="1" dirty="0">
                <a:solidFill>
                  <a:srgbClr val="FFFFFF"/>
                </a:solidFill>
              </a:rPr>
              <a:t> TAC meeting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0" y="4885901"/>
            <a:ext cx="9144000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2400" dirty="0">
                <a:solidFill>
                  <a:srgbClr val="FFFFFF"/>
                </a:solidFill>
              </a:rPr>
              <a:t>Mark Anthony</a:t>
            </a:r>
          </a:p>
          <a:p>
            <a:pPr algn="ctr" defTabSz="457119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ruta 6"/>
          <p:cNvSpPr txBox="1"/>
          <p:nvPr/>
        </p:nvSpPr>
        <p:spPr>
          <a:xfrm>
            <a:off x="107950" y="4140385"/>
            <a:ext cx="9144000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3200" b="1" dirty="0">
                <a:solidFill>
                  <a:srgbClr val="FFFFFF"/>
                </a:solidFill>
              </a:rPr>
              <a:t>11-13 April 2018, Lund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584" y="6219618"/>
            <a:ext cx="393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sz="2000" u="sng" dirty="0">
                <a:solidFill>
                  <a:prstClr val="black"/>
                </a:solidFill>
              </a:rPr>
              <a:t>https://indico.esss.lu.se/event/985</a:t>
            </a:r>
          </a:p>
        </p:txBody>
      </p:sp>
    </p:spTree>
    <p:extLst>
      <p:ext uri="{BB962C8B-B14F-4D97-AF65-F5344CB8AC3E}">
        <p14:creationId xmlns:p14="http://schemas.microsoft.com/office/powerpoint/2010/main" val="12286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T-TAC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6D471-4E27-9447-A2B6-AFD1D06A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" y="2636912"/>
            <a:ext cx="878689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02688"/>
            <a:ext cx="86854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t1) Concerning Process controls and joint plan with ICS: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there a clear integration strategy that accounts for installation, verification and validation of the integrated system? 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 integration plans have specific margins and a flexible approach in order to control progress and handle unforeseen events?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integration activities planned and performed at an appropriate level of detail?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available people, tools and procedures sufficient and appropriate to support the foreseen integration activities?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t2) Concerning Target monolith and instrument bunker interface: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Does the design satisfy the functional and performance requirements?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Radiological Safety Aspects adequately addressed?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Operation and Maintenance sequences for Port Inserts adequate?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t3) Concerning Waste management and the Active Cells Facility: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ESS approach to waste management robust and thorough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current division of responsibility sound?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 you recommend changing some interfaces?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Would a change of interfaces now save/cost money/schedule?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Questions to the TAC for its 17</a:t>
            </a:r>
            <a:r>
              <a:rPr lang="en-US" baseline="30000" dirty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meeting</a:t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- Target (1/2)-</a:t>
            </a:r>
          </a:p>
        </p:txBody>
      </p:sp>
    </p:spTree>
    <p:extLst>
      <p:ext uri="{BB962C8B-B14F-4D97-AF65-F5344CB8AC3E}">
        <p14:creationId xmlns:p14="http://schemas.microsoft.com/office/powerpoint/2010/main" val="7078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68547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t4) Concerning Worker Radiation Safety Strategy and Policy: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current strategy and policy for worker radiation safety appropriate and reasonable?  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risk matrix for radiation hazards for workers in reasonable balance to other conventional hazards?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defined dose limits for workers appropriate?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ESS General Safety Objectives, classification methodology for disciplines, PSAR coherent with regards to worker safety?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t5) Concerning TOAST experimental results and impact on licensing: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response to the higher ARF adequately addressed?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changes to AA3 sufficiently supported and justified?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Are the existing SSC’s being credited properly?</a:t>
            </a:r>
          </a:p>
          <a:p>
            <a:pPr lvl="0"/>
            <a:endParaRPr lang="en-GB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t6) Concerning Helium filter: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Does the helium filter design seem adequate?</a:t>
            </a:r>
            <a:endParaRPr lang="en-GB" sz="16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Is the approach for remote maintenance of helium filters sound and appropriate?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>
                <a:solidFill>
                  <a:srgbClr val="FFFFFF"/>
                </a:solidFill>
                <a:cs typeface="Arial" charset="0"/>
              </a:rPr>
              <a:t>Questions to the TAC for its 17</a:t>
            </a:r>
            <a:r>
              <a:rPr lang="en-US" baseline="30000" dirty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meeting</a:t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- Target (2/2) -</a:t>
            </a:r>
          </a:p>
        </p:txBody>
      </p:sp>
    </p:spTree>
    <p:extLst>
      <p:ext uri="{BB962C8B-B14F-4D97-AF65-F5344CB8AC3E}">
        <p14:creationId xmlns:p14="http://schemas.microsoft.com/office/powerpoint/2010/main" val="1118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/>
              <a:t>Agenda TAC#17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Thursday 12 April 2018 (am)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/>
          <a:stretch/>
        </p:blipFill>
        <p:spPr bwMode="auto">
          <a:xfrm>
            <a:off x="1799425" y="1641835"/>
            <a:ext cx="4934782" cy="46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/>
              <a:t>Agenda TAC#17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Thursday 12 April 2018 (pm)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78" y="1436742"/>
            <a:ext cx="5073968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bird Final new_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539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075" y="1852235"/>
            <a:ext cx="86001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119"/>
            <a:r>
              <a:rPr lang="en-US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being here.</a:t>
            </a:r>
          </a:p>
          <a:p>
            <a:pPr algn="ctr" defTabSz="457119"/>
            <a:endParaRPr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457119"/>
            <a:r>
              <a:rPr lang="en-US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look forward to your advice! </a:t>
            </a:r>
          </a:p>
        </p:txBody>
      </p:sp>
    </p:spTree>
    <p:extLst>
      <p:ext uri="{BB962C8B-B14F-4D97-AF65-F5344CB8AC3E}">
        <p14:creationId xmlns:p14="http://schemas.microsoft.com/office/powerpoint/2010/main" val="100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39165</TotalTime>
  <Words>237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Osaka</vt:lpstr>
      <vt:lpstr>Arial</vt:lpstr>
      <vt:lpstr>Arial Narrow</vt:lpstr>
      <vt:lpstr>Calibri</vt:lpstr>
      <vt:lpstr>Lucida Grande</vt:lpstr>
      <vt:lpstr>Times New Roman</vt:lpstr>
      <vt:lpstr>Wingdings</vt:lpstr>
      <vt:lpstr>1_Blank</vt:lpstr>
      <vt:lpstr>Anpassad formgivning</vt:lpstr>
      <vt:lpstr>1_Office-tema</vt:lpstr>
      <vt:lpstr>Document</vt:lpstr>
      <vt:lpstr>Photo Editor Photo</vt:lpstr>
      <vt:lpstr>PowerPoint Presentation</vt:lpstr>
      <vt:lpstr>T-TAC Members</vt:lpstr>
      <vt:lpstr>Questions to the TAC for its 17th meeting - Target (1/2)-</vt:lpstr>
      <vt:lpstr>Questions to the TAC for its 17th meeting - Target (2/2) -</vt:lpstr>
      <vt:lpstr>Agenda TAC#17  Thursday 12 April 2018 (am)</vt:lpstr>
      <vt:lpstr>Agenda TAC#17  Thursday 12 April 2018 (pm)</vt:lpstr>
      <vt:lpstr>PowerPoint Presentation</vt:lpstr>
    </vt:vector>
  </TitlesOfParts>
  <Company>ESS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Mark Anthony</cp:lastModifiedBy>
  <cp:revision>592</cp:revision>
  <cp:lastPrinted>2016-01-29T15:44:44Z</cp:lastPrinted>
  <dcterms:created xsi:type="dcterms:W3CDTF">2013-10-29T16:05:10Z</dcterms:created>
  <dcterms:modified xsi:type="dcterms:W3CDTF">2018-04-11T11:17:49Z</dcterms:modified>
</cp:coreProperties>
</file>