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72" r:id="rId3"/>
    <p:sldId id="257" r:id="rId4"/>
    <p:sldId id="274" r:id="rId5"/>
    <p:sldId id="275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 autoAdjust="0"/>
    <p:restoredTop sz="94656" autoAdjust="0"/>
  </p:normalViewPr>
  <p:slideViewPr>
    <p:cSldViewPr>
      <p:cViewPr varScale="1">
        <p:scale>
          <a:sx n="93" d="100"/>
          <a:sy n="93" d="100"/>
        </p:scale>
        <p:origin x="-1066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2018-04-12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2018-04-12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2018-04-12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2018-04-12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2018-04-12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2018-04-12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ICS agenda and charge</a:t>
            </a:r>
            <a:endParaRPr lang="en-GB" sz="40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1400" noProof="0" dirty="0" smtClean="0">
                <a:solidFill>
                  <a:schemeClr val="bg1"/>
                </a:solidFill>
              </a:rPr>
              <a:t>Henrik Carling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v-SE" sz="1400" dirty="0" smtClean="0">
                <a:solidFill>
                  <a:srgbClr val="FFFFFF"/>
                </a:solidFill>
              </a:rPr>
              <a:t>ESS/ICS</a:t>
            </a:r>
          </a:p>
          <a:p>
            <a:pPr algn="ctr"/>
            <a:r>
              <a:rPr lang="sv-SE" sz="1400" dirty="0" smtClean="0">
                <a:solidFill>
                  <a:srgbClr val="FFFFFF"/>
                </a:solidFill>
              </a:rPr>
              <a:t>Date: 2018-04-11</a:t>
            </a: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ICS TAC Agenda and charge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71042"/>
            <a:ext cx="8935529" cy="338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8124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Charge</a:t>
            </a:r>
            <a:br>
              <a:rPr lang="en-GB" dirty="0" smtClean="0"/>
            </a:br>
            <a:r>
              <a:rPr lang="en-GB" sz="1800" noProof="0" dirty="0" smtClean="0"/>
              <a:t>Integrated Control Systems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964488" cy="51845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3200" dirty="0" smtClean="0"/>
              <a:t>Charge questions</a:t>
            </a:r>
          </a:p>
          <a:p>
            <a:pPr marL="531813" lvl="1" indent="-258763">
              <a:spcBef>
                <a:spcPts val="0"/>
              </a:spcBef>
            </a:pPr>
            <a:r>
              <a:rPr lang="en-US" sz="2000" dirty="0"/>
              <a:t>Concerning Process controls and Target/ICS joint plan</a:t>
            </a:r>
          </a:p>
          <a:p>
            <a:pPr marL="719138" lvl="2" indent="-184150">
              <a:spcBef>
                <a:spcPts val="0"/>
              </a:spcBef>
            </a:pPr>
            <a:r>
              <a:rPr lang="en-US" sz="1600" dirty="0"/>
              <a:t>Is there a clear integration strategy that accounts for installation, verification and validation of the integrated system? </a:t>
            </a:r>
          </a:p>
          <a:p>
            <a:pPr marL="719138" lvl="2" indent="-184150">
              <a:spcBef>
                <a:spcPts val="0"/>
              </a:spcBef>
            </a:pPr>
            <a:r>
              <a:rPr lang="en-US" sz="1600" dirty="0"/>
              <a:t>Do integration plans have specific margins and a flexible approach in order to control progress and handle unforeseen events?</a:t>
            </a:r>
          </a:p>
          <a:p>
            <a:pPr marL="719138" lvl="2" indent="-184150">
              <a:spcBef>
                <a:spcPts val="0"/>
              </a:spcBef>
            </a:pPr>
            <a:r>
              <a:rPr lang="en-US" sz="1600" dirty="0"/>
              <a:t>Are integration activities planned and performed at an appropriate level of detail?</a:t>
            </a:r>
          </a:p>
          <a:p>
            <a:pPr marL="719138" lvl="2" indent="-184150">
              <a:spcBef>
                <a:spcPts val="0"/>
              </a:spcBef>
            </a:pPr>
            <a:r>
              <a:rPr lang="en-US" sz="1600" dirty="0"/>
              <a:t>Are the available people, tools and procedures sufficient and appropriate to support the foreseen integration activities?</a:t>
            </a:r>
          </a:p>
          <a:p>
            <a:pPr marL="534988" lvl="1" indent="-260350">
              <a:spcBef>
                <a:spcPts val="0"/>
              </a:spcBef>
            </a:pPr>
            <a:endParaRPr lang="en-US" sz="2000" dirty="0" smtClean="0"/>
          </a:p>
          <a:p>
            <a:pPr marL="534988" lvl="1" indent="-260350">
              <a:spcBef>
                <a:spcPts val="0"/>
              </a:spcBef>
            </a:pPr>
            <a:r>
              <a:rPr lang="en-US" sz="2000" dirty="0" smtClean="0"/>
              <a:t>Concerning </a:t>
            </a:r>
            <a:r>
              <a:rPr lang="en-US" sz="2000" dirty="0"/>
              <a:t>ICS </a:t>
            </a:r>
            <a:r>
              <a:rPr lang="en-US" sz="2000" dirty="0" smtClean="0"/>
              <a:t>organization</a:t>
            </a:r>
            <a:endParaRPr lang="en-US" sz="2000" dirty="0"/>
          </a:p>
          <a:p>
            <a:pPr marL="719138" lvl="2" indent="-184150">
              <a:spcBef>
                <a:spcPts val="0"/>
              </a:spcBef>
            </a:pPr>
            <a:r>
              <a:rPr lang="en-US" sz="1600" dirty="0" smtClean="0"/>
              <a:t>Is </a:t>
            </a:r>
            <a:r>
              <a:rPr lang="en-US" sz="1600" dirty="0"/>
              <a:t>the competence mix appropriate for the coming project phases?</a:t>
            </a:r>
          </a:p>
          <a:p>
            <a:pPr marL="719138" lvl="2" indent="-184150">
              <a:spcBef>
                <a:spcPts val="0"/>
              </a:spcBef>
            </a:pPr>
            <a:r>
              <a:rPr lang="en-US" sz="1600" dirty="0" smtClean="0"/>
              <a:t>Is </a:t>
            </a:r>
            <a:r>
              <a:rPr lang="en-US" sz="1600" dirty="0"/>
              <a:t>the employee/consultant balance appropriate?</a:t>
            </a:r>
          </a:p>
          <a:p>
            <a:pPr marL="719138" lvl="2" indent="-184150">
              <a:spcBef>
                <a:spcPts val="0"/>
              </a:spcBef>
            </a:pPr>
            <a:r>
              <a:rPr lang="en-US" sz="1600" dirty="0" smtClean="0"/>
              <a:t>Is </a:t>
            </a:r>
            <a:r>
              <a:rPr lang="en-US" sz="1600" dirty="0"/>
              <a:t>the organization properly adapted for a transition to Initial Operations</a:t>
            </a:r>
            <a:r>
              <a:rPr lang="en-US" sz="1600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Charge</a:t>
            </a:r>
            <a:br>
              <a:rPr lang="en-GB" dirty="0" smtClean="0"/>
            </a:br>
            <a:r>
              <a:rPr lang="en-GB" sz="1800" noProof="0" dirty="0" smtClean="0"/>
              <a:t>Integrated Control Systems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964488" cy="5184576"/>
          </a:xfrm>
        </p:spPr>
        <p:txBody>
          <a:bodyPr>
            <a:noAutofit/>
          </a:bodyPr>
          <a:lstStyle/>
          <a:p>
            <a:pPr marL="534988" lvl="1" indent="-260350">
              <a:spcBef>
                <a:spcPts val="0"/>
              </a:spcBef>
            </a:pPr>
            <a:r>
              <a:rPr lang="en-US" sz="2000" dirty="0" smtClean="0">
                <a:solidFill>
                  <a:srgbClr val="0000FF"/>
                </a:solidFill>
              </a:rPr>
              <a:t>Concerning </a:t>
            </a:r>
            <a:r>
              <a:rPr lang="en-US" sz="2000" dirty="0">
                <a:solidFill>
                  <a:srgbClr val="0000FF"/>
                </a:solidFill>
              </a:rPr>
              <a:t>ICS software readiness for initial operations</a:t>
            </a:r>
          </a:p>
          <a:p>
            <a:pPr marL="719138" lvl="2" indent="-184150">
              <a:spcBef>
                <a:spcPts val="0"/>
              </a:spcBef>
            </a:pPr>
            <a:r>
              <a:rPr lang="en-US" sz="1600" dirty="0">
                <a:solidFill>
                  <a:srgbClr val="0000FF"/>
                </a:solidFill>
              </a:rPr>
              <a:t>Is the selection of software components appropriate for transfer into Initial operations?</a:t>
            </a:r>
          </a:p>
          <a:p>
            <a:pPr marL="719138" lvl="2" indent="-184150">
              <a:spcBef>
                <a:spcPts val="0"/>
              </a:spcBef>
            </a:pPr>
            <a:r>
              <a:rPr lang="en-US" sz="1600" dirty="0">
                <a:solidFill>
                  <a:srgbClr val="0000FF"/>
                </a:solidFill>
              </a:rPr>
              <a:t>Is the plan for staff transfer into initial operations consistent with the stakeholder's needs in this phase?</a:t>
            </a:r>
          </a:p>
          <a:p>
            <a:pPr marL="719138" lvl="2" indent="-184150">
              <a:spcBef>
                <a:spcPts val="0"/>
              </a:spcBef>
            </a:pPr>
            <a:r>
              <a:rPr lang="en-US" sz="1600" dirty="0">
                <a:solidFill>
                  <a:srgbClr val="0000FF"/>
                </a:solidFill>
              </a:rPr>
              <a:t>Is there any software component missing that should be made available for the initial operations phase?</a:t>
            </a:r>
          </a:p>
          <a:p>
            <a:pPr marL="534988" lvl="1" indent="-260350">
              <a:spcBef>
                <a:spcPts val="0"/>
              </a:spcBef>
            </a:pPr>
            <a:endParaRPr lang="en-US" sz="2000" dirty="0"/>
          </a:p>
          <a:p>
            <a:pPr marL="534988" lvl="1" indent="-260350">
              <a:spcBef>
                <a:spcPts val="0"/>
              </a:spcBef>
            </a:pPr>
            <a:r>
              <a:rPr lang="en-US" sz="2000" dirty="0" smtClean="0"/>
              <a:t>Concerning </a:t>
            </a:r>
            <a:r>
              <a:rPr lang="en-US" sz="2000" dirty="0"/>
              <a:t>the planning for NSS controls </a:t>
            </a:r>
            <a:r>
              <a:rPr lang="en-US" sz="2000" dirty="0" smtClean="0"/>
              <a:t>integration</a:t>
            </a:r>
            <a:endParaRPr lang="en-US" sz="2000" dirty="0"/>
          </a:p>
          <a:p>
            <a:pPr marL="719138" lvl="2" indent="-184150">
              <a:spcBef>
                <a:spcPts val="0"/>
              </a:spcBef>
            </a:pPr>
            <a:r>
              <a:rPr lang="en-US" sz="1600" dirty="0" smtClean="0"/>
              <a:t>Is </a:t>
            </a:r>
            <a:r>
              <a:rPr lang="en-US" sz="1600" dirty="0"/>
              <a:t>the prioritization of deliveries from ICS to NSS technologies groups appropriate?</a:t>
            </a:r>
          </a:p>
          <a:p>
            <a:pPr marL="719138" lvl="2" indent="-184150">
              <a:spcBef>
                <a:spcPts val="0"/>
              </a:spcBef>
            </a:pPr>
            <a:r>
              <a:rPr lang="en-US" sz="1600" dirty="0" smtClean="0"/>
              <a:t>Is </a:t>
            </a:r>
            <a:r>
              <a:rPr lang="en-US" sz="1600" dirty="0"/>
              <a:t>the balance between workload and available resources cost-efficient for integration?</a:t>
            </a:r>
          </a:p>
          <a:p>
            <a:pPr marL="534988" lvl="1" indent="-260350">
              <a:spcBef>
                <a:spcPts val="0"/>
              </a:spcBef>
            </a:pPr>
            <a:endParaRPr lang="en-US" sz="2000" dirty="0"/>
          </a:p>
          <a:p>
            <a:pPr marL="534988" lvl="1" indent="-260350">
              <a:spcBef>
                <a:spcPts val="0"/>
              </a:spcBef>
            </a:pPr>
            <a:r>
              <a:rPr lang="en-US" sz="2000" dirty="0" smtClean="0"/>
              <a:t>Concerning </a:t>
            </a:r>
            <a:r>
              <a:rPr lang="en-US" sz="2000" dirty="0"/>
              <a:t>the handover of control systems </a:t>
            </a:r>
            <a:r>
              <a:rPr lang="en-US" sz="2000" dirty="0" smtClean="0"/>
              <a:t>infrastructure</a:t>
            </a:r>
            <a:endParaRPr lang="en-US" sz="2000" dirty="0"/>
          </a:p>
          <a:p>
            <a:pPr marL="719138" lvl="2" indent="-184150">
              <a:spcBef>
                <a:spcPts val="0"/>
              </a:spcBef>
            </a:pPr>
            <a:r>
              <a:rPr lang="en-US" sz="1600" dirty="0" smtClean="0"/>
              <a:t>Is </a:t>
            </a:r>
            <a:r>
              <a:rPr lang="en-US" sz="1600" dirty="0"/>
              <a:t>the strategy for connecting devices to the technical network clear and well communicated?</a:t>
            </a:r>
          </a:p>
          <a:p>
            <a:pPr marL="719138" lvl="2" indent="-184150">
              <a:spcBef>
                <a:spcPts val="0"/>
              </a:spcBef>
            </a:pPr>
            <a:r>
              <a:rPr lang="en-US" sz="1600" dirty="0" smtClean="0"/>
              <a:t>Is </a:t>
            </a:r>
            <a:r>
              <a:rPr lang="en-US" sz="1600" dirty="0"/>
              <a:t>the plan for using virtual machines for IOC well defined</a:t>
            </a:r>
            <a:r>
              <a:rPr lang="en-US" sz="1600" dirty="0" smtClean="0"/>
              <a:t>?</a:t>
            </a:r>
          </a:p>
          <a:p>
            <a:pPr lvl="1">
              <a:spcBef>
                <a:spcPts val="0"/>
              </a:spcBef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3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Charge</a:t>
            </a:r>
            <a:br>
              <a:rPr lang="en-GB" dirty="0" smtClean="0"/>
            </a:br>
            <a:r>
              <a:rPr lang="en-GB" sz="1800" noProof="0" dirty="0" smtClean="0"/>
              <a:t>Integrated Control Systems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964488" cy="5184576"/>
          </a:xfrm>
        </p:spPr>
        <p:txBody>
          <a:bodyPr>
            <a:noAutofit/>
          </a:bodyPr>
          <a:lstStyle/>
          <a:p>
            <a:pPr marL="534988" lvl="1" indent="-260350">
              <a:spcBef>
                <a:spcPts val="0"/>
              </a:spcBef>
            </a:pPr>
            <a:r>
              <a:rPr lang="en-US" sz="2000" dirty="0" smtClean="0"/>
              <a:t>Concerning accelerator controls</a:t>
            </a:r>
          </a:p>
          <a:p>
            <a:pPr marL="719138" lvl="2" indent="-184150">
              <a:spcBef>
                <a:spcPts val="0"/>
              </a:spcBef>
            </a:pPr>
            <a:r>
              <a:rPr lang="en-US" sz="1600" dirty="0" smtClean="0"/>
              <a:t>How do we best migrate to a single hardware standard?</a:t>
            </a:r>
          </a:p>
          <a:p>
            <a:pPr marL="719138" lvl="2" indent="-184150">
              <a:spcBef>
                <a:spcPts val="0"/>
              </a:spcBef>
            </a:pPr>
            <a:r>
              <a:rPr lang="en-US" sz="1600" dirty="0" smtClean="0"/>
              <a:t>Comment upon the foreseen interfaces between ICS and Accelerator for the different systems. What are the risks? Would a change of interfaces now save/cost money/schedule?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37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296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ICS agenda and charge</vt:lpstr>
      <vt:lpstr>ICS TAC Agenda and charge</vt:lpstr>
      <vt:lpstr>Charge Integrated Control Systems</vt:lpstr>
      <vt:lpstr>Charge Integrated Control Systems</vt:lpstr>
      <vt:lpstr>Charge Integrated Control Systems</vt:lpstr>
    </vt:vector>
  </TitlesOfParts>
  <Manager>Henrik.Carling@esss.se</Manager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Henrik.Carling@esss.se</dc:creator>
  <cp:lastModifiedBy>Henrik Carling</cp:lastModifiedBy>
  <cp:revision>81</cp:revision>
  <dcterms:created xsi:type="dcterms:W3CDTF">2013-10-29T16:05:10Z</dcterms:created>
  <dcterms:modified xsi:type="dcterms:W3CDTF">2018-04-12T08:27:29Z</dcterms:modified>
</cp:coreProperties>
</file>