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15"/>
  </p:notesMasterIdLst>
  <p:sldIdLst>
    <p:sldId id="256" r:id="rId3"/>
    <p:sldId id="274" r:id="rId4"/>
    <p:sldId id="269" r:id="rId5"/>
    <p:sldId id="257" r:id="rId6"/>
    <p:sldId id="259" r:id="rId7"/>
    <p:sldId id="258" r:id="rId8"/>
    <p:sldId id="268" r:id="rId9"/>
    <p:sldId id="261" r:id="rId10"/>
    <p:sldId id="263" r:id="rId11"/>
    <p:sldId id="264" r:id="rId12"/>
    <p:sldId id="279" r:id="rId13"/>
    <p:sldId id="280" r:id="rId14"/>
  </p:sldIdLst>
  <p:sldSz cx="9144000" cy="6858000" type="screen4x3"/>
  <p:notesSz cx="7559675" cy="10691813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91" autoAdjust="0"/>
    <p:restoredTop sz="87738" autoAdjust="0"/>
  </p:normalViewPr>
  <p:slideViewPr>
    <p:cSldViewPr>
      <p:cViewPr>
        <p:scale>
          <a:sx n="80" d="100"/>
          <a:sy n="80" d="100"/>
        </p:scale>
        <p:origin x="-864" y="9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071706-EB32-4A85-8F9F-B857BC49003C}" type="datetimeFigureOut">
              <a:rPr lang="sv-SE" smtClean="0"/>
              <a:t>2018-04-12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01688"/>
            <a:ext cx="5346700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BC69DD-A28C-487F-97BE-3B071F69258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38260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BC69DD-A28C-487F-97BE-3B071F692580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970867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sv-SE" b="1" dirty="0" smtClean="0"/>
              <a:t>What</a:t>
            </a:r>
            <a:r>
              <a:rPr lang="en-US" altLang="sv-SE" b="1" baseline="0" dirty="0" smtClean="0"/>
              <a:t> is missing?</a:t>
            </a:r>
            <a:r>
              <a:rPr lang="en-US" altLang="sv-SE" baseline="0" dirty="0" smtClean="0"/>
              <a:t> A senior engineer invested with the formal power to act as a software architect, working together with the ICS Chief Engineer.</a:t>
            </a:r>
            <a:endParaRPr lang="en-US" altLang="sv-S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7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847334" indent="-325898" eaLnBrk="0" hangingPunct="0">
              <a:defRPr sz="27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303592" indent="-260718" eaLnBrk="0" hangingPunct="0">
              <a:defRPr sz="27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825028" indent="-260718" eaLnBrk="0" hangingPunct="0">
              <a:defRPr sz="27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346465" indent="-260718" eaLnBrk="0" hangingPunct="0">
              <a:defRPr sz="27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867901" indent="-260718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3389338" indent="-260718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910775" indent="-260718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4432211" indent="-260718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3513EAD6-FCE6-4104-9B85-2576ABBB046D}" type="slidenum">
              <a:rPr lang="sv-SE" altLang="sv-SE" sz="1400"/>
              <a:pPr eaLnBrk="1" hangingPunct="1"/>
              <a:t>3</a:t>
            </a:fld>
            <a:endParaRPr lang="sv-SE" altLang="sv-SE" sz="14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BC69DD-A28C-487F-97BE-3B071F692580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874270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b="1" dirty="0" smtClean="0"/>
              <a:t>Software</a:t>
            </a:r>
            <a:r>
              <a:rPr lang="sv-SE" b="1" baseline="0" dirty="0" smtClean="0"/>
              <a:t> is never ”done”. </a:t>
            </a:r>
          </a:p>
          <a:p>
            <a:r>
              <a:rPr lang="sv-SE" baseline="0" dirty="0" smtClean="0"/>
              <a:t>You cannot stop maintaining the code, as you continously, at least to some extent, need to update dependencies as old software gets deprecated and no longer supported by any community.</a:t>
            </a:r>
          </a:p>
          <a:p>
            <a:r>
              <a:rPr lang="sv-SE" baseline="0" dirty="0" smtClean="0"/>
              <a:t>Also, as the surrounding world evolves, additional functionality is requested, new bugs are found, and need to be fixed.</a:t>
            </a:r>
          </a:p>
          <a:p>
            <a:endParaRPr lang="sv-SE" baseline="0" dirty="0" smtClean="0"/>
          </a:p>
          <a:p>
            <a:r>
              <a:rPr lang="sv-SE" b="1" dirty="0" smtClean="0"/>
              <a:t>Resourcing</a:t>
            </a:r>
            <a:r>
              <a:rPr lang="sv-SE" b="1" baseline="0" dirty="0" smtClean="0"/>
              <a:t> is tight;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baseline="0" dirty="0" smtClean="0"/>
              <a:t>We have not taken the applications where work is not yet started into account in this table.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baseline="0" dirty="0" smtClean="0"/>
              <a:t>Nor do we have room for any </a:t>
            </a:r>
            <a:r>
              <a:rPr lang="sv-SE" b="1" baseline="0" dirty="0" smtClean="0"/>
              <a:t>*major*</a:t>
            </a:r>
            <a:r>
              <a:rPr lang="sv-SE" baseline="0" dirty="0" smtClean="0"/>
              <a:t> development for any of the applications listed in the table except for the Calibration Service.</a:t>
            </a:r>
          </a:p>
          <a:p>
            <a:endParaRPr lang="sv-SE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BC69DD-A28C-487F-97BE-3B071F692580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970867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b="1" dirty="0" smtClean="0"/>
              <a:t>Resourcing</a:t>
            </a:r>
            <a:r>
              <a:rPr lang="sv-SE" b="1" baseline="0" dirty="0" smtClean="0"/>
              <a:t> is tight;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baseline="0" dirty="0" smtClean="0"/>
              <a:t>We have not taken the applications where work is not yet started into account in this table.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baseline="0" dirty="0" smtClean="0"/>
              <a:t>Nor do we have room for any </a:t>
            </a:r>
            <a:r>
              <a:rPr lang="sv-SE" b="1" baseline="0" dirty="0" smtClean="0"/>
              <a:t>*major*</a:t>
            </a:r>
            <a:r>
              <a:rPr lang="sv-SE" baseline="0" dirty="0" smtClean="0"/>
              <a:t> development for any of the applications listed in the table except for the Calibration Service.</a:t>
            </a:r>
          </a:p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BC69DD-A28C-487F-97BE-3B071F692580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689557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Webapplications</a:t>
            </a:r>
          </a:p>
          <a:p>
            <a:r>
              <a:rPr lang="sv-SE" dirty="0" smtClean="0"/>
              <a:t>RBAC, Role Based</a:t>
            </a:r>
            <a:r>
              <a:rPr lang="sv-SE" baseline="0" dirty="0" smtClean="0"/>
              <a:t> Access Control are not on this slide, as it currently controls application accesss only in </a:t>
            </a:r>
            <a:r>
              <a:rPr lang="sv-SE" baseline="0" smtClean="0"/>
              <a:t>this realm</a:t>
            </a:r>
            <a:endParaRPr lang="sv-S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BC69DD-A28C-487F-97BE-3B071F692580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23875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spc="-1" dirty="0" smtClean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+mn-lt"/>
                <a:ea typeface="DejaVu Sans"/>
              </a:rPr>
              <a:t>CS-Studio is a framework based on Eclipse RCP, containing a number of operational tools.</a:t>
            </a:r>
          </a:p>
          <a:p>
            <a:endParaRPr lang="sv-SE" dirty="0" smtClean="0"/>
          </a:p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BC69DD-A28C-487F-97BE-3B071F692580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717212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BC69DD-A28C-487F-97BE-3B071F692580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772256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Many</a:t>
            </a:r>
            <a:r>
              <a:rPr lang="sv-SE" baseline="0" dirty="0" smtClean="0"/>
              <a:t> applications to develop and support, with a limited number of resources.</a:t>
            </a:r>
          </a:p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BC69DD-A28C-487F-97BE-3B071F692580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77225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5" name="Picture 34"/>
          <p:cNvPicPr/>
          <p:nvPr/>
        </p:nvPicPr>
        <p:blipFill>
          <a:blip r:embed="rId2"/>
          <a:stretch/>
        </p:blipFill>
        <p:spPr>
          <a:xfrm>
            <a:off x="2079000" y="1604520"/>
            <a:ext cx="4985280" cy="3977280"/>
          </a:xfrm>
          <a:prstGeom prst="rect">
            <a:avLst/>
          </a:prstGeom>
          <a:ln>
            <a:noFill/>
          </a:ln>
        </p:spPr>
      </p:pic>
      <p:pic>
        <p:nvPicPr>
          <p:cNvPr id="36" name="Picture 35"/>
          <p:cNvPicPr/>
          <p:nvPr/>
        </p:nvPicPr>
        <p:blipFill>
          <a:blip r:embed="rId2"/>
          <a:stretch/>
        </p:blipFill>
        <p:spPr>
          <a:xfrm>
            <a:off x="2079000" y="1604520"/>
            <a:ext cx="498528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2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3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9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73" name="Picture 72"/>
          <p:cNvPicPr/>
          <p:nvPr/>
        </p:nvPicPr>
        <p:blipFill>
          <a:blip r:embed="rId2"/>
          <a:stretch/>
        </p:blipFill>
        <p:spPr>
          <a:xfrm>
            <a:off x="2079000" y="1604520"/>
            <a:ext cx="4985280" cy="3977280"/>
          </a:xfrm>
          <a:prstGeom prst="rect">
            <a:avLst/>
          </a:prstGeom>
          <a:ln>
            <a:noFill/>
          </a:ln>
        </p:spPr>
      </p:pic>
      <p:pic>
        <p:nvPicPr>
          <p:cNvPr id="74" name="Picture 73"/>
          <p:cNvPicPr/>
          <p:nvPr/>
        </p:nvPicPr>
        <p:blipFill>
          <a:blip r:embed="rId2"/>
          <a:stretch/>
        </p:blipFill>
        <p:spPr>
          <a:xfrm>
            <a:off x="2079000" y="1604520"/>
            <a:ext cx="498528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7"/>
          <p:cNvPicPr/>
          <p:nvPr/>
        </p:nvPicPr>
        <p:blipFill>
          <a:blip r:embed="rId14"/>
          <a:stretch/>
        </p:blipFill>
        <p:spPr>
          <a:xfrm>
            <a:off x="7308360" y="260640"/>
            <a:ext cx="1654200" cy="883800"/>
          </a:xfrm>
          <a:prstGeom prst="rect">
            <a:avLst/>
          </a:prstGeom>
          <a:ln>
            <a:noFill/>
          </a:ln>
        </p:spPr>
      </p:pic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sv-SE" sz="4400" spc="-1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sv-SE" sz="3200" spc="-1">
                <a:latin typeface="Arial"/>
              </a:rPr>
              <a:t>Click to edit the outline text format</a:t>
            </a:r>
            <a:endParaRPr/>
          </a:p>
          <a:p>
            <a:pPr marL="864000" lvl="1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sv-SE" sz="2800" spc="-1">
                <a:latin typeface="Arial"/>
              </a:rPr>
              <a:t>Second Outline Level</a:t>
            </a:r>
            <a:endParaRPr/>
          </a:p>
          <a:p>
            <a:pPr marL="1296000" lvl="2" indent="-288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sv-SE" sz="2400" spc="-1">
                <a:latin typeface="Arial"/>
              </a:rPr>
              <a:t>Third Outline Level</a:t>
            </a:r>
            <a:endParaRPr/>
          </a:p>
          <a:p>
            <a:pPr marL="1728000" lvl="3" indent="-216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sv-SE" sz="2000" spc="-1">
                <a:latin typeface="Arial"/>
              </a:rPr>
              <a:t>Fourth Outline Level</a:t>
            </a:r>
            <a:endParaRPr/>
          </a:p>
          <a:p>
            <a:pPr marL="2160000" lvl="4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sv-SE" sz="2000" spc="-1">
                <a:latin typeface="Arial"/>
              </a:rPr>
              <a:t>Fifth Outline Level</a:t>
            </a:r>
            <a:endParaRPr/>
          </a:p>
          <a:p>
            <a:pPr marL="2592000" lvl="5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sv-SE" sz="2000" spc="-1">
                <a:latin typeface="Arial"/>
              </a:rPr>
              <a:t>Sixth Outline Level</a:t>
            </a:r>
            <a:endParaRPr/>
          </a:p>
          <a:p>
            <a:pPr marL="3024000" lvl="6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sv-SE" sz="2000" spc="-1">
                <a:latin typeface="Arial"/>
              </a:rPr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CustomShape 1"/>
          <p:cNvSpPr/>
          <p:nvPr/>
        </p:nvSpPr>
        <p:spPr>
          <a:xfrm>
            <a:off x="0" y="0"/>
            <a:ext cx="9141840" cy="1432080"/>
          </a:xfrm>
          <a:prstGeom prst="rect">
            <a:avLst/>
          </a:prstGeom>
          <a:solidFill>
            <a:srgbClr val="0094CA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38" name="Bildobjekt 5"/>
          <p:cNvPicPr/>
          <p:nvPr/>
        </p:nvPicPr>
        <p:blipFill>
          <a:blip r:embed="rId14"/>
          <a:stretch/>
        </p:blipFill>
        <p:spPr>
          <a:xfrm>
            <a:off x="7593840" y="319680"/>
            <a:ext cx="1368360" cy="731160"/>
          </a:xfrm>
          <a:prstGeom prst="rect">
            <a:avLst/>
          </a:prstGeom>
          <a:ln>
            <a:noFill/>
          </a:ln>
        </p:spPr>
      </p:pic>
      <p:sp>
        <p:nvSpPr>
          <p:cNvPr id="39" name="PlaceHolder 2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sv-SE" sz="4400" spc="-1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sv-SE" sz="3200" spc="-1">
                <a:latin typeface="Arial"/>
              </a:rPr>
              <a:t>Click to edit the outline text format</a:t>
            </a:r>
            <a:endParaRPr/>
          </a:p>
          <a:p>
            <a:pPr marL="864000" lvl="1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sv-SE" sz="2800" spc="-1">
                <a:latin typeface="Arial"/>
              </a:rPr>
              <a:t>Second Outline Level</a:t>
            </a:r>
            <a:endParaRPr/>
          </a:p>
          <a:p>
            <a:pPr marL="1296000" lvl="2" indent="-288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sv-SE" sz="2400" spc="-1">
                <a:latin typeface="Arial"/>
              </a:rPr>
              <a:t>Third Outline Level</a:t>
            </a:r>
            <a:endParaRPr/>
          </a:p>
          <a:p>
            <a:pPr marL="1728000" lvl="3" indent="-216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sv-SE" sz="2000" spc="-1">
                <a:latin typeface="Arial"/>
              </a:rPr>
              <a:t>Fourth Outline Level</a:t>
            </a:r>
            <a:endParaRPr/>
          </a:p>
          <a:p>
            <a:pPr marL="2160000" lvl="4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sv-SE" sz="2000" spc="-1">
                <a:latin typeface="Arial"/>
              </a:rPr>
              <a:t>Fifth Outline Level</a:t>
            </a:r>
            <a:endParaRPr/>
          </a:p>
          <a:p>
            <a:pPr marL="2592000" lvl="5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sv-SE" sz="2000" spc="-1">
                <a:latin typeface="Arial"/>
              </a:rPr>
              <a:t>Sixth Outline Level</a:t>
            </a:r>
            <a:endParaRPr/>
          </a:p>
          <a:p>
            <a:pPr marL="3024000" lvl="6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sv-SE" sz="2000" spc="-1">
                <a:latin typeface="Arial"/>
              </a:rPr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CustomShape 1"/>
          <p:cNvSpPr/>
          <p:nvPr/>
        </p:nvSpPr>
        <p:spPr>
          <a:xfrm>
            <a:off x="685800" y="2133000"/>
            <a:ext cx="7770240" cy="1467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sv-SE" sz="40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Software readiness for transfer to Initial Operations</a:t>
            </a:r>
            <a:endParaRPr dirty="0"/>
          </a:p>
        </p:txBody>
      </p:sp>
      <p:sp>
        <p:nvSpPr>
          <p:cNvPr id="76" name="CustomShape 2"/>
          <p:cNvSpPr/>
          <p:nvPr/>
        </p:nvSpPr>
        <p:spPr>
          <a:xfrm>
            <a:off x="1371600" y="3886200"/>
            <a:ext cx="6398640" cy="1750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algn="ctr"/>
            <a:r>
              <a:rPr lang="sv-SE" dirty="0" smtClean="0">
                <a:solidFill>
                  <a:schemeClr val="bg1"/>
                </a:solidFill>
              </a:rPr>
              <a:t>		</a:t>
            </a:r>
          </a:p>
          <a:p>
            <a:pPr algn="ctr"/>
            <a:endParaRPr lang="sv-SE" dirty="0">
              <a:solidFill>
                <a:schemeClr val="bg1"/>
              </a:solidFill>
            </a:endParaRPr>
          </a:p>
          <a:p>
            <a:pPr algn="ctr"/>
            <a:r>
              <a:rPr lang="sv-SE" dirty="0" smtClean="0">
                <a:solidFill>
                  <a:schemeClr val="bg1"/>
                </a:solidFill>
              </a:rPr>
              <a:t>Susanne Regnell</a:t>
            </a:r>
          </a:p>
          <a:p>
            <a:pPr algn="ctr"/>
            <a:r>
              <a:rPr lang="sv-SE" dirty="0" smtClean="0">
                <a:solidFill>
                  <a:schemeClr val="bg1"/>
                </a:solidFill>
              </a:rPr>
              <a:t>Group leader, Control system software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77" name="CustomShape 3"/>
          <p:cNvSpPr/>
          <p:nvPr/>
        </p:nvSpPr>
        <p:spPr>
          <a:xfrm>
            <a:off x="2286000" y="5949360"/>
            <a:ext cx="4569840" cy="51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sv-SE" sz="14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ESS/ICS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sv-SE" sz="1400" strike="noStrike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Date: </a:t>
            </a:r>
            <a:r>
              <a:rPr lang="sv-SE" sz="1400" strike="noStrike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2018-04-12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812360" y="609329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>
                <a:solidFill>
                  <a:schemeClr val="bg1"/>
                </a:solidFill>
              </a:rPr>
              <a:t>k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78" name="CustomShape 1"/>
          <p:cNvSpPr/>
          <p:nvPr/>
        </p:nvSpPr>
        <p:spPr>
          <a:xfrm>
            <a:off x="457200" y="188640"/>
            <a:ext cx="7137000" cy="1140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sv-SE" sz="32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Software readiness for transfer into Initial Operations</a:t>
            </a:r>
          </a:p>
          <a:p>
            <a:pPr>
              <a:lnSpc>
                <a:spcPct val="100000"/>
              </a:lnSpc>
            </a:pPr>
            <a:r>
              <a:rPr lang="sv-SE" sz="2000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Other Applications</a:t>
            </a:r>
            <a:endParaRPr sz="2000" dirty="0"/>
          </a:p>
        </p:txBody>
      </p:sp>
      <p:sp>
        <p:nvSpPr>
          <p:cNvPr id="79" name="CustomShape 2"/>
          <p:cNvSpPr/>
          <p:nvPr/>
        </p:nvSpPr>
        <p:spPr>
          <a:xfrm>
            <a:off x="179640" y="1484784"/>
            <a:ext cx="8710920" cy="523461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16000" indent="-214920">
              <a:lnSpc>
                <a:spcPct val="100000"/>
              </a:lnSpc>
              <a:buClr>
                <a:srgbClr val="808080"/>
              </a:buClr>
              <a:buFont typeface="Arial"/>
              <a:buChar char="•"/>
            </a:pPr>
            <a:r>
              <a:rPr lang="sv-SE" sz="2200" spc="-1" dirty="0" smtClean="0"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Logbook (Elog)</a:t>
            </a:r>
            <a:endParaRPr lang="sv-SE" spc="-1" dirty="0" smtClean="0"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  <a:p>
            <a:pPr marL="673200" lvl="1" indent="-214920">
              <a:buClr>
                <a:srgbClr val="808080"/>
              </a:buClr>
              <a:buFont typeface="Arial"/>
              <a:buChar char="•"/>
            </a:pPr>
            <a:r>
              <a:rPr lang="sv-SE" spc="-1" dirty="0" smtClean="0"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Long term we will migrate to CS-Studio Olog, but as Olog need to be further developed and we needed a logbook immediately  Elog (PSI, MAX IV) was chosen.</a:t>
            </a:r>
          </a:p>
          <a:p>
            <a:pPr marL="673200" lvl="1" indent="-214920">
              <a:buClr>
                <a:srgbClr val="808080"/>
              </a:buClr>
              <a:buFont typeface="Arial"/>
              <a:buChar char="•"/>
            </a:pPr>
            <a:endParaRPr lang="sv-SE" spc="-1" dirty="0"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  <a:p>
            <a:pPr marL="216000" indent="-214920">
              <a:lnSpc>
                <a:spcPct val="100000"/>
              </a:lnSpc>
              <a:buClr>
                <a:srgbClr val="808080"/>
              </a:buClr>
              <a:buFont typeface="Arial"/>
              <a:buChar char="•"/>
            </a:pPr>
            <a:r>
              <a:rPr lang="sv-SE" sz="2200" spc="-1" dirty="0" smtClean="0"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Role Based Access Control</a:t>
            </a:r>
          </a:p>
          <a:p>
            <a:pPr marL="673200" lvl="1" indent="-214920">
              <a:buClr>
                <a:srgbClr val="808080"/>
              </a:buClr>
              <a:buFont typeface="Arial"/>
              <a:buChar char="•"/>
            </a:pPr>
            <a:r>
              <a:rPr lang="sv-SE" spc="-1" dirty="0" smtClean="0"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Webapplication currently used to control write access to the applications that are not connected to EPICS.</a:t>
            </a:r>
          </a:p>
          <a:p>
            <a:pPr marL="216000" indent="-214920">
              <a:lnSpc>
                <a:spcPct val="100000"/>
              </a:lnSpc>
              <a:buClr>
                <a:srgbClr val="808080"/>
              </a:buClr>
              <a:buFont typeface="Arial"/>
              <a:buChar char="•"/>
            </a:pPr>
            <a:endParaRPr lang="sv-SE" sz="2000" spc="-1" dirty="0" smtClean="0"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  <a:p>
            <a:pPr marL="217080" lvl="1">
              <a:lnSpc>
                <a:spcPct val="100000"/>
              </a:lnSpc>
              <a:buClr>
                <a:srgbClr val="808080"/>
              </a:buClr>
            </a:pPr>
            <a:endParaRPr sz="1300" spc="-1" dirty="0"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</p:txBody>
      </p:sp>
      <p:sp>
        <p:nvSpPr>
          <p:cNvPr id="80" name="CustomShape 3"/>
          <p:cNvSpPr/>
          <p:nvPr/>
        </p:nvSpPr>
        <p:spPr>
          <a:xfrm>
            <a:off x="6553080" y="6356520"/>
            <a:ext cx="2131560" cy="362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59B1DB73-4628-4805-89C6-A9AA90E40118}" type="slidenum">
              <a:rPr lang="sv-SE" sz="120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10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3990728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ustomShape 1"/>
          <p:cNvSpPr/>
          <p:nvPr/>
        </p:nvSpPr>
        <p:spPr>
          <a:xfrm>
            <a:off x="457200" y="188640"/>
            <a:ext cx="7137000" cy="1140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r>
              <a:rPr lang="sv-SE" sz="32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Software readiness for transfer into Initial Operations</a:t>
            </a:r>
          </a:p>
          <a:p>
            <a:r>
              <a:rPr lang="sv-SE" sz="2000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Maintenance, user support and ways of working</a:t>
            </a:r>
            <a:endParaRPr sz="2000" dirty="0">
              <a:solidFill>
                <a:prstClr val="black"/>
              </a:solidFill>
            </a:endParaRPr>
          </a:p>
        </p:txBody>
      </p:sp>
      <p:sp>
        <p:nvSpPr>
          <p:cNvPr id="79" name="CustomShape 2"/>
          <p:cNvSpPr/>
          <p:nvPr/>
        </p:nvSpPr>
        <p:spPr>
          <a:xfrm>
            <a:off x="179640" y="1484784"/>
            <a:ext cx="8710920" cy="518601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16000" indent="-214920">
              <a:buClr>
                <a:srgbClr val="808080"/>
              </a:buClr>
              <a:buFont typeface="Arial"/>
              <a:buChar char="•"/>
            </a:pPr>
            <a:r>
              <a:rPr lang="sv-SE" sz="2400" spc="-1" dirty="0" smtClean="0">
                <a:solidFill>
                  <a:prstClr val="black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Agile ways-of-working (Scrum and Kanban)</a:t>
            </a:r>
          </a:p>
          <a:p>
            <a:pPr marL="432000" lvl="1" indent="-214920">
              <a:buClr>
                <a:srgbClr val="808080"/>
              </a:buClr>
              <a:buFont typeface="Arial"/>
              <a:buChar char="–"/>
            </a:pPr>
            <a:r>
              <a:rPr lang="sv-SE" sz="1400" spc="-1" dirty="0">
                <a:solidFill>
                  <a:prstClr val="black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All issues tracked in Jira issue </a:t>
            </a:r>
            <a:r>
              <a:rPr lang="sv-SE" sz="1400" spc="-1" dirty="0" smtClean="0">
                <a:solidFill>
                  <a:prstClr val="black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tool</a:t>
            </a:r>
          </a:p>
          <a:p>
            <a:pPr marL="432000" lvl="1" indent="-214920">
              <a:buClr>
                <a:srgbClr val="808080"/>
              </a:buClr>
              <a:buFont typeface="Arial"/>
              <a:buChar char="–"/>
            </a:pPr>
            <a:r>
              <a:rPr lang="sv-SE" sz="1400" spc="-1" dirty="0">
                <a:solidFill>
                  <a:prstClr val="black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</a:t>
            </a:r>
            <a:r>
              <a:rPr lang="sv-SE" sz="1400" spc="-1" dirty="0" smtClean="0">
                <a:solidFill>
                  <a:prstClr val="black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equirements collected from stakeholders/users (prototyping, discussions, interviews)</a:t>
            </a:r>
            <a:endParaRPr lang="sv-SE" sz="1400" spc="-1" dirty="0">
              <a:solidFill>
                <a:prstClr val="black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432000" lvl="1" indent="-214920">
              <a:buClr>
                <a:srgbClr val="808080"/>
              </a:buClr>
              <a:buFont typeface="Arial"/>
              <a:buChar char="–"/>
            </a:pPr>
            <a:r>
              <a:rPr lang="sv-SE" sz="1400" spc="-1" dirty="0" smtClean="0">
                <a:solidFill>
                  <a:prstClr val="black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Feature requests and issues </a:t>
            </a:r>
            <a:r>
              <a:rPr lang="sv-SE" sz="1400" spc="-1" dirty="0">
                <a:solidFill>
                  <a:prstClr val="black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prioritised in a backlog or in Kanban workflows</a:t>
            </a:r>
          </a:p>
          <a:p>
            <a:pPr marL="432000" lvl="1" indent="-214920">
              <a:buClr>
                <a:srgbClr val="808080"/>
              </a:buClr>
              <a:buFont typeface="Arial"/>
              <a:buChar char="–"/>
            </a:pPr>
            <a:r>
              <a:rPr lang="sv-SE" sz="1400" spc="-1" dirty="0">
                <a:solidFill>
                  <a:prstClr val="black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Setting up 2-4 week development sprints (Scrum)</a:t>
            </a:r>
          </a:p>
          <a:p>
            <a:pPr marL="432000" lvl="1" indent="-214920">
              <a:buClr>
                <a:srgbClr val="808080"/>
              </a:buClr>
              <a:buFont typeface="Arial"/>
              <a:buChar char="–"/>
            </a:pPr>
            <a:r>
              <a:rPr lang="sv-SE" sz="1400" spc="-1" dirty="0">
                <a:solidFill>
                  <a:prstClr val="black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Automatic build and </a:t>
            </a:r>
            <a:r>
              <a:rPr lang="sv-SE" sz="1400" spc="-1" dirty="0" smtClean="0">
                <a:solidFill>
                  <a:prstClr val="black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test</a:t>
            </a:r>
          </a:p>
          <a:p>
            <a:pPr marL="432000" lvl="1" indent="-214920">
              <a:buClr>
                <a:srgbClr val="808080"/>
              </a:buClr>
              <a:buFont typeface="Arial"/>
              <a:buChar char="–"/>
            </a:pPr>
            <a:endParaRPr lang="sv-SE" sz="2400" spc="-1" dirty="0" smtClean="0">
              <a:solidFill>
                <a:prstClr val="black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16000" indent="-214920">
              <a:buClr>
                <a:srgbClr val="808080"/>
              </a:buClr>
              <a:buFont typeface="Arial"/>
              <a:buChar char="•"/>
            </a:pPr>
            <a:r>
              <a:rPr lang="sv-SE" sz="2400" spc="-1" dirty="0" smtClean="0">
                <a:solidFill>
                  <a:prstClr val="black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User support/helpdesk</a:t>
            </a:r>
            <a:endParaRPr lang="sv-SE" sz="1400" i="1" spc="-1" dirty="0" smtClean="0">
              <a:solidFill>
                <a:prstClr val="black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432000" lvl="1" indent="-214920">
              <a:buClr>
                <a:srgbClr val="808080"/>
              </a:buClr>
              <a:buFont typeface="Arial"/>
              <a:buChar char="–"/>
            </a:pPr>
            <a:r>
              <a:rPr lang="sv-SE" sz="1400" spc="-1" dirty="0" smtClean="0">
                <a:solidFill>
                  <a:prstClr val="black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Users are reporting their issues in the appropriate Jira Helpdesk</a:t>
            </a:r>
          </a:p>
          <a:p>
            <a:pPr marL="432000" lvl="1" indent="-214920">
              <a:buClr>
                <a:srgbClr val="808080"/>
              </a:buClr>
              <a:buFont typeface="Arial"/>
              <a:buChar char="–"/>
            </a:pPr>
            <a:endParaRPr lang="sv-SE" sz="1400" spc="-1" dirty="0" smtClean="0">
              <a:solidFill>
                <a:prstClr val="black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16000" indent="-214920">
              <a:buClr>
                <a:srgbClr val="808080"/>
              </a:buClr>
              <a:buFont typeface="Arial"/>
              <a:buChar char="•"/>
            </a:pPr>
            <a:r>
              <a:rPr lang="sv-SE" sz="2400" spc="-1" dirty="0" smtClean="0">
                <a:solidFill>
                  <a:prstClr val="black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Training</a:t>
            </a:r>
            <a:endParaRPr dirty="0" smtClean="0">
              <a:solidFill>
                <a:prstClr val="black"/>
              </a:solidFill>
            </a:endParaRPr>
          </a:p>
          <a:p>
            <a:pPr marL="432000" lvl="1" indent="-214920">
              <a:buClr>
                <a:srgbClr val="808080"/>
              </a:buClr>
              <a:buFont typeface="Arial"/>
              <a:buChar char="–"/>
            </a:pPr>
            <a:r>
              <a:rPr lang="en-US" sz="1400" spc="-1" dirty="0" smtClean="0">
                <a:solidFill>
                  <a:prstClr val="black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Training is being developed for users to use our applications</a:t>
            </a:r>
          </a:p>
          <a:p>
            <a:pPr marL="432000" lvl="1" indent="-214920">
              <a:buClr>
                <a:srgbClr val="808080"/>
              </a:buClr>
              <a:buFont typeface="Arial"/>
              <a:buChar char="–"/>
            </a:pPr>
            <a:endParaRPr lang="en-US" sz="1400" spc="-1" dirty="0" smtClean="0">
              <a:solidFill>
                <a:prstClr val="black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16000" indent="-214920">
              <a:buClr>
                <a:srgbClr val="808080"/>
              </a:buClr>
              <a:buFont typeface="Arial"/>
              <a:buChar char="•"/>
            </a:pPr>
            <a:r>
              <a:rPr lang="sv-SE" sz="2400" spc="-1" dirty="0" smtClean="0">
                <a:solidFill>
                  <a:prstClr val="black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Release management</a:t>
            </a:r>
            <a:endParaRPr dirty="0" smtClean="0">
              <a:solidFill>
                <a:prstClr val="black"/>
              </a:solidFill>
            </a:endParaRPr>
          </a:p>
          <a:p>
            <a:pPr marL="432000" lvl="1" indent="-214920">
              <a:buClr>
                <a:srgbClr val="808080"/>
              </a:buClr>
              <a:buFont typeface="Arial"/>
              <a:buChar char="–"/>
            </a:pPr>
            <a:r>
              <a:rPr lang="sv-SE" sz="1400" spc="-1" dirty="0" smtClean="0">
                <a:solidFill>
                  <a:prstClr val="black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Ambition is to have a working system ready to be deployed after each sprint (iteration)</a:t>
            </a:r>
          </a:p>
          <a:p>
            <a:pPr marL="432000" lvl="1" indent="-214920">
              <a:buClr>
                <a:srgbClr val="808080"/>
              </a:buClr>
              <a:buFont typeface="Arial"/>
              <a:buChar char="–"/>
            </a:pPr>
            <a:r>
              <a:rPr lang="sv-SE" sz="1400" spc="-1" dirty="0" smtClean="0">
                <a:solidFill>
                  <a:prstClr val="black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Integrate and verify code often</a:t>
            </a:r>
          </a:p>
          <a:p>
            <a:pPr marL="432000" lvl="1" indent="-214920">
              <a:buClr>
                <a:srgbClr val="808080"/>
              </a:buClr>
              <a:buFont typeface="Arial"/>
              <a:buChar char="–"/>
            </a:pPr>
            <a:endParaRPr lang="sv-SE" sz="1400" spc="-1" dirty="0" smtClean="0">
              <a:solidFill>
                <a:prstClr val="black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432000" lvl="1" indent="-214920">
              <a:buClr>
                <a:srgbClr val="808080"/>
              </a:buClr>
              <a:buFont typeface="Arial"/>
              <a:buChar char="–"/>
            </a:pPr>
            <a:endParaRPr lang="sv-SE" sz="1400" spc="-1" dirty="0" smtClean="0">
              <a:solidFill>
                <a:prstClr val="black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16000" indent="-214920">
              <a:buClr>
                <a:srgbClr val="808080"/>
              </a:buClr>
              <a:buFont typeface="Arial"/>
              <a:buChar char="•"/>
            </a:pPr>
            <a:r>
              <a:rPr lang="sv-SE" sz="2400" spc="-1" dirty="0" smtClean="0">
                <a:solidFill>
                  <a:prstClr val="black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Open questions/issues</a:t>
            </a:r>
            <a:endParaRPr dirty="0" smtClean="0">
              <a:solidFill>
                <a:prstClr val="black"/>
              </a:solidFill>
            </a:endParaRPr>
          </a:p>
          <a:p>
            <a:pPr marL="432000" lvl="1" indent="-214920">
              <a:buClr>
                <a:srgbClr val="808080"/>
              </a:buClr>
              <a:buFont typeface="Arial"/>
              <a:buChar char="–"/>
            </a:pPr>
            <a:r>
              <a:rPr lang="en-US" sz="1400" spc="-1" dirty="0" smtClean="0">
                <a:solidFill>
                  <a:prstClr val="black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No plans for shift or on-call work in initial operations</a:t>
            </a:r>
          </a:p>
        </p:txBody>
      </p:sp>
      <p:sp>
        <p:nvSpPr>
          <p:cNvPr id="80" name="CustomShape 3"/>
          <p:cNvSpPr/>
          <p:nvPr/>
        </p:nvSpPr>
        <p:spPr>
          <a:xfrm>
            <a:off x="6553080" y="6356520"/>
            <a:ext cx="2131560" cy="362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/>
            <a:fld id="{59B1DB73-4628-4805-89C6-A9AA90E40118}" type="slidenum">
              <a:rPr lang="sv-SE" sz="1200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pPr algn="r"/>
              <a:t>11</a:t>
            </a:fld>
            <a:endParaRPr dirty="0">
              <a:solidFill>
                <a:prstClr val="black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49" y="1520602"/>
            <a:ext cx="7905750" cy="459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2864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812360" y="609329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>
                <a:solidFill>
                  <a:schemeClr val="bg1"/>
                </a:solidFill>
              </a:rPr>
              <a:t>k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78" name="CustomShape 1"/>
          <p:cNvSpPr/>
          <p:nvPr/>
        </p:nvSpPr>
        <p:spPr>
          <a:xfrm>
            <a:off x="457200" y="188640"/>
            <a:ext cx="7137000" cy="1140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sv-SE" sz="32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Software readiness for transfer into Initial Operations</a:t>
            </a:r>
          </a:p>
          <a:p>
            <a:pPr>
              <a:lnSpc>
                <a:spcPct val="100000"/>
              </a:lnSpc>
            </a:pPr>
            <a:r>
              <a:rPr lang="sv-SE" sz="2000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Summary</a:t>
            </a:r>
            <a:endParaRPr sz="2000" dirty="0"/>
          </a:p>
        </p:txBody>
      </p:sp>
      <p:sp>
        <p:nvSpPr>
          <p:cNvPr id="79" name="CustomShape 2"/>
          <p:cNvSpPr/>
          <p:nvPr/>
        </p:nvSpPr>
        <p:spPr>
          <a:xfrm>
            <a:off x="179640" y="1484784"/>
            <a:ext cx="8710920" cy="523461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16000" indent="-214920">
              <a:lnSpc>
                <a:spcPct val="100000"/>
              </a:lnSpc>
              <a:buClr>
                <a:srgbClr val="808080"/>
              </a:buClr>
              <a:buFont typeface="Arial"/>
              <a:buChar char="•"/>
            </a:pPr>
            <a:r>
              <a:rPr lang="sv-SE" sz="2000" spc="-1" dirty="0" smtClean="0"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Is the selection of Software Components appropriate for transfer into Initial operations?</a:t>
            </a:r>
          </a:p>
          <a:p>
            <a:pPr marL="673200" lvl="1" indent="-214920">
              <a:buClr>
                <a:srgbClr val="808080"/>
              </a:buClr>
              <a:buFont typeface="Arial"/>
              <a:buChar char="•"/>
            </a:pPr>
            <a:r>
              <a:rPr lang="sv-SE" sz="1600" spc="-1" dirty="0" smtClean="0"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We believe that we have most of the needed applications, and using a staged approach enables us to have applications available that need further development.</a:t>
            </a:r>
          </a:p>
          <a:p>
            <a:pPr marL="216000" indent="-214920">
              <a:lnSpc>
                <a:spcPct val="100000"/>
              </a:lnSpc>
              <a:buClr>
                <a:srgbClr val="808080"/>
              </a:buClr>
              <a:buFont typeface="Arial"/>
              <a:buChar char="•"/>
            </a:pPr>
            <a:r>
              <a:rPr lang="sv-SE" sz="2000" spc="-1" dirty="0" smtClean="0"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Is the plan for staff transfer </a:t>
            </a:r>
            <a:r>
              <a:rPr lang="sv-SE" sz="2000" spc="-1" dirty="0">
                <a:uFill>
                  <a:solidFill>
                    <a:srgbClr val="FFFFFF"/>
                  </a:solidFill>
                </a:uFill>
                <a:latin typeface="Calibri"/>
              </a:rPr>
              <a:t>into Initial </a:t>
            </a:r>
            <a:r>
              <a:rPr lang="sv-SE" sz="2000" spc="-1" dirty="0" smtClean="0">
                <a:uFill>
                  <a:solidFill>
                    <a:srgbClr val="FFFFFF"/>
                  </a:solidFill>
                </a:uFill>
                <a:latin typeface="Calibri"/>
              </a:rPr>
              <a:t>operations consistent with the needs of our stakeholders in this phase?</a:t>
            </a:r>
          </a:p>
          <a:p>
            <a:pPr marL="673200" lvl="1" indent="-214920">
              <a:buClr>
                <a:srgbClr val="808080"/>
              </a:buClr>
              <a:buFont typeface="Arial"/>
              <a:buChar char="•"/>
            </a:pPr>
            <a:r>
              <a:rPr lang="sv-SE" sz="1600" spc="-1" dirty="0" smtClean="0">
                <a:uFill>
                  <a:solidFill>
                    <a:srgbClr val="FFFFFF"/>
                  </a:solidFill>
                </a:uFill>
                <a:latin typeface="Calibri"/>
              </a:rPr>
              <a:t>Resourcing is tight. Unclear today if the initial operations budget in the software group will allow to have any contractors.</a:t>
            </a:r>
          </a:p>
          <a:p>
            <a:pPr marL="216000" indent="-214920">
              <a:lnSpc>
                <a:spcPct val="100000"/>
              </a:lnSpc>
              <a:buClr>
                <a:srgbClr val="808080"/>
              </a:buClr>
              <a:buFont typeface="Arial"/>
              <a:buChar char="•"/>
            </a:pPr>
            <a:r>
              <a:rPr lang="sv-SE" sz="2000" spc="-1" dirty="0" smtClean="0">
                <a:uFill>
                  <a:solidFill>
                    <a:srgbClr val="FFFFFF"/>
                  </a:solidFill>
                </a:uFill>
                <a:latin typeface="Calibri"/>
              </a:rPr>
              <a:t>Is </a:t>
            </a:r>
            <a:r>
              <a:rPr lang="sv-SE" sz="2000" spc="-1" dirty="0">
                <a:uFill>
                  <a:solidFill>
                    <a:srgbClr val="FFFFFF"/>
                  </a:solidFill>
                </a:uFill>
                <a:latin typeface="Calibri"/>
              </a:rPr>
              <a:t>there any software component missing that should be made available for the Initial </a:t>
            </a:r>
            <a:r>
              <a:rPr lang="sv-SE" sz="2000" spc="-1" dirty="0" smtClean="0">
                <a:uFill>
                  <a:solidFill>
                    <a:srgbClr val="FFFFFF"/>
                  </a:solidFill>
                </a:uFill>
                <a:latin typeface="Calibri"/>
              </a:rPr>
              <a:t>operations phase?</a:t>
            </a:r>
          </a:p>
          <a:p>
            <a:pPr marL="673200" lvl="1" indent="-214920">
              <a:buClr>
                <a:srgbClr val="808080"/>
              </a:buClr>
              <a:buFont typeface="Arial"/>
              <a:buChar char="•"/>
            </a:pPr>
            <a:r>
              <a:rPr lang="sv-SE" sz="1600" spc="-1" dirty="0" smtClean="0"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We believe that the initial work for Post mortem application and Operations Sequencer is needed, but currently not in plan.</a:t>
            </a:r>
          </a:p>
          <a:p>
            <a:pPr marL="217080" lvl="1">
              <a:lnSpc>
                <a:spcPct val="100000"/>
              </a:lnSpc>
              <a:buClr>
                <a:srgbClr val="808080"/>
              </a:buClr>
            </a:pPr>
            <a:endParaRPr lang="en-US" sz="1300" spc="-1" dirty="0" smtClean="0"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  <a:p>
            <a:pPr marL="216000" indent="-214920">
              <a:lnSpc>
                <a:spcPct val="100000"/>
              </a:lnSpc>
              <a:buClr>
                <a:srgbClr val="808080"/>
              </a:buClr>
              <a:buFont typeface="Arial"/>
              <a:buChar char="•"/>
            </a:pPr>
            <a:r>
              <a:rPr lang="sv-SE" sz="2000" spc="-1" dirty="0" smtClean="0"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Solutions? </a:t>
            </a:r>
            <a:endParaRPr sz="2000" dirty="0" smtClean="0"/>
          </a:p>
          <a:p>
            <a:pPr marL="432000" lvl="1" indent="-214920">
              <a:buClr>
                <a:srgbClr val="808080"/>
              </a:buClr>
              <a:buFont typeface="Arial"/>
              <a:buChar char="–"/>
            </a:pPr>
            <a:r>
              <a:rPr lang="sv-SE" sz="1600" spc="-1" dirty="0" smtClean="0"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Carefully choose/prioritise what additional functionality to develop</a:t>
            </a:r>
          </a:p>
          <a:p>
            <a:pPr marL="432000" lvl="1" indent="-214920">
              <a:buClr>
                <a:srgbClr val="808080"/>
              </a:buClr>
              <a:buFont typeface="Arial"/>
              <a:buChar char="–"/>
            </a:pPr>
            <a:r>
              <a:rPr lang="sv-SE" sz="1600" spc="-1" dirty="0" smtClean="0"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Carefully </a:t>
            </a:r>
            <a:r>
              <a:rPr lang="sv-SE" sz="1600" spc="-1" dirty="0" smtClean="0">
                <a:uFill>
                  <a:solidFill>
                    <a:srgbClr val="FFFFFF"/>
                  </a:solidFill>
                </a:uFill>
                <a:latin typeface="Calibri"/>
              </a:rPr>
              <a:t>choose/prioritise when to upgrade and when not to upgrade underlying dependencies</a:t>
            </a:r>
          </a:p>
          <a:p>
            <a:pPr marL="432000" lvl="1" indent="-214920">
              <a:buClr>
                <a:srgbClr val="808080"/>
              </a:buClr>
              <a:buFont typeface="Arial"/>
              <a:buChar char="–"/>
            </a:pPr>
            <a:r>
              <a:rPr lang="sv-SE" sz="1600" spc="-1" dirty="0" smtClean="0">
                <a:uFill>
                  <a:solidFill>
                    <a:srgbClr val="FFFFFF"/>
                  </a:solidFill>
                </a:uFill>
                <a:latin typeface="Calibri"/>
              </a:rPr>
              <a:t>Carefully choose/prioritise what new technologies to bring in</a:t>
            </a:r>
          </a:p>
          <a:p>
            <a:pPr marL="432000" lvl="1" indent="-214920">
              <a:buClr>
                <a:srgbClr val="808080"/>
              </a:buClr>
              <a:buFont typeface="Arial"/>
              <a:buChar char="–"/>
            </a:pPr>
            <a:r>
              <a:rPr lang="sv-SE" sz="1600" spc="-1" dirty="0" smtClean="0"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More resources or </a:t>
            </a:r>
            <a:r>
              <a:rPr lang="sv-SE" sz="1600" spc="-1" dirty="0"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</a:t>
            </a:r>
            <a:r>
              <a:rPr lang="sv-SE" sz="1600" spc="-1" dirty="0" smtClean="0"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ut the scope?</a:t>
            </a:r>
            <a:endParaRPr lang="en-US" sz="1600" dirty="0" smtClean="0"/>
          </a:p>
          <a:p>
            <a:pPr marL="217080" lvl="1">
              <a:lnSpc>
                <a:spcPct val="100000"/>
              </a:lnSpc>
              <a:buClr>
                <a:srgbClr val="808080"/>
              </a:buClr>
            </a:pPr>
            <a:endParaRPr sz="1300" spc="-1" dirty="0"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</p:txBody>
      </p:sp>
      <p:sp>
        <p:nvSpPr>
          <p:cNvPr id="80" name="CustomShape 3"/>
          <p:cNvSpPr/>
          <p:nvPr/>
        </p:nvSpPr>
        <p:spPr>
          <a:xfrm>
            <a:off x="6553080" y="6356520"/>
            <a:ext cx="2131560" cy="362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59B1DB73-4628-4805-89C6-A9AA90E40118}" type="slidenum">
              <a:rPr lang="sv-SE" sz="120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12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3645843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ustomShape 1"/>
          <p:cNvSpPr/>
          <p:nvPr/>
        </p:nvSpPr>
        <p:spPr>
          <a:xfrm>
            <a:off x="457200" y="188640"/>
            <a:ext cx="7137000" cy="1140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sv-SE" sz="32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Software readiness for transfer into Initial Operations</a:t>
            </a:r>
          </a:p>
          <a:p>
            <a:pPr>
              <a:lnSpc>
                <a:spcPct val="100000"/>
              </a:lnSpc>
            </a:pPr>
            <a:r>
              <a:rPr lang="sv-SE" sz="2000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Overview</a:t>
            </a:r>
            <a:endParaRPr sz="2000" dirty="0"/>
          </a:p>
        </p:txBody>
      </p:sp>
      <p:sp>
        <p:nvSpPr>
          <p:cNvPr id="79" name="CustomShape 2"/>
          <p:cNvSpPr/>
          <p:nvPr/>
        </p:nvSpPr>
        <p:spPr>
          <a:xfrm>
            <a:off x="179640" y="1532544"/>
            <a:ext cx="8710920" cy="520882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16000" indent="-214920">
              <a:lnSpc>
                <a:spcPct val="100000"/>
              </a:lnSpc>
              <a:spcAft>
                <a:spcPts val="1200"/>
              </a:spcAft>
              <a:buClr>
                <a:srgbClr val="808080"/>
              </a:buClr>
              <a:buFont typeface="Arial"/>
              <a:buChar char="•"/>
            </a:pPr>
            <a:r>
              <a:rPr lang="en-US" sz="2800" spc="-1" dirty="0" smtClean="0">
                <a:uFill>
                  <a:solidFill>
                    <a:srgbClr val="FFFFFF"/>
                  </a:solidFill>
                </a:uFill>
                <a:latin typeface="Calibri"/>
              </a:rPr>
              <a:t>Group structure</a:t>
            </a:r>
            <a:endParaRPr lang="en-US" sz="1600" spc="-1" dirty="0"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16000" indent="-214920">
              <a:lnSpc>
                <a:spcPct val="100000"/>
              </a:lnSpc>
              <a:spcAft>
                <a:spcPts val="1200"/>
              </a:spcAft>
              <a:buClr>
                <a:srgbClr val="808080"/>
              </a:buClr>
              <a:buFont typeface="Arial"/>
              <a:buChar char="•"/>
            </a:pPr>
            <a:r>
              <a:rPr lang="en-US" sz="2800" spc="-1" dirty="0" smtClean="0">
                <a:uFill>
                  <a:solidFill>
                    <a:srgbClr val="FFFFFF"/>
                  </a:solidFill>
                </a:uFill>
                <a:latin typeface="Calibri"/>
              </a:rPr>
              <a:t>Strategy</a:t>
            </a:r>
            <a:endParaRPr lang="en-US" sz="1600" spc="-1" dirty="0"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16000" indent="-214920">
              <a:lnSpc>
                <a:spcPct val="100000"/>
              </a:lnSpc>
              <a:spcAft>
                <a:spcPts val="1200"/>
              </a:spcAft>
              <a:buClr>
                <a:srgbClr val="808080"/>
              </a:buClr>
              <a:buFont typeface="Arial"/>
              <a:buChar char="•"/>
            </a:pPr>
            <a:r>
              <a:rPr lang="en-US" sz="2800" spc="-1" dirty="0" smtClean="0">
                <a:uFill>
                  <a:solidFill>
                    <a:srgbClr val="FFFFFF"/>
                  </a:solidFill>
                </a:uFill>
                <a:latin typeface="Calibri"/>
              </a:rPr>
              <a:t>Competence plan</a:t>
            </a:r>
            <a:endParaRPr lang="en-US" sz="1600" spc="-1" dirty="0"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16000" indent="-214920">
              <a:lnSpc>
                <a:spcPct val="100000"/>
              </a:lnSpc>
              <a:spcAft>
                <a:spcPts val="1200"/>
              </a:spcAft>
              <a:buClr>
                <a:srgbClr val="808080"/>
              </a:buClr>
              <a:buFont typeface="Arial"/>
              <a:buChar char="•"/>
            </a:pPr>
            <a:r>
              <a:rPr lang="en-US" sz="2800" spc="-1" dirty="0" smtClean="0">
                <a:uFill>
                  <a:solidFill>
                    <a:srgbClr val="FFFFFF"/>
                  </a:solidFill>
                </a:uFill>
                <a:latin typeface="Calibri"/>
              </a:rPr>
              <a:t>Areas of functionality</a:t>
            </a:r>
          </a:p>
          <a:p>
            <a:pPr marL="216000" indent="-214920">
              <a:lnSpc>
                <a:spcPct val="100000"/>
              </a:lnSpc>
              <a:spcAft>
                <a:spcPts val="1200"/>
              </a:spcAft>
              <a:buClr>
                <a:srgbClr val="808080"/>
              </a:buClr>
              <a:buFont typeface="Arial"/>
              <a:buChar char="•"/>
            </a:pPr>
            <a:r>
              <a:rPr lang="en-US" sz="2800" i="1" spc="-1" dirty="0" smtClean="0">
                <a:uFill>
                  <a:solidFill>
                    <a:srgbClr val="FFFFFF"/>
                  </a:solidFill>
                </a:uFill>
                <a:latin typeface="Calibri"/>
              </a:rPr>
              <a:t>Allocation</a:t>
            </a:r>
          </a:p>
          <a:p>
            <a:pPr marL="216000" indent="-214920">
              <a:lnSpc>
                <a:spcPct val="100000"/>
              </a:lnSpc>
              <a:spcAft>
                <a:spcPts val="1200"/>
              </a:spcAft>
              <a:buClr>
                <a:srgbClr val="808080"/>
              </a:buClr>
              <a:buFont typeface="Arial"/>
              <a:buChar char="•"/>
            </a:pPr>
            <a:r>
              <a:rPr lang="en-US" sz="2800" spc="-1" dirty="0" smtClean="0">
                <a:uFill>
                  <a:solidFill>
                    <a:srgbClr val="FFFFFF"/>
                  </a:solidFill>
                </a:uFill>
                <a:latin typeface="Calibri"/>
              </a:rPr>
              <a:t>Controls Configuration Applications</a:t>
            </a:r>
          </a:p>
          <a:p>
            <a:pPr marL="216000" indent="-214920">
              <a:lnSpc>
                <a:spcPct val="100000"/>
              </a:lnSpc>
              <a:spcAft>
                <a:spcPts val="1200"/>
              </a:spcAft>
              <a:buClr>
                <a:srgbClr val="808080"/>
              </a:buClr>
              <a:buFont typeface="Arial"/>
              <a:buChar char="•"/>
            </a:pPr>
            <a:r>
              <a:rPr lang="en-US" sz="2800" spc="-1" dirty="0" smtClean="0">
                <a:uFill>
                  <a:solidFill>
                    <a:srgbClr val="FFFFFF"/>
                  </a:solidFill>
                </a:uFill>
                <a:latin typeface="Calibri"/>
              </a:rPr>
              <a:t>Control System Studio and applications</a:t>
            </a:r>
          </a:p>
          <a:p>
            <a:pPr marL="216000" indent="-214920">
              <a:lnSpc>
                <a:spcPct val="100000"/>
              </a:lnSpc>
              <a:spcAft>
                <a:spcPts val="1200"/>
              </a:spcAft>
              <a:buClr>
                <a:srgbClr val="808080"/>
              </a:buClr>
              <a:buFont typeface="Arial"/>
              <a:buChar char="•"/>
            </a:pPr>
            <a:r>
              <a:rPr lang="en-US" sz="2800" spc="-1" dirty="0" smtClean="0">
                <a:uFill>
                  <a:solidFill>
                    <a:srgbClr val="FFFFFF"/>
                  </a:solidFill>
                </a:uFill>
                <a:latin typeface="Calibri"/>
              </a:rPr>
              <a:t>Maintenance, User support and Ways-of-working</a:t>
            </a:r>
          </a:p>
        </p:txBody>
      </p:sp>
      <p:sp>
        <p:nvSpPr>
          <p:cNvPr id="80" name="CustomShape 3"/>
          <p:cNvSpPr/>
          <p:nvPr/>
        </p:nvSpPr>
        <p:spPr>
          <a:xfrm>
            <a:off x="6553080" y="6356520"/>
            <a:ext cx="2131560" cy="362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59B1DB73-4628-4805-89C6-A9AA90E40118}" type="slidenum">
              <a:rPr lang="sv-SE" sz="120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2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81738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Box 5"/>
          <p:cNvSpPr txBox="1">
            <a:spLocks noChangeArrowheads="1"/>
          </p:cNvSpPr>
          <p:nvPr/>
        </p:nvSpPr>
        <p:spPr bwMode="auto">
          <a:xfrm>
            <a:off x="4849813" y="2780928"/>
            <a:ext cx="418623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sv-SE" sz="1400" dirty="0"/>
          </a:p>
        </p:txBody>
      </p:sp>
      <p:sp>
        <p:nvSpPr>
          <p:cNvPr id="7" name="Frame 6"/>
          <p:cNvSpPr>
            <a:spLocks/>
          </p:cNvSpPr>
          <p:nvPr/>
        </p:nvSpPr>
        <p:spPr bwMode="auto">
          <a:xfrm>
            <a:off x="107950" y="2132856"/>
            <a:ext cx="4248595" cy="3744416"/>
          </a:xfrm>
          <a:custGeom>
            <a:avLst/>
            <a:gdLst>
              <a:gd name="T0" fmla="*/ 0 w 4522787"/>
              <a:gd name="T1" fmla="*/ 0 h 2676525"/>
              <a:gd name="T2" fmla="*/ 4522787 w 4522787"/>
              <a:gd name="T3" fmla="*/ 0 h 2676525"/>
              <a:gd name="T4" fmla="*/ 4522787 w 4522787"/>
              <a:gd name="T5" fmla="*/ 2676525 h 2676525"/>
              <a:gd name="T6" fmla="*/ 0 w 4522787"/>
              <a:gd name="T7" fmla="*/ 2676525 h 2676525"/>
              <a:gd name="T8" fmla="*/ 0 w 4522787"/>
              <a:gd name="T9" fmla="*/ 0 h 2676525"/>
              <a:gd name="T10" fmla="*/ 0 w 4522787"/>
              <a:gd name="T11" fmla="*/ 0 h 2676525"/>
              <a:gd name="T12" fmla="*/ 0 w 4522787"/>
              <a:gd name="T13" fmla="*/ 2676525 h 2676525"/>
              <a:gd name="T14" fmla="*/ 4522787 w 4522787"/>
              <a:gd name="T15" fmla="*/ 2676525 h 2676525"/>
              <a:gd name="T16" fmla="*/ 4522787 w 4522787"/>
              <a:gd name="T17" fmla="*/ 0 h 2676525"/>
              <a:gd name="T18" fmla="*/ 0 w 4522787"/>
              <a:gd name="T19" fmla="*/ 0 h 267652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522787" h="2676525">
                <a:moveTo>
                  <a:pt x="0" y="0"/>
                </a:moveTo>
                <a:lnTo>
                  <a:pt x="4522787" y="0"/>
                </a:lnTo>
                <a:lnTo>
                  <a:pt x="4522787" y="2676525"/>
                </a:lnTo>
                <a:lnTo>
                  <a:pt x="0" y="2676525"/>
                </a:lnTo>
                <a:lnTo>
                  <a:pt x="0" y="0"/>
                </a:lnTo>
                <a:close/>
                <a:moveTo>
                  <a:pt x="0" y="0"/>
                </a:moveTo>
                <a:lnTo>
                  <a:pt x="0" y="2676525"/>
                </a:lnTo>
                <a:lnTo>
                  <a:pt x="4522787" y="2676525"/>
                </a:lnTo>
                <a:lnTo>
                  <a:pt x="4522787" y="0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 cap="flat" cmpd="sng">
            <a:solidFill>
              <a:srgbClr val="558ED5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endParaRPr lang="sv-SE"/>
          </a:p>
        </p:txBody>
      </p:sp>
      <p:sp>
        <p:nvSpPr>
          <p:cNvPr id="11269" name="TextBox 7"/>
          <p:cNvSpPr txBox="1">
            <a:spLocks noChangeArrowheads="1"/>
          </p:cNvSpPr>
          <p:nvPr/>
        </p:nvSpPr>
        <p:spPr bwMode="auto">
          <a:xfrm>
            <a:off x="169888" y="2204864"/>
            <a:ext cx="4248595" cy="3747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sv-SE" sz="1400" b="1" dirty="0"/>
              <a:t>Software </a:t>
            </a:r>
            <a:r>
              <a:rPr lang="en-US" altLang="sv-SE" sz="1400" b="1" dirty="0" smtClean="0"/>
              <a:t>- work </a:t>
            </a:r>
            <a:r>
              <a:rPr lang="en-US" altLang="sv-SE" sz="1400" b="1" dirty="0"/>
              <a:t>package 03 </a:t>
            </a:r>
          </a:p>
          <a:p>
            <a:pPr eaLnBrk="1" hangingPunct="1"/>
            <a:r>
              <a:rPr lang="en-US" altLang="sv-SE" sz="1200" dirty="0" smtClean="0">
                <a:solidFill>
                  <a:srgbClr val="FF0000"/>
                </a:solidFill>
              </a:rPr>
              <a:t>Banafsheh Hajinasab 	</a:t>
            </a:r>
            <a:r>
              <a:rPr lang="en-US" altLang="sv-SE" sz="1050" dirty="0" smtClean="0">
                <a:solidFill>
                  <a:srgbClr val="FF0000"/>
                </a:solidFill>
              </a:rPr>
              <a:t>(Software Engineer, 2017-12) - resigned </a:t>
            </a:r>
            <a:endParaRPr lang="en-US" altLang="sv-SE" sz="1200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en-US" altLang="sv-SE" sz="1200" dirty="0" smtClean="0"/>
              <a:t>Claudio Rosati 		</a:t>
            </a:r>
            <a:r>
              <a:rPr lang="en-US" altLang="sv-SE" sz="1050" dirty="0" smtClean="0"/>
              <a:t>(</a:t>
            </a:r>
            <a:r>
              <a:rPr lang="en-US" altLang="sv-SE" sz="1050" dirty="0"/>
              <a:t>Software Engineer</a:t>
            </a:r>
            <a:r>
              <a:rPr lang="en-US" altLang="sv-SE" sz="1050" dirty="0" smtClean="0"/>
              <a:t>, 2016-06)</a:t>
            </a:r>
            <a:endParaRPr lang="en-US" altLang="sv-SE" sz="1200" dirty="0" smtClean="0"/>
          </a:p>
          <a:p>
            <a:pPr eaLnBrk="1" hangingPunct="1"/>
            <a:r>
              <a:rPr lang="en-US" altLang="sv-SE" sz="1200" dirty="0" smtClean="0"/>
              <a:t>Fredrik Söderberg 	</a:t>
            </a:r>
            <a:r>
              <a:rPr lang="en-US" altLang="sv-SE" sz="1050" dirty="0" smtClean="0"/>
              <a:t>(</a:t>
            </a:r>
            <a:r>
              <a:rPr lang="en-US" altLang="sv-SE" sz="1050" dirty="0"/>
              <a:t>Software Engineer</a:t>
            </a:r>
            <a:r>
              <a:rPr lang="en-US" altLang="sv-SE" sz="1050" dirty="0" smtClean="0"/>
              <a:t>, 2017-09)</a:t>
            </a:r>
            <a:r>
              <a:rPr lang="en-US" altLang="sv-SE" sz="1200" dirty="0" smtClean="0"/>
              <a:t/>
            </a:r>
            <a:br>
              <a:rPr lang="en-US" altLang="sv-SE" sz="1200" dirty="0" smtClean="0"/>
            </a:br>
            <a:r>
              <a:rPr lang="en-US" altLang="sv-SE" sz="1200" dirty="0" smtClean="0"/>
              <a:t>Georg Weiss 		</a:t>
            </a:r>
            <a:r>
              <a:rPr lang="en-US" altLang="sv-SE" sz="1050" dirty="0" smtClean="0"/>
              <a:t>(Software </a:t>
            </a:r>
            <a:r>
              <a:rPr lang="en-US" altLang="sv-SE" sz="1050" dirty="0"/>
              <a:t>Engineer</a:t>
            </a:r>
            <a:r>
              <a:rPr lang="en-US" altLang="sv-SE" sz="1050" dirty="0" smtClean="0"/>
              <a:t>, 2017-11)</a:t>
            </a:r>
            <a:endParaRPr lang="en-US" altLang="sv-SE" sz="1200" dirty="0" smtClean="0"/>
          </a:p>
          <a:p>
            <a:pPr eaLnBrk="1" hangingPunct="1"/>
            <a:r>
              <a:rPr lang="en-US" altLang="sv-SE" sz="1200" dirty="0" smtClean="0"/>
              <a:t>Jan-Åke Persson 	</a:t>
            </a:r>
            <a:r>
              <a:rPr lang="en-US" altLang="sv-SE" sz="1050" dirty="0" smtClean="0"/>
              <a:t>(Senior Software </a:t>
            </a:r>
            <a:r>
              <a:rPr lang="en-US" altLang="sv-SE" sz="1050" dirty="0"/>
              <a:t>Engineer</a:t>
            </a:r>
            <a:r>
              <a:rPr lang="en-US" altLang="sv-SE" sz="1050" dirty="0" smtClean="0"/>
              <a:t>, 2017-01)</a:t>
            </a:r>
            <a:endParaRPr lang="en-US" altLang="sv-SE" sz="1200" dirty="0" smtClean="0"/>
          </a:p>
          <a:p>
            <a:pPr eaLnBrk="1" hangingPunct="1"/>
            <a:r>
              <a:rPr lang="en-US" altLang="sv-SE" sz="1200" dirty="0" smtClean="0"/>
              <a:t>Karin Rathsman 	</a:t>
            </a:r>
            <a:r>
              <a:rPr lang="en-US" altLang="sv-SE" sz="1050" dirty="0" smtClean="0"/>
              <a:t>(</a:t>
            </a:r>
            <a:r>
              <a:rPr lang="en-US" altLang="sv-SE" sz="1050" dirty="0"/>
              <a:t>Software Engineer</a:t>
            </a:r>
            <a:r>
              <a:rPr lang="en-US" altLang="sv-SE" sz="1050" dirty="0" smtClean="0"/>
              <a:t>, 2010-07)</a:t>
            </a:r>
            <a:endParaRPr lang="en-US" altLang="sv-SE" sz="1200" dirty="0" smtClean="0"/>
          </a:p>
          <a:p>
            <a:pPr eaLnBrk="1" hangingPunct="1"/>
            <a:endParaRPr lang="en-US" altLang="sv-SE" sz="1200" b="1" dirty="0" smtClean="0"/>
          </a:p>
          <a:p>
            <a:pPr eaLnBrk="1" hangingPunct="1"/>
            <a:r>
              <a:rPr lang="en-US" altLang="sv-SE" sz="1200" b="1" dirty="0" smtClean="0"/>
              <a:t>Temporary contract</a:t>
            </a:r>
          </a:p>
          <a:p>
            <a:pPr eaLnBrk="1" hangingPunct="1"/>
            <a:r>
              <a:rPr lang="en-US" altLang="sv-SE" sz="1200" dirty="0"/>
              <a:t>Dirk Nordt </a:t>
            </a:r>
            <a:r>
              <a:rPr lang="en-US" altLang="sv-SE" sz="1200" dirty="0" smtClean="0"/>
              <a:t>		</a:t>
            </a:r>
            <a:r>
              <a:rPr lang="en-US" altLang="sv-SE" sz="1050" dirty="0" smtClean="0"/>
              <a:t>(GUI Engineer</a:t>
            </a:r>
            <a:r>
              <a:rPr lang="en-US" altLang="sv-SE" sz="1050" dirty="0"/>
              <a:t>, 2018-01)</a:t>
            </a:r>
            <a:endParaRPr lang="en-US" altLang="sv-SE" sz="1200" dirty="0"/>
          </a:p>
          <a:p>
            <a:pPr eaLnBrk="1" hangingPunct="1"/>
            <a:endParaRPr lang="en-US" altLang="sv-SE" sz="1200" b="1" dirty="0" smtClean="0"/>
          </a:p>
          <a:p>
            <a:pPr eaLnBrk="1" hangingPunct="1"/>
            <a:r>
              <a:rPr lang="en-US" altLang="sv-SE" sz="1200" b="1" dirty="0" smtClean="0"/>
              <a:t>Consultants (1,5 FTE:s):</a:t>
            </a:r>
          </a:p>
          <a:p>
            <a:pPr eaLnBrk="1" hangingPunct="1"/>
            <a:r>
              <a:rPr lang="en-US" altLang="sv-SE" sz="1200" dirty="0" smtClean="0"/>
              <a:t>Sunil </a:t>
            </a:r>
            <a:r>
              <a:rPr lang="en-US" altLang="sv-SE" sz="1200" dirty="0" err="1" smtClean="0"/>
              <a:t>Sah</a:t>
            </a:r>
            <a:r>
              <a:rPr lang="en-US" altLang="sv-SE" sz="1200" dirty="0" smtClean="0"/>
              <a:t> 		</a:t>
            </a:r>
            <a:r>
              <a:rPr lang="en-US" altLang="sv-SE" sz="1050" dirty="0" smtClean="0"/>
              <a:t>(Software Engineer, 2014-06) </a:t>
            </a:r>
          </a:p>
          <a:p>
            <a:pPr eaLnBrk="1" hangingPunct="1"/>
            <a:r>
              <a:rPr lang="en-US" altLang="sv-SE" sz="1200" dirty="0" smtClean="0"/>
              <a:t>Marcel </a:t>
            </a:r>
            <a:r>
              <a:rPr lang="en-US" altLang="sv-SE" sz="1200" dirty="0" err="1" smtClean="0"/>
              <a:t>Salmic</a:t>
            </a:r>
            <a:r>
              <a:rPr lang="en-US" altLang="sv-SE" sz="1200" dirty="0" smtClean="0"/>
              <a:t> 		</a:t>
            </a:r>
            <a:r>
              <a:rPr lang="en-US" altLang="sv-SE" sz="1050" dirty="0" smtClean="0"/>
              <a:t>(Software </a:t>
            </a:r>
            <a:r>
              <a:rPr lang="en-US" altLang="sv-SE" sz="1050" dirty="0"/>
              <a:t>Engineer, </a:t>
            </a:r>
            <a:r>
              <a:rPr lang="en-US" altLang="sv-SE" sz="1050" dirty="0" smtClean="0"/>
              <a:t>2017)</a:t>
            </a:r>
          </a:p>
          <a:p>
            <a:pPr eaLnBrk="1" hangingPunct="1"/>
            <a:endParaRPr lang="en-US" altLang="sv-SE" sz="1050" i="1" dirty="0" smtClean="0"/>
          </a:p>
          <a:p>
            <a:pPr eaLnBrk="1" hangingPunct="1"/>
            <a:r>
              <a:rPr lang="en-US" altLang="sv-SE" sz="1200" b="1" dirty="0" smtClean="0"/>
              <a:t>Parental leave 2018:</a:t>
            </a:r>
          </a:p>
          <a:p>
            <a:pPr eaLnBrk="1" hangingPunct="1"/>
            <a:r>
              <a:rPr lang="en-US" altLang="sv-SE" sz="1200" dirty="0" smtClean="0"/>
              <a:t>Ricardo Fernandes 	</a:t>
            </a:r>
            <a:r>
              <a:rPr lang="en-US" altLang="sv-SE" sz="1050" dirty="0" smtClean="0"/>
              <a:t>(Software </a:t>
            </a:r>
            <a:r>
              <a:rPr lang="en-US" altLang="sv-SE" sz="1050" dirty="0"/>
              <a:t>Engineer</a:t>
            </a:r>
            <a:r>
              <a:rPr lang="en-US" altLang="sv-SE" sz="1050" dirty="0" smtClean="0"/>
              <a:t>, 2014-10)</a:t>
            </a:r>
          </a:p>
          <a:p>
            <a:pPr eaLnBrk="1" hangingPunct="1"/>
            <a:endParaRPr lang="en-US" altLang="sv-SE" sz="1050" dirty="0" smtClean="0"/>
          </a:p>
          <a:p>
            <a:pPr eaLnBrk="1" hangingPunct="1"/>
            <a:r>
              <a:rPr lang="en-US" altLang="sv-SE" sz="1200" b="1" dirty="0"/>
              <a:t>Open position</a:t>
            </a:r>
            <a:r>
              <a:rPr lang="en-US" altLang="sv-SE" sz="1050" b="1" dirty="0" smtClean="0"/>
              <a:t>:</a:t>
            </a:r>
          </a:p>
          <a:p>
            <a:pPr eaLnBrk="1" hangingPunct="1"/>
            <a:r>
              <a:rPr lang="en-US" altLang="sv-SE" sz="1050" dirty="0" smtClean="0"/>
              <a:t>Software Engineer/developer (replacing Banafsheh)</a:t>
            </a:r>
            <a:endParaRPr lang="en-US" altLang="sv-SE" sz="1200" dirty="0"/>
          </a:p>
        </p:txBody>
      </p:sp>
      <p:sp>
        <p:nvSpPr>
          <p:cNvPr id="17" name="Frame 16"/>
          <p:cNvSpPr>
            <a:spLocks/>
          </p:cNvSpPr>
          <p:nvPr/>
        </p:nvSpPr>
        <p:spPr bwMode="auto">
          <a:xfrm>
            <a:off x="1258888" y="1484784"/>
            <a:ext cx="6985000" cy="609203"/>
          </a:xfrm>
          <a:custGeom>
            <a:avLst/>
            <a:gdLst>
              <a:gd name="T0" fmla="*/ 0 w 6985000"/>
              <a:gd name="T1" fmla="*/ 0 h 1289050"/>
              <a:gd name="T2" fmla="*/ 6985000 w 6985000"/>
              <a:gd name="T3" fmla="*/ 0 h 1289050"/>
              <a:gd name="T4" fmla="*/ 6985000 w 6985000"/>
              <a:gd name="T5" fmla="*/ 1289050 h 1289050"/>
              <a:gd name="T6" fmla="*/ 0 w 6985000"/>
              <a:gd name="T7" fmla="*/ 1289050 h 1289050"/>
              <a:gd name="T8" fmla="*/ 0 w 6985000"/>
              <a:gd name="T9" fmla="*/ 0 h 1289050"/>
              <a:gd name="T10" fmla="*/ 0 w 6985000"/>
              <a:gd name="T11" fmla="*/ 0 h 1289050"/>
              <a:gd name="T12" fmla="*/ 0 w 6985000"/>
              <a:gd name="T13" fmla="*/ 1289050 h 1289050"/>
              <a:gd name="T14" fmla="*/ 6985000 w 6985000"/>
              <a:gd name="T15" fmla="*/ 1289050 h 1289050"/>
              <a:gd name="T16" fmla="*/ 6985000 w 6985000"/>
              <a:gd name="T17" fmla="*/ 0 h 1289050"/>
              <a:gd name="T18" fmla="*/ 0 w 6985000"/>
              <a:gd name="T19" fmla="*/ 0 h 128905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6985000" h="1289050">
                <a:moveTo>
                  <a:pt x="0" y="0"/>
                </a:moveTo>
                <a:lnTo>
                  <a:pt x="6985000" y="0"/>
                </a:lnTo>
                <a:lnTo>
                  <a:pt x="6985000" y="1289050"/>
                </a:lnTo>
                <a:lnTo>
                  <a:pt x="0" y="1289050"/>
                </a:lnTo>
                <a:lnTo>
                  <a:pt x="0" y="0"/>
                </a:lnTo>
                <a:close/>
                <a:moveTo>
                  <a:pt x="0" y="0"/>
                </a:moveTo>
                <a:lnTo>
                  <a:pt x="0" y="1289050"/>
                </a:lnTo>
                <a:lnTo>
                  <a:pt x="6985000" y="1289050"/>
                </a:lnTo>
                <a:lnTo>
                  <a:pt x="6985000" y="0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 cap="flat" cmpd="sng">
            <a:solidFill>
              <a:srgbClr val="558ED5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endParaRPr lang="sv-SE"/>
          </a:p>
        </p:txBody>
      </p:sp>
      <p:sp>
        <p:nvSpPr>
          <p:cNvPr id="11271" name="TextBox 17"/>
          <p:cNvSpPr txBox="1">
            <a:spLocks noChangeArrowheads="1"/>
          </p:cNvSpPr>
          <p:nvPr/>
        </p:nvSpPr>
        <p:spPr bwMode="auto">
          <a:xfrm>
            <a:off x="1547664" y="1484784"/>
            <a:ext cx="633730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sv-SE" sz="1800" b="1" dirty="0" smtClean="0"/>
              <a:t>Control System Software Services </a:t>
            </a:r>
            <a:r>
              <a:rPr lang="en-US" altLang="sv-SE" sz="1800" b="1" dirty="0"/>
              <a:t>Group</a:t>
            </a:r>
          </a:p>
          <a:p>
            <a:pPr algn="ctr" eaLnBrk="1" hangingPunct="1"/>
            <a:r>
              <a:rPr lang="en-US" altLang="sv-SE" sz="1600" dirty="0" smtClean="0"/>
              <a:t>Susanne Regnell 	</a:t>
            </a:r>
            <a:r>
              <a:rPr lang="en-US" altLang="sv-SE" sz="1200" dirty="0" smtClean="0"/>
              <a:t>Group </a:t>
            </a:r>
            <a:r>
              <a:rPr lang="en-US" altLang="sv-SE" sz="1200" dirty="0"/>
              <a:t>Leader, </a:t>
            </a:r>
            <a:r>
              <a:rPr lang="en-US" altLang="sv-SE" sz="1200" dirty="0" smtClean="0"/>
              <a:t>Work package manager </a:t>
            </a:r>
            <a:r>
              <a:rPr lang="en-US" altLang="sv-SE" sz="1200" dirty="0"/>
              <a:t>(</a:t>
            </a:r>
            <a:r>
              <a:rPr lang="en-US" altLang="sv-SE" sz="1200" dirty="0" smtClean="0"/>
              <a:t>2015-11)</a:t>
            </a:r>
            <a:endParaRPr lang="en-US" altLang="sv-SE" sz="1800" dirty="0" smtClean="0"/>
          </a:p>
        </p:txBody>
      </p:sp>
      <p:sp>
        <p:nvSpPr>
          <p:cNvPr id="11272" name="TextBox 42"/>
          <p:cNvSpPr txBox="1">
            <a:spLocks noChangeArrowheads="1"/>
          </p:cNvSpPr>
          <p:nvPr/>
        </p:nvSpPr>
        <p:spPr bwMode="auto">
          <a:xfrm>
            <a:off x="323974" y="6125815"/>
            <a:ext cx="8280474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sv-SE" sz="1700" b="1" dirty="0"/>
              <a:t>Goal</a:t>
            </a:r>
            <a:r>
              <a:rPr lang="en-US" altLang="sv-SE" sz="1700" dirty="0"/>
              <a:t>: Build a </a:t>
            </a:r>
            <a:r>
              <a:rPr lang="en-US" altLang="sv-SE" sz="1700" dirty="0" smtClean="0"/>
              <a:t>flexible team</a:t>
            </a:r>
            <a:r>
              <a:rPr lang="en-US" altLang="sv-SE" sz="1700" dirty="0"/>
              <a:t>, sharing </a:t>
            </a:r>
            <a:r>
              <a:rPr lang="en-US" altLang="sv-SE" sz="1700" dirty="0" smtClean="0"/>
              <a:t>and </a:t>
            </a:r>
            <a:r>
              <a:rPr lang="en-US" altLang="sv-SE" sz="1700" dirty="0"/>
              <a:t>extending the different </a:t>
            </a:r>
            <a:r>
              <a:rPr lang="en-US" altLang="sv-SE" sz="1700" dirty="0" smtClean="0"/>
              <a:t>skill-sets</a:t>
            </a:r>
            <a:r>
              <a:rPr lang="en-US" altLang="sv-SE" sz="1700" dirty="0"/>
              <a:t>. </a:t>
            </a:r>
            <a:endParaRPr lang="en-US" altLang="sv-SE" sz="1700" dirty="0" smtClean="0"/>
          </a:p>
          <a:p>
            <a:pPr algn="ctr" eaLnBrk="1" hangingPunct="1"/>
            <a:r>
              <a:rPr lang="en-US" altLang="sv-SE" sz="1700" dirty="0" smtClean="0"/>
              <a:t>For every area/application, at least two has the needed knowledge.</a:t>
            </a:r>
            <a:endParaRPr lang="en-US" altLang="sv-SE" sz="1700" dirty="0"/>
          </a:p>
        </p:txBody>
      </p:sp>
      <p:sp>
        <p:nvSpPr>
          <p:cNvPr id="19" name="Frame 18"/>
          <p:cNvSpPr>
            <a:spLocks/>
          </p:cNvSpPr>
          <p:nvPr/>
        </p:nvSpPr>
        <p:spPr bwMode="auto">
          <a:xfrm>
            <a:off x="4572000" y="2260610"/>
            <a:ext cx="4319587" cy="1440160"/>
          </a:xfrm>
          <a:custGeom>
            <a:avLst/>
            <a:gdLst>
              <a:gd name="T0" fmla="*/ 0 w 4176712"/>
              <a:gd name="T1" fmla="*/ 0 h 2676525"/>
              <a:gd name="T2" fmla="*/ 4176712 w 4176712"/>
              <a:gd name="T3" fmla="*/ 0 h 2676525"/>
              <a:gd name="T4" fmla="*/ 4176712 w 4176712"/>
              <a:gd name="T5" fmla="*/ 2676525 h 2676525"/>
              <a:gd name="T6" fmla="*/ 0 w 4176712"/>
              <a:gd name="T7" fmla="*/ 2676525 h 2676525"/>
              <a:gd name="T8" fmla="*/ 0 w 4176712"/>
              <a:gd name="T9" fmla="*/ 0 h 2676525"/>
              <a:gd name="T10" fmla="*/ 0 w 4176712"/>
              <a:gd name="T11" fmla="*/ 0 h 2676525"/>
              <a:gd name="T12" fmla="*/ 0 w 4176712"/>
              <a:gd name="T13" fmla="*/ 2676525 h 2676525"/>
              <a:gd name="T14" fmla="*/ 4176712 w 4176712"/>
              <a:gd name="T15" fmla="*/ 2676525 h 2676525"/>
              <a:gd name="T16" fmla="*/ 4176712 w 4176712"/>
              <a:gd name="T17" fmla="*/ 0 h 2676525"/>
              <a:gd name="T18" fmla="*/ 0 w 4176712"/>
              <a:gd name="T19" fmla="*/ 0 h 267652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176712" h="2676525">
                <a:moveTo>
                  <a:pt x="0" y="0"/>
                </a:moveTo>
                <a:lnTo>
                  <a:pt x="4176712" y="0"/>
                </a:lnTo>
                <a:lnTo>
                  <a:pt x="4176712" y="2676525"/>
                </a:lnTo>
                <a:lnTo>
                  <a:pt x="0" y="2676525"/>
                </a:lnTo>
                <a:lnTo>
                  <a:pt x="0" y="0"/>
                </a:lnTo>
                <a:close/>
                <a:moveTo>
                  <a:pt x="0" y="0"/>
                </a:moveTo>
                <a:lnTo>
                  <a:pt x="0" y="2676525"/>
                </a:lnTo>
                <a:lnTo>
                  <a:pt x="4176712" y="2676525"/>
                </a:lnTo>
                <a:lnTo>
                  <a:pt x="4176712" y="0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 cap="flat" cmpd="sng">
            <a:solidFill>
              <a:srgbClr val="558ED5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endParaRPr lang="sv-SE"/>
          </a:p>
        </p:txBody>
      </p:sp>
      <p:sp>
        <p:nvSpPr>
          <p:cNvPr id="12" name="CustomShape 1"/>
          <p:cNvSpPr/>
          <p:nvPr/>
        </p:nvSpPr>
        <p:spPr>
          <a:xfrm>
            <a:off x="457200" y="188640"/>
            <a:ext cx="7137000" cy="1140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sv-SE" sz="32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Software readiness for transfer into Initial Operations</a:t>
            </a:r>
          </a:p>
          <a:p>
            <a:pPr>
              <a:lnSpc>
                <a:spcPct val="100000"/>
              </a:lnSpc>
            </a:pPr>
            <a:r>
              <a:rPr lang="sv-SE" sz="2000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Current group structure</a:t>
            </a:r>
            <a:endParaRPr sz="2000" dirty="0"/>
          </a:p>
        </p:txBody>
      </p:sp>
      <p:sp>
        <p:nvSpPr>
          <p:cNvPr id="14" name="TextBox 5"/>
          <p:cNvSpPr txBox="1">
            <a:spLocks noChangeArrowheads="1"/>
          </p:cNvSpPr>
          <p:nvPr/>
        </p:nvSpPr>
        <p:spPr bwMode="auto">
          <a:xfrm>
            <a:off x="4606925" y="2280354"/>
            <a:ext cx="4284663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sv-SE" sz="1400" b="1" dirty="0" smtClean="0"/>
              <a:t>Physics - work package 08</a:t>
            </a:r>
            <a:endParaRPr lang="en-US" altLang="sv-SE" sz="1400" b="1" dirty="0"/>
          </a:p>
          <a:p>
            <a:pPr eaLnBrk="1" hangingPunct="1"/>
            <a:r>
              <a:rPr lang="en-US" altLang="sv-SE" sz="1200" dirty="0"/>
              <a:t>Emanuele Laface </a:t>
            </a:r>
            <a:r>
              <a:rPr lang="en-US" altLang="sv-SE" sz="1200" dirty="0" smtClean="0"/>
              <a:t>	</a:t>
            </a:r>
            <a:r>
              <a:rPr lang="en-US" altLang="sv-SE" sz="1050" dirty="0" smtClean="0"/>
              <a:t>(</a:t>
            </a:r>
            <a:r>
              <a:rPr lang="en-US" altLang="sv-SE" sz="1050" dirty="0"/>
              <a:t>Accelerator Physicist, WPM: 2017-12)</a:t>
            </a:r>
            <a:endParaRPr lang="en-US" altLang="sv-SE" sz="1200" dirty="0"/>
          </a:p>
          <a:p>
            <a:pPr eaLnBrk="1" hangingPunct="1"/>
            <a:r>
              <a:rPr lang="en-US" altLang="sv-SE" sz="1200" dirty="0"/>
              <a:t>Juan E. Esteban Müller </a:t>
            </a:r>
            <a:r>
              <a:rPr lang="en-US" altLang="sv-SE" sz="1200" dirty="0" smtClean="0"/>
              <a:t>	</a:t>
            </a:r>
            <a:r>
              <a:rPr lang="en-US" altLang="sv-SE" sz="1050" dirty="0" smtClean="0"/>
              <a:t>(</a:t>
            </a:r>
            <a:r>
              <a:rPr lang="en-US" altLang="sv-SE" sz="1050" dirty="0"/>
              <a:t>Software Scientist, 2017-02)</a:t>
            </a:r>
            <a:endParaRPr lang="en-US" altLang="sv-SE" sz="1200" dirty="0"/>
          </a:p>
          <a:p>
            <a:pPr eaLnBrk="1" hangingPunct="1"/>
            <a:r>
              <a:rPr lang="en-US" altLang="sv-SE" sz="1200" dirty="0"/>
              <a:t>Ben Folsom </a:t>
            </a:r>
            <a:r>
              <a:rPr lang="en-US" altLang="sv-SE" sz="1200" dirty="0" smtClean="0"/>
              <a:t>		</a:t>
            </a:r>
            <a:r>
              <a:rPr lang="en-US" altLang="sv-SE" sz="1050" dirty="0" smtClean="0"/>
              <a:t>(</a:t>
            </a:r>
            <a:r>
              <a:rPr lang="en-US" altLang="sv-SE" sz="1050" dirty="0"/>
              <a:t>PhD-student, dissertation in 2019)</a:t>
            </a:r>
            <a:endParaRPr lang="en-US" altLang="sv-SE" sz="1200" dirty="0"/>
          </a:p>
          <a:p>
            <a:pPr eaLnBrk="1" hangingPunct="1"/>
            <a:endParaRPr lang="en-US" altLang="sv-SE" sz="1400" b="1" dirty="0"/>
          </a:p>
          <a:p>
            <a:pPr eaLnBrk="1" hangingPunct="1"/>
            <a:endParaRPr lang="en-US" altLang="sv-SE" sz="1400" dirty="0"/>
          </a:p>
        </p:txBody>
      </p:sp>
      <p:sp>
        <p:nvSpPr>
          <p:cNvPr id="15" name="CustomShape 3"/>
          <p:cNvSpPr/>
          <p:nvPr/>
        </p:nvSpPr>
        <p:spPr>
          <a:xfrm>
            <a:off x="8668272" y="6356520"/>
            <a:ext cx="296216" cy="362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59B1DB73-4628-4805-89C6-A9AA90E40118}" type="slidenum">
              <a:rPr lang="sv-SE" sz="120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3</a:t>
            </a:fld>
            <a:endParaRPr dirty="0"/>
          </a:p>
        </p:txBody>
      </p:sp>
      <p:sp>
        <p:nvSpPr>
          <p:cNvPr id="16" name="Frame 18"/>
          <p:cNvSpPr>
            <a:spLocks/>
          </p:cNvSpPr>
          <p:nvPr/>
        </p:nvSpPr>
        <p:spPr bwMode="auto">
          <a:xfrm>
            <a:off x="4572893" y="3861048"/>
            <a:ext cx="4319587" cy="1440160"/>
          </a:xfrm>
          <a:custGeom>
            <a:avLst/>
            <a:gdLst>
              <a:gd name="T0" fmla="*/ 0 w 4176712"/>
              <a:gd name="T1" fmla="*/ 0 h 2676525"/>
              <a:gd name="T2" fmla="*/ 4176712 w 4176712"/>
              <a:gd name="T3" fmla="*/ 0 h 2676525"/>
              <a:gd name="T4" fmla="*/ 4176712 w 4176712"/>
              <a:gd name="T5" fmla="*/ 2676525 h 2676525"/>
              <a:gd name="T6" fmla="*/ 0 w 4176712"/>
              <a:gd name="T7" fmla="*/ 2676525 h 2676525"/>
              <a:gd name="T8" fmla="*/ 0 w 4176712"/>
              <a:gd name="T9" fmla="*/ 0 h 2676525"/>
              <a:gd name="T10" fmla="*/ 0 w 4176712"/>
              <a:gd name="T11" fmla="*/ 0 h 2676525"/>
              <a:gd name="T12" fmla="*/ 0 w 4176712"/>
              <a:gd name="T13" fmla="*/ 2676525 h 2676525"/>
              <a:gd name="T14" fmla="*/ 4176712 w 4176712"/>
              <a:gd name="T15" fmla="*/ 2676525 h 2676525"/>
              <a:gd name="T16" fmla="*/ 4176712 w 4176712"/>
              <a:gd name="T17" fmla="*/ 0 h 2676525"/>
              <a:gd name="T18" fmla="*/ 0 w 4176712"/>
              <a:gd name="T19" fmla="*/ 0 h 267652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176712" h="2676525">
                <a:moveTo>
                  <a:pt x="0" y="0"/>
                </a:moveTo>
                <a:lnTo>
                  <a:pt x="4176712" y="0"/>
                </a:lnTo>
                <a:lnTo>
                  <a:pt x="4176712" y="2676525"/>
                </a:lnTo>
                <a:lnTo>
                  <a:pt x="0" y="2676525"/>
                </a:lnTo>
                <a:lnTo>
                  <a:pt x="0" y="0"/>
                </a:lnTo>
                <a:close/>
                <a:moveTo>
                  <a:pt x="0" y="0"/>
                </a:moveTo>
                <a:lnTo>
                  <a:pt x="0" y="2676525"/>
                </a:lnTo>
                <a:lnTo>
                  <a:pt x="4176712" y="2676525"/>
                </a:lnTo>
                <a:lnTo>
                  <a:pt x="4176712" y="0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 cap="flat" cmpd="sng">
            <a:solidFill>
              <a:srgbClr val="558ED5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endParaRPr lang="sv-SE"/>
          </a:p>
        </p:txBody>
      </p:sp>
      <p:sp>
        <p:nvSpPr>
          <p:cNvPr id="18" name="TextBox 5"/>
          <p:cNvSpPr txBox="1">
            <a:spLocks noChangeArrowheads="1"/>
          </p:cNvSpPr>
          <p:nvPr/>
        </p:nvSpPr>
        <p:spPr bwMode="auto">
          <a:xfrm>
            <a:off x="4572000" y="3861048"/>
            <a:ext cx="4284663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sv-SE" sz="1400" b="1" dirty="0" smtClean="0"/>
              <a:t>Experiences from other facility:</a:t>
            </a:r>
          </a:p>
          <a:p>
            <a:pPr eaLnBrk="1" hangingPunct="1"/>
            <a:r>
              <a:rPr lang="en-US" altLang="sv-SE" sz="1200" dirty="0"/>
              <a:t>Emanuele Laface </a:t>
            </a:r>
            <a:r>
              <a:rPr lang="en-US" altLang="sv-SE" sz="1200" dirty="0" smtClean="0"/>
              <a:t>	CERN</a:t>
            </a:r>
            <a:endParaRPr lang="en-US" altLang="sv-SE" sz="1200" dirty="0"/>
          </a:p>
          <a:p>
            <a:pPr eaLnBrk="1" hangingPunct="1"/>
            <a:r>
              <a:rPr lang="en-US" altLang="sv-SE" sz="1200" dirty="0"/>
              <a:t>Juan E. Esteban Müller </a:t>
            </a:r>
            <a:r>
              <a:rPr lang="en-US" altLang="sv-SE" sz="1200" dirty="0" smtClean="0"/>
              <a:t>	CERN</a:t>
            </a:r>
            <a:endParaRPr lang="en-US" altLang="sv-SE" sz="1200" dirty="0"/>
          </a:p>
          <a:p>
            <a:pPr eaLnBrk="1" hangingPunct="1"/>
            <a:r>
              <a:rPr lang="en-US" altLang="sv-SE" sz="1200" dirty="0"/>
              <a:t>Karin Rathsman </a:t>
            </a:r>
            <a:r>
              <a:rPr lang="en-US" altLang="sv-SE" sz="1200" dirty="0" smtClean="0"/>
              <a:t>	Uppsala </a:t>
            </a:r>
            <a:r>
              <a:rPr lang="en-US" altLang="sv-SE" sz="1200" dirty="0"/>
              <a:t>University, </a:t>
            </a:r>
            <a:r>
              <a:rPr lang="en-US" altLang="sv-SE" sz="1200" dirty="0" smtClean="0"/>
              <a:t>SLAC</a:t>
            </a:r>
            <a:endParaRPr lang="en-US" altLang="sv-SE" sz="1200" dirty="0"/>
          </a:p>
          <a:p>
            <a:pPr eaLnBrk="1" hangingPunct="1"/>
            <a:r>
              <a:rPr lang="en-US" altLang="sv-SE" sz="1200" dirty="0"/>
              <a:t>Ricardo Fernandes </a:t>
            </a:r>
            <a:r>
              <a:rPr lang="en-US" altLang="sv-SE" sz="1200" dirty="0" smtClean="0"/>
              <a:t>	ESRF</a:t>
            </a:r>
            <a:r>
              <a:rPr lang="en-US" altLang="sv-SE" sz="1200" dirty="0"/>
              <a:t>, CERN, </a:t>
            </a:r>
            <a:r>
              <a:rPr lang="en-US" altLang="sv-SE" sz="1200" dirty="0" smtClean="0"/>
              <a:t>ALS</a:t>
            </a:r>
            <a:endParaRPr lang="en-US" altLang="sv-SE" sz="1200" dirty="0"/>
          </a:p>
          <a:p>
            <a:pPr eaLnBrk="1" hangingPunct="1"/>
            <a:endParaRPr lang="en-US" altLang="sv-SE" sz="1400" dirty="0"/>
          </a:p>
        </p:txBody>
      </p:sp>
    </p:spTree>
    <p:extLst>
      <p:ext uri="{BB962C8B-B14F-4D97-AF65-F5344CB8AC3E}">
        <p14:creationId xmlns:p14="http://schemas.microsoft.com/office/powerpoint/2010/main" val="223095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ustomShape 1"/>
          <p:cNvSpPr/>
          <p:nvPr/>
        </p:nvSpPr>
        <p:spPr>
          <a:xfrm>
            <a:off x="457200" y="274680"/>
            <a:ext cx="7137000" cy="109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sv-SE" sz="3200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Software readiness for transfer into Initial Operations</a:t>
            </a:r>
          </a:p>
          <a:p>
            <a:pPr>
              <a:lnSpc>
                <a:spcPct val="100000"/>
              </a:lnSpc>
            </a:pPr>
            <a:r>
              <a:rPr lang="sv-SE" sz="2000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Strategy</a:t>
            </a:r>
            <a:endParaRPr sz="2000" dirty="0"/>
          </a:p>
        </p:txBody>
      </p:sp>
      <p:sp>
        <p:nvSpPr>
          <p:cNvPr id="79" name="CustomShape 2"/>
          <p:cNvSpPr/>
          <p:nvPr/>
        </p:nvSpPr>
        <p:spPr>
          <a:xfrm>
            <a:off x="179640" y="1510576"/>
            <a:ext cx="8710920" cy="5302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16000" indent="-214920">
              <a:lnSpc>
                <a:spcPct val="100000"/>
              </a:lnSpc>
              <a:buClr>
                <a:srgbClr val="808080"/>
              </a:buClr>
              <a:buFont typeface="Arial"/>
              <a:buChar char="•"/>
            </a:pPr>
            <a:r>
              <a:rPr lang="sv-SE" sz="2000" spc="-1" dirty="0" smtClean="0"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Chose open source software used at other facilities when possible</a:t>
            </a:r>
            <a:endParaRPr lang="sv-SE" sz="1200" i="1" spc="-1" dirty="0" smtClean="0"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  <a:p>
            <a:pPr marL="432000" lvl="1" indent="-214920">
              <a:lnSpc>
                <a:spcPct val="100000"/>
              </a:lnSpc>
              <a:buClr>
                <a:srgbClr val="808080"/>
              </a:buClr>
              <a:buFont typeface="Arial"/>
              <a:buChar char="–"/>
            </a:pPr>
            <a:r>
              <a:rPr lang="sv-SE" sz="1400" spc="-1" dirty="0" smtClean="0">
                <a:uFill>
                  <a:solidFill>
                    <a:srgbClr val="FFFFFF"/>
                  </a:solidFill>
                </a:uFill>
                <a:latin typeface="Calibri"/>
              </a:rPr>
              <a:t>EPICS</a:t>
            </a:r>
          </a:p>
          <a:p>
            <a:pPr marL="432000" lvl="1" indent="-214920">
              <a:lnSpc>
                <a:spcPct val="100000"/>
              </a:lnSpc>
              <a:buClr>
                <a:srgbClr val="808080"/>
              </a:buClr>
              <a:buFont typeface="Arial"/>
              <a:buChar char="–"/>
            </a:pPr>
            <a:r>
              <a:rPr lang="sv-SE" sz="1400" spc="-1" dirty="0" smtClean="0">
                <a:uFill>
                  <a:solidFill>
                    <a:srgbClr val="FFFFFF"/>
                  </a:solidFill>
                </a:uFill>
                <a:latin typeface="Calibri"/>
              </a:rPr>
              <a:t>Control system studio (EPICS-clients for controlling the machine)</a:t>
            </a:r>
          </a:p>
          <a:p>
            <a:pPr marL="432000" lvl="1" indent="-214920">
              <a:lnSpc>
                <a:spcPct val="100000"/>
              </a:lnSpc>
              <a:buClr>
                <a:srgbClr val="808080"/>
              </a:buClr>
              <a:buFont typeface="Arial"/>
              <a:buChar char="–"/>
            </a:pPr>
            <a:r>
              <a:rPr lang="sv-SE" sz="1400" spc="-1" dirty="0" smtClean="0">
                <a:uFill>
                  <a:solidFill>
                    <a:srgbClr val="FFFFFF"/>
                  </a:solidFill>
                </a:uFill>
                <a:latin typeface="Calibri"/>
              </a:rPr>
              <a:t>OpenXAL (Framework for high-level Physics applications for orbit control)</a:t>
            </a:r>
          </a:p>
          <a:p>
            <a:pPr marL="432000" lvl="1" indent="-214920">
              <a:lnSpc>
                <a:spcPct val="100000"/>
              </a:lnSpc>
              <a:buClr>
                <a:srgbClr val="808080"/>
              </a:buClr>
              <a:buFont typeface="Arial"/>
              <a:buChar char="–"/>
            </a:pPr>
            <a:endParaRPr lang="sv-SE" sz="1400" spc="-1" dirty="0" smtClean="0"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16000" indent="-214920">
              <a:lnSpc>
                <a:spcPct val="100000"/>
              </a:lnSpc>
              <a:buClr>
                <a:srgbClr val="808080"/>
              </a:buClr>
              <a:buFont typeface="Arial"/>
              <a:buChar char="•"/>
            </a:pPr>
            <a:r>
              <a:rPr lang="sv-SE" sz="2000" spc="-1" dirty="0" smtClean="0"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Maintain ESS code branches for community applications</a:t>
            </a:r>
            <a:endParaRPr dirty="0" smtClean="0"/>
          </a:p>
          <a:p>
            <a:pPr marL="432000" lvl="1" indent="-214920">
              <a:lnSpc>
                <a:spcPct val="100000"/>
              </a:lnSpc>
              <a:buClr>
                <a:srgbClr val="808080"/>
              </a:buClr>
              <a:buFont typeface="Arial"/>
              <a:buChar char="–"/>
            </a:pPr>
            <a:r>
              <a:rPr lang="en-US" sz="1400" spc="-1" dirty="0" smtClean="0"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Keep our own code up-to-date with contributions to the main, community, branch</a:t>
            </a:r>
          </a:p>
          <a:p>
            <a:pPr marL="432000" lvl="1" indent="-214920">
              <a:lnSpc>
                <a:spcPct val="100000"/>
              </a:lnSpc>
              <a:buClr>
                <a:srgbClr val="808080"/>
              </a:buClr>
              <a:buFont typeface="Arial"/>
              <a:buChar char="–"/>
            </a:pPr>
            <a:r>
              <a:rPr lang="en-US" sz="1400" spc="-1" dirty="0" smtClean="0"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Collaborate with other facilities and contribute to development of common applications</a:t>
            </a:r>
            <a:endParaRPr lang="en-US" sz="1400" spc="-1" dirty="0"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  <a:p>
            <a:pPr marL="432000" lvl="1" indent="-214920">
              <a:lnSpc>
                <a:spcPct val="100000"/>
              </a:lnSpc>
              <a:buClr>
                <a:srgbClr val="808080"/>
              </a:buClr>
              <a:buFont typeface="Arial"/>
              <a:buChar char="–"/>
            </a:pPr>
            <a:endParaRPr lang="sv-SE" sz="1400" spc="-1" dirty="0" smtClean="0"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  <a:p>
            <a:pPr marL="216000" indent="-214920">
              <a:lnSpc>
                <a:spcPct val="100000"/>
              </a:lnSpc>
              <a:buClr>
                <a:srgbClr val="808080"/>
              </a:buClr>
              <a:buFont typeface="Arial"/>
              <a:buChar char="•"/>
            </a:pPr>
            <a:r>
              <a:rPr lang="sv-SE" sz="2000" spc="-1" dirty="0" smtClean="0"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Staged approach </a:t>
            </a:r>
          </a:p>
          <a:p>
            <a:pPr marL="432000" lvl="1" indent="-214920">
              <a:lnSpc>
                <a:spcPct val="100000"/>
              </a:lnSpc>
              <a:buClr>
                <a:srgbClr val="808080"/>
              </a:buClr>
              <a:buFont typeface="Arial"/>
              <a:buChar char="–"/>
            </a:pPr>
            <a:r>
              <a:rPr lang="sv-SE" sz="1400" spc="-1" dirty="0" smtClean="0">
                <a:uFill>
                  <a:solidFill>
                    <a:srgbClr val="FFFFFF"/>
                  </a:solidFill>
                </a:uFill>
                <a:latin typeface="Calibri"/>
              </a:rPr>
              <a:t>Start out with delivering </a:t>
            </a:r>
            <a:r>
              <a:rPr lang="sv-SE" sz="1400" spc="-1" dirty="0">
                <a:uFill>
                  <a:solidFill>
                    <a:srgbClr val="FFFFFF"/>
                  </a:solidFill>
                </a:uFill>
                <a:latin typeface="Calibri"/>
              </a:rPr>
              <a:t>basic, working, </a:t>
            </a:r>
            <a:r>
              <a:rPr lang="sv-SE" sz="1400" spc="-1" dirty="0" smtClean="0">
                <a:uFill>
                  <a:solidFill>
                    <a:srgbClr val="FFFFFF"/>
                  </a:solidFill>
                </a:uFill>
                <a:latin typeface="Calibri"/>
              </a:rPr>
              <a:t>functionality</a:t>
            </a:r>
          </a:p>
          <a:p>
            <a:pPr marL="432000" lvl="1" indent="-214920">
              <a:buClr>
                <a:srgbClr val="808080"/>
              </a:buClr>
              <a:buFont typeface="Arial"/>
              <a:buChar char="–"/>
            </a:pPr>
            <a:r>
              <a:rPr lang="sv-SE" sz="1400" spc="-1" dirty="0">
                <a:uFill>
                  <a:solidFill>
                    <a:srgbClr val="FFFFFF"/>
                  </a:solidFill>
                </a:uFill>
                <a:latin typeface="Calibri"/>
              </a:rPr>
              <a:t>Continue working on both </a:t>
            </a:r>
            <a:r>
              <a:rPr lang="sv-SE" sz="1400" spc="-1" dirty="0" smtClean="0">
                <a:uFill>
                  <a:solidFill>
                    <a:srgbClr val="FFFFFF"/>
                  </a:solidFill>
                </a:uFill>
                <a:latin typeface="Calibri"/>
              </a:rPr>
              <a:t>ESS and </a:t>
            </a:r>
            <a:r>
              <a:rPr lang="sv-SE" sz="1400" spc="-1" dirty="0">
                <a:uFill>
                  <a:solidFill>
                    <a:srgbClr val="FFFFFF"/>
                  </a:solidFill>
                </a:uFill>
                <a:latin typeface="Calibri"/>
              </a:rPr>
              <a:t>community </a:t>
            </a:r>
            <a:r>
              <a:rPr lang="sv-SE" sz="1400" spc="-1" dirty="0" smtClean="0">
                <a:uFill>
                  <a:solidFill>
                    <a:srgbClr val="FFFFFF"/>
                  </a:solidFill>
                </a:uFill>
                <a:latin typeface="Calibri"/>
              </a:rPr>
              <a:t>applications</a:t>
            </a:r>
          </a:p>
          <a:p>
            <a:pPr marL="432000" lvl="1" indent="-214920">
              <a:lnSpc>
                <a:spcPct val="100000"/>
              </a:lnSpc>
              <a:buClr>
                <a:srgbClr val="808080"/>
              </a:buClr>
              <a:buFont typeface="Arial"/>
              <a:buChar char="–"/>
            </a:pPr>
            <a:r>
              <a:rPr lang="sv-SE" sz="1400" spc="-1" dirty="0" smtClean="0">
                <a:uFill>
                  <a:solidFill>
                    <a:srgbClr val="FFFFFF"/>
                  </a:solidFill>
                </a:uFill>
                <a:latin typeface="Calibri"/>
              </a:rPr>
              <a:t>Continously evaluate and plan potential upgrades of releases</a:t>
            </a:r>
          </a:p>
          <a:p>
            <a:pPr marL="432000" lvl="1" indent="-214920">
              <a:lnSpc>
                <a:spcPct val="100000"/>
              </a:lnSpc>
              <a:buClr>
                <a:srgbClr val="808080"/>
              </a:buClr>
              <a:buFont typeface="Arial"/>
              <a:buChar char="–"/>
            </a:pPr>
            <a:endParaRPr lang="sv-SE" sz="1400" spc="-1" dirty="0" smtClean="0"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  <a:p>
            <a:pPr marL="216000" indent="-214920">
              <a:lnSpc>
                <a:spcPct val="100000"/>
              </a:lnSpc>
              <a:buClr>
                <a:srgbClr val="808080"/>
              </a:buClr>
              <a:buFont typeface="Arial"/>
              <a:buChar char="•"/>
            </a:pPr>
            <a:r>
              <a:rPr lang="sv-SE" sz="2000" spc="-1" dirty="0" smtClean="0"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Limit the amount of technologies</a:t>
            </a:r>
            <a:endParaRPr dirty="0" smtClean="0"/>
          </a:p>
          <a:p>
            <a:pPr marL="432000" lvl="1" indent="-214920">
              <a:buClr>
                <a:srgbClr val="808080"/>
              </a:buClr>
              <a:buFont typeface="Arial"/>
              <a:buChar char="–"/>
            </a:pPr>
            <a:r>
              <a:rPr lang="sv-SE" sz="1400" spc="-1" dirty="0" smtClean="0">
                <a:uFill>
                  <a:solidFill>
                    <a:srgbClr val="FFFFFF"/>
                  </a:solidFill>
                </a:uFill>
                <a:latin typeface="Calibri"/>
              </a:rPr>
              <a:t>Primary language for own development is Java</a:t>
            </a:r>
          </a:p>
          <a:p>
            <a:pPr marL="432000" lvl="1" indent="-214920">
              <a:buClr>
                <a:srgbClr val="808080"/>
              </a:buClr>
              <a:buFont typeface="Arial"/>
              <a:buChar char="–"/>
            </a:pPr>
            <a:r>
              <a:rPr lang="sv-SE" sz="1400" spc="-1" dirty="0" smtClean="0">
                <a:uFill>
                  <a:solidFill>
                    <a:srgbClr val="FFFFFF"/>
                  </a:solidFill>
                </a:uFill>
                <a:latin typeface="Calibri"/>
              </a:rPr>
              <a:t>Standardize frameworks and databases as far as possible</a:t>
            </a:r>
          </a:p>
          <a:p>
            <a:pPr marL="432000" lvl="1" indent="-214920">
              <a:buClr>
                <a:srgbClr val="808080"/>
              </a:buClr>
              <a:buFont typeface="Arial"/>
              <a:buChar char="–"/>
            </a:pPr>
            <a:endParaRPr lang="sv-SE" sz="1400" spc="-1" dirty="0" smtClean="0"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  <a:p>
            <a:pPr marL="216000" indent="-214920">
              <a:lnSpc>
                <a:spcPct val="100000"/>
              </a:lnSpc>
              <a:buClr>
                <a:srgbClr val="808080"/>
              </a:buClr>
              <a:buFont typeface="Arial"/>
              <a:buChar char="•"/>
            </a:pPr>
            <a:r>
              <a:rPr lang="sv-SE" sz="2000" spc="-1" dirty="0" smtClean="0"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Training and support</a:t>
            </a:r>
          </a:p>
          <a:p>
            <a:pPr marL="432000" lvl="1" indent="-214920">
              <a:buClr>
                <a:srgbClr val="808080"/>
              </a:buClr>
              <a:buFont typeface="Arial"/>
              <a:buChar char="–"/>
            </a:pPr>
            <a:r>
              <a:rPr lang="en-US" sz="1400" spc="-1" dirty="0" smtClean="0"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Develop training to support our users</a:t>
            </a:r>
            <a:endParaRPr lang="en-US" sz="1400" dirty="0" smtClean="0"/>
          </a:p>
          <a:p>
            <a:pPr marL="432000" lvl="1" indent="-214920">
              <a:lnSpc>
                <a:spcPct val="100000"/>
              </a:lnSpc>
              <a:buClr>
                <a:srgbClr val="808080"/>
              </a:buClr>
              <a:buFont typeface="Arial"/>
              <a:buChar char="–"/>
            </a:pPr>
            <a:endParaRPr sz="1400" spc="-1" dirty="0"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</p:txBody>
      </p:sp>
      <p:sp>
        <p:nvSpPr>
          <p:cNvPr id="80" name="CustomShape 3"/>
          <p:cNvSpPr/>
          <p:nvPr/>
        </p:nvSpPr>
        <p:spPr>
          <a:xfrm>
            <a:off x="8388424" y="6356520"/>
            <a:ext cx="296216" cy="362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59B1DB73-4628-4805-89C6-A9AA90E40118}" type="slidenum">
              <a:rPr lang="sv-SE" sz="120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4</a:t>
            </a:fld>
            <a:endParaRPr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5382" y="3356992"/>
            <a:ext cx="1958618" cy="1224136"/>
          </a:xfrm>
          <a:prstGeom prst="rect">
            <a:avLst/>
          </a:prstGeom>
        </p:spPr>
      </p:pic>
      <p:pic>
        <p:nvPicPr>
          <p:cNvPr id="1026" name="Picture 2" descr="https://openxal.github.io/images/Open%20XAL%20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1330" y="5013175"/>
            <a:ext cx="1942669" cy="1610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03" y="1883702"/>
            <a:ext cx="2007206" cy="1080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ustomShape 1"/>
          <p:cNvSpPr/>
          <p:nvPr/>
        </p:nvSpPr>
        <p:spPr>
          <a:xfrm>
            <a:off x="179640" y="188640"/>
            <a:ext cx="7414560" cy="1140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sv-SE" sz="32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Software readiness for transfer into </a:t>
            </a:r>
            <a:r>
              <a:rPr lang="sv-SE" sz="3200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Initial Operations</a:t>
            </a:r>
            <a:endParaRPr lang="sv-SE" sz="3200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sv-SE" sz="2000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Competence plan</a:t>
            </a:r>
            <a:endParaRPr sz="2000" dirty="0"/>
          </a:p>
        </p:txBody>
      </p:sp>
      <p:sp>
        <p:nvSpPr>
          <p:cNvPr id="79" name="CustomShape 2"/>
          <p:cNvSpPr/>
          <p:nvPr/>
        </p:nvSpPr>
        <p:spPr>
          <a:xfrm>
            <a:off x="179640" y="1510576"/>
            <a:ext cx="8710920" cy="5302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16000" indent="-214920">
              <a:lnSpc>
                <a:spcPct val="100000"/>
              </a:lnSpc>
              <a:buClr>
                <a:srgbClr val="808080"/>
              </a:buClr>
              <a:buFont typeface="Arial"/>
              <a:buChar char="•"/>
            </a:pPr>
            <a:r>
              <a:rPr lang="sv-SE" sz="2400" spc="-1" dirty="0" smtClean="0"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Visit other facilities  (PSI, CERN, SNS, Diamond Light Source)</a:t>
            </a:r>
            <a:endParaRPr lang="sv-SE" sz="1400" i="1" spc="-1" dirty="0" smtClean="0"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  <a:p>
            <a:pPr marL="432000" lvl="1" indent="-214920">
              <a:lnSpc>
                <a:spcPct val="100000"/>
              </a:lnSpc>
              <a:buClr>
                <a:srgbClr val="808080"/>
              </a:buClr>
              <a:buFont typeface="Arial"/>
              <a:buChar char="–"/>
            </a:pPr>
            <a:r>
              <a:rPr lang="sv-SE" sz="1600" spc="-1" dirty="0">
                <a:uFill>
                  <a:solidFill>
                    <a:srgbClr val="FFFFFF"/>
                  </a:solidFill>
                </a:uFill>
                <a:latin typeface="Calibri"/>
              </a:rPr>
              <a:t>M</a:t>
            </a:r>
            <a:r>
              <a:rPr lang="sv-SE" sz="1600" spc="-1" dirty="0" smtClean="0">
                <a:uFill>
                  <a:solidFill>
                    <a:srgbClr val="FFFFFF"/>
                  </a:solidFill>
                </a:uFill>
                <a:latin typeface="Calibri"/>
              </a:rPr>
              <a:t>any of the employees have no research facility background</a:t>
            </a:r>
          </a:p>
          <a:p>
            <a:pPr marL="432000" lvl="1" indent="-214920">
              <a:lnSpc>
                <a:spcPct val="100000"/>
              </a:lnSpc>
              <a:buClr>
                <a:srgbClr val="808080"/>
              </a:buClr>
              <a:buFont typeface="Arial"/>
              <a:buChar char="–"/>
            </a:pPr>
            <a:r>
              <a:rPr lang="sv-SE" sz="1600" spc="-1" dirty="0" smtClean="0">
                <a:uFill>
                  <a:solidFill>
                    <a:srgbClr val="FFFFFF"/>
                  </a:solidFill>
                </a:uFill>
                <a:latin typeface="Calibri"/>
              </a:rPr>
              <a:t>Validation of Software components </a:t>
            </a:r>
          </a:p>
          <a:p>
            <a:pPr marL="889200" lvl="2" indent="-214920">
              <a:buClr>
                <a:srgbClr val="808080"/>
              </a:buClr>
              <a:buFont typeface="Arial"/>
              <a:buChar char="–"/>
            </a:pPr>
            <a:endParaRPr lang="sv-SE" sz="1600" spc="-1" dirty="0" smtClean="0"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16000" indent="-214920">
              <a:lnSpc>
                <a:spcPct val="100000"/>
              </a:lnSpc>
              <a:buClr>
                <a:srgbClr val="808080"/>
              </a:buClr>
              <a:buFont typeface="Arial"/>
              <a:buChar char="•"/>
            </a:pPr>
            <a:r>
              <a:rPr lang="sv-SE" sz="2400" spc="-1" dirty="0" smtClean="0"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EPICS Community</a:t>
            </a:r>
            <a:endParaRPr dirty="0" smtClean="0"/>
          </a:p>
          <a:p>
            <a:pPr marL="432000" lvl="1" indent="-214920">
              <a:lnSpc>
                <a:spcPct val="100000"/>
              </a:lnSpc>
              <a:buClr>
                <a:srgbClr val="808080"/>
              </a:buClr>
              <a:buFont typeface="Arial"/>
              <a:buChar char="–"/>
            </a:pPr>
            <a:r>
              <a:rPr lang="en-US" sz="1600" spc="-1" dirty="0" smtClean="0"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Participate in EPICS Collaboration meetings </a:t>
            </a:r>
          </a:p>
          <a:p>
            <a:pPr marL="432000" lvl="1" indent="-214920">
              <a:lnSpc>
                <a:spcPct val="100000"/>
              </a:lnSpc>
              <a:buClr>
                <a:srgbClr val="808080"/>
              </a:buClr>
              <a:buFont typeface="Arial"/>
              <a:buChar char="–"/>
            </a:pPr>
            <a:r>
              <a:rPr lang="en-US" sz="1600" spc="-1" dirty="0" smtClean="0"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Participate in EPICS Core Developers meetings</a:t>
            </a:r>
          </a:p>
          <a:p>
            <a:pPr marL="432000" lvl="1" indent="-214920">
              <a:lnSpc>
                <a:spcPct val="100000"/>
              </a:lnSpc>
              <a:buClr>
                <a:srgbClr val="808080"/>
              </a:buClr>
              <a:buFont typeface="Arial"/>
              <a:buChar char="–"/>
            </a:pPr>
            <a:endParaRPr lang="en-US" sz="1600" spc="-1" dirty="0" smtClean="0"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  <a:p>
            <a:pPr marL="216000" indent="-214920">
              <a:lnSpc>
                <a:spcPct val="100000"/>
              </a:lnSpc>
              <a:buClr>
                <a:srgbClr val="808080"/>
              </a:buClr>
              <a:buFont typeface="Arial"/>
              <a:buChar char="•"/>
            </a:pPr>
            <a:r>
              <a:rPr lang="sv-SE" sz="2400" spc="-1" dirty="0" smtClean="0"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On the job training</a:t>
            </a:r>
            <a:endParaRPr dirty="0" smtClean="0"/>
          </a:p>
          <a:p>
            <a:pPr marL="432000" lvl="1" indent="-214920">
              <a:buClr>
                <a:srgbClr val="808080"/>
              </a:buClr>
              <a:buFont typeface="Arial"/>
              <a:buChar char="–"/>
            </a:pPr>
            <a:r>
              <a:rPr lang="sv-SE" sz="1600" spc="-1" dirty="0" smtClean="0">
                <a:uFill>
                  <a:solidFill>
                    <a:srgbClr val="FFFFFF"/>
                  </a:solidFill>
                </a:uFill>
                <a:latin typeface="Calibri"/>
              </a:rPr>
              <a:t>Interacting with / supporting users</a:t>
            </a:r>
          </a:p>
          <a:p>
            <a:pPr marL="432000" lvl="1" indent="-214920">
              <a:buClr>
                <a:srgbClr val="808080"/>
              </a:buClr>
              <a:buFont typeface="Arial"/>
              <a:buChar char="–"/>
            </a:pPr>
            <a:r>
              <a:rPr lang="sv-SE" sz="1600" spc="-1" dirty="0" smtClean="0"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Maintaining the code, fixing bugs</a:t>
            </a:r>
          </a:p>
          <a:p>
            <a:pPr marL="432000" lvl="1" indent="-214920">
              <a:buClr>
                <a:srgbClr val="808080"/>
              </a:buClr>
              <a:buFont typeface="Arial"/>
              <a:buChar char="–"/>
            </a:pPr>
            <a:r>
              <a:rPr lang="sv-SE" sz="1600" spc="-1" dirty="0" smtClean="0"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Re-factoring and/or continued development of the applications</a:t>
            </a:r>
          </a:p>
          <a:p>
            <a:pPr marL="432000" lvl="1" indent="-214920">
              <a:buClr>
                <a:srgbClr val="808080"/>
              </a:buClr>
              <a:buFont typeface="Arial"/>
              <a:buChar char="–"/>
            </a:pPr>
            <a:endParaRPr lang="sv-SE" sz="1600" spc="-1" dirty="0" smtClean="0"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  <a:p>
            <a:pPr marL="216000" indent="-214920">
              <a:lnSpc>
                <a:spcPct val="100000"/>
              </a:lnSpc>
              <a:buClr>
                <a:srgbClr val="808080"/>
              </a:buClr>
              <a:buFont typeface="Arial"/>
              <a:buChar char="•"/>
            </a:pPr>
            <a:r>
              <a:rPr lang="sv-SE" sz="2400" spc="-1" dirty="0" smtClean="0"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Share expertise and knowledge in the group</a:t>
            </a:r>
            <a:endParaRPr lang="en-US" sz="1400" spc="-1" dirty="0" smtClean="0"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  <a:p>
            <a:pPr marL="432000" lvl="1" indent="-214920">
              <a:buClr>
                <a:srgbClr val="808080"/>
              </a:buClr>
              <a:buFont typeface="Arial"/>
              <a:buChar char="–"/>
            </a:pPr>
            <a:r>
              <a:rPr lang="en-US" sz="1600" spc="-1" dirty="0" smtClean="0"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Group members share their knowledge on specific technologies</a:t>
            </a:r>
          </a:p>
          <a:p>
            <a:pPr marL="432000" lvl="1" indent="-214920">
              <a:buClr>
                <a:srgbClr val="808080"/>
              </a:buClr>
              <a:buFont typeface="Arial"/>
              <a:buChar char="–"/>
            </a:pPr>
            <a:r>
              <a:rPr lang="en-US" sz="1600" spc="-1" dirty="0" smtClean="0"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Group members share newly acquired knowledge</a:t>
            </a:r>
          </a:p>
          <a:p>
            <a:pPr marL="432000" lvl="1" indent="-214920">
              <a:buClr>
                <a:srgbClr val="808080"/>
              </a:buClr>
              <a:buFont typeface="Arial"/>
              <a:buChar char="–"/>
            </a:pPr>
            <a:r>
              <a:rPr lang="en-US" sz="1600" spc="-1" dirty="0" smtClean="0"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Bring in outside experts for training purposes</a:t>
            </a:r>
            <a:endParaRPr sz="1600" spc="-1" dirty="0"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</p:txBody>
      </p:sp>
      <p:sp>
        <p:nvSpPr>
          <p:cNvPr id="80" name="CustomShape 3"/>
          <p:cNvSpPr/>
          <p:nvPr/>
        </p:nvSpPr>
        <p:spPr>
          <a:xfrm>
            <a:off x="6553080" y="6356520"/>
            <a:ext cx="2131560" cy="362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59B1DB73-4628-4805-89C6-A9AA90E40118}" type="slidenum">
              <a:rPr lang="sv-SE" sz="120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5</a:t>
            </a:fld>
            <a:endParaRPr dirty="0"/>
          </a:p>
        </p:txBody>
      </p:sp>
      <p:pic>
        <p:nvPicPr>
          <p:cNvPr id="1028" name="Picture 4" descr="Image result for learn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4033" y="2624138"/>
            <a:ext cx="2599967" cy="2723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18860" y="587727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>
                <a:solidFill>
                  <a:schemeClr val="bg1"/>
                </a:solidFill>
              </a:rPr>
              <a:t>k</a:t>
            </a:r>
            <a:endParaRPr lang="sv-S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41717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ustomShape 1"/>
          <p:cNvSpPr/>
          <p:nvPr/>
        </p:nvSpPr>
        <p:spPr>
          <a:xfrm>
            <a:off x="457200" y="188640"/>
            <a:ext cx="7137000" cy="1140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sv-SE" sz="32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Software readiness for transfer into Initial Operations</a:t>
            </a:r>
          </a:p>
          <a:p>
            <a:pPr>
              <a:lnSpc>
                <a:spcPct val="100000"/>
              </a:lnSpc>
            </a:pPr>
            <a:r>
              <a:rPr lang="sv-SE" sz="2000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Four areas of functionality</a:t>
            </a:r>
            <a:endParaRPr sz="2000" dirty="0"/>
          </a:p>
        </p:txBody>
      </p:sp>
      <p:sp>
        <p:nvSpPr>
          <p:cNvPr id="79" name="CustomShape 2"/>
          <p:cNvSpPr/>
          <p:nvPr/>
        </p:nvSpPr>
        <p:spPr>
          <a:xfrm>
            <a:off x="179640" y="1412776"/>
            <a:ext cx="8710920" cy="530662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1080">
              <a:lnSpc>
                <a:spcPct val="100000"/>
              </a:lnSpc>
              <a:buClr>
                <a:srgbClr val="808080"/>
              </a:buClr>
            </a:pPr>
            <a:r>
              <a:rPr lang="sv-SE" sz="2200" spc="-1" dirty="0" smtClean="0"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1. OpenXAL framework and online model</a:t>
            </a:r>
            <a:br>
              <a:rPr lang="sv-SE" sz="2200" spc="-1" dirty="0" smtClean="0"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</a:br>
            <a:r>
              <a:rPr lang="sv-SE" spc="-1" dirty="0" smtClean="0">
                <a:uFill>
                  <a:solidFill>
                    <a:srgbClr val="FFFFFF"/>
                  </a:solidFill>
                </a:uFill>
                <a:latin typeface="Calibri"/>
              </a:rPr>
              <a:t>Support, development, </a:t>
            </a:r>
            <a:r>
              <a:rPr lang="sv-SE" spc="-1" dirty="0">
                <a:uFill>
                  <a:solidFill>
                    <a:srgbClr val="FFFFFF"/>
                  </a:solidFill>
                </a:uFill>
                <a:latin typeface="Calibri"/>
              </a:rPr>
              <a:t>maintenance </a:t>
            </a:r>
            <a:r>
              <a:rPr lang="sv-SE" spc="-1" dirty="0" smtClean="0">
                <a:uFill>
                  <a:solidFill>
                    <a:srgbClr val="FFFFFF"/>
                  </a:solidFill>
                </a:uFill>
                <a:latin typeface="Calibri"/>
              </a:rPr>
              <a:t>and training </a:t>
            </a:r>
            <a:br>
              <a:rPr lang="sv-SE" spc="-1" dirty="0" smtClean="0">
                <a:uFill>
                  <a:solidFill>
                    <a:srgbClr val="FFFFFF"/>
                  </a:solidFill>
                </a:uFill>
                <a:latin typeface="Calibri"/>
              </a:rPr>
            </a:br>
            <a:endParaRPr lang="sv-SE" sz="2200" spc="-1" dirty="0" smtClean="0"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  <a:buClr>
                <a:srgbClr val="808080"/>
              </a:buClr>
            </a:pPr>
            <a:r>
              <a:rPr lang="sv-SE" sz="2200" spc="-1" dirty="0" smtClean="0">
                <a:uFill>
                  <a:solidFill>
                    <a:srgbClr val="FFFFFF"/>
                  </a:solidFill>
                </a:uFill>
                <a:latin typeface="Calibri"/>
              </a:rPr>
              <a:t>2. CS-studio framework and display builder</a:t>
            </a:r>
            <a:br>
              <a:rPr lang="sv-SE" sz="2200" spc="-1" dirty="0" smtClean="0">
                <a:uFill>
                  <a:solidFill>
                    <a:srgbClr val="FFFFFF"/>
                  </a:solidFill>
                </a:uFill>
                <a:latin typeface="Calibri"/>
              </a:rPr>
            </a:br>
            <a:r>
              <a:rPr lang="sv-SE" spc="-1" dirty="0" smtClean="0">
                <a:uFill>
                  <a:solidFill>
                    <a:srgbClr val="FFFFFF"/>
                  </a:solidFill>
                </a:uFill>
                <a:latin typeface="Calibri"/>
              </a:rPr>
              <a:t>Support</a:t>
            </a:r>
            <a:r>
              <a:rPr lang="sv-SE" spc="-1" dirty="0">
                <a:uFill>
                  <a:solidFill>
                    <a:srgbClr val="FFFFFF"/>
                  </a:solidFill>
                </a:uFill>
                <a:latin typeface="Calibri"/>
              </a:rPr>
              <a:t>, </a:t>
            </a:r>
            <a:r>
              <a:rPr lang="sv-SE" spc="-1" dirty="0" smtClean="0">
                <a:uFill>
                  <a:solidFill>
                    <a:srgbClr val="FFFFFF"/>
                  </a:solidFill>
                </a:uFill>
                <a:latin typeface="Calibri"/>
              </a:rPr>
              <a:t>maintenance development and </a:t>
            </a:r>
            <a:r>
              <a:rPr lang="sv-SE" spc="-1" dirty="0">
                <a:uFill>
                  <a:solidFill>
                    <a:srgbClr val="FFFFFF"/>
                  </a:solidFill>
                </a:uFill>
                <a:latin typeface="Calibri"/>
              </a:rPr>
              <a:t>training </a:t>
            </a:r>
            <a:r>
              <a:rPr lang="sv-SE" i="1" spc="-1" dirty="0">
                <a:uFill>
                  <a:solidFill>
                    <a:srgbClr val="FFFFFF"/>
                  </a:solidFill>
                </a:uFill>
                <a:latin typeface="Calibri"/>
              </a:rPr>
              <a:t/>
            </a:r>
            <a:br>
              <a:rPr lang="sv-SE" i="1" spc="-1" dirty="0">
                <a:uFill>
                  <a:solidFill>
                    <a:srgbClr val="FFFFFF"/>
                  </a:solidFill>
                </a:uFill>
                <a:latin typeface="Calibri"/>
              </a:rPr>
            </a:br>
            <a:endParaRPr lang="sv-SE" i="1" spc="-1" dirty="0" smtClean="0"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  <a:buClr>
                <a:srgbClr val="808080"/>
              </a:buClr>
            </a:pPr>
            <a:r>
              <a:rPr lang="sv-SE" sz="2200" spc="-1" dirty="0" smtClean="0"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3. Applications, work ongoing</a:t>
            </a:r>
          </a:p>
          <a:p>
            <a:pPr marL="285750" indent="-285750">
              <a:lnSpc>
                <a:spcPct val="100000"/>
              </a:lnSpc>
              <a:buClr>
                <a:srgbClr val="808080"/>
              </a:buClr>
              <a:buFontTx/>
              <a:buChar char="-"/>
            </a:pPr>
            <a:r>
              <a:rPr lang="sv-SE" spc="-1" dirty="0" smtClean="0"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CS-studio-plugins</a:t>
            </a:r>
          </a:p>
          <a:p>
            <a:pPr marL="285750" indent="-285750">
              <a:lnSpc>
                <a:spcPct val="100000"/>
              </a:lnSpc>
              <a:buClr>
                <a:srgbClr val="808080"/>
              </a:buClr>
              <a:buFontTx/>
              <a:buChar char="-"/>
            </a:pPr>
            <a:r>
              <a:rPr lang="sv-SE" spc="-1" dirty="0" smtClean="0"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Calibration Service Application; development ongoing</a:t>
            </a:r>
            <a:endParaRPr lang="sv-SE" spc="-1" dirty="0"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  <a:p>
            <a:pPr marL="285750" indent="-285750">
              <a:lnSpc>
                <a:spcPct val="100000"/>
              </a:lnSpc>
              <a:buClr>
                <a:srgbClr val="808080"/>
              </a:buClr>
              <a:buFontTx/>
              <a:buChar char="-"/>
            </a:pPr>
            <a:r>
              <a:rPr lang="sv-SE" spc="-1" dirty="0" smtClean="0"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Controls Configuration applications (CCDB, CDB, IOC Factory, Naming </a:t>
            </a:r>
            <a:r>
              <a:rPr lang="sv-SE" spc="-1" dirty="0" smtClean="0"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Service, Role Based Access Control); </a:t>
            </a:r>
            <a:r>
              <a:rPr lang="sv-SE" spc="-1" dirty="0" smtClean="0"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support, development, maintenance and training</a:t>
            </a:r>
            <a:endParaRPr lang="sv-SE" spc="-1" dirty="0" smtClean="0"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85750" indent="-285750">
              <a:lnSpc>
                <a:spcPct val="100000"/>
              </a:lnSpc>
              <a:buClr>
                <a:srgbClr val="808080"/>
              </a:buClr>
              <a:buFontTx/>
              <a:buChar char="-"/>
            </a:pPr>
            <a:r>
              <a:rPr lang="sv-SE" spc="-1" dirty="0" smtClean="0">
                <a:uFill>
                  <a:solidFill>
                    <a:srgbClr val="FFFFFF"/>
                  </a:solidFill>
                </a:uFill>
                <a:latin typeface="Calibri"/>
              </a:rPr>
              <a:t>Logbook</a:t>
            </a:r>
          </a:p>
          <a:p>
            <a:pPr marL="285750" indent="-285750">
              <a:lnSpc>
                <a:spcPct val="100000"/>
              </a:lnSpc>
              <a:buClr>
                <a:srgbClr val="808080"/>
              </a:buClr>
              <a:buFontTx/>
              <a:buChar char="-"/>
            </a:pPr>
            <a:r>
              <a:rPr lang="sv-SE" spc="-1" dirty="0" smtClean="0">
                <a:uFill>
                  <a:solidFill>
                    <a:srgbClr val="FFFFFF"/>
                  </a:solidFill>
                </a:uFill>
                <a:latin typeface="Calibri"/>
              </a:rPr>
              <a:t>EPICS7 </a:t>
            </a:r>
            <a:r>
              <a:rPr lang="sv-SE" spc="-1" dirty="0">
                <a:uFill>
                  <a:solidFill>
                    <a:srgbClr val="FFFFFF"/>
                  </a:solidFill>
                </a:uFill>
                <a:latin typeface="Calibri"/>
              </a:rPr>
              <a:t>Core </a:t>
            </a:r>
            <a:r>
              <a:rPr lang="sv-SE" spc="-1" dirty="0" smtClean="0">
                <a:uFill>
                  <a:solidFill>
                    <a:srgbClr val="FFFFFF"/>
                  </a:solidFill>
                </a:uFill>
                <a:latin typeface="Calibri"/>
              </a:rPr>
              <a:t>development (outsourced service contract)</a:t>
            </a:r>
            <a:endParaRPr lang="sv-SE" spc="-1" dirty="0" smtClean="0"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85750" indent="-285750">
              <a:lnSpc>
                <a:spcPct val="100000"/>
              </a:lnSpc>
              <a:buClr>
                <a:srgbClr val="808080"/>
              </a:buClr>
              <a:buFontTx/>
              <a:buChar char="-"/>
            </a:pPr>
            <a:endParaRPr lang="sv-SE" sz="2200" spc="-1" dirty="0" smtClean="0"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080" lvl="1">
              <a:buClr>
                <a:srgbClr val="808080"/>
              </a:buClr>
            </a:pPr>
            <a:r>
              <a:rPr lang="sv-SE" sz="2200" spc="-1" dirty="0" smtClean="0">
                <a:uFill>
                  <a:solidFill>
                    <a:srgbClr val="FFFFFF"/>
                  </a:solidFill>
                </a:uFill>
                <a:latin typeface="Calibri"/>
              </a:rPr>
              <a:t>4. Work not started</a:t>
            </a:r>
          </a:p>
          <a:p>
            <a:pPr marL="343980" lvl="1" indent="-342900">
              <a:buClr>
                <a:srgbClr val="808080"/>
              </a:buClr>
              <a:buFontTx/>
              <a:buChar char="-"/>
            </a:pPr>
            <a:r>
              <a:rPr lang="sv-SE" spc="-1" dirty="0" smtClean="0">
                <a:uFill>
                  <a:solidFill>
                    <a:srgbClr val="FFFFFF"/>
                  </a:solidFill>
                </a:uFill>
                <a:latin typeface="Calibri"/>
              </a:rPr>
              <a:t>Post Mortem Application</a:t>
            </a:r>
          </a:p>
          <a:p>
            <a:pPr marL="343980" lvl="1" indent="-342900">
              <a:buClr>
                <a:srgbClr val="808080"/>
              </a:buClr>
              <a:buFontTx/>
              <a:buChar char="-"/>
            </a:pPr>
            <a:r>
              <a:rPr lang="sv-SE" spc="-1" dirty="0" smtClean="0">
                <a:uFill>
                  <a:solidFill>
                    <a:srgbClr val="FFFFFF"/>
                  </a:solidFill>
                </a:uFill>
                <a:latin typeface="Calibri"/>
              </a:rPr>
              <a:t>Operation Sequencer</a:t>
            </a:r>
          </a:p>
          <a:p>
            <a:pPr marL="343980" lvl="1" indent="-342900">
              <a:buClr>
                <a:srgbClr val="808080"/>
              </a:buClr>
              <a:buFontTx/>
              <a:buChar char="-"/>
            </a:pPr>
            <a:r>
              <a:rPr lang="sv-SE" spc="-1" dirty="0" smtClean="0">
                <a:uFill>
                  <a:solidFill>
                    <a:srgbClr val="FFFFFF"/>
                  </a:solidFill>
                </a:uFill>
                <a:latin typeface="Calibri"/>
              </a:rPr>
              <a:t>Software interlock system</a:t>
            </a:r>
          </a:p>
          <a:p>
            <a:pPr marL="343980" lvl="1" indent="-342900">
              <a:buClr>
                <a:srgbClr val="808080"/>
              </a:buClr>
              <a:buFontTx/>
              <a:buChar char="-"/>
            </a:pPr>
            <a:endParaRPr lang="sv-SE" spc="-1" dirty="0" smtClean="0"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980" lvl="1" indent="-342900">
              <a:buClr>
                <a:srgbClr val="808080"/>
              </a:buClr>
              <a:buFontTx/>
              <a:buChar char="-"/>
            </a:pPr>
            <a:endParaRPr lang="sv-SE" spc="-1" dirty="0" smtClean="0"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980" lvl="1" indent="-342900">
              <a:buClr>
                <a:srgbClr val="808080"/>
              </a:buClr>
              <a:buFontTx/>
              <a:buChar char="-"/>
            </a:pPr>
            <a:endParaRPr lang="sv-SE" sz="2200" spc="-1" dirty="0"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080">
              <a:lnSpc>
                <a:spcPct val="100000"/>
              </a:lnSpc>
              <a:buClr>
                <a:srgbClr val="808080"/>
              </a:buClr>
            </a:pPr>
            <a:endParaRPr lang="sv-SE" sz="2200" spc="-1" dirty="0" smtClean="0"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</p:txBody>
      </p:sp>
      <p:sp>
        <p:nvSpPr>
          <p:cNvPr id="80" name="CustomShape 3"/>
          <p:cNvSpPr/>
          <p:nvPr/>
        </p:nvSpPr>
        <p:spPr>
          <a:xfrm>
            <a:off x="6553080" y="6356520"/>
            <a:ext cx="2131560" cy="362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59B1DB73-4628-4805-89C6-A9AA90E40118}" type="slidenum">
              <a:rPr lang="sv-SE" sz="120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6</a:t>
            </a:fld>
            <a:endParaRPr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6660232" y="1556792"/>
            <a:ext cx="1944216" cy="1080120"/>
          </a:xfrm>
          <a:prstGeom prst="wedgeRoundRectCallout">
            <a:avLst>
              <a:gd name="adj1" fmla="val -143496"/>
              <a:gd name="adj2" fmla="val -28331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600" b="1" dirty="0" smtClean="0"/>
              <a:t>Physics</a:t>
            </a:r>
            <a:r>
              <a:rPr lang="sv-SE" sz="1600" dirty="0" smtClean="0"/>
              <a:t>, </a:t>
            </a:r>
          </a:p>
          <a:p>
            <a:pPr algn="ctr"/>
            <a:r>
              <a:rPr lang="sv-SE" sz="1600" dirty="0" smtClean="0"/>
              <a:t>with 2 employees and one PhD-student</a:t>
            </a:r>
            <a:endParaRPr lang="sv-SE" sz="1600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6660232" y="2852936"/>
            <a:ext cx="1944216" cy="936104"/>
          </a:xfrm>
          <a:prstGeom prst="wedgeRoundRectCallout">
            <a:avLst>
              <a:gd name="adj1" fmla="val -138457"/>
              <a:gd name="adj2" fmla="val -56974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600" b="1" dirty="0" smtClean="0"/>
              <a:t>CS-studio,</a:t>
            </a:r>
          </a:p>
          <a:p>
            <a:pPr algn="ctr"/>
            <a:r>
              <a:rPr lang="sv-SE" sz="1600" dirty="0" smtClean="0"/>
              <a:t>with 2 employees</a:t>
            </a:r>
            <a:endParaRPr lang="sv-SE" sz="1600" dirty="0"/>
          </a:p>
        </p:txBody>
      </p:sp>
      <p:sp>
        <p:nvSpPr>
          <p:cNvPr id="9" name="Rounded Rectangular Callout 8"/>
          <p:cNvSpPr/>
          <p:nvPr/>
        </p:nvSpPr>
        <p:spPr>
          <a:xfrm>
            <a:off x="6948264" y="4797152"/>
            <a:ext cx="1944216" cy="936104"/>
          </a:xfrm>
          <a:prstGeom prst="wedgeRoundRectCallout">
            <a:avLst>
              <a:gd name="adj1" fmla="val -167360"/>
              <a:gd name="adj2" fmla="val -55194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600" b="1" dirty="0" smtClean="0"/>
              <a:t>Applications</a:t>
            </a:r>
            <a:r>
              <a:rPr lang="sv-SE" sz="1600" dirty="0" smtClean="0"/>
              <a:t>,</a:t>
            </a:r>
          </a:p>
          <a:p>
            <a:pPr algn="ctr"/>
            <a:r>
              <a:rPr lang="sv-SE" sz="1600" dirty="0" smtClean="0"/>
              <a:t>with 6 employees, 1,5 </a:t>
            </a:r>
            <a:r>
              <a:rPr lang="sv-SE" sz="1600" dirty="0" smtClean="0"/>
              <a:t>contractors, inkind project</a:t>
            </a:r>
            <a:endParaRPr lang="sv-SE" sz="1600" dirty="0" smtClean="0"/>
          </a:p>
        </p:txBody>
      </p:sp>
      <p:sp>
        <p:nvSpPr>
          <p:cNvPr id="10" name="Rounded Rectangular Callout 9"/>
          <p:cNvSpPr/>
          <p:nvPr/>
        </p:nvSpPr>
        <p:spPr>
          <a:xfrm>
            <a:off x="4932040" y="5733256"/>
            <a:ext cx="1944216" cy="936104"/>
          </a:xfrm>
          <a:prstGeom prst="wedgeRoundRectCallout">
            <a:avLst>
              <a:gd name="adj1" fmla="val -156092"/>
              <a:gd name="adj2" fmla="val -45019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600" b="1" dirty="0" smtClean="0"/>
              <a:t>Not started,</a:t>
            </a:r>
            <a:endParaRPr lang="sv-SE" sz="1600" dirty="0"/>
          </a:p>
          <a:p>
            <a:pPr algn="ctr"/>
            <a:r>
              <a:rPr lang="sv-SE" sz="1600" dirty="0" smtClean="0"/>
              <a:t>Applications resources needed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812360" y="620130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>
                <a:solidFill>
                  <a:schemeClr val="bg1"/>
                </a:solidFill>
              </a:rPr>
              <a:t>k</a:t>
            </a:r>
            <a:endParaRPr lang="sv-S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417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ustomShape 1"/>
          <p:cNvSpPr/>
          <p:nvPr/>
        </p:nvSpPr>
        <p:spPr>
          <a:xfrm>
            <a:off x="457200" y="116632"/>
            <a:ext cx="7137000" cy="122413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sv-SE" sz="32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Software readiness for transfer into Initial Operations</a:t>
            </a:r>
          </a:p>
          <a:p>
            <a:pPr>
              <a:lnSpc>
                <a:spcPct val="100000"/>
              </a:lnSpc>
            </a:pPr>
            <a:r>
              <a:rPr lang="sv-SE" sz="2000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Allocation (current and future)</a:t>
            </a:r>
            <a:endParaRPr sz="2000" dirty="0"/>
          </a:p>
        </p:txBody>
      </p:sp>
      <p:sp>
        <p:nvSpPr>
          <p:cNvPr id="80" name="CustomShape 3"/>
          <p:cNvSpPr/>
          <p:nvPr/>
        </p:nvSpPr>
        <p:spPr>
          <a:xfrm>
            <a:off x="8460432" y="6356520"/>
            <a:ext cx="224208" cy="362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59B1DB73-4628-4805-89C6-A9AA90E40118}" type="slidenum">
              <a:rPr lang="sv-SE" sz="120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7</a:t>
            </a:fld>
            <a:endParaRPr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685" y="5877272"/>
            <a:ext cx="4943475" cy="97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56792"/>
            <a:ext cx="7313439" cy="4224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0758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ustomShape 1"/>
          <p:cNvSpPr/>
          <p:nvPr/>
        </p:nvSpPr>
        <p:spPr>
          <a:xfrm>
            <a:off x="457200" y="188640"/>
            <a:ext cx="7137000" cy="1179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sv-SE" sz="32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Software readiness for transfer into Initial Operations</a:t>
            </a:r>
          </a:p>
          <a:p>
            <a:pPr>
              <a:lnSpc>
                <a:spcPct val="100000"/>
              </a:lnSpc>
            </a:pPr>
            <a:r>
              <a:rPr lang="sv-SE" sz="2000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Controls Configuration applications</a:t>
            </a:r>
            <a:endParaRPr sz="2000" dirty="0"/>
          </a:p>
        </p:txBody>
      </p:sp>
      <p:sp>
        <p:nvSpPr>
          <p:cNvPr id="79" name="CustomShape 2"/>
          <p:cNvSpPr/>
          <p:nvPr/>
        </p:nvSpPr>
        <p:spPr>
          <a:xfrm>
            <a:off x="179640" y="1510576"/>
            <a:ext cx="8710920" cy="5302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16000" indent="-214920">
              <a:lnSpc>
                <a:spcPct val="100000"/>
              </a:lnSpc>
              <a:buClr>
                <a:srgbClr val="808080"/>
              </a:buClr>
              <a:buFont typeface="Arial"/>
              <a:buChar char="•"/>
            </a:pPr>
            <a:r>
              <a:rPr lang="sv-SE" sz="2800" spc="-1" dirty="0" smtClean="0"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Controls Configuration Database (CCDB)</a:t>
            </a:r>
            <a:r>
              <a:rPr lang="sv-SE" sz="2000" spc="-1" dirty="0">
                <a:uFill>
                  <a:solidFill>
                    <a:srgbClr val="FFFFFF"/>
                  </a:solidFill>
                </a:uFill>
                <a:latin typeface="Calibri"/>
              </a:rPr>
              <a:t> – </a:t>
            </a:r>
            <a:r>
              <a:rPr lang="sv-SE" sz="2000" b="1" spc="-1" dirty="0" smtClean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 production*</a:t>
            </a:r>
            <a:endParaRPr lang="sv-SE" sz="2000" b="1" i="1" spc="-1" dirty="0" smtClean="0">
              <a:solidFill>
                <a:srgbClr val="00B050"/>
              </a:solidFill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  <a:p>
            <a:pPr marL="432000" lvl="1" indent="-214920">
              <a:lnSpc>
                <a:spcPct val="100000"/>
              </a:lnSpc>
              <a:buClr>
                <a:srgbClr val="808080"/>
              </a:buClr>
              <a:buFont typeface="Arial"/>
              <a:buChar char="–"/>
            </a:pPr>
            <a:r>
              <a:rPr lang="sv-SE" sz="1600" spc="-1" dirty="0" smtClean="0">
                <a:uFill>
                  <a:solidFill>
                    <a:srgbClr val="FFFFFF"/>
                  </a:solidFill>
                </a:uFill>
                <a:latin typeface="Calibri"/>
              </a:rPr>
              <a:t>A model of the control system</a:t>
            </a:r>
          </a:p>
          <a:p>
            <a:pPr marL="432000" lvl="1" indent="-214920">
              <a:lnSpc>
                <a:spcPct val="100000"/>
              </a:lnSpc>
              <a:buClr>
                <a:srgbClr val="808080"/>
              </a:buClr>
              <a:buFont typeface="Arial"/>
              <a:buChar char="–"/>
            </a:pPr>
            <a:r>
              <a:rPr lang="sv-SE" sz="1600" spc="-1" dirty="0" smtClean="0">
                <a:uFill>
                  <a:solidFill>
                    <a:srgbClr val="FFFFFF"/>
                  </a:solidFill>
                </a:uFill>
                <a:latin typeface="Calibri"/>
              </a:rPr>
              <a:t>Stores all devices and how they are related </a:t>
            </a:r>
          </a:p>
          <a:p>
            <a:pPr marL="432000" lvl="1" indent="-214920">
              <a:lnSpc>
                <a:spcPct val="100000"/>
              </a:lnSpc>
              <a:buClr>
                <a:srgbClr val="808080"/>
              </a:buClr>
              <a:buFont typeface="Arial"/>
              <a:buChar char="–"/>
            </a:pPr>
            <a:endParaRPr lang="sv-SE" sz="1600" spc="-1" dirty="0" smtClean="0"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16000" indent="-214920">
              <a:lnSpc>
                <a:spcPct val="100000"/>
              </a:lnSpc>
              <a:buClr>
                <a:srgbClr val="808080"/>
              </a:buClr>
              <a:buFont typeface="Arial"/>
              <a:buChar char="•"/>
            </a:pPr>
            <a:r>
              <a:rPr lang="sv-SE" sz="2800" spc="-1" dirty="0" smtClean="0"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Cable Database (CDB) </a:t>
            </a:r>
            <a:r>
              <a:rPr lang="sv-SE" sz="2000" spc="-1" dirty="0">
                <a:uFill>
                  <a:solidFill>
                    <a:srgbClr val="FFFFFF"/>
                  </a:solidFill>
                </a:uFill>
                <a:latin typeface="Calibri"/>
              </a:rPr>
              <a:t>– </a:t>
            </a:r>
            <a:r>
              <a:rPr lang="sv-SE" sz="2000" b="1" spc="-1" dirty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 </a:t>
            </a:r>
            <a:r>
              <a:rPr lang="sv-SE" sz="2000" b="1" spc="-1" dirty="0" smtClean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production*</a:t>
            </a:r>
            <a:endParaRPr sz="2000" b="1" spc="-1" dirty="0">
              <a:solidFill>
                <a:srgbClr val="00B05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432000" lvl="1" indent="-214920">
              <a:lnSpc>
                <a:spcPct val="100000"/>
              </a:lnSpc>
              <a:buClr>
                <a:srgbClr val="808080"/>
              </a:buClr>
              <a:buFont typeface="Arial"/>
              <a:buChar char="–"/>
            </a:pPr>
            <a:r>
              <a:rPr lang="en-US" sz="1600" spc="-1" dirty="0" smtClean="0"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Stores all cables, serves as installation support</a:t>
            </a:r>
          </a:p>
          <a:p>
            <a:pPr marL="432000" lvl="1" indent="-214920">
              <a:lnSpc>
                <a:spcPct val="100000"/>
              </a:lnSpc>
              <a:buClr>
                <a:srgbClr val="808080"/>
              </a:buClr>
              <a:buFont typeface="Arial"/>
              <a:buChar char="–"/>
            </a:pPr>
            <a:endParaRPr lang="en-US" sz="1600" spc="-1" dirty="0" smtClean="0"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  <a:p>
            <a:pPr marL="216000" indent="-214920">
              <a:buClr>
                <a:srgbClr val="808080"/>
              </a:buClr>
              <a:buFont typeface="Arial"/>
              <a:buChar char="•"/>
            </a:pPr>
            <a:r>
              <a:rPr lang="sv-SE" sz="2800" spc="-1" dirty="0" smtClean="0"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Naming Service (NS) </a:t>
            </a:r>
            <a:r>
              <a:rPr lang="sv-SE" sz="2000" spc="-1" dirty="0">
                <a:uFill>
                  <a:solidFill>
                    <a:srgbClr val="FFFFFF"/>
                  </a:solidFill>
                </a:uFill>
                <a:latin typeface="Calibri"/>
              </a:rPr>
              <a:t>– </a:t>
            </a:r>
            <a:r>
              <a:rPr lang="sv-SE" sz="2000" b="1" spc="-1" dirty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 </a:t>
            </a:r>
            <a:r>
              <a:rPr lang="sv-SE" sz="2000" b="1" spc="-1" dirty="0" smtClean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production*</a:t>
            </a:r>
            <a:endParaRPr sz="2000" b="1" spc="-1" dirty="0">
              <a:solidFill>
                <a:srgbClr val="00B05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432000" lvl="1" indent="-214920">
              <a:buClr>
                <a:srgbClr val="808080"/>
              </a:buClr>
              <a:buFont typeface="Arial"/>
              <a:buChar char="–"/>
            </a:pPr>
            <a:r>
              <a:rPr lang="sv-SE" sz="1600" spc="-1" dirty="0" smtClean="0">
                <a:uFill>
                  <a:solidFill>
                    <a:srgbClr val="FFFFFF"/>
                  </a:solidFill>
                </a:uFill>
                <a:latin typeface="Calibri"/>
              </a:rPr>
              <a:t>Enforces the ESS Naming Convention of naming devices </a:t>
            </a:r>
          </a:p>
          <a:p>
            <a:pPr marL="432000" lvl="1" indent="-214920">
              <a:buClr>
                <a:srgbClr val="808080"/>
              </a:buClr>
              <a:buFont typeface="Arial"/>
              <a:buChar char="–"/>
            </a:pPr>
            <a:r>
              <a:rPr lang="sv-SE" sz="1600" spc="-1" dirty="0" smtClean="0"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Integrated with ESS standard lifecycle management system</a:t>
            </a:r>
          </a:p>
          <a:p>
            <a:pPr marL="432000" lvl="1" indent="-214920">
              <a:buClr>
                <a:srgbClr val="808080"/>
              </a:buClr>
              <a:buFont typeface="Arial"/>
              <a:buChar char="–"/>
            </a:pPr>
            <a:endParaRPr lang="sv-SE" sz="1600" spc="-1" dirty="0" smtClean="0"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  <a:p>
            <a:pPr marL="216000" indent="-214920">
              <a:lnSpc>
                <a:spcPct val="100000"/>
              </a:lnSpc>
              <a:buClr>
                <a:srgbClr val="808080"/>
              </a:buClr>
              <a:buFont typeface="Arial"/>
              <a:buChar char="•"/>
            </a:pPr>
            <a:r>
              <a:rPr lang="sv-SE" sz="2800" spc="-1" dirty="0" smtClean="0"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IOC Factory</a:t>
            </a:r>
            <a:r>
              <a:rPr lang="sv-SE" sz="2000" spc="-1" dirty="0" smtClean="0"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z="2000" spc="-1" dirty="0">
                <a:uFill>
                  <a:solidFill>
                    <a:srgbClr val="FFFFFF"/>
                  </a:solidFill>
                </a:uFill>
                <a:latin typeface="Calibri"/>
              </a:rPr>
              <a:t>– </a:t>
            </a:r>
            <a:r>
              <a:rPr lang="sv-SE" sz="2000" b="1" spc="-1" dirty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 </a:t>
            </a:r>
            <a:r>
              <a:rPr lang="sv-SE" sz="2000" b="1" spc="-1" dirty="0" smtClean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production*</a:t>
            </a:r>
            <a:endParaRPr sz="2000" b="1" spc="-1" dirty="0">
              <a:solidFill>
                <a:srgbClr val="00B05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432000" lvl="1" indent="-214920">
              <a:buClr>
                <a:srgbClr val="808080"/>
              </a:buClr>
              <a:buFont typeface="Arial"/>
              <a:buChar char="–"/>
            </a:pPr>
            <a:r>
              <a:rPr lang="en-US" sz="1600" spc="-1" dirty="0" smtClean="0"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Automates creation of EPICS start-up scripts</a:t>
            </a:r>
            <a:endParaRPr lang="en-US" sz="1600" dirty="0" smtClean="0"/>
          </a:p>
          <a:p>
            <a:pPr marL="432000" lvl="1" indent="-214920">
              <a:lnSpc>
                <a:spcPct val="100000"/>
              </a:lnSpc>
              <a:buClr>
                <a:srgbClr val="808080"/>
              </a:buClr>
              <a:buFont typeface="Arial"/>
              <a:buChar char="–"/>
            </a:pPr>
            <a:endParaRPr lang="sv-SE" sz="1600" spc="-1" dirty="0" smtClean="0"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  <a:p>
            <a:pPr marL="216000" indent="-214920">
              <a:lnSpc>
                <a:spcPct val="100000"/>
              </a:lnSpc>
              <a:buClr>
                <a:srgbClr val="808080"/>
              </a:buClr>
              <a:buFont typeface="Arial"/>
              <a:buChar char="•"/>
            </a:pPr>
            <a:r>
              <a:rPr lang="sv-SE" sz="2800" spc="-1" dirty="0" smtClean="0">
                <a:uFill>
                  <a:solidFill>
                    <a:srgbClr val="FFFFFF"/>
                  </a:solidFill>
                </a:uFill>
                <a:latin typeface="Calibri"/>
              </a:rPr>
              <a:t>Calibration Service </a:t>
            </a:r>
            <a:r>
              <a:rPr lang="sv-SE" sz="2000" spc="-1" dirty="0" smtClean="0">
                <a:uFill>
                  <a:solidFill>
                    <a:srgbClr val="FFFFFF"/>
                  </a:solidFill>
                </a:uFill>
                <a:latin typeface="Calibri"/>
              </a:rPr>
              <a:t>– under development</a:t>
            </a:r>
            <a:endParaRPr lang="sv-SE" sz="2000" dirty="0"/>
          </a:p>
          <a:p>
            <a:pPr marL="432000" lvl="1" indent="-214920">
              <a:buClr>
                <a:srgbClr val="808080"/>
              </a:buClr>
              <a:buFont typeface="Arial"/>
              <a:buChar char="–"/>
            </a:pPr>
            <a:r>
              <a:rPr lang="sv-SE" sz="1600" spc="-1" dirty="0" smtClean="0">
                <a:uFill>
                  <a:solidFill>
                    <a:srgbClr val="FFFFFF"/>
                  </a:solidFill>
                </a:uFill>
                <a:latin typeface="Calibri"/>
              </a:rPr>
              <a:t>Measurement database and IOC calibration service</a:t>
            </a:r>
            <a:endParaRPr lang="sv-SE" sz="1600" spc="-1" dirty="0"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  <a:p>
            <a:pPr marL="217080" lvl="1">
              <a:buClr>
                <a:srgbClr val="808080"/>
              </a:buClr>
            </a:pPr>
            <a:endParaRPr lang="sv-SE" sz="1600" spc="-1" dirty="0" smtClean="0"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  <a:p>
            <a:pPr marL="217080" lvl="1">
              <a:buClr>
                <a:srgbClr val="808080"/>
              </a:buClr>
            </a:pPr>
            <a:r>
              <a:rPr lang="sv-SE" sz="1400" spc="-1" dirty="0" smtClean="0"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* In production means that application has users populating the databases with ESS specific information. </a:t>
            </a:r>
          </a:p>
          <a:p>
            <a:pPr marL="217080" lvl="1">
              <a:buClr>
                <a:srgbClr val="808080"/>
              </a:buClr>
            </a:pPr>
            <a:endParaRPr lang="sv-SE" sz="1600" spc="-1" dirty="0"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</p:txBody>
      </p:sp>
      <p:sp>
        <p:nvSpPr>
          <p:cNvPr id="80" name="CustomShape 3"/>
          <p:cNvSpPr/>
          <p:nvPr/>
        </p:nvSpPr>
        <p:spPr>
          <a:xfrm>
            <a:off x="6553080" y="6356520"/>
            <a:ext cx="2131560" cy="362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59B1DB73-4628-4805-89C6-A9AA90E40118}" type="slidenum">
              <a:rPr lang="sv-SE" sz="120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8</a:t>
            </a:fld>
            <a:endParaRPr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436096" y="1988840"/>
            <a:ext cx="2460379" cy="1512168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5030" y="2217760"/>
            <a:ext cx="2807410" cy="157128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812" y="2492896"/>
            <a:ext cx="2950684" cy="1512168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163143"/>
            <a:ext cx="2990789" cy="146844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896475" y="609329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>
                <a:solidFill>
                  <a:schemeClr val="bg1"/>
                </a:solidFill>
              </a:rPr>
              <a:t>k</a:t>
            </a:r>
            <a:endParaRPr lang="sv-S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41717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ustomShape 1"/>
          <p:cNvSpPr/>
          <p:nvPr/>
        </p:nvSpPr>
        <p:spPr>
          <a:xfrm>
            <a:off x="457200" y="188640"/>
            <a:ext cx="7137000" cy="1140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sv-SE" sz="32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Software readiness for transfer into Initial Operations</a:t>
            </a:r>
          </a:p>
          <a:p>
            <a:pPr>
              <a:lnSpc>
                <a:spcPct val="100000"/>
              </a:lnSpc>
            </a:pPr>
            <a:r>
              <a:rPr lang="sv-SE" sz="2000" spc="-1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Control System Studio</a:t>
            </a:r>
            <a:endParaRPr sz="2000" dirty="0"/>
          </a:p>
        </p:txBody>
      </p:sp>
      <p:sp>
        <p:nvSpPr>
          <p:cNvPr id="79" name="CustomShape 2"/>
          <p:cNvSpPr/>
          <p:nvPr/>
        </p:nvSpPr>
        <p:spPr>
          <a:xfrm>
            <a:off x="179640" y="1506752"/>
            <a:ext cx="8710920" cy="523461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16000" indent="-214920">
              <a:lnSpc>
                <a:spcPct val="100000"/>
              </a:lnSpc>
              <a:buClr>
                <a:srgbClr val="808080"/>
              </a:buClr>
              <a:buFont typeface="Arial"/>
              <a:buChar char="•"/>
            </a:pPr>
            <a:r>
              <a:rPr lang="sv-SE" sz="2400" spc="-1" dirty="0" smtClean="0"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CS-Studio Display Builder</a:t>
            </a:r>
            <a:r>
              <a:rPr lang="sv-SE" spc="-1" dirty="0" smtClean="0"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r>
              <a:rPr lang="sv-SE" spc="-1" dirty="0">
                <a:uFill>
                  <a:solidFill>
                    <a:srgbClr val="FFFFFF"/>
                  </a:solidFill>
                </a:uFill>
                <a:latin typeface="Calibri"/>
              </a:rPr>
              <a:t> – </a:t>
            </a:r>
            <a:r>
              <a:rPr lang="sv-SE" b="1" spc="-1" dirty="0" smtClean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 production*</a:t>
            </a:r>
            <a:endParaRPr lang="sv-SE" b="1" i="1" spc="-1" dirty="0" smtClean="0">
              <a:solidFill>
                <a:srgbClr val="00B050"/>
              </a:solidFill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  <a:p>
            <a:pPr marL="432000" lvl="1" indent="-214920">
              <a:lnSpc>
                <a:spcPct val="100000"/>
              </a:lnSpc>
              <a:buClr>
                <a:srgbClr val="808080"/>
              </a:buClr>
              <a:buFont typeface="Arial"/>
              <a:buChar char="–"/>
            </a:pPr>
            <a:r>
              <a:rPr lang="sv-SE" sz="1400" spc="-1" dirty="0" smtClean="0">
                <a:uFill>
                  <a:solidFill>
                    <a:srgbClr val="FFFFFF"/>
                  </a:solidFill>
                </a:uFill>
                <a:latin typeface="Calibri"/>
              </a:rPr>
              <a:t>Tool to construct Operator Interface Screens</a:t>
            </a:r>
          </a:p>
          <a:p>
            <a:pPr marL="432000" lvl="1" indent="-214920">
              <a:lnSpc>
                <a:spcPct val="100000"/>
              </a:lnSpc>
              <a:buClr>
                <a:srgbClr val="808080"/>
              </a:buClr>
              <a:buFont typeface="Arial"/>
              <a:buChar char="–"/>
            </a:pPr>
            <a:endParaRPr lang="sv-SE" sz="1400" spc="-1" dirty="0" smtClean="0"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16000" indent="-214920">
              <a:buClr>
                <a:srgbClr val="808080"/>
              </a:buClr>
              <a:buFont typeface="Arial"/>
              <a:buChar char="•"/>
            </a:pPr>
            <a:r>
              <a:rPr lang="sv-SE" sz="2400" spc="-1" dirty="0" smtClean="0"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CS-Studio Data Browser</a:t>
            </a:r>
            <a:r>
              <a:rPr lang="sv-SE" spc="-1" dirty="0">
                <a:uFill>
                  <a:solidFill>
                    <a:srgbClr val="FFFFFF"/>
                  </a:solidFill>
                </a:uFill>
                <a:latin typeface="Calibri"/>
              </a:rPr>
              <a:t> – </a:t>
            </a:r>
            <a:r>
              <a:rPr lang="sv-SE" b="1" spc="-1" dirty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 </a:t>
            </a:r>
            <a:r>
              <a:rPr lang="sv-SE" b="1" spc="-1" dirty="0" smtClean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production*</a:t>
            </a:r>
            <a:endParaRPr b="1" spc="-1" dirty="0">
              <a:solidFill>
                <a:srgbClr val="00B05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432000" lvl="1" indent="-214920">
              <a:lnSpc>
                <a:spcPct val="100000"/>
              </a:lnSpc>
              <a:buClr>
                <a:srgbClr val="808080"/>
              </a:buClr>
              <a:buFont typeface="Arial"/>
              <a:buChar char="–"/>
            </a:pPr>
            <a:r>
              <a:rPr lang="en-US" sz="1400" spc="-1" dirty="0" smtClean="0"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Tool to view PV-data, live or archived</a:t>
            </a:r>
          </a:p>
          <a:p>
            <a:pPr marL="432000" lvl="1" indent="-214920">
              <a:lnSpc>
                <a:spcPct val="100000"/>
              </a:lnSpc>
              <a:buClr>
                <a:srgbClr val="808080"/>
              </a:buClr>
              <a:buFont typeface="Arial"/>
              <a:buChar char="–"/>
            </a:pPr>
            <a:endParaRPr lang="en-US" sz="1400" spc="-1" dirty="0" smtClean="0"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  <a:p>
            <a:pPr marL="216000" indent="-214920">
              <a:lnSpc>
                <a:spcPct val="100000"/>
              </a:lnSpc>
              <a:buClr>
                <a:srgbClr val="808080"/>
              </a:buClr>
              <a:buFont typeface="Arial"/>
              <a:buChar char="•"/>
            </a:pPr>
            <a:r>
              <a:rPr lang="sv-SE" sz="2400" spc="-1" dirty="0" smtClean="0"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CS-Studio Data Probe</a:t>
            </a:r>
            <a:r>
              <a:rPr lang="sv-SE" spc="-1" dirty="0">
                <a:uFill>
                  <a:solidFill>
                    <a:srgbClr val="FFFFFF"/>
                  </a:solidFill>
                </a:uFill>
                <a:latin typeface="Calibri"/>
              </a:rPr>
              <a:t> – </a:t>
            </a:r>
            <a:r>
              <a:rPr lang="sv-SE" b="1" spc="-1" dirty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 </a:t>
            </a:r>
            <a:r>
              <a:rPr lang="sv-SE" b="1" spc="-1" dirty="0" smtClean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production*</a:t>
            </a:r>
            <a:endParaRPr b="1" spc="-1" dirty="0">
              <a:solidFill>
                <a:srgbClr val="00B05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432000" lvl="1" indent="-214920">
              <a:buClr>
                <a:srgbClr val="808080"/>
              </a:buClr>
              <a:buFont typeface="Arial"/>
              <a:buChar char="–"/>
            </a:pPr>
            <a:r>
              <a:rPr lang="sv-SE" sz="1400" spc="-1" dirty="0" smtClean="0">
                <a:uFill>
                  <a:solidFill>
                    <a:srgbClr val="FFFFFF"/>
                  </a:solidFill>
                </a:uFill>
                <a:latin typeface="Calibri"/>
              </a:rPr>
              <a:t>Tool to monitor single PVs</a:t>
            </a:r>
          </a:p>
          <a:p>
            <a:pPr marL="432000" lvl="1" indent="-214920">
              <a:buClr>
                <a:srgbClr val="808080"/>
              </a:buClr>
              <a:buFont typeface="Arial"/>
              <a:buChar char="–"/>
            </a:pPr>
            <a:endParaRPr lang="sv-SE" sz="1400" spc="-1" dirty="0" smtClean="0"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  <a:p>
            <a:pPr marL="216000" indent="-214920">
              <a:lnSpc>
                <a:spcPct val="100000"/>
              </a:lnSpc>
              <a:buClr>
                <a:srgbClr val="808080"/>
              </a:buClr>
              <a:buFont typeface="Arial"/>
              <a:buChar char="•"/>
            </a:pPr>
            <a:r>
              <a:rPr lang="sv-SE" sz="2400" spc="-1" dirty="0" smtClean="0">
                <a:uFill>
                  <a:solidFill>
                    <a:srgbClr val="FFFFFF"/>
                  </a:solidFill>
                </a:uFill>
                <a:latin typeface="Calibri"/>
              </a:rPr>
              <a:t>CS-Studio Alarms Service (BEAST)</a:t>
            </a:r>
            <a:r>
              <a:rPr lang="sv-SE" spc="-1" dirty="0">
                <a:uFill>
                  <a:solidFill>
                    <a:srgbClr val="FFFFFF"/>
                  </a:solidFill>
                </a:uFill>
                <a:latin typeface="Calibri"/>
              </a:rPr>
              <a:t> – </a:t>
            </a:r>
            <a:r>
              <a:rPr lang="sv-SE" b="1" spc="-1" dirty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 </a:t>
            </a:r>
            <a:r>
              <a:rPr lang="sv-SE" b="1" spc="-1" dirty="0" smtClean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production*</a:t>
            </a:r>
            <a:endParaRPr b="1" spc="-1" dirty="0">
              <a:solidFill>
                <a:srgbClr val="00B05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432000" lvl="1" indent="-214920">
              <a:buClr>
                <a:srgbClr val="808080"/>
              </a:buClr>
              <a:buFont typeface="Arial"/>
              <a:buChar char="–"/>
            </a:pPr>
            <a:r>
              <a:rPr lang="en-US" sz="1400" spc="-1" dirty="0" smtClean="0"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Tool displaying the alarms produced by the EPICS Alarm handler (ALH)</a:t>
            </a:r>
            <a:endParaRPr lang="en-US" sz="1400" dirty="0" smtClean="0"/>
          </a:p>
          <a:p>
            <a:pPr marL="432000" lvl="1" indent="-214920">
              <a:lnSpc>
                <a:spcPct val="100000"/>
              </a:lnSpc>
              <a:buClr>
                <a:srgbClr val="808080"/>
              </a:buClr>
              <a:buFont typeface="Arial"/>
              <a:buChar char="–"/>
            </a:pPr>
            <a:endParaRPr lang="sv-SE" sz="1400" spc="-1" dirty="0" smtClean="0"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  <a:p>
            <a:pPr marL="216000" indent="-214920">
              <a:buClr>
                <a:srgbClr val="808080"/>
              </a:buClr>
              <a:buFont typeface="Arial"/>
              <a:buChar char="•"/>
            </a:pPr>
            <a:r>
              <a:rPr lang="sv-SE" sz="2400" spc="-1" dirty="0" smtClean="0">
                <a:uFill>
                  <a:solidFill>
                    <a:srgbClr val="FFFFFF"/>
                  </a:solidFill>
                </a:uFill>
                <a:latin typeface="Calibri"/>
              </a:rPr>
              <a:t>CS-Studio; Channel Finder </a:t>
            </a:r>
            <a:r>
              <a:rPr lang="sv-SE" spc="-1" dirty="0" smtClean="0">
                <a:uFill>
                  <a:solidFill>
                    <a:srgbClr val="FFFFFF"/>
                  </a:solidFill>
                </a:uFill>
                <a:latin typeface="Calibri"/>
              </a:rPr>
              <a:t>– </a:t>
            </a:r>
            <a:r>
              <a:rPr lang="sv-SE" b="1" spc="-1" dirty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 </a:t>
            </a:r>
            <a:r>
              <a:rPr lang="sv-SE" b="1" spc="-1" dirty="0" smtClean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production*</a:t>
            </a:r>
            <a:endParaRPr lang="sv-SE" b="1" spc="-1" dirty="0">
              <a:solidFill>
                <a:srgbClr val="00B05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432000" lvl="1" indent="-214920">
              <a:buClr>
                <a:srgbClr val="808080"/>
              </a:buClr>
              <a:buFont typeface="Arial"/>
              <a:buChar char="–"/>
            </a:pPr>
            <a:r>
              <a:rPr lang="en-US" sz="1400" spc="-1" dirty="0" smtClean="0"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</a:rPr>
              <a:t>Tool to locate the channel that connects to the IOC that controls the PV you want to access.</a:t>
            </a:r>
            <a:endParaRPr lang="en-US" sz="1400" dirty="0">
              <a:latin typeface="Calibri" panose="020F0502020204030204" pitchFamily="34" charset="0"/>
            </a:endParaRPr>
          </a:p>
          <a:p>
            <a:pPr marL="432000" lvl="1" indent="-214920">
              <a:lnSpc>
                <a:spcPct val="100000"/>
              </a:lnSpc>
              <a:buClr>
                <a:srgbClr val="808080"/>
              </a:buClr>
              <a:buFont typeface="Arial"/>
              <a:buChar char="–"/>
            </a:pPr>
            <a:endParaRPr lang="sv-SE" sz="1400" spc="-1" dirty="0" smtClean="0"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  <a:p>
            <a:pPr marL="216000" indent="-214920">
              <a:buClr>
                <a:srgbClr val="808080"/>
              </a:buClr>
              <a:buFont typeface="Arial"/>
              <a:buChar char="•"/>
            </a:pPr>
            <a:r>
              <a:rPr lang="sv-SE" sz="2400" spc="-1" dirty="0" smtClean="0">
                <a:uFill>
                  <a:solidFill>
                    <a:srgbClr val="FFFFFF"/>
                  </a:solidFill>
                </a:uFill>
                <a:latin typeface="Calibri"/>
              </a:rPr>
              <a:t>CS-Studio; Save and Restore</a:t>
            </a:r>
            <a:r>
              <a:rPr lang="sv-SE" spc="-1" dirty="0" smtClean="0"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sv-SE" spc="-1" dirty="0">
                <a:uFill>
                  <a:solidFill>
                    <a:srgbClr val="FFFFFF"/>
                  </a:solidFill>
                </a:uFill>
                <a:latin typeface="Calibri"/>
              </a:rPr>
              <a:t> – </a:t>
            </a:r>
            <a:r>
              <a:rPr lang="sv-SE" b="1" spc="-1" dirty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in </a:t>
            </a:r>
            <a:r>
              <a:rPr lang="sv-SE" b="1" spc="-1" dirty="0" smtClean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production*</a:t>
            </a:r>
            <a:endParaRPr lang="sv-SE" b="1" spc="-1" dirty="0">
              <a:solidFill>
                <a:srgbClr val="00B05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432000" lvl="1" indent="-214920">
              <a:buClr>
                <a:srgbClr val="808080"/>
              </a:buClr>
              <a:buFont typeface="Arial"/>
              <a:buChar char="–"/>
            </a:pPr>
            <a:r>
              <a:rPr lang="sv-SE" sz="1400" spc="-1" dirty="0" smtClean="0">
                <a:uFill>
                  <a:solidFill>
                    <a:srgbClr val="FFFFFF"/>
                  </a:solidFill>
                </a:uFill>
                <a:latin typeface="Calibri"/>
              </a:rPr>
              <a:t>Tool to store a selected set of PV-settings and restore them.</a:t>
            </a:r>
            <a:endParaRPr lang="sv-SE" sz="1400" dirty="0"/>
          </a:p>
          <a:p>
            <a:pPr marL="1080">
              <a:lnSpc>
                <a:spcPct val="100000"/>
              </a:lnSpc>
              <a:buClr>
                <a:srgbClr val="808080"/>
              </a:buClr>
            </a:pPr>
            <a:endParaRPr lang="sv-SE" sz="1300" spc="-1" dirty="0"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  <a:p>
            <a:pPr marL="1080">
              <a:lnSpc>
                <a:spcPct val="100000"/>
              </a:lnSpc>
              <a:buClr>
                <a:srgbClr val="808080"/>
              </a:buClr>
            </a:pPr>
            <a:r>
              <a:rPr lang="sv-SE" sz="1200" spc="-1" dirty="0" smtClean="0"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* In production means that the application has been tested in the local control room when we go into initial operations</a:t>
            </a:r>
            <a:r>
              <a:rPr lang="sv-SE" sz="1200" dirty="0"/>
              <a:t>.</a:t>
            </a:r>
            <a:endParaRPr lang="sv-SE" sz="1200" spc="-1" dirty="0" smtClean="0"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</p:txBody>
      </p:sp>
      <p:sp>
        <p:nvSpPr>
          <p:cNvPr id="80" name="CustomShape 3"/>
          <p:cNvSpPr/>
          <p:nvPr/>
        </p:nvSpPr>
        <p:spPr>
          <a:xfrm>
            <a:off x="6553080" y="6356520"/>
            <a:ext cx="2131560" cy="362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r">
              <a:lnSpc>
                <a:spcPct val="100000"/>
              </a:lnSpc>
            </a:pPr>
            <a:fld id="{59B1DB73-4628-4805-89C6-A9AA90E40118}" type="slidenum">
              <a:rPr lang="sv-SE" sz="1200" strike="noStrike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9</a:t>
            </a:fld>
            <a:endParaRPr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7" y="1578521"/>
            <a:ext cx="2273207" cy="1778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100" y="2854005"/>
            <a:ext cx="4436170" cy="254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412776"/>
            <a:ext cx="2253159" cy="4842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3925391" y="759060"/>
            <a:ext cx="4751065" cy="3168352"/>
            <a:chOff x="-756592" y="5298193"/>
            <a:chExt cx="6803801" cy="5547631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756592" y="5589240"/>
              <a:ext cx="6155729" cy="52059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0745" y="5298193"/>
              <a:ext cx="4176464" cy="55476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4" name="Content Placeholder 9">
            <a:extLst>
              <a:ext uri="{FF2B5EF4-FFF2-40B4-BE49-F238E27FC236}">
                <a16:creationId xmlns="" xmlns:a16="http://schemas.microsoft.com/office/drawing/2014/main" id="{F06D5905-8963-F742-9BB5-7D7226D0377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782" y="1537659"/>
            <a:ext cx="6421488" cy="314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907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42679</TotalTime>
  <Words>1272</Words>
  <Application>Microsoft Office PowerPoint</Application>
  <PresentationFormat>On-screen Show (4:3)</PresentationFormat>
  <Paragraphs>243</Paragraphs>
  <Slides>12</Slides>
  <Notes>9</Notes>
  <HiddenSlides>1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Susanne Regnell</dc:creator>
  <cp:lastModifiedBy>Susanne Regnell</cp:lastModifiedBy>
  <cp:revision>441</cp:revision>
  <dcterms:modified xsi:type="dcterms:W3CDTF">2018-04-12T11:32:25Z</dcterms:modified>
  <dc:language>sv-SE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On-screen Show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2</vt:i4>
  </property>
  <property fmtid="{D5CDD505-2E9C-101B-9397-08002B2CF9AE}" pid="12" name="MXAccess Type">
    <vt:lpwstr>Inherited</vt:lpwstr>
  </property>
  <property fmtid="{D5CDD505-2E9C-101B-9397-08002B2CF9AE}" pid="13" name="MXActiveVersion">
    <vt:lpwstr>1</vt:lpwstr>
  </property>
  <property fmtid="{D5CDD505-2E9C-101B-9397-08002B2CF9AE}" pid="14" name="MXActual_state_Obsolete">
    <vt:lpwstr>N/A</vt:lpwstr>
  </property>
  <property fmtid="{D5CDD505-2E9C-101B-9397-08002B2CF9AE}" pid="15" name="MXActual_state_Preliminary">
    <vt:lpwstr>Jan 13, 2017</vt:lpwstr>
  </property>
  <property fmtid="{D5CDD505-2E9C-101B-9397-08002B2CF9AE}" pid="16" name="MXActual_state_Release">
    <vt:lpwstr>Jan 13, 2017</vt:lpwstr>
  </property>
  <property fmtid="{D5CDD505-2E9C-101B-9397-08002B2CF9AE}" pid="17" name="MXApprover">
    <vt:lpwstr/>
  </property>
  <property fmtid="{D5CDD505-2E9C-101B-9397-08002B2CF9AE}" pid="18" name="MXAuthor">
    <vt:lpwstr>Regnell, Susanne</vt:lpwstr>
  </property>
  <property fmtid="{D5CDD505-2E9C-101B-9397-08002B2CF9AE}" pid="19" name="MXCheckin Reason">
    <vt:lpwstr/>
  </property>
  <property fmtid="{D5CDD505-2E9C-101B-9397-08002B2CF9AE}" pid="20" name="MXclau">
    <vt:lpwstr>False</vt:lpwstr>
  </property>
  <property fmtid="{D5CDD505-2E9C-101B-9397-08002B2CF9AE}" pid="21" name="MXConfidentiality">
    <vt:lpwstr>Internal</vt:lpwstr>
  </property>
  <property fmtid="{D5CDD505-2E9C-101B-9397-08002B2CF9AE}" pid="22" name="MXCurrent">
    <vt:lpwstr>Released</vt:lpwstr>
  </property>
  <property fmtid="{D5CDD505-2E9C-101B-9397-08002B2CF9AE}" pid="23" name="MXCurrent.Localized">
    <vt:lpwstr>Released</vt:lpwstr>
  </property>
  <property fmtid="{D5CDD505-2E9C-101B-9397-08002B2CF9AE}" pid="24" name="MXDescription">
    <vt:lpwstr/>
  </property>
  <property fmtid="{D5CDD505-2E9C-101B-9397-08002B2CF9AE}" pid="25" name="MXDesignated User">
    <vt:lpwstr>Unassigned</vt:lpwstr>
  </property>
  <property fmtid="{D5CDD505-2E9C-101B-9397-08002B2CF9AE}" pid="26" name="MXdmg_GeneratedFrom">
    <vt:lpwstr/>
  </property>
  <property fmtid="{D5CDD505-2E9C-101B-9397-08002B2CF9AE}" pid="27" name="MXdmg_Language">
    <vt:lpwstr>en</vt:lpwstr>
  </property>
  <property fmtid="{D5CDD505-2E9C-101B-9397-08002B2CF9AE}" pid="28" name="MXdmg_LastSourceFileCheckin">
    <vt:lpwstr>Jan 13, 2017</vt:lpwstr>
  </property>
  <property fmtid="{D5CDD505-2E9C-101B-9397-08002B2CF9AE}" pid="29" name="MXEmail">
    <vt:lpwstr>Susanne.Regnell@esss.se</vt:lpwstr>
  </property>
  <property fmtid="{D5CDD505-2E9C-101B-9397-08002B2CF9AE}" pid="30" name="MXess_LevelOfMaturity">
    <vt:lpwstr/>
  </property>
  <property fmtid="{D5CDD505-2E9C-101B-9397-08002B2CF9AE}" pid="31" name="MXFile Created Date">
    <vt:lpwstr/>
  </property>
  <property fmtid="{D5CDD505-2E9C-101B-9397-08002B2CF9AE}" pid="32" name="MXFile Dimension">
    <vt:lpwstr/>
  </property>
  <property fmtid="{D5CDD505-2E9C-101B-9397-08002B2CF9AE}" pid="33" name="MXFile Duration">
    <vt:lpwstr>0.0</vt:lpwstr>
  </property>
  <property fmtid="{D5CDD505-2E9C-101B-9397-08002B2CF9AE}" pid="34" name="MXFile Modified Date">
    <vt:lpwstr/>
  </property>
  <property fmtid="{D5CDD505-2E9C-101B-9397-08002B2CF9AE}" pid="35" name="MXFile Size">
    <vt:lpwstr>0</vt:lpwstr>
  </property>
  <property fmtid="{D5CDD505-2E9C-101B-9397-08002B2CF9AE}" pid="36" name="MXFile Type">
    <vt:lpwstr/>
  </property>
  <property fmtid="{D5CDD505-2E9C-101B-9397-08002B2CF9AE}" pid="37" name="MXFirstName">
    <vt:lpwstr>Susanne</vt:lpwstr>
  </property>
  <property fmtid="{D5CDD505-2E9C-101B-9397-08002B2CF9AE}" pid="38" name="MXIs Version Object">
    <vt:lpwstr>False</vt:lpwstr>
  </property>
  <property fmtid="{D5CDD505-2E9C-101B-9397-08002B2CF9AE}" pid="39" name="MXLanguage">
    <vt:lpwstr>English</vt:lpwstr>
  </property>
  <property fmtid="{D5CDD505-2E9C-101B-9397-08002B2CF9AE}" pid="40" name="MXLastName">
    <vt:lpwstr>Regnell</vt:lpwstr>
  </property>
  <property fmtid="{D5CDD505-2E9C-101B-9397-08002B2CF9AE}" pid="41" name="MXLatestVersion">
    <vt:lpwstr>1</vt:lpwstr>
  </property>
  <property fmtid="{D5CDD505-2E9C-101B-9397-08002B2CF9AE}" pid="42" name="MXLegacy Id">
    <vt:lpwstr/>
  </property>
  <property fmtid="{D5CDD505-2E9C-101B-9397-08002B2CF9AE}" pid="43" name="MXLink">
    <vt:lpwstr/>
  </property>
  <property fmtid="{D5CDD505-2E9C-101B-9397-08002B2CF9AE}" pid="44" name="MXMiddleName">
    <vt:lpwstr>Unknown</vt:lpwstr>
  </property>
  <property fmtid="{D5CDD505-2E9C-101B-9397-08002B2CF9AE}" pid="45" name="MXMove Files To Version">
    <vt:lpwstr>False</vt:lpwstr>
  </property>
  <property fmtid="{D5CDD505-2E9C-101B-9397-08002B2CF9AE}" pid="46" name="MXName">
    <vt:lpwstr>ESS-0092201</vt:lpwstr>
  </property>
  <property fmtid="{D5CDD505-2E9C-101B-9397-08002B2CF9AE}" pid="47" name="MXOriginator">
    <vt:lpwstr>susanneregnell</vt:lpwstr>
  </property>
  <property fmtid="{D5CDD505-2E9C-101B-9397-08002B2CF9AE}" pid="48" name="MXPolicy">
    <vt:lpwstr>Open Document</vt:lpwstr>
  </property>
  <property fmtid="{D5CDD505-2E9C-101B-9397-08002B2CF9AE}" pid="49" name="MXPolicy.Localized">
    <vt:lpwstr>Open Document</vt:lpwstr>
  </property>
  <property fmtid="{D5CDD505-2E9C-101B-9397-08002B2CF9AE}" pid="50" name="MXPrinted Date">
    <vt:lpwstr>Jan 13, 2017</vt:lpwstr>
  </property>
  <property fmtid="{D5CDD505-2E9C-101B-9397-08002B2CF9AE}" pid="51" name="MXPrinted Version">
    <vt:lpwstr/>
  </property>
  <property fmtid="{D5CDD505-2E9C-101B-9397-08002B2CF9AE}" pid="52" name="MXReference">
    <vt:lpwstr/>
  </property>
  <property fmtid="{D5CDD505-2E9C-101B-9397-08002B2CF9AE}" pid="53" name="MXRev">
    <vt:lpwstr>1</vt:lpwstr>
  </property>
  <property fmtid="{D5CDD505-2E9C-101B-9397-08002B2CF9AE}" pid="54" name="MXRevision">
    <vt:lpwstr>1</vt:lpwstr>
  </property>
  <property fmtid="{D5CDD505-2E9C-101B-9397-08002B2CF9AE}" pid="55" name="MXSignatures_state_Obsolete">
    <vt:lpwstr/>
  </property>
  <property fmtid="{D5CDD505-2E9C-101B-9397-08002B2CF9AE}" pid="56" name="MXSignatures_state_Preliminary">
    <vt:lpwstr/>
  </property>
  <property fmtid="{D5CDD505-2E9C-101B-9397-08002B2CF9AE}" pid="57" name="MXSignatures_state_Release">
    <vt:lpwstr/>
  </property>
  <property fmtid="{D5CDD505-2E9C-101B-9397-08002B2CF9AE}" pid="58" name="MXSubmitter">
    <vt:lpwstr>Regnell, Susanne</vt:lpwstr>
  </property>
  <property fmtid="{D5CDD505-2E9C-101B-9397-08002B2CF9AE}" pid="59" name="MXSuspend Versioning">
    <vt:lpwstr>False</vt:lpwstr>
  </property>
  <property fmtid="{D5CDD505-2E9C-101B-9397-08002B2CF9AE}" pid="60" name="MXTitle">
    <vt:lpwstr>Weekly report SW w1702</vt:lpwstr>
  </property>
  <property fmtid="{D5CDD505-2E9C-101B-9397-08002B2CF9AE}" pid="61" name="MXTVADummy1">
    <vt:lpwstr/>
  </property>
  <property fmtid="{D5CDD505-2E9C-101B-9397-08002B2CF9AE}" pid="62" name="MXTVADummy2">
    <vt:lpwstr/>
  </property>
  <property fmtid="{D5CDD505-2E9C-101B-9397-08002B2CF9AE}" pid="63" name="MXTVADummy3">
    <vt:lpwstr/>
  </property>
  <property fmtid="{D5CDD505-2E9C-101B-9397-08002B2CF9AE}" pid="64" name="MXType">
    <vt:lpwstr>dmg_ProjectReport</vt:lpwstr>
  </property>
  <property fmtid="{D5CDD505-2E9C-101B-9397-08002B2CF9AE}" pid="65" name="MXType.Localized">
    <vt:lpwstr>Project Report</vt:lpwstr>
  </property>
  <property fmtid="{D5CDD505-2E9C-101B-9397-08002B2CF9AE}" pid="66" name="MXUser">
    <vt:lpwstr>susanneregnell</vt:lpwstr>
  </property>
  <property fmtid="{D5CDD505-2E9C-101B-9397-08002B2CF9AE}" pid="67" name="MXVersion">
    <vt:lpwstr>1</vt:lpwstr>
  </property>
</Properties>
</file>