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9" r:id="rId4"/>
    <p:sldId id="268" r:id="rId5"/>
    <p:sldId id="270" r:id="rId6"/>
    <p:sldId id="271" r:id="rId7"/>
    <p:sldId id="272" r:id="rId8"/>
    <p:sldId id="273" r:id="rId9"/>
    <p:sldId id="263" r:id="rId10"/>
    <p:sldId id="262" r:id="rId11"/>
    <p:sldId id="264" r:id="rId12"/>
    <p:sldId id="265" r:id="rId13"/>
    <p:sldId id="266" r:id="rId14"/>
    <p:sldId id="259" r:id="rId15"/>
    <p:sldId id="260" r:id="rId1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2" autoAdjust="0"/>
    <p:restoredTop sz="94656" autoAdjust="0"/>
  </p:normalViewPr>
  <p:slideViewPr>
    <p:cSldViewPr>
      <p:cViewPr varScale="1">
        <p:scale>
          <a:sx n="93" d="100"/>
          <a:sy n="93" d="100"/>
        </p:scale>
        <p:origin x="-1066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2018-04-12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2006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2006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2006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2018-04-12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2018-04-12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2018-04-12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2018-04-12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2018-04-12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hess.esss.lu.se/enovia/link/21308.51166.15616.4894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/>
              <a:t>ICS organization update</a:t>
            </a:r>
            <a:r>
              <a:rPr lang="en-GB" sz="4000" noProof="0" dirty="0" smtClean="0"/>
              <a:t/>
            </a:r>
            <a:br>
              <a:rPr lang="en-GB" sz="4000" noProof="0" dirty="0" smtClean="0"/>
            </a:br>
            <a:r>
              <a:rPr lang="en-GB" sz="2000" noProof="0" dirty="0" smtClean="0"/>
              <a:t>Integrated Control Systems</a:t>
            </a:r>
            <a:endParaRPr lang="en-GB" sz="4000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1400" noProof="0" dirty="0" smtClean="0">
                <a:solidFill>
                  <a:schemeClr val="bg1"/>
                </a:solidFill>
              </a:rPr>
              <a:t>Henrik Carling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sv-SE" sz="1400" dirty="0" smtClean="0">
                <a:solidFill>
                  <a:srgbClr val="FFFFFF"/>
                </a:solidFill>
              </a:rPr>
              <a:t>ESS/ICS</a:t>
            </a:r>
          </a:p>
          <a:p>
            <a:pPr algn="ctr"/>
            <a:r>
              <a:rPr lang="sv-SE" sz="1400" dirty="0" smtClean="0">
                <a:solidFill>
                  <a:srgbClr val="FFFFFF"/>
                </a:solidFill>
              </a:rPr>
              <a:t>Date: 2018-04-02</a:t>
            </a: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Line/project matrix - motivation </a:t>
            </a:r>
            <a:r>
              <a:rPr lang="sv-SE" sz="2000" dirty="0" smtClean="0"/>
              <a:t>(2)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848" y="1412776"/>
            <a:ext cx="8690824" cy="1194463"/>
          </a:xfrm>
        </p:spPr>
        <p:txBody>
          <a:bodyPr>
            <a:normAutofit/>
          </a:bodyPr>
          <a:lstStyle/>
          <a:p>
            <a:r>
              <a:rPr lang="sv-SE" sz="1600" dirty="0" smtClean="0"/>
              <a:t>The line/project matrix model solves the problem of running multiple project activities with limited resources, keeping a correct prioritization that supports stakeholders project planning</a:t>
            </a:r>
          </a:p>
          <a:p>
            <a:endParaRPr lang="sv-SE" sz="1600" dirty="0" smtClean="0"/>
          </a:p>
          <a:p>
            <a:r>
              <a:rPr lang="sv-SE" sz="1600" dirty="0" smtClean="0"/>
              <a:t>It also supports the continued development of experience and competence in the line organization</a:t>
            </a:r>
            <a:endParaRPr lang="sv-SE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10</a:t>
            </a:fld>
            <a:endParaRPr lang="sv-SE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707904" y="3212976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707904" y="3429000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707904" y="3645024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707904" y="3861048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707904" y="4077072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707904" y="4293096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707904" y="4509120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707904" y="4725144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707904" y="4941168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707904" y="5157192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707904" y="5373216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707904" y="5589240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707904" y="5805264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707904" y="6021288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707904" y="6237312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707904" y="6453336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676877" y="2960948"/>
            <a:ext cx="0" cy="3636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261408" y="2960948"/>
            <a:ext cx="0" cy="3636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868144" y="2941411"/>
            <a:ext cx="0" cy="3636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444208" y="2941411"/>
            <a:ext cx="0" cy="3636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020272" y="2960948"/>
            <a:ext cx="0" cy="3636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596336" y="2960948"/>
            <a:ext cx="0" cy="3636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Down Arrow Callout 36"/>
          <p:cNvSpPr/>
          <p:nvPr/>
        </p:nvSpPr>
        <p:spPr>
          <a:xfrm>
            <a:off x="4496779" y="2600908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4383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Target</a:t>
            </a:r>
          </a:p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WP5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39" name="Down Arrow Callout 38"/>
          <p:cNvSpPr/>
          <p:nvPr/>
        </p:nvSpPr>
        <p:spPr>
          <a:xfrm>
            <a:off x="5076056" y="2603356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Acc.</a:t>
            </a:r>
          </a:p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WP8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0" name="Down Arrow Callout 39"/>
          <p:cNvSpPr/>
          <p:nvPr/>
        </p:nvSpPr>
        <p:spPr>
          <a:xfrm>
            <a:off x="5692037" y="2606956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4383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ESS</a:t>
            </a:r>
          </a:p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Bilbao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1" name="Down Arrow Callout 40"/>
          <p:cNvSpPr/>
          <p:nvPr/>
        </p:nvSpPr>
        <p:spPr>
          <a:xfrm>
            <a:off x="6840252" y="2600908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NSS</a:t>
            </a:r>
            <a:br>
              <a:rPr lang="sv-SE" sz="800" dirty="0" smtClean="0">
                <a:solidFill>
                  <a:schemeClr val="tx1"/>
                </a:solidFill>
              </a:rPr>
            </a:br>
            <a:r>
              <a:rPr lang="sv-SE" sz="800" dirty="0" smtClean="0">
                <a:solidFill>
                  <a:schemeClr val="tx1"/>
                </a:solidFill>
              </a:rPr>
              <a:t>WP5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2" name="Down Arrow Callout 41"/>
          <p:cNvSpPr/>
          <p:nvPr/>
        </p:nvSpPr>
        <p:spPr>
          <a:xfrm>
            <a:off x="6264188" y="2600908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Acc.</a:t>
            </a:r>
            <a:br>
              <a:rPr lang="sv-SE" sz="800" dirty="0" smtClean="0">
                <a:solidFill>
                  <a:schemeClr val="tx1"/>
                </a:solidFill>
              </a:rPr>
            </a:br>
            <a:r>
              <a:rPr lang="sv-SE" sz="800" dirty="0" smtClean="0">
                <a:solidFill>
                  <a:schemeClr val="tx1"/>
                </a:solidFill>
              </a:rPr>
              <a:t>WP7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3" name="Down Arrow Callout 42"/>
          <p:cNvSpPr/>
          <p:nvPr/>
        </p:nvSpPr>
        <p:spPr>
          <a:xfrm>
            <a:off x="7416316" y="2600908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Target</a:t>
            </a:r>
            <a:br>
              <a:rPr lang="sv-SE" sz="800" dirty="0" smtClean="0">
                <a:solidFill>
                  <a:schemeClr val="tx1"/>
                </a:solidFill>
              </a:rPr>
            </a:br>
            <a:r>
              <a:rPr lang="sv-SE" sz="800" dirty="0" smtClean="0">
                <a:solidFill>
                  <a:schemeClr val="tx1"/>
                </a:solidFill>
              </a:rPr>
              <a:t>WP7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4" name="Down Arrow Callout 43"/>
          <p:cNvSpPr/>
          <p:nvPr/>
        </p:nvSpPr>
        <p:spPr>
          <a:xfrm>
            <a:off x="7884368" y="2607239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4383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...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5" name="Down Arrow Callout 44"/>
          <p:cNvSpPr/>
          <p:nvPr/>
        </p:nvSpPr>
        <p:spPr>
          <a:xfrm>
            <a:off x="8316416" y="2607239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...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6" name="Down Arrow Callout 45"/>
          <p:cNvSpPr/>
          <p:nvPr/>
        </p:nvSpPr>
        <p:spPr>
          <a:xfrm>
            <a:off x="8705632" y="2607239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...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7" name="Right Arrow Callout 46"/>
          <p:cNvSpPr/>
          <p:nvPr/>
        </p:nvSpPr>
        <p:spPr>
          <a:xfrm>
            <a:off x="1979712" y="3114991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Control system architect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8" name="Right Arrow Callout 47"/>
          <p:cNvSpPr/>
          <p:nvPr/>
        </p:nvSpPr>
        <p:spPr>
          <a:xfrm>
            <a:off x="1979712" y="3331015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Industrial  automation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9" name="Right Arrow Callout 48"/>
          <p:cNvSpPr/>
          <p:nvPr/>
        </p:nvSpPr>
        <p:spPr>
          <a:xfrm>
            <a:off x="1979706" y="3543343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EPICS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0" name="Right Arrow Callout 49"/>
          <p:cNvSpPr/>
          <p:nvPr/>
        </p:nvSpPr>
        <p:spPr>
          <a:xfrm>
            <a:off x="1979712" y="3755172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Embedded systems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1" name="Right Arrow Callout 50"/>
          <p:cNvSpPr/>
          <p:nvPr/>
        </p:nvSpPr>
        <p:spPr>
          <a:xfrm>
            <a:off x="1979706" y="3970620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Data networks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2" name="Right Arrow Callout 51"/>
          <p:cNvSpPr/>
          <p:nvPr/>
        </p:nvSpPr>
        <p:spPr>
          <a:xfrm>
            <a:off x="1979706" y="4186644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Analog electronics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3" name="Right Arrow Callout 52"/>
          <p:cNvSpPr/>
          <p:nvPr/>
        </p:nvSpPr>
        <p:spPr>
          <a:xfrm>
            <a:off x="1979700" y="4398972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Control System Studio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4" name="Right Arrow Callout 53"/>
          <p:cNvSpPr/>
          <p:nvPr/>
        </p:nvSpPr>
        <p:spPr>
          <a:xfrm>
            <a:off x="1979706" y="4610801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FPGA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5" name="Right Arrow Callout 54"/>
          <p:cNvSpPr/>
          <p:nvPr/>
        </p:nvSpPr>
        <p:spPr>
          <a:xfrm>
            <a:off x="1979700" y="4832580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MicroTCA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6" name="Right Arrow Callout 55"/>
          <p:cNvSpPr/>
          <p:nvPr/>
        </p:nvSpPr>
        <p:spPr>
          <a:xfrm>
            <a:off x="1979700" y="5057071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Timing system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7" name="Right Arrow Callout 56"/>
          <p:cNvSpPr/>
          <p:nvPr/>
        </p:nvSpPr>
        <p:spPr>
          <a:xfrm>
            <a:off x="1979694" y="5277866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Process control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8" name="Right Arrow Callout 57"/>
          <p:cNvSpPr/>
          <p:nvPr/>
        </p:nvSpPr>
        <p:spPr>
          <a:xfrm>
            <a:off x="1979700" y="5498162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Vacuum controls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9" name="Right Arrow Callout 58"/>
          <p:cNvSpPr/>
          <p:nvPr/>
        </p:nvSpPr>
        <p:spPr>
          <a:xfrm>
            <a:off x="1979694" y="5714186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Control system integration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60" name="Right Arrow Callout 59"/>
          <p:cNvSpPr/>
          <p:nvPr/>
        </p:nvSpPr>
        <p:spPr>
          <a:xfrm>
            <a:off x="1979694" y="5930210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Controls technicians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61" name="Right Arrow Callout 60"/>
          <p:cNvSpPr/>
          <p:nvPr/>
        </p:nvSpPr>
        <p:spPr>
          <a:xfrm>
            <a:off x="1979688" y="6142538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Information/Controls  security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62" name="Right Arrow Callout 61"/>
          <p:cNvSpPr/>
          <p:nvPr/>
        </p:nvSpPr>
        <p:spPr>
          <a:xfrm>
            <a:off x="1979694" y="6354367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Motion controls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63" name="Right Arrow Callout 62"/>
          <p:cNvSpPr/>
          <p:nvPr/>
        </p:nvSpPr>
        <p:spPr>
          <a:xfrm>
            <a:off x="1979712" y="6571951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...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5779201" y="3563312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66" name="Oval 65"/>
          <p:cNvSpPr/>
          <p:nvPr/>
        </p:nvSpPr>
        <p:spPr>
          <a:xfrm>
            <a:off x="5167614" y="3100442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67" name="Oval 66"/>
          <p:cNvSpPr/>
          <p:nvPr/>
        </p:nvSpPr>
        <p:spPr>
          <a:xfrm>
            <a:off x="5779201" y="4861017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68" name="Oval 67"/>
          <p:cNvSpPr/>
          <p:nvPr/>
        </p:nvSpPr>
        <p:spPr>
          <a:xfrm>
            <a:off x="4583083" y="3336354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2</a:t>
            </a:r>
            <a:endParaRPr lang="sv-SE" sz="800" dirty="0"/>
          </a:p>
        </p:txBody>
      </p:sp>
      <p:sp>
        <p:nvSpPr>
          <p:cNvPr id="69" name="Oval 68"/>
          <p:cNvSpPr/>
          <p:nvPr/>
        </p:nvSpPr>
        <p:spPr>
          <a:xfrm>
            <a:off x="4577563" y="3118606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71" name="Oval 70"/>
          <p:cNvSpPr/>
          <p:nvPr/>
        </p:nvSpPr>
        <p:spPr>
          <a:xfrm>
            <a:off x="4583083" y="5063398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72" name="Oval 71"/>
          <p:cNvSpPr/>
          <p:nvPr/>
        </p:nvSpPr>
        <p:spPr>
          <a:xfrm>
            <a:off x="4583083" y="5279422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2</a:t>
            </a:r>
            <a:endParaRPr lang="sv-SE" sz="800" dirty="0"/>
          </a:p>
        </p:txBody>
      </p:sp>
      <p:sp>
        <p:nvSpPr>
          <p:cNvPr id="73" name="Oval 72"/>
          <p:cNvSpPr/>
          <p:nvPr/>
        </p:nvSpPr>
        <p:spPr>
          <a:xfrm>
            <a:off x="5167614" y="4633486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2</a:t>
            </a:r>
            <a:endParaRPr lang="sv-SE" sz="800" dirty="0"/>
          </a:p>
        </p:txBody>
      </p:sp>
      <p:sp>
        <p:nvSpPr>
          <p:cNvPr id="74" name="Oval 73"/>
          <p:cNvSpPr/>
          <p:nvPr/>
        </p:nvSpPr>
        <p:spPr>
          <a:xfrm>
            <a:off x="5167614" y="4854358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2</a:t>
            </a:r>
            <a:endParaRPr lang="sv-SE" sz="800" dirty="0"/>
          </a:p>
        </p:txBody>
      </p:sp>
      <p:sp>
        <p:nvSpPr>
          <p:cNvPr id="75" name="Oval 74"/>
          <p:cNvSpPr/>
          <p:nvPr/>
        </p:nvSpPr>
        <p:spPr>
          <a:xfrm>
            <a:off x="5167608" y="3554846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76" name="Oval 75"/>
          <p:cNvSpPr/>
          <p:nvPr/>
        </p:nvSpPr>
        <p:spPr>
          <a:xfrm>
            <a:off x="5162282" y="3766099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78" name="Oval 77"/>
          <p:cNvSpPr/>
          <p:nvPr/>
        </p:nvSpPr>
        <p:spPr>
          <a:xfrm>
            <a:off x="5779201" y="3119182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79" name="Oval 78"/>
          <p:cNvSpPr/>
          <p:nvPr/>
        </p:nvSpPr>
        <p:spPr>
          <a:xfrm>
            <a:off x="7511009" y="3991745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80" name="Oval 79"/>
          <p:cNvSpPr/>
          <p:nvPr/>
        </p:nvSpPr>
        <p:spPr>
          <a:xfrm>
            <a:off x="6350414" y="3119182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81" name="Oval 80"/>
          <p:cNvSpPr/>
          <p:nvPr/>
        </p:nvSpPr>
        <p:spPr>
          <a:xfrm>
            <a:off x="7502542" y="3347777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82" name="Oval 81"/>
          <p:cNvSpPr/>
          <p:nvPr/>
        </p:nvSpPr>
        <p:spPr>
          <a:xfrm>
            <a:off x="6926478" y="3554846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83" name="Oval 82"/>
          <p:cNvSpPr/>
          <p:nvPr/>
        </p:nvSpPr>
        <p:spPr>
          <a:xfrm>
            <a:off x="7502542" y="3554846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84" name="Oval 83"/>
          <p:cNvSpPr/>
          <p:nvPr/>
        </p:nvSpPr>
        <p:spPr>
          <a:xfrm>
            <a:off x="6350413" y="3554846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85" name="Oval 84"/>
          <p:cNvSpPr/>
          <p:nvPr/>
        </p:nvSpPr>
        <p:spPr>
          <a:xfrm>
            <a:off x="4577562" y="3554845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86" name="Oval 85"/>
          <p:cNvSpPr/>
          <p:nvPr/>
        </p:nvSpPr>
        <p:spPr>
          <a:xfrm>
            <a:off x="6350412" y="3766099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87" name="Oval 86"/>
          <p:cNvSpPr/>
          <p:nvPr/>
        </p:nvSpPr>
        <p:spPr>
          <a:xfrm>
            <a:off x="6926477" y="3766099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88" name="Oval 87"/>
          <p:cNvSpPr/>
          <p:nvPr/>
        </p:nvSpPr>
        <p:spPr>
          <a:xfrm>
            <a:off x="6926478" y="3991745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89" name="Oval 88"/>
          <p:cNvSpPr/>
          <p:nvPr/>
        </p:nvSpPr>
        <p:spPr>
          <a:xfrm>
            <a:off x="6350414" y="4200862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90" name="Oval 89"/>
          <p:cNvSpPr/>
          <p:nvPr/>
        </p:nvSpPr>
        <p:spPr>
          <a:xfrm>
            <a:off x="6926478" y="4200862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91" name="Oval 90"/>
          <p:cNvSpPr/>
          <p:nvPr/>
        </p:nvSpPr>
        <p:spPr>
          <a:xfrm>
            <a:off x="4577561" y="4415326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92" name="Oval 91"/>
          <p:cNvSpPr/>
          <p:nvPr/>
        </p:nvSpPr>
        <p:spPr>
          <a:xfrm>
            <a:off x="5167607" y="4415325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93" name="Oval 92"/>
          <p:cNvSpPr/>
          <p:nvPr/>
        </p:nvSpPr>
        <p:spPr>
          <a:xfrm>
            <a:off x="5774350" y="4415080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94" name="Oval 93"/>
          <p:cNvSpPr/>
          <p:nvPr/>
        </p:nvSpPr>
        <p:spPr>
          <a:xfrm>
            <a:off x="6350411" y="4415079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95" name="Oval 94"/>
          <p:cNvSpPr/>
          <p:nvPr/>
        </p:nvSpPr>
        <p:spPr>
          <a:xfrm>
            <a:off x="6926478" y="4408337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96" name="Oval 95"/>
          <p:cNvSpPr/>
          <p:nvPr/>
        </p:nvSpPr>
        <p:spPr>
          <a:xfrm>
            <a:off x="7502542" y="4408336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97" name="Oval 96"/>
          <p:cNvSpPr/>
          <p:nvPr/>
        </p:nvSpPr>
        <p:spPr>
          <a:xfrm>
            <a:off x="6350414" y="4631350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98" name="Oval 97"/>
          <p:cNvSpPr/>
          <p:nvPr/>
        </p:nvSpPr>
        <p:spPr>
          <a:xfrm>
            <a:off x="6350414" y="4854357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99" name="Oval 98"/>
          <p:cNvSpPr/>
          <p:nvPr/>
        </p:nvSpPr>
        <p:spPr>
          <a:xfrm>
            <a:off x="5162281" y="5063398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100" name="Oval 99"/>
          <p:cNvSpPr/>
          <p:nvPr/>
        </p:nvSpPr>
        <p:spPr>
          <a:xfrm>
            <a:off x="6350414" y="5063397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102" name="Oval 101"/>
          <p:cNvSpPr/>
          <p:nvPr/>
        </p:nvSpPr>
        <p:spPr>
          <a:xfrm>
            <a:off x="6926478" y="5071289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03" name="Oval 102"/>
          <p:cNvSpPr/>
          <p:nvPr/>
        </p:nvSpPr>
        <p:spPr>
          <a:xfrm>
            <a:off x="7491028" y="5279422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104" name="Oval 103"/>
          <p:cNvSpPr/>
          <p:nvPr/>
        </p:nvSpPr>
        <p:spPr>
          <a:xfrm>
            <a:off x="6926478" y="5292084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07" name="Oval 106"/>
          <p:cNvSpPr/>
          <p:nvPr/>
        </p:nvSpPr>
        <p:spPr>
          <a:xfrm>
            <a:off x="4577560" y="5495045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08" name="Oval 107"/>
          <p:cNvSpPr/>
          <p:nvPr/>
        </p:nvSpPr>
        <p:spPr>
          <a:xfrm>
            <a:off x="6931897" y="5498162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09" name="Oval 108"/>
          <p:cNvSpPr/>
          <p:nvPr/>
        </p:nvSpPr>
        <p:spPr>
          <a:xfrm>
            <a:off x="7511009" y="5498162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16" name="Oval 115"/>
          <p:cNvSpPr/>
          <p:nvPr/>
        </p:nvSpPr>
        <p:spPr>
          <a:xfrm>
            <a:off x="4577561" y="5721176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17" name="Oval 116"/>
          <p:cNvSpPr/>
          <p:nvPr/>
        </p:nvSpPr>
        <p:spPr>
          <a:xfrm>
            <a:off x="5167607" y="5721175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18" name="Oval 117"/>
          <p:cNvSpPr/>
          <p:nvPr/>
        </p:nvSpPr>
        <p:spPr>
          <a:xfrm>
            <a:off x="5774350" y="5720930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19" name="Oval 118"/>
          <p:cNvSpPr/>
          <p:nvPr/>
        </p:nvSpPr>
        <p:spPr>
          <a:xfrm>
            <a:off x="6350411" y="5720929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20" name="Oval 119"/>
          <p:cNvSpPr/>
          <p:nvPr/>
        </p:nvSpPr>
        <p:spPr>
          <a:xfrm>
            <a:off x="6926478" y="5714187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21" name="Oval 120"/>
          <p:cNvSpPr/>
          <p:nvPr/>
        </p:nvSpPr>
        <p:spPr>
          <a:xfrm>
            <a:off x="7502542" y="5714186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22" name="Oval 121"/>
          <p:cNvSpPr/>
          <p:nvPr/>
        </p:nvSpPr>
        <p:spPr>
          <a:xfrm>
            <a:off x="4586028" y="5931698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23" name="Oval 122"/>
          <p:cNvSpPr/>
          <p:nvPr/>
        </p:nvSpPr>
        <p:spPr>
          <a:xfrm>
            <a:off x="7497909" y="6151985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24" name="Oval 123"/>
          <p:cNvSpPr/>
          <p:nvPr/>
        </p:nvSpPr>
        <p:spPr>
          <a:xfrm>
            <a:off x="5170747" y="5931698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25" name="Oval 124"/>
          <p:cNvSpPr/>
          <p:nvPr/>
        </p:nvSpPr>
        <p:spPr>
          <a:xfrm>
            <a:off x="6926476" y="5931698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27" name="Oval 126"/>
          <p:cNvSpPr/>
          <p:nvPr/>
        </p:nvSpPr>
        <p:spPr>
          <a:xfrm>
            <a:off x="5779201" y="6359542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128" name="Oval 127"/>
          <p:cNvSpPr/>
          <p:nvPr/>
        </p:nvSpPr>
        <p:spPr>
          <a:xfrm>
            <a:off x="6931897" y="6359542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533" y="3140968"/>
            <a:ext cx="182616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 smtClean="0"/>
              <a:t>Step 1: </a:t>
            </a:r>
            <a:r>
              <a:rPr lang="sv-SE" sz="1100" b="1" dirty="0" smtClean="0"/>
              <a:t>Collecting requests</a:t>
            </a:r>
          </a:p>
          <a:p>
            <a:endParaRPr lang="sv-SE" sz="11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100" dirty="0" smtClean="0"/>
              <a:t>Project manager interacts with stakeholders and together defines what needs to be done and when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100" dirty="0" smtClean="0"/>
              <a:t>Project manager and stakeholder defines a resource estimate with a time envelope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100" dirty="0" smtClean="0"/>
              <a:t>Project manager brings the plan back to the ICS allocation board</a:t>
            </a:r>
            <a:endParaRPr lang="sv-SE" sz="1100" dirty="0"/>
          </a:p>
        </p:txBody>
      </p:sp>
    </p:spTree>
    <p:extLst>
      <p:ext uri="{BB962C8B-B14F-4D97-AF65-F5344CB8AC3E}">
        <p14:creationId xmlns:p14="http://schemas.microsoft.com/office/powerpoint/2010/main" val="3764832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"/>
                            </p:stCondLst>
                            <p:childTnLst>
                              <p:par>
                                <p:cTn id="8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000"/>
                            </p:stCondLst>
                            <p:childTnLst>
                              <p:par>
                                <p:cTn id="8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00"/>
                            </p:stCondLst>
                            <p:childTnLst>
                              <p:par>
                                <p:cTn id="10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3000"/>
                            </p:stCondLst>
                            <p:childTnLst>
                              <p:par>
                                <p:cTn id="1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3500"/>
                            </p:stCondLst>
                            <p:childTnLst>
                              <p:par>
                                <p:cTn id="1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000"/>
                            </p:stCondLst>
                            <p:childTnLst>
                              <p:par>
                                <p:cTn id="1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4500"/>
                            </p:stCondLst>
                            <p:childTnLst>
                              <p:par>
                                <p:cTn id="1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0"/>
                            </p:stCondLst>
                            <p:childTnLst>
                              <p:par>
                                <p:cTn id="16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500"/>
                            </p:stCondLst>
                            <p:childTnLst>
                              <p:par>
                                <p:cTn id="2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1000"/>
                            </p:stCondLst>
                            <p:childTnLst>
                              <p:par>
                                <p:cTn id="2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1500"/>
                            </p:stCondLst>
                            <p:childTnLst>
                              <p:par>
                                <p:cTn id="2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2000"/>
                            </p:stCondLst>
                            <p:childTnLst>
                              <p:par>
                                <p:cTn id="2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2500"/>
                            </p:stCondLst>
                            <p:childTnLst>
                              <p:par>
                                <p:cTn id="2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3000"/>
                            </p:stCondLst>
                            <p:childTnLst>
                              <p:par>
                                <p:cTn id="2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3500"/>
                            </p:stCondLst>
                            <p:childTnLst>
                              <p:par>
                                <p:cTn id="2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4500"/>
                            </p:stCondLst>
                            <p:childTnLst>
                              <p:par>
                                <p:cTn id="27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5000"/>
                            </p:stCondLst>
                            <p:childTnLst>
                              <p:par>
                                <p:cTn id="27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5500"/>
                            </p:stCondLst>
                            <p:childTnLst>
                              <p:par>
                                <p:cTn id="28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6000"/>
                            </p:stCondLst>
                            <p:childTnLst>
                              <p:par>
                                <p:cTn id="28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6500"/>
                            </p:stCondLst>
                            <p:childTnLst>
                              <p:par>
                                <p:cTn id="29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7000"/>
                            </p:stCondLst>
                            <p:childTnLst>
                              <p:par>
                                <p:cTn id="29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7500"/>
                            </p:stCondLst>
                            <p:childTnLst>
                              <p:par>
                                <p:cTn id="30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8000"/>
                            </p:stCondLst>
                            <p:childTnLst>
                              <p:par>
                                <p:cTn id="30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8500"/>
                            </p:stCondLst>
                            <p:childTnLst>
                              <p:par>
                                <p:cTn id="3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9000"/>
                            </p:stCondLst>
                            <p:childTnLst>
                              <p:par>
                                <p:cTn id="3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9500"/>
                            </p:stCondLst>
                            <p:childTnLst>
                              <p:par>
                                <p:cTn id="3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0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11000"/>
                            </p:stCondLst>
                            <p:childTnLst>
                              <p:par>
                                <p:cTn id="3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>
                            <p:stCondLst>
                              <p:cond delay="11500"/>
                            </p:stCondLst>
                            <p:childTnLst>
                              <p:par>
                                <p:cTn id="3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>
                            <p:stCondLst>
                              <p:cond delay="12000"/>
                            </p:stCondLst>
                            <p:childTnLst>
                              <p:par>
                                <p:cTn id="3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2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6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0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1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7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1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2" grpId="0" animBg="1"/>
      <p:bldP spid="103" grpId="0" animBg="1"/>
      <p:bldP spid="104" grpId="0" animBg="1"/>
      <p:bldP spid="107" grpId="0" animBg="1"/>
      <p:bldP spid="108" grpId="0" animBg="1"/>
      <p:bldP spid="109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7" grpId="0" animBg="1"/>
      <p:bldP spid="128" grpId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Line/project matrix - motivation </a:t>
            </a:r>
            <a:r>
              <a:rPr lang="sv-SE" sz="2000" dirty="0" smtClean="0"/>
              <a:t>(2)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848" y="1412776"/>
            <a:ext cx="8690824" cy="1194463"/>
          </a:xfrm>
        </p:spPr>
        <p:txBody>
          <a:bodyPr>
            <a:normAutofit/>
          </a:bodyPr>
          <a:lstStyle/>
          <a:p>
            <a:r>
              <a:rPr lang="sv-SE" sz="1600" dirty="0" smtClean="0"/>
              <a:t>The line/project matrix model solves the problem of running multiple project activities with limited resources, keeping a correct prioritization that supports stakeholders project planning</a:t>
            </a:r>
          </a:p>
          <a:p>
            <a:endParaRPr lang="sv-SE" sz="1600" dirty="0" smtClean="0"/>
          </a:p>
          <a:p>
            <a:r>
              <a:rPr lang="sv-SE" sz="1600" dirty="0" smtClean="0"/>
              <a:t>It also supports the continued development of experience and competence in the line organization</a:t>
            </a:r>
            <a:endParaRPr lang="sv-SE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11</a:t>
            </a:fld>
            <a:endParaRPr lang="sv-SE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707904" y="3212976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707904" y="3429000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707904" y="3645024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707904" y="3861048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707904" y="4077072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707904" y="4293096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707904" y="4509120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707904" y="4725144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707904" y="4941168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707904" y="5157192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707904" y="5373216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707904" y="5589240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707904" y="5805264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707904" y="6021288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707904" y="6237312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707904" y="6453336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676877" y="2960948"/>
            <a:ext cx="0" cy="3636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261408" y="2960948"/>
            <a:ext cx="0" cy="3636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868144" y="2941411"/>
            <a:ext cx="0" cy="3636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444208" y="2941411"/>
            <a:ext cx="0" cy="3636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020272" y="2960948"/>
            <a:ext cx="0" cy="3636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596336" y="2960948"/>
            <a:ext cx="0" cy="3636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Down Arrow Callout 36"/>
          <p:cNvSpPr/>
          <p:nvPr/>
        </p:nvSpPr>
        <p:spPr>
          <a:xfrm>
            <a:off x="4496779" y="2600908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4383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Target</a:t>
            </a:r>
          </a:p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WP5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39" name="Down Arrow Callout 38"/>
          <p:cNvSpPr/>
          <p:nvPr/>
        </p:nvSpPr>
        <p:spPr>
          <a:xfrm>
            <a:off x="5076056" y="2603356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Acc.</a:t>
            </a:r>
          </a:p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WP8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0" name="Down Arrow Callout 39"/>
          <p:cNvSpPr/>
          <p:nvPr/>
        </p:nvSpPr>
        <p:spPr>
          <a:xfrm>
            <a:off x="5692037" y="2606956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4383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ESS</a:t>
            </a:r>
          </a:p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Bilbao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1" name="Down Arrow Callout 40"/>
          <p:cNvSpPr/>
          <p:nvPr/>
        </p:nvSpPr>
        <p:spPr>
          <a:xfrm>
            <a:off x="6840252" y="2600908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NSS</a:t>
            </a:r>
            <a:br>
              <a:rPr lang="sv-SE" sz="800" dirty="0" smtClean="0">
                <a:solidFill>
                  <a:schemeClr val="tx1"/>
                </a:solidFill>
              </a:rPr>
            </a:br>
            <a:r>
              <a:rPr lang="sv-SE" sz="800" dirty="0" smtClean="0">
                <a:solidFill>
                  <a:schemeClr val="tx1"/>
                </a:solidFill>
              </a:rPr>
              <a:t>WP5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2" name="Down Arrow Callout 41"/>
          <p:cNvSpPr/>
          <p:nvPr/>
        </p:nvSpPr>
        <p:spPr>
          <a:xfrm>
            <a:off x="6264188" y="2600908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Acc.</a:t>
            </a:r>
            <a:br>
              <a:rPr lang="sv-SE" sz="800" dirty="0" smtClean="0">
                <a:solidFill>
                  <a:schemeClr val="tx1"/>
                </a:solidFill>
              </a:rPr>
            </a:br>
            <a:r>
              <a:rPr lang="sv-SE" sz="800" dirty="0" smtClean="0">
                <a:solidFill>
                  <a:schemeClr val="tx1"/>
                </a:solidFill>
              </a:rPr>
              <a:t>WP7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3" name="Down Arrow Callout 42"/>
          <p:cNvSpPr/>
          <p:nvPr/>
        </p:nvSpPr>
        <p:spPr>
          <a:xfrm>
            <a:off x="7416316" y="2600908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Target</a:t>
            </a:r>
            <a:br>
              <a:rPr lang="sv-SE" sz="800" dirty="0" smtClean="0">
                <a:solidFill>
                  <a:schemeClr val="tx1"/>
                </a:solidFill>
              </a:rPr>
            </a:br>
            <a:r>
              <a:rPr lang="sv-SE" sz="800" dirty="0" smtClean="0">
                <a:solidFill>
                  <a:schemeClr val="tx1"/>
                </a:solidFill>
              </a:rPr>
              <a:t>WP7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4" name="Down Arrow Callout 43"/>
          <p:cNvSpPr/>
          <p:nvPr/>
        </p:nvSpPr>
        <p:spPr>
          <a:xfrm>
            <a:off x="7884368" y="2607239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4383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...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5" name="Down Arrow Callout 44"/>
          <p:cNvSpPr/>
          <p:nvPr/>
        </p:nvSpPr>
        <p:spPr>
          <a:xfrm>
            <a:off x="8316416" y="2607239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...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6" name="Down Arrow Callout 45"/>
          <p:cNvSpPr/>
          <p:nvPr/>
        </p:nvSpPr>
        <p:spPr>
          <a:xfrm>
            <a:off x="8705632" y="2607239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...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7" name="Right Arrow Callout 46"/>
          <p:cNvSpPr/>
          <p:nvPr/>
        </p:nvSpPr>
        <p:spPr>
          <a:xfrm>
            <a:off x="1979712" y="3114991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Control system architect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8" name="Right Arrow Callout 47"/>
          <p:cNvSpPr/>
          <p:nvPr/>
        </p:nvSpPr>
        <p:spPr>
          <a:xfrm>
            <a:off x="1979712" y="3331015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Industrial  automation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9" name="Right Arrow Callout 48"/>
          <p:cNvSpPr/>
          <p:nvPr/>
        </p:nvSpPr>
        <p:spPr>
          <a:xfrm>
            <a:off x="1979706" y="3543343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EPICS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0" name="Right Arrow Callout 49"/>
          <p:cNvSpPr/>
          <p:nvPr/>
        </p:nvSpPr>
        <p:spPr>
          <a:xfrm>
            <a:off x="1979712" y="3755172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Embedded systems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1" name="Right Arrow Callout 50"/>
          <p:cNvSpPr/>
          <p:nvPr/>
        </p:nvSpPr>
        <p:spPr>
          <a:xfrm>
            <a:off x="1979706" y="3970620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Data networks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2" name="Right Arrow Callout 51"/>
          <p:cNvSpPr/>
          <p:nvPr/>
        </p:nvSpPr>
        <p:spPr>
          <a:xfrm>
            <a:off x="1979706" y="4186644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Analog electronics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3" name="Right Arrow Callout 52"/>
          <p:cNvSpPr/>
          <p:nvPr/>
        </p:nvSpPr>
        <p:spPr>
          <a:xfrm>
            <a:off x="1979700" y="4398972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Control System Studio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4" name="Right Arrow Callout 53"/>
          <p:cNvSpPr/>
          <p:nvPr/>
        </p:nvSpPr>
        <p:spPr>
          <a:xfrm>
            <a:off x="1979706" y="4610801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FPGA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5" name="Right Arrow Callout 54"/>
          <p:cNvSpPr/>
          <p:nvPr/>
        </p:nvSpPr>
        <p:spPr>
          <a:xfrm>
            <a:off x="1979700" y="4832580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MicroTCA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6" name="Right Arrow Callout 55"/>
          <p:cNvSpPr/>
          <p:nvPr/>
        </p:nvSpPr>
        <p:spPr>
          <a:xfrm>
            <a:off x="1979700" y="5057071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Timing system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7" name="Right Arrow Callout 56"/>
          <p:cNvSpPr/>
          <p:nvPr/>
        </p:nvSpPr>
        <p:spPr>
          <a:xfrm>
            <a:off x="1979694" y="5277866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Process control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8" name="Right Arrow Callout 57"/>
          <p:cNvSpPr/>
          <p:nvPr/>
        </p:nvSpPr>
        <p:spPr>
          <a:xfrm>
            <a:off x="1979700" y="5498162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Vacuum controls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9" name="Right Arrow Callout 58"/>
          <p:cNvSpPr/>
          <p:nvPr/>
        </p:nvSpPr>
        <p:spPr>
          <a:xfrm>
            <a:off x="1979694" y="5714186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Control system integration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60" name="Right Arrow Callout 59"/>
          <p:cNvSpPr/>
          <p:nvPr/>
        </p:nvSpPr>
        <p:spPr>
          <a:xfrm>
            <a:off x="1979694" y="5930210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Controls technicians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61" name="Right Arrow Callout 60"/>
          <p:cNvSpPr/>
          <p:nvPr/>
        </p:nvSpPr>
        <p:spPr>
          <a:xfrm>
            <a:off x="1979688" y="6142538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Information/Controls  security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62" name="Right Arrow Callout 61"/>
          <p:cNvSpPr/>
          <p:nvPr/>
        </p:nvSpPr>
        <p:spPr>
          <a:xfrm>
            <a:off x="1979694" y="6354367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Motion controls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63" name="Right Arrow Callout 62"/>
          <p:cNvSpPr/>
          <p:nvPr/>
        </p:nvSpPr>
        <p:spPr>
          <a:xfrm>
            <a:off x="1979712" y="6571951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...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5779201" y="3563312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66" name="Oval 65"/>
          <p:cNvSpPr/>
          <p:nvPr/>
        </p:nvSpPr>
        <p:spPr>
          <a:xfrm>
            <a:off x="5167614" y="3100442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67" name="Oval 66"/>
          <p:cNvSpPr/>
          <p:nvPr/>
        </p:nvSpPr>
        <p:spPr>
          <a:xfrm>
            <a:off x="5779201" y="4861017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68" name="Oval 67"/>
          <p:cNvSpPr/>
          <p:nvPr/>
        </p:nvSpPr>
        <p:spPr>
          <a:xfrm>
            <a:off x="4583083" y="3336354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2</a:t>
            </a:r>
            <a:endParaRPr lang="sv-SE" sz="800" dirty="0"/>
          </a:p>
        </p:txBody>
      </p:sp>
      <p:sp>
        <p:nvSpPr>
          <p:cNvPr id="69" name="Oval 68"/>
          <p:cNvSpPr/>
          <p:nvPr/>
        </p:nvSpPr>
        <p:spPr>
          <a:xfrm>
            <a:off x="4577563" y="3118606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72" name="Oval 71"/>
          <p:cNvSpPr/>
          <p:nvPr/>
        </p:nvSpPr>
        <p:spPr>
          <a:xfrm>
            <a:off x="4583083" y="5279422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2</a:t>
            </a:r>
            <a:endParaRPr lang="sv-SE" sz="800" dirty="0"/>
          </a:p>
        </p:txBody>
      </p:sp>
      <p:sp>
        <p:nvSpPr>
          <p:cNvPr id="73" name="Oval 72"/>
          <p:cNvSpPr/>
          <p:nvPr/>
        </p:nvSpPr>
        <p:spPr>
          <a:xfrm>
            <a:off x="5167614" y="4633486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2</a:t>
            </a:r>
            <a:endParaRPr lang="sv-SE" sz="800" dirty="0"/>
          </a:p>
        </p:txBody>
      </p:sp>
      <p:sp>
        <p:nvSpPr>
          <p:cNvPr id="74" name="Oval 73"/>
          <p:cNvSpPr/>
          <p:nvPr/>
        </p:nvSpPr>
        <p:spPr>
          <a:xfrm>
            <a:off x="5167614" y="4854358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2</a:t>
            </a:r>
            <a:endParaRPr lang="sv-SE" sz="800" dirty="0"/>
          </a:p>
        </p:txBody>
      </p:sp>
      <p:sp>
        <p:nvSpPr>
          <p:cNvPr id="75" name="Oval 74"/>
          <p:cNvSpPr/>
          <p:nvPr/>
        </p:nvSpPr>
        <p:spPr>
          <a:xfrm>
            <a:off x="5167608" y="3554846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76" name="Oval 75"/>
          <p:cNvSpPr/>
          <p:nvPr/>
        </p:nvSpPr>
        <p:spPr>
          <a:xfrm>
            <a:off x="5162282" y="3766099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81" name="Oval 80"/>
          <p:cNvSpPr/>
          <p:nvPr/>
        </p:nvSpPr>
        <p:spPr>
          <a:xfrm>
            <a:off x="7502542" y="3347777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82" name="Oval 81"/>
          <p:cNvSpPr/>
          <p:nvPr/>
        </p:nvSpPr>
        <p:spPr>
          <a:xfrm>
            <a:off x="6926478" y="3554846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85" name="Oval 84"/>
          <p:cNvSpPr/>
          <p:nvPr/>
        </p:nvSpPr>
        <p:spPr>
          <a:xfrm>
            <a:off x="4577562" y="3554845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86" name="Oval 85"/>
          <p:cNvSpPr/>
          <p:nvPr/>
        </p:nvSpPr>
        <p:spPr>
          <a:xfrm>
            <a:off x="6350412" y="3766099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88" name="Oval 87"/>
          <p:cNvSpPr/>
          <p:nvPr/>
        </p:nvSpPr>
        <p:spPr>
          <a:xfrm>
            <a:off x="6926478" y="3991745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89" name="Oval 88"/>
          <p:cNvSpPr/>
          <p:nvPr/>
        </p:nvSpPr>
        <p:spPr>
          <a:xfrm>
            <a:off x="6350414" y="4200862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90" name="Oval 89"/>
          <p:cNvSpPr/>
          <p:nvPr/>
        </p:nvSpPr>
        <p:spPr>
          <a:xfrm>
            <a:off x="6926478" y="4200862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92" name="Oval 91"/>
          <p:cNvSpPr/>
          <p:nvPr/>
        </p:nvSpPr>
        <p:spPr>
          <a:xfrm>
            <a:off x="5167607" y="4415325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93" name="Oval 92"/>
          <p:cNvSpPr/>
          <p:nvPr/>
        </p:nvSpPr>
        <p:spPr>
          <a:xfrm>
            <a:off x="5774350" y="4415080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94" name="Oval 93"/>
          <p:cNvSpPr/>
          <p:nvPr/>
        </p:nvSpPr>
        <p:spPr>
          <a:xfrm>
            <a:off x="6350411" y="4415079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97" name="Oval 96"/>
          <p:cNvSpPr/>
          <p:nvPr/>
        </p:nvSpPr>
        <p:spPr>
          <a:xfrm>
            <a:off x="6350414" y="4631350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98" name="Oval 97"/>
          <p:cNvSpPr/>
          <p:nvPr/>
        </p:nvSpPr>
        <p:spPr>
          <a:xfrm>
            <a:off x="6350414" y="4854357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99" name="Oval 98"/>
          <p:cNvSpPr/>
          <p:nvPr/>
        </p:nvSpPr>
        <p:spPr>
          <a:xfrm>
            <a:off x="5162281" y="5063398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1</a:t>
            </a:r>
            <a:endParaRPr lang="sv-SE" sz="800" dirty="0"/>
          </a:p>
        </p:txBody>
      </p:sp>
      <p:sp>
        <p:nvSpPr>
          <p:cNvPr id="100" name="Oval 99"/>
          <p:cNvSpPr/>
          <p:nvPr/>
        </p:nvSpPr>
        <p:spPr>
          <a:xfrm>
            <a:off x="6350414" y="5063397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1</a:t>
            </a:r>
            <a:endParaRPr lang="sv-SE" sz="800" dirty="0"/>
          </a:p>
        </p:txBody>
      </p:sp>
      <p:sp>
        <p:nvSpPr>
          <p:cNvPr id="102" name="Oval 101"/>
          <p:cNvSpPr/>
          <p:nvPr/>
        </p:nvSpPr>
        <p:spPr>
          <a:xfrm>
            <a:off x="6926478" y="5071289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03" name="Oval 102"/>
          <p:cNvSpPr/>
          <p:nvPr/>
        </p:nvSpPr>
        <p:spPr>
          <a:xfrm>
            <a:off x="7491028" y="5279422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108" name="Oval 107"/>
          <p:cNvSpPr/>
          <p:nvPr/>
        </p:nvSpPr>
        <p:spPr>
          <a:xfrm>
            <a:off x="6931897" y="5498162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16" name="Oval 115"/>
          <p:cNvSpPr/>
          <p:nvPr/>
        </p:nvSpPr>
        <p:spPr>
          <a:xfrm>
            <a:off x="4577561" y="5721176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17" name="Oval 116"/>
          <p:cNvSpPr/>
          <p:nvPr/>
        </p:nvSpPr>
        <p:spPr>
          <a:xfrm>
            <a:off x="5167607" y="5721175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19" name="Oval 118"/>
          <p:cNvSpPr/>
          <p:nvPr/>
        </p:nvSpPr>
        <p:spPr>
          <a:xfrm>
            <a:off x="6350411" y="5720929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20" name="Oval 119"/>
          <p:cNvSpPr/>
          <p:nvPr/>
        </p:nvSpPr>
        <p:spPr>
          <a:xfrm>
            <a:off x="6926478" y="5714187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22" name="Oval 121"/>
          <p:cNvSpPr/>
          <p:nvPr/>
        </p:nvSpPr>
        <p:spPr>
          <a:xfrm>
            <a:off x="4586028" y="5931698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23" name="Oval 122"/>
          <p:cNvSpPr/>
          <p:nvPr/>
        </p:nvSpPr>
        <p:spPr>
          <a:xfrm>
            <a:off x="7497909" y="6151985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25" name="Oval 124"/>
          <p:cNvSpPr/>
          <p:nvPr/>
        </p:nvSpPr>
        <p:spPr>
          <a:xfrm>
            <a:off x="6926476" y="5931698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28" name="Oval 127"/>
          <p:cNvSpPr/>
          <p:nvPr/>
        </p:nvSpPr>
        <p:spPr>
          <a:xfrm>
            <a:off x="6931897" y="6359542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2864" y="3135347"/>
            <a:ext cx="197684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 smtClean="0"/>
              <a:t>Step 2: </a:t>
            </a:r>
            <a:r>
              <a:rPr lang="sv-SE" sz="1100" b="1" dirty="0" smtClean="0"/>
              <a:t>Prioritizing requests</a:t>
            </a:r>
          </a:p>
          <a:p>
            <a:endParaRPr lang="sv-SE" sz="11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100" dirty="0" smtClean="0"/>
              <a:t>ICS allocation board prioritizes requests in discussion with stakeholders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100" dirty="0" smtClean="0"/>
              <a:t>Where conflicts occur, an escalation is made to ESS project management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100" dirty="0" smtClean="0"/>
              <a:t>The prioritization is roughly adjusted to fit the joint ICS resource + stakeholder  capacity </a:t>
            </a:r>
            <a:endParaRPr lang="sv-SE" sz="1100" dirty="0"/>
          </a:p>
        </p:txBody>
      </p:sp>
    </p:spTree>
    <p:extLst>
      <p:ext uri="{BB962C8B-B14F-4D97-AF65-F5344CB8AC3E}">
        <p14:creationId xmlns:p14="http://schemas.microsoft.com/office/powerpoint/2010/main" val="894324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Line/project matrix - motivation </a:t>
            </a:r>
            <a:r>
              <a:rPr lang="sv-SE" sz="2000" dirty="0" smtClean="0"/>
              <a:t>(2)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848" y="1412776"/>
            <a:ext cx="8690824" cy="1194463"/>
          </a:xfrm>
        </p:spPr>
        <p:txBody>
          <a:bodyPr>
            <a:normAutofit/>
          </a:bodyPr>
          <a:lstStyle/>
          <a:p>
            <a:r>
              <a:rPr lang="sv-SE" sz="1600" dirty="0" smtClean="0"/>
              <a:t>The line/project matrix model solves the problem of running multiple project activities with limited resources, keeping a correct prioritization that supports stakeholders project planning</a:t>
            </a:r>
          </a:p>
          <a:p>
            <a:endParaRPr lang="sv-SE" sz="1600" dirty="0" smtClean="0"/>
          </a:p>
          <a:p>
            <a:r>
              <a:rPr lang="sv-SE" sz="1600" dirty="0" smtClean="0"/>
              <a:t>It also supports the continued development of experience and competence in the line organization</a:t>
            </a:r>
            <a:endParaRPr lang="sv-SE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12</a:t>
            </a:fld>
            <a:endParaRPr lang="sv-SE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707904" y="3212976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707904" y="3429000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707904" y="3645024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707904" y="3861048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707904" y="4077072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707904" y="4293096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707904" y="4509120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707904" y="4725144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707904" y="4941168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707904" y="5157192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707904" y="5373216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707904" y="5589240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707904" y="5805264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707904" y="6021288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707904" y="6237312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707904" y="6453336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676877" y="2960948"/>
            <a:ext cx="0" cy="3636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261408" y="2960948"/>
            <a:ext cx="0" cy="3636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868144" y="2941411"/>
            <a:ext cx="0" cy="3636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444208" y="2941411"/>
            <a:ext cx="0" cy="3636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020272" y="2960948"/>
            <a:ext cx="0" cy="3636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596336" y="2960948"/>
            <a:ext cx="0" cy="3636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Down Arrow Callout 36"/>
          <p:cNvSpPr/>
          <p:nvPr/>
        </p:nvSpPr>
        <p:spPr>
          <a:xfrm>
            <a:off x="4496779" y="2600908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4383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Target</a:t>
            </a:r>
          </a:p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WP5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39" name="Down Arrow Callout 38"/>
          <p:cNvSpPr/>
          <p:nvPr/>
        </p:nvSpPr>
        <p:spPr>
          <a:xfrm>
            <a:off x="5076056" y="2603356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Acc.</a:t>
            </a:r>
          </a:p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WP8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0" name="Down Arrow Callout 39"/>
          <p:cNvSpPr/>
          <p:nvPr/>
        </p:nvSpPr>
        <p:spPr>
          <a:xfrm>
            <a:off x="5692037" y="2606956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4383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ESS</a:t>
            </a:r>
          </a:p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Bilbao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1" name="Down Arrow Callout 40"/>
          <p:cNvSpPr/>
          <p:nvPr/>
        </p:nvSpPr>
        <p:spPr>
          <a:xfrm>
            <a:off x="6840252" y="2600908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NSS</a:t>
            </a:r>
            <a:br>
              <a:rPr lang="sv-SE" sz="800" dirty="0" smtClean="0">
                <a:solidFill>
                  <a:schemeClr val="tx1"/>
                </a:solidFill>
              </a:rPr>
            </a:br>
            <a:r>
              <a:rPr lang="sv-SE" sz="800" dirty="0" smtClean="0">
                <a:solidFill>
                  <a:schemeClr val="tx1"/>
                </a:solidFill>
              </a:rPr>
              <a:t>WP5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2" name="Down Arrow Callout 41"/>
          <p:cNvSpPr/>
          <p:nvPr/>
        </p:nvSpPr>
        <p:spPr>
          <a:xfrm>
            <a:off x="6264188" y="2600908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Acc.</a:t>
            </a:r>
            <a:br>
              <a:rPr lang="sv-SE" sz="800" dirty="0" smtClean="0">
                <a:solidFill>
                  <a:schemeClr val="tx1"/>
                </a:solidFill>
              </a:rPr>
            </a:br>
            <a:r>
              <a:rPr lang="sv-SE" sz="800" dirty="0" smtClean="0">
                <a:solidFill>
                  <a:schemeClr val="tx1"/>
                </a:solidFill>
              </a:rPr>
              <a:t>WP7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3" name="Down Arrow Callout 42"/>
          <p:cNvSpPr/>
          <p:nvPr/>
        </p:nvSpPr>
        <p:spPr>
          <a:xfrm>
            <a:off x="7416316" y="2600908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Target</a:t>
            </a:r>
            <a:br>
              <a:rPr lang="sv-SE" sz="800" dirty="0" smtClean="0">
                <a:solidFill>
                  <a:schemeClr val="tx1"/>
                </a:solidFill>
              </a:rPr>
            </a:br>
            <a:r>
              <a:rPr lang="sv-SE" sz="800" dirty="0" smtClean="0">
                <a:solidFill>
                  <a:schemeClr val="tx1"/>
                </a:solidFill>
              </a:rPr>
              <a:t>WP7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4" name="Down Arrow Callout 43"/>
          <p:cNvSpPr/>
          <p:nvPr/>
        </p:nvSpPr>
        <p:spPr>
          <a:xfrm>
            <a:off x="7884368" y="2607239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4383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...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5" name="Down Arrow Callout 44"/>
          <p:cNvSpPr/>
          <p:nvPr/>
        </p:nvSpPr>
        <p:spPr>
          <a:xfrm>
            <a:off x="8316416" y="2607239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...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6" name="Down Arrow Callout 45"/>
          <p:cNvSpPr/>
          <p:nvPr/>
        </p:nvSpPr>
        <p:spPr>
          <a:xfrm>
            <a:off x="8705632" y="2607239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...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7" name="Right Arrow Callout 46"/>
          <p:cNvSpPr/>
          <p:nvPr/>
        </p:nvSpPr>
        <p:spPr>
          <a:xfrm>
            <a:off x="1979712" y="3114991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Control system architect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8" name="Right Arrow Callout 47"/>
          <p:cNvSpPr/>
          <p:nvPr/>
        </p:nvSpPr>
        <p:spPr>
          <a:xfrm>
            <a:off x="1979712" y="3331015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Industrial  automation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9" name="Right Arrow Callout 48"/>
          <p:cNvSpPr/>
          <p:nvPr/>
        </p:nvSpPr>
        <p:spPr>
          <a:xfrm>
            <a:off x="1979706" y="3543343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EPICS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0" name="Right Arrow Callout 49"/>
          <p:cNvSpPr/>
          <p:nvPr/>
        </p:nvSpPr>
        <p:spPr>
          <a:xfrm>
            <a:off x="1979712" y="3755172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Embedded systems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1" name="Right Arrow Callout 50"/>
          <p:cNvSpPr/>
          <p:nvPr/>
        </p:nvSpPr>
        <p:spPr>
          <a:xfrm>
            <a:off x="1979706" y="3970620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Data networks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2" name="Right Arrow Callout 51"/>
          <p:cNvSpPr/>
          <p:nvPr/>
        </p:nvSpPr>
        <p:spPr>
          <a:xfrm>
            <a:off x="1979706" y="4186644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Analog electronics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3" name="Right Arrow Callout 52"/>
          <p:cNvSpPr/>
          <p:nvPr/>
        </p:nvSpPr>
        <p:spPr>
          <a:xfrm>
            <a:off x="1979700" y="4398972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Control System Studio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4" name="Right Arrow Callout 53"/>
          <p:cNvSpPr/>
          <p:nvPr/>
        </p:nvSpPr>
        <p:spPr>
          <a:xfrm>
            <a:off x="1979706" y="4610801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FPGA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5" name="Right Arrow Callout 54"/>
          <p:cNvSpPr/>
          <p:nvPr/>
        </p:nvSpPr>
        <p:spPr>
          <a:xfrm>
            <a:off x="1979700" y="4832580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MicroTCA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6" name="Right Arrow Callout 55"/>
          <p:cNvSpPr/>
          <p:nvPr/>
        </p:nvSpPr>
        <p:spPr>
          <a:xfrm>
            <a:off x="1979700" y="5057071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Timing system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7" name="Right Arrow Callout 56"/>
          <p:cNvSpPr/>
          <p:nvPr/>
        </p:nvSpPr>
        <p:spPr>
          <a:xfrm>
            <a:off x="1979694" y="5277866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Process control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8" name="Right Arrow Callout 57"/>
          <p:cNvSpPr/>
          <p:nvPr/>
        </p:nvSpPr>
        <p:spPr>
          <a:xfrm>
            <a:off x="1979700" y="5498162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Vacuum controls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9" name="Right Arrow Callout 58"/>
          <p:cNvSpPr/>
          <p:nvPr/>
        </p:nvSpPr>
        <p:spPr>
          <a:xfrm>
            <a:off x="1979694" y="5714186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Control system integration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60" name="Right Arrow Callout 59"/>
          <p:cNvSpPr/>
          <p:nvPr/>
        </p:nvSpPr>
        <p:spPr>
          <a:xfrm>
            <a:off x="1979694" y="5930210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Controls technicians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61" name="Right Arrow Callout 60"/>
          <p:cNvSpPr/>
          <p:nvPr/>
        </p:nvSpPr>
        <p:spPr>
          <a:xfrm>
            <a:off x="1979688" y="6142538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Information/Controls  security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62" name="Right Arrow Callout 61"/>
          <p:cNvSpPr/>
          <p:nvPr/>
        </p:nvSpPr>
        <p:spPr>
          <a:xfrm>
            <a:off x="1979694" y="6354367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Motion controls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63" name="Right Arrow Callout 62"/>
          <p:cNvSpPr/>
          <p:nvPr/>
        </p:nvSpPr>
        <p:spPr>
          <a:xfrm>
            <a:off x="1979712" y="6571951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...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5779201" y="3563312"/>
            <a:ext cx="187587" cy="187587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66" name="Oval 65"/>
          <p:cNvSpPr/>
          <p:nvPr/>
        </p:nvSpPr>
        <p:spPr>
          <a:xfrm>
            <a:off x="5167614" y="3100442"/>
            <a:ext cx="187587" cy="187587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67" name="Oval 66"/>
          <p:cNvSpPr/>
          <p:nvPr/>
        </p:nvSpPr>
        <p:spPr>
          <a:xfrm>
            <a:off x="5779201" y="4861017"/>
            <a:ext cx="187587" cy="187587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68" name="Oval 67"/>
          <p:cNvSpPr/>
          <p:nvPr/>
        </p:nvSpPr>
        <p:spPr>
          <a:xfrm>
            <a:off x="4583083" y="3336354"/>
            <a:ext cx="187587" cy="187587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2</a:t>
            </a:r>
            <a:endParaRPr lang="sv-SE" sz="800" dirty="0"/>
          </a:p>
        </p:txBody>
      </p:sp>
      <p:sp>
        <p:nvSpPr>
          <p:cNvPr id="69" name="Oval 68"/>
          <p:cNvSpPr/>
          <p:nvPr/>
        </p:nvSpPr>
        <p:spPr>
          <a:xfrm>
            <a:off x="4577563" y="3118606"/>
            <a:ext cx="187587" cy="187587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72" name="Oval 71"/>
          <p:cNvSpPr/>
          <p:nvPr/>
        </p:nvSpPr>
        <p:spPr>
          <a:xfrm>
            <a:off x="4583083" y="5279422"/>
            <a:ext cx="187587" cy="187587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1</a:t>
            </a:r>
            <a:endParaRPr lang="sv-SE" sz="800" dirty="0"/>
          </a:p>
        </p:txBody>
      </p:sp>
      <p:sp>
        <p:nvSpPr>
          <p:cNvPr id="73" name="Oval 72"/>
          <p:cNvSpPr/>
          <p:nvPr/>
        </p:nvSpPr>
        <p:spPr>
          <a:xfrm>
            <a:off x="5167614" y="4633486"/>
            <a:ext cx="187587" cy="187587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74" name="Oval 73"/>
          <p:cNvSpPr/>
          <p:nvPr/>
        </p:nvSpPr>
        <p:spPr>
          <a:xfrm>
            <a:off x="5167614" y="4854358"/>
            <a:ext cx="187587" cy="187587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1</a:t>
            </a:r>
            <a:endParaRPr lang="sv-SE" sz="800" dirty="0"/>
          </a:p>
        </p:txBody>
      </p:sp>
      <p:sp>
        <p:nvSpPr>
          <p:cNvPr id="75" name="Oval 74"/>
          <p:cNvSpPr/>
          <p:nvPr/>
        </p:nvSpPr>
        <p:spPr>
          <a:xfrm>
            <a:off x="5167608" y="3554846"/>
            <a:ext cx="187587" cy="187587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76" name="Oval 75"/>
          <p:cNvSpPr/>
          <p:nvPr/>
        </p:nvSpPr>
        <p:spPr>
          <a:xfrm>
            <a:off x="5162282" y="3766099"/>
            <a:ext cx="187587" cy="187587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81" name="Oval 80"/>
          <p:cNvSpPr/>
          <p:nvPr/>
        </p:nvSpPr>
        <p:spPr>
          <a:xfrm>
            <a:off x="7502542" y="3347777"/>
            <a:ext cx="187587" cy="187587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1</a:t>
            </a:r>
            <a:endParaRPr lang="sv-SE" sz="800" dirty="0"/>
          </a:p>
        </p:txBody>
      </p:sp>
      <p:sp>
        <p:nvSpPr>
          <p:cNvPr id="82" name="Oval 81"/>
          <p:cNvSpPr/>
          <p:nvPr/>
        </p:nvSpPr>
        <p:spPr>
          <a:xfrm>
            <a:off x="6926478" y="3554846"/>
            <a:ext cx="187587" cy="187587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85" name="Oval 84"/>
          <p:cNvSpPr/>
          <p:nvPr/>
        </p:nvSpPr>
        <p:spPr>
          <a:xfrm>
            <a:off x="4577562" y="3554845"/>
            <a:ext cx="187587" cy="187587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86" name="Oval 85"/>
          <p:cNvSpPr/>
          <p:nvPr/>
        </p:nvSpPr>
        <p:spPr>
          <a:xfrm>
            <a:off x="6350412" y="3766099"/>
            <a:ext cx="187587" cy="187587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88" name="Oval 87"/>
          <p:cNvSpPr/>
          <p:nvPr/>
        </p:nvSpPr>
        <p:spPr>
          <a:xfrm>
            <a:off x="6926478" y="3991745"/>
            <a:ext cx="187587" cy="187587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89" name="Oval 88"/>
          <p:cNvSpPr/>
          <p:nvPr/>
        </p:nvSpPr>
        <p:spPr>
          <a:xfrm>
            <a:off x="6350414" y="4200862"/>
            <a:ext cx="187587" cy="187587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90" name="Oval 89"/>
          <p:cNvSpPr/>
          <p:nvPr/>
        </p:nvSpPr>
        <p:spPr>
          <a:xfrm>
            <a:off x="6926478" y="4200862"/>
            <a:ext cx="187587" cy="187587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92" name="Oval 91"/>
          <p:cNvSpPr/>
          <p:nvPr/>
        </p:nvSpPr>
        <p:spPr>
          <a:xfrm>
            <a:off x="5167607" y="4415325"/>
            <a:ext cx="187587" cy="187587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1</a:t>
            </a:r>
            <a:endParaRPr lang="sv-SE" sz="800" dirty="0"/>
          </a:p>
        </p:txBody>
      </p:sp>
      <p:sp>
        <p:nvSpPr>
          <p:cNvPr id="93" name="Oval 92"/>
          <p:cNvSpPr/>
          <p:nvPr/>
        </p:nvSpPr>
        <p:spPr>
          <a:xfrm>
            <a:off x="5774350" y="4415080"/>
            <a:ext cx="187587" cy="187587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94" name="Oval 93"/>
          <p:cNvSpPr/>
          <p:nvPr/>
        </p:nvSpPr>
        <p:spPr>
          <a:xfrm>
            <a:off x="6350411" y="4415079"/>
            <a:ext cx="187587" cy="187587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97" name="Oval 96"/>
          <p:cNvSpPr/>
          <p:nvPr/>
        </p:nvSpPr>
        <p:spPr>
          <a:xfrm>
            <a:off x="6350414" y="4631350"/>
            <a:ext cx="187587" cy="187587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98" name="Oval 97"/>
          <p:cNvSpPr/>
          <p:nvPr/>
        </p:nvSpPr>
        <p:spPr>
          <a:xfrm>
            <a:off x="6350414" y="4854357"/>
            <a:ext cx="187587" cy="187587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99" name="Oval 98"/>
          <p:cNvSpPr/>
          <p:nvPr/>
        </p:nvSpPr>
        <p:spPr>
          <a:xfrm>
            <a:off x="5162281" y="5063398"/>
            <a:ext cx="187587" cy="187587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00" name="Oval 99"/>
          <p:cNvSpPr/>
          <p:nvPr/>
        </p:nvSpPr>
        <p:spPr>
          <a:xfrm>
            <a:off x="6350414" y="5063397"/>
            <a:ext cx="187587" cy="187587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1</a:t>
            </a:r>
            <a:endParaRPr lang="sv-SE" sz="800" dirty="0"/>
          </a:p>
        </p:txBody>
      </p:sp>
      <p:sp>
        <p:nvSpPr>
          <p:cNvPr id="102" name="Oval 101"/>
          <p:cNvSpPr/>
          <p:nvPr/>
        </p:nvSpPr>
        <p:spPr>
          <a:xfrm>
            <a:off x="6926478" y="5071289"/>
            <a:ext cx="187587" cy="187587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03" name="Oval 102"/>
          <p:cNvSpPr/>
          <p:nvPr/>
        </p:nvSpPr>
        <p:spPr>
          <a:xfrm>
            <a:off x="7491028" y="5279422"/>
            <a:ext cx="187587" cy="187587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108" name="Oval 107"/>
          <p:cNvSpPr/>
          <p:nvPr/>
        </p:nvSpPr>
        <p:spPr>
          <a:xfrm>
            <a:off x="6931897" y="5498162"/>
            <a:ext cx="187587" cy="187587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16" name="Oval 115"/>
          <p:cNvSpPr/>
          <p:nvPr/>
        </p:nvSpPr>
        <p:spPr>
          <a:xfrm>
            <a:off x="4577561" y="5721176"/>
            <a:ext cx="187587" cy="187587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1</a:t>
            </a:r>
            <a:endParaRPr lang="sv-SE" sz="800" dirty="0"/>
          </a:p>
        </p:txBody>
      </p:sp>
      <p:sp>
        <p:nvSpPr>
          <p:cNvPr id="117" name="Oval 116"/>
          <p:cNvSpPr/>
          <p:nvPr/>
        </p:nvSpPr>
        <p:spPr>
          <a:xfrm>
            <a:off x="5167607" y="5721175"/>
            <a:ext cx="187587" cy="187587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19" name="Oval 118"/>
          <p:cNvSpPr/>
          <p:nvPr/>
        </p:nvSpPr>
        <p:spPr>
          <a:xfrm>
            <a:off x="6350411" y="5720929"/>
            <a:ext cx="187587" cy="187587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1</a:t>
            </a:r>
            <a:endParaRPr lang="sv-SE" sz="800" dirty="0"/>
          </a:p>
        </p:txBody>
      </p:sp>
      <p:sp>
        <p:nvSpPr>
          <p:cNvPr id="120" name="Oval 119"/>
          <p:cNvSpPr/>
          <p:nvPr/>
        </p:nvSpPr>
        <p:spPr>
          <a:xfrm>
            <a:off x="6926478" y="5714187"/>
            <a:ext cx="187587" cy="187587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22" name="Oval 121"/>
          <p:cNvSpPr/>
          <p:nvPr/>
        </p:nvSpPr>
        <p:spPr>
          <a:xfrm>
            <a:off x="4586028" y="5931698"/>
            <a:ext cx="187587" cy="187587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23" name="Oval 122"/>
          <p:cNvSpPr/>
          <p:nvPr/>
        </p:nvSpPr>
        <p:spPr>
          <a:xfrm>
            <a:off x="7497909" y="6151985"/>
            <a:ext cx="187587" cy="187587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25" name="Oval 124"/>
          <p:cNvSpPr/>
          <p:nvPr/>
        </p:nvSpPr>
        <p:spPr>
          <a:xfrm>
            <a:off x="6926476" y="5931698"/>
            <a:ext cx="187587" cy="187587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28" name="Oval 127"/>
          <p:cNvSpPr/>
          <p:nvPr/>
        </p:nvSpPr>
        <p:spPr>
          <a:xfrm>
            <a:off x="6931897" y="6359542"/>
            <a:ext cx="187587" cy="187587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8164" y="3134934"/>
            <a:ext cx="197152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 smtClean="0"/>
              <a:t>Step 3: </a:t>
            </a:r>
            <a:r>
              <a:rPr lang="sv-SE" sz="1100" b="1" dirty="0" smtClean="0"/>
              <a:t>Allocation</a:t>
            </a:r>
          </a:p>
          <a:p>
            <a:endParaRPr lang="sv-SE" sz="11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100" dirty="0" smtClean="0"/>
              <a:t>ICS line management allocates resources to activities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100" dirty="0" smtClean="0"/>
              <a:t>ICS line management function considers factors such as competence and experience of the resources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100" dirty="0" smtClean="0"/>
              <a:t>ICS line management considers vacation, and other circumstances to guarantee the allocation within the period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100" dirty="0" smtClean="0"/>
              <a:t>ICS line management is responsible for regulating the line capacity if needed</a:t>
            </a:r>
            <a:endParaRPr lang="sv-SE" sz="1100" dirty="0"/>
          </a:p>
        </p:txBody>
      </p:sp>
    </p:spTree>
    <p:extLst>
      <p:ext uri="{BB962C8B-B14F-4D97-AF65-F5344CB8AC3E}">
        <p14:creationId xmlns:p14="http://schemas.microsoft.com/office/powerpoint/2010/main" val="990218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Line/project matrix - motivation </a:t>
            </a:r>
            <a:r>
              <a:rPr lang="sv-SE" sz="2000" dirty="0" smtClean="0"/>
              <a:t>(2)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848" y="1412776"/>
            <a:ext cx="8690824" cy="1194463"/>
          </a:xfrm>
        </p:spPr>
        <p:txBody>
          <a:bodyPr>
            <a:normAutofit/>
          </a:bodyPr>
          <a:lstStyle/>
          <a:p>
            <a:r>
              <a:rPr lang="sv-SE" sz="1600" dirty="0" smtClean="0"/>
              <a:t>The line/project matrix model solves the problem of running multiple project activities with limited resources, keeping a correct prioritization that supports stakeholders project planning</a:t>
            </a:r>
          </a:p>
          <a:p>
            <a:endParaRPr lang="sv-SE" sz="1600" dirty="0" smtClean="0"/>
          </a:p>
          <a:p>
            <a:r>
              <a:rPr lang="sv-SE" sz="1600" dirty="0" smtClean="0"/>
              <a:t>It also supports the continued development of experience and competence in the line organization</a:t>
            </a:r>
            <a:endParaRPr lang="sv-SE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13</a:t>
            </a:fld>
            <a:endParaRPr lang="sv-SE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707904" y="3212976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707904" y="3429000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707904" y="3645024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707904" y="3861048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707904" y="4077072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707904" y="4293096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707904" y="4509120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707904" y="4725144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707904" y="4941168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707904" y="5157192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707904" y="5373216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707904" y="5589240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707904" y="5805264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707904" y="6021288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707904" y="6237312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707904" y="6453336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676877" y="2960948"/>
            <a:ext cx="0" cy="3636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261408" y="2960948"/>
            <a:ext cx="0" cy="3636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868144" y="2941411"/>
            <a:ext cx="0" cy="3636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444208" y="2941411"/>
            <a:ext cx="0" cy="3636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020272" y="2960948"/>
            <a:ext cx="0" cy="3636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596336" y="2960948"/>
            <a:ext cx="0" cy="3636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Down Arrow Callout 36"/>
          <p:cNvSpPr/>
          <p:nvPr/>
        </p:nvSpPr>
        <p:spPr>
          <a:xfrm>
            <a:off x="4496779" y="2600908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4383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Target</a:t>
            </a:r>
          </a:p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WP5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39" name="Down Arrow Callout 38"/>
          <p:cNvSpPr/>
          <p:nvPr/>
        </p:nvSpPr>
        <p:spPr>
          <a:xfrm>
            <a:off x="5076056" y="2603356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Acc.</a:t>
            </a:r>
          </a:p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WP8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0" name="Down Arrow Callout 39"/>
          <p:cNvSpPr/>
          <p:nvPr/>
        </p:nvSpPr>
        <p:spPr>
          <a:xfrm>
            <a:off x="5692037" y="2606956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4383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ESS</a:t>
            </a:r>
          </a:p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Bilbao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1" name="Down Arrow Callout 40"/>
          <p:cNvSpPr/>
          <p:nvPr/>
        </p:nvSpPr>
        <p:spPr>
          <a:xfrm>
            <a:off x="6840252" y="2600908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NSS</a:t>
            </a:r>
            <a:br>
              <a:rPr lang="sv-SE" sz="800" dirty="0" smtClean="0">
                <a:solidFill>
                  <a:schemeClr val="tx1"/>
                </a:solidFill>
              </a:rPr>
            </a:br>
            <a:r>
              <a:rPr lang="sv-SE" sz="800" dirty="0" smtClean="0">
                <a:solidFill>
                  <a:schemeClr val="tx1"/>
                </a:solidFill>
              </a:rPr>
              <a:t>WP5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2" name="Down Arrow Callout 41"/>
          <p:cNvSpPr/>
          <p:nvPr/>
        </p:nvSpPr>
        <p:spPr>
          <a:xfrm>
            <a:off x="6264188" y="2600908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Acc.</a:t>
            </a:r>
            <a:br>
              <a:rPr lang="sv-SE" sz="800" dirty="0" smtClean="0">
                <a:solidFill>
                  <a:schemeClr val="tx1"/>
                </a:solidFill>
              </a:rPr>
            </a:br>
            <a:r>
              <a:rPr lang="sv-SE" sz="800" dirty="0" smtClean="0">
                <a:solidFill>
                  <a:schemeClr val="tx1"/>
                </a:solidFill>
              </a:rPr>
              <a:t>WP7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3" name="Down Arrow Callout 42"/>
          <p:cNvSpPr/>
          <p:nvPr/>
        </p:nvSpPr>
        <p:spPr>
          <a:xfrm>
            <a:off x="7416316" y="2600908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Target</a:t>
            </a:r>
            <a:br>
              <a:rPr lang="sv-SE" sz="800" dirty="0" smtClean="0">
                <a:solidFill>
                  <a:schemeClr val="tx1"/>
                </a:solidFill>
              </a:rPr>
            </a:br>
            <a:r>
              <a:rPr lang="sv-SE" sz="800" dirty="0" smtClean="0">
                <a:solidFill>
                  <a:schemeClr val="tx1"/>
                </a:solidFill>
              </a:rPr>
              <a:t>WP7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4" name="Down Arrow Callout 43"/>
          <p:cNvSpPr/>
          <p:nvPr/>
        </p:nvSpPr>
        <p:spPr>
          <a:xfrm>
            <a:off x="7884368" y="2607239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4383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...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5" name="Down Arrow Callout 44"/>
          <p:cNvSpPr/>
          <p:nvPr/>
        </p:nvSpPr>
        <p:spPr>
          <a:xfrm>
            <a:off x="8316416" y="2607239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...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6" name="Down Arrow Callout 45"/>
          <p:cNvSpPr/>
          <p:nvPr/>
        </p:nvSpPr>
        <p:spPr>
          <a:xfrm>
            <a:off x="8705632" y="2607239"/>
            <a:ext cx="360040" cy="36004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...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7" name="Right Arrow Callout 46"/>
          <p:cNvSpPr/>
          <p:nvPr/>
        </p:nvSpPr>
        <p:spPr>
          <a:xfrm>
            <a:off x="1979712" y="3114991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Control system architect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8" name="Right Arrow Callout 47"/>
          <p:cNvSpPr/>
          <p:nvPr/>
        </p:nvSpPr>
        <p:spPr>
          <a:xfrm>
            <a:off x="1979712" y="3331015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Industrial  automation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9" name="Right Arrow Callout 48"/>
          <p:cNvSpPr/>
          <p:nvPr/>
        </p:nvSpPr>
        <p:spPr>
          <a:xfrm>
            <a:off x="1979706" y="3543343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EPICS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0" name="Right Arrow Callout 49"/>
          <p:cNvSpPr/>
          <p:nvPr/>
        </p:nvSpPr>
        <p:spPr>
          <a:xfrm>
            <a:off x="1979712" y="3755172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Embedded systems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1" name="Right Arrow Callout 50"/>
          <p:cNvSpPr/>
          <p:nvPr/>
        </p:nvSpPr>
        <p:spPr>
          <a:xfrm>
            <a:off x="1979706" y="3970620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Data networks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2" name="Right Arrow Callout 51"/>
          <p:cNvSpPr/>
          <p:nvPr/>
        </p:nvSpPr>
        <p:spPr>
          <a:xfrm>
            <a:off x="1979706" y="4186644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Analog electronics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3" name="Right Arrow Callout 52"/>
          <p:cNvSpPr/>
          <p:nvPr/>
        </p:nvSpPr>
        <p:spPr>
          <a:xfrm>
            <a:off x="1979700" y="4398972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Control System Studio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4" name="Right Arrow Callout 53"/>
          <p:cNvSpPr/>
          <p:nvPr/>
        </p:nvSpPr>
        <p:spPr>
          <a:xfrm>
            <a:off x="1979706" y="4610801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FPGA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5" name="Right Arrow Callout 54"/>
          <p:cNvSpPr/>
          <p:nvPr/>
        </p:nvSpPr>
        <p:spPr>
          <a:xfrm>
            <a:off x="1979700" y="4832580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MicroTCA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6" name="Right Arrow Callout 55"/>
          <p:cNvSpPr/>
          <p:nvPr/>
        </p:nvSpPr>
        <p:spPr>
          <a:xfrm>
            <a:off x="1979700" y="5057071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Timing system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7" name="Right Arrow Callout 56"/>
          <p:cNvSpPr/>
          <p:nvPr/>
        </p:nvSpPr>
        <p:spPr>
          <a:xfrm>
            <a:off x="1979694" y="5277866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Process control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8" name="Right Arrow Callout 57"/>
          <p:cNvSpPr/>
          <p:nvPr/>
        </p:nvSpPr>
        <p:spPr>
          <a:xfrm>
            <a:off x="1979700" y="5498162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Vacuum controls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59" name="Right Arrow Callout 58"/>
          <p:cNvSpPr/>
          <p:nvPr/>
        </p:nvSpPr>
        <p:spPr>
          <a:xfrm>
            <a:off x="1979694" y="5714186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Control system integration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60" name="Right Arrow Callout 59"/>
          <p:cNvSpPr/>
          <p:nvPr/>
        </p:nvSpPr>
        <p:spPr>
          <a:xfrm>
            <a:off x="1979694" y="5930210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Controls technicians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61" name="Right Arrow Callout 60"/>
          <p:cNvSpPr/>
          <p:nvPr/>
        </p:nvSpPr>
        <p:spPr>
          <a:xfrm>
            <a:off x="1979688" y="6142538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Information/Controls  security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62" name="Right Arrow Callout 61"/>
          <p:cNvSpPr/>
          <p:nvPr/>
        </p:nvSpPr>
        <p:spPr>
          <a:xfrm>
            <a:off x="1979694" y="6354367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Motion controls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63" name="Right Arrow Callout 62"/>
          <p:cNvSpPr/>
          <p:nvPr/>
        </p:nvSpPr>
        <p:spPr>
          <a:xfrm>
            <a:off x="1979712" y="6571951"/>
            <a:ext cx="1728192" cy="216024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9056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 smtClean="0">
                <a:solidFill>
                  <a:schemeClr val="tx1"/>
                </a:solidFill>
              </a:rPr>
              <a:t>...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6932265" y="4205927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66" name="Oval 65"/>
          <p:cNvSpPr/>
          <p:nvPr/>
        </p:nvSpPr>
        <p:spPr>
          <a:xfrm>
            <a:off x="6361498" y="3751221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67" name="Oval 66"/>
          <p:cNvSpPr/>
          <p:nvPr/>
        </p:nvSpPr>
        <p:spPr>
          <a:xfrm>
            <a:off x="6932265" y="5503632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68" name="Oval 67"/>
          <p:cNvSpPr/>
          <p:nvPr/>
        </p:nvSpPr>
        <p:spPr>
          <a:xfrm>
            <a:off x="5776967" y="3987133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2</a:t>
            </a:r>
            <a:endParaRPr lang="sv-SE" sz="800" dirty="0"/>
          </a:p>
        </p:txBody>
      </p:sp>
      <p:sp>
        <p:nvSpPr>
          <p:cNvPr id="69" name="Oval 68"/>
          <p:cNvSpPr/>
          <p:nvPr/>
        </p:nvSpPr>
        <p:spPr>
          <a:xfrm>
            <a:off x="5779912" y="4416132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71" name="Oval 70"/>
          <p:cNvSpPr/>
          <p:nvPr/>
        </p:nvSpPr>
        <p:spPr>
          <a:xfrm>
            <a:off x="5776967" y="5714177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72" name="Oval 71"/>
          <p:cNvSpPr/>
          <p:nvPr/>
        </p:nvSpPr>
        <p:spPr>
          <a:xfrm>
            <a:off x="5776967" y="4648606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2</a:t>
            </a:r>
            <a:endParaRPr lang="sv-SE" sz="800" dirty="0"/>
          </a:p>
        </p:txBody>
      </p:sp>
      <p:sp>
        <p:nvSpPr>
          <p:cNvPr id="73" name="Oval 72"/>
          <p:cNvSpPr/>
          <p:nvPr/>
        </p:nvSpPr>
        <p:spPr>
          <a:xfrm>
            <a:off x="6361498" y="5284265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2</a:t>
            </a:r>
            <a:endParaRPr lang="sv-SE" sz="800" dirty="0"/>
          </a:p>
        </p:txBody>
      </p:sp>
      <p:sp>
        <p:nvSpPr>
          <p:cNvPr id="74" name="Oval 73"/>
          <p:cNvSpPr/>
          <p:nvPr/>
        </p:nvSpPr>
        <p:spPr>
          <a:xfrm>
            <a:off x="6361498" y="5505137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2</a:t>
            </a:r>
            <a:endParaRPr lang="sv-SE" sz="800" dirty="0"/>
          </a:p>
        </p:txBody>
      </p:sp>
      <p:sp>
        <p:nvSpPr>
          <p:cNvPr id="75" name="Oval 74"/>
          <p:cNvSpPr/>
          <p:nvPr/>
        </p:nvSpPr>
        <p:spPr>
          <a:xfrm>
            <a:off x="6361492" y="4205625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76" name="Oval 75"/>
          <p:cNvSpPr/>
          <p:nvPr/>
        </p:nvSpPr>
        <p:spPr>
          <a:xfrm>
            <a:off x="6356166" y="4416878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78" name="Oval 77"/>
          <p:cNvSpPr/>
          <p:nvPr/>
        </p:nvSpPr>
        <p:spPr>
          <a:xfrm>
            <a:off x="6932265" y="3761797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79" name="Oval 78"/>
          <p:cNvSpPr/>
          <p:nvPr/>
        </p:nvSpPr>
        <p:spPr>
          <a:xfrm>
            <a:off x="5175778" y="3776327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80" name="Oval 79"/>
          <p:cNvSpPr/>
          <p:nvPr/>
        </p:nvSpPr>
        <p:spPr>
          <a:xfrm>
            <a:off x="7503478" y="3761797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81" name="Oval 80"/>
          <p:cNvSpPr/>
          <p:nvPr/>
        </p:nvSpPr>
        <p:spPr>
          <a:xfrm>
            <a:off x="5167311" y="3132359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82" name="Oval 81"/>
          <p:cNvSpPr/>
          <p:nvPr/>
        </p:nvSpPr>
        <p:spPr>
          <a:xfrm>
            <a:off x="4591247" y="3339428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83" name="Oval 82"/>
          <p:cNvSpPr/>
          <p:nvPr/>
        </p:nvSpPr>
        <p:spPr>
          <a:xfrm>
            <a:off x="5167311" y="3339428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84" name="Oval 83"/>
          <p:cNvSpPr/>
          <p:nvPr/>
        </p:nvSpPr>
        <p:spPr>
          <a:xfrm>
            <a:off x="7503477" y="4197461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85" name="Oval 84"/>
          <p:cNvSpPr/>
          <p:nvPr/>
        </p:nvSpPr>
        <p:spPr>
          <a:xfrm>
            <a:off x="5771446" y="4205624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86" name="Oval 85"/>
          <p:cNvSpPr/>
          <p:nvPr/>
        </p:nvSpPr>
        <p:spPr>
          <a:xfrm>
            <a:off x="7503476" y="4408714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87" name="Oval 86"/>
          <p:cNvSpPr/>
          <p:nvPr/>
        </p:nvSpPr>
        <p:spPr>
          <a:xfrm>
            <a:off x="4591246" y="3550681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88" name="Oval 87"/>
          <p:cNvSpPr/>
          <p:nvPr/>
        </p:nvSpPr>
        <p:spPr>
          <a:xfrm>
            <a:off x="4591247" y="3776327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89" name="Oval 88"/>
          <p:cNvSpPr/>
          <p:nvPr/>
        </p:nvSpPr>
        <p:spPr>
          <a:xfrm>
            <a:off x="7503478" y="4843477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90" name="Oval 89"/>
          <p:cNvSpPr/>
          <p:nvPr/>
        </p:nvSpPr>
        <p:spPr>
          <a:xfrm>
            <a:off x="4591247" y="3985444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91" name="Oval 90"/>
          <p:cNvSpPr/>
          <p:nvPr/>
        </p:nvSpPr>
        <p:spPr>
          <a:xfrm>
            <a:off x="5771445" y="5066105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92" name="Oval 91"/>
          <p:cNvSpPr/>
          <p:nvPr/>
        </p:nvSpPr>
        <p:spPr>
          <a:xfrm>
            <a:off x="6361491" y="5066104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93" name="Oval 92"/>
          <p:cNvSpPr/>
          <p:nvPr/>
        </p:nvSpPr>
        <p:spPr>
          <a:xfrm>
            <a:off x="6927414" y="5057695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94" name="Oval 93"/>
          <p:cNvSpPr/>
          <p:nvPr/>
        </p:nvSpPr>
        <p:spPr>
          <a:xfrm>
            <a:off x="7503475" y="5057694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95" name="Oval 94"/>
          <p:cNvSpPr/>
          <p:nvPr/>
        </p:nvSpPr>
        <p:spPr>
          <a:xfrm>
            <a:off x="4591247" y="4192919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96" name="Oval 95"/>
          <p:cNvSpPr/>
          <p:nvPr/>
        </p:nvSpPr>
        <p:spPr>
          <a:xfrm>
            <a:off x="5167311" y="4192918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97" name="Oval 96"/>
          <p:cNvSpPr/>
          <p:nvPr/>
        </p:nvSpPr>
        <p:spPr>
          <a:xfrm>
            <a:off x="7503478" y="5273965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98" name="Oval 97"/>
          <p:cNvSpPr/>
          <p:nvPr/>
        </p:nvSpPr>
        <p:spPr>
          <a:xfrm>
            <a:off x="7503478" y="5496972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99" name="Oval 98"/>
          <p:cNvSpPr/>
          <p:nvPr/>
        </p:nvSpPr>
        <p:spPr>
          <a:xfrm>
            <a:off x="6356165" y="5714177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100" name="Oval 99"/>
          <p:cNvSpPr/>
          <p:nvPr/>
        </p:nvSpPr>
        <p:spPr>
          <a:xfrm>
            <a:off x="7503478" y="5706012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102" name="Oval 101"/>
          <p:cNvSpPr/>
          <p:nvPr/>
        </p:nvSpPr>
        <p:spPr>
          <a:xfrm>
            <a:off x="4591247" y="4855871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03" name="Oval 102"/>
          <p:cNvSpPr/>
          <p:nvPr/>
        </p:nvSpPr>
        <p:spPr>
          <a:xfrm>
            <a:off x="5155797" y="5064004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104" name="Oval 103"/>
          <p:cNvSpPr/>
          <p:nvPr/>
        </p:nvSpPr>
        <p:spPr>
          <a:xfrm>
            <a:off x="4591247" y="5076666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07" name="Oval 106"/>
          <p:cNvSpPr/>
          <p:nvPr/>
        </p:nvSpPr>
        <p:spPr>
          <a:xfrm>
            <a:off x="5771444" y="6145824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08" name="Oval 107"/>
          <p:cNvSpPr/>
          <p:nvPr/>
        </p:nvSpPr>
        <p:spPr>
          <a:xfrm>
            <a:off x="4596666" y="5282744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09" name="Oval 108"/>
          <p:cNvSpPr/>
          <p:nvPr/>
        </p:nvSpPr>
        <p:spPr>
          <a:xfrm>
            <a:off x="5175778" y="5282744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16" name="Oval 115"/>
          <p:cNvSpPr/>
          <p:nvPr/>
        </p:nvSpPr>
        <p:spPr>
          <a:xfrm>
            <a:off x="5771445" y="6371955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17" name="Oval 116"/>
          <p:cNvSpPr/>
          <p:nvPr/>
        </p:nvSpPr>
        <p:spPr>
          <a:xfrm>
            <a:off x="6361491" y="6371954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18" name="Oval 117"/>
          <p:cNvSpPr/>
          <p:nvPr/>
        </p:nvSpPr>
        <p:spPr>
          <a:xfrm>
            <a:off x="6927414" y="6363545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19" name="Oval 118"/>
          <p:cNvSpPr/>
          <p:nvPr/>
        </p:nvSpPr>
        <p:spPr>
          <a:xfrm>
            <a:off x="7503475" y="6363544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20" name="Oval 119"/>
          <p:cNvSpPr/>
          <p:nvPr/>
        </p:nvSpPr>
        <p:spPr>
          <a:xfrm>
            <a:off x="4591247" y="5498769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21" name="Oval 120"/>
          <p:cNvSpPr/>
          <p:nvPr/>
        </p:nvSpPr>
        <p:spPr>
          <a:xfrm>
            <a:off x="5167311" y="5498768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23" name="Oval 122"/>
          <p:cNvSpPr/>
          <p:nvPr/>
        </p:nvSpPr>
        <p:spPr>
          <a:xfrm>
            <a:off x="5162678" y="5936567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25" name="Oval 124"/>
          <p:cNvSpPr/>
          <p:nvPr/>
        </p:nvSpPr>
        <p:spPr>
          <a:xfrm>
            <a:off x="4591245" y="5716280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28" name="Oval 127"/>
          <p:cNvSpPr/>
          <p:nvPr/>
        </p:nvSpPr>
        <p:spPr>
          <a:xfrm>
            <a:off x="4596666" y="6144124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/>
              <a:t>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533" y="3140968"/>
            <a:ext cx="182616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 smtClean="0"/>
              <a:t>Step 1: </a:t>
            </a:r>
            <a:r>
              <a:rPr lang="sv-SE" sz="1100" b="1" dirty="0" smtClean="0"/>
              <a:t>Collecting requests</a:t>
            </a:r>
          </a:p>
          <a:p>
            <a:endParaRPr lang="sv-SE" sz="11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100" dirty="0" smtClean="0"/>
              <a:t>The cycle restarts</a:t>
            </a:r>
            <a:endParaRPr lang="sv-SE" sz="1100" dirty="0"/>
          </a:p>
        </p:txBody>
      </p:sp>
      <p:sp>
        <p:nvSpPr>
          <p:cNvPr id="106" name="Oval 105"/>
          <p:cNvSpPr/>
          <p:nvPr/>
        </p:nvSpPr>
        <p:spPr>
          <a:xfrm>
            <a:off x="6344760" y="3129209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  <p:sp>
        <p:nvSpPr>
          <p:cNvPr id="110" name="Oval 109"/>
          <p:cNvSpPr/>
          <p:nvPr/>
        </p:nvSpPr>
        <p:spPr>
          <a:xfrm>
            <a:off x="6929479" y="3129209"/>
            <a:ext cx="187587" cy="18758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800" dirty="0" smtClean="0"/>
              <a:t>0.5</a:t>
            </a:r>
            <a:endParaRPr lang="sv-SE" sz="800" dirty="0"/>
          </a:p>
        </p:txBody>
      </p:sp>
    </p:spTree>
    <p:extLst>
      <p:ext uri="{BB962C8B-B14F-4D97-AF65-F5344CB8AC3E}">
        <p14:creationId xmlns:p14="http://schemas.microsoft.com/office/powerpoint/2010/main" val="1177751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Line/project matrix - roles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800" dirty="0" smtClean="0"/>
              <a:t>ICS work package managers are ”project managers” in this model</a:t>
            </a:r>
          </a:p>
          <a:p>
            <a:pPr lvl="1"/>
            <a:r>
              <a:rPr lang="sv-SE" sz="1600" dirty="0" smtClean="0"/>
              <a:t>Responsible for interacting with stakeholders to establish </a:t>
            </a:r>
            <a:r>
              <a:rPr lang="sv-SE" sz="1600" b="1" dirty="0" smtClean="0"/>
              <a:t>what</a:t>
            </a:r>
            <a:r>
              <a:rPr lang="sv-SE" sz="1600" dirty="0" smtClean="0"/>
              <a:t> </a:t>
            </a:r>
            <a:br>
              <a:rPr lang="sv-SE" sz="1600" dirty="0" smtClean="0"/>
            </a:br>
            <a:r>
              <a:rPr lang="sv-SE" sz="1600" dirty="0" smtClean="0"/>
              <a:t>needs to be done and </a:t>
            </a:r>
            <a:r>
              <a:rPr lang="sv-SE" sz="1600" b="1" dirty="0" smtClean="0"/>
              <a:t>when</a:t>
            </a:r>
          </a:p>
          <a:p>
            <a:pPr lvl="1"/>
            <a:r>
              <a:rPr lang="sv-SE" sz="1600" dirty="0" smtClean="0"/>
              <a:t>Brings requests to the ICS allocation board</a:t>
            </a:r>
          </a:p>
          <a:p>
            <a:pPr lvl="1"/>
            <a:r>
              <a:rPr lang="sv-SE" sz="1600" dirty="0" smtClean="0"/>
              <a:t>Helps prioritizing requests</a:t>
            </a:r>
          </a:p>
          <a:p>
            <a:pPr lvl="1"/>
            <a:r>
              <a:rPr lang="sv-SE" sz="1600" dirty="0" smtClean="0"/>
              <a:t>Coordinates and drives allocated resources’ activities</a:t>
            </a:r>
          </a:p>
          <a:p>
            <a:pPr lvl="1"/>
            <a:r>
              <a:rPr lang="sv-SE" sz="1600" dirty="0" smtClean="0"/>
              <a:t>Reports to ICS management and stakeholders</a:t>
            </a:r>
          </a:p>
          <a:p>
            <a:pPr lvl="1"/>
            <a:endParaRPr lang="sv-SE" sz="1600" dirty="0"/>
          </a:p>
          <a:p>
            <a:r>
              <a:rPr lang="sv-SE" sz="1800" dirty="0"/>
              <a:t>ICS group leaders are ”line managers” in this model</a:t>
            </a:r>
          </a:p>
          <a:p>
            <a:pPr lvl="1"/>
            <a:r>
              <a:rPr lang="sv-SE" sz="1600" dirty="0"/>
              <a:t>Receives the requests from project managers, decides </a:t>
            </a:r>
            <a:r>
              <a:rPr lang="sv-SE" sz="1600" b="1" dirty="0"/>
              <a:t>who</a:t>
            </a:r>
            <a:r>
              <a:rPr lang="sv-SE" sz="1600" dirty="0"/>
              <a:t> and </a:t>
            </a:r>
            <a:r>
              <a:rPr lang="sv-SE" sz="1600" b="1" dirty="0" smtClean="0"/>
              <a:t>how</a:t>
            </a:r>
          </a:p>
          <a:p>
            <a:pPr lvl="1"/>
            <a:r>
              <a:rPr lang="sv-SE" sz="1600" dirty="0" smtClean="0"/>
              <a:t>Helps </a:t>
            </a:r>
            <a:r>
              <a:rPr lang="sv-SE" sz="1600" dirty="0"/>
              <a:t>prioritize and, if needed, escalate conflicts</a:t>
            </a:r>
          </a:p>
          <a:p>
            <a:pPr lvl="1"/>
            <a:r>
              <a:rPr lang="sv-SE" sz="1600" dirty="0" smtClean="0"/>
              <a:t>Manages </a:t>
            </a:r>
            <a:r>
              <a:rPr lang="sv-SE" sz="1600" dirty="0"/>
              <a:t>resource </a:t>
            </a:r>
            <a:r>
              <a:rPr lang="sv-SE" sz="1600" dirty="0" smtClean="0"/>
              <a:t>availability, providing </a:t>
            </a:r>
            <a:r>
              <a:rPr lang="sv-SE" sz="1600" dirty="0"/>
              <a:t>an optimal resource supply to project activities </a:t>
            </a:r>
          </a:p>
          <a:p>
            <a:pPr lvl="1"/>
            <a:r>
              <a:rPr lang="sv-SE" sz="1600" dirty="0" smtClean="0"/>
              <a:t>Manages </a:t>
            </a:r>
            <a:r>
              <a:rPr lang="sv-SE" sz="1600" dirty="0"/>
              <a:t>staff development and alignment to the </a:t>
            </a:r>
            <a:r>
              <a:rPr lang="sv-SE" sz="1600" dirty="0" smtClean="0"/>
              <a:t>tasks</a:t>
            </a:r>
          </a:p>
          <a:p>
            <a:pPr lvl="1"/>
            <a:r>
              <a:rPr lang="sv-SE" sz="1600" dirty="0" smtClean="0"/>
              <a:t>Responsible for process compliance and deliverable quality</a:t>
            </a:r>
            <a:endParaRPr lang="sv-SE" sz="1600" dirty="0"/>
          </a:p>
          <a:p>
            <a:pPr lvl="1"/>
            <a:endParaRPr lang="sv-SE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14</a:t>
            </a:fld>
            <a:endParaRPr lang="sv-SE" dirty="0"/>
          </a:p>
        </p:txBody>
      </p:sp>
      <p:pic>
        <p:nvPicPr>
          <p:cNvPr id="2050" name="Picture 2" descr="Matrix manag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5754" y="1443965"/>
            <a:ext cx="2208245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859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Line/project matrix - interaction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95325"/>
            <a:ext cx="8229600" cy="4525963"/>
          </a:xfrm>
        </p:spPr>
        <p:txBody>
          <a:bodyPr>
            <a:normAutofit/>
          </a:bodyPr>
          <a:lstStyle/>
          <a:p>
            <a:r>
              <a:rPr lang="sv-SE" sz="2000" dirty="0" smtClean="0"/>
              <a:t>ICS project managers arrange coordination meetings</a:t>
            </a:r>
          </a:p>
          <a:p>
            <a:pPr lvl="1"/>
            <a:r>
              <a:rPr lang="sv-SE" sz="1600" dirty="0" smtClean="0"/>
              <a:t>Meeting with stakeholders individually to collect requests and do</a:t>
            </a:r>
            <a:br>
              <a:rPr lang="sv-SE" sz="1600" dirty="0" smtClean="0"/>
            </a:br>
            <a:r>
              <a:rPr lang="sv-SE" sz="1600" dirty="0" smtClean="0"/>
              <a:t>estimates and planning</a:t>
            </a:r>
          </a:p>
          <a:p>
            <a:pPr lvl="1"/>
            <a:r>
              <a:rPr lang="sv-SE" sz="1600" dirty="0" smtClean="0"/>
              <a:t>Meeting with stakeholders collectively to coordinate and align </a:t>
            </a:r>
            <a:br>
              <a:rPr lang="sv-SE" sz="1600" dirty="0" smtClean="0"/>
            </a:br>
            <a:r>
              <a:rPr lang="sv-SE" sz="1600" dirty="0" smtClean="0"/>
              <a:t>internal prioritization</a:t>
            </a:r>
          </a:p>
          <a:p>
            <a:endParaRPr lang="sv-SE" sz="2000" dirty="0" smtClean="0"/>
          </a:p>
          <a:p>
            <a:r>
              <a:rPr lang="sv-SE" sz="2000" dirty="0" smtClean="0"/>
              <a:t>ICS line managers arrange allocation board meetings</a:t>
            </a:r>
          </a:p>
          <a:p>
            <a:pPr lvl="1"/>
            <a:r>
              <a:rPr lang="sv-SE" sz="1600" dirty="0" smtClean="0"/>
              <a:t>Meeting with project managers to prioritize requests and to escalate</a:t>
            </a:r>
          </a:p>
          <a:p>
            <a:pPr lvl="1"/>
            <a:r>
              <a:rPr lang="sv-SE" sz="1600" dirty="0" smtClean="0"/>
              <a:t>Long-term meetings with stakeholders to understand long-term needs</a:t>
            </a:r>
          </a:p>
          <a:p>
            <a:pPr marL="457200" lvl="1" indent="0">
              <a:buNone/>
            </a:pPr>
            <a:endParaRPr lang="sv-SE" sz="1600" dirty="0" smtClean="0"/>
          </a:p>
          <a:p>
            <a:r>
              <a:rPr lang="sv-SE" sz="2000" dirty="0" smtClean="0"/>
              <a:t>Frequency/format to be decided </a:t>
            </a:r>
          </a:p>
          <a:p>
            <a:endParaRPr lang="sv-SE" sz="2000" dirty="0"/>
          </a:p>
          <a:p>
            <a:r>
              <a:rPr lang="sv-SE" sz="2000" dirty="0" smtClean="0"/>
              <a:t>Technical discussions arranged through project managers</a:t>
            </a:r>
            <a:endParaRPr lang="sv-SE" sz="1600" dirty="0"/>
          </a:p>
          <a:p>
            <a:pPr marL="457200" lvl="1" indent="0">
              <a:buNone/>
            </a:pPr>
            <a:endParaRPr lang="sv-SE" sz="1600" dirty="0" smtClean="0"/>
          </a:p>
          <a:p>
            <a:endParaRPr lang="sv-SE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15</a:t>
            </a:fld>
            <a:endParaRPr lang="sv-SE" dirty="0"/>
          </a:p>
        </p:txBody>
      </p:sp>
      <p:pic>
        <p:nvPicPr>
          <p:cNvPr id="1026" name="Picture 2" descr="Order Finance Resource Managem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268760"/>
            <a:ext cx="2267744" cy="1700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806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Background</a:t>
            </a:r>
            <a:br>
              <a:rPr lang="en-GB" noProof="0" dirty="0" smtClean="0"/>
            </a:br>
            <a:r>
              <a:rPr lang="en-GB" sz="1800" noProof="0" dirty="0" smtClean="0"/>
              <a:t>Integrated Control Systems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/>
              <a:t>The charge for this session is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Is </a:t>
            </a:r>
            <a:r>
              <a:rPr lang="en-US" sz="1800" dirty="0"/>
              <a:t>the competence mix appropriate for the coming project phases?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Is </a:t>
            </a:r>
            <a:r>
              <a:rPr lang="en-US" sz="1800" dirty="0"/>
              <a:t>the employee/consultant balance appropriate?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Is </a:t>
            </a:r>
            <a:r>
              <a:rPr lang="en-US" sz="1800" dirty="0"/>
              <a:t>the organization properly adapted for a transition to Initial Operations?</a:t>
            </a:r>
          </a:p>
          <a:p>
            <a:pPr>
              <a:spcBef>
                <a:spcPts val="0"/>
              </a:spcBef>
            </a:pPr>
            <a:endParaRPr lang="en-GB" sz="24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4" name="Straight Connector 183"/>
          <p:cNvCxnSpPr/>
          <p:nvPr/>
        </p:nvCxnSpPr>
        <p:spPr>
          <a:xfrm flipH="1">
            <a:off x="3770484" y="6017499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 flipH="1">
            <a:off x="3779912" y="5648032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flipH="1">
            <a:off x="3779911" y="5281973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flipH="1">
            <a:off x="5256076" y="6390755"/>
            <a:ext cx="1800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 flipH="1">
            <a:off x="7687995" y="4597456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flipH="1">
            <a:off x="5087161" y="6022258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flipH="1">
            <a:off x="115267" y="4526184"/>
            <a:ext cx="1617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 flipH="1">
            <a:off x="105332" y="4164503"/>
            <a:ext cx="1617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 flipH="1">
            <a:off x="2416739" y="2701134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 flipH="1">
            <a:off x="2411760" y="4901162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flipH="1">
            <a:off x="2413925" y="4551711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flipH="1">
            <a:off x="2416739" y="4180309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flipH="1">
            <a:off x="2452742" y="3809180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flipH="1">
            <a:off x="2416738" y="3458335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flipH="1">
            <a:off x="2416738" y="3064431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flipH="1">
            <a:off x="5095699" y="5649422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flipV="1">
            <a:off x="5909282" y="1484784"/>
            <a:ext cx="1" cy="1201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flipH="1">
            <a:off x="5076056" y="2694060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flipH="1">
            <a:off x="110188" y="3802386"/>
            <a:ext cx="1617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 flipH="1">
            <a:off x="111332" y="3040797"/>
            <a:ext cx="1617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flipH="1">
            <a:off x="105333" y="2713824"/>
            <a:ext cx="1617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H="1">
            <a:off x="5092634" y="5286507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0"/>
          </p:cNvCxnSpPr>
          <p:nvPr/>
        </p:nvCxnSpPr>
        <p:spPr>
          <a:xfrm flipV="1">
            <a:off x="1835696" y="1988841"/>
            <a:ext cx="0" cy="74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V="1">
            <a:off x="663513" y="1996483"/>
            <a:ext cx="0" cy="74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635944" y="2385275"/>
            <a:ext cx="0" cy="2515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7338747" y="1988840"/>
            <a:ext cx="0" cy="74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8316416" y="1986317"/>
            <a:ext cx="0" cy="74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3161380" y="1992714"/>
            <a:ext cx="0" cy="74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860032" y="1808784"/>
            <a:ext cx="0" cy="180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H="1">
            <a:off x="7624594" y="3794843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H="1">
            <a:off x="7662782" y="3446040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flipH="1">
            <a:off x="7699671" y="3052939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7645746" y="2678514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H="1">
            <a:off x="5071077" y="4894196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 flipV="1">
            <a:off x="5253264" y="2385280"/>
            <a:ext cx="2812" cy="3978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4788024" y="1988841"/>
            <a:ext cx="0" cy="74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045148" y="1992715"/>
            <a:ext cx="0" cy="74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H="1">
            <a:off x="5073242" y="4527705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H="1">
            <a:off x="5076056" y="4156303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H="1">
            <a:off x="5112059" y="3785174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H="1">
            <a:off x="5076055" y="3434329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4139952" y="1484784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Henrik Carling</a:t>
            </a:r>
          </a:p>
          <a:p>
            <a:pPr algn="ctr"/>
            <a:r>
              <a:rPr lang="sv-SE" sz="700" dirty="0" smtClean="0"/>
              <a:t>Division head</a:t>
            </a:r>
            <a:endParaRPr lang="sv-SE" sz="700" dirty="0"/>
          </a:p>
        </p:txBody>
      </p:sp>
      <p:sp>
        <p:nvSpPr>
          <p:cNvPr id="9" name="Rounded Rectangle 8"/>
          <p:cNvSpPr/>
          <p:nvPr/>
        </p:nvSpPr>
        <p:spPr>
          <a:xfrm>
            <a:off x="1259632" y="2063371"/>
            <a:ext cx="1152128" cy="324000"/>
          </a:xfrm>
          <a:prstGeom prst="round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Anna Gillberg</a:t>
            </a:r>
          </a:p>
          <a:p>
            <a:pPr algn="ctr"/>
            <a:r>
              <a:rPr lang="sv-SE" sz="700" dirty="0" smtClean="0"/>
              <a:t>Team assistant</a:t>
            </a:r>
            <a:endParaRPr lang="sv-SE" sz="700" dirty="0"/>
          </a:p>
        </p:txBody>
      </p:sp>
      <p:sp>
        <p:nvSpPr>
          <p:cNvPr id="10" name="Rounded Rectangle 9"/>
          <p:cNvSpPr/>
          <p:nvPr/>
        </p:nvSpPr>
        <p:spPr>
          <a:xfrm>
            <a:off x="2580906" y="2063371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Annika Nordt</a:t>
            </a:r>
            <a:br>
              <a:rPr lang="sv-SE" sz="900" dirty="0" smtClean="0"/>
            </a:br>
            <a:r>
              <a:rPr lang="sv-SE" sz="700" dirty="0" smtClean="0"/>
              <a:t>Safety and protection</a:t>
            </a:r>
            <a:endParaRPr lang="sv-SE" sz="800" dirty="0"/>
          </a:p>
        </p:txBody>
      </p:sp>
      <p:sp>
        <p:nvSpPr>
          <p:cNvPr id="12" name="Rounded Rectangle 11"/>
          <p:cNvSpPr/>
          <p:nvPr/>
        </p:nvSpPr>
        <p:spPr>
          <a:xfrm>
            <a:off x="5464674" y="2056615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Hector Novella</a:t>
            </a:r>
            <a:endParaRPr lang="sv-SE" sz="900" dirty="0"/>
          </a:p>
          <a:p>
            <a:pPr algn="ctr"/>
            <a:r>
              <a:rPr lang="sv-SE" sz="700" dirty="0" smtClean="0"/>
              <a:t>Deputy project manager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6690675" y="2063371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Susanne Regnell</a:t>
            </a:r>
          </a:p>
          <a:p>
            <a:pPr algn="ctr"/>
            <a:r>
              <a:rPr lang="sv-SE" sz="700" dirty="0" smtClean="0"/>
              <a:t>Controls Software</a:t>
            </a:r>
            <a:endParaRPr lang="sv-SE" sz="700" dirty="0"/>
          </a:p>
        </p:txBody>
      </p:sp>
      <p:sp>
        <p:nvSpPr>
          <p:cNvPr id="14" name="Rounded Rectangle 13"/>
          <p:cNvSpPr/>
          <p:nvPr/>
        </p:nvSpPr>
        <p:spPr>
          <a:xfrm>
            <a:off x="7884368" y="2063371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Timo Korhonen</a:t>
            </a:r>
            <a:br>
              <a:rPr lang="sv-SE" sz="900" dirty="0" smtClean="0"/>
            </a:br>
            <a:r>
              <a:rPr lang="sv-SE" sz="700" dirty="0" smtClean="0"/>
              <a:t>Chief engineer</a:t>
            </a:r>
            <a:endParaRPr lang="sv-SE" sz="700" dirty="0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663513" y="1988840"/>
            <a:ext cx="7652903" cy="38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7824048" y="2387372"/>
            <a:ext cx="0" cy="22151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5076055" y="3065823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6631557" y="3274293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Emanuele Laface</a:t>
            </a:r>
          </a:p>
          <a:p>
            <a:pPr algn="ctr"/>
            <a:r>
              <a:rPr lang="sv-SE" sz="700" dirty="0" smtClean="0"/>
              <a:t>Accelerator physicist</a:t>
            </a:r>
            <a:endParaRPr lang="sv-SE" sz="800" dirty="0"/>
          </a:p>
        </p:txBody>
      </p:sp>
      <p:sp>
        <p:nvSpPr>
          <p:cNvPr id="50" name="Rounded Rectangle 49"/>
          <p:cNvSpPr/>
          <p:nvPr/>
        </p:nvSpPr>
        <p:spPr>
          <a:xfrm>
            <a:off x="6629722" y="4037193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50" dirty="0" smtClean="0"/>
              <a:t>Juan Esteban Müller</a:t>
            </a:r>
          </a:p>
          <a:p>
            <a:pPr algn="ctr"/>
            <a:r>
              <a:rPr lang="sv-SE" sz="700" dirty="0" smtClean="0"/>
              <a:t>Software scientist</a:t>
            </a:r>
            <a:endParaRPr lang="sv-SE" sz="700" dirty="0"/>
          </a:p>
        </p:txBody>
      </p:sp>
      <p:sp>
        <p:nvSpPr>
          <p:cNvPr id="52" name="Rounded Rectangle 51"/>
          <p:cNvSpPr/>
          <p:nvPr/>
        </p:nvSpPr>
        <p:spPr>
          <a:xfrm>
            <a:off x="6629722" y="4429425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Ricardo Fernandes</a:t>
            </a:r>
            <a:br>
              <a:rPr lang="sv-SE" sz="900" dirty="0" smtClean="0"/>
            </a:br>
            <a:r>
              <a:rPr lang="sv-SE" sz="500" dirty="0" smtClean="0"/>
              <a:t>Control system software architect</a:t>
            </a:r>
            <a:endParaRPr lang="sv-SE" sz="700" dirty="0"/>
          </a:p>
        </p:txBody>
      </p:sp>
      <p:sp>
        <p:nvSpPr>
          <p:cNvPr id="53" name="Rounded Rectangle 52"/>
          <p:cNvSpPr/>
          <p:nvPr/>
        </p:nvSpPr>
        <p:spPr>
          <a:xfrm>
            <a:off x="6616988" y="2903823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Claudio Rosati</a:t>
            </a:r>
          </a:p>
          <a:p>
            <a:pPr algn="ctr"/>
            <a:r>
              <a:rPr lang="sv-SE" sz="700" dirty="0" smtClean="0"/>
              <a:t>Software </a:t>
            </a:r>
            <a:r>
              <a:rPr lang="sv-SE" sz="700" dirty="0"/>
              <a:t>engineer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4038994" y="3246900"/>
            <a:ext cx="1152128" cy="324000"/>
          </a:xfrm>
          <a:prstGeom prst="roundRect">
            <a:avLst/>
          </a:prstGeom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Javier Cerejo</a:t>
            </a:r>
            <a:br>
              <a:rPr lang="sv-SE" sz="900" dirty="0" smtClean="0"/>
            </a:br>
            <a:r>
              <a:rPr lang="sv-SE" sz="700" dirty="0" smtClean="0"/>
              <a:t>PhD Student</a:t>
            </a:r>
            <a:endParaRPr lang="sv-SE" sz="700" dirty="0"/>
          </a:p>
        </p:txBody>
      </p:sp>
      <p:sp>
        <p:nvSpPr>
          <p:cNvPr id="55" name="Rounded Rectangle 54"/>
          <p:cNvSpPr/>
          <p:nvPr/>
        </p:nvSpPr>
        <p:spPr>
          <a:xfrm>
            <a:off x="4046936" y="2516514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Angel Monera</a:t>
            </a:r>
          </a:p>
          <a:p>
            <a:pPr algn="ctr"/>
            <a:r>
              <a:rPr lang="sv-SE" sz="700" dirty="0" smtClean="0"/>
              <a:t>FPGA Engineer</a:t>
            </a:r>
            <a:endParaRPr lang="sv-SE" sz="700" dirty="0"/>
          </a:p>
        </p:txBody>
      </p:sp>
      <p:sp>
        <p:nvSpPr>
          <p:cNvPr id="57" name="Rounded Rectangle 56"/>
          <p:cNvSpPr/>
          <p:nvPr/>
        </p:nvSpPr>
        <p:spPr>
          <a:xfrm>
            <a:off x="2671917" y="3269174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Manuel Zaera-Sanz</a:t>
            </a:r>
          </a:p>
          <a:p>
            <a:pPr algn="ctr"/>
            <a:r>
              <a:rPr lang="sv-SE" sz="600" dirty="0" smtClean="0"/>
              <a:t>Lead engineer slow interlocks</a:t>
            </a:r>
            <a:endParaRPr lang="sv-SE" sz="600" dirty="0"/>
          </a:p>
        </p:txBody>
      </p:sp>
      <p:sp>
        <p:nvSpPr>
          <p:cNvPr id="58" name="Rounded Rectangle 57"/>
          <p:cNvSpPr/>
          <p:nvPr/>
        </p:nvSpPr>
        <p:spPr>
          <a:xfrm>
            <a:off x="1451164" y="3639354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Morteza Mansouri</a:t>
            </a:r>
          </a:p>
          <a:p>
            <a:pPr algn="ctr"/>
            <a:r>
              <a:rPr lang="sv-SE" sz="700" dirty="0" smtClean="0"/>
              <a:t>Safety systems engineer</a:t>
            </a:r>
            <a:endParaRPr lang="sv-SE" sz="700" dirty="0"/>
          </a:p>
        </p:txBody>
      </p:sp>
      <p:sp>
        <p:nvSpPr>
          <p:cNvPr id="59" name="Rounded Rectangle 58"/>
          <p:cNvSpPr/>
          <p:nvPr/>
        </p:nvSpPr>
        <p:spPr>
          <a:xfrm>
            <a:off x="2674426" y="4014810"/>
            <a:ext cx="1152128" cy="324000"/>
          </a:xfrm>
          <a:prstGeom prst="round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Riccard Andersson</a:t>
            </a:r>
            <a:br>
              <a:rPr lang="sv-SE" sz="900" dirty="0" smtClean="0"/>
            </a:br>
            <a:r>
              <a:rPr lang="sv-SE" sz="700" dirty="0" smtClean="0"/>
              <a:t>Technical coordinator</a:t>
            </a:r>
            <a:endParaRPr lang="sv-SE" sz="700" dirty="0"/>
          </a:p>
        </p:txBody>
      </p:sp>
      <p:sp>
        <p:nvSpPr>
          <p:cNvPr id="60" name="Rounded Rectangle 59"/>
          <p:cNvSpPr/>
          <p:nvPr/>
        </p:nvSpPr>
        <p:spPr>
          <a:xfrm>
            <a:off x="2678821" y="4385195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/>
              <a:t>Stuart Birch</a:t>
            </a:r>
            <a:r>
              <a:rPr lang="sv-SE" sz="900" dirty="0" smtClean="0"/>
              <a:t/>
            </a:r>
            <a:br>
              <a:rPr lang="sv-SE" sz="900" dirty="0" smtClean="0"/>
            </a:br>
            <a:r>
              <a:rPr lang="sv-SE" sz="700" dirty="0" smtClean="0"/>
              <a:t>Senior engineer</a:t>
            </a:r>
            <a:endParaRPr lang="sv-SE" sz="800" dirty="0"/>
          </a:p>
        </p:txBody>
      </p:sp>
      <p:sp>
        <p:nvSpPr>
          <p:cNvPr id="61" name="Rounded Rectangle 60"/>
          <p:cNvSpPr/>
          <p:nvPr/>
        </p:nvSpPr>
        <p:spPr>
          <a:xfrm>
            <a:off x="6616988" y="2525393"/>
            <a:ext cx="1152128" cy="324000"/>
          </a:xfrm>
          <a:prstGeom prst="roundRect">
            <a:avLst/>
          </a:prstGeom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Ben Folsom</a:t>
            </a:r>
          </a:p>
          <a:p>
            <a:pPr algn="ctr"/>
            <a:r>
              <a:rPr lang="sv-SE" sz="700" dirty="0" smtClean="0"/>
              <a:t>PhD student</a:t>
            </a:r>
            <a:endParaRPr lang="sv-SE" sz="700" dirty="0"/>
          </a:p>
        </p:txBody>
      </p:sp>
      <p:sp>
        <p:nvSpPr>
          <p:cNvPr id="64" name="Rounded Rectangle 63"/>
          <p:cNvSpPr/>
          <p:nvPr/>
        </p:nvSpPr>
        <p:spPr>
          <a:xfrm>
            <a:off x="179512" y="6394126"/>
            <a:ext cx="1152128" cy="324000"/>
          </a:xfrm>
          <a:prstGeom prst="roundRect">
            <a:avLst/>
          </a:prstGeom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 smtClean="0"/>
              <a:t>Temporary employee</a:t>
            </a:r>
            <a:endParaRPr lang="sv-SE" sz="1100" dirty="0"/>
          </a:p>
        </p:txBody>
      </p:sp>
      <p:sp>
        <p:nvSpPr>
          <p:cNvPr id="65" name="Rounded Rectangle 64"/>
          <p:cNvSpPr/>
          <p:nvPr/>
        </p:nvSpPr>
        <p:spPr>
          <a:xfrm>
            <a:off x="179512" y="5998046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 smtClean="0"/>
              <a:t>Employee</a:t>
            </a:r>
            <a:endParaRPr lang="sv-SE" sz="1100" dirty="0"/>
          </a:p>
        </p:txBody>
      </p:sp>
      <p:sp>
        <p:nvSpPr>
          <p:cNvPr id="66" name="Rounded Rectangle 65"/>
          <p:cNvSpPr/>
          <p:nvPr/>
        </p:nvSpPr>
        <p:spPr>
          <a:xfrm>
            <a:off x="1403648" y="6000532"/>
            <a:ext cx="1152128" cy="3240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 smtClean="0"/>
              <a:t>Consultant</a:t>
            </a:r>
            <a:endParaRPr lang="sv-SE" sz="1100" dirty="0"/>
          </a:p>
        </p:txBody>
      </p:sp>
      <p:sp>
        <p:nvSpPr>
          <p:cNvPr id="67" name="Rounded Rectangle 66"/>
          <p:cNvSpPr/>
          <p:nvPr/>
        </p:nvSpPr>
        <p:spPr>
          <a:xfrm>
            <a:off x="1403648" y="6394126"/>
            <a:ext cx="1152128" cy="324000"/>
          </a:xfrm>
          <a:prstGeom prst="roundRect">
            <a:avLst/>
          </a:prstGeom>
          <a:solidFill>
            <a:schemeClr val="accent2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 smtClean="0"/>
              <a:t>Consultant</a:t>
            </a:r>
            <a:br>
              <a:rPr lang="sv-SE" sz="1100" dirty="0" smtClean="0"/>
            </a:br>
            <a:r>
              <a:rPr lang="sv-SE" sz="1100" dirty="0" smtClean="0"/>
              <a:t>off-site</a:t>
            </a:r>
            <a:endParaRPr lang="sv-SE" sz="1100" dirty="0"/>
          </a:p>
        </p:txBody>
      </p:sp>
      <p:sp>
        <p:nvSpPr>
          <p:cNvPr id="68" name="Rounded Rectangle 67"/>
          <p:cNvSpPr/>
          <p:nvPr/>
        </p:nvSpPr>
        <p:spPr>
          <a:xfrm>
            <a:off x="5309411" y="3623735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Joao Martins</a:t>
            </a:r>
          </a:p>
          <a:p>
            <a:pPr algn="ctr"/>
            <a:r>
              <a:rPr lang="sv-SE" sz="700" dirty="0" smtClean="0"/>
              <a:t>Integrator</a:t>
            </a:r>
            <a:endParaRPr lang="sv-SE" sz="900" dirty="0"/>
          </a:p>
        </p:txBody>
      </p:sp>
      <p:sp>
        <p:nvSpPr>
          <p:cNvPr id="69" name="Rounded Rectangle 68"/>
          <p:cNvSpPr/>
          <p:nvPr/>
        </p:nvSpPr>
        <p:spPr>
          <a:xfrm>
            <a:off x="5309411" y="2513828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Benedetto Gallese</a:t>
            </a:r>
          </a:p>
          <a:p>
            <a:pPr algn="ctr"/>
            <a:r>
              <a:rPr lang="sv-SE" sz="700" dirty="0" smtClean="0"/>
              <a:t>Integrator</a:t>
            </a:r>
            <a:endParaRPr lang="sv-SE" sz="900" dirty="0"/>
          </a:p>
        </p:txBody>
      </p:sp>
      <p:sp>
        <p:nvSpPr>
          <p:cNvPr id="70" name="Rounded Rectangle 69"/>
          <p:cNvSpPr/>
          <p:nvPr/>
        </p:nvSpPr>
        <p:spPr>
          <a:xfrm>
            <a:off x="1447968" y="4745034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>
                <a:solidFill>
                  <a:schemeClr val="bg1"/>
                </a:solidFill>
              </a:rPr>
              <a:t>Yong Kian Sin</a:t>
            </a:r>
            <a:r>
              <a:rPr lang="sv-SE" sz="900" dirty="0" smtClean="0"/>
              <a:t/>
            </a:r>
            <a:br>
              <a:rPr lang="sv-SE" sz="900" dirty="0" smtClean="0"/>
            </a:br>
            <a:r>
              <a:rPr lang="sv-SE" sz="700" dirty="0" smtClean="0"/>
              <a:t>IEC61508 engineer</a:t>
            </a:r>
            <a:endParaRPr lang="sv-SE" sz="700" dirty="0"/>
          </a:p>
        </p:txBody>
      </p:sp>
      <p:sp>
        <p:nvSpPr>
          <p:cNvPr id="75" name="Rounded Rectangle 74"/>
          <p:cNvSpPr/>
          <p:nvPr/>
        </p:nvSpPr>
        <p:spPr>
          <a:xfrm>
            <a:off x="5306709" y="2884452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François Bellorini</a:t>
            </a:r>
          </a:p>
          <a:p>
            <a:pPr algn="ctr"/>
            <a:r>
              <a:rPr lang="sv-SE" sz="700" dirty="0" smtClean="0"/>
              <a:t>Integrator</a:t>
            </a:r>
            <a:endParaRPr lang="sv-SE" sz="900" dirty="0"/>
          </a:p>
        </p:txBody>
      </p:sp>
      <p:sp>
        <p:nvSpPr>
          <p:cNvPr id="79" name="Rounded Rectangle 78"/>
          <p:cNvSpPr/>
          <p:nvPr/>
        </p:nvSpPr>
        <p:spPr>
          <a:xfrm>
            <a:off x="2625594" y="6400230"/>
            <a:ext cx="1152128" cy="324000"/>
          </a:xfrm>
          <a:prstGeom prst="round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 smtClean="0"/>
              <a:t>Position under consideration</a:t>
            </a:r>
            <a:endParaRPr lang="sv-SE" sz="700" dirty="0"/>
          </a:p>
        </p:txBody>
      </p:sp>
      <p:sp>
        <p:nvSpPr>
          <p:cNvPr id="86" name="Rounded Rectangle 85"/>
          <p:cNvSpPr/>
          <p:nvPr/>
        </p:nvSpPr>
        <p:spPr>
          <a:xfrm>
            <a:off x="5315355" y="5119103"/>
            <a:ext cx="1152128" cy="3240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sv-SE" sz="800" dirty="0"/>
              <a:t>Mehdi Mohammednezhad</a:t>
            </a:r>
            <a:endParaRPr lang="sv-SE" sz="900" dirty="0" smtClean="0"/>
          </a:p>
          <a:p>
            <a:pPr algn="ctr"/>
            <a:r>
              <a:rPr lang="sv-SE" sz="700" dirty="0" smtClean="0"/>
              <a:t>Integrator</a:t>
            </a:r>
            <a:endParaRPr lang="sv-SE" sz="900" dirty="0"/>
          </a:p>
        </p:txBody>
      </p:sp>
      <p:sp>
        <p:nvSpPr>
          <p:cNvPr id="90" name="Rounded Rectangle 89"/>
          <p:cNvSpPr/>
          <p:nvPr/>
        </p:nvSpPr>
        <p:spPr>
          <a:xfrm>
            <a:off x="5307678" y="3246639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Jeong Han Lee</a:t>
            </a:r>
            <a:br>
              <a:rPr lang="sv-SE" sz="900" dirty="0" smtClean="0"/>
            </a:br>
            <a:r>
              <a:rPr lang="sv-SE" sz="700" dirty="0" smtClean="0"/>
              <a:t>Integrator</a:t>
            </a:r>
            <a:endParaRPr lang="sv-SE" sz="900" dirty="0"/>
          </a:p>
        </p:txBody>
      </p:sp>
      <p:grpSp>
        <p:nvGrpSpPr>
          <p:cNvPr id="4" name="Group 3"/>
          <p:cNvGrpSpPr/>
          <p:nvPr/>
        </p:nvGrpSpPr>
        <p:grpSpPr>
          <a:xfrm>
            <a:off x="7859098" y="4437112"/>
            <a:ext cx="1200422" cy="389846"/>
            <a:chOff x="6576168" y="4374650"/>
            <a:chExt cx="1200422" cy="389846"/>
          </a:xfrm>
        </p:grpSpPr>
        <p:sp>
          <p:nvSpPr>
            <p:cNvPr id="7" name="Rounded Rectangle 6"/>
            <p:cNvSpPr/>
            <p:nvPr/>
          </p:nvSpPr>
          <p:spPr>
            <a:xfrm>
              <a:off x="6624462" y="4440496"/>
              <a:ext cx="1152128" cy="324000"/>
            </a:xfrm>
            <a:prstGeom prst="roundRect">
              <a:avLst/>
            </a:prstGeom>
            <a:solidFill>
              <a:schemeClr val="accent2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900" dirty="0"/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6576168" y="4374650"/>
              <a:ext cx="1152128" cy="324000"/>
            </a:xfrm>
            <a:prstGeom prst="roundRect">
              <a:avLst/>
            </a:prstGeom>
            <a:solidFill>
              <a:schemeClr val="accent2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900" dirty="0" smtClean="0"/>
                <a:t>Consultants</a:t>
              </a:r>
              <a:endParaRPr lang="sv-SE" sz="900" dirty="0"/>
            </a:p>
          </p:txBody>
        </p:sp>
      </p:grpSp>
      <p:sp>
        <p:nvSpPr>
          <p:cNvPr id="100" name="Rounded Rectangle 99"/>
          <p:cNvSpPr/>
          <p:nvPr/>
        </p:nvSpPr>
        <p:spPr>
          <a:xfrm>
            <a:off x="5313115" y="3994303"/>
            <a:ext cx="1152128" cy="324000"/>
          </a:xfrm>
          <a:prstGeom prst="roundRect">
            <a:avLst/>
          </a:prstGeom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/>
              <a:t>Julen </a:t>
            </a:r>
            <a:r>
              <a:rPr lang="sv-SE" sz="900" dirty="0" smtClean="0"/>
              <a:t>Etxeberria</a:t>
            </a:r>
          </a:p>
          <a:p>
            <a:pPr algn="ctr"/>
            <a:r>
              <a:rPr lang="sv-SE" sz="700" dirty="0" smtClean="0"/>
              <a:t>Junior controls engineer</a:t>
            </a:r>
            <a:endParaRPr lang="sv-SE" sz="900" dirty="0"/>
          </a:p>
        </p:txBody>
      </p:sp>
      <p:sp>
        <p:nvSpPr>
          <p:cNvPr id="104" name="Rounded Rectangle 103"/>
          <p:cNvSpPr/>
          <p:nvPr/>
        </p:nvSpPr>
        <p:spPr>
          <a:xfrm>
            <a:off x="5307097" y="6224249"/>
            <a:ext cx="1152128" cy="324000"/>
          </a:xfrm>
          <a:prstGeom prst="round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Open positions (4)</a:t>
            </a:r>
          </a:p>
        </p:txBody>
      </p:sp>
      <p:sp>
        <p:nvSpPr>
          <p:cNvPr id="98" name="Rounded Rectangle 97"/>
          <p:cNvSpPr/>
          <p:nvPr/>
        </p:nvSpPr>
        <p:spPr>
          <a:xfrm>
            <a:off x="4058343" y="4364364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sv-SE" sz="900" dirty="0" smtClean="0"/>
              <a:t>Saeed Haghtalab</a:t>
            </a:r>
            <a:br>
              <a:rPr lang="sv-SE" sz="900" dirty="0" smtClean="0"/>
            </a:br>
            <a:r>
              <a:rPr lang="sv-SE" sz="700" dirty="0" smtClean="0"/>
              <a:t>Integrator</a:t>
            </a:r>
            <a:endParaRPr lang="sv-SE" sz="1000" dirty="0"/>
          </a:p>
        </p:txBody>
      </p:sp>
      <p:cxnSp>
        <p:nvCxnSpPr>
          <p:cNvPr id="107" name="Straight Connector 106"/>
          <p:cNvCxnSpPr/>
          <p:nvPr/>
        </p:nvCxnSpPr>
        <p:spPr>
          <a:xfrm flipH="1">
            <a:off x="5272655" y="1484784"/>
            <a:ext cx="32697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</p:spPr>
        <p:txBody>
          <a:bodyPr/>
          <a:lstStyle/>
          <a:p>
            <a:r>
              <a:rPr lang="en-GB" dirty="0" smtClean="0"/>
              <a:t>ICS </a:t>
            </a:r>
            <a:r>
              <a:rPr lang="en-US" dirty="0" smtClean="0"/>
              <a:t>Organization</a:t>
            </a:r>
            <a:br>
              <a:rPr lang="en-US" dirty="0" smtClean="0"/>
            </a:br>
            <a:r>
              <a:rPr lang="en-US" sz="2000" dirty="0" smtClean="0"/>
              <a:t>2018-04</a:t>
            </a:r>
            <a:endParaRPr lang="en-US" dirty="0"/>
          </a:p>
        </p:txBody>
      </p:sp>
      <p:sp>
        <p:nvSpPr>
          <p:cNvPr id="96" name="Rounded Rectangle 95"/>
          <p:cNvSpPr/>
          <p:nvPr/>
        </p:nvSpPr>
        <p:spPr>
          <a:xfrm>
            <a:off x="142753" y="2536000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Alessio Curri</a:t>
            </a:r>
            <a:br>
              <a:rPr lang="sv-SE" sz="900" dirty="0" smtClean="0"/>
            </a:br>
            <a:r>
              <a:rPr lang="sv-SE" sz="800" dirty="0"/>
              <a:t>System administrator</a:t>
            </a:r>
            <a:endParaRPr lang="sv-SE" sz="700" dirty="0"/>
          </a:p>
        </p:txBody>
      </p:sp>
      <p:sp>
        <p:nvSpPr>
          <p:cNvPr id="106" name="Rounded Rectangle 105"/>
          <p:cNvSpPr/>
          <p:nvPr/>
        </p:nvSpPr>
        <p:spPr>
          <a:xfrm>
            <a:off x="7857407" y="4041104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Karin Rathsman</a:t>
            </a:r>
            <a:br>
              <a:rPr lang="sv-SE" sz="900" dirty="0" smtClean="0"/>
            </a:br>
            <a:r>
              <a:rPr lang="sv-SE" sz="700" dirty="0" smtClean="0"/>
              <a:t>Accelerator scientist</a:t>
            </a:r>
            <a:endParaRPr lang="sv-SE" sz="700" dirty="0"/>
          </a:p>
        </p:txBody>
      </p:sp>
      <p:sp>
        <p:nvSpPr>
          <p:cNvPr id="95" name="Rounded Rectangle 94"/>
          <p:cNvSpPr/>
          <p:nvPr/>
        </p:nvSpPr>
        <p:spPr>
          <a:xfrm>
            <a:off x="143952" y="4365104"/>
            <a:ext cx="1152128" cy="3240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/>
              <a:t>Fredrik Luthander</a:t>
            </a:r>
            <a:endParaRPr lang="sv-SE" sz="900" dirty="0" smtClean="0"/>
          </a:p>
          <a:p>
            <a:pPr algn="ctr"/>
            <a:r>
              <a:rPr lang="sv-SE" sz="700" dirty="0" smtClean="0"/>
              <a:t>Software engineer</a:t>
            </a:r>
            <a:endParaRPr lang="sv-SE" sz="700" dirty="0"/>
          </a:p>
        </p:txBody>
      </p:sp>
      <p:sp>
        <p:nvSpPr>
          <p:cNvPr id="113" name="Rounded Rectangle 112"/>
          <p:cNvSpPr/>
          <p:nvPr/>
        </p:nvSpPr>
        <p:spPr>
          <a:xfrm>
            <a:off x="5364088" y="1591130"/>
            <a:ext cx="1152128" cy="3240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/>
              <a:t>Wojtek Fabianowski </a:t>
            </a:r>
            <a:r>
              <a:rPr lang="sv-SE" sz="900" dirty="0" smtClean="0"/>
              <a:t>in-kind manager</a:t>
            </a:r>
            <a:endParaRPr lang="sv-SE" sz="900" dirty="0"/>
          </a:p>
        </p:txBody>
      </p:sp>
      <p:sp>
        <p:nvSpPr>
          <p:cNvPr id="108" name="Rounded Rectangle 107"/>
          <p:cNvSpPr/>
          <p:nvPr/>
        </p:nvSpPr>
        <p:spPr>
          <a:xfrm>
            <a:off x="7867981" y="3639354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50" dirty="0" smtClean="0"/>
              <a:t>Jan-Åke Persson</a:t>
            </a:r>
          </a:p>
          <a:p>
            <a:pPr algn="ctr"/>
            <a:r>
              <a:rPr lang="sv-SE" sz="700" dirty="0" smtClean="0"/>
              <a:t>Senior software engineer</a:t>
            </a:r>
            <a:endParaRPr lang="sv-SE" sz="700" dirty="0"/>
          </a:p>
        </p:txBody>
      </p:sp>
      <p:sp>
        <p:nvSpPr>
          <p:cNvPr id="125" name="Rounded Rectangle 124"/>
          <p:cNvSpPr/>
          <p:nvPr/>
        </p:nvSpPr>
        <p:spPr>
          <a:xfrm>
            <a:off x="143952" y="2899429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Benjamin Bertrand</a:t>
            </a:r>
          </a:p>
          <a:p>
            <a:pPr algn="ctr"/>
            <a:r>
              <a:rPr lang="sv-SE" sz="700" dirty="0" smtClean="0"/>
              <a:t>Software </a:t>
            </a:r>
            <a:r>
              <a:rPr lang="sv-SE" sz="700" dirty="0"/>
              <a:t>engineer</a:t>
            </a:r>
          </a:p>
        </p:txBody>
      </p:sp>
      <p:sp>
        <p:nvSpPr>
          <p:cNvPr id="135" name="Rounded Rectangle 134"/>
          <p:cNvSpPr/>
          <p:nvPr/>
        </p:nvSpPr>
        <p:spPr>
          <a:xfrm>
            <a:off x="49878" y="2073241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Remy Mudingay</a:t>
            </a:r>
          </a:p>
          <a:p>
            <a:pPr algn="ctr"/>
            <a:r>
              <a:rPr lang="sv-SE" sz="700" dirty="0" smtClean="0"/>
              <a:t>Controls infrastructure</a:t>
            </a:r>
            <a:endParaRPr lang="sv-SE" sz="900" dirty="0"/>
          </a:p>
        </p:txBody>
      </p:sp>
      <p:sp>
        <p:nvSpPr>
          <p:cNvPr id="133" name="Rounded Rectangle 132"/>
          <p:cNvSpPr/>
          <p:nvPr/>
        </p:nvSpPr>
        <p:spPr>
          <a:xfrm>
            <a:off x="4054556" y="5491951"/>
            <a:ext cx="1152128" cy="3240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sv-SE" sz="900" dirty="0" smtClean="0"/>
              <a:t>Oliver Talevski</a:t>
            </a:r>
          </a:p>
          <a:p>
            <a:pPr algn="ctr"/>
            <a:r>
              <a:rPr lang="sv-SE" sz="700" dirty="0" smtClean="0"/>
              <a:t>Embedded engineer</a:t>
            </a:r>
            <a:endParaRPr lang="sv-SE" sz="900" dirty="0"/>
          </a:p>
        </p:txBody>
      </p:sp>
      <p:sp>
        <p:nvSpPr>
          <p:cNvPr id="146" name="Rounded Rectangle 145"/>
          <p:cNvSpPr/>
          <p:nvPr/>
        </p:nvSpPr>
        <p:spPr>
          <a:xfrm>
            <a:off x="142170" y="3636234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Susann Skarin</a:t>
            </a:r>
            <a:br>
              <a:rPr lang="sv-SE" sz="900" dirty="0" smtClean="0"/>
            </a:br>
            <a:r>
              <a:rPr lang="sv-SE" sz="700" dirty="0" smtClean="0"/>
              <a:t>Network administrator</a:t>
            </a:r>
            <a:endParaRPr lang="sv-SE" sz="700" dirty="0"/>
          </a:p>
        </p:txBody>
      </p:sp>
      <p:cxnSp>
        <p:nvCxnSpPr>
          <p:cNvPr id="150" name="Straight Connector 149"/>
          <p:cNvCxnSpPr/>
          <p:nvPr/>
        </p:nvCxnSpPr>
        <p:spPr>
          <a:xfrm flipH="1" flipV="1">
            <a:off x="105333" y="2372664"/>
            <a:ext cx="2171" cy="24964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flipH="1">
            <a:off x="105333" y="3440705"/>
            <a:ext cx="1617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ounded Rectangle 121"/>
          <p:cNvSpPr/>
          <p:nvPr/>
        </p:nvSpPr>
        <p:spPr>
          <a:xfrm>
            <a:off x="1451164" y="2516514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Alberto Toral</a:t>
            </a:r>
          </a:p>
          <a:p>
            <a:pPr algn="ctr"/>
            <a:r>
              <a:rPr lang="sv-SE" sz="800" dirty="0" smtClean="0"/>
              <a:t>Technician</a:t>
            </a:r>
            <a:endParaRPr lang="sv-SE" sz="600" dirty="0"/>
          </a:p>
        </p:txBody>
      </p:sp>
      <p:sp>
        <p:nvSpPr>
          <p:cNvPr id="124" name="Rounded Rectangle 123"/>
          <p:cNvSpPr/>
          <p:nvPr/>
        </p:nvSpPr>
        <p:spPr>
          <a:xfrm>
            <a:off x="7884368" y="1591130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Thilo Friedrich</a:t>
            </a:r>
          </a:p>
          <a:p>
            <a:pPr algn="ctr"/>
            <a:r>
              <a:rPr lang="sv-SE" sz="700" dirty="0" smtClean="0"/>
              <a:t>Systems engineer</a:t>
            </a:r>
            <a:endParaRPr lang="sv-SE" sz="900" dirty="0"/>
          </a:p>
        </p:txBody>
      </p:sp>
      <p:cxnSp>
        <p:nvCxnSpPr>
          <p:cNvPr id="129" name="Straight Connector 128"/>
          <p:cNvCxnSpPr/>
          <p:nvPr/>
        </p:nvCxnSpPr>
        <p:spPr>
          <a:xfrm flipV="1">
            <a:off x="8542413" y="1488506"/>
            <a:ext cx="1" cy="1201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ounded Rectangle 135"/>
          <p:cNvSpPr/>
          <p:nvPr/>
        </p:nvSpPr>
        <p:spPr>
          <a:xfrm>
            <a:off x="4046363" y="3623174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John Sparger</a:t>
            </a:r>
          </a:p>
          <a:p>
            <a:pPr algn="ctr"/>
            <a:r>
              <a:rPr lang="sv-SE" sz="700" dirty="0" smtClean="0"/>
              <a:t>Integrator</a:t>
            </a:r>
            <a:endParaRPr lang="sv-SE" sz="900" dirty="0"/>
          </a:p>
        </p:txBody>
      </p:sp>
      <p:sp>
        <p:nvSpPr>
          <p:cNvPr id="138" name="Rounded Rectangle 137"/>
          <p:cNvSpPr/>
          <p:nvPr/>
        </p:nvSpPr>
        <p:spPr>
          <a:xfrm>
            <a:off x="5309493" y="5851331"/>
            <a:ext cx="1152128" cy="3240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sv-SE" sz="900" dirty="0" smtClean="0"/>
              <a:t>William Ledda</a:t>
            </a:r>
          </a:p>
          <a:p>
            <a:pPr algn="ctr"/>
            <a:r>
              <a:rPr lang="sv-SE" sz="700" dirty="0" smtClean="0"/>
              <a:t>Integrator</a:t>
            </a:r>
            <a:endParaRPr lang="sv-SE" sz="900" dirty="0"/>
          </a:p>
        </p:txBody>
      </p:sp>
      <p:sp>
        <p:nvSpPr>
          <p:cNvPr id="139" name="Rounded Rectangle 138"/>
          <p:cNvSpPr/>
          <p:nvPr/>
        </p:nvSpPr>
        <p:spPr>
          <a:xfrm>
            <a:off x="4054556" y="5124536"/>
            <a:ext cx="1152128" cy="3240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sv-SE" sz="900" dirty="0" smtClean="0"/>
              <a:t>Miklos Boros</a:t>
            </a:r>
          </a:p>
          <a:p>
            <a:pPr algn="ctr"/>
            <a:r>
              <a:rPr lang="sv-SE" sz="700" dirty="0" smtClean="0"/>
              <a:t>Integrator</a:t>
            </a:r>
            <a:endParaRPr lang="sv-SE" sz="900" dirty="0"/>
          </a:p>
        </p:txBody>
      </p:sp>
      <p:cxnSp>
        <p:nvCxnSpPr>
          <p:cNvPr id="119" name="Straight Connector 118"/>
          <p:cNvCxnSpPr/>
          <p:nvPr/>
        </p:nvCxnSpPr>
        <p:spPr>
          <a:xfrm flipV="1">
            <a:off x="7205426" y="1486486"/>
            <a:ext cx="1" cy="1201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ounded Rectangle 133"/>
          <p:cNvSpPr/>
          <p:nvPr/>
        </p:nvSpPr>
        <p:spPr>
          <a:xfrm>
            <a:off x="6660232" y="1592832"/>
            <a:ext cx="1152128" cy="3240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Maria Romedahl</a:t>
            </a:r>
          </a:p>
          <a:p>
            <a:pPr algn="ctr"/>
            <a:r>
              <a:rPr lang="sv-SE" sz="700" dirty="0" smtClean="0"/>
              <a:t>Technical coordinator</a:t>
            </a:r>
            <a:endParaRPr lang="sv-SE" sz="700" dirty="0"/>
          </a:p>
        </p:txBody>
      </p:sp>
      <p:sp>
        <p:nvSpPr>
          <p:cNvPr id="140" name="Rounded Rectangle 139"/>
          <p:cNvSpPr/>
          <p:nvPr/>
        </p:nvSpPr>
        <p:spPr>
          <a:xfrm>
            <a:off x="1451164" y="4381002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>
                <a:solidFill>
                  <a:schemeClr val="bg1"/>
                </a:solidFill>
              </a:rPr>
              <a:t>Szandra Kövecses</a:t>
            </a:r>
            <a:br>
              <a:rPr lang="sv-SE" sz="900" dirty="0" smtClean="0">
                <a:solidFill>
                  <a:schemeClr val="bg1"/>
                </a:solidFill>
              </a:rPr>
            </a:br>
            <a:r>
              <a:rPr lang="sv-SE" sz="700" dirty="0" smtClean="0">
                <a:solidFill>
                  <a:schemeClr val="bg1"/>
                </a:solidFill>
              </a:rPr>
              <a:t>Lead integrator</a:t>
            </a:r>
            <a:endParaRPr lang="sv-SE" sz="800" dirty="0"/>
          </a:p>
        </p:txBody>
      </p:sp>
      <p:sp>
        <p:nvSpPr>
          <p:cNvPr id="142" name="Rounded Rectangle 141"/>
          <p:cNvSpPr/>
          <p:nvPr/>
        </p:nvSpPr>
        <p:spPr>
          <a:xfrm>
            <a:off x="1451164" y="4013863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>
                <a:solidFill>
                  <a:schemeClr val="bg1"/>
                </a:solidFill>
              </a:rPr>
              <a:t>Stephane Gabourin</a:t>
            </a:r>
            <a:br>
              <a:rPr lang="sv-SE" sz="900" dirty="0" smtClean="0">
                <a:solidFill>
                  <a:schemeClr val="bg1"/>
                </a:solidFill>
              </a:rPr>
            </a:br>
            <a:r>
              <a:rPr lang="sv-SE" sz="600" dirty="0" smtClean="0">
                <a:solidFill>
                  <a:schemeClr val="bg1"/>
                </a:solidFill>
              </a:rPr>
              <a:t>Lead engineer fast interlocks</a:t>
            </a:r>
            <a:endParaRPr lang="sv-SE" sz="800" dirty="0"/>
          </a:p>
        </p:txBody>
      </p:sp>
      <p:sp>
        <p:nvSpPr>
          <p:cNvPr id="143" name="Rounded Rectangle 142"/>
          <p:cNvSpPr/>
          <p:nvPr/>
        </p:nvSpPr>
        <p:spPr>
          <a:xfrm>
            <a:off x="2677304" y="4749231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>
                <a:solidFill>
                  <a:schemeClr val="bg1"/>
                </a:solidFill>
              </a:rPr>
              <a:t>Viktor Fred</a:t>
            </a:r>
            <a:br>
              <a:rPr lang="sv-SE" sz="900" dirty="0" smtClean="0">
                <a:solidFill>
                  <a:schemeClr val="bg1"/>
                </a:solidFill>
              </a:rPr>
            </a:br>
            <a:r>
              <a:rPr lang="sv-SE" sz="500" dirty="0" smtClean="0">
                <a:solidFill>
                  <a:schemeClr val="bg1"/>
                </a:solidFill>
              </a:rPr>
              <a:t>Lead engineer electrical installations</a:t>
            </a:r>
            <a:endParaRPr lang="sv-SE" sz="800" dirty="0"/>
          </a:p>
        </p:txBody>
      </p:sp>
      <p:sp>
        <p:nvSpPr>
          <p:cNvPr id="145" name="Rounded Rectangle 144"/>
          <p:cNvSpPr/>
          <p:nvPr/>
        </p:nvSpPr>
        <p:spPr>
          <a:xfrm>
            <a:off x="1451164" y="2896479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Denis Paulic</a:t>
            </a:r>
          </a:p>
          <a:p>
            <a:pPr algn="ctr"/>
            <a:r>
              <a:rPr lang="sv-SE" sz="700" dirty="0" smtClean="0"/>
              <a:t>DGL, PLC engineer</a:t>
            </a:r>
            <a:endParaRPr lang="sv-SE" sz="700" dirty="0"/>
          </a:p>
        </p:txBody>
      </p:sp>
      <p:sp>
        <p:nvSpPr>
          <p:cNvPr id="148" name="Rounded Rectangle 147"/>
          <p:cNvSpPr/>
          <p:nvPr/>
        </p:nvSpPr>
        <p:spPr>
          <a:xfrm>
            <a:off x="2675169" y="3639883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Mattias Eriksson</a:t>
            </a:r>
          </a:p>
          <a:p>
            <a:pPr algn="ctr"/>
            <a:r>
              <a:rPr lang="sv-SE" sz="700" dirty="0" smtClean="0"/>
              <a:t>Technician</a:t>
            </a:r>
            <a:endParaRPr lang="sv-SE" sz="700" dirty="0"/>
          </a:p>
        </p:txBody>
      </p:sp>
      <p:sp>
        <p:nvSpPr>
          <p:cNvPr id="165" name="Rounded Rectangle 164"/>
          <p:cNvSpPr/>
          <p:nvPr/>
        </p:nvSpPr>
        <p:spPr>
          <a:xfrm>
            <a:off x="6629722" y="3636234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50" dirty="0" smtClean="0"/>
              <a:t>Fredrik Söderberg</a:t>
            </a:r>
          </a:p>
          <a:p>
            <a:pPr algn="ctr"/>
            <a:r>
              <a:rPr lang="sv-SE" sz="700" dirty="0" smtClean="0"/>
              <a:t>Software engineer</a:t>
            </a:r>
            <a:endParaRPr lang="sv-SE" sz="700" dirty="0"/>
          </a:p>
        </p:txBody>
      </p:sp>
      <p:sp>
        <p:nvSpPr>
          <p:cNvPr id="171" name="Rounded Rectangle 170"/>
          <p:cNvSpPr/>
          <p:nvPr/>
        </p:nvSpPr>
        <p:spPr>
          <a:xfrm>
            <a:off x="4046936" y="2884124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Faye Chicken</a:t>
            </a:r>
          </a:p>
          <a:p>
            <a:pPr algn="ctr"/>
            <a:r>
              <a:rPr lang="sv-SE" sz="700" dirty="0" smtClean="0"/>
              <a:t>Technician</a:t>
            </a:r>
            <a:endParaRPr lang="sv-SE" sz="900" dirty="0"/>
          </a:p>
        </p:txBody>
      </p:sp>
      <p:sp>
        <p:nvSpPr>
          <p:cNvPr id="128" name="Rounded Rectangle 127"/>
          <p:cNvSpPr/>
          <p:nvPr/>
        </p:nvSpPr>
        <p:spPr>
          <a:xfrm>
            <a:off x="4058343" y="3994774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Peter van Velze</a:t>
            </a:r>
            <a:br>
              <a:rPr lang="sv-SE" sz="900" dirty="0" smtClean="0"/>
            </a:br>
            <a:r>
              <a:rPr lang="sv-SE" sz="700" dirty="0" smtClean="0"/>
              <a:t>Technician</a:t>
            </a:r>
            <a:endParaRPr lang="sv-SE" sz="900" dirty="0"/>
          </a:p>
        </p:txBody>
      </p:sp>
      <p:sp>
        <p:nvSpPr>
          <p:cNvPr id="147" name="Rounded Rectangle 146"/>
          <p:cNvSpPr/>
          <p:nvPr/>
        </p:nvSpPr>
        <p:spPr>
          <a:xfrm>
            <a:off x="5311951" y="5488570"/>
            <a:ext cx="1152128" cy="3240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sv-SE" sz="900" dirty="0" smtClean="0"/>
              <a:t>Nour Akel</a:t>
            </a:r>
          </a:p>
          <a:p>
            <a:pPr algn="ctr"/>
            <a:r>
              <a:rPr lang="sv-SE" sz="700" dirty="0" smtClean="0"/>
              <a:t>ICS Installation coordinator</a:t>
            </a:r>
            <a:endParaRPr lang="sv-SE" sz="900" dirty="0"/>
          </a:p>
        </p:txBody>
      </p:sp>
      <p:sp>
        <p:nvSpPr>
          <p:cNvPr id="161" name="Rounded Rectangle 160"/>
          <p:cNvSpPr/>
          <p:nvPr/>
        </p:nvSpPr>
        <p:spPr>
          <a:xfrm>
            <a:off x="5315245" y="4362392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sv-SE" sz="900" dirty="0" smtClean="0"/>
              <a:t>Simone Farina</a:t>
            </a:r>
            <a:br>
              <a:rPr lang="sv-SE" sz="900" dirty="0" smtClean="0"/>
            </a:br>
            <a:r>
              <a:rPr lang="sv-SE" sz="700" dirty="0" smtClean="0"/>
              <a:t>Embedded systems egineer</a:t>
            </a:r>
            <a:endParaRPr lang="sv-SE" sz="1000" dirty="0"/>
          </a:p>
        </p:txBody>
      </p:sp>
      <p:sp>
        <p:nvSpPr>
          <p:cNvPr id="162" name="Rounded Rectangle 161"/>
          <p:cNvSpPr/>
          <p:nvPr/>
        </p:nvSpPr>
        <p:spPr>
          <a:xfrm>
            <a:off x="7870697" y="3272040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sv-SE" sz="900" dirty="0" smtClean="0"/>
              <a:t>Georg Weiss</a:t>
            </a:r>
            <a:br>
              <a:rPr lang="sv-SE" sz="900" dirty="0" smtClean="0"/>
            </a:br>
            <a:r>
              <a:rPr lang="sv-SE" sz="700" dirty="0" smtClean="0"/>
              <a:t>Software engineer</a:t>
            </a:r>
            <a:endParaRPr lang="sv-SE" sz="1000" dirty="0"/>
          </a:p>
        </p:txBody>
      </p:sp>
      <p:sp>
        <p:nvSpPr>
          <p:cNvPr id="170" name="Rounded Rectangle 169"/>
          <p:cNvSpPr/>
          <p:nvPr/>
        </p:nvSpPr>
        <p:spPr>
          <a:xfrm>
            <a:off x="7867981" y="2514028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/>
              <a:t>Banafsheh </a:t>
            </a:r>
            <a:r>
              <a:rPr lang="sv-SE" sz="800" dirty="0" smtClean="0"/>
              <a:t>Hajinasab</a:t>
            </a:r>
            <a:endParaRPr lang="sv-SE" sz="900" dirty="0" smtClean="0"/>
          </a:p>
          <a:p>
            <a:pPr algn="ctr"/>
            <a:r>
              <a:rPr lang="sv-SE" sz="700" dirty="0" smtClean="0"/>
              <a:t>Software </a:t>
            </a:r>
            <a:r>
              <a:rPr lang="sv-SE" sz="700" dirty="0"/>
              <a:t>engineer</a:t>
            </a:r>
          </a:p>
        </p:txBody>
      </p:sp>
      <p:cxnSp>
        <p:nvCxnSpPr>
          <p:cNvPr id="149" name="Straight Connector 148"/>
          <p:cNvCxnSpPr/>
          <p:nvPr/>
        </p:nvCxnSpPr>
        <p:spPr>
          <a:xfrm flipH="1">
            <a:off x="7652016" y="4212924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Rounded Rectangle 177"/>
          <p:cNvSpPr/>
          <p:nvPr/>
        </p:nvSpPr>
        <p:spPr>
          <a:xfrm>
            <a:off x="5315584" y="4725144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Tomasz Brys</a:t>
            </a:r>
          </a:p>
          <a:p>
            <a:pPr algn="ctr"/>
            <a:r>
              <a:rPr lang="sv-SE" sz="700" dirty="0" smtClean="0"/>
              <a:t>Integrator</a:t>
            </a:r>
            <a:endParaRPr lang="sv-SE" sz="900" dirty="0"/>
          </a:p>
        </p:txBody>
      </p:sp>
      <p:sp>
        <p:nvSpPr>
          <p:cNvPr id="179" name="Rounded Rectangle 178"/>
          <p:cNvSpPr/>
          <p:nvPr/>
        </p:nvSpPr>
        <p:spPr>
          <a:xfrm>
            <a:off x="4058343" y="4725144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Thomas Fay</a:t>
            </a:r>
          </a:p>
          <a:p>
            <a:pPr algn="ctr"/>
            <a:r>
              <a:rPr lang="sv-SE" sz="700" dirty="0" smtClean="0"/>
              <a:t>Integrator</a:t>
            </a:r>
            <a:endParaRPr lang="sv-SE" sz="900" dirty="0"/>
          </a:p>
        </p:txBody>
      </p:sp>
      <p:sp>
        <p:nvSpPr>
          <p:cNvPr id="127" name="Rounded Rectangle 126"/>
          <p:cNvSpPr/>
          <p:nvPr/>
        </p:nvSpPr>
        <p:spPr>
          <a:xfrm>
            <a:off x="142648" y="3272040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Johan Christensson</a:t>
            </a:r>
          </a:p>
          <a:p>
            <a:pPr algn="ctr"/>
            <a:r>
              <a:rPr lang="sv-SE" sz="500" dirty="0" smtClean="0"/>
              <a:t>Infrastructure technology engineer</a:t>
            </a:r>
            <a:endParaRPr lang="sv-SE" sz="500" dirty="0"/>
          </a:p>
        </p:txBody>
      </p:sp>
      <p:cxnSp>
        <p:nvCxnSpPr>
          <p:cNvPr id="174" name="Straight Connector 173"/>
          <p:cNvCxnSpPr/>
          <p:nvPr/>
        </p:nvCxnSpPr>
        <p:spPr>
          <a:xfrm flipH="1">
            <a:off x="107504" y="4869160"/>
            <a:ext cx="1617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ounded Rectangle 168"/>
          <p:cNvSpPr/>
          <p:nvPr/>
        </p:nvSpPr>
        <p:spPr>
          <a:xfrm>
            <a:off x="142753" y="4002142"/>
            <a:ext cx="1152128" cy="3240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Anders Harrisson</a:t>
            </a:r>
          </a:p>
          <a:p>
            <a:pPr algn="ctr"/>
            <a:r>
              <a:rPr lang="sv-SE" sz="500" dirty="0" smtClean="0"/>
              <a:t>Software configuration manager</a:t>
            </a:r>
            <a:endParaRPr lang="sv-SE" sz="500" dirty="0"/>
          </a:p>
        </p:txBody>
      </p:sp>
      <p:sp>
        <p:nvSpPr>
          <p:cNvPr id="3" name="TextBox 2"/>
          <p:cNvSpPr txBox="1"/>
          <p:nvPr/>
        </p:nvSpPr>
        <p:spPr>
          <a:xfrm>
            <a:off x="7152232" y="6342164"/>
            <a:ext cx="139018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900" dirty="0" smtClean="0">
                <a:hlinkClick r:id="rId3"/>
              </a:rPr>
              <a:t>ESS-0081625</a:t>
            </a:r>
            <a:endParaRPr lang="sv-SE" sz="900" dirty="0"/>
          </a:p>
        </p:txBody>
      </p:sp>
      <p:sp>
        <p:nvSpPr>
          <p:cNvPr id="166" name="Rounded Rectangle 165"/>
          <p:cNvSpPr/>
          <p:nvPr/>
        </p:nvSpPr>
        <p:spPr>
          <a:xfrm>
            <a:off x="143952" y="4726931"/>
            <a:ext cx="1152128" cy="3240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Peter Holgersson</a:t>
            </a:r>
          </a:p>
          <a:p>
            <a:pPr algn="ctr"/>
            <a:r>
              <a:rPr lang="sv-SE" sz="700" dirty="0" smtClean="0"/>
              <a:t>Electriocal engineer</a:t>
            </a:r>
            <a:endParaRPr lang="sv-SE" sz="700" dirty="0"/>
          </a:p>
        </p:txBody>
      </p:sp>
      <p:sp>
        <p:nvSpPr>
          <p:cNvPr id="175" name="Rounded Rectangle 174"/>
          <p:cNvSpPr/>
          <p:nvPr/>
        </p:nvSpPr>
        <p:spPr>
          <a:xfrm>
            <a:off x="4217979" y="2060848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Karl Vestin</a:t>
            </a:r>
            <a:endParaRPr lang="sv-SE" sz="900" dirty="0"/>
          </a:p>
          <a:p>
            <a:pPr algn="ctr"/>
            <a:r>
              <a:rPr lang="sv-SE" sz="700" dirty="0" smtClean="0"/>
              <a:t>Hardware and integraion</a:t>
            </a:r>
          </a:p>
        </p:txBody>
      </p:sp>
      <p:sp>
        <p:nvSpPr>
          <p:cNvPr id="182" name="Rounded Rectangle 181"/>
          <p:cNvSpPr/>
          <p:nvPr/>
        </p:nvSpPr>
        <p:spPr>
          <a:xfrm>
            <a:off x="7870697" y="2896479"/>
            <a:ext cx="1152128" cy="324000"/>
          </a:xfrm>
          <a:prstGeom prst="roundRect">
            <a:avLst/>
          </a:prstGeom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Dirk Nordt</a:t>
            </a:r>
          </a:p>
          <a:p>
            <a:pPr algn="ctr"/>
            <a:r>
              <a:rPr lang="sv-SE" sz="700" dirty="0" smtClean="0"/>
              <a:t>Software </a:t>
            </a:r>
            <a:r>
              <a:rPr lang="sv-SE" sz="700" dirty="0"/>
              <a:t>engineer</a:t>
            </a:r>
          </a:p>
        </p:txBody>
      </p:sp>
      <p:sp>
        <p:nvSpPr>
          <p:cNvPr id="141" name="Rounded Rectangle 140"/>
          <p:cNvSpPr/>
          <p:nvPr/>
        </p:nvSpPr>
        <p:spPr>
          <a:xfrm>
            <a:off x="1447968" y="3265799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>
                <a:solidFill>
                  <a:schemeClr val="bg1"/>
                </a:solidFill>
              </a:rPr>
              <a:t>Fernando Carrasco</a:t>
            </a:r>
            <a:br>
              <a:rPr lang="sv-SE" sz="900" dirty="0" smtClean="0">
                <a:solidFill>
                  <a:schemeClr val="bg1"/>
                </a:solidFill>
              </a:rPr>
            </a:br>
            <a:r>
              <a:rPr lang="sv-SE" sz="800" dirty="0"/>
              <a:t>Technician</a:t>
            </a:r>
          </a:p>
        </p:txBody>
      </p:sp>
      <p:sp>
        <p:nvSpPr>
          <p:cNvPr id="168" name="Rounded Rectangle 167"/>
          <p:cNvSpPr/>
          <p:nvPr/>
        </p:nvSpPr>
        <p:spPr>
          <a:xfrm>
            <a:off x="2817032" y="5119103"/>
            <a:ext cx="1152128" cy="3240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Philippe Rabis</a:t>
            </a:r>
          </a:p>
          <a:p>
            <a:pPr algn="ctr"/>
            <a:r>
              <a:rPr lang="sv-SE" sz="700" dirty="0" smtClean="0"/>
              <a:t>Work package manager</a:t>
            </a:r>
            <a:endParaRPr lang="sv-SE" sz="900" dirty="0"/>
          </a:p>
        </p:txBody>
      </p:sp>
      <p:sp>
        <p:nvSpPr>
          <p:cNvPr id="172" name="Rounded Rectangle 171"/>
          <p:cNvSpPr/>
          <p:nvPr/>
        </p:nvSpPr>
        <p:spPr>
          <a:xfrm>
            <a:off x="2818523" y="5865123"/>
            <a:ext cx="1152128" cy="3240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sv-SE" sz="900" dirty="0" smtClean="0"/>
              <a:t>Marino Vojneski</a:t>
            </a:r>
          </a:p>
          <a:p>
            <a:pPr algn="ctr"/>
            <a:r>
              <a:rPr lang="sv-SE" sz="700" dirty="0" smtClean="0"/>
              <a:t>Integrator</a:t>
            </a:r>
            <a:endParaRPr lang="sv-SE" sz="900" dirty="0"/>
          </a:p>
        </p:txBody>
      </p:sp>
      <p:sp>
        <p:nvSpPr>
          <p:cNvPr id="176" name="Rounded Rectangle 175"/>
          <p:cNvSpPr/>
          <p:nvPr/>
        </p:nvSpPr>
        <p:spPr>
          <a:xfrm>
            <a:off x="2818523" y="5489544"/>
            <a:ext cx="1152128" cy="3240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sv-SE" sz="900" dirty="0" smtClean="0"/>
              <a:t>Michael Beck</a:t>
            </a:r>
          </a:p>
          <a:p>
            <a:pPr algn="ctr"/>
            <a:r>
              <a:rPr lang="sv-SE" sz="700" dirty="0" smtClean="0"/>
              <a:t>Work package manager</a:t>
            </a:r>
            <a:endParaRPr lang="sv-SE" sz="900" dirty="0"/>
          </a:p>
        </p:txBody>
      </p:sp>
      <p:sp>
        <p:nvSpPr>
          <p:cNvPr id="177" name="Rounded Rectangle 176"/>
          <p:cNvSpPr/>
          <p:nvPr/>
        </p:nvSpPr>
        <p:spPr>
          <a:xfrm>
            <a:off x="4054556" y="5865403"/>
            <a:ext cx="1152128" cy="3240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sv-SE" sz="900" dirty="0" smtClean="0"/>
              <a:t>Johannes Kazantzidis</a:t>
            </a:r>
          </a:p>
          <a:p>
            <a:pPr algn="ctr"/>
            <a:r>
              <a:rPr lang="sv-SE" sz="700" dirty="0" smtClean="0"/>
              <a:t>Integrator</a:t>
            </a:r>
            <a:endParaRPr lang="sv-SE" sz="9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746" y="4933379"/>
            <a:ext cx="1943100" cy="922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2" name="Rounded Rectangle 131"/>
          <p:cNvSpPr/>
          <p:nvPr/>
        </p:nvSpPr>
        <p:spPr>
          <a:xfrm>
            <a:off x="2677304" y="2892172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Enric Bargalló</a:t>
            </a:r>
          </a:p>
          <a:p>
            <a:pPr algn="ctr"/>
            <a:r>
              <a:rPr lang="sv-SE" sz="700" dirty="0" smtClean="0"/>
              <a:t>Lead analyst engineer</a:t>
            </a:r>
            <a:endParaRPr lang="sv-SE" sz="700" dirty="0"/>
          </a:p>
        </p:txBody>
      </p:sp>
      <p:sp>
        <p:nvSpPr>
          <p:cNvPr id="56" name="Rounded Rectangle 55"/>
          <p:cNvSpPr/>
          <p:nvPr/>
        </p:nvSpPr>
        <p:spPr>
          <a:xfrm>
            <a:off x="2671856" y="2520772"/>
            <a:ext cx="1152128" cy="324000"/>
          </a:xfrm>
          <a:prstGeom prst="roundRect">
            <a:avLst/>
          </a:prstGeom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David Sanchez</a:t>
            </a:r>
          </a:p>
          <a:p>
            <a:pPr algn="ctr"/>
            <a:r>
              <a:rPr lang="sv-SE" sz="700" dirty="0" smtClean="0"/>
              <a:t>Automation engineer</a:t>
            </a:r>
            <a:endParaRPr lang="sv-SE" sz="700" dirty="0"/>
          </a:p>
        </p:txBody>
      </p:sp>
    </p:spTree>
    <p:extLst>
      <p:ext uri="{BB962C8B-B14F-4D97-AF65-F5344CB8AC3E}">
        <p14:creationId xmlns:p14="http://schemas.microsoft.com/office/powerpoint/2010/main" val="271531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7" name="Straight Connector 166"/>
          <p:cNvCxnSpPr/>
          <p:nvPr/>
        </p:nvCxnSpPr>
        <p:spPr>
          <a:xfrm flipH="1">
            <a:off x="4915678" y="6027403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 flipH="1">
            <a:off x="3770484" y="6017499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 flipH="1">
            <a:off x="3779912" y="5648032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flipH="1">
            <a:off x="3779911" y="5281973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 flipH="1">
            <a:off x="7687995" y="4597456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flipH="1">
            <a:off x="5087161" y="5293044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flipH="1">
            <a:off x="115267" y="4526184"/>
            <a:ext cx="1617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 flipH="1">
            <a:off x="105332" y="4164503"/>
            <a:ext cx="1617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 flipH="1">
            <a:off x="2416739" y="2701134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 flipH="1">
            <a:off x="2411760" y="4901162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flipH="1">
            <a:off x="2413925" y="4551711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flipH="1">
            <a:off x="2416739" y="4180309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flipH="1">
            <a:off x="2452742" y="3809180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flipH="1">
            <a:off x="2416738" y="3458335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flipH="1">
            <a:off x="2416738" y="3064431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flipH="1">
            <a:off x="5095699" y="5649422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flipV="1">
            <a:off x="5909282" y="1484784"/>
            <a:ext cx="1" cy="1201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flipH="1">
            <a:off x="5076056" y="2694060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flipH="1">
            <a:off x="110188" y="3802386"/>
            <a:ext cx="1617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 flipH="1">
            <a:off x="111332" y="3040797"/>
            <a:ext cx="1617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flipH="1">
            <a:off x="105333" y="2713824"/>
            <a:ext cx="1617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H="1" flipV="1">
            <a:off x="4997809" y="5286507"/>
            <a:ext cx="253451" cy="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0"/>
          </p:cNvCxnSpPr>
          <p:nvPr/>
        </p:nvCxnSpPr>
        <p:spPr>
          <a:xfrm flipV="1">
            <a:off x="1835696" y="1988841"/>
            <a:ext cx="0" cy="74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V="1">
            <a:off x="663513" y="1996483"/>
            <a:ext cx="0" cy="74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635944" y="2385275"/>
            <a:ext cx="0" cy="2515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7338747" y="1988840"/>
            <a:ext cx="0" cy="74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8316416" y="1986317"/>
            <a:ext cx="0" cy="74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3161380" y="1992714"/>
            <a:ext cx="0" cy="74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860032" y="1808784"/>
            <a:ext cx="0" cy="180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H="1">
            <a:off x="7624594" y="3794843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H="1">
            <a:off x="7662782" y="3446040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flipH="1">
            <a:off x="7699671" y="3052939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7645746" y="2678514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H="1">
            <a:off x="5071077" y="4894196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 flipV="1">
            <a:off x="5249691" y="2372665"/>
            <a:ext cx="17490" cy="36547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4788024" y="1988841"/>
            <a:ext cx="0" cy="74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045148" y="1992715"/>
            <a:ext cx="0" cy="74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H="1">
            <a:off x="5073242" y="4527705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H="1">
            <a:off x="5076056" y="4156303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H="1">
            <a:off x="5112059" y="3785174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H="1">
            <a:off x="5076055" y="3434329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4139952" y="1484784"/>
            <a:ext cx="1152128" cy="32400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Henrik Carling</a:t>
            </a:r>
          </a:p>
          <a:p>
            <a:pPr algn="ctr"/>
            <a:r>
              <a:rPr lang="sv-SE" sz="700" dirty="0" smtClean="0"/>
              <a:t>Division head</a:t>
            </a:r>
            <a:endParaRPr lang="sv-SE" sz="700" dirty="0"/>
          </a:p>
        </p:txBody>
      </p:sp>
      <p:sp>
        <p:nvSpPr>
          <p:cNvPr id="9" name="Rounded Rectangle 8"/>
          <p:cNvSpPr/>
          <p:nvPr/>
        </p:nvSpPr>
        <p:spPr>
          <a:xfrm>
            <a:off x="1259632" y="2063371"/>
            <a:ext cx="1152128" cy="32400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Anna Gillberg</a:t>
            </a:r>
          </a:p>
          <a:p>
            <a:pPr algn="ctr"/>
            <a:r>
              <a:rPr lang="sv-SE" sz="700" dirty="0" smtClean="0"/>
              <a:t>Team assistant</a:t>
            </a:r>
            <a:endParaRPr lang="sv-SE" sz="700" dirty="0"/>
          </a:p>
        </p:txBody>
      </p:sp>
      <p:sp>
        <p:nvSpPr>
          <p:cNvPr id="10" name="Rounded Rectangle 9"/>
          <p:cNvSpPr/>
          <p:nvPr/>
        </p:nvSpPr>
        <p:spPr>
          <a:xfrm>
            <a:off x="2580906" y="2063371"/>
            <a:ext cx="1152128" cy="32400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Annika Nordt</a:t>
            </a:r>
            <a:br>
              <a:rPr lang="sv-SE" sz="900" dirty="0" smtClean="0"/>
            </a:br>
            <a:r>
              <a:rPr lang="sv-SE" sz="700" dirty="0" smtClean="0"/>
              <a:t>Safety and protection</a:t>
            </a:r>
            <a:endParaRPr lang="sv-SE" sz="800" dirty="0"/>
          </a:p>
        </p:txBody>
      </p:sp>
      <p:sp>
        <p:nvSpPr>
          <p:cNvPr id="12" name="Rounded Rectangle 11"/>
          <p:cNvSpPr/>
          <p:nvPr/>
        </p:nvSpPr>
        <p:spPr>
          <a:xfrm>
            <a:off x="5464674" y="2056615"/>
            <a:ext cx="1152128" cy="32400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Hector Novella</a:t>
            </a:r>
            <a:endParaRPr lang="sv-SE" sz="900" dirty="0"/>
          </a:p>
          <a:p>
            <a:pPr algn="ctr"/>
            <a:r>
              <a:rPr lang="sv-SE" sz="700" dirty="0" smtClean="0"/>
              <a:t>Deputy project manager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6690675" y="2063371"/>
            <a:ext cx="1152128" cy="32400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Susanne Regnell</a:t>
            </a:r>
          </a:p>
          <a:p>
            <a:pPr algn="ctr"/>
            <a:r>
              <a:rPr lang="sv-SE" sz="700" dirty="0" smtClean="0"/>
              <a:t>Controls Software</a:t>
            </a:r>
            <a:endParaRPr lang="sv-SE" sz="700" dirty="0"/>
          </a:p>
        </p:txBody>
      </p:sp>
      <p:sp>
        <p:nvSpPr>
          <p:cNvPr id="14" name="Rounded Rectangle 13"/>
          <p:cNvSpPr/>
          <p:nvPr/>
        </p:nvSpPr>
        <p:spPr>
          <a:xfrm>
            <a:off x="7884368" y="2063371"/>
            <a:ext cx="1152128" cy="324000"/>
          </a:xfrm>
          <a:prstGeom prst="roundRect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41000">
                <a:srgbClr val="00B050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Timo Korhonen</a:t>
            </a:r>
            <a:br>
              <a:rPr lang="sv-SE" sz="900" dirty="0" smtClean="0"/>
            </a:br>
            <a:r>
              <a:rPr lang="sv-SE" sz="700" dirty="0" smtClean="0"/>
              <a:t>Chief engineer</a:t>
            </a:r>
            <a:endParaRPr lang="sv-SE" sz="700" dirty="0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663513" y="1988840"/>
            <a:ext cx="7652903" cy="38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7824048" y="2387372"/>
            <a:ext cx="0" cy="22151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5076055" y="3065823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6631557" y="3274293"/>
            <a:ext cx="1152128" cy="324000"/>
          </a:xfrm>
          <a:prstGeom prst="roundRect">
            <a:avLst/>
          </a:prstGeom>
          <a:gradFill>
            <a:gsLst>
              <a:gs pos="10000">
                <a:schemeClr val="bg1">
                  <a:lumMod val="50000"/>
                </a:schemeClr>
              </a:gs>
              <a:gs pos="41000">
                <a:srgbClr val="00B050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Emanuele Laface</a:t>
            </a:r>
          </a:p>
          <a:p>
            <a:pPr algn="ctr"/>
            <a:r>
              <a:rPr lang="sv-SE" sz="700" dirty="0" smtClean="0"/>
              <a:t>Accelerator physicist</a:t>
            </a:r>
            <a:endParaRPr lang="sv-SE" sz="800" dirty="0"/>
          </a:p>
        </p:txBody>
      </p:sp>
      <p:sp>
        <p:nvSpPr>
          <p:cNvPr id="50" name="Rounded Rectangle 49"/>
          <p:cNvSpPr/>
          <p:nvPr/>
        </p:nvSpPr>
        <p:spPr>
          <a:xfrm>
            <a:off x="6629722" y="4037193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50" dirty="0" smtClean="0"/>
              <a:t>Juan Esteban Müller</a:t>
            </a:r>
          </a:p>
          <a:p>
            <a:pPr algn="ctr"/>
            <a:r>
              <a:rPr lang="sv-SE" sz="700" dirty="0" smtClean="0"/>
              <a:t>Software scientist</a:t>
            </a:r>
            <a:endParaRPr lang="sv-SE" sz="700" dirty="0"/>
          </a:p>
        </p:txBody>
      </p:sp>
      <p:sp>
        <p:nvSpPr>
          <p:cNvPr id="52" name="Rounded Rectangle 51"/>
          <p:cNvSpPr/>
          <p:nvPr/>
        </p:nvSpPr>
        <p:spPr>
          <a:xfrm>
            <a:off x="6629722" y="4429425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Ricardo Fernandes</a:t>
            </a:r>
            <a:br>
              <a:rPr lang="sv-SE" sz="900" dirty="0" smtClean="0"/>
            </a:br>
            <a:r>
              <a:rPr lang="sv-SE" sz="500" dirty="0" smtClean="0"/>
              <a:t>Control system software architect</a:t>
            </a:r>
            <a:endParaRPr lang="sv-SE" sz="700" dirty="0"/>
          </a:p>
        </p:txBody>
      </p:sp>
      <p:sp>
        <p:nvSpPr>
          <p:cNvPr id="53" name="Rounded Rectangle 52"/>
          <p:cNvSpPr/>
          <p:nvPr/>
        </p:nvSpPr>
        <p:spPr>
          <a:xfrm>
            <a:off x="6616988" y="2903823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Claudio Rosati</a:t>
            </a:r>
          </a:p>
          <a:p>
            <a:pPr algn="ctr"/>
            <a:r>
              <a:rPr lang="sv-SE" sz="700" dirty="0" smtClean="0"/>
              <a:t>Software </a:t>
            </a:r>
            <a:r>
              <a:rPr lang="sv-SE" sz="700" dirty="0"/>
              <a:t>engineer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4038994" y="3246900"/>
            <a:ext cx="1152128" cy="324000"/>
          </a:xfrm>
          <a:prstGeom prst="roundRect">
            <a:avLst/>
          </a:prstGeom>
          <a:solidFill>
            <a:srgbClr val="00B050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Javier Cerejo</a:t>
            </a:r>
            <a:br>
              <a:rPr lang="sv-SE" sz="900" dirty="0" smtClean="0"/>
            </a:br>
            <a:r>
              <a:rPr lang="sv-SE" sz="700" dirty="0" smtClean="0"/>
              <a:t>PhD Student</a:t>
            </a:r>
            <a:endParaRPr lang="sv-SE" sz="700" dirty="0"/>
          </a:p>
        </p:txBody>
      </p:sp>
      <p:sp>
        <p:nvSpPr>
          <p:cNvPr id="55" name="Rounded Rectangle 54"/>
          <p:cNvSpPr/>
          <p:nvPr/>
        </p:nvSpPr>
        <p:spPr>
          <a:xfrm>
            <a:off x="4046936" y="2516514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Angel Monera</a:t>
            </a:r>
          </a:p>
          <a:p>
            <a:pPr algn="ctr"/>
            <a:r>
              <a:rPr lang="sv-SE" sz="700" dirty="0" smtClean="0"/>
              <a:t>FPGA Engineer</a:t>
            </a:r>
            <a:endParaRPr lang="sv-SE" sz="700" dirty="0"/>
          </a:p>
        </p:txBody>
      </p:sp>
      <p:sp>
        <p:nvSpPr>
          <p:cNvPr id="57" name="Rounded Rectangle 56"/>
          <p:cNvSpPr/>
          <p:nvPr/>
        </p:nvSpPr>
        <p:spPr>
          <a:xfrm>
            <a:off x="2671917" y="3269174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Manuel Zaera-Sanz</a:t>
            </a:r>
          </a:p>
          <a:p>
            <a:pPr algn="ctr"/>
            <a:r>
              <a:rPr lang="sv-SE" sz="600" dirty="0" smtClean="0"/>
              <a:t>Lead engineer slow interlocks</a:t>
            </a:r>
            <a:endParaRPr lang="sv-SE" sz="600" dirty="0"/>
          </a:p>
        </p:txBody>
      </p:sp>
      <p:sp>
        <p:nvSpPr>
          <p:cNvPr id="58" name="Rounded Rectangle 57"/>
          <p:cNvSpPr/>
          <p:nvPr/>
        </p:nvSpPr>
        <p:spPr>
          <a:xfrm>
            <a:off x="1451164" y="3639354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Morteza Mansouri</a:t>
            </a:r>
          </a:p>
          <a:p>
            <a:pPr algn="ctr"/>
            <a:r>
              <a:rPr lang="sv-SE" sz="700" dirty="0" smtClean="0"/>
              <a:t>Safety systems engineer</a:t>
            </a:r>
            <a:endParaRPr lang="sv-SE" sz="700" dirty="0"/>
          </a:p>
        </p:txBody>
      </p:sp>
      <p:sp>
        <p:nvSpPr>
          <p:cNvPr id="59" name="Rounded Rectangle 58"/>
          <p:cNvSpPr/>
          <p:nvPr/>
        </p:nvSpPr>
        <p:spPr>
          <a:xfrm>
            <a:off x="2674426" y="4014810"/>
            <a:ext cx="1152128" cy="324000"/>
          </a:xfrm>
          <a:prstGeom prst="roundRect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43000">
                <a:srgbClr val="00B050"/>
              </a:gs>
            </a:gsLst>
            <a:lin ang="0" scaled="0"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Riccard Andersson</a:t>
            </a:r>
            <a:br>
              <a:rPr lang="sv-SE" sz="900" dirty="0" smtClean="0"/>
            </a:br>
            <a:r>
              <a:rPr lang="sv-SE" sz="700" dirty="0" smtClean="0"/>
              <a:t>Technical coordinator</a:t>
            </a:r>
            <a:endParaRPr lang="sv-SE" sz="700" dirty="0"/>
          </a:p>
        </p:txBody>
      </p:sp>
      <p:sp>
        <p:nvSpPr>
          <p:cNvPr id="60" name="Rounded Rectangle 59"/>
          <p:cNvSpPr/>
          <p:nvPr/>
        </p:nvSpPr>
        <p:spPr>
          <a:xfrm>
            <a:off x="2678821" y="4385195"/>
            <a:ext cx="1152128" cy="324000"/>
          </a:xfrm>
          <a:prstGeom prst="roundRect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100000">
                <a:srgbClr val="00B050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/>
              <a:t>Stuart Birch</a:t>
            </a:r>
            <a:r>
              <a:rPr lang="sv-SE" sz="900" dirty="0" smtClean="0"/>
              <a:t/>
            </a:r>
            <a:br>
              <a:rPr lang="sv-SE" sz="900" dirty="0" smtClean="0"/>
            </a:br>
            <a:r>
              <a:rPr lang="sv-SE" sz="700" dirty="0" smtClean="0"/>
              <a:t>Senior engineer</a:t>
            </a:r>
            <a:endParaRPr lang="sv-SE" sz="800" dirty="0"/>
          </a:p>
        </p:txBody>
      </p:sp>
      <p:sp>
        <p:nvSpPr>
          <p:cNvPr id="61" name="Rounded Rectangle 60"/>
          <p:cNvSpPr/>
          <p:nvPr/>
        </p:nvSpPr>
        <p:spPr>
          <a:xfrm>
            <a:off x="6616988" y="2525393"/>
            <a:ext cx="1152128" cy="324000"/>
          </a:xfrm>
          <a:prstGeom prst="roundRect">
            <a:avLst/>
          </a:prstGeom>
          <a:solidFill>
            <a:srgbClr val="00B050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Ben Folsom</a:t>
            </a:r>
          </a:p>
          <a:p>
            <a:pPr algn="ctr"/>
            <a:r>
              <a:rPr lang="sv-SE" sz="700" dirty="0" smtClean="0"/>
              <a:t>PhD student</a:t>
            </a:r>
            <a:endParaRPr lang="sv-SE" sz="700" dirty="0"/>
          </a:p>
        </p:txBody>
      </p:sp>
      <p:sp>
        <p:nvSpPr>
          <p:cNvPr id="65" name="Rounded Rectangle 64"/>
          <p:cNvSpPr/>
          <p:nvPr/>
        </p:nvSpPr>
        <p:spPr>
          <a:xfrm>
            <a:off x="187676" y="5968992"/>
            <a:ext cx="1152128" cy="3240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 smtClean="0"/>
              <a:t>Engineer</a:t>
            </a:r>
            <a:endParaRPr lang="sv-SE" sz="1100" dirty="0"/>
          </a:p>
        </p:txBody>
      </p:sp>
      <p:sp>
        <p:nvSpPr>
          <p:cNvPr id="66" name="Rounded Rectangle 65"/>
          <p:cNvSpPr/>
          <p:nvPr/>
        </p:nvSpPr>
        <p:spPr>
          <a:xfrm>
            <a:off x="196136" y="5541403"/>
            <a:ext cx="1152128" cy="32400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 smtClean="0"/>
              <a:t>Overhead management</a:t>
            </a:r>
            <a:endParaRPr lang="sv-SE" sz="1100" dirty="0"/>
          </a:p>
        </p:txBody>
      </p:sp>
      <p:sp>
        <p:nvSpPr>
          <p:cNvPr id="67" name="Rounded Rectangle 66"/>
          <p:cNvSpPr/>
          <p:nvPr/>
        </p:nvSpPr>
        <p:spPr>
          <a:xfrm>
            <a:off x="179512" y="6394126"/>
            <a:ext cx="1152128" cy="324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 smtClean="0"/>
              <a:t>Technician</a:t>
            </a:r>
            <a:endParaRPr lang="sv-SE" sz="1100" dirty="0"/>
          </a:p>
        </p:txBody>
      </p:sp>
      <p:sp>
        <p:nvSpPr>
          <p:cNvPr id="68" name="Rounded Rectangle 67"/>
          <p:cNvSpPr/>
          <p:nvPr/>
        </p:nvSpPr>
        <p:spPr>
          <a:xfrm>
            <a:off x="5309411" y="3623735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Joao Martins</a:t>
            </a:r>
          </a:p>
          <a:p>
            <a:pPr algn="ctr"/>
            <a:r>
              <a:rPr lang="sv-SE" sz="700" dirty="0" smtClean="0"/>
              <a:t>Integrator</a:t>
            </a:r>
            <a:endParaRPr lang="sv-SE" sz="900" dirty="0"/>
          </a:p>
        </p:txBody>
      </p:sp>
      <p:sp>
        <p:nvSpPr>
          <p:cNvPr id="69" name="Rounded Rectangle 68"/>
          <p:cNvSpPr/>
          <p:nvPr/>
        </p:nvSpPr>
        <p:spPr>
          <a:xfrm>
            <a:off x="5309411" y="2513828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Benedetto Gallese</a:t>
            </a:r>
          </a:p>
          <a:p>
            <a:pPr algn="ctr"/>
            <a:r>
              <a:rPr lang="sv-SE" sz="700" dirty="0" smtClean="0"/>
              <a:t>Integrator</a:t>
            </a:r>
            <a:endParaRPr lang="sv-SE" sz="900" dirty="0"/>
          </a:p>
        </p:txBody>
      </p:sp>
      <p:sp>
        <p:nvSpPr>
          <p:cNvPr id="70" name="Rounded Rectangle 69"/>
          <p:cNvSpPr/>
          <p:nvPr/>
        </p:nvSpPr>
        <p:spPr>
          <a:xfrm>
            <a:off x="1447968" y="4745034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>
                <a:solidFill>
                  <a:schemeClr val="bg1"/>
                </a:solidFill>
              </a:rPr>
              <a:t>Yong Kian Sin</a:t>
            </a:r>
            <a:r>
              <a:rPr lang="sv-SE" sz="900" dirty="0" smtClean="0"/>
              <a:t/>
            </a:r>
            <a:br>
              <a:rPr lang="sv-SE" sz="900" dirty="0" smtClean="0"/>
            </a:br>
            <a:r>
              <a:rPr lang="sv-SE" sz="700" dirty="0" smtClean="0"/>
              <a:t>IEC61508 engineer</a:t>
            </a:r>
            <a:endParaRPr lang="sv-SE" sz="700" dirty="0"/>
          </a:p>
        </p:txBody>
      </p:sp>
      <p:sp>
        <p:nvSpPr>
          <p:cNvPr id="75" name="Rounded Rectangle 74"/>
          <p:cNvSpPr/>
          <p:nvPr/>
        </p:nvSpPr>
        <p:spPr>
          <a:xfrm>
            <a:off x="5306709" y="2884452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François Bellorini</a:t>
            </a:r>
          </a:p>
          <a:p>
            <a:pPr algn="ctr"/>
            <a:r>
              <a:rPr lang="sv-SE" sz="700" dirty="0" smtClean="0"/>
              <a:t>Integrator</a:t>
            </a:r>
            <a:endParaRPr lang="sv-SE" sz="900" dirty="0"/>
          </a:p>
        </p:txBody>
      </p:sp>
      <p:sp>
        <p:nvSpPr>
          <p:cNvPr id="90" name="Rounded Rectangle 89"/>
          <p:cNvSpPr/>
          <p:nvPr/>
        </p:nvSpPr>
        <p:spPr>
          <a:xfrm>
            <a:off x="5307678" y="3246639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Jeong Han Lee</a:t>
            </a:r>
            <a:br>
              <a:rPr lang="sv-SE" sz="900" dirty="0" smtClean="0"/>
            </a:br>
            <a:r>
              <a:rPr lang="sv-SE" sz="700" dirty="0" smtClean="0"/>
              <a:t>Integrator</a:t>
            </a:r>
            <a:endParaRPr lang="sv-SE" sz="900" dirty="0"/>
          </a:p>
        </p:txBody>
      </p:sp>
      <p:grpSp>
        <p:nvGrpSpPr>
          <p:cNvPr id="4" name="Group 3"/>
          <p:cNvGrpSpPr/>
          <p:nvPr/>
        </p:nvGrpSpPr>
        <p:grpSpPr>
          <a:xfrm>
            <a:off x="7859098" y="4437112"/>
            <a:ext cx="1200422" cy="389846"/>
            <a:chOff x="6576168" y="4374650"/>
            <a:chExt cx="1200422" cy="389846"/>
          </a:xfrm>
          <a:solidFill>
            <a:srgbClr val="00B050"/>
          </a:solidFill>
        </p:grpSpPr>
        <p:sp>
          <p:nvSpPr>
            <p:cNvPr id="7" name="Rounded Rectangle 6"/>
            <p:cNvSpPr/>
            <p:nvPr/>
          </p:nvSpPr>
          <p:spPr>
            <a:xfrm>
              <a:off x="6624462" y="4440496"/>
              <a:ext cx="1152128" cy="324000"/>
            </a:xfrm>
            <a:prstGeom prst="roundRect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900" dirty="0"/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6576168" y="4374650"/>
              <a:ext cx="1152128" cy="324000"/>
            </a:xfrm>
            <a:prstGeom prst="roundRect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900" dirty="0" smtClean="0"/>
                <a:t>Consultants</a:t>
              </a:r>
              <a:endParaRPr lang="sv-SE" sz="900" dirty="0"/>
            </a:p>
          </p:txBody>
        </p:sp>
      </p:grpSp>
      <p:sp>
        <p:nvSpPr>
          <p:cNvPr id="100" name="Rounded Rectangle 99"/>
          <p:cNvSpPr/>
          <p:nvPr/>
        </p:nvSpPr>
        <p:spPr>
          <a:xfrm>
            <a:off x="5313115" y="3994303"/>
            <a:ext cx="1152128" cy="324000"/>
          </a:xfrm>
          <a:prstGeom prst="roundRect">
            <a:avLst/>
          </a:prstGeom>
          <a:solidFill>
            <a:srgbClr val="00B050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/>
              <a:t>Julen </a:t>
            </a:r>
            <a:r>
              <a:rPr lang="sv-SE" sz="900" dirty="0" smtClean="0"/>
              <a:t>Etxeberria</a:t>
            </a:r>
          </a:p>
          <a:p>
            <a:pPr algn="ctr"/>
            <a:r>
              <a:rPr lang="sv-SE" sz="700" dirty="0" smtClean="0"/>
              <a:t>Junior controls engineer</a:t>
            </a:r>
            <a:endParaRPr lang="sv-SE" sz="900" dirty="0"/>
          </a:p>
        </p:txBody>
      </p:sp>
      <p:sp>
        <p:nvSpPr>
          <p:cNvPr id="98" name="Rounded Rectangle 97"/>
          <p:cNvSpPr/>
          <p:nvPr/>
        </p:nvSpPr>
        <p:spPr>
          <a:xfrm>
            <a:off x="4058343" y="4364364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sv-SE" sz="900" dirty="0" smtClean="0"/>
              <a:t>Saeed Haghtalab</a:t>
            </a:r>
            <a:br>
              <a:rPr lang="sv-SE" sz="900" dirty="0" smtClean="0"/>
            </a:br>
            <a:r>
              <a:rPr lang="sv-SE" sz="700" dirty="0" smtClean="0"/>
              <a:t>Integrator</a:t>
            </a:r>
            <a:endParaRPr lang="sv-SE" sz="1000" dirty="0"/>
          </a:p>
        </p:txBody>
      </p:sp>
      <p:cxnSp>
        <p:nvCxnSpPr>
          <p:cNvPr id="107" name="Straight Connector 106"/>
          <p:cNvCxnSpPr/>
          <p:nvPr/>
        </p:nvCxnSpPr>
        <p:spPr>
          <a:xfrm flipH="1">
            <a:off x="5272655" y="1484784"/>
            <a:ext cx="32697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</p:spPr>
        <p:txBody>
          <a:bodyPr/>
          <a:lstStyle/>
          <a:p>
            <a:r>
              <a:rPr lang="sv-SE" dirty="0" smtClean="0"/>
              <a:t>Distribuition</a:t>
            </a:r>
            <a:endParaRPr lang="en-US" dirty="0"/>
          </a:p>
        </p:txBody>
      </p:sp>
      <p:sp>
        <p:nvSpPr>
          <p:cNvPr id="96" name="Rounded Rectangle 95"/>
          <p:cNvSpPr/>
          <p:nvPr/>
        </p:nvSpPr>
        <p:spPr>
          <a:xfrm>
            <a:off x="142753" y="2536000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Alessio Curri</a:t>
            </a:r>
            <a:br>
              <a:rPr lang="sv-SE" sz="900" dirty="0" smtClean="0"/>
            </a:br>
            <a:r>
              <a:rPr lang="sv-SE" sz="800" dirty="0"/>
              <a:t>System administrator</a:t>
            </a:r>
            <a:endParaRPr lang="sv-SE" sz="700" dirty="0"/>
          </a:p>
        </p:txBody>
      </p:sp>
      <p:sp>
        <p:nvSpPr>
          <p:cNvPr id="106" name="Rounded Rectangle 105"/>
          <p:cNvSpPr/>
          <p:nvPr/>
        </p:nvSpPr>
        <p:spPr>
          <a:xfrm>
            <a:off x="7857407" y="4041104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Karin Rathsman</a:t>
            </a:r>
            <a:br>
              <a:rPr lang="sv-SE" sz="900" dirty="0" smtClean="0"/>
            </a:br>
            <a:r>
              <a:rPr lang="sv-SE" sz="700" dirty="0" smtClean="0"/>
              <a:t>Accelerator scientist</a:t>
            </a:r>
            <a:endParaRPr lang="sv-SE" sz="700" dirty="0"/>
          </a:p>
        </p:txBody>
      </p:sp>
      <p:sp>
        <p:nvSpPr>
          <p:cNvPr id="95" name="Rounded Rectangle 94"/>
          <p:cNvSpPr/>
          <p:nvPr/>
        </p:nvSpPr>
        <p:spPr>
          <a:xfrm>
            <a:off x="143952" y="4365104"/>
            <a:ext cx="1152128" cy="324000"/>
          </a:xfrm>
          <a:prstGeom prst="roundRect">
            <a:avLst/>
          </a:prstGeom>
          <a:solidFill>
            <a:srgbClr val="00B05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/>
              <a:t>Fredrik Luthander</a:t>
            </a:r>
            <a:endParaRPr lang="sv-SE" sz="900" dirty="0" smtClean="0"/>
          </a:p>
          <a:p>
            <a:pPr algn="ctr"/>
            <a:r>
              <a:rPr lang="sv-SE" sz="700" dirty="0" smtClean="0"/>
              <a:t>Software engineer</a:t>
            </a:r>
            <a:endParaRPr lang="sv-SE" sz="700" dirty="0"/>
          </a:p>
        </p:txBody>
      </p:sp>
      <p:sp>
        <p:nvSpPr>
          <p:cNvPr id="113" name="Rounded Rectangle 112"/>
          <p:cNvSpPr/>
          <p:nvPr/>
        </p:nvSpPr>
        <p:spPr>
          <a:xfrm>
            <a:off x="5364088" y="1591130"/>
            <a:ext cx="1152128" cy="32400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/>
              <a:t>Wojtek Fabianowski </a:t>
            </a:r>
            <a:r>
              <a:rPr lang="sv-SE" sz="900" dirty="0" smtClean="0"/>
              <a:t>in-kind manager</a:t>
            </a:r>
            <a:endParaRPr lang="sv-SE" sz="900" dirty="0"/>
          </a:p>
        </p:txBody>
      </p:sp>
      <p:sp>
        <p:nvSpPr>
          <p:cNvPr id="108" name="Rounded Rectangle 107"/>
          <p:cNvSpPr/>
          <p:nvPr/>
        </p:nvSpPr>
        <p:spPr>
          <a:xfrm>
            <a:off x="7867981" y="3639354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50" dirty="0" smtClean="0"/>
              <a:t>Jan-Åke Persson</a:t>
            </a:r>
          </a:p>
          <a:p>
            <a:pPr algn="ctr"/>
            <a:r>
              <a:rPr lang="sv-SE" sz="700" dirty="0" smtClean="0"/>
              <a:t>Senior software engineer</a:t>
            </a:r>
            <a:endParaRPr lang="sv-SE" sz="700" dirty="0"/>
          </a:p>
        </p:txBody>
      </p:sp>
      <p:sp>
        <p:nvSpPr>
          <p:cNvPr id="125" name="Rounded Rectangle 124"/>
          <p:cNvSpPr/>
          <p:nvPr/>
        </p:nvSpPr>
        <p:spPr>
          <a:xfrm>
            <a:off x="143952" y="2899429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Benjamin Bertrand</a:t>
            </a:r>
          </a:p>
          <a:p>
            <a:pPr algn="ctr"/>
            <a:r>
              <a:rPr lang="sv-SE" sz="700" dirty="0" smtClean="0"/>
              <a:t>Software </a:t>
            </a:r>
            <a:r>
              <a:rPr lang="sv-SE" sz="700" dirty="0"/>
              <a:t>engineer</a:t>
            </a:r>
          </a:p>
        </p:txBody>
      </p:sp>
      <p:sp>
        <p:nvSpPr>
          <p:cNvPr id="135" name="Rounded Rectangle 134"/>
          <p:cNvSpPr/>
          <p:nvPr/>
        </p:nvSpPr>
        <p:spPr>
          <a:xfrm>
            <a:off x="49878" y="2073241"/>
            <a:ext cx="1152128" cy="324000"/>
          </a:xfrm>
          <a:prstGeom prst="roundRect">
            <a:avLst/>
          </a:prstGeom>
          <a:gradFill>
            <a:gsLst>
              <a:gs pos="67000">
                <a:schemeClr val="bg1">
                  <a:lumMod val="50000"/>
                </a:schemeClr>
              </a:gs>
              <a:gs pos="100000">
                <a:srgbClr val="00B050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Remy Mudingay</a:t>
            </a:r>
          </a:p>
          <a:p>
            <a:pPr algn="ctr"/>
            <a:r>
              <a:rPr lang="sv-SE" sz="700" dirty="0" smtClean="0"/>
              <a:t>Controls infrastructure</a:t>
            </a:r>
            <a:endParaRPr lang="sv-SE" sz="900" dirty="0"/>
          </a:p>
        </p:txBody>
      </p:sp>
      <p:sp>
        <p:nvSpPr>
          <p:cNvPr id="133" name="Rounded Rectangle 132"/>
          <p:cNvSpPr/>
          <p:nvPr/>
        </p:nvSpPr>
        <p:spPr>
          <a:xfrm>
            <a:off x="4054556" y="5491951"/>
            <a:ext cx="1152128" cy="324000"/>
          </a:xfrm>
          <a:prstGeom prst="roundRect">
            <a:avLst/>
          </a:prstGeom>
          <a:solidFill>
            <a:srgbClr val="00B05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sv-SE" sz="900" dirty="0" smtClean="0"/>
              <a:t>Oliver Talevski</a:t>
            </a:r>
          </a:p>
          <a:p>
            <a:pPr algn="ctr"/>
            <a:r>
              <a:rPr lang="sv-SE" sz="700" dirty="0" smtClean="0"/>
              <a:t>Embedded engineer</a:t>
            </a:r>
            <a:endParaRPr lang="sv-SE" sz="900" dirty="0"/>
          </a:p>
        </p:txBody>
      </p:sp>
      <p:sp>
        <p:nvSpPr>
          <p:cNvPr id="146" name="Rounded Rectangle 145"/>
          <p:cNvSpPr/>
          <p:nvPr/>
        </p:nvSpPr>
        <p:spPr>
          <a:xfrm>
            <a:off x="142170" y="3636234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Susann Skarin</a:t>
            </a:r>
            <a:br>
              <a:rPr lang="sv-SE" sz="900" dirty="0" smtClean="0"/>
            </a:br>
            <a:r>
              <a:rPr lang="sv-SE" sz="700" dirty="0" smtClean="0"/>
              <a:t>Network administrator</a:t>
            </a:r>
            <a:endParaRPr lang="sv-SE" sz="700" dirty="0"/>
          </a:p>
        </p:txBody>
      </p:sp>
      <p:cxnSp>
        <p:nvCxnSpPr>
          <p:cNvPr id="150" name="Straight Connector 149"/>
          <p:cNvCxnSpPr/>
          <p:nvPr/>
        </p:nvCxnSpPr>
        <p:spPr>
          <a:xfrm flipH="1" flipV="1">
            <a:off x="105333" y="2372664"/>
            <a:ext cx="2171" cy="24964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flipH="1">
            <a:off x="105333" y="3440705"/>
            <a:ext cx="1617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ounded Rectangle 121"/>
          <p:cNvSpPr/>
          <p:nvPr/>
        </p:nvSpPr>
        <p:spPr>
          <a:xfrm>
            <a:off x="1451164" y="2516514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Alberto Toral</a:t>
            </a:r>
          </a:p>
          <a:p>
            <a:pPr algn="ctr"/>
            <a:r>
              <a:rPr lang="sv-SE" sz="800" dirty="0" smtClean="0"/>
              <a:t>Technician</a:t>
            </a:r>
            <a:endParaRPr lang="sv-SE" sz="600" dirty="0"/>
          </a:p>
        </p:txBody>
      </p:sp>
      <p:sp>
        <p:nvSpPr>
          <p:cNvPr id="124" name="Rounded Rectangle 123"/>
          <p:cNvSpPr/>
          <p:nvPr/>
        </p:nvSpPr>
        <p:spPr>
          <a:xfrm>
            <a:off x="7884368" y="1591130"/>
            <a:ext cx="1152128" cy="324000"/>
          </a:xfrm>
          <a:prstGeom prst="roundRect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100000">
                <a:srgbClr val="00B050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Thilo Friedrich</a:t>
            </a:r>
          </a:p>
          <a:p>
            <a:pPr algn="ctr"/>
            <a:r>
              <a:rPr lang="sv-SE" sz="700" dirty="0" smtClean="0"/>
              <a:t>Systems engineer</a:t>
            </a:r>
            <a:endParaRPr lang="sv-SE" sz="900" dirty="0"/>
          </a:p>
        </p:txBody>
      </p:sp>
      <p:cxnSp>
        <p:nvCxnSpPr>
          <p:cNvPr id="129" name="Straight Connector 128"/>
          <p:cNvCxnSpPr/>
          <p:nvPr/>
        </p:nvCxnSpPr>
        <p:spPr>
          <a:xfrm flipV="1">
            <a:off x="8542413" y="1488506"/>
            <a:ext cx="1" cy="1201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ounded Rectangle 135"/>
          <p:cNvSpPr/>
          <p:nvPr/>
        </p:nvSpPr>
        <p:spPr>
          <a:xfrm>
            <a:off x="4046363" y="3623174"/>
            <a:ext cx="1152128" cy="324000"/>
          </a:xfrm>
          <a:prstGeom prst="roundRect">
            <a:avLst/>
          </a:prstGeom>
          <a:gradFill>
            <a:gsLst>
              <a:gs pos="67000">
                <a:schemeClr val="bg1">
                  <a:lumMod val="50000"/>
                </a:schemeClr>
              </a:gs>
              <a:gs pos="100000">
                <a:srgbClr val="00B050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John Sparger</a:t>
            </a:r>
          </a:p>
          <a:p>
            <a:pPr algn="ctr"/>
            <a:r>
              <a:rPr lang="sv-SE" sz="700" dirty="0" smtClean="0"/>
              <a:t>Integrator</a:t>
            </a:r>
            <a:endParaRPr lang="sv-SE" sz="900" dirty="0"/>
          </a:p>
        </p:txBody>
      </p:sp>
      <p:sp>
        <p:nvSpPr>
          <p:cNvPr id="138" name="Rounded Rectangle 137"/>
          <p:cNvSpPr/>
          <p:nvPr/>
        </p:nvSpPr>
        <p:spPr>
          <a:xfrm>
            <a:off x="5309493" y="5481264"/>
            <a:ext cx="1152128" cy="324000"/>
          </a:xfrm>
          <a:prstGeom prst="roundRect">
            <a:avLst/>
          </a:prstGeom>
          <a:solidFill>
            <a:srgbClr val="00B05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sv-SE" sz="900" dirty="0" smtClean="0"/>
              <a:t>William Ledda</a:t>
            </a:r>
          </a:p>
          <a:p>
            <a:pPr algn="ctr"/>
            <a:r>
              <a:rPr lang="sv-SE" sz="700" dirty="0" smtClean="0"/>
              <a:t>Integrator</a:t>
            </a:r>
            <a:endParaRPr lang="sv-SE" sz="900" dirty="0"/>
          </a:p>
        </p:txBody>
      </p:sp>
      <p:sp>
        <p:nvSpPr>
          <p:cNvPr id="139" name="Rounded Rectangle 138"/>
          <p:cNvSpPr/>
          <p:nvPr/>
        </p:nvSpPr>
        <p:spPr>
          <a:xfrm>
            <a:off x="4054556" y="5124536"/>
            <a:ext cx="1152128" cy="324000"/>
          </a:xfrm>
          <a:prstGeom prst="roundRect">
            <a:avLst/>
          </a:prstGeom>
          <a:solidFill>
            <a:srgbClr val="00B05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sv-SE" sz="900" dirty="0" smtClean="0"/>
              <a:t>Miklos Boros</a:t>
            </a:r>
          </a:p>
          <a:p>
            <a:pPr algn="ctr"/>
            <a:r>
              <a:rPr lang="sv-SE" sz="700" dirty="0" smtClean="0"/>
              <a:t>Integrator</a:t>
            </a:r>
            <a:endParaRPr lang="sv-SE" sz="900" dirty="0"/>
          </a:p>
        </p:txBody>
      </p:sp>
      <p:cxnSp>
        <p:nvCxnSpPr>
          <p:cNvPr id="119" name="Straight Connector 118"/>
          <p:cNvCxnSpPr/>
          <p:nvPr/>
        </p:nvCxnSpPr>
        <p:spPr>
          <a:xfrm flipV="1">
            <a:off x="7205426" y="1486486"/>
            <a:ext cx="1" cy="1201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ounded Rectangle 133"/>
          <p:cNvSpPr/>
          <p:nvPr/>
        </p:nvSpPr>
        <p:spPr>
          <a:xfrm>
            <a:off x="6660232" y="1592832"/>
            <a:ext cx="1152128" cy="324000"/>
          </a:xfrm>
          <a:prstGeom prst="roundRect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15000">
                <a:srgbClr val="00B050"/>
              </a:gs>
            </a:gsLst>
            <a:lin ang="0" scaled="0"/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Maria Romedahl</a:t>
            </a:r>
          </a:p>
          <a:p>
            <a:pPr algn="ctr"/>
            <a:r>
              <a:rPr lang="sv-SE" sz="700" dirty="0" smtClean="0"/>
              <a:t>Technical coordinator</a:t>
            </a:r>
            <a:endParaRPr lang="sv-SE" sz="700" dirty="0"/>
          </a:p>
        </p:txBody>
      </p:sp>
      <p:sp>
        <p:nvSpPr>
          <p:cNvPr id="140" name="Rounded Rectangle 139"/>
          <p:cNvSpPr/>
          <p:nvPr/>
        </p:nvSpPr>
        <p:spPr>
          <a:xfrm>
            <a:off x="1451164" y="4381002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>
                <a:solidFill>
                  <a:schemeClr val="bg1"/>
                </a:solidFill>
              </a:rPr>
              <a:t>Szandra Kövecses</a:t>
            </a:r>
            <a:br>
              <a:rPr lang="sv-SE" sz="900" dirty="0" smtClean="0">
                <a:solidFill>
                  <a:schemeClr val="bg1"/>
                </a:solidFill>
              </a:rPr>
            </a:br>
            <a:r>
              <a:rPr lang="sv-SE" sz="700" dirty="0" smtClean="0">
                <a:solidFill>
                  <a:schemeClr val="bg1"/>
                </a:solidFill>
              </a:rPr>
              <a:t>Lead integrator</a:t>
            </a:r>
            <a:endParaRPr lang="sv-SE" sz="800" dirty="0"/>
          </a:p>
        </p:txBody>
      </p:sp>
      <p:sp>
        <p:nvSpPr>
          <p:cNvPr id="142" name="Rounded Rectangle 141"/>
          <p:cNvSpPr/>
          <p:nvPr/>
        </p:nvSpPr>
        <p:spPr>
          <a:xfrm>
            <a:off x="1451164" y="4013863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>
                <a:solidFill>
                  <a:schemeClr val="bg1"/>
                </a:solidFill>
              </a:rPr>
              <a:t>Stephane Gabourin</a:t>
            </a:r>
            <a:br>
              <a:rPr lang="sv-SE" sz="900" dirty="0" smtClean="0">
                <a:solidFill>
                  <a:schemeClr val="bg1"/>
                </a:solidFill>
              </a:rPr>
            </a:br>
            <a:r>
              <a:rPr lang="sv-SE" sz="600" dirty="0" smtClean="0">
                <a:solidFill>
                  <a:schemeClr val="bg1"/>
                </a:solidFill>
              </a:rPr>
              <a:t>Lead engineer fast interlocks</a:t>
            </a:r>
            <a:endParaRPr lang="sv-SE" sz="800" dirty="0"/>
          </a:p>
        </p:txBody>
      </p:sp>
      <p:sp>
        <p:nvSpPr>
          <p:cNvPr id="143" name="Rounded Rectangle 142"/>
          <p:cNvSpPr/>
          <p:nvPr/>
        </p:nvSpPr>
        <p:spPr>
          <a:xfrm>
            <a:off x="2677304" y="4749231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>
                <a:solidFill>
                  <a:schemeClr val="bg1"/>
                </a:solidFill>
              </a:rPr>
              <a:t>Viktor Fred</a:t>
            </a:r>
            <a:br>
              <a:rPr lang="sv-SE" sz="900" dirty="0" smtClean="0">
                <a:solidFill>
                  <a:schemeClr val="bg1"/>
                </a:solidFill>
              </a:rPr>
            </a:br>
            <a:r>
              <a:rPr lang="sv-SE" sz="500" dirty="0" smtClean="0">
                <a:solidFill>
                  <a:schemeClr val="bg1"/>
                </a:solidFill>
              </a:rPr>
              <a:t>Lead engineer electrical installations</a:t>
            </a:r>
            <a:endParaRPr lang="sv-SE" sz="800" dirty="0"/>
          </a:p>
        </p:txBody>
      </p:sp>
      <p:sp>
        <p:nvSpPr>
          <p:cNvPr id="145" name="Rounded Rectangle 144"/>
          <p:cNvSpPr/>
          <p:nvPr/>
        </p:nvSpPr>
        <p:spPr>
          <a:xfrm>
            <a:off x="1451164" y="2896479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Denis Paulic</a:t>
            </a:r>
          </a:p>
          <a:p>
            <a:pPr algn="ctr"/>
            <a:r>
              <a:rPr lang="sv-SE" sz="700" dirty="0" smtClean="0"/>
              <a:t>DGL, PLC engineer</a:t>
            </a:r>
            <a:endParaRPr lang="sv-SE" sz="700" dirty="0"/>
          </a:p>
        </p:txBody>
      </p:sp>
      <p:sp>
        <p:nvSpPr>
          <p:cNvPr id="148" name="Rounded Rectangle 147"/>
          <p:cNvSpPr/>
          <p:nvPr/>
        </p:nvSpPr>
        <p:spPr>
          <a:xfrm>
            <a:off x="2675169" y="3639883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Mattias Eriksson</a:t>
            </a:r>
          </a:p>
          <a:p>
            <a:pPr algn="ctr"/>
            <a:r>
              <a:rPr lang="sv-SE" sz="700" dirty="0" smtClean="0"/>
              <a:t>Technician</a:t>
            </a:r>
            <a:endParaRPr lang="sv-SE" sz="700" dirty="0"/>
          </a:p>
        </p:txBody>
      </p:sp>
      <p:sp>
        <p:nvSpPr>
          <p:cNvPr id="165" name="Rounded Rectangle 164"/>
          <p:cNvSpPr/>
          <p:nvPr/>
        </p:nvSpPr>
        <p:spPr>
          <a:xfrm>
            <a:off x="6629722" y="3636234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50" dirty="0" smtClean="0"/>
              <a:t>Fredrik Söderberg</a:t>
            </a:r>
          </a:p>
          <a:p>
            <a:pPr algn="ctr"/>
            <a:r>
              <a:rPr lang="sv-SE" sz="700" dirty="0" smtClean="0"/>
              <a:t>Software engineer</a:t>
            </a:r>
            <a:endParaRPr lang="sv-SE" sz="700" dirty="0"/>
          </a:p>
        </p:txBody>
      </p:sp>
      <p:sp>
        <p:nvSpPr>
          <p:cNvPr id="171" name="Rounded Rectangle 170"/>
          <p:cNvSpPr/>
          <p:nvPr/>
        </p:nvSpPr>
        <p:spPr>
          <a:xfrm>
            <a:off x="4046936" y="2884124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Faye Chicken</a:t>
            </a:r>
          </a:p>
          <a:p>
            <a:pPr algn="ctr"/>
            <a:r>
              <a:rPr lang="sv-SE" sz="700" dirty="0" smtClean="0"/>
              <a:t>Technician</a:t>
            </a:r>
            <a:endParaRPr lang="sv-SE" sz="900" dirty="0"/>
          </a:p>
        </p:txBody>
      </p:sp>
      <p:sp>
        <p:nvSpPr>
          <p:cNvPr id="128" name="Rounded Rectangle 127"/>
          <p:cNvSpPr/>
          <p:nvPr/>
        </p:nvSpPr>
        <p:spPr>
          <a:xfrm>
            <a:off x="4058343" y="3994774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Peter van Velze</a:t>
            </a:r>
            <a:br>
              <a:rPr lang="sv-SE" sz="900" dirty="0" smtClean="0"/>
            </a:br>
            <a:r>
              <a:rPr lang="sv-SE" sz="700" dirty="0" smtClean="0"/>
              <a:t>Technician</a:t>
            </a:r>
            <a:endParaRPr lang="sv-SE" sz="900" dirty="0"/>
          </a:p>
        </p:txBody>
      </p:sp>
      <p:sp>
        <p:nvSpPr>
          <p:cNvPr id="147" name="Rounded Rectangle 146"/>
          <p:cNvSpPr/>
          <p:nvPr/>
        </p:nvSpPr>
        <p:spPr>
          <a:xfrm>
            <a:off x="5311951" y="5118503"/>
            <a:ext cx="1152128" cy="32400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sv-SE" sz="900" dirty="0" smtClean="0"/>
              <a:t>Nour Akel</a:t>
            </a:r>
          </a:p>
          <a:p>
            <a:pPr algn="ctr"/>
            <a:r>
              <a:rPr lang="sv-SE" sz="700" dirty="0" smtClean="0"/>
              <a:t>ICS Installation coordinator</a:t>
            </a:r>
            <a:endParaRPr lang="sv-SE" sz="900" dirty="0"/>
          </a:p>
        </p:txBody>
      </p:sp>
      <p:sp>
        <p:nvSpPr>
          <p:cNvPr id="161" name="Rounded Rectangle 160"/>
          <p:cNvSpPr/>
          <p:nvPr/>
        </p:nvSpPr>
        <p:spPr>
          <a:xfrm>
            <a:off x="5315245" y="4362392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sv-SE" sz="900" dirty="0" smtClean="0"/>
              <a:t>Simone Farina</a:t>
            </a:r>
            <a:br>
              <a:rPr lang="sv-SE" sz="900" dirty="0" smtClean="0"/>
            </a:br>
            <a:r>
              <a:rPr lang="sv-SE" sz="700" dirty="0" smtClean="0"/>
              <a:t>Embedded systems egineer</a:t>
            </a:r>
            <a:endParaRPr lang="sv-SE" sz="1000" dirty="0"/>
          </a:p>
        </p:txBody>
      </p:sp>
      <p:sp>
        <p:nvSpPr>
          <p:cNvPr id="162" name="Rounded Rectangle 161"/>
          <p:cNvSpPr/>
          <p:nvPr/>
        </p:nvSpPr>
        <p:spPr>
          <a:xfrm>
            <a:off x="7870697" y="3272040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sv-SE" sz="900" dirty="0" smtClean="0"/>
              <a:t>Georg Weiss</a:t>
            </a:r>
            <a:br>
              <a:rPr lang="sv-SE" sz="900" dirty="0" smtClean="0"/>
            </a:br>
            <a:r>
              <a:rPr lang="sv-SE" sz="700" dirty="0" smtClean="0"/>
              <a:t>Software engineer</a:t>
            </a:r>
            <a:endParaRPr lang="sv-SE" sz="1000" dirty="0"/>
          </a:p>
        </p:txBody>
      </p:sp>
      <p:sp>
        <p:nvSpPr>
          <p:cNvPr id="170" name="Rounded Rectangle 169"/>
          <p:cNvSpPr/>
          <p:nvPr/>
        </p:nvSpPr>
        <p:spPr>
          <a:xfrm>
            <a:off x="7867981" y="2514028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/>
              <a:t>Banafsheh </a:t>
            </a:r>
            <a:r>
              <a:rPr lang="sv-SE" sz="800" dirty="0" smtClean="0"/>
              <a:t>Hajinasab</a:t>
            </a:r>
            <a:endParaRPr lang="sv-SE" sz="900" dirty="0" smtClean="0"/>
          </a:p>
          <a:p>
            <a:pPr algn="ctr"/>
            <a:r>
              <a:rPr lang="sv-SE" sz="700" dirty="0" smtClean="0"/>
              <a:t>Software </a:t>
            </a:r>
            <a:r>
              <a:rPr lang="sv-SE" sz="700" dirty="0"/>
              <a:t>engineer</a:t>
            </a:r>
          </a:p>
        </p:txBody>
      </p:sp>
      <p:cxnSp>
        <p:nvCxnSpPr>
          <p:cNvPr id="149" name="Straight Connector 148"/>
          <p:cNvCxnSpPr/>
          <p:nvPr/>
        </p:nvCxnSpPr>
        <p:spPr>
          <a:xfrm flipH="1">
            <a:off x="7652016" y="4212924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Rounded Rectangle 177"/>
          <p:cNvSpPr/>
          <p:nvPr/>
        </p:nvSpPr>
        <p:spPr>
          <a:xfrm>
            <a:off x="5315584" y="4725144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Tomasz Brys</a:t>
            </a:r>
          </a:p>
          <a:p>
            <a:pPr algn="ctr"/>
            <a:r>
              <a:rPr lang="sv-SE" sz="700" dirty="0" smtClean="0"/>
              <a:t>Integrator</a:t>
            </a:r>
            <a:endParaRPr lang="sv-SE" sz="900" dirty="0"/>
          </a:p>
        </p:txBody>
      </p:sp>
      <p:sp>
        <p:nvSpPr>
          <p:cNvPr id="179" name="Rounded Rectangle 178"/>
          <p:cNvSpPr/>
          <p:nvPr/>
        </p:nvSpPr>
        <p:spPr>
          <a:xfrm>
            <a:off x="4058343" y="4725144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Thomas Fay</a:t>
            </a:r>
          </a:p>
          <a:p>
            <a:pPr algn="ctr"/>
            <a:r>
              <a:rPr lang="sv-SE" sz="700" dirty="0" smtClean="0"/>
              <a:t>Integrator</a:t>
            </a:r>
            <a:endParaRPr lang="sv-SE" sz="900" dirty="0"/>
          </a:p>
        </p:txBody>
      </p:sp>
      <p:sp>
        <p:nvSpPr>
          <p:cNvPr id="127" name="Rounded Rectangle 126"/>
          <p:cNvSpPr/>
          <p:nvPr/>
        </p:nvSpPr>
        <p:spPr>
          <a:xfrm>
            <a:off x="142648" y="3272040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Johan Christensson</a:t>
            </a:r>
          </a:p>
          <a:p>
            <a:pPr algn="ctr"/>
            <a:r>
              <a:rPr lang="sv-SE" sz="500" dirty="0" smtClean="0"/>
              <a:t>Infrastructure technology engineer</a:t>
            </a:r>
            <a:endParaRPr lang="sv-SE" sz="500" dirty="0"/>
          </a:p>
        </p:txBody>
      </p:sp>
      <p:cxnSp>
        <p:nvCxnSpPr>
          <p:cNvPr id="174" name="Straight Connector 173"/>
          <p:cNvCxnSpPr/>
          <p:nvPr/>
        </p:nvCxnSpPr>
        <p:spPr>
          <a:xfrm flipH="1">
            <a:off x="107504" y="4869160"/>
            <a:ext cx="1617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ounded Rectangle 168"/>
          <p:cNvSpPr/>
          <p:nvPr/>
        </p:nvSpPr>
        <p:spPr>
          <a:xfrm>
            <a:off x="142753" y="4002142"/>
            <a:ext cx="1152128" cy="324000"/>
          </a:xfrm>
          <a:prstGeom prst="roundRect">
            <a:avLst/>
          </a:prstGeom>
          <a:solidFill>
            <a:srgbClr val="00B05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Anders Harrisson</a:t>
            </a:r>
          </a:p>
          <a:p>
            <a:pPr algn="ctr"/>
            <a:r>
              <a:rPr lang="sv-SE" sz="500" dirty="0" smtClean="0"/>
              <a:t>Software configuration manager</a:t>
            </a:r>
            <a:endParaRPr lang="sv-SE" sz="500" dirty="0"/>
          </a:p>
        </p:txBody>
      </p:sp>
      <p:sp>
        <p:nvSpPr>
          <p:cNvPr id="166" name="Rounded Rectangle 165"/>
          <p:cNvSpPr/>
          <p:nvPr/>
        </p:nvSpPr>
        <p:spPr>
          <a:xfrm>
            <a:off x="143952" y="4726931"/>
            <a:ext cx="1152128" cy="324000"/>
          </a:xfrm>
          <a:prstGeom prst="roundRect">
            <a:avLst/>
          </a:prstGeom>
          <a:solidFill>
            <a:srgbClr val="00B05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Peter Holgersson</a:t>
            </a:r>
          </a:p>
          <a:p>
            <a:pPr algn="ctr"/>
            <a:r>
              <a:rPr lang="sv-SE" sz="700" dirty="0" smtClean="0"/>
              <a:t>Electriocal engineer</a:t>
            </a:r>
            <a:endParaRPr lang="sv-SE" sz="700" dirty="0"/>
          </a:p>
        </p:txBody>
      </p:sp>
      <p:sp>
        <p:nvSpPr>
          <p:cNvPr id="175" name="Rounded Rectangle 174"/>
          <p:cNvSpPr/>
          <p:nvPr/>
        </p:nvSpPr>
        <p:spPr>
          <a:xfrm>
            <a:off x="4217979" y="2060848"/>
            <a:ext cx="1152128" cy="32400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Karl Vestin</a:t>
            </a:r>
            <a:endParaRPr lang="sv-SE" sz="900" dirty="0"/>
          </a:p>
          <a:p>
            <a:pPr algn="ctr"/>
            <a:r>
              <a:rPr lang="sv-SE" sz="700" dirty="0" smtClean="0"/>
              <a:t>Hardware and integraion</a:t>
            </a:r>
          </a:p>
        </p:txBody>
      </p:sp>
      <p:sp>
        <p:nvSpPr>
          <p:cNvPr id="182" name="Rounded Rectangle 181"/>
          <p:cNvSpPr/>
          <p:nvPr/>
        </p:nvSpPr>
        <p:spPr>
          <a:xfrm>
            <a:off x="7870697" y="2896479"/>
            <a:ext cx="1152128" cy="324000"/>
          </a:xfrm>
          <a:prstGeom prst="roundRect">
            <a:avLst/>
          </a:prstGeom>
          <a:solidFill>
            <a:srgbClr val="00B050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Dirk Nordt</a:t>
            </a:r>
          </a:p>
          <a:p>
            <a:pPr algn="ctr"/>
            <a:r>
              <a:rPr lang="sv-SE" sz="700" dirty="0" smtClean="0"/>
              <a:t>Software </a:t>
            </a:r>
            <a:r>
              <a:rPr lang="sv-SE" sz="700" dirty="0"/>
              <a:t>engineer</a:t>
            </a:r>
          </a:p>
        </p:txBody>
      </p:sp>
      <p:sp>
        <p:nvSpPr>
          <p:cNvPr id="141" name="Rounded Rectangle 140"/>
          <p:cNvSpPr/>
          <p:nvPr/>
        </p:nvSpPr>
        <p:spPr>
          <a:xfrm>
            <a:off x="1447968" y="3265799"/>
            <a:ext cx="1152128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>
                <a:solidFill>
                  <a:schemeClr val="bg1"/>
                </a:solidFill>
              </a:rPr>
              <a:t>Fernando Carrasco</a:t>
            </a:r>
            <a:br>
              <a:rPr lang="sv-SE" sz="900" dirty="0" smtClean="0">
                <a:solidFill>
                  <a:schemeClr val="bg1"/>
                </a:solidFill>
              </a:rPr>
            </a:br>
            <a:r>
              <a:rPr lang="sv-SE" sz="800" dirty="0"/>
              <a:t>Technician</a:t>
            </a:r>
          </a:p>
        </p:txBody>
      </p:sp>
      <p:sp>
        <p:nvSpPr>
          <p:cNvPr id="168" name="Rounded Rectangle 167"/>
          <p:cNvSpPr/>
          <p:nvPr/>
        </p:nvSpPr>
        <p:spPr>
          <a:xfrm>
            <a:off x="2817032" y="5119103"/>
            <a:ext cx="1152128" cy="32400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Philippe Rabis</a:t>
            </a:r>
          </a:p>
          <a:p>
            <a:pPr algn="ctr"/>
            <a:r>
              <a:rPr lang="sv-SE" sz="700" dirty="0" smtClean="0"/>
              <a:t>Work package manager</a:t>
            </a:r>
            <a:endParaRPr lang="sv-SE" sz="900" dirty="0"/>
          </a:p>
        </p:txBody>
      </p:sp>
      <p:sp>
        <p:nvSpPr>
          <p:cNvPr id="172" name="Rounded Rectangle 171"/>
          <p:cNvSpPr/>
          <p:nvPr/>
        </p:nvSpPr>
        <p:spPr>
          <a:xfrm>
            <a:off x="2818523" y="5865123"/>
            <a:ext cx="1152128" cy="324000"/>
          </a:xfrm>
          <a:prstGeom prst="roundRect">
            <a:avLst/>
          </a:prstGeom>
          <a:solidFill>
            <a:srgbClr val="00B05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sv-SE" sz="900" dirty="0" smtClean="0"/>
              <a:t>Marino Vojneski</a:t>
            </a:r>
          </a:p>
          <a:p>
            <a:pPr algn="ctr"/>
            <a:r>
              <a:rPr lang="sv-SE" sz="700" dirty="0" smtClean="0"/>
              <a:t>Integrator</a:t>
            </a:r>
            <a:endParaRPr lang="sv-SE" sz="900" dirty="0"/>
          </a:p>
        </p:txBody>
      </p:sp>
      <p:sp>
        <p:nvSpPr>
          <p:cNvPr id="176" name="Rounded Rectangle 175"/>
          <p:cNvSpPr/>
          <p:nvPr/>
        </p:nvSpPr>
        <p:spPr>
          <a:xfrm>
            <a:off x="2818523" y="5489544"/>
            <a:ext cx="1152128" cy="32400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sv-SE" sz="900" dirty="0" smtClean="0"/>
              <a:t>Michael Beck</a:t>
            </a:r>
          </a:p>
          <a:p>
            <a:pPr algn="ctr"/>
            <a:r>
              <a:rPr lang="sv-SE" sz="700" dirty="0" smtClean="0"/>
              <a:t>Work package manager</a:t>
            </a:r>
            <a:endParaRPr lang="sv-SE" sz="900" dirty="0"/>
          </a:p>
        </p:txBody>
      </p:sp>
      <p:sp>
        <p:nvSpPr>
          <p:cNvPr id="177" name="Rounded Rectangle 176"/>
          <p:cNvSpPr/>
          <p:nvPr/>
        </p:nvSpPr>
        <p:spPr>
          <a:xfrm>
            <a:off x="4054556" y="5865403"/>
            <a:ext cx="1152128" cy="324000"/>
          </a:xfrm>
          <a:prstGeom prst="roundRect">
            <a:avLst/>
          </a:prstGeom>
          <a:solidFill>
            <a:srgbClr val="00B05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sv-SE" sz="900" dirty="0" smtClean="0"/>
              <a:t>Johannes Kazantzidis</a:t>
            </a:r>
          </a:p>
          <a:p>
            <a:pPr algn="ctr"/>
            <a:r>
              <a:rPr lang="sv-SE" sz="700" dirty="0" smtClean="0"/>
              <a:t>Integrator</a:t>
            </a:r>
            <a:endParaRPr lang="sv-SE" sz="900" dirty="0"/>
          </a:p>
        </p:txBody>
      </p:sp>
      <p:sp>
        <p:nvSpPr>
          <p:cNvPr id="132" name="Rounded Rectangle 131"/>
          <p:cNvSpPr/>
          <p:nvPr/>
        </p:nvSpPr>
        <p:spPr>
          <a:xfrm>
            <a:off x="2677304" y="2892172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Enric Bargalló</a:t>
            </a:r>
          </a:p>
          <a:p>
            <a:pPr algn="ctr"/>
            <a:r>
              <a:rPr lang="sv-SE" sz="700" dirty="0" smtClean="0"/>
              <a:t>Lead analyst engineer</a:t>
            </a:r>
            <a:endParaRPr lang="sv-SE" sz="700" dirty="0"/>
          </a:p>
        </p:txBody>
      </p:sp>
      <p:sp>
        <p:nvSpPr>
          <p:cNvPr id="56" name="Rounded Rectangle 55"/>
          <p:cNvSpPr/>
          <p:nvPr/>
        </p:nvSpPr>
        <p:spPr>
          <a:xfrm>
            <a:off x="2671856" y="2520772"/>
            <a:ext cx="1152128" cy="324000"/>
          </a:xfrm>
          <a:prstGeom prst="roundRect">
            <a:avLst/>
          </a:prstGeom>
          <a:solidFill>
            <a:srgbClr val="00B050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David Sanchez</a:t>
            </a:r>
          </a:p>
          <a:p>
            <a:pPr algn="ctr"/>
            <a:r>
              <a:rPr lang="sv-SE" sz="700" dirty="0" smtClean="0"/>
              <a:t>Automation engineer</a:t>
            </a:r>
            <a:endParaRPr lang="sv-SE" sz="700" dirty="0"/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3338" y="4988863"/>
            <a:ext cx="1608137" cy="165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531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7" name="Straight Connector 166"/>
          <p:cNvCxnSpPr/>
          <p:nvPr/>
        </p:nvCxnSpPr>
        <p:spPr>
          <a:xfrm flipH="1">
            <a:off x="4915678" y="6027403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 flipH="1">
            <a:off x="3770484" y="6017499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 flipH="1">
            <a:off x="7687995" y="4597456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flipH="1">
            <a:off x="115267" y="4526184"/>
            <a:ext cx="1617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 flipH="1">
            <a:off x="105332" y="4164503"/>
            <a:ext cx="1617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 flipH="1">
            <a:off x="2644111" y="2701134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 flipH="1">
            <a:off x="2411760" y="4901162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flipH="1">
            <a:off x="2413925" y="4551711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flipH="1">
            <a:off x="2416739" y="4180309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flipH="1">
            <a:off x="2282604" y="3809180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flipH="1">
            <a:off x="2635947" y="3458335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flipH="1">
            <a:off x="2416738" y="3064431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flipH="1">
            <a:off x="5095699" y="5649422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flipH="1">
            <a:off x="5076056" y="2694060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flipH="1">
            <a:off x="110188" y="3802386"/>
            <a:ext cx="1617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 flipH="1">
            <a:off x="111332" y="3040797"/>
            <a:ext cx="1617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flipH="1">
            <a:off x="105333" y="2713824"/>
            <a:ext cx="1617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H="1" flipV="1">
            <a:off x="4997809" y="5286507"/>
            <a:ext cx="253451" cy="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635944" y="2385275"/>
            <a:ext cx="0" cy="2515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H="1">
            <a:off x="7624594" y="3794843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H="1">
            <a:off x="7662782" y="3446040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flipH="1">
            <a:off x="7699671" y="3052939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7645746" y="2678514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H="1">
            <a:off x="5071077" y="4894196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 flipV="1">
            <a:off x="5249691" y="2372665"/>
            <a:ext cx="17490" cy="36547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H="1">
            <a:off x="5073242" y="4527705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H="1">
            <a:off x="5260891" y="4156303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H="1">
            <a:off x="5112059" y="3785174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H="1">
            <a:off x="5076055" y="3434329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7884368" y="2063371"/>
            <a:ext cx="1152128" cy="324000"/>
          </a:xfrm>
          <a:prstGeom prst="roundRect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41000">
                <a:srgbClr val="00B050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Timo Korhonen</a:t>
            </a:r>
            <a:br>
              <a:rPr lang="sv-SE" sz="900" dirty="0" smtClean="0"/>
            </a:br>
            <a:r>
              <a:rPr lang="sv-SE" sz="700" dirty="0" smtClean="0"/>
              <a:t>Chief engineer</a:t>
            </a:r>
            <a:endParaRPr lang="sv-SE" sz="700" dirty="0"/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7824048" y="2387372"/>
            <a:ext cx="0" cy="22151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5263129" y="3065823"/>
            <a:ext cx="2449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6631557" y="3274293"/>
            <a:ext cx="1152128" cy="324000"/>
          </a:xfrm>
          <a:prstGeom prst="roundRect">
            <a:avLst/>
          </a:prstGeom>
          <a:gradFill>
            <a:gsLst>
              <a:gs pos="10000">
                <a:schemeClr val="bg1">
                  <a:lumMod val="50000"/>
                </a:schemeClr>
              </a:gs>
              <a:gs pos="41000">
                <a:srgbClr val="00B050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Emanuele Laface</a:t>
            </a:r>
          </a:p>
          <a:p>
            <a:pPr algn="ctr"/>
            <a:r>
              <a:rPr lang="sv-SE" sz="700" dirty="0" smtClean="0"/>
              <a:t>Accelerator physicist</a:t>
            </a:r>
            <a:endParaRPr lang="sv-SE" sz="800" dirty="0"/>
          </a:p>
        </p:txBody>
      </p:sp>
      <p:sp>
        <p:nvSpPr>
          <p:cNvPr id="50" name="Rounded Rectangle 49"/>
          <p:cNvSpPr/>
          <p:nvPr/>
        </p:nvSpPr>
        <p:spPr>
          <a:xfrm>
            <a:off x="6629722" y="4037193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50" dirty="0" smtClean="0"/>
              <a:t>Juan Esteban Müller</a:t>
            </a:r>
          </a:p>
          <a:p>
            <a:pPr algn="ctr"/>
            <a:r>
              <a:rPr lang="sv-SE" sz="700" dirty="0" smtClean="0"/>
              <a:t>Software scientist</a:t>
            </a:r>
            <a:endParaRPr lang="sv-SE" sz="700" dirty="0"/>
          </a:p>
        </p:txBody>
      </p:sp>
      <p:sp>
        <p:nvSpPr>
          <p:cNvPr id="52" name="Rounded Rectangle 51"/>
          <p:cNvSpPr/>
          <p:nvPr/>
        </p:nvSpPr>
        <p:spPr>
          <a:xfrm>
            <a:off x="6629722" y="4429425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Ricardo Fernandes</a:t>
            </a:r>
            <a:br>
              <a:rPr lang="sv-SE" sz="900" dirty="0" smtClean="0"/>
            </a:br>
            <a:r>
              <a:rPr lang="sv-SE" sz="500" dirty="0" smtClean="0"/>
              <a:t>Control system software architect</a:t>
            </a:r>
            <a:endParaRPr lang="sv-SE" sz="700" dirty="0"/>
          </a:p>
        </p:txBody>
      </p:sp>
      <p:sp>
        <p:nvSpPr>
          <p:cNvPr id="53" name="Rounded Rectangle 52"/>
          <p:cNvSpPr/>
          <p:nvPr/>
        </p:nvSpPr>
        <p:spPr>
          <a:xfrm>
            <a:off x="6616988" y="2903823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Claudio Rosati</a:t>
            </a:r>
          </a:p>
          <a:p>
            <a:pPr algn="ctr"/>
            <a:r>
              <a:rPr lang="sv-SE" sz="700" dirty="0" smtClean="0"/>
              <a:t>Software </a:t>
            </a:r>
            <a:r>
              <a:rPr lang="sv-SE" sz="700" dirty="0"/>
              <a:t>engineer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4038994" y="3246900"/>
            <a:ext cx="1152128" cy="324000"/>
          </a:xfrm>
          <a:prstGeom prst="roundRect">
            <a:avLst/>
          </a:prstGeom>
          <a:solidFill>
            <a:srgbClr val="00B050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Javier Cerejo</a:t>
            </a:r>
            <a:br>
              <a:rPr lang="sv-SE" sz="900" dirty="0" smtClean="0"/>
            </a:br>
            <a:r>
              <a:rPr lang="sv-SE" sz="700" dirty="0" smtClean="0"/>
              <a:t>PhD Student</a:t>
            </a:r>
            <a:endParaRPr lang="sv-SE" sz="700" dirty="0"/>
          </a:p>
        </p:txBody>
      </p:sp>
      <p:sp>
        <p:nvSpPr>
          <p:cNvPr id="55" name="Rounded Rectangle 54"/>
          <p:cNvSpPr/>
          <p:nvPr/>
        </p:nvSpPr>
        <p:spPr>
          <a:xfrm>
            <a:off x="4046936" y="2516514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Angel Monera</a:t>
            </a:r>
          </a:p>
          <a:p>
            <a:pPr algn="ctr"/>
            <a:r>
              <a:rPr lang="sv-SE" sz="700" dirty="0" smtClean="0"/>
              <a:t>FPGA Engineer</a:t>
            </a:r>
            <a:endParaRPr lang="sv-SE" sz="700" dirty="0"/>
          </a:p>
        </p:txBody>
      </p:sp>
      <p:sp>
        <p:nvSpPr>
          <p:cNvPr id="57" name="Rounded Rectangle 56"/>
          <p:cNvSpPr/>
          <p:nvPr/>
        </p:nvSpPr>
        <p:spPr>
          <a:xfrm>
            <a:off x="2671917" y="3269174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Manuel Zaera-Sanz</a:t>
            </a:r>
          </a:p>
          <a:p>
            <a:pPr algn="ctr"/>
            <a:r>
              <a:rPr lang="sv-SE" sz="600" dirty="0" smtClean="0"/>
              <a:t>Lead engineer slow interlocks</a:t>
            </a:r>
            <a:endParaRPr lang="sv-SE" sz="600" dirty="0"/>
          </a:p>
        </p:txBody>
      </p:sp>
      <p:sp>
        <p:nvSpPr>
          <p:cNvPr id="58" name="Rounded Rectangle 57"/>
          <p:cNvSpPr/>
          <p:nvPr/>
        </p:nvSpPr>
        <p:spPr>
          <a:xfrm>
            <a:off x="1451164" y="3639354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Morteza Mansouri</a:t>
            </a:r>
          </a:p>
          <a:p>
            <a:pPr algn="ctr"/>
            <a:r>
              <a:rPr lang="sv-SE" sz="700" dirty="0" smtClean="0"/>
              <a:t>Safety systems engineer</a:t>
            </a:r>
            <a:endParaRPr lang="sv-SE" sz="700" dirty="0"/>
          </a:p>
        </p:txBody>
      </p:sp>
      <p:sp>
        <p:nvSpPr>
          <p:cNvPr id="59" name="Rounded Rectangle 58"/>
          <p:cNvSpPr/>
          <p:nvPr/>
        </p:nvSpPr>
        <p:spPr>
          <a:xfrm>
            <a:off x="2674426" y="4014810"/>
            <a:ext cx="1152128" cy="324000"/>
          </a:xfrm>
          <a:prstGeom prst="roundRect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43000">
                <a:srgbClr val="00B050"/>
              </a:gs>
            </a:gsLst>
            <a:lin ang="0" scaled="0"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Riccard Andersson</a:t>
            </a:r>
            <a:br>
              <a:rPr lang="sv-SE" sz="900" dirty="0" smtClean="0"/>
            </a:br>
            <a:r>
              <a:rPr lang="sv-SE" sz="700" dirty="0" smtClean="0"/>
              <a:t>Technical coordinator</a:t>
            </a:r>
            <a:endParaRPr lang="sv-SE" sz="700" dirty="0"/>
          </a:p>
        </p:txBody>
      </p:sp>
      <p:sp>
        <p:nvSpPr>
          <p:cNvPr id="60" name="Rounded Rectangle 59"/>
          <p:cNvSpPr/>
          <p:nvPr/>
        </p:nvSpPr>
        <p:spPr>
          <a:xfrm>
            <a:off x="2678821" y="4385195"/>
            <a:ext cx="1152128" cy="324000"/>
          </a:xfrm>
          <a:prstGeom prst="roundRect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100000">
                <a:srgbClr val="00B050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/>
              <a:t>Stuart Birch</a:t>
            </a:r>
            <a:r>
              <a:rPr lang="sv-SE" sz="900" dirty="0" smtClean="0"/>
              <a:t/>
            </a:r>
            <a:br>
              <a:rPr lang="sv-SE" sz="900" dirty="0" smtClean="0"/>
            </a:br>
            <a:r>
              <a:rPr lang="sv-SE" sz="700" dirty="0" smtClean="0"/>
              <a:t>Senior engineer</a:t>
            </a:r>
            <a:endParaRPr lang="sv-SE" sz="800" dirty="0"/>
          </a:p>
        </p:txBody>
      </p:sp>
      <p:sp>
        <p:nvSpPr>
          <p:cNvPr id="61" name="Rounded Rectangle 60"/>
          <p:cNvSpPr/>
          <p:nvPr/>
        </p:nvSpPr>
        <p:spPr>
          <a:xfrm>
            <a:off x="6616988" y="2525393"/>
            <a:ext cx="1152128" cy="324000"/>
          </a:xfrm>
          <a:prstGeom prst="roundRect">
            <a:avLst/>
          </a:prstGeom>
          <a:solidFill>
            <a:srgbClr val="00B050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Ben Folsom</a:t>
            </a:r>
          </a:p>
          <a:p>
            <a:pPr algn="ctr"/>
            <a:r>
              <a:rPr lang="sv-SE" sz="700" dirty="0" smtClean="0"/>
              <a:t>PhD student</a:t>
            </a:r>
            <a:endParaRPr lang="sv-SE" sz="700" dirty="0"/>
          </a:p>
        </p:txBody>
      </p:sp>
      <p:sp>
        <p:nvSpPr>
          <p:cNvPr id="65" name="Rounded Rectangle 64"/>
          <p:cNvSpPr/>
          <p:nvPr/>
        </p:nvSpPr>
        <p:spPr>
          <a:xfrm>
            <a:off x="187676" y="5968992"/>
            <a:ext cx="1152128" cy="3240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 smtClean="0"/>
              <a:t>Engineering</a:t>
            </a:r>
            <a:endParaRPr lang="sv-SE" sz="1100" dirty="0"/>
          </a:p>
        </p:txBody>
      </p:sp>
      <p:sp>
        <p:nvSpPr>
          <p:cNvPr id="68" name="Rounded Rectangle 67"/>
          <p:cNvSpPr/>
          <p:nvPr/>
        </p:nvSpPr>
        <p:spPr>
          <a:xfrm>
            <a:off x="5309411" y="3623735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Joao Martins</a:t>
            </a:r>
          </a:p>
          <a:p>
            <a:pPr algn="ctr"/>
            <a:r>
              <a:rPr lang="sv-SE" sz="700" dirty="0" smtClean="0"/>
              <a:t>Integrator</a:t>
            </a:r>
            <a:endParaRPr lang="sv-SE" sz="900" dirty="0"/>
          </a:p>
        </p:txBody>
      </p:sp>
      <p:sp>
        <p:nvSpPr>
          <p:cNvPr id="69" name="Rounded Rectangle 68"/>
          <p:cNvSpPr/>
          <p:nvPr/>
        </p:nvSpPr>
        <p:spPr>
          <a:xfrm>
            <a:off x="5309411" y="2513828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Benedetto Gallese</a:t>
            </a:r>
          </a:p>
          <a:p>
            <a:pPr algn="ctr"/>
            <a:r>
              <a:rPr lang="sv-SE" sz="700" dirty="0" smtClean="0"/>
              <a:t>Integrator</a:t>
            </a:r>
            <a:endParaRPr lang="sv-SE" sz="900" dirty="0"/>
          </a:p>
        </p:txBody>
      </p:sp>
      <p:sp>
        <p:nvSpPr>
          <p:cNvPr id="70" name="Rounded Rectangle 69"/>
          <p:cNvSpPr/>
          <p:nvPr/>
        </p:nvSpPr>
        <p:spPr>
          <a:xfrm>
            <a:off x="1447968" y="4745034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>
                <a:solidFill>
                  <a:schemeClr val="bg1"/>
                </a:solidFill>
              </a:rPr>
              <a:t>Yong Kian Sin</a:t>
            </a:r>
            <a:r>
              <a:rPr lang="sv-SE" sz="900" dirty="0" smtClean="0"/>
              <a:t/>
            </a:r>
            <a:br>
              <a:rPr lang="sv-SE" sz="900" dirty="0" smtClean="0"/>
            </a:br>
            <a:r>
              <a:rPr lang="sv-SE" sz="700" dirty="0" smtClean="0"/>
              <a:t>IEC61508 engineer</a:t>
            </a:r>
            <a:endParaRPr lang="sv-SE" sz="700" dirty="0"/>
          </a:p>
        </p:txBody>
      </p:sp>
      <p:sp>
        <p:nvSpPr>
          <p:cNvPr id="75" name="Rounded Rectangle 74"/>
          <p:cNvSpPr/>
          <p:nvPr/>
        </p:nvSpPr>
        <p:spPr>
          <a:xfrm>
            <a:off x="5306709" y="2884452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François Bellorini</a:t>
            </a:r>
          </a:p>
          <a:p>
            <a:pPr algn="ctr"/>
            <a:r>
              <a:rPr lang="sv-SE" sz="700" dirty="0" smtClean="0"/>
              <a:t>Integrator</a:t>
            </a:r>
            <a:endParaRPr lang="sv-SE" sz="900" dirty="0"/>
          </a:p>
        </p:txBody>
      </p:sp>
      <p:sp>
        <p:nvSpPr>
          <p:cNvPr id="90" name="Rounded Rectangle 89"/>
          <p:cNvSpPr/>
          <p:nvPr/>
        </p:nvSpPr>
        <p:spPr>
          <a:xfrm>
            <a:off x="5307678" y="3246639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Jeong Han Lee</a:t>
            </a:r>
            <a:br>
              <a:rPr lang="sv-SE" sz="900" dirty="0" smtClean="0"/>
            </a:br>
            <a:r>
              <a:rPr lang="sv-SE" sz="700" dirty="0" smtClean="0"/>
              <a:t>Integrator</a:t>
            </a:r>
            <a:endParaRPr lang="sv-SE" sz="900" dirty="0"/>
          </a:p>
        </p:txBody>
      </p:sp>
      <p:grpSp>
        <p:nvGrpSpPr>
          <p:cNvPr id="4" name="Group 3"/>
          <p:cNvGrpSpPr/>
          <p:nvPr/>
        </p:nvGrpSpPr>
        <p:grpSpPr>
          <a:xfrm>
            <a:off x="7859098" y="4437112"/>
            <a:ext cx="1200422" cy="389846"/>
            <a:chOff x="6576168" y="4374650"/>
            <a:chExt cx="1200422" cy="389846"/>
          </a:xfrm>
          <a:solidFill>
            <a:srgbClr val="00B050"/>
          </a:solidFill>
        </p:grpSpPr>
        <p:sp>
          <p:nvSpPr>
            <p:cNvPr id="7" name="Rounded Rectangle 6"/>
            <p:cNvSpPr/>
            <p:nvPr/>
          </p:nvSpPr>
          <p:spPr>
            <a:xfrm>
              <a:off x="6624462" y="4440496"/>
              <a:ext cx="1152128" cy="324000"/>
            </a:xfrm>
            <a:prstGeom prst="roundRect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900" dirty="0"/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6576168" y="4374650"/>
              <a:ext cx="1152128" cy="324000"/>
            </a:xfrm>
            <a:prstGeom prst="roundRect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900" dirty="0" smtClean="0"/>
                <a:t>Consultants</a:t>
              </a:r>
              <a:endParaRPr lang="sv-SE" sz="900" dirty="0"/>
            </a:p>
          </p:txBody>
        </p:sp>
      </p:grpSp>
      <p:sp>
        <p:nvSpPr>
          <p:cNvPr id="100" name="Rounded Rectangle 99"/>
          <p:cNvSpPr/>
          <p:nvPr/>
        </p:nvSpPr>
        <p:spPr>
          <a:xfrm>
            <a:off x="5313115" y="3994303"/>
            <a:ext cx="1152128" cy="324000"/>
          </a:xfrm>
          <a:prstGeom prst="roundRect">
            <a:avLst/>
          </a:prstGeom>
          <a:solidFill>
            <a:srgbClr val="00B050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/>
              <a:t>Julen </a:t>
            </a:r>
            <a:r>
              <a:rPr lang="sv-SE" sz="900" dirty="0" smtClean="0"/>
              <a:t>Etxeberria</a:t>
            </a:r>
          </a:p>
          <a:p>
            <a:pPr algn="ctr"/>
            <a:r>
              <a:rPr lang="sv-SE" sz="700" dirty="0" smtClean="0"/>
              <a:t>Junior controls engineer</a:t>
            </a:r>
            <a:endParaRPr lang="sv-SE" sz="900" dirty="0"/>
          </a:p>
        </p:txBody>
      </p:sp>
      <p:sp>
        <p:nvSpPr>
          <p:cNvPr id="98" name="Rounded Rectangle 97"/>
          <p:cNvSpPr/>
          <p:nvPr/>
        </p:nvSpPr>
        <p:spPr>
          <a:xfrm>
            <a:off x="4058343" y="4364364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sv-SE" sz="900" dirty="0" smtClean="0"/>
              <a:t>Saeed Haghtalab</a:t>
            </a:r>
            <a:br>
              <a:rPr lang="sv-SE" sz="900" dirty="0" smtClean="0"/>
            </a:br>
            <a:r>
              <a:rPr lang="sv-SE" sz="700" dirty="0" smtClean="0"/>
              <a:t>Integrator</a:t>
            </a:r>
            <a:endParaRPr lang="sv-SE" sz="1000" dirty="0"/>
          </a:p>
        </p:txBody>
      </p:sp>
      <p:sp>
        <p:nvSpPr>
          <p:cNvPr id="92" name="Title 1"/>
          <p:cNvSpPr>
            <a:spLocks noGrp="1"/>
          </p:cNvSpPr>
          <p:nvPr>
            <p:ph type="title"/>
          </p:nvPr>
        </p:nvSpPr>
        <p:spPr>
          <a:xfrm>
            <a:off x="401083" y="260648"/>
            <a:ext cx="7139136" cy="1143000"/>
          </a:xfrm>
        </p:spPr>
        <p:txBody>
          <a:bodyPr/>
          <a:lstStyle/>
          <a:p>
            <a:r>
              <a:rPr lang="en-US" dirty="0" smtClean="0"/>
              <a:t>Engineering competence</a:t>
            </a:r>
            <a:endParaRPr lang="en-US" dirty="0"/>
          </a:p>
        </p:txBody>
      </p:sp>
      <p:sp>
        <p:nvSpPr>
          <p:cNvPr id="96" name="Rounded Rectangle 95"/>
          <p:cNvSpPr/>
          <p:nvPr/>
        </p:nvSpPr>
        <p:spPr>
          <a:xfrm>
            <a:off x="142753" y="2536000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Alessio Curri</a:t>
            </a:r>
            <a:br>
              <a:rPr lang="sv-SE" sz="900" dirty="0" smtClean="0"/>
            </a:br>
            <a:r>
              <a:rPr lang="sv-SE" sz="800" dirty="0"/>
              <a:t>System administrator</a:t>
            </a:r>
            <a:endParaRPr lang="sv-SE" sz="700" dirty="0"/>
          </a:p>
        </p:txBody>
      </p:sp>
      <p:sp>
        <p:nvSpPr>
          <p:cNvPr id="106" name="Rounded Rectangle 105"/>
          <p:cNvSpPr/>
          <p:nvPr/>
        </p:nvSpPr>
        <p:spPr>
          <a:xfrm>
            <a:off x="7857407" y="4041104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Karin Rathsman</a:t>
            </a:r>
            <a:br>
              <a:rPr lang="sv-SE" sz="900" dirty="0" smtClean="0"/>
            </a:br>
            <a:r>
              <a:rPr lang="sv-SE" sz="700" dirty="0" smtClean="0"/>
              <a:t>Accelerator scientist</a:t>
            </a:r>
            <a:endParaRPr lang="sv-SE" sz="700" dirty="0"/>
          </a:p>
        </p:txBody>
      </p:sp>
      <p:sp>
        <p:nvSpPr>
          <p:cNvPr id="95" name="Rounded Rectangle 94"/>
          <p:cNvSpPr/>
          <p:nvPr/>
        </p:nvSpPr>
        <p:spPr>
          <a:xfrm>
            <a:off x="143952" y="4365104"/>
            <a:ext cx="1152128" cy="324000"/>
          </a:xfrm>
          <a:prstGeom prst="roundRect">
            <a:avLst/>
          </a:prstGeom>
          <a:solidFill>
            <a:srgbClr val="00B05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/>
              <a:t>Fredrik Luthander</a:t>
            </a:r>
            <a:endParaRPr lang="sv-SE" sz="900" dirty="0" smtClean="0"/>
          </a:p>
          <a:p>
            <a:pPr algn="ctr"/>
            <a:r>
              <a:rPr lang="sv-SE" sz="700" dirty="0" smtClean="0"/>
              <a:t>Software engineer</a:t>
            </a:r>
            <a:endParaRPr lang="sv-SE" sz="700" dirty="0"/>
          </a:p>
        </p:txBody>
      </p:sp>
      <p:sp>
        <p:nvSpPr>
          <p:cNvPr id="108" name="Rounded Rectangle 107"/>
          <p:cNvSpPr/>
          <p:nvPr/>
        </p:nvSpPr>
        <p:spPr>
          <a:xfrm>
            <a:off x="7867981" y="3639354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50" dirty="0" smtClean="0"/>
              <a:t>Jan-Åke Persson</a:t>
            </a:r>
          </a:p>
          <a:p>
            <a:pPr algn="ctr"/>
            <a:r>
              <a:rPr lang="sv-SE" sz="700" dirty="0" smtClean="0"/>
              <a:t>Senior software engineer</a:t>
            </a:r>
            <a:endParaRPr lang="sv-SE" sz="700" dirty="0"/>
          </a:p>
        </p:txBody>
      </p:sp>
      <p:sp>
        <p:nvSpPr>
          <p:cNvPr id="125" name="Rounded Rectangle 124"/>
          <p:cNvSpPr/>
          <p:nvPr/>
        </p:nvSpPr>
        <p:spPr>
          <a:xfrm>
            <a:off x="143952" y="2899429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Benjamin Bertrand</a:t>
            </a:r>
          </a:p>
          <a:p>
            <a:pPr algn="ctr"/>
            <a:r>
              <a:rPr lang="sv-SE" sz="700" dirty="0" smtClean="0"/>
              <a:t>Software </a:t>
            </a:r>
            <a:r>
              <a:rPr lang="sv-SE" sz="700" dirty="0"/>
              <a:t>engineer</a:t>
            </a:r>
          </a:p>
        </p:txBody>
      </p:sp>
      <p:sp>
        <p:nvSpPr>
          <p:cNvPr id="133" name="Rounded Rectangle 132"/>
          <p:cNvSpPr/>
          <p:nvPr/>
        </p:nvSpPr>
        <p:spPr>
          <a:xfrm>
            <a:off x="4054556" y="5491951"/>
            <a:ext cx="1152128" cy="324000"/>
          </a:xfrm>
          <a:prstGeom prst="roundRect">
            <a:avLst/>
          </a:prstGeom>
          <a:solidFill>
            <a:srgbClr val="00B05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sv-SE" sz="900" dirty="0" smtClean="0"/>
              <a:t>Oliver Talevski</a:t>
            </a:r>
          </a:p>
          <a:p>
            <a:pPr algn="ctr"/>
            <a:r>
              <a:rPr lang="sv-SE" sz="700" dirty="0" smtClean="0"/>
              <a:t>Embedded engineer</a:t>
            </a:r>
            <a:endParaRPr lang="sv-SE" sz="900" dirty="0"/>
          </a:p>
        </p:txBody>
      </p:sp>
      <p:sp>
        <p:nvSpPr>
          <p:cNvPr id="146" name="Rounded Rectangle 145"/>
          <p:cNvSpPr/>
          <p:nvPr/>
        </p:nvSpPr>
        <p:spPr>
          <a:xfrm>
            <a:off x="142170" y="3636234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Susann Skarin</a:t>
            </a:r>
            <a:br>
              <a:rPr lang="sv-SE" sz="900" dirty="0" smtClean="0"/>
            </a:br>
            <a:r>
              <a:rPr lang="sv-SE" sz="700" dirty="0" smtClean="0"/>
              <a:t>Network administrator</a:t>
            </a:r>
            <a:endParaRPr lang="sv-SE" sz="700" dirty="0"/>
          </a:p>
        </p:txBody>
      </p:sp>
      <p:cxnSp>
        <p:nvCxnSpPr>
          <p:cNvPr id="150" name="Straight Connector 149"/>
          <p:cNvCxnSpPr/>
          <p:nvPr/>
        </p:nvCxnSpPr>
        <p:spPr>
          <a:xfrm flipH="1" flipV="1">
            <a:off x="105333" y="2372664"/>
            <a:ext cx="2171" cy="24964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flipH="1">
            <a:off x="105333" y="3440705"/>
            <a:ext cx="1617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ounded Rectangle 135"/>
          <p:cNvSpPr/>
          <p:nvPr/>
        </p:nvSpPr>
        <p:spPr>
          <a:xfrm>
            <a:off x="4046363" y="3623174"/>
            <a:ext cx="1152128" cy="324000"/>
          </a:xfrm>
          <a:prstGeom prst="roundRect">
            <a:avLst/>
          </a:prstGeom>
          <a:gradFill>
            <a:gsLst>
              <a:gs pos="67000">
                <a:schemeClr val="bg1">
                  <a:lumMod val="50000"/>
                </a:schemeClr>
              </a:gs>
              <a:gs pos="100000">
                <a:srgbClr val="00B050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John Sparger</a:t>
            </a:r>
          </a:p>
          <a:p>
            <a:pPr algn="ctr"/>
            <a:r>
              <a:rPr lang="sv-SE" sz="700" dirty="0" smtClean="0"/>
              <a:t>Integrator</a:t>
            </a:r>
            <a:endParaRPr lang="sv-SE" sz="900" dirty="0"/>
          </a:p>
        </p:txBody>
      </p:sp>
      <p:sp>
        <p:nvSpPr>
          <p:cNvPr id="138" name="Rounded Rectangle 137"/>
          <p:cNvSpPr/>
          <p:nvPr/>
        </p:nvSpPr>
        <p:spPr>
          <a:xfrm>
            <a:off x="5309493" y="5481264"/>
            <a:ext cx="1152128" cy="324000"/>
          </a:xfrm>
          <a:prstGeom prst="roundRect">
            <a:avLst/>
          </a:prstGeom>
          <a:solidFill>
            <a:srgbClr val="00B05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sv-SE" sz="900" dirty="0" smtClean="0"/>
              <a:t>William Ledda</a:t>
            </a:r>
          </a:p>
          <a:p>
            <a:pPr algn="ctr"/>
            <a:r>
              <a:rPr lang="sv-SE" sz="700" dirty="0" smtClean="0"/>
              <a:t>Integrator</a:t>
            </a:r>
            <a:endParaRPr lang="sv-SE" sz="900" dirty="0"/>
          </a:p>
        </p:txBody>
      </p:sp>
      <p:sp>
        <p:nvSpPr>
          <p:cNvPr id="139" name="Rounded Rectangle 138"/>
          <p:cNvSpPr/>
          <p:nvPr/>
        </p:nvSpPr>
        <p:spPr>
          <a:xfrm>
            <a:off x="4054556" y="5124536"/>
            <a:ext cx="1152128" cy="324000"/>
          </a:xfrm>
          <a:prstGeom prst="roundRect">
            <a:avLst/>
          </a:prstGeom>
          <a:solidFill>
            <a:srgbClr val="00B05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sv-SE" sz="900" dirty="0" smtClean="0"/>
              <a:t>Miklos Boros</a:t>
            </a:r>
          </a:p>
          <a:p>
            <a:pPr algn="ctr"/>
            <a:r>
              <a:rPr lang="sv-SE" sz="700" dirty="0" smtClean="0"/>
              <a:t>Integrator</a:t>
            </a:r>
            <a:endParaRPr lang="sv-SE" sz="900" dirty="0"/>
          </a:p>
        </p:txBody>
      </p:sp>
      <p:sp>
        <p:nvSpPr>
          <p:cNvPr id="134" name="Rounded Rectangle 133"/>
          <p:cNvSpPr/>
          <p:nvPr/>
        </p:nvSpPr>
        <p:spPr>
          <a:xfrm>
            <a:off x="6660232" y="1592832"/>
            <a:ext cx="1152128" cy="324000"/>
          </a:xfrm>
          <a:prstGeom prst="roundRect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15000">
                <a:srgbClr val="00B050"/>
              </a:gs>
            </a:gsLst>
            <a:lin ang="0" scaled="0"/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Maria Romedahl</a:t>
            </a:r>
          </a:p>
          <a:p>
            <a:pPr algn="ctr"/>
            <a:r>
              <a:rPr lang="sv-SE" sz="700" dirty="0" smtClean="0"/>
              <a:t>Technical coordinator</a:t>
            </a:r>
            <a:endParaRPr lang="sv-SE" sz="700" dirty="0"/>
          </a:p>
        </p:txBody>
      </p:sp>
      <p:sp>
        <p:nvSpPr>
          <p:cNvPr id="140" name="Rounded Rectangle 139"/>
          <p:cNvSpPr/>
          <p:nvPr/>
        </p:nvSpPr>
        <p:spPr>
          <a:xfrm>
            <a:off x="1451164" y="4381002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>
                <a:solidFill>
                  <a:schemeClr val="bg1"/>
                </a:solidFill>
              </a:rPr>
              <a:t>Szandra Kövecses</a:t>
            </a:r>
            <a:br>
              <a:rPr lang="sv-SE" sz="900" dirty="0" smtClean="0">
                <a:solidFill>
                  <a:schemeClr val="bg1"/>
                </a:solidFill>
              </a:rPr>
            </a:br>
            <a:r>
              <a:rPr lang="sv-SE" sz="700" dirty="0" smtClean="0">
                <a:solidFill>
                  <a:schemeClr val="bg1"/>
                </a:solidFill>
              </a:rPr>
              <a:t>Lead integrator</a:t>
            </a:r>
            <a:endParaRPr lang="sv-SE" sz="800" dirty="0"/>
          </a:p>
        </p:txBody>
      </p:sp>
      <p:sp>
        <p:nvSpPr>
          <p:cNvPr id="142" name="Rounded Rectangle 141"/>
          <p:cNvSpPr/>
          <p:nvPr/>
        </p:nvSpPr>
        <p:spPr>
          <a:xfrm>
            <a:off x="1451164" y="4013863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>
                <a:solidFill>
                  <a:schemeClr val="bg1"/>
                </a:solidFill>
              </a:rPr>
              <a:t>Stephane Gabourin</a:t>
            </a:r>
            <a:br>
              <a:rPr lang="sv-SE" sz="900" dirty="0" smtClean="0">
                <a:solidFill>
                  <a:schemeClr val="bg1"/>
                </a:solidFill>
              </a:rPr>
            </a:br>
            <a:r>
              <a:rPr lang="sv-SE" sz="600" dirty="0" smtClean="0">
                <a:solidFill>
                  <a:schemeClr val="bg1"/>
                </a:solidFill>
              </a:rPr>
              <a:t>Lead engineer fast interlocks</a:t>
            </a:r>
            <a:endParaRPr lang="sv-SE" sz="800" dirty="0"/>
          </a:p>
        </p:txBody>
      </p:sp>
      <p:sp>
        <p:nvSpPr>
          <p:cNvPr id="143" name="Rounded Rectangle 142"/>
          <p:cNvSpPr/>
          <p:nvPr/>
        </p:nvSpPr>
        <p:spPr>
          <a:xfrm>
            <a:off x="2677304" y="4749231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>
                <a:solidFill>
                  <a:schemeClr val="bg1"/>
                </a:solidFill>
              </a:rPr>
              <a:t>Viktor Fred</a:t>
            </a:r>
            <a:br>
              <a:rPr lang="sv-SE" sz="900" dirty="0" smtClean="0">
                <a:solidFill>
                  <a:schemeClr val="bg1"/>
                </a:solidFill>
              </a:rPr>
            </a:br>
            <a:r>
              <a:rPr lang="sv-SE" sz="500" dirty="0" smtClean="0">
                <a:solidFill>
                  <a:schemeClr val="bg1"/>
                </a:solidFill>
              </a:rPr>
              <a:t>Lead engineer electrical installations</a:t>
            </a:r>
            <a:endParaRPr lang="sv-SE" sz="800" dirty="0"/>
          </a:p>
        </p:txBody>
      </p:sp>
      <p:sp>
        <p:nvSpPr>
          <p:cNvPr id="145" name="Rounded Rectangle 144"/>
          <p:cNvSpPr/>
          <p:nvPr/>
        </p:nvSpPr>
        <p:spPr>
          <a:xfrm>
            <a:off x="1451164" y="2896479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Denis Paulic</a:t>
            </a:r>
          </a:p>
          <a:p>
            <a:pPr algn="ctr"/>
            <a:r>
              <a:rPr lang="sv-SE" sz="700" dirty="0" smtClean="0"/>
              <a:t>DGL, PLC engineer</a:t>
            </a:r>
            <a:endParaRPr lang="sv-SE" sz="700" dirty="0"/>
          </a:p>
        </p:txBody>
      </p:sp>
      <p:sp>
        <p:nvSpPr>
          <p:cNvPr id="165" name="Rounded Rectangle 164"/>
          <p:cNvSpPr/>
          <p:nvPr/>
        </p:nvSpPr>
        <p:spPr>
          <a:xfrm>
            <a:off x="6629722" y="3636234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50" dirty="0" smtClean="0"/>
              <a:t>Fredrik Söderberg</a:t>
            </a:r>
          </a:p>
          <a:p>
            <a:pPr algn="ctr"/>
            <a:r>
              <a:rPr lang="sv-SE" sz="700" dirty="0" smtClean="0"/>
              <a:t>Software engineer</a:t>
            </a:r>
            <a:endParaRPr lang="sv-SE" sz="700" dirty="0"/>
          </a:p>
        </p:txBody>
      </p:sp>
      <p:sp>
        <p:nvSpPr>
          <p:cNvPr id="161" name="Rounded Rectangle 160"/>
          <p:cNvSpPr/>
          <p:nvPr/>
        </p:nvSpPr>
        <p:spPr>
          <a:xfrm>
            <a:off x="5315245" y="4362392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sv-SE" sz="900" dirty="0" smtClean="0"/>
              <a:t>Simone Farina</a:t>
            </a:r>
            <a:br>
              <a:rPr lang="sv-SE" sz="900" dirty="0" smtClean="0"/>
            </a:br>
            <a:r>
              <a:rPr lang="sv-SE" sz="700" dirty="0" smtClean="0"/>
              <a:t>Embedded systems egineer</a:t>
            </a:r>
            <a:endParaRPr lang="sv-SE" sz="1000" dirty="0"/>
          </a:p>
        </p:txBody>
      </p:sp>
      <p:sp>
        <p:nvSpPr>
          <p:cNvPr id="162" name="Rounded Rectangle 161"/>
          <p:cNvSpPr/>
          <p:nvPr/>
        </p:nvSpPr>
        <p:spPr>
          <a:xfrm>
            <a:off x="7870697" y="3272040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sv-SE" sz="900" dirty="0" smtClean="0"/>
              <a:t>Georg Weiss</a:t>
            </a:r>
            <a:br>
              <a:rPr lang="sv-SE" sz="900" dirty="0" smtClean="0"/>
            </a:br>
            <a:r>
              <a:rPr lang="sv-SE" sz="700" dirty="0" smtClean="0"/>
              <a:t>Software engineer</a:t>
            </a:r>
            <a:endParaRPr lang="sv-SE" sz="1000" dirty="0"/>
          </a:p>
        </p:txBody>
      </p:sp>
      <p:sp>
        <p:nvSpPr>
          <p:cNvPr id="170" name="Rounded Rectangle 169"/>
          <p:cNvSpPr/>
          <p:nvPr/>
        </p:nvSpPr>
        <p:spPr>
          <a:xfrm>
            <a:off x="7867981" y="2514028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/>
              <a:t>Banafsheh </a:t>
            </a:r>
            <a:r>
              <a:rPr lang="sv-SE" sz="800" dirty="0" smtClean="0"/>
              <a:t>Hajinasab</a:t>
            </a:r>
            <a:endParaRPr lang="sv-SE" sz="900" dirty="0" smtClean="0"/>
          </a:p>
          <a:p>
            <a:pPr algn="ctr"/>
            <a:r>
              <a:rPr lang="sv-SE" sz="700" dirty="0" smtClean="0"/>
              <a:t>Software </a:t>
            </a:r>
            <a:r>
              <a:rPr lang="sv-SE" sz="700" dirty="0"/>
              <a:t>engineer</a:t>
            </a:r>
          </a:p>
        </p:txBody>
      </p:sp>
      <p:cxnSp>
        <p:nvCxnSpPr>
          <p:cNvPr id="149" name="Straight Connector 148"/>
          <p:cNvCxnSpPr/>
          <p:nvPr/>
        </p:nvCxnSpPr>
        <p:spPr>
          <a:xfrm flipH="1">
            <a:off x="7652016" y="4212924"/>
            <a:ext cx="360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Rounded Rectangle 177"/>
          <p:cNvSpPr/>
          <p:nvPr/>
        </p:nvSpPr>
        <p:spPr>
          <a:xfrm>
            <a:off x="5315584" y="4725144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Tomasz Brys</a:t>
            </a:r>
          </a:p>
          <a:p>
            <a:pPr algn="ctr"/>
            <a:r>
              <a:rPr lang="sv-SE" sz="700" dirty="0" smtClean="0"/>
              <a:t>Integrator</a:t>
            </a:r>
            <a:endParaRPr lang="sv-SE" sz="900" dirty="0"/>
          </a:p>
        </p:txBody>
      </p:sp>
      <p:sp>
        <p:nvSpPr>
          <p:cNvPr id="179" name="Rounded Rectangle 178"/>
          <p:cNvSpPr/>
          <p:nvPr/>
        </p:nvSpPr>
        <p:spPr>
          <a:xfrm>
            <a:off x="4058343" y="4725144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Thomas Fay</a:t>
            </a:r>
          </a:p>
          <a:p>
            <a:pPr algn="ctr"/>
            <a:r>
              <a:rPr lang="sv-SE" sz="700" dirty="0" smtClean="0"/>
              <a:t>Integrator</a:t>
            </a:r>
            <a:endParaRPr lang="sv-SE" sz="900" dirty="0"/>
          </a:p>
        </p:txBody>
      </p:sp>
      <p:sp>
        <p:nvSpPr>
          <p:cNvPr id="127" name="Rounded Rectangle 126"/>
          <p:cNvSpPr/>
          <p:nvPr/>
        </p:nvSpPr>
        <p:spPr>
          <a:xfrm>
            <a:off x="142648" y="3272040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Johan Christensson</a:t>
            </a:r>
          </a:p>
          <a:p>
            <a:pPr algn="ctr"/>
            <a:r>
              <a:rPr lang="sv-SE" sz="500" dirty="0" smtClean="0"/>
              <a:t>Infrastructure technology engineer</a:t>
            </a:r>
            <a:endParaRPr lang="sv-SE" sz="500" dirty="0"/>
          </a:p>
        </p:txBody>
      </p:sp>
      <p:cxnSp>
        <p:nvCxnSpPr>
          <p:cNvPr id="174" name="Straight Connector 173"/>
          <p:cNvCxnSpPr/>
          <p:nvPr/>
        </p:nvCxnSpPr>
        <p:spPr>
          <a:xfrm flipH="1">
            <a:off x="107504" y="4869160"/>
            <a:ext cx="1617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ounded Rectangle 168"/>
          <p:cNvSpPr/>
          <p:nvPr/>
        </p:nvSpPr>
        <p:spPr>
          <a:xfrm>
            <a:off x="142753" y="4002142"/>
            <a:ext cx="1152128" cy="324000"/>
          </a:xfrm>
          <a:prstGeom prst="roundRect">
            <a:avLst/>
          </a:prstGeom>
          <a:solidFill>
            <a:srgbClr val="00B05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Anders Harrisson</a:t>
            </a:r>
          </a:p>
          <a:p>
            <a:pPr algn="ctr"/>
            <a:r>
              <a:rPr lang="sv-SE" sz="500" dirty="0" smtClean="0"/>
              <a:t>Software configuration manager</a:t>
            </a:r>
            <a:endParaRPr lang="sv-SE" sz="500" dirty="0"/>
          </a:p>
        </p:txBody>
      </p:sp>
      <p:sp>
        <p:nvSpPr>
          <p:cNvPr id="166" name="Rounded Rectangle 165"/>
          <p:cNvSpPr/>
          <p:nvPr/>
        </p:nvSpPr>
        <p:spPr>
          <a:xfrm>
            <a:off x="143952" y="4726931"/>
            <a:ext cx="1152128" cy="324000"/>
          </a:xfrm>
          <a:prstGeom prst="roundRect">
            <a:avLst/>
          </a:prstGeom>
          <a:solidFill>
            <a:srgbClr val="00B05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Peter Holgersson</a:t>
            </a:r>
          </a:p>
          <a:p>
            <a:pPr algn="ctr"/>
            <a:r>
              <a:rPr lang="sv-SE" sz="700" dirty="0" smtClean="0"/>
              <a:t>Electriocal engineer</a:t>
            </a:r>
            <a:endParaRPr lang="sv-SE" sz="700" dirty="0"/>
          </a:p>
        </p:txBody>
      </p:sp>
      <p:sp>
        <p:nvSpPr>
          <p:cNvPr id="182" name="Rounded Rectangle 181"/>
          <p:cNvSpPr/>
          <p:nvPr/>
        </p:nvSpPr>
        <p:spPr>
          <a:xfrm>
            <a:off x="7870697" y="2896479"/>
            <a:ext cx="1152128" cy="324000"/>
          </a:xfrm>
          <a:prstGeom prst="roundRect">
            <a:avLst/>
          </a:prstGeom>
          <a:solidFill>
            <a:srgbClr val="00B050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Dirk Nordt</a:t>
            </a:r>
          </a:p>
          <a:p>
            <a:pPr algn="ctr"/>
            <a:r>
              <a:rPr lang="sv-SE" sz="700" dirty="0" smtClean="0"/>
              <a:t>Software </a:t>
            </a:r>
            <a:r>
              <a:rPr lang="sv-SE" sz="700" dirty="0"/>
              <a:t>engineer</a:t>
            </a:r>
          </a:p>
        </p:txBody>
      </p:sp>
      <p:sp>
        <p:nvSpPr>
          <p:cNvPr id="172" name="Rounded Rectangle 171"/>
          <p:cNvSpPr/>
          <p:nvPr/>
        </p:nvSpPr>
        <p:spPr>
          <a:xfrm>
            <a:off x="2818523" y="5865123"/>
            <a:ext cx="1152128" cy="324000"/>
          </a:xfrm>
          <a:prstGeom prst="roundRect">
            <a:avLst/>
          </a:prstGeom>
          <a:solidFill>
            <a:srgbClr val="00B05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sv-SE" sz="900" dirty="0" smtClean="0"/>
              <a:t>Marino Vojneski</a:t>
            </a:r>
          </a:p>
          <a:p>
            <a:pPr algn="ctr"/>
            <a:r>
              <a:rPr lang="sv-SE" sz="700" dirty="0" smtClean="0"/>
              <a:t>Integrator</a:t>
            </a:r>
            <a:endParaRPr lang="sv-SE" sz="900" dirty="0"/>
          </a:p>
        </p:txBody>
      </p:sp>
      <p:sp>
        <p:nvSpPr>
          <p:cNvPr id="177" name="Rounded Rectangle 176"/>
          <p:cNvSpPr/>
          <p:nvPr/>
        </p:nvSpPr>
        <p:spPr>
          <a:xfrm>
            <a:off x="4054556" y="5865403"/>
            <a:ext cx="1152128" cy="324000"/>
          </a:xfrm>
          <a:prstGeom prst="roundRect">
            <a:avLst/>
          </a:prstGeom>
          <a:solidFill>
            <a:srgbClr val="00B05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sv-SE" sz="900" dirty="0" smtClean="0"/>
              <a:t>Johannes Kazantzidis</a:t>
            </a:r>
          </a:p>
          <a:p>
            <a:pPr algn="ctr"/>
            <a:r>
              <a:rPr lang="sv-SE" sz="700" dirty="0" smtClean="0"/>
              <a:t>Integrator</a:t>
            </a:r>
            <a:endParaRPr lang="sv-SE" sz="900" dirty="0"/>
          </a:p>
        </p:txBody>
      </p:sp>
      <p:sp>
        <p:nvSpPr>
          <p:cNvPr id="132" name="Rounded Rectangle 131"/>
          <p:cNvSpPr/>
          <p:nvPr/>
        </p:nvSpPr>
        <p:spPr>
          <a:xfrm>
            <a:off x="2677304" y="2892172"/>
            <a:ext cx="1152128" cy="324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Enric Bargalló</a:t>
            </a:r>
          </a:p>
          <a:p>
            <a:pPr algn="ctr"/>
            <a:r>
              <a:rPr lang="sv-SE" sz="700" dirty="0" smtClean="0"/>
              <a:t>Lead analyst engineer</a:t>
            </a:r>
            <a:endParaRPr lang="sv-SE" sz="700" dirty="0"/>
          </a:p>
        </p:txBody>
      </p:sp>
      <p:sp>
        <p:nvSpPr>
          <p:cNvPr id="56" name="Rounded Rectangle 55"/>
          <p:cNvSpPr/>
          <p:nvPr/>
        </p:nvSpPr>
        <p:spPr>
          <a:xfrm>
            <a:off x="2671856" y="2520772"/>
            <a:ext cx="1152128" cy="324000"/>
          </a:xfrm>
          <a:prstGeom prst="roundRect">
            <a:avLst/>
          </a:prstGeom>
          <a:solidFill>
            <a:srgbClr val="00B050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 smtClean="0"/>
              <a:t>David Sanchez</a:t>
            </a:r>
          </a:p>
          <a:p>
            <a:pPr algn="ctr"/>
            <a:r>
              <a:rPr lang="sv-SE" sz="700" dirty="0" smtClean="0"/>
              <a:t>Automation engineer</a:t>
            </a:r>
            <a:endParaRPr lang="sv-SE" sz="700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3597" y="5080938"/>
            <a:ext cx="1951037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775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Employee/Consultant ratio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4608512" cy="5256584"/>
          </a:xfrm>
        </p:spPr>
        <p:txBody>
          <a:bodyPr>
            <a:normAutofit/>
          </a:bodyPr>
          <a:lstStyle/>
          <a:p>
            <a:r>
              <a:rPr lang="sv-SE" sz="1400" dirty="0" smtClean="0"/>
              <a:t>These are the projected staffing levels for the coming years</a:t>
            </a:r>
          </a:p>
          <a:p>
            <a:r>
              <a:rPr lang="sv-SE" sz="1400" dirty="0" smtClean="0"/>
              <a:t>We are actively planning to train employed staff in </a:t>
            </a:r>
          </a:p>
          <a:p>
            <a:pPr lvl="1"/>
            <a:r>
              <a:rPr lang="sv-SE" sz="1100" dirty="0" smtClean="0"/>
              <a:t>EPICS</a:t>
            </a:r>
          </a:p>
          <a:p>
            <a:pPr lvl="1"/>
            <a:r>
              <a:rPr lang="sv-SE" sz="1100" dirty="0" smtClean="0"/>
              <a:t>Timing</a:t>
            </a:r>
          </a:p>
          <a:p>
            <a:r>
              <a:rPr lang="sv-SE" sz="1500" dirty="0" smtClean="0"/>
              <a:t>We have informal/sporadic training activities in</a:t>
            </a:r>
          </a:p>
          <a:p>
            <a:pPr lvl="1"/>
            <a:r>
              <a:rPr lang="sv-SE" sz="1100" dirty="0" smtClean="0"/>
              <a:t>Programming</a:t>
            </a:r>
          </a:p>
          <a:p>
            <a:pPr lvl="1"/>
            <a:r>
              <a:rPr lang="sv-SE" sz="1100" dirty="0" smtClean="0"/>
              <a:t>Safety</a:t>
            </a:r>
          </a:p>
          <a:p>
            <a:pPr lvl="1"/>
            <a:r>
              <a:rPr lang="sv-SE" sz="1100" dirty="0" smtClean="0"/>
              <a:t>Embedded systems</a:t>
            </a:r>
            <a:endParaRPr lang="sv-SE" sz="1100" dirty="0"/>
          </a:p>
          <a:p>
            <a:r>
              <a:rPr lang="sv-SE" sz="1400" dirty="0" smtClean="0"/>
              <a:t>The intention behind our commercial framework contracts is to increase capacity and/or to cover for specialized, temporary competence needs</a:t>
            </a:r>
          </a:p>
          <a:p>
            <a:endParaRPr lang="sv-SE" sz="1400" dirty="0"/>
          </a:p>
          <a:p>
            <a:endParaRPr lang="sv-SE" sz="1400" dirty="0" smtClean="0"/>
          </a:p>
          <a:p>
            <a:endParaRPr lang="sv-SE" sz="1400" dirty="0" smtClean="0"/>
          </a:p>
          <a:p>
            <a:pPr lvl="1"/>
            <a:endParaRPr lang="sv-SE" sz="1100" dirty="0" smtClean="0"/>
          </a:p>
          <a:p>
            <a:endParaRPr lang="sv-SE" sz="1400" dirty="0"/>
          </a:p>
          <a:p>
            <a:endParaRPr lang="sv-SE" sz="1400" dirty="0" smtClean="0"/>
          </a:p>
          <a:p>
            <a:endParaRPr lang="sv-SE" sz="1400" dirty="0"/>
          </a:p>
          <a:p>
            <a:endParaRPr lang="sv-SE" sz="1400" dirty="0" smtClean="0"/>
          </a:p>
          <a:p>
            <a:r>
              <a:rPr lang="sv-SE" sz="1400" dirty="0" smtClean="0"/>
              <a:t>The re-baselined plan removes the peak load but increases cost by ~2 M€</a:t>
            </a:r>
            <a:endParaRPr lang="sv-SE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6</a:t>
            </a:fld>
            <a:endParaRPr lang="sv-S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484784"/>
            <a:ext cx="4265003" cy="256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045264"/>
            <a:ext cx="4265003" cy="256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80" y="4293096"/>
            <a:ext cx="4710890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8914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pPr marL="0" indent="0" algn="ctr">
              <a:buNone/>
            </a:pPr>
            <a:r>
              <a:rPr lang="sv-SE" dirty="0" smtClean="0"/>
              <a:t>Managing resource allocation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55317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Background</a:t>
            </a:r>
            <a:br>
              <a:rPr lang="en-GB" noProof="0" dirty="0" smtClean="0"/>
            </a:br>
            <a:r>
              <a:rPr lang="en-GB" sz="1800" noProof="0" dirty="0" smtClean="0"/>
              <a:t>Integrated Control Systems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800" dirty="0" smtClean="0"/>
              <a:t>ICS division is responsible for the construction of the integrated control system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800" dirty="0" smtClean="0"/>
              <a:t>Some parts of the ICS division can work relatively independent of stakeholders, while most of ICS will </a:t>
            </a:r>
            <a:r>
              <a:rPr lang="en-GB" sz="1800" u="sng" dirty="0" smtClean="0"/>
              <a:t>engage heavily</a:t>
            </a:r>
            <a:r>
              <a:rPr lang="en-GB" sz="1800" dirty="0" smtClean="0"/>
              <a:t> with stakeholders to design and integrate systems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800" dirty="0" smtClean="0">
                <a:solidFill>
                  <a:schemeClr val="tx1"/>
                </a:solidFill>
              </a:rPr>
              <a:t>Most significantly, this applies to the </a:t>
            </a:r>
            <a:r>
              <a:rPr lang="en-GB" sz="1800" u="sng" dirty="0" smtClean="0">
                <a:solidFill>
                  <a:schemeClr val="tx1"/>
                </a:solidFill>
              </a:rPr>
              <a:t>hardware and integration group</a:t>
            </a:r>
            <a:r>
              <a:rPr lang="en-GB" sz="1800" dirty="0" smtClean="0">
                <a:solidFill>
                  <a:schemeClr val="tx1"/>
                </a:solidFill>
              </a:rPr>
              <a:t>, who will almost exclusively work in close collaboration with stakeholders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800" dirty="0" smtClean="0"/>
              <a:t>The hardware and integration group can in total distribute about 25 engineers and 5 technicians to work together with stakeholders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800" dirty="0" smtClean="0"/>
              <a:t>The main stakeholders are Accelerator, Target, NSS and CF - each has an ICS integration work package in the ICS construction project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800" dirty="0" smtClean="0"/>
              <a:t>In order for ICS resources to be able to cover stakeholder needs, a systematic allocation of resources needs to be implemented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800" dirty="0" smtClean="0">
                <a:solidFill>
                  <a:schemeClr val="tx1"/>
                </a:solidFill>
              </a:rPr>
              <a:t>ICS will implement a variant of a classical line/project matrix model in order resolve prioritization and support project planning 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96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9</a:t>
            </a:fld>
            <a:endParaRPr lang="sv-SE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</p:spPr>
        <p:txBody>
          <a:bodyPr/>
          <a:lstStyle/>
          <a:p>
            <a:r>
              <a:rPr lang="sv-SE" dirty="0" smtClean="0"/>
              <a:t>Line/project matrix - motivation </a:t>
            </a:r>
            <a:r>
              <a:rPr lang="sv-SE" sz="2000" dirty="0" smtClean="0"/>
              <a:t>(1)</a:t>
            </a:r>
            <a:endParaRPr lang="sv-SE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79512" y="1556792"/>
            <a:ext cx="871296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 smtClean="0"/>
              <a:t>Currently, there is no systematic resource allocation for ICS</a:t>
            </a:r>
            <a:br>
              <a:rPr lang="en-GB" sz="1600" dirty="0" smtClean="0"/>
            </a:br>
            <a:r>
              <a:rPr lang="en-GB" sz="1600" dirty="0" smtClean="0"/>
              <a:t>resources to stakeholder activities</a:t>
            </a:r>
          </a:p>
          <a:p>
            <a:endParaRPr lang="en-GB" sz="1600" dirty="0" smtClean="0"/>
          </a:p>
          <a:p>
            <a:r>
              <a:rPr lang="en-GB" sz="1600" dirty="0" smtClean="0"/>
              <a:t>It is managed in an ad-hoc manner which causes difficulties with</a:t>
            </a:r>
          </a:p>
          <a:p>
            <a:pPr lvl="1"/>
            <a:r>
              <a:rPr lang="en-GB" sz="1400" dirty="0" smtClean="0"/>
              <a:t>ICS and stakeholder project planning</a:t>
            </a:r>
          </a:p>
          <a:p>
            <a:pPr lvl="1"/>
            <a:r>
              <a:rPr lang="en-GB" sz="1400" dirty="0" smtClean="0"/>
              <a:t>Correct prioritization of ICS activities</a:t>
            </a:r>
          </a:p>
          <a:p>
            <a:pPr lvl="1"/>
            <a:r>
              <a:rPr lang="en-GB" sz="1400" dirty="0" smtClean="0"/>
              <a:t>(non-technical) Interfaces between ICS and stakeholders</a:t>
            </a:r>
          </a:p>
          <a:p>
            <a:pPr lvl="1"/>
            <a:r>
              <a:rPr lang="en-GB" sz="1400" dirty="0" smtClean="0"/>
              <a:t>ICS budget compliance</a:t>
            </a:r>
            <a:endParaRPr lang="en-GB" sz="1400" dirty="0"/>
          </a:p>
          <a:p>
            <a:pPr lvl="1"/>
            <a:r>
              <a:rPr lang="en-GB" sz="1400" dirty="0" smtClean="0"/>
              <a:t>ICS resource competence development</a:t>
            </a:r>
          </a:p>
          <a:p>
            <a:endParaRPr lang="en-GB" sz="1600" dirty="0" smtClean="0"/>
          </a:p>
          <a:p>
            <a:r>
              <a:rPr lang="en-GB" sz="1600" dirty="0" smtClean="0"/>
              <a:t>There is no or little support in ESS processes for dealing systematically with the problem of requesting, prioritizing and allocating resources to multiple activities</a:t>
            </a:r>
            <a:endParaRPr lang="en-GB" sz="1600" dirty="0"/>
          </a:p>
        </p:txBody>
      </p:sp>
      <p:pic>
        <p:nvPicPr>
          <p:cNvPr id="3074" name="Picture 2" descr="7 Resources For Increasing Employee Loyalty For F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586" y="1443964"/>
            <a:ext cx="276225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350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</TotalTime>
  <Words>1675</Words>
  <Application>Microsoft Office PowerPoint</Application>
  <PresentationFormat>On-screen Show (4:3)</PresentationFormat>
  <Paragraphs>741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ICS organization update Integrated Control Systems</vt:lpstr>
      <vt:lpstr>Background Integrated Control Systems</vt:lpstr>
      <vt:lpstr>ICS Organization 2018-04</vt:lpstr>
      <vt:lpstr>Distribuition</vt:lpstr>
      <vt:lpstr>Engineering competence</vt:lpstr>
      <vt:lpstr>Employee/Consultant ratio</vt:lpstr>
      <vt:lpstr>PowerPoint Presentation</vt:lpstr>
      <vt:lpstr>Background Integrated Control Systems</vt:lpstr>
      <vt:lpstr>Line/project matrix - motivation (1)</vt:lpstr>
      <vt:lpstr>Line/project matrix - motivation (2)</vt:lpstr>
      <vt:lpstr>Line/project matrix - motivation (2)</vt:lpstr>
      <vt:lpstr>Line/project matrix - motivation (2)</vt:lpstr>
      <vt:lpstr>Line/project matrix - motivation (2)</vt:lpstr>
      <vt:lpstr>Line/project matrix - roles</vt:lpstr>
      <vt:lpstr>Line/project matrix - interaction</vt:lpstr>
    </vt:vector>
  </TitlesOfParts>
  <Manager>Henrik.Carling@esss.se</Manager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Henrik.Carling@esss.se</dc:creator>
  <cp:lastModifiedBy>Henrik Carling</cp:lastModifiedBy>
  <cp:revision>80</cp:revision>
  <dcterms:created xsi:type="dcterms:W3CDTF">2013-10-29T16:05:10Z</dcterms:created>
  <dcterms:modified xsi:type="dcterms:W3CDTF">2018-04-12T06:54:31Z</dcterms:modified>
</cp:coreProperties>
</file>