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85" r:id="rId2"/>
    <p:sldId id="316" r:id="rId3"/>
    <p:sldId id="292" r:id="rId4"/>
    <p:sldId id="288" r:id="rId5"/>
    <p:sldId id="289" r:id="rId6"/>
    <p:sldId id="287" r:id="rId7"/>
    <p:sldId id="286" r:id="rId8"/>
    <p:sldId id="273" r:id="rId9"/>
    <p:sldId id="296" r:id="rId10"/>
    <p:sldId id="297" r:id="rId11"/>
    <p:sldId id="290" r:id="rId12"/>
    <p:sldId id="303" r:id="rId13"/>
    <p:sldId id="278" r:id="rId14"/>
    <p:sldId id="269" r:id="rId15"/>
    <p:sldId id="293" r:id="rId16"/>
    <p:sldId id="294" r:id="rId17"/>
    <p:sldId id="279" r:id="rId18"/>
    <p:sldId id="280" r:id="rId19"/>
    <p:sldId id="281" r:id="rId20"/>
    <p:sldId id="283" r:id="rId21"/>
    <p:sldId id="318" r:id="rId22"/>
    <p:sldId id="313" r:id="rId23"/>
    <p:sldId id="314" r:id="rId24"/>
    <p:sldId id="315" r:id="rId25"/>
    <p:sldId id="295" r:id="rId26"/>
    <p:sldId id="306" r:id="rId27"/>
    <p:sldId id="291" r:id="rId28"/>
    <p:sldId id="302" r:id="rId2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nart Åström" initials="LÅ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966432"/>
    <a:srgbClr val="CD9B69"/>
    <a:srgbClr val="BCA208"/>
    <a:srgbClr val="F0CF0A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 autoAdjust="0"/>
    <p:restoredTop sz="90010" autoAdjust="0"/>
  </p:normalViewPr>
  <p:slideViewPr>
    <p:cSldViewPr snapToGrid="0" snapToObjects="1">
      <p:cViewPr varScale="1">
        <p:scale>
          <a:sx n="71" d="100"/>
          <a:sy n="71" d="100"/>
        </p:scale>
        <p:origin x="-8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2018-04-11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274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274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274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274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274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274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</a:t>
            </a:r>
            <a:r>
              <a:rPr lang="en-US" baseline="0" dirty="0"/>
              <a:t> highly active components</a:t>
            </a:r>
          </a:p>
          <a:p>
            <a:r>
              <a:rPr lang="en-US" baseline="0" dirty="0"/>
              <a:t>Activity of monolith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EC7BD-D5A8-D947-B42A-D0A571906A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11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22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4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7085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7085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50cm ~ 8x 10</a:t>
            </a:r>
            <a:r>
              <a:rPr lang="en-US" sz="1600" baseline="30000" dirty="0"/>
              <a:t>th</a:t>
            </a:r>
            <a:r>
              <a:rPr lang="en-US" sz="1600" dirty="0"/>
              <a:t> layers, so 2kSv/h from Target Wheel gets to be 20</a:t>
            </a:r>
            <a:r>
              <a:rPr lang="el-GR" sz="1600" dirty="0"/>
              <a:t>μ</a:t>
            </a:r>
            <a:r>
              <a:rPr lang="en-US" sz="1600" dirty="0" err="1"/>
              <a:t>Sv</a:t>
            </a:r>
            <a:r>
              <a:rPr lang="en-US" sz="1600" dirty="0"/>
              <a:t>/h beyond the shutter – this is worst-case estimation, the calculated numbers are much lower and 40cm of</a:t>
            </a:r>
            <a:r>
              <a:rPr lang="en-US" sz="1600" baseline="0" dirty="0"/>
              <a:t> mild steel thickness is </a:t>
            </a:r>
            <a:r>
              <a:rPr lang="en-US" sz="1600" baseline="0" dirty="0" smtClean="0"/>
              <a:t>enough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TD need shielding to be (automatically) closed during insert exchange</a:t>
            </a:r>
            <a:endParaRPr lang="en-US" sz="1600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7085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is in control?</a:t>
            </a:r>
          </a:p>
          <a:p>
            <a:r>
              <a:rPr lang="en-US" dirty="0" smtClean="0"/>
              <a:t>Who can command a change of state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7085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GBS = Gamma Beam Shutter (the ‘shutter’ part of the light shutter)</a:t>
            </a:r>
          </a:p>
          <a:p>
            <a:r>
              <a:rPr lang="en-US" dirty="0"/>
              <a:t>BBG = Bridge Beam Guide (</a:t>
            </a:r>
            <a:r>
              <a:rPr lang="en-US" baseline="0" dirty="0"/>
              <a:t>the beam-guide bearing part of the light shutter, bridging the in-monolith beam guides to the bunker beam guides)</a:t>
            </a:r>
          </a:p>
          <a:p>
            <a:r>
              <a:rPr lang="en-US" baseline="0" dirty="0"/>
              <a:t>PSS = Personnel Safety System</a:t>
            </a:r>
          </a:p>
          <a:p>
            <a:r>
              <a:rPr lang="en-US" baseline="0" dirty="0"/>
              <a:t>MPS = Machine Protection System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4664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188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47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708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2018-04-11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2018-04-11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2018-04-11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2018-04-11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2018-04-11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Neutron Beam Extraction System</a:t>
            </a:r>
            <a:br>
              <a:rPr lang="en-US" dirty="0"/>
            </a:br>
            <a:r>
              <a:rPr lang="en-US" dirty="0"/>
              <a:t>The Light Shutter System (LSS)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306" y="3886200"/>
            <a:ext cx="8815387" cy="1752600"/>
          </a:xfrm>
        </p:spPr>
        <p:txBody>
          <a:bodyPr>
            <a:noAutofit/>
          </a:bodyPr>
          <a:lstStyle/>
          <a:p>
            <a:r>
              <a:rPr lang="en-GB" sz="2000" dirty="0" err="1">
                <a:solidFill>
                  <a:schemeClr val="bg1"/>
                </a:solidFill>
              </a:rPr>
              <a:t>Jarich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Koning</a:t>
            </a:r>
            <a:r>
              <a:rPr lang="en-GB" sz="2000" dirty="0">
                <a:solidFill>
                  <a:schemeClr val="bg1"/>
                </a:solidFill>
              </a:rPr>
              <a:t>, Mats Olsson, Bengt </a:t>
            </a:r>
            <a:r>
              <a:rPr lang="en-GB" sz="2000" dirty="0" err="1">
                <a:solidFill>
                  <a:schemeClr val="bg1"/>
                </a:solidFill>
              </a:rPr>
              <a:t>Jönsson</a:t>
            </a:r>
            <a:r>
              <a:rPr lang="en-GB" sz="2000" dirty="0">
                <a:solidFill>
                  <a:schemeClr val="bg1"/>
                </a:solidFill>
              </a:rPr>
              <a:t>, Lennart </a:t>
            </a:r>
            <a:r>
              <a:rPr lang="en-GB" sz="2000" dirty="0" err="1">
                <a:solidFill>
                  <a:schemeClr val="bg1"/>
                </a:solidFill>
              </a:rPr>
              <a:t>Åström</a:t>
            </a:r>
            <a:r>
              <a:rPr lang="en-GB" sz="2000" dirty="0">
                <a:solidFill>
                  <a:schemeClr val="bg1"/>
                </a:solidFill>
              </a:rPr>
              <a:t>, Sara Ghatnekar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11 April, 2018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64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3" descr="X:\Machines Directorate\Target division\Public Read Write\Jarich\2018-03-22_LSS\Capture_0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r="13357"/>
          <a:stretch/>
        </p:blipFill>
        <p:spPr bwMode="auto">
          <a:xfrm>
            <a:off x="0" y="1386000"/>
            <a:ext cx="9144000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NBEX overview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grpSp>
        <p:nvGrpSpPr>
          <p:cNvPr id="95" name="Group 94"/>
          <p:cNvGrpSpPr/>
          <p:nvPr/>
        </p:nvGrpSpPr>
        <p:grpSpPr>
          <a:xfrm>
            <a:off x="1623105" y="3530760"/>
            <a:ext cx="6250895" cy="2351987"/>
            <a:chOff x="1925758" y="3899878"/>
            <a:chExt cx="5412887" cy="2096955"/>
          </a:xfrm>
        </p:grpSpPr>
        <p:sp>
          <p:nvSpPr>
            <p:cNvPr id="7183" name="Freeform 7182"/>
            <p:cNvSpPr/>
            <p:nvPr/>
          </p:nvSpPr>
          <p:spPr>
            <a:xfrm>
              <a:off x="1925758" y="3899878"/>
              <a:ext cx="5412887" cy="2089959"/>
            </a:xfrm>
            <a:custGeom>
              <a:avLst/>
              <a:gdLst>
                <a:gd name="connsiteX0" fmla="*/ 5361354 w 5361354"/>
                <a:gd name="connsiteY0" fmla="*/ 429847 h 1797539"/>
                <a:gd name="connsiteX1" fmla="*/ 4157785 w 5361354"/>
                <a:gd name="connsiteY1" fmla="*/ 508000 h 1797539"/>
                <a:gd name="connsiteX2" fmla="*/ 4189046 w 5361354"/>
                <a:gd name="connsiteY2" fmla="*/ 0 h 1797539"/>
                <a:gd name="connsiteX3" fmla="*/ 4243754 w 5361354"/>
                <a:gd name="connsiteY3" fmla="*/ 312616 h 1797539"/>
                <a:gd name="connsiteX4" fmla="*/ 3407508 w 5361354"/>
                <a:gd name="connsiteY4" fmla="*/ 351693 h 1797539"/>
                <a:gd name="connsiteX5" fmla="*/ 0 w 5361354"/>
                <a:gd name="connsiteY5" fmla="*/ 1797539 h 1797539"/>
                <a:gd name="connsiteX0" fmla="*/ 5361354 w 5361354"/>
                <a:gd name="connsiteY0" fmla="*/ 398585 h 1766277"/>
                <a:gd name="connsiteX1" fmla="*/ 4157785 w 5361354"/>
                <a:gd name="connsiteY1" fmla="*/ 476738 h 1766277"/>
                <a:gd name="connsiteX2" fmla="*/ 4079630 w 5361354"/>
                <a:gd name="connsiteY2" fmla="*/ 0 h 1766277"/>
                <a:gd name="connsiteX3" fmla="*/ 4243754 w 5361354"/>
                <a:gd name="connsiteY3" fmla="*/ 281354 h 1766277"/>
                <a:gd name="connsiteX4" fmla="*/ 3407508 w 5361354"/>
                <a:gd name="connsiteY4" fmla="*/ 320431 h 1766277"/>
                <a:gd name="connsiteX5" fmla="*/ 0 w 5361354"/>
                <a:gd name="connsiteY5" fmla="*/ 1766277 h 1766277"/>
                <a:gd name="connsiteX0" fmla="*/ 5361354 w 5361354"/>
                <a:gd name="connsiteY0" fmla="*/ 398585 h 1766277"/>
                <a:gd name="connsiteX1" fmla="*/ 4157785 w 5361354"/>
                <a:gd name="connsiteY1" fmla="*/ 476738 h 1766277"/>
                <a:gd name="connsiteX2" fmla="*/ 4079630 w 5361354"/>
                <a:gd name="connsiteY2" fmla="*/ 0 h 1766277"/>
                <a:gd name="connsiteX3" fmla="*/ 4142154 w 5361354"/>
                <a:gd name="connsiteY3" fmla="*/ 281354 h 1766277"/>
                <a:gd name="connsiteX4" fmla="*/ 3407508 w 5361354"/>
                <a:gd name="connsiteY4" fmla="*/ 320431 h 1766277"/>
                <a:gd name="connsiteX5" fmla="*/ 0 w 5361354"/>
                <a:gd name="connsiteY5" fmla="*/ 1766277 h 1766277"/>
                <a:gd name="connsiteX0" fmla="*/ 5361354 w 5361354"/>
                <a:gd name="connsiteY0" fmla="*/ 398585 h 1766277"/>
                <a:gd name="connsiteX1" fmla="*/ 4040554 w 5361354"/>
                <a:gd name="connsiteY1" fmla="*/ 492369 h 1766277"/>
                <a:gd name="connsiteX2" fmla="*/ 4079630 w 5361354"/>
                <a:gd name="connsiteY2" fmla="*/ 0 h 1766277"/>
                <a:gd name="connsiteX3" fmla="*/ 4142154 w 5361354"/>
                <a:gd name="connsiteY3" fmla="*/ 281354 h 1766277"/>
                <a:gd name="connsiteX4" fmla="*/ 3407508 w 5361354"/>
                <a:gd name="connsiteY4" fmla="*/ 320431 h 1766277"/>
                <a:gd name="connsiteX5" fmla="*/ 0 w 5361354"/>
                <a:gd name="connsiteY5" fmla="*/ 1766277 h 1766277"/>
                <a:gd name="connsiteX0" fmla="*/ 5361354 w 5361354"/>
                <a:gd name="connsiteY0" fmla="*/ 398585 h 1766277"/>
                <a:gd name="connsiteX1" fmla="*/ 4087447 w 5361354"/>
                <a:gd name="connsiteY1" fmla="*/ 492369 h 1766277"/>
                <a:gd name="connsiteX2" fmla="*/ 4079630 w 5361354"/>
                <a:gd name="connsiteY2" fmla="*/ 0 h 1766277"/>
                <a:gd name="connsiteX3" fmla="*/ 4142154 w 5361354"/>
                <a:gd name="connsiteY3" fmla="*/ 281354 h 1766277"/>
                <a:gd name="connsiteX4" fmla="*/ 3407508 w 5361354"/>
                <a:gd name="connsiteY4" fmla="*/ 320431 h 1766277"/>
                <a:gd name="connsiteX5" fmla="*/ 0 w 5361354"/>
                <a:gd name="connsiteY5" fmla="*/ 1766277 h 1766277"/>
                <a:gd name="connsiteX0" fmla="*/ 5361354 w 5361354"/>
                <a:gd name="connsiteY0" fmla="*/ 398585 h 1766277"/>
                <a:gd name="connsiteX1" fmla="*/ 4087447 w 5361354"/>
                <a:gd name="connsiteY1" fmla="*/ 492369 h 1766277"/>
                <a:gd name="connsiteX2" fmla="*/ 4079630 w 5361354"/>
                <a:gd name="connsiteY2" fmla="*/ 0 h 1766277"/>
                <a:gd name="connsiteX3" fmla="*/ 4142154 w 5361354"/>
                <a:gd name="connsiteY3" fmla="*/ 281354 h 1766277"/>
                <a:gd name="connsiteX4" fmla="*/ 3407508 w 5361354"/>
                <a:gd name="connsiteY4" fmla="*/ 320431 h 1766277"/>
                <a:gd name="connsiteX5" fmla="*/ 0 w 5361354"/>
                <a:gd name="connsiteY5" fmla="*/ 1766277 h 1766277"/>
                <a:gd name="connsiteX0" fmla="*/ 5517662 w 5517662"/>
                <a:gd name="connsiteY0" fmla="*/ 398585 h 1766277"/>
                <a:gd name="connsiteX1" fmla="*/ 4243755 w 5517662"/>
                <a:gd name="connsiteY1" fmla="*/ 492369 h 1766277"/>
                <a:gd name="connsiteX2" fmla="*/ 4235938 w 5517662"/>
                <a:gd name="connsiteY2" fmla="*/ 0 h 1766277"/>
                <a:gd name="connsiteX3" fmla="*/ 4298462 w 5517662"/>
                <a:gd name="connsiteY3" fmla="*/ 281354 h 1766277"/>
                <a:gd name="connsiteX4" fmla="*/ 3563816 w 5517662"/>
                <a:gd name="connsiteY4" fmla="*/ 320431 h 1766277"/>
                <a:gd name="connsiteX5" fmla="*/ 0 w 5517662"/>
                <a:gd name="connsiteY5" fmla="*/ 1766277 h 1766277"/>
                <a:gd name="connsiteX0" fmla="*/ 5517662 w 5517662"/>
                <a:gd name="connsiteY0" fmla="*/ 398585 h 1888720"/>
                <a:gd name="connsiteX1" fmla="*/ 4243755 w 5517662"/>
                <a:gd name="connsiteY1" fmla="*/ 492369 h 1888720"/>
                <a:gd name="connsiteX2" fmla="*/ 4235938 w 5517662"/>
                <a:gd name="connsiteY2" fmla="*/ 0 h 1888720"/>
                <a:gd name="connsiteX3" fmla="*/ 4298462 w 5517662"/>
                <a:gd name="connsiteY3" fmla="*/ 281354 h 1888720"/>
                <a:gd name="connsiteX4" fmla="*/ 3563816 w 5517662"/>
                <a:gd name="connsiteY4" fmla="*/ 320431 h 1888720"/>
                <a:gd name="connsiteX5" fmla="*/ 0 w 5517662"/>
                <a:gd name="connsiteY5" fmla="*/ 1766277 h 1888720"/>
                <a:gd name="connsiteX0" fmla="*/ 5517662 w 5517662"/>
                <a:gd name="connsiteY0" fmla="*/ 398585 h 1887635"/>
                <a:gd name="connsiteX1" fmla="*/ 4243755 w 5517662"/>
                <a:gd name="connsiteY1" fmla="*/ 492369 h 1887635"/>
                <a:gd name="connsiteX2" fmla="*/ 4235938 w 5517662"/>
                <a:gd name="connsiteY2" fmla="*/ 0 h 1887635"/>
                <a:gd name="connsiteX3" fmla="*/ 4298462 w 5517662"/>
                <a:gd name="connsiteY3" fmla="*/ 281354 h 1887635"/>
                <a:gd name="connsiteX4" fmla="*/ 3801941 w 5517662"/>
                <a:gd name="connsiteY4" fmla="*/ 307731 h 1887635"/>
                <a:gd name="connsiteX5" fmla="*/ 0 w 5517662"/>
                <a:gd name="connsiteY5" fmla="*/ 1766277 h 1887635"/>
                <a:gd name="connsiteX0" fmla="*/ 5517662 w 5517662"/>
                <a:gd name="connsiteY0" fmla="*/ 398585 h 1925598"/>
                <a:gd name="connsiteX1" fmla="*/ 4243755 w 5517662"/>
                <a:gd name="connsiteY1" fmla="*/ 492369 h 1925598"/>
                <a:gd name="connsiteX2" fmla="*/ 4235938 w 5517662"/>
                <a:gd name="connsiteY2" fmla="*/ 0 h 1925598"/>
                <a:gd name="connsiteX3" fmla="*/ 4298462 w 5517662"/>
                <a:gd name="connsiteY3" fmla="*/ 281354 h 1925598"/>
                <a:gd name="connsiteX4" fmla="*/ 3801941 w 5517662"/>
                <a:gd name="connsiteY4" fmla="*/ 307731 h 1925598"/>
                <a:gd name="connsiteX5" fmla="*/ 0 w 5517662"/>
                <a:gd name="connsiteY5" fmla="*/ 1766277 h 1925598"/>
                <a:gd name="connsiteX0" fmla="*/ 5673237 w 5673237"/>
                <a:gd name="connsiteY0" fmla="*/ 398585 h 2036999"/>
                <a:gd name="connsiteX1" fmla="*/ 4399330 w 5673237"/>
                <a:gd name="connsiteY1" fmla="*/ 492369 h 2036999"/>
                <a:gd name="connsiteX2" fmla="*/ 4391513 w 5673237"/>
                <a:gd name="connsiteY2" fmla="*/ 0 h 2036999"/>
                <a:gd name="connsiteX3" fmla="*/ 4454037 w 5673237"/>
                <a:gd name="connsiteY3" fmla="*/ 281354 h 2036999"/>
                <a:gd name="connsiteX4" fmla="*/ 3957516 w 5673237"/>
                <a:gd name="connsiteY4" fmla="*/ 307731 h 2036999"/>
                <a:gd name="connsiteX5" fmla="*/ 0 w 5673237"/>
                <a:gd name="connsiteY5" fmla="*/ 1893277 h 2036999"/>
                <a:gd name="connsiteX0" fmla="*/ 5673237 w 5673237"/>
                <a:gd name="connsiteY0" fmla="*/ 398585 h 2072278"/>
                <a:gd name="connsiteX1" fmla="*/ 4399330 w 5673237"/>
                <a:gd name="connsiteY1" fmla="*/ 492369 h 2072278"/>
                <a:gd name="connsiteX2" fmla="*/ 4391513 w 5673237"/>
                <a:gd name="connsiteY2" fmla="*/ 0 h 2072278"/>
                <a:gd name="connsiteX3" fmla="*/ 4454037 w 5673237"/>
                <a:gd name="connsiteY3" fmla="*/ 281354 h 2072278"/>
                <a:gd name="connsiteX4" fmla="*/ 3957516 w 5673237"/>
                <a:gd name="connsiteY4" fmla="*/ 307731 h 2072278"/>
                <a:gd name="connsiteX5" fmla="*/ 0 w 5673237"/>
                <a:gd name="connsiteY5" fmla="*/ 1893277 h 2072278"/>
                <a:gd name="connsiteX0" fmla="*/ 5412887 w 5412887"/>
                <a:gd name="connsiteY0" fmla="*/ 398585 h 2142298"/>
                <a:gd name="connsiteX1" fmla="*/ 4138980 w 5412887"/>
                <a:gd name="connsiteY1" fmla="*/ 492369 h 2142298"/>
                <a:gd name="connsiteX2" fmla="*/ 4131163 w 5412887"/>
                <a:gd name="connsiteY2" fmla="*/ 0 h 2142298"/>
                <a:gd name="connsiteX3" fmla="*/ 4193687 w 5412887"/>
                <a:gd name="connsiteY3" fmla="*/ 281354 h 2142298"/>
                <a:gd name="connsiteX4" fmla="*/ 3697166 w 5412887"/>
                <a:gd name="connsiteY4" fmla="*/ 307731 h 2142298"/>
                <a:gd name="connsiteX5" fmla="*/ 0 w 5412887"/>
                <a:gd name="connsiteY5" fmla="*/ 1972652 h 2142298"/>
                <a:gd name="connsiteX0" fmla="*/ 5412887 w 5412887"/>
                <a:gd name="connsiteY0" fmla="*/ 398585 h 2089959"/>
                <a:gd name="connsiteX1" fmla="*/ 4138980 w 5412887"/>
                <a:gd name="connsiteY1" fmla="*/ 492369 h 2089959"/>
                <a:gd name="connsiteX2" fmla="*/ 4131163 w 5412887"/>
                <a:gd name="connsiteY2" fmla="*/ 0 h 2089959"/>
                <a:gd name="connsiteX3" fmla="*/ 4193687 w 5412887"/>
                <a:gd name="connsiteY3" fmla="*/ 281354 h 2089959"/>
                <a:gd name="connsiteX4" fmla="*/ 3697166 w 5412887"/>
                <a:gd name="connsiteY4" fmla="*/ 307731 h 2089959"/>
                <a:gd name="connsiteX5" fmla="*/ 0 w 5412887"/>
                <a:gd name="connsiteY5" fmla="*/ 1972652 h 208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2887" h="2089959">
                  <a:moveTo>
                    <a:pt x="5412887" y="398585"/>
                  </a:moveTo>
                  <a:lnTo>
                    <a:pt x="4138980" y="492369"/>
                  </a:lnTo>
                  <a:lnTo>
                    <a:pt x="4131163" y="0"/>
                  </a:lnTo>
                  <a:lnTo>
                    <a:pt x="4193687" y="281354"/>
                  </a:lnTo>
                  <a:lnTo>
                    <a:pt x="3697166" y="307731"/>
                  </a:lnTo>
                  <a:cubicBezTo>
                    <a:pt x="3378527" y="1650594"/>
                    <a:pt x="2126436" y="2392403"/>
                    <a:pt x="0" y="1972652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7185" name="Straight Connector 7184"/>
            <p:cNvCxnSpPr/>
            <p:nvPr/>
          </p:nvCxnSpPr>
          <p:spPr>
            <a:xfrm>
              <a:off x="2900483" y="5858353"/>
              <a:ext cx="0" cy="13848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398958" y="5841022"/>
              <a:ext cx="30042" cy="13848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352968" y="5587022"/>
              <a:ext cx="92032" cy="11527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892675" y="5231422"/>
              <a:ext cx="125391" cy="8670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172075" y="4941622"/>
              <a:ext cx="111125" cy="4263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254238" y="4805097"/>
              <a:ext cx="135131" cy="3426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008776" y="5113072"/>
              <a:ext cx="124813" cy="8440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309801" y="4681272"/>
              <a:ext cx="135131" cy="3426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423597" y="4357687"/>
              <a:ext cx="154878" cy="273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423597" y="4236786"/>
              <a:ext cx="189106" cy="163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5369622" y="4513262"/>
              <a:ext cx="154878" cy="273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296140" y="1520930"/>
            <a:ext cx="9107048" cy="5152913"/>
            <a:chOff x="-202718" y="1660874"/>
            <a:chExt cx="9107048" cy="5152913"/>
          </a:xfrm>
        </p:grpSpPr>
        <p:sp>
          <p:nvSpPr>
            <p:cNvPr id="6" name="TextBox 5"/>
            <p:cNvSpPr txBox="1"/>
            <p:nvPr/>
          </p:nvSpPr>
          <p:spPr>
            <a:xfrm>
              <a:off x="7468715" y="1695546"/>
              <a:ext cx="1132359" cy="40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/>
                <a:t>NBEX cabinets</a:t>
              </a:r>
            </a:p>
            <a:p>
              <a:r>
                <a:rPr lang="en-US" dirty="0"/>
                <a:t>D02.091.4003</a:t>
              </a:r>
              <a:endParaRPr lang="nl-NL" dirty="0"/>
            </a:p>
          </p:txBody>
        </p:sp>
        <p:cxnSp>
          <p:nvCxnSpPr>
            <p:cNvPr id="7" name="Straight Connector 6"/>
            <p:cNvCxnSpPr>
              <a:stCxn id="6" idx="2"/>
            </p:cNvCxnSpPr>
            <p:nvPr/>
          </p:nvCxnSpPr>
          <p:spPr>
            <a:xfrm flipH="1">
              <a:off x="5584442" y="2101229"/>
              <a:ext cx="2450453" cy="254621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flipH="1">
              <a:off x="7283450" y="2101229"/>
              <a:ext cx="751445" cy="1867646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155652" y="3760864"/>
              <a:ext cx="646584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P-beam</a:t>
              </a:r>
              <a:endParaRPr lang="nl-NL" sz="12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-202718" y="3769287"/>
              <a:ext cx="1170458" cy="510683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715250" y="6012222"/>
              <a:ext cx="1189080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ECHIR beam dump</a:t>
              </a:r>
              <a:endParaRPr lang="nl-NL" sz="1200" dirty="0"/>
            </a:p>
          </p:txBody>
        </p:sp>
        <p:cxnSp>
          <p:nvCxnSpPr>
            <p:cNvPr id="26" name="Straight Connector 25"/>
            <p:cNvCxnSpPr>
              <a:stCxn id="25" idx="0"/>
            </p:cNvCxnSpPr>
            <p:nvPr/>
          </p:nvCxnSpPr>
          <p:spPr>
            <a:xfrm flipH="1" flipV="1">
              <a:off x="7343776" y="5257802"/>
              <a:ext cx="966014" cy="7544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426200" y="6466872"/>
              <a:ext cx="1304196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D02.091.4002/4004</a:t>
              </a:r>
              <a:endParaRPr lang="nl-NL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91233" y="1660874"/>
              <a:ext cx="1815284" cy="40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/>
              </a:lvl1pPr>
            </a:lstStyle>
            <a:p>
              <a:r>
                <a:rPr lang="en-US" dirty="0"/>
                <a:t>R6 bunker roof support pillars &amp; beam</a:t>
              </a:r>
              <a:endParaRPr lang="nl-NL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456157" y="6592769"/>
              <a:ext cx="1277892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Light shutter tools</a:t>
              </a:r>
              <a:endParaRPr lang="nl-NL" sz="1200" dirty="0"/>
            </a:p>
          </p:txBody>
        </p:sp>
        <p:cxnSp>
          <p:nvCxnSpPr>
            <p:cNvPr id="44" name="Straight Connector 43"/>
            <p:cNvCxnSpPr>
              <a:stCxn id="43" idx="0"/>
            </p:cNvCxnSpPr>
            <p:nvPr/>
          </p:nvCxnSpPr>
          <p:spPr>
            <a:xfrm flipV="1">
              <a:off x="5095103" y="5571635"/>
              <a:ext cx="214698" cy="1021134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3" idx="0"/>
            </p:cNvCxnSpPr>
            <p:nvPr/>
          </p:nvCxnSpPr>
          <p:spPr>
            <a:xfrm flipH="1" flipV="1">
              <a:off x="4937314" y="5461126"/>
              <a:ext cx="157789" cy="1131643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3" idx="0"/>
            </p:cNvCxnSpPr>
            <p:nvPr/>
          </p:nvCxnSpPr>
          <p:spPr>
            <a:xfrm flipH="1" flipV="1">
              <a:off x="4780444" y="5886451"/>
              <a:ext cx="314659" cy="706318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93" idx="3"/>
            </p:cNvCxnSpPr>
            <p:nvPr/>
          </p:nvCxnSpPr>
          <p:spPr>
            <a:xfrm>
              <a:off x="1593849" y="5461126"/>
              <a:ext cx="879093" cy="542126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67640" y="5350617"/>
              <a:ext cx="1426209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r"/>
              <a:r>
                <a:rPr lang="en-US" sz="1200" dirty="0"/>
                <a:t>Cable routing @R~7m</a:t>
              </a:r>
              <a:endParaRPr lang="nl-NL" sz="1200" dirty="0"/>
            </a:p>
          </p:txBody>
        </p:sp>
        <p:cxnSp>
          <p:nvCxnSpPr>
            <p:cNvPr id="96" name="Straight Connector 95"/>
            <p:cNvCxnSpPr>
              <a:stCxn id="97" idx="2"/>
            </p:cNvCxnSpPr>
            <p:nvPr/>
          </p:nvCxnSpPr>
          <p:spPr>
            <a:xfrm flipH="1">
              <a:off x="5635242" y="3012942"/>
              <a:ext cx="846036" cy="517817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6045824" y="2791924"/>
              <a:ext cx="870908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Water lines</a:t>
              </a:r>
              <a:endParaRPr lang="nl-NL" sz="1200" dirty="0"/>
            </a:p>
          </p:txBody>
        </p:sp>
        <p:sp>
          <p:nvSpPr>
            <p:cNvPr id="117" name="TextBox 116"/>
            <p:cNvSpPr txBox="1"/>
            <p:nvPr/>
          </p:nvSpPr>
          <p:spPr>
            <a:xfrm rot="21368615">
              <a:off x="2088510" y="4010772"/>
              <a:ext cx="1075296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North sector</a:t>
              </a:r>
              <a:endParaRPr lang="nl-NL" sz="1200" dirty="0"/>
            </a:p>
          </p:txBody>
        </p:sp>
        <p:sp>
          <p:nvSpPr>
            <p:cNvPr id="118" name="TextBox 117"/>
            <p:cNvSpPr txBox="1"/>
            <p:nvPr/>
          </p:nvSpPr>
          <p:spPr>
            <a:xfrm rot="18601571">
              <a:off x="4001320" y="3161341"/>
              <a:ext cx="1075296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West sector</a:t>
              </a:r>
              <a:endParaRPr lang="nl-NL" sz="1200" dirty="0"/>
            </a:p>
          </p:txBody>
        </p:sp>
        <p:cxnSp>
          <p:nvCxnSpPr>
            <p:cNvPr id="35" name="Straight Connector 34"/>
            <p:cNvCxnSpPr>
              <a:stCxn id="34" idx="2"/>
            </p:cNvCxnSpPr>
            <p:nvPr/>
          </p:nvCxnSpPr>
          <p:spPr>
            <a:xfrm flipH="1">
              <a:off x="3603242" y="2066557"/>
              <a:ext cx="95633" cy="1902318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4" idx="2"/>
            </p:cNvCxnSpPr>
            <p:nvPr/>
          </p:nvCxnSpPr>
          <p:spPr>
            <a:xfrm>
              <a:off x="3698875" y="2066557"/>
              <a:ext cx="550819" cy="2054724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285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C:\data\HiT\Projects\ESS 2017\NBEX\2017-06-20_NBEX\00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0" r="33705"/>
          <a:stretch/>
        </p:blipFill>
        <p:spPr bwMode="auto">
          <a:xfrm>
            <a:off x="5148064" y="1452328"/>
            <a:ext cx="3995936" cy="546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NBEX components</a:t>
            </a:r>
            <a:endParaRPr lang="nl-NL" dirty="0"/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66675" y="1454786"/>
            <a:ext cx="4977064" cy="5313088"/>
          </a:xfrm>
        </p:spPr>
        <p:txBody>
          <a:bodyPr>
            <a:normAutofit fontScale="92500" lnSpcReduction="10000"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Neutron Beam Port Insert </a:t>
            </a:r>
            <a:r>
              <a:rPr lang="en-US" sz="2200" dirty="0">
                <a:solidFill>
                  <a:schemeClr val="tx1"/>
                </a:solidFill>
              </a:rPr>
              <a:t>(NBPI):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In monolith carrying optics.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Neutron Beam Port Plug </a:t>
            </a:r>
            <a:r>
              <a:rPr lang="en-US" sz="2200" dirty="0">
                <a:solidFill>
                  <a:schemeClr val="tx1"/>
                </a:solidFill>
              </a:rPr>
              <a:t>(NBPP):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In monolith plugging unused port.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Neutron Beam Window </a:t>
            </a:r>
            <a:r>
              <a:rPr lang="en-US" sz="2200" dirty="0">
                <a:solidFill>
                  <a:schemeClr val="tx1"/>
                </a:solidFill>
              </a:rPr>
              <a:t>(NBW):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Monolith/Bunker confinement barrier.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Light Shutter System </a:t>
            </a:r>
            <a:r>
              <a:rPr lang="en-US" sz="2200" dirty="0">
                <a:solidFill>
                  <a:schemeClr val="tx1"/>
                </a:solidFill>
              </a:rPr>
              <a:t>(LSS):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Shutter and parts facilitating beam transport outside the Monolith towards bunker area.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Test Stands </a:t>
            </a:r>
            <a:r>
              <a:rPr lang="en-US" sz="2200" dirty="0">
                <a:solidFill>
                  <a:schemeClr val="tx1"/>
                </a:solidFill>
              </a:rPr>
              <a:t>(TS):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Verify function of the system parts and tooling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LSS (vertical handling) test stand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Cold Handling Tools </a:t>
            </a:r>
            <a:r>
              <a:rPr lang="en-US" sz="2200" dirty="0">
                <a:solidFill>
                  <a:schemeClr val="tx1"/>
                </a:solidFill>
              </a:rPr>
              <a:t>(CHT):</a:t>
            </a:r>
            <a:endParaRPr lang="en-US" sz="2200" b="1" dirty="0">
              <a:solidFill>
                <a:schemeClr val="tx1"/>
              </a:solidFill>
            </a:endParaRP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For first installation and handling of non-activated components.</a:t>
            </a:r>
            <a:endParaRPr lang="en-US" sz="1000" dirty="0">
              <a:solidFill>
                <a:schemeClr val="tx1"/>
              </a:solidFill>
            </a:endParaRPr>
          </a:p>
          <a:p>
            <a:r>
              <a:rPr lang="en-US" sz="2200" b="1" dirty="0">
                <a:solidFill>
                  <a:schemeClr val="tx1"/>
                </a:solidFill>
              </a:rPr>
              <a:t>Hot Handling Tools </a:t>
            </a:r>
            <a:r>
              <a:rPr lang="en-US" sz="2200" dirty="0">
                <a:solidFill>
                  <a:schemeClr val="tx1"/>
                </a:solidFill>
              </a:rPr>
              <a:t>(HHT):</a:t>
            </a:r>
            <a:endParaRPr lang="en-US" sz="2200" b="1" dirty="0">
              <a:solidFill>
                <a:schemeClr val="tx1"/>
              </a:solidFill>
            </a:endParaRP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For installation and handling of activated components.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95536" y="4653136"/>
            <a:ext cx="4977064" cy="1728192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59" indent="-342859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1" indent="-285716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8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8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34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grpSp>
        <p:nvGrpSpPr>
          <p:cNvPr id="79" name="Group 78"/>
          <p:cNvGrpSpPr/>
          <p:nvPr/>
        </p:nvGrpSpPr>
        <p:grpSpPr>
          <a:xfrm>
            <a:off x="5215556" y="1661429"/>
            <a:ext cx="3838657" cy="5192426"/>
            <a:chOff x="5215556" y="1661429"/>
            <a:chExt cx="3838657" cy="5192426"/>
          </a:xfrm>
        </p:grpSpPr>
        <p:sp>
          <p:nvSpPr>
            <p:cNvPr id="45" name="Text Box 208"/>
            <p:cNvSpPr txBox="1"/>
            <p:nvPr/>
          </p:nvSpPr>
          <p:spPr>
            <a:xfrm>
              <a:off x="7018224" y="2665885"/>
              <a:ext cx="365875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BBG</a:t>
              </a:r>
              <a:endParaRPr lang="sv-SE" dirty="0"/>
            </a:p>
          </p:txBody>
        </p:sp>
        <p:sp>
          <p:nvSpPr>
            <p:cNvPr id="46" name="Text Box 212"/>
            <p:cNvSpPr txBox="1"/>
            <p:nvPr/>
          </p:nvSpPr>
          <p:spPr>
            <a:xfrm>
              <a:off x="6207203" y="2642791"/>
              <a:ext cx="488223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sv-SE" dirty="0"/>
                <a:t>NBW</a:t>
              </a:r>
            </a:p>
          </p:txBody>
        </p:sp>
        <p:sp>
          <p:nvSpPr>
            <p:cNvPr id="47" name="Text Box 208"/>
            <p:cNvSpPr txBox="1"/>
            <p:nvPr/>
          </p:nvSpPr>
          <p:spPr>
            <a:xfrm>
              <a:off x="6981436" y="1661429"/>
              <a:ext cx="329192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GBS</a:t>
              </a:r>
              <a:endParaRPr lang="sv-SE" dirty="0"/>
            </a:p>
          </p:txBody>
        </p:sp>
        <p:sp>
          <p:nvSpPr>
            <p:cNvPr id="48" name="Text Box 225"/>
            <p:cNvSpPr txBox="1"/>
            <p:nvPr/>
          </p:nvSpPr>
          <p:spPr>
            <a:xfrm>
              <a:off x="7471435" y="4871748"/>
              <a:ext cx="626699" cy="40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Handling tooling</a:t>
              </a:r>
              <a:endParaRPr lang="sv-SE" dirty="0"/>
            </a:p>
          </p:txBody>
        </p:sp>
        <p:sp>
          <p:nvSpPr>
            <p:cNvPr id="49" name="Text Box 212"/>
            <p:cNvSpPr txBox="1"/>
            <p:nvPr/>
          </p:nvSpPr>
          <p:spPr>
            <a:xfrm>
              <a:off x="8098135" y="3680873"/>
              <a:ext cx="956078" cy="2210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Bunker floor</a:t>
              </a:r>
              <a:endParaRPr lang="sv-SE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15556" y="6602060"/>
              <a:ext cx="2255879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/>
                <a:t>Situation at start of shutdown</a:t>
              </a:r>
              <a:endParaRPr lang="nl-NL" sz="1400" dirty="0"/>
            </a:p>
          </p:txBody>
        </p:sp>
        <p:sp>
          <p:nvSpPr>
            <p:cNvPr id="33" name="Text Box 212"/>
            <p:cNvSpPr txBox="1"/>
            <p:nvPr/>
          </p:nvSpPr>
          <p:spPr>
            <a:xfrm>
              <a:off x="5565331" y="1771938"/>
              <a:ext cx="885983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sv-SE" dirty="0"/>
                <a:t>NBPI/NBPP</a:t>
              </a:r>
            </a:p>
          </p:txBody>
        </p:sp>
        <p:cxnSp>
          <p:nvCxnSpPr>
            <p:cNvPr id="35" name="Straight Arrow Connector 34"/>
            <p:cNvCxnSpPr>
              <a:stCxn id="46" idx="0"/>
            </p:cNvCxnSpPr>
            <p:nvPr/>
          </p:nvCxnSpPr>
          <p:spPr>
            <a:xfrm flipV="1">
              <a:off x="6451314" y="2183359"/>
              <a:ext cx="460438" cy="45943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 Box 208"/>
            <p:cNvSpPr txBox="1"/>
            <p:nvPr/>
          </p:nvSpPr>
          <p:spPr>
            <a:xfrm>
              <a:off x="6994638" y="3500602"/>
              <a:ext cx="365875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FFB</a:t>
              </a:r>
              <a:endParaRPr lang="sv-SE" dirty="0"/>
            </a:p>
          </p:txBody>
        </p:sp>
        <p:sp>
          <p:nvSpPr>
            <p:cNvPr id="37" name="Text Box 212"/>
            <p:cNvSpPr txBox="1"/>
            <p:nvPr/>
          </p:nvSpPr>
          <p:spPr>
            <a:xfrm>
              <a:off x="5552111" y="3569650"/>
              <a:ext cx="956078" cy="2210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Monolith</a:t>
              </a:r>
              <a:endParaRPr lang="sv-SE"/>
            </a:p>
          </p:txBody>
        </p:sp>
        <p:sp>
          <p:nvSpPr>
            <p:cNvPr id="38" name="Text Box 208"/>
            <p:cNvSpPr txBox="1"/>
            <p:nvPr/>
          </p:nvSpPr>
          <p:spPr>
            <a:xfrm>
              <a:off x="8119550" y="2414810"/>
              <a:ext cx="329192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LSS</a:t>
              </a:r>
              <a:endParaRPr lang="sv-SE"/>
            </a:p>
          </p:txBody>
        </p:sp>
        <p:cxnSp>
          <p:nvCxnSpPr>
            <p:cNvPr id="39" name="Straight Arrow Connector 38"/>
            <p:cNvCxnSpPr>
              <a:stCxn id="38" idx="1"/>
              <a:endCxn id="47" idx="3"/>
            </p:cNvCxnSpPr>
            <p:nvPr/>
          </p:nvCxnSpPr>
          <p:spPr>
            <a:xfrm flipH="1" flipV="1">
              <a:off x="7310628" y="1771938"/>
              <a:ext cx="808922" cy="7533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8" idx="1"/>
              <a:endCxn id="45" idx="3"/>
            </p:cNvCxnSpPr>
            <p:nvPr/>
          </p:nvCxnSpPr>
          <p:spPr>
            <a:xfrm flipH="1">
              <a:off x="7384098" y="2525319"/>
              <a:ext cx="735452" cy="2510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8" idx="1"/>
              <a:endCxn id="36" idx="3"/>
            </p:cNvCxnSpPr>
            <p:nvPr/>
          </p:nvCxnSpPr>
          <p:spPr>
            <a:xfrm flipH="1">
              <a:off x="7360513" y="2525319"/>
              <a:ext cx="759037" cy="108579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8" idx="1"/>
            </p:cNvCxnSpPr>
            <p:nvPr/>
          </p:nvCxnSpPr>
          <p:spPr>
            <a:xfrm flipH="1">
              <a:off x="6839924" y="2525319"/>
              <a:ext cx="1279626" cy="69790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688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 flipH="1">
            <a:off x="-1" y="3752427"/>
            <a:ext cx="3382231" cy="3105573"/>
            <a:chOff x="1415331" y="2437011"/>
            <a:chExt cx="3875462" cy="3431052"/>
          </a:xfrm>
        </p:grpSpPr>
        <p:pic>
          <p:nvPicPr>
            <p:cNvPr id="10244" name="Picture 4" descr="X:\Machines Directorate\Target division\Public Read Write\Jarich\2018-03-22_LSS\Capture_02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6" r="26480" b="4693"/>
            <a:stretch/>
          </p:blipFill>
          <p:spPr bwMode="auto">
            <a:xfrm>
              <a:off x="1415331" y="2437011"/>
              <a:ext cx="2140669" cy="3431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5" name="Picture 5" descr="X:\Machines Directorate\Target division\Public Read Write\Jarich\2018-03-22_LSS\Capture_03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6" r="32512" b="4693"/>
            <a:stretch/>
          </p:blipFill>
          <p:spPr bwMode="auto">
            <a:xfrm>
              <a:off x="3600083" y="2437011"/>
              <a:ext cx="1690710" cy="3431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BBG – BBGOA integration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20526"/>
          </a:xfr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800" dirty="0">
                <a:solidFill>
                  <a:schemeClr val="tx1"/>
                </a:solidFill>
              </a:rPr>
              <a:t>NSS (G. </a:t>
            </a:r>
            <a:r>
              <a:rPr lang="en-US" sz="1800" dirty="0" err="1">
                <a:solidFill>
                  <a:schemeClr val="tx1"/>
                </a:solidFill>
              </a:rPr>
              <a:t>László</a:t>
            </a:r>
            <a:r>
              <a:rPr lang="en-US" sz="1800" dirty="0">
                <a:solidFill>
                  <a:schemeClr val="tx1"/>
                </a:solidFill>
              </a:rPr>
              <a:t>) prepares tailored BBGOA designs and procures</a:t>
            </a:r>
          </a:p>
          <a:p>
            <a:pPr marL="285750" indent="-285750"/>
            <a:r>
              <a:rPr lang="en-US" sz="1800" dirty="0">
                <a:solidFill>
                  <a:schemeClr val="tx1"/>
                </a:solidFill>
              </a:rPr>
              <a:t>Any volume cut and fastening points needed in BBG material will be provided by TD</a:t>
            </a:r>
          </a:p>
          <a:p>
            <a:pPr marL="285750" indent="-285750"/>
            <a:r>
              <a:rPr lang="en-US" sz="1800" dirty="0">
                <a:solidFill>
                  <a:schemeClr val="tx1"/>
                </a:solidFill>
              </a:rPr>
              <a:t>Need on-site optical integration location</a:t>
            </a:r>
          </a:p>
          <a:p>
            <a:pPr marL="285750" indent="-285750"/>
            <a:r>
              <a:rPr lang="en-US" sz="1800" dirty="0">
                <a:solidFill>
                  <a:schemeClr val="tx1"/>
                </a:solidFill>
              </a:rPr>
              <a:t>On-site transport and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installation have to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consider sensitivity</a:t>
            </a:r>
            <a:endParaRPr lang="nl-NL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sp>
        <p:nvSpPr>
          <p:cNvPr id="78" name="TextBox 77"/>
          <p:cNvSpPr txBox="1"/>
          <p:nvPr/>
        </p:nvSpPr>
        <p:spPr>
          <a:xfrm>
            <a:off x="1232502" y="4102016"/>
            <a:ext cx="1385652" cy="22101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" tIns="18000" rIns="18000" bIns="18000" rtlCol="0" anchor="ctr">
            <a:spAutoFit/>
          </a:bodyPr>
          <a:lstStyle/>
          <a:p>
            <a:pPr algn="ctr"/>
            <a:r>
              <a:rPr lang="en-US" sz="1200" dirty="0"/>
              <a:t>Example: MIRACLES</a:t>
            </a:r>
            <a:endParaRPr lang="nl-NL" sz="1200" dirty="0"/>
          </a:p>
        </p:txBody>
      </p:sp>
      <p:grpSp>
        <p:nvGrpSpPr>
          <p:cNvPr id="6" name="Group 5"/>
          <p:cNvGrpSpPr/>
          <p:nvPr/>
        </p:nvGrpSpPr>
        <p:grpSpPr>
          <a:xfrm flipH="1">
            <a:off x="3235321" y="2651981"/>
            <a:ext cx="5861537" cy="4206019"/>
            <a:chOff x="3282463" y="2651981"/>
            <a:chExt cx="5861537" cy="4206019"/>
          </a:xfrm>
        </p:grpSpPr>
        <p:pic>
          <p:nvPicPr>
            <p:cNvPr id="10242" name="Picture 2" descr="X:\Machines Directorate\Target division\Public Read Write\Jarich\2018-03-22_LSS\Capture_027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0" r="34320"/>
            <a:stretch/>
          </p:blipFill>
          <p:spPr bwMode="auto">
            <a:xfrm>
              <a:off x="3488565" y="2831123"/>
              <a:ext cx="2740514" cy="4026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3" name="Picture 3" descr="X:\Machines Directorate\Target division\Public Read Write\Jarich\2018-03-22_LSS\Capture_028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1" r="34319"/>
            <a:stretch/>
          </p:blipFill>
          <p:spPr bwMode="auto">
            <a:xfrm>
              <a:off x="6471138" y="2831123"/>
              <a:ext cx="2672862" cy="4026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>
              <a:stCxn id="8" idx="2"/>
            </p:cNvCxnSpPr>
            <p:nvPr/>
          </p:nvCxnSpPr>
          <p:spPr>
            <a:xfrm flipH="1">
              <a:off x="5818497" y="2872999"/>
              <a:ext cx="744328" cy="517816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025662" y="2651981"/>
              <a:ext cx="1074325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BBG body parts</a:t>
              </a:r>
              <a:endParaRPr lang="nl-NL" sz="1200" dirty="0"/>
            </a:p>
          </p:txBody>
        </p:sp>
        <p:cxnSp>
          <p:nvCxnSpPr>
            <p:cNvPr id="11" name="Straight Connector 10"/>
            <p:cNvCxnSpPr>
              <a:stCxn id="8" idx="2"/>
            </p:cNvCxnSpPr>
            <p:nvPr/>
          </p:nvCxnSpPr>
          <p:spPr>
            <a:xfrm flipH="1">
              <a:off x="5258105" y="2872999"/>
              <a:ext cx="1304720" cy="512955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488500" y="4552586"/>
              <a:ext cx="1074325" cy="405683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Roller blocks</a:t>
              </a:r>
            </a:p>
            <a:p>
              <a:pPr algn="ctr"/>
              <a:r>
                <a:rPr lang="en-US" sz="1200" dirty="0"/>
                <a:t>(1 on other side)</a:t>
              </a:r>
              <a:endParaRPr lang="nl-NL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91916" y="6330680"/>
              <a:ext cx="1074325" cy="405683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 err="1"/>
                <a:t>Boronated</a:t>
              </a:r>
              <a:r>
                <a:rPr lang="en-US" sz="1200" dirty="0"/>
                <a:t> HDPE sheets</a:t>
              </a:r>
              <a:endParaRPr lang="nl-NL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22766" y="6398605"/>
              <a:ext cx="1074325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BBG cam rod</a:t>
              </a:r>
              <a:endParaRPr lang="nl-NL" sz="1200" dirty="0"/>
            </a:p>
          </p:txBody>
        </p:sp>
        <p:cxnSp>
          <p:nvCxnSpPr>
            <p:cNvPr id="16" name="Straight Connector 15"/>
            <p:cNvCxnSpPr>
              <a:stCxn id="15" idx="1"/>
            </p:cNvCxnSpPr>
            <p:nvPr/>
          </p:nvCxnSpPr>
          <p:spPr>
            <a:xfrm flipH="1">
              <a:off x="7099987" y="6509114"/>
              <a:ext cx="822779" cy="253642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3" idx="0"/>
            </p:cNvCxnSpPr>
            <p:nvPr/>
          </p:nvCxnSpPr>
          <p:spPr>
            <a:xfrm flipH="1" flipV="1">
              <a:off x="5446333" y="4102016"/>
              <a:ext cx="579330" cy="45057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2"/>
            </p:cNvCxnSpPr>
            <p:nvPr/>
          </p:nvCxnSpPr>
          <p:spPr>
            <a:xfrm flipH="1">
              <a:off x="5488501" y="4958269"/>
              <a:ext cx="537162" cy="1007943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4" idx="0"/>
            </p:cNvCxnSpPr>
            <p:nvPr/>
          </p:nvCxnSpPr>
          <p:spPr>
            <a:xfrm flipV="1">
              <a:off x="6229079" y="5966212"/>
              <a:ext cx="1140829" cy="364468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4" idx="0"/>
            </p:cNvCxnSpPr>
            <p:nvPr/>
          </p:nvCxnSpPr>
          <p:spPr>
            <a:xfrm flipV="1">
              <a:off x="6229079" y="5642708"/>
              <a:ext cx="1039229" cy="687972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4" idx="0"/>
            </p:cNvCxnSpPr>
            <p:nvPr/>
          </p:nvCxnSpPr>
          <p:spPr>
            <a:xfrm flipV="1">
              <a:off x="6229079" y="5791355"/>
              <a:ext cx="640643" cy="539325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4" idx="0"/>
            </p:cNvCxnSpPr>
            <p:nvPr/>
          </p:nvCxnSpPr>
          <p:spPr>
            <a:xfrm flipH="1" flipV="1">
              <a:off x="5910465" y="5966213"/>
              <a:ext cx="318614" cy="364467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282463" y="2766171"/>
              <a:ext cx="953476" cy="405683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BBG Optical Assembly</a:t>
              </a:r>
              <a:endParaRPr lang="nl-NL" sz="1200" dirty="0"/>
            </a:p>
          </p:txBody>
        </p:sp>
        <p:cxnSp>
          <p:nvCxnSpPr>
            <p:cNvPr id="37" name="Straight Connector 36"/>
            <p:cNvCxnSpPr>
              <a:stCxn id="36" idx="2"/>
            </p:cNvCxnSpPr>
            <p:nvPr/>
          </p:nvCxnSpPr>
          <p:spPr>
            <a:xfrm>
              <a:off x="3759201" y="3171854"/>
              <a:ext cx="476738" cy="127510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254630" y="2696412"/>
              <a:ext cx="875322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Beam guide</a:t>
              </a:r>
              <a:endParaRPr lang="nl-NL" sz="1200" dirty="0"/>
            </a:p>
          </p:txBody>
        </p:sp>
        <p:cxnSp>
          <p:nvCxnSpPr>
            <p:cNvPr id="41" name="Straight Connector 40"/>
            <p:cNvCxnSpPr>
              <a:stCxn id="40" idx="2"/>
            </p:cNvCxnSpPr>
            <p:nvPr/>
          </p:nvCxnSpPr>
          <p:spPr>
            <a:xfrm flipH="1">
              <a:off x="8190525" y="2917430"/>
              <a:ext cx="501766" cy="959001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282463" y="5553710"/>
              <a:ext cx="1798529" cy="405683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Permanent retro-reflectors visible from bunker</a:t>
              </a:r>
              <a:endParaRPr lang="nl-NL" sz="1200" dirty="0"/>
            </a:p>
          </p:txBody>
        </p:sp>
        <p:cxnSp>
          <p:nvCxnSpPr>
            <p:cNvPr id="45" name="Straight Connector 44"/>
            <p:cNvCxnSpPr>
              <a:stCxn id="44" idx="0"/>
            </p:cNvCxnSpPr>
            <p:nvPr/>
          </p:nvCxnSpPr>
          <p:spPr>
            <a:xfrm flipV="1">
              <a:off x="4181728" y="5462240"/>
              <a:ext cx="601257" cy="9147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4" idx="2"/>
            </p:cNvCxnSpPr>
            <p:nvPr/>
          </p:nvCxnSpPr>
          <p:spPr>
            <a:xfrm flipH="1">
              <a:off x="3830544" y="5959393"/>
              <a:ext cx="351184" cy="101624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4" idx="0"/>
            </p:cNvCxnSpPr>
            <p:nvPr/>
          </p:nvCxnSpPr>
          <p:spPr>
            <a:xfrm flipH="1" flipV="1">
              <a:off x="3830544" y="3876431"/>
              <a:ext cx="351184" cy="1677279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5986561" y="3299708"/>
              <a:ext cx="1113426" cy="22101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200" dirty="0"/>
                <a:t>Example: BEER</a:t>
              </a:r>
              <a:endParaRPr lang="nl-NL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7738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LSS control functions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sp>
        <p:nvSpPr>
          <p:cNvPr id="6" name="textruta 2"/>
          <p:cNvSpPr txBox="1"/>
          <p:nvPr/>
        </p:nvSpPr>
        <p:spPr>
          <a:xfrm>
            <a:off x="251520" y="1447301"/>
            <a:ext cx="856895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Shutter open (up) / close (down)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Per port one servo drive on the Vertical Actuator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Ballscrew</a:t>
            </a:r>
            <a:r>
              <a:rPr lang="en-US" sz="1600" dirty="0"/>
              <a:t> as actuator (85% </a:t>
            </a:r>
            <a:r>
              <a:rPr lang="en-US" sz="1600" dirty="0" err="1"/>
              <a:t>backdriveability</a:t>
            </a:r>
            <a:r>
              <a:rPr lang="en-US" sz="1600" dirty="0"/>
              <a:t> -&gt; shutter will come down by gravity if no power)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Default-disengaged brake on servo axis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One overall PLC as controller (end-responsible)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Same PLC is EPICS bridge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Shutter open-to-open position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For 10s (and after getting MPS clearance) moving to new open position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2 or 3 open positions defined for some shutters, instrument 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shutter adjust open X position </a:t>
            </a:r>
            <a:r>
              <a:rPr lang="en-US" dirty="0" err="1"/>
              <a:t>setpoint</a:t>
            </a:r>
            <a:r>
              <a:rPr lang="en-US" dirty="0"/>
              <a:t> 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Allow for ±0.5mm adjustment from mounted open position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Confirm open (MPS)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Double switches on open position, wired to MPS PLC in NBEX cabinet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Confirm closed (PSS)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Double (prefer dissimilar) switches on closed position, PSS wiring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Force and/or keep closed (PSS)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PSS Safety contactor disabling power to drives and to brakes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power: brake disengages and gravity ensures shutter moving down to close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UPS power to PLC and drive logic to manage downward motion and report status during power loss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Employing back-EMF to manage downward motion is allowed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864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Machines Directorate\Target division\Public Read Write\Jarich\2018-03-22_LSS\Capture_000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3" r="48359"/>
          <a:stretch/>
        </p:blipFill>
        <p:spPr bwMode="auto">
          <a:xfrm flipH="1">
            <a:off x="7734299" y="378000"/>
            <a:ext cx="1409699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grpSp>
        <p:nvGrpSpPr>
          <p:cNvPr id="198" name="Group 197"/>
          <p:cNvGrpSpPr/>
          <p:nvPr/>
        </p:nvGrpSpPr>
        <p:grpSpPr>
          <a:xfrm>
            <a:off x="2229767" y="1389429"/>
            <a:ext cx="3193670" cy="5166146"/>
            <a:chOff x="2987824" y="1389429"/>
            <a:chExt cx="3193670" cy="5166146"/>
          </a:xfrm>
        </p:grpSpPr>
        <p:sp>
          <p:nvSpPr>
            <p:cNvPr id="195" name="TextBox 194"/>
            <p:cNvSpPr txBox="1"/>
            <p:nvPr/>
          </p:nvSpPr>
          <p:spPr>
            <a:xfrm>
              <a:off x="4067944" y="1708337"/>
              <a:ext cx="1080120" cy="4106968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" tIns="18000" rIns="18000" bIns="18000" rtlCol="0" anchor="t"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NBEX cabinet(s)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139952" y="2288671"/>
              <a:ext cx="936104" cy="142134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dirty="0"/>
                <a:t>NBEX</a:t>
              </a:r>
            </a:p>
            <a:p>
              <a:pPr algn="ctr"/>
              <a:r>
                <a:rPr lang="en-US" dirty="0"/>
                <a:t>PLC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cxnSp>
          <p:nvCxnSpPr>
            <p:cNvPr id="197" name="Elbow Connector 196"/>
            <p:cNvCxnSpPr/>
            <p:nvPr/>
          </p:nvCxnSpPr>
          <p:spPr>
            <a:xfrm flipV="1">
              <a:off x="3779912" y="2999344"/>
              <a:ext cx="360040" cy="393669"/>
            </a:xfrm>
            <a:prstGeom prst="bentConnector3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2987824" y="1389429"/>
              <a:ext cx="3193670" cy="5166146"/>
              <a:chOff x="2987824" y="1389429"/>
              <a:chExt cx="3193670" cy="5166146"/>
            </a:xfrm>
          </p:grpSpPr>
          <p:cxnSp>
            <p:nvCxnSpPr>
              <p:cNvPr id="179" name="Elbow Connector 178"/>
              <p:cNvCxnSpPr>
                <a:stCxn id="7" idx="3"/>
                <a:endCxn id="178" idx="3"/>
              </p:cNvCxnSpPr>
              <p:nvPr/>
            </p:nvCxnSpPr>
            <p:spPr>
              <a:xfrm>
                <a:off x="5004048" y="4084215"/>
                <a:ext cx="655152" cy="2412398"/>
              </a:xfrm>
              <a:prstGeom prst="bentConnector3">
                <a:avLst>
                  <a:gd name="adj1" fmla="val 28192"/>
                </a:avLst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940152" y="2973606"/>
                <a:ext cx="0" cy="2471618"/>
              </a:xfrm>
              <a:prstGeom prst="line">
                <a:avLst/>
              </a:prstGeom>
              <a:solidFill>
                <a:srgbClr val="CD9B69"/>
              </a:solidFill>
              <a:ln>
                <a:solidFill>
                  <a:srgbClr val="966432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940152" y="5445224"/>
                <a:ext cx="8027" cy="858648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ysDot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4211960" y="5085184"/>
                <a:ext cx="792088" cy="590349"/>
              </a:xfrm>
              <a:prstGeom prst="rect">
                <a:avLst/>
              </a:prstGeom>
              <a:solidFill>
                <a:srgbClr val="F0CF0A"/>
              </a:solidFill>
              <a:ln>
                <a:solidFill>
                  <a:srgbClr val="BCA208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MPS</a:t>
                </a:r>
              </a:p>
              <a:p>
                <a:pPr algn="ctr"/>
                <a:r>
                  <a:rPr lang="en-US" dirty="0"/>
                  <a:t>PLC</a:t>
                </a:r>
                <a:endParaRPr lang="nl-NL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211960" y="3789040"/>
                <a:ext cx="792088" cy="59034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Servo drive</a:t>
                </a:r>
                <a:endParaRPr lang="nl-NL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6200000">
                <a:off x="5679201" y="3927556"/>
                <a:ext cx="691236" cy="31335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Servo</a:t>
                </a:r>
                <a:endParaRPr lang="nl-NL" dirty="0"/>
              </a:p>
            </p:txBody>
          </p:sp>
          <p:cxnSp>
            <p:nvCxnSpPr>
              <p:cNvPr id="10" name="Elbow Connector 9"/>
              <p:cNvCxnSpPr>
                <a:stCxn id="7" idx="3"/>
                <a:endCxn id="8" idx="0"/>
              </p:cNvCxnSpPr>
              <p:nvPr/>
            </p:nvCxnSpPr>
            <p:spPr>
              <a:xfrm>
                <a:off x="5004048" y="4084215"/>
                <a:ext cx="864096" cy="16"/>
              </a:xfrm>
              <a:prstGeom prst="bentConnector3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196" idx="2"/>
                <a:endCxn id="7" idx="0"/>
              </p:cNvCxnSpPr>
              <p:nvPr/>
            </p:nvCxnSpPr>
            <p:spPr>
              <a:xfrm>
                <a:off x="4608004" y="3710017"/>
                <a:ext cx="0" cy="79023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 rot="16200000">
                <a:off x="5628775" y="2420887"/>
                <a:ext cx="792088" cy="313350"/>
              </a:xfrm>
              <a:prstGeom prst="rect">
                <a:avLst/>
              </a:prstGeom>
              <a:solidFill>
                <a:srgbClr val="CD9B69"/>
              </a:solidFill>
              <a:ln>
                <a:solidFill>
                  <a:srgbClr val="966432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BBG</a:t>
                </a:r>
                <a:endParaRPr lang="nl-NL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6200000">
                <a:off x="5628775" y="1628798"/>
                <a:ext cx="792088" cy="3133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GBS</a:t>
                </a:r>
                <a:endParaRPr lang="nl-NL" dirty="0"/>
              </a:p>
            </p:txBody>
          </p:sp>
          <p:cxnSp>
            <p:nvCxnSpPr>
              <p:cNvPr id="24" name="Straight Connector 23"/>
              <p:cNvCxnSpPr>
                <a:stCxn id="17" idx="1"/>
                <a:endCxn id="8" idx="3"/>
              </p:cNvCxnSpPr>
              <p:nvPr/>
            </p:nvCxnSpPr>
            <p:spPr>
              <a:xfrm>
                <a:off x="6024819" y="2973606"/>
                <a:ext cx="0" cy="765007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7" name="Isosceles Triangle 26"/>
              <p:cNvSpPr/>
              <p:nvPr/>
            </p:nvSpPr>
            <p:spPr>
              <a:xfrm rot="16200000">
                <a:off x="5824112" y="5380356"/>
                <a:ext cx="216024" cy="160071"/>
              </a:xfrm>
              <a:prstGeom prst="triangle">
                <a:avLst/>
              </a:prstGeom>
              <a:solidFill>
                <a:srgbClr val="CD9B69"/>
              </a:solidFill>
              <a:ln>
                <a:solidFill>
                  <a:srgbClr val="966432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5706897" y="5309057"/>
                <a:ext cx="117925" cy="204569"/>
              </a:xfrm>
              <a:prstGeom prst="triangle">
                <a:avLst/>
              </a:prstGeom>
              <a:solidFill>
                <a:srgbClr val="F0CF0A"/>
              </a:solidFill>
              <a:ln>
                <a:solidFill>
                  <a:srgbClr val="BCA208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 rot="5400000">
                <a:off x="5706897" y="5413809"/>
                <a:ext cx="117925" cy="204569"/>
              </a:xfrm>
              <a:prstGeom prst="triangle">
                <a:avLst/>
              </a:prstGeom>
              <a:solidFill>
                <a:srgbClr val="F0CF0A"/>
              </a:solidFill>
              <a:ln>
                <a:solidFill>
                  <a:srgbClr val="BCA208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30" name="Elbow Connector 29"/>
              <p:cNvCxnSpPr>
                <a:stCxn id="6" idx="3"/>
                <a:endCxn id="28" idx="3"/>
              </p:cNvCxnSpPr>
              <p:nvPr/>
            </p:nvCxnSpPr>
            <p:spPr>
              <a:xfrm>
                <a:off x="5004048" y="5380359"/>
                <a:ext cx="659527" cy="30983"/>
              </a:xfrm>
              <a:prstGeom prst="bentConnector3">
                <a:avLst/>
              </a:prstGeom>
              <a:solidFill>
                <a:srgbClr val="F0CF0A"/>
              </a:solidFill>
              <a:ln>
                <a:solidFill>
                  <a:srgbClr val="BCA208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34" name="Elbow Connector 33"/>
              <p:cNvCxnSpPr>
                <a:stCxn id="6" idx="3"/>
                <a:endCxn id="29" idx="3"/>
              </p:cNvCxnSpPr>
              <p:nvPr/>
            </p:nvCxnSpPr>
            <p:spPr>
              <a:xfrm>
                <a:off x="5004048" y="5380359"/>
                <a:ext cx="659527" cy="135735"/>
              </a:xfrm>
              <a:prstGeom prst="bentConnector3">
                <a:avLst/>
              </a:prstGeom>
              <a:solidFill>
                <a:srgbClr val="F0CF0A"/>
              </a:solidFill>
              <a:ln>
                <a:solidFill>
                  <a:srgbClr val="BCA208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37" name="Isosceles Triangle 36"/>
              <p:cNvSpPr/>
              <p:nvPr/>
            </p:nvSpPr>
            <p:spPr>
              <a:xfrm rot="5400000">
                <a:off x="5706897" y="6166010"/>
                <a:ext cx="117925" cy="204569"/>
              </a:xfrm>
              <a:prstGeom prst="triangl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 rot="5400000">
                <a:off x="5706897" y="6270762"/>
                <a:ext cx="117925" cy="204569"/>
              </a:xfrm>
              <a:prstGeom prst="triangl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39" name="Elbow Connector 38"/>
              <p:cNvCxnSpPr>
                <a:stCxn id="46" idx="3"/>
                <a:endCxn id="37" idx="3"/>
              </p:cNvCxnSpPr>
              <p:nvPr/>
            </p:nvCxnSpPr>
            <p:spPr>
              <a:xfrm>
                <a:off x="5004048" y="6237311"/>
                <a:ext cx="659527" cy="30984"/>
              </a:xfrm>
              <a:prstGeom prst="bentConnector3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40" name="Elbow Connector 39"/>
              <p:cNvCxnSpPr>
                <a:stCxn id="46" idx="3"/>
                <a:endCxn id="38" idx="3"/>
              </p:cNvCxnSpPr>
              <p:nvPr/>
            </p:nvCxnSpPr>
            <p:spPr>
              <a:xfrm>
                <a:off x="5004048" y="6237311"/>
                <a:ext cx="659527" cy="135736"/>
              </a:xfrm>
              <a:prstGeom prst="bentConnector3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4211960" y="6080636"/>
                <a:ext cx="792088" cy="313350"/>
              </a:xfrm>
              <a:prstGeom prst="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PSS</a:t>
                </a:r>
                <a:endParaRPr lang="nl-NL" dirty="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2987824" y="3097838"/>
                <a:ext cx="792088" cy="590349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Local</a:t>
                </a:r>
              </a:p>
              <a:p>
                <a:pPr algn="ctr"/>
                <a:r>
                  <a:rPr lang="en-US" dirty="0"/>
                  <a:t>HMI</a:t>
                </a:r>
                <a:endParaRPr lang="nl-NL" dirty="0"/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5400000">
                <a:off x="5704710" y="5171106"/>
                <a:ext cx="117924" cy="208944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154" name="Elbow Connector 153"/>
              <p:cNvCxnSpPr>
                <a:stCxn id="7" idx="3"/>
                <a:endCxn id="153" idx="3"/>
              </p:cNvCxnSpPr>
              <p:nvPr/>
            </p:nvCxnSpPr>
            <p:spPr>
              <a:xfrm>
                <a:off x="5004048" y="4084215"/>
                <a:ext cx="655152" cy="1191363"/>
              </a:xfrm>
              <a:prstGeom prst="bentConnector3">
                <a:avLst>
                  <a:gd name="adj1" fmla="val 28193"/>
                </a:avLst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78" name="Isosceles Triangle 177"/>
              <p:cNvSpPr/>
              <p:nvPr/>
            </p:nvSpPr>
            <p:spPr>
              <a:xfrm rot="5400000">
                <a:off x="5704710" y="6392141"/>
                <a:ext cx="117924" cy="208944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1665446" y="1659574"/>
            <a:ext cx="7126295" cy="4837039"/>
            <a:chOff x="2423503" y="1659574"/>
            <a:chExt cx="7126295" cy="4837039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5763672" y="2329028"/>
              <a:ext cx="0" cy="475211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6940604" y="3070140"/>
              <a:ext cx="739484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400" dirty="0" err="1"/>
                <a:t>Ballscrew</a:t>
              </a:r>
              <a:endParaRPr lang="nl-NL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6200000">
              <a:off x="5167948" y="2417031"/>
              <a:ext cx="792088" cy="251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400" dirty="0"/>
                <a:t>831mm</a:t>
              </a:r>
              <a:endParaRPr lang="nl-NL" sz="1400" dirty="0"/>
            </a:p>
          </p:txBody>
        </p:sp>
        <p:cxnSp>
          <p:nvCxnSpPr>
            <p:cNvPr id="56" name="Straight Connector 55"/>
            <p:cNvCxnSpPr>
              <a:stCxn id="54" idx="1"/>
            </p:cNvCxnSpPr>
            <p:nvPr/>
          </p:nvCxnSpPr>
          <p:spPr>
            <a:xfrm flipH="1">
              <a:off x="6024820" y="3196038"/>
              <a:ext cx="915784" cy="254543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014459" y="3497733"/>
              <a:ext cx="689451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400" dirty="0"/>
                <a:t>BBG Rod</a:t>
              </a:r>
              <a:endParaRPr lang="nl-NL" sz="1400" dirty="0"/>
            </a:p>
          </p:txBody>
        </p:sp>
        <p:cxnSp>
          <p:nvCxnSpPr>
            <p:cNvPr id="64" name="Straight Connector 63"/>
            <p:cNvCxnSpPr>
              <a:stCxn id="63" idx="1"/>
            </p:cNvCxnSpPr>
            <p:nvPr/>
          </p:nvCxnSpPr>
          <p:spPr>
            <a:xfrm flipH="1" flipV="1">
              <a:off x="5932124" y="3597419"/>
              <a:ext cx="1082335" cy="26212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056294" y="5045371"/>
              <a:ext cx="767810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400" dirty="0"/>
                <a:t>BBG Cam</a:t>
              </a:r>
              <a:endParaRPr lang="nl-NL" sz="1400" dirty="0"/>
            </a:p>
          </p:txBody>
        </p:sp>
        <p:cxnSp>
          <p:nvCxnSpPr>
            <p:cNvPr id="67" name="Straight Connector 66"/>
            <p:cNvCxnSpPr>
              <a:stCxn id="66" idx="1"/>
              <a:endCxn id="27" idx="3"/>
            </p:cNvCxnSpPr>
            <p:nvPr/>
          </p:nvCxnSpPr>
          <p:spPr>
            <a:xfrm flipH="1">
              <a:off x="6012160" y="5171269"/>
              <a:ext cx="1044134" cy="289123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6904883" y="5336551"/>
              <a:ext cx="1070632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400" dirty="0"/>
                <a:t>MPS switches</a:t>
              </a:r>
              <a:endParaRPr lang="nl-NL" sz="1400" dirty="0"/>
            </a:p>
          </p:txBody>
        </p:sp>
        <p:cxnSp>
          <p:nvCxnSpPr>
            <p:cNvPr id="75" name="Straight Connector 74"/>
            <p:cNvCxnSpPr>
              <a:stCxn id="74" idx="1"/>
              <a:endCxn id="29" idx="5"/>
            </p:cNvCxnSpPr>
            <p:nvPr/>
          </p:nvCxnSpPr>
          <p:spPr>
            <a:xfrm flipH="1">
              <a:off x="5765859" y="5462449"/>
              <a:ext cx="1139024" cy="83126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6857970" y="5582786"/>
              <a:ext cx="966134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400" dirty="0"/>
                <a:t>PSS switches</a:t>
              </a:r>
              <a:endParaRPr lang="nl-NL" sz="1400" dirty="0"/>
            </a:p>
          </p:txBody>
        </p:sp>
        <p:cxnSp>
          <p:nvCxnSpPr>
            <p:cNvPr id="82" name="Straight Connector 81"/>
            <p:cNvCxnSpPr>
              <a:stCxn id="81" idx="1"/>
              <a:endCxn id="37" idx="1"/>
            </p:cNvCxnSpPr>
            <p:nvPr/>
          </p:nvCxnSpPr>
          <p:spPr>
            <a:xfrm flipH="1">
              <a:off x="5765859" y="5708684"/>
              <a:ext cx="1092111" cy="530129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6552892" y="3990799"/>
              <a:ext cx="1734404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400" dirty="0"/>
                <a:t>Servo + resolver +brake</a:t>
              </a:r>
              <a:endParaRPr lang="nl-NL" sz="1400" dirty="0"/>
            </a:p>
          </p:txBody>
        </p:sp>
        <p:cxnSp>
          <p:nvCxnSpPr>
            <p:cNvPr id="129" name="Straight Connector 128"/>
            <p:cNvCxnSpPr>
              <a:stCxn id="128" idx="1"/>
              <a:endCxn id="8" idx="2"/>
            </p:cNvCxnSpPr>
            <p:nvPr/>
          </p:nvCxnSpPr>
          <p:spPr>
            <a:xfrm flipH="1" flipV="1">
              <a:off x="6181494" y="4084231"/>
              <a:ext cx="371398" cy="32466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2896791" y="2280541"/>
              <a:ext cx="713870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 err="1"/>
                <a:t>Beckhoff</a:t>
              </a:r>
              <a:endParaRPr lang="nl-NL" sz="1400" dirty="0"/>
            </a:p>
          </p:txBody>
        </p:sp>
        <p:cxnSp>
          <p:nvCxnSpPr>
            <p:cNvPr id="133" name="Straight Connector 132"/>
            <p:cNvCxnSpPr>
              <a:stCxn id="91" idx="1"/>
              <a:endCxn id="17" idx="2"/>
            </p:cNvCxnSpPr>
            <p:nvPr/>
          </p:nvCxnSpPr>
          <p:spPr>
            <a:xfrm flipH="1">
              <a:off x="6181494" y="2490608"/>
              <a:ext cx="398193" cy="86954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2639528" y="4008975"/>
              <a:ext cx="1068376" cy="4672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400" dirty="0"/>
                <a:t>Exported over network</a:t>
              </a:r>
              <a:endParaRPr lang="nl-NL" sz="1400" dirty="0"/>
            </a:p>
          </p:txBody>
        </p:sp>
        <p:cxnSp>
          <p:nvCxnSpPr>
            <p:cNvPr id="142" name="Straight Connector 141"/>
            <p:cNvCxnSpPr>
              <a:stCxn id="141" idx="0"/>
              <a:endCxn id="92" idx="2"/>
            </p:cNvCxnSpPr>
            <p:nvPr/>
          </p:nvCxnSpPr>
          <p:spPr>
            <a:xfrm flipV="1">
              <a:off x="3173716" y="3688187"/>
              <a:ext cx="210152" cy="320788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6436861" y="4553998"/>
              <a:ext cx="1604144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400" dirty="0"/>
                <a:t>Servo limit switches</a:t>
              </a:r>
              <a:endParaRPr lang="nl-NL" sz="1400" dirty="0"/>
            </a:p>
          </p:txBody>
        </p:sp>
        <p:cxnSp>
          <p:nvCxnSpPr>
            <p:cNvPr id="168" name="Straight Connector 167"/>
            <p:cNvCxnSpPr>
              <a:stCxn id="167" idx="1"/>
              <a:endCxn id="153" idx="1"/>
            </p:cNvCxnSpPr>
            <p:nvPr/>
          </p:nvCxnSpPr>
          <p:spPr>
            <a:xfrm flipH="1">
              <a:off x="5318965" y="4679896"/>
              <a:ext cx="1117896" cy="566201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>
              <a:stCxn id="167" idx="1"/>
              <a:endCxn id="178" idx="1"/>
            </p:cNvCxnSpPr>
            <p:nvPr/>
          </p:nvCxnSpPr>
          <p:spPr>
            <a:xfrm flipH="1">
              <a:off x="5318965" y="4679896"/>
              <a:ext cx="1117896" cy="1787236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2423503" y="5008601"/>
              <a:ext cx="1187157" cy="4672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r"/>
              <a:r>
                <a:rPr lang="en-US" sz="1400" dirty="0"/>
                <a:t>Siemens S7</a:t>
              </a:r>
              <a:br>
                <a:rPr lang="en-US" sz="1400" dirty="0"/>
              </a:br>
              <a:r>
                <a:rPr lang="en-US" sz="1400" dirty="0"/>
                <a:t>@NBEX cabinet</a:t>
              </a:r>
              <a:endParaRPr lang="nl-NL" sz="1400" dirty="0"/>
            </a:p>
          </p:txBody>
        </p:sp>
        <p:cxnSp>
          <p:nvCxnSpPr>
            <p:cNvPr id="187" name="Straight Connector 186"/>
            <p:cNvCxnSpPr>
              <a:stCxn id="186" idx="3"/>
              <a:endCxn id="6" idx="1"/>
            </p:cNvCxnSpPr>
            <p:nvPr/>
          </p:nvCxnSpPr>
          <p:spPr>
            <a:xfrm>
              <a:off x="3610660" y="5242221"/>
              <a:ext cx="601300" cy="138138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6579687" y="2364710"/>
              <a:ext cx="1461318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/>
                <a:t>Bridge Beam Guide</a:t>
              </a:r>
              <a:endParaRPr lang="nl-NL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534226" y="1659574"/>
              <a:ext cx="1649918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/>
                <a:t>Gamma Beam Shutter</a:t>
              </a:r>
              <a:endParaRPr lang="nl-NL" sz="1400" dirty="0"/>
            </a:p>
          </p:txBody>
        </p:sp>
        <p:cxnSp>
          <p:nvCxnSpPr>
            <p:cNvPr id="99" name="Straight Connector 98"/>
            <p:cNvCxnSpPr>
              <a:stCxn id="98" idx="1"/>
              <a:endCxn id="18" idx="2"/>
            </p:cNvCxnSpPr>
            <p:nvPr/>
          </p:nvCxnSpPr>
          <p:spPr>
            <a:xfrm flipH="1">
              <a:off x="6181494" y="1785472"/>
              <a:ext cx="352732" cy="1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8" idx="3"/>
            </p:cNvCxnSpPr>
            <p:nvPr/>
          </p:nvCxnSpPr>
          <p:spPr>
            <a:xfrm flipV="1">
              <a:off x="8184144" y="1785471"/>
              <a:ext cx="927338" cy="1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91" idx="3"/>
            </p:cNvCxnSpPr>
            <p:nvPr/>
          </p:nvCxnSpPr>
          <p:spPr>
            <a:xfrm>
              <a:off x="8041005" y="2490608"/>
              <a:ext cx="1308602" cy="125897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132" idx="3"/>
            </p:cNvCxnSpPr>
            <p:nvPr/>
          </p:nvCxnSpPr>
          <p:spPr>
            <a:xfrm>
              <a:off x="3610661" y="2406439"/>
              <a:ext cx="685051" cy="518505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66" idx="3"/>
            </p:cNvCxnSpPr>
            <p:nvPr/>
          </p:nvCxnSpPr>
          <p:spPr>
            <a:xfrm>
              <a:off x="7824104" y="5171269"/>
              <a:ext cx="1725694" cy="354128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74" idx="3"/>
            </p:cNvCxnSpPr>
            <p:nvPr/>
          </p:nvCxnSpPr>
          <p:spPr>
            <a:xfrm>
              <a:off x="7975515" y="5462449"/>
              <a:ext cx="1574283" cy="125897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63" idx="3"/>
            </p:cNvCxnSpPr>
            <p:nvPr/>
          </p:nvCxnSpPr>
          <p:spPr>
            <a:xfrm>
              <a:off x="7703910" y="3623631"/>
              <a:ext cx="1845888" cy="64556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28" idx="3"/>
            </p:cNvCxnSpPr>
            <p:nvPr/>
          </p:nvCxnSpPr>
          <p:spPr>
            <a:xfrm>
              <a:off x="8287296" y="4116697"/>
              <a:ext cx="967061" cy="1757851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54" idx="3"/>
            </p:cNvCxnSpPr>
            <p:nvPr/>
          </p:nvCxnSpPr>
          <p:spPr>
            <a:xfrm>
              <a:off x="7680088" y="3196038"/>
              <a:ext cx="1669519" cy="254543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81" idx="3"/>
            </p:cNvCxnSpPr>
            <p:nvPr/>
          </p:nvCxnSpPr>
          <p:spPr>
            <a:xfrm>
              <a:off x="7824104" y="5708684"/>
              <a:ext cx="1725694" cy="787929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6744790" y="3745939"/>
              <a:ext cx="1296216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sz="1400" dirty="0" smtClean="0"/>
                <a:t>Shock absorbers</a:t>
              </a:r>
              <a:endParaRPr lang="nl-NL" sz="1400" dirty="0"/>
            </a:p>
          </p:txBody>
        </p:sp>
        <p:cxnSp>
          <p:nvCxnSpPr>
            <p:cNvPr id="73" name="Straight Connector 72"/>
            <p:cNvCxnSpPr>
              <a:stCxn id="71" idx="3"/>
            </p:cNvCxnSpPr>
            <p:nvPr/>
          </p:nvCxnSpPr>
          <p:spPr>
            <a:xfrm>
              <a:off x="8041006" y="3871837"/>
              <a:ext cx="1070476" cy="64556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71" idx="3"/>
            </p:cNvCxnSpPr>
            <p:nvPr/>
          </p:nvCxnSpPr>
          <p:spPr>
            <a:xfrm>
              <a:off x="8041006" y="3871837"/>
              <a:ext cx="1403851" cy="183518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LSS control </a:t>
            </a:r>
            <a:r>
              <a:rPr lang="en-US" dirty="0"/>
              <a:t>concept – </a:t>
            </a:r>
            <a:r>
              <a:rPr lang="en-US" dirty="0" smtClean="0"/>
              <a:t>Shutter </a:t>
            </a:r>
            <a:r>
              <a:rPr lang="en-US" dirty="0"/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70289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LSS control concept – </a:t>
            </a:r>
            <a:r>
              <a:rPr lang="en-US" dirty="0" smtClean="0"/>
              <a:t>Shutter </a:t>
            </a:r>
            <a:r>
              <a:rPr lang="en-US" dirty="0"/>
              <a:t>closed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pic>
        <p:nvPicPr>
          <p:cNvPr id="96" name="Picture 3" descr="X:\Machines Directorate\Target division\Public Read Write\Jarich\2018-03-22_LSS\Capture_001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6" r="48376"/>
          <a:stretch/>
        </p:blipFill>
        <p:spPr bwMode="auto">
          <a:xfrm flipH="1">
            <a:off x="7734298" y="378000"/>
            <a:ext cx="1409701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/>
          <p:cNvGrpSpPr/>
          <p:nvPr/>
        </p:nvGrpSpPr>
        <p:grpSpPr>
          <a:xfrm>
            <a:off x="2229767" y="1708337"/>
            <a:ext cx="3193670" cy="4847238"/>
            <a:chOff x="2987824" y="1708337"/>
            <a:chExt cx="3193670" cy="4847238"/>
          </a:xfrm>
        </p:grpSpPr>
        <p:sp>
          <p:nvSpPr>
            <p:cNvPr id="100" name="TextBox 99"/>
            <p:cNvSpPr txBox="1"/>
            <p:nvPr/>
          </p:nvSpPr>
          <p:spPr>
            <a:xfrm>
              <a:off x="4067944" y="1708337"/>
              <a:ext cx="1080120" cy="4106968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" tIns="18000" rIns="18000" bIns="18000" rtlCol="0" anchor="t"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NBEX cabinet(s)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139952" y="2288671"/>
              <a:ext cx="936104" cy="142134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dirty="0"/>
                <a:t>NBEX</a:t>
              </a:r>
            </a:p>
            <a:p>
              <a:pPr algn="ctr"/>
              <a:r>
                <a:rPr lang="en-US" dirty="0"/>
                <a:t>PLC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cxnSp>
          <p:nvCxnSpPr>
            <p:cNvPr id="103" name="Elbow Connector 102"/>
            <p:cNvCxnSpPr/>
            <p:nvPr/>
          </p:nvCxnSpPr>
          <p:spPr>
            <a:xfrm flipV="1">
              <a:off x="3779912" y="2999344"/>
              <a:ext cx="360040" cy="393669"/>
            </a:xfrm>
            <a:prstGeom prst="bentConnector3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grpSp>
          <p:nvGrpSpPr>
            <p:cNvPr id="104" name="Group 103"/>
            <p:cNvGrpSpPr/>
            <p:nvPr/>
          </p:nvGrpSpPr>
          <p:grpSpPr>
            <a:xfrm>
              <a:off x="2987824" y="2139793"/>
              <a:ext cx="3193670" cy="4415782"/>
              <a:chOff x="2987824" y="2139793"/>
              <a:chExt cx="3193670" cy="4415782"/>
            </a:xfrm>
          </p:grpSpPr>
          <p:cxnSp>
            <p:nvCxnSpPr>
              <p:cNvPr id="106" name="Elbow Connector 105"/>
              <p:cNvCxnSpPr>
                <a:stCxn id="112" idx="3"/>
                <a:endCxn id="144" idx="3"/>
              </p:cNvCxnSpPr>
              <p:nvPr/>
            </p:nvCxnSpPr>
            <p:spPr>
              <a:xfrm>
                <a:off x="5004048" y="4084215"/>
                <a:ext cx="655152" cy="2412398"/>
              </a:xfrm>
              <a:prstGeom prst="bentConnector3">
                <a:avLst>
                  <a:gd name="adj1" fmla="val 28192"/>
                </a:avLst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5940152" y="3837211"/>
                <a:ext cx="0" cy="2471618"/>
              </a:xfrm>
              <a:prstGeom prst="line">
                <a:avLst/>
              </a:prstGeom>
              <a:solidFill>
                <a:srgbClr val="CD9B69"/>
              </a:solidFill>
              <a:ln>
                <a:solidFill>
                  <a:srgbClr val="966432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110" name="TextBox 109"/>
              <p:cNvSpPr txBox="1"/>
              <p:nvPr/>
            </p:nvSpPr>
            <p:spPr>
              <a:xfrm>
                <a:off x="4211960" y="5085184"/>
                <a:ext cx="792088" cy="590349"/>
              </a:xfrm>
              <a:prstGeom prst="rect">
                <a:avLst/>
              </a:prstGeom>
              <a:solidFill>
                <a:srgbClr val="F0CF0A"/>
              </a:solidFill>
              <a:ln>
                <a:solidFill>
                  <a:srgbClr val="BCA208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MPS</a:t>
                </a:r>
              </a:p>
              <a:p>
                <a:pPr algn="ctr"/>
                <a:r>
                  <a:rPr lang="en-US" dirty="0"/>
                  <a:t>PLC</a:t>
                </a:r>
                <a:endParaRPr lang="nl-NL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211960" y="3789040"/>
                <a:ext cx="792088" cy="59034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Servo drive</a:t>
                </a:r>
                <a:endParaRPr lang="nl-NL" dirty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 rot="16200000">
                <a:off x="5679201" y="3927556"/>
                <a:ext cx="691236" cy="31335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Servo</a:t>
                </a:r>
                <a:endParaRPr lang="nl-NL" dirty="0"/>
              </a:p>
            </p:txBody>
          </p:sp>
          <p:cxnSp>
            <p:nvCxnSpPr>
              <p:cNvPr id="114" name="Elbow Connector 113"/>
              <p:cNvCxnSpPr>
                <a:stCxn id="112" idx="3"/>
                <a:endCxn id="113" idx="0"/>
              </p:cNvCxnSpPr>
              <p:nvPr/>
            </p:nvCxnSpPr>
            <p:spPr>
              <a:xfrm>
                <a:off x="5004048" y="4084215"/>
                <a:ext cx="864096" cy="16"/>
              </a:xfrm>
              <a:prstGeom prst="bentConnector3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stCxn id="101" idx="2"/>
                <a:endCxn id="112" idx="0"/>
              </p:cNvCxnSpPr>
              <p:nvPr/>
            </p:nvCxnSpPr>
            <p:spPr>
              <a:xfrm>
                <a:off x="4608004" y="3710017"/>
                <a:ext cx="0" cy="79023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 rot="16200000">
                <a:off x="5628775" y="3171251"/>
                <a:ext cx="792088" cy="313350"/>
              </a:xfrm>
              <a:prstGeom prst="rect">
                <a:avLst/>
              </a:prstGeom>
              <a:solidFill>
                <a:srgbClr val="CD9B69"/>
              </a:solidFill>
              <a:ln>
                <a:solidFill>
                  <a:srgbClr val="966432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BBG</a:t>
                </a:r>
                <a:endParaRPr lang="nl-NL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 rot="16200000">
                <a:off x="5628775" y="2379162"/>
                <a:ext cx="792088" cy="3133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GBS</a:t>
                </a:r>
                <a:endParaRPr lang="nl-NL" dirty="0"/>
              </a:p>
            </p:txBody>
          </p:sp>
          <p:cxnSp>
            <p:nvCxnSpPr>
              <p:cNvPr id="118" name="Straight Connector 117"/>
              <p:cNvCxnSpPr>
                <a:stCxn id="116" idx="1"/>
                <a:endCxn id="113" idx="3"/>
              </p:cNvCxnSpPr>
              <p:nvPr/>
            </p:nvCxnSpPr>
            <p:spPr>
              <a:xfrm>
                <a:off x="6024819" y="3723970"/>
                <a:ext cx="0" cy="14643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19" name="Isosceles Triangle 118"/>
              <p:cNvSpPr/>
              <p:nvPr/>
            </p:nvSpPr>
            <p:spPr>
              <a:xfrm rot="16200000">
                <a:off x="5824112" y="6243961"/>
                <a:ext cx="216024" cy="160071"/>
              </a:xfrm>
              <a:prstGeom prst="triangle">
                <a:avLst/>
              </a:prstGeom>
              <a:solidFill>
                <a:srgbClr val="CD9B69"/>
              </a:solidFill>
              <a:ln>
                <a:solidFill>
                  <a:srgbClr val="966432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121" name="Isosceles Triangle 120"/>
              <p:cNvSpPr/>
              <p:nvPr/>
            </p:nvSpPr>
            <p:spPr>
              <a:xfrm rot="5400000">
                <a:off x="5706897" y="5309057"/>
                <a:ext cx="117925" cy="204569"/>
              </a:xfrm>
              <a:prstGeom prst="triangle">
                <a:avLst/>
              </a:prstGeom>
              <a:solidFill>
                <a:srgbClr val="F0CF0A"/>
              </a:solidFill>
              <a:ln>
                <a:solidFill>
                  <a:srgbClr val="BCA208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122" name="Isosceles Triangle 121"/>
              <p:cNvSpPr/>
              <p:nvPr/>
            </p:nvSpPr>
            <p:spPr>
              <a:xfrm rot="5400000">
                <a:off x="5706897" y="5413809"/>
                <a:ext cx="117925" cy="204569"/>
              </a:xfrm>
              <a:prstGeom prst="triangle">
                <a:avLst/>
              </a:prstGeom>
              <a:solidFill>
                <a:srgbClr val="F0CF0A"/>
              </a:solidFill>
              <a:ln>
                <a:solidFill>
                  <a:srgbClr val="BCA208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123" name="Elbow Connector 122"/>
              <p:cNvCxnSpPr>
                <a:stCxn id="110" idx="3"/>
                <a:endCxn id="121" idx="3"/>
              </p:cNvCxnSpPr>
              <p:nvPr/>
            </p:nvCxnSpPr>
            <p:spPr>
              <a:xfrm>
                <a:off x="5004048" y="5380359"/>
                <a:ext cx="659527" cy="30983"/>
              </a:xfrm>
              <a:prstGeom prst="bentConnector3">
                <a:avLst/>
              </a:prstGeom>
              <a:solidFill>
                <a:srgbClr val="F0CF0A"/>
              </a:solidFill>
              <a:ln>
                <a:solidFill>
                  <a:srgbClr val="BCA208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25" name="Elbow Connector 124"/>
              <p:cNvCxnSpPr>
                <a:stCxn id="110" idx="3"/>
                <a:endCxn id="122" idx="3"/>
              </p:cNvCxnSpPr>
              <p:nvPr/>
            </p:nvCxnSpPr>
            <p:spPr>
              <a:xfrm>
                <a:off x="5004048" y="5380359"/>
                <a:ext cx="659527" cy="135735"/>
              </a:xfrm>
              <a:prstGeom prst="bentConnector3">
                <a:avLst/>
              </a:prstGeom>
              <a:solidFill>
                <a:srgbClr val="F0CF0A"/>
              </a:solidFill>
              <a:ln>
                <a:solidFill>
                  <a:srgbClr val="BCA208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126" name="Isosceles Triangle 125"/>
              <p:cNvSpPr/>
              <p:nvPr/>
            </p:nvSpPr>
            <p:spPr>
              <a:xfrm rot="5400000">
                <a:off x="5706897" y="6166010"/>
                <a:ext cx="117925" cy="204569"/>
              </a:xfrm>
              <a:prstGeom prst="triangl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131" name="Isosceles Triangle 130"/>
              <p:cNvSpPr/>
              <p:nvPr/>
            </p:nvSpPr>
            <p:spPr>
              <a:xfrm rot="5400000">
                <a:off x="5706897" y="6270762"/>
                <a:ext cx="117925" cy="204569"/>
              </a:xfrm>
              <a:prstGeom prst="triangl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135" name="Elbow Connector 134"/>
              <p:cNvCxnSpPr>
                <a:stCxn id="138" idx="3"/>
                <a:endCxn id="126" idx="3"/>
              </p:cNvCxnSpPr>
              <p:nvPr/>
            </p:nvCxnSpPr>
            <p:spPr>
              <a:xfrm>
                <a:off x="5004048" y="6237311"/>
                <a:ext cx="659527" cy="30984"/>
              </a:xfrm>
              <a:prstGeom prst="bentConnector3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136" name="Elbow Connector 135"/>
              <p:cNvCxnSpPr>
                <a:stCxn id="138" idx="3"/>
                <a:endCxn id="131" idx="3"/>
              </p:cNvCxnSpPr>
              <p:nvPr/>
            </p:nvCxnSpPr>
            <p:spPr>
              <a:xfrm>
                <a:off x="5004048" y="6237311"/>
                <a:ext cx="659527" cy="135736"/>
              </a:xfrm>
              <a:prstGeom prst="bentConnector3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cxnSp>
          <p:sp>
            <p:nvSpPr>
              <p:cNvPr id="138" name="TextBox 137"/>
              <p:cNvSpPr txBox="1"/>
              <p:nvPr/>
            </p:nvSpPr>
            <p:spPr>
              <a:xfrm>
                <a:off x="4211960" y="6080636"/>
                <a:ext cx="792088" cy="313350"/>
              </a:xfrm>
              <a:prstGeom prst="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PSS</a:t>
                </a:r>
                <a:endParaRPr lang="nl-NL" dirty="0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2987824" y="3097838"/>
                <a:ext cx="792088" cy="590349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Local</a:t>
                </a:r>
              </a:p>
              <a:p>
                <a:pPr algn="ctr"/>
                <a:r>
                  <a:rPr lang="en-US" dirty="0"/>
                  <a:t>HMI</a:t>
                </a:r>
                <a:endParaRPr lang="nl-NL" dirty="0"/>
              </a:p>
            </p:txBody>
          </p:sp>
          <p:sp>
            <p:nvSpPr>
              <p:cNvPr id="140" name="Isosceles Triangle 139"/>
              <p:cNvSpPr/>
              <p:nvPr/>
            </p:nvSpPr>
            <p:spPr>
              <a:xfrm rot="5400000">
                <a:off x="5704710" y="5171106"/>
                <a:ext cx="117924" cy="208944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143" name="Elbow Connector 142"/>
              <p:cNvCxnSpPr>
                <a:stCxn id="112" idx="3"/>
                <a:endCxn id="140" idx="3"/>
              </p:cNvCxnSpPr>
              <p:nvPr/>
            </p:nvCxnSpPr>
            <p:spPr>
              <a:xfrm>
                <a:off x="5004048" y="4084215"/>
                <a:ext cx="655152" cy="1191363"/>
              </a:xfrm>
              <a:prstGeom prst="bentConnector3">
                <a:avLst>
                  <a:gd name="adj1" fmla="val 28193"/>
                </a:avLst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4" name="Isosceles Triangle 143"/>
              <p:cNvSpPr/>
              <p:nvPr/>
            </p:nvSpPr>
            <p:spPr>
              <a:xfrm rot="5400000">
                <a:off x="5704710" y="6392141"/>
                <a:ext cx="117924" cy="208944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1978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LSS control concept – </a:t>
            </a:r>
            <a:r>
              <a:rPr lang="en-US" dirty="0" smtClean="0"/>
              <a:t>Plugged </a:t>
            </a:r>
            <a:r>
              <a:rPr lang="en-US" dirty="0"/>
              <a:t>port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41" name="Picture 2" descr="X:\Machines Directorate\Target division\Public Read Write\Jarich\2018-03-22_LSS\Capture_002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6" r="48376"/>
          <a:stretch/>
        </p:blipFill>
        <p:spPr bwMode="auto">
          <a:xfrm flipH="1">
            <a:off x="7734298" y="378000"/>
            <a:ext cx="1409702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2229767" y="1708337"/>
            <a:ext cx="3193670" cy="4106968"/>
            <a:chOff x="2987824" y="1708337"/>
            <a:chExt cx="3193670" cy="4106968"/>
          </a:xfrm>
        </p:grpSpPr>
        <p:sp>
          <p:nvSpPr>
            <p:cNvPr id="43" name="TextBox 42"/>
            <p:cNvSpPr txBox="1"/>
            <p:nvPr/>
          </p:nvSpPr>
          <p:spPr>
            <a:xfrm>
              <a:off x="4067944" y="1708337"/>
              <a:ext cx="1080120" cy="4106968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" tIns="18000" rIns="18000" bIns="18000" rtlCol="0" anchor="t"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NBEX cabinet(s)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39952" y="2288671"/>
              <a:ext cx="936104" cy="142134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dirty="0"/>
                <a:t>NBEX</a:t>
              </a:r>
            </a:p>
            <a:p>
              <a:pPr algn="ctr"/>
              <a:r>
                <a:rPr lang="en-US" dirty="0"/>
                <a:t>PLC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cxnSp>
          <p:nvCxnSpPr>
            <p:cNvPr id="45" name="Elbow Connector 44"/>
            <p:cNvCxnSpPr/>
            <p:nvPr/>
          </p:nvCxnSpPr>
          <p:spPr>
            <a:xfrm flipV="1">
              <a:off x="3779912" y="2999344"/>
              <a:ext cx="360040" cy="393669"/>
            </a:xfrm>
            <a:prstGeom prst="bentConnector3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2987824" y="2139793"/>
              <a:ext cx="3193670" cy="1548394"/>
              <a:chOff x="2987824" y="2139793"/>
              <a:chExt cx="3193670" cy="1548394"/>
            </a:xfrm>
          </p:grpSpPr>
          <p:sp>
            <p:nvSpPr>
              <p:cNvPr id="57" name="TextBox 56"/>
              <p:cNvSpPr txBox="1"/>
              <p:nvPr/>
            </p:nvSpPr>
            <p:spPr>
              <a:xfrm rot="16200000">
                <a:off x="5628775" y="2379162"/>
                <a:ext cx="792088" cy="3133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GBS</a:t>
                </a:r>
                <a:endParaRPr lang="nl-NL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987824" y="3097838"/>
                <a:ext cx="792088" cy="590349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Local</a:t>
                </a:r>
              </a:p>
              <a:p>
                <a:pPr algn="ctr"/>
                <a:r>
                  <a:rPr lang="en-US" dirty="0"/>
                  <a:t>HMI</a:t>
                </a:r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10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LSS control concept - Optics Switch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grpSp>
        <p:nvGrpSpPr>
          <p:cNvPr id="45" name="Group 44"/>
          <p:cNvGrpSpPr/>
          <p:nvPr/>
        </p:nvGrpSpPr>
        <p:grpSpPr>
          <a:xfrm>
            <a:off x="2229767" y="1389429"/>
            <a:ext cx="3193670" cy="5166146"/>
            <a:chOff x="2987824" y="1389429"/>
            <a:chExt cx="3193670" cy="5166146"/>
          </a:xfrm>
        </p:grpSpPr>
        <p:cxnSp>
          <p:nvCxnSpPr>
            <p:cNvPr id="47" name="Elbow Connector 46"/>
            <p:cNvCxnSpPr/>
            <p:nvPr/>
          </p:nvCxnSpPr>
          <p:spPr>
            <a:xfrm flipV="1">
              <a:off x="3779912" y="2999344"/>
              <a:ext cx="360040" cy="393669"/>
            </a:xfrm>
            <a:prstGeom prst="bentConnector3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2987824" y="1389429"/>
              <a:ext cx="3193670" cy="5166146"/>
              <a:chOff x="2987824" y="1389429"/>
              <a:chExt cx="3193670" cy="5166146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4067944" y="1708337"/>
                <a:ext cx="1080120" cy="4106968"/>
              </a:xfrm>
              <a:prstGeom prst="rect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t"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NBEX cabinet(s)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139952" y="2288671"/>
                <a:ext cx="936104" cy="1421346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NBEX</a:t>
                </a:r>
              </a:p>
              <a:p>
                <a:pPr algn="ctr"/>
                <a:r>
                  <a:rPr lang="en-US" dirty="0"/>
                  <a:t>PLC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2987824" y="1389429"/>
                <a:ext cx="3193670" cy="5166146"/>
                <a:chOff x="2987824" y="1389429"/>
                <a:chExt cx="3193670" cy="5166146"/>
              </a:xfrm>
            </p:grpSpPr>
            <p:cxnSp>
              <p:nvCxnSpPr>
                <p:cNvPr id="63" name="Elbow Connector 62"/>
                <p:cNvCxnSpPr>
                  <a:endCxn id="70" idx="3"/>
                </p:cNvCxnSpPr>
                <p:nvPr/>
              </p:nvCxnSpPr>
              <p:spPr>
                <a:xfrm>
                  <a:off x="5004048" y="4084215"/>
                  <a:ext cx="655152" cy="2412398"/>
                </a:xfrm>
                <a:prstGeom prst="bentConnector3">
                  <a:avLst>
                    <a:gd name="adj1" fmla="val 28192"/>
                  </a:avLst>
                </a:prstGeom>
                <a:ln w="28575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Elbow Connector 63"/>
                <p:cNvCxnSpPr>
                  <a:stCxn id="77" idx="3"/>
                  <a:endCxn id="67" idx="3"/>
                </p:cNvCxnSpPr>
                <p:nvPr/>
              </p:nvCxnSpPr>
              <p:spPr>
                <a:xfrm>
                  <a:off x="5004048" y="4084215"/>
                  <a:ext cx="655152" cy="891413"/>
                </a:xfrm>
                <a:prstGeom prst="bentConnector3">
                  <a:avLst>
                    <a:gd name="adj1" fmla="val 28192"/>
                  </a:avLst>
                </a:prstGeom>
                <a:ln w="28575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grpSp>
              <p:nvGrpSpPr>
                <p:cNvPr id="66" name="Group 65"/>
                <p:cNvGrpSpPr/>
                <p:nvPr/>
              </p:nvGrpSpPr>
              <p:grpSpPr>
                <a:xfrm>
                  <a:off x="2987824" y="1389429"/>
                  <a:ext cx="3193670" cy="5042580"/>
                  <a:chOff x="2987824" y="1389429"/>
                  <a:chExt cx="3193670" cy="5042580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5940152" y="2973606"/>
                    <a:ext cx="0" cy="2471618"/>
                  </a:xfrm>
                  <a:prstGeom prst="line">
                    <a:avLst/>
                  </a:prstGeom>
                  <a:solidFill>
                    <a:srgbClr val="CD9B69"/>
                  </a:solidFill>
                  <a:ln>
                    <a:solidFill>
                      <a:srgbClr val="966432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5940152" y="5445224"/>
                    <a:ext cx="8027" cy="85864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4211960" y="5085184"/>
                    <a:ext cx="792088" cy="590349"/>
                  </a:xfrm>
                  <a:prstGeom prst="rect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r>
                      <a:rPr lang="en-US" dirty="0"/>
                      <a:t>MPS</a:t>
                    </a:r>
                  </a:p>
                  <a:p>
                    <a:pPr algn="ctr"/>
                    <a:r>
                      <a:rPr lang="en-US" dirty="0"/>
                      <a:t>PLC</a:t>
                    </a:r>
                    <a:endParaRPr lang="nl-NL" dirty="0"/>
                  </a:p>
                </p:txBody>
              </p: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4211960" y="3789040"/>
                    <a:ext cx="792088" cy="590349"/>
                  </a:xfrm>
                  <a:prstGeom prst="rect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r>
                      <a:rPr lang="en-US" dirty="0"/>
                      <a:t>Servo drive</a:t>
                    </a:r>
                    <a:endParaRPr lang="nl-NL" dirty="0"/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 rot="16200000">
                    <a:off x="5679201" y="3927556"/>
                    <a:ext cx="691236" cy="313350"/>
                  </a:xfrm>
                  <a:prstGeom prst="rect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r>
                      <a:rPr lang="en-US" dirty="0"/>
                      <a:t>Servo</a:t>
                    </a:r>
                    <a:endParaRPr lang="nl-NL" dirty="0"/>
                  </a:p>
                </p:txBody>
              </p:sp>
              <p:cxnSp>
                <p:nvCxnSpPr>
                  <p:cNvPr id="79" name="Elbow Connector 78"/>
                  <p:cNvCxnSpPr>
                    <a:stCxn id="77" idx="3"/>
                    <a:endCxn id="78" idx="0"/>
                  </p:cNvCxnSpPr>
                  <p:nvPr/>
                </p:nvCxnSpPr>
                <p:spPr>
                  <a:xfrm>
                    <a:off x="5004048" y="4084215"/>
                    <a:ext cx="864096" cy="16"/>
                  </a:xfrm>
                  <a:prstGeom prst="bentConnector3">
                    <a:avLst/>
                  </a:prstGeom>
                  <a:ln w="28575"/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>
                    <a:endCxn id="77" idx="0"/>
                  </p:cNvCxnSpPr>
                  <p:nvPr/>
                </p:nvCxnSpPr>
                <p:spPr>
                  <a:xfrm>
                    <a:off x="4608004" y="3688187"/>
                    <a:ext cx="0" cy="100853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TextBox 80"/>
                  <p:cNvSpPr txBox="1"/>
                  <p:nvPr/>
                </p:nvSpPr>
                <p:spPr>
                  <a:xfrm rot="16200000">
                    <a:off x="5628775" y="2420887"/>
                    <a:ext cx="792088" cy="313350"/>
                  </a:xfrm>
                  <a:prstGeom prst="rect">
                    <a:avLst/>
                  </a:prstGeom>
                  <a:solidFill>
                    <a:srgbClr val="CD9B69"/>
                  </a:solidFill>
                  <a:ln>
                    <a:solidFill>
                      <a:srgbClr val="966432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r>
                      <a:rPr lang="en-US" dirty="0"/>
                      <a:t>BBG</a:t>
                    </a:r>
                    <a:endParaRPr lang="nl-NL" dirty="0"/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 rot="16200000">
                    <a:off x="5628775" y="1628798"/>
                    <a:ext cx="792088" cy="31335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r>
                      <a:rPr lang="en-US" dirty="0"/>
                      <a:t>GBS</a:t>
                    </a:r>
                    <a:endParaRPr lang="nl-NL" dirty="0"/>
                  </a:p>
                </p:txBody>
              </p:sp>
              <p:cxnSp>
                <p:nvCxnSpPr>
                  <p:cNvPr id="83" name="Straight Connector 82"/>
                  <p:cNvCxnSpPr>
                    <a:stCxn id="81" idx="1"/>
                    <a:endCxn id="78" idx="3"/>
                  </p:cNvCxnSpPr>
                  <p:nvPr/>
                </p:nvCxnSpPr>
                <p:spPr>
                  <a:xfrm>
                    <a:off x="6024819" y="2973606"/>
                    <a:ext cx="0" cy="765007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Isosceles Triangle 83"/>
                  <p:cNvSpPr/>
                  <p:nvPr/>
                </p:nvSpPr>
                <p:spPr>
                  <a:xfrm rot="16200000">
                    <a:off x="5824112" y="5380356"/>
                    <a:ext cx="216024" cy="160071"/>
                  </a:xfrm>
                  <a:prstGeom prst="triangle">
                    <a:avLst/>
                  </a:prstGeom>
                  <a:solidFill>
                    <a:srgbClr val="CD9B69"/>
                  </a:solidFill>
                  <a:ln>
                    <a:solidFill>
                      <a:srgbClr val="966432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85" name="Isosceles Triangle 84"/>
                  <p:cNvSpPr/>
                  <p:nvPr/>
                </p:nvSpPr>
                <p:spPr>
                  <a:xfrm rot="5400000">
                    <a:off x="5706897" y="5309057"/>
                    <a:ext cx="117925" cy="204569"/>
                  </a:xfrm>
                  <a:prstGeom prst="triangle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86" name="Isosceles Triangle 85"/>
                  <p:cNvSpPr/>
                  <p:nvPr/>
                </p:nvSpPr>
                <p:spPr>
                  <a:xfrm rot="5400000">
                    <a:off x="5706897" y="5413809"/>
                    <a:ext cx="117925" cy="204569"/>
                  </a:xfrm>
                  <a:prstGeom prst="triangle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endParaRPr lang="nl-NL"/>
                  </a:p>
                </p:txBody>
              </p:sp>
              <p:cxnSp>
                <p:nvCxnSpPr>
                  <p:cNvPr id="87" name="Elbow Connector 86"/>
                  <p:cNvCxnSpPr>
                    <a:stCxn id="75" idx="3"/>
                    <a:endCxn id="85" idx="3"/>
                  </p:cNvCxnSpPr>
                  <p:nvPr/>
                </p:nvCxnSpPr>
                <p:spPr>
                  <a:xfrm>
                    <a:off x="5004048" y="5380359"/>
                    <a:ext cx="659527" cy="30983"/>
                  </a:xfrm>
                  <a:prstGeom prst="bentConnector3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9" name="Elbow Connector 88"/>
                  <p:cNvCxnSpPr>
                    <a:stCxn id="75" idx="3"/>
                    <a:endCxn id="86" idx="3"/>
                  </p:cNvCxnSpPr>
                  <p:nvPr/>
                </p:nvCxnSpPr>
                <p:spPr>
                  <a:xfrm>
                    <a:off x="5004048" y="5380359"/>
                    <a:ext cx="659527" cy="135735"/>
                  </a:xfrm>
                  <a:prstGeom prst="bentConnector3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90" name="Isosceles Triangle 89"/>
                  <p:cNvSpPr/>
                  <p:nvPr/>
                </p:nvSpPr>
                <p:spPr>
                  <a:xfrm rot="5400000">
                    <a:off x="5706897" y="6166010"/>
                    <a:ext cx="117925" cy="204569"/>
                  </a:xfrm>
                  <a:prstGeom prst="triangle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91" name="Isosceles Triangle 90"/>
                  <p:cNvSpPr/>
                  <p:nvPr/>
                </p:nvSpPr>
                <p:spPr>
                  <a:xfrm rot="5400000">
                    <a:off x="5706897" y="6270762"/>
                    <a:ext cx="117925" cy="204569"/>
                  </a:xfrm>
                  <a:prstGeom prst="triangle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endParaRPr lang="nl-NL"/>
                  </a:p>
                </p:txBody>
              </p:sp>
              <p:cxnSp>
                <p:nvCxnSpPr>
                  <p:cNvPr id="93" name="Elbow Connector 92"/>
                  <p:cNvCxnSpPr>
                    <a:stCxn id="95" idx="3"/>
                    <a:endCxn id="90" idx="3"/>
                  </p:cNvCxnSpPr>
                  <p:nvPr/>
                </p:nvCxnSpPr>
                <p:spPr>
                  <a:xfrm>
                    <a:off x="5004048" y="6237311"/>
                    <a:ext cx="659527" cy="30984"/>
                  </a:xfrm>
                  <a:prstGeom prst="bentConnector3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4" name="Elbow Connector 93"/>
                  <p:cNvCxnSpPr>
                    <a:stCxn id="95" idx="3"/>
                    <a:endCxn id="91" idx="3"/>
                  </p:cNvCxnSpPr>
                  <p:nvPr/>
                </p:nvCxnSpPr>
                <p:spPr>
                  <a:xfrm>
                    <a:off x="5004048" y="6237311"/>
                    <a:ext cx="659527" cy="135736"/>
                  </a:xfrm>
                  <a:prstGeom prst="bentConnector3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4211960" y="6080636"/>
                    <a:ext cx="792088" cy="313350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r>
                      <a:rPr lang="en-US" dirty="0"/>
                      <a:t>PSS</a:t>
                    </a:r>
                    <a:endParaRPr lang="nl-NL" dirty="0"/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2987824" y="3097838"/>
                    <a:ext cx="792088" cy="590349"/>
                  </a:xfrm>
                  <a:prstGeom prst="rect">
                    <a:avLst/>
                  </a:prstGeom>
                  <a:ln/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r>
                      <a:rPr lang="en-US" dirty="0"/>
                      <a:t>Local</a:t>
                    </a:r>
                  </a:p>
                  <a:p>
                    <a:pPr algn="ctr"/>
                    <a:r>
                      <a:rPr lang="en-US" dirty="0"/>
                      <a:t>HMI</a:t>
                    </a:r>
                    <a:endParaRPr lang="nl-NL" dirty="0"/>
                  </a:p>
                </p:txBody>
              </p:sp>
              <p:sp>
                <p:nvSpPr>
                  <p:cNvPr id="97" name="Isosceles Triangle 96"/>
                  <p:cNvSpPr/>
                  <p:nvPr/>
                </p:nvSpPr>
                <p:spPr>
                  <a:xfrm rot="5400000">
                    <a:off x="5706897" y="5013882"/>
                    <a:ext cx="117925" cy="204569"/>
                  </a:xfrm>
                  <a:prstGeom prst="triangle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98" name="Isosceles Triangle 97"/>
                  <p:cNvSpPr/>
                  <p:nvPr/>
                </p:nvSpPr>
                <p:spPr>
                  <a:xfrm rot="5400000">
                    <a:off x="5706897" y="5118634"/>
                    <a:ext cx="117925" cy="204569"/>
                  </a:xfrm>
                  <a:prstGeom prst="triangle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endParaRPr lang="nl-NL"/>
                  </a:p>
                </p:txBody>
              </p:sp>
              <p:cxnSp>
                <p:nvCxnSpPr>
                  <p:cNvPr id="99" name="Elbow Connector 98"/>
                  <p:cNvCxnSpPr>
                    <a:stCxn id="75" idx="3"/>
                    <a:endCxn id="97" idx="3"/>
                  </p:cNvCxnSpPr>
                  <p:nvPr/>
                </p:nvCxnSpPr>
                <p:spPr>
                  <a:xfrm flipV="1">
                    <a:off x="5004048" y="5116167"/>
                    <a:ext cx="659527" cy="264192"/>
                  </a:xfrm>
                  <a:prstGeom prst="bentConnector3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0" name="Elbow Connector 99"/>
                  <p:cNvCxnSpPr>
                    <a:stCxn id="75" idx="3"/>
                    <a:endCxn id="98" idx="3"/>
                  </p:cNvCxnSpPr>
                  <p:nvPr/>
                </p:nvCxnSpPr>
                <p:spPr>
                  <a:xfrm flipV="1">
                    <a:off x="5004048" y="5220919"/>
                    <a:ext cx="659527" cy="159440"/>
                  </a:xfrm>
                  <a:prstGeom prst="bentConnector3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101" name="Isosceles Triangle 100"/>
                  <p:cNvSpPr/>
                  <p:nvPr/>
                </p:nvSpPr>
                <p:spPr>
                  <a:xfrm rot="5400000">
                    <a:off x="5706897" y="5607092"/>
                    <a:ext cx="117925" cy="204569"/>
                  </a:xfrm>
                  <a:prstGeom prst="triangle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02" name="Isosceles Triangle 101"/>
                  <p:cNvSpPr/>
                  <p:nvPr/>
                </p:nvSpPr>
                <p:spPr>
                  <a:xfrm rot="5400000">
                    <a:off x="5706897" y="5711844"/>
                    <a:ext cx="117925" cy="204569"/>
                  </a:xfrm>
                  <a:prstGeom prst="triangle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 lIns="18000" tIns="18000" rIns="18000" bIns="18000" rtlCol="0" anchor="ctr">
                    <a:spAutoFit/>
                  </a:bodyPr>
                  <a:lstStyle/>
                  <a:p>
                    <a:pPr algn="ctr"/>
                    <a:endParaRPr lang="nl-NL"/>
                  </a:p>
                </p:txBody>
              </p:sp>
              <p:cxnSp>
                <p:nvCxnSpPr>
                  <p:cNvPr id="103" name="Elbow Connector 102"/>
                  <p:cNvCxnSpPr>
                    <a:stCxn id="75" idx="3"/>
                    <a:endCxn id="101" idx="3"/>
                  </p:cNvCxnSpPr>
                  <p:nvPr/>
                </p:nvCxnSpPr>
                <p:spPr>
                  <a:xfrm>
                    <a:off x="5004048" y="5380359"/>
                    <a:ext cx="659527" cy="329018"/>
                  </a:xfrm>
                  <a:prstGeom prst="bentConnector3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4" name="Elbow Connector 103"/>
                  <p:cNvCxnSpPr>
                    <a:stCxn id="75" idx="3"/>
                    <a:endCxn id="102" idx="3"/>
                  </p:cNvCxnSpPr>
                  <p:nvPr/>
                </p:nvCxnSpPr>
                <p:spPr>
                  <a:xfrm>
                    <a:off x="5004048" y="5380359"/>
                    <a:ext cx="659527" cy="433770"/>
                  </a:xfrm>
                  <a:prstGeom prst="bentConnector3">
                    <a:avLst/>
                  </a:prstGeom>
                  <a:solidFill>
                    <a:srgbClr val="F0CF0A"/>
                  </a:solidFill>
                  <a:ln>
                    <a:solidFill>
                      <a:srgbClr val="BCA208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</p:grpSp>
            <p:sp>
              <p:nvSpPr>
                <p:cNvPr id="67" name="Isosceles Triangle 66"/>
                <p:cNvSpPr/>
                <p:nvPr/>
              </p:nvSpPr>
              <p:spPr>
                <a:xfrm rot="5400000">
                  <a:off x="5704710" y="4871156"/>
                  <a:ext cx="117924" cy="208944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0" name="Isosceles Triangle 69"/>
                <p:cNvSpPr/>
                <p:nvPr/>
              </p:nvSpPr>
              <p:spPr>
                <a:xfrm rot="5400000">
                  <a:off x="5704710" y="6392141"/>
                  <a:ext cx="117924" cy="208944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40558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LSS control </a:t>
            </a:r>
            <a:r>
              <a:rPr lang="en-US" dirty="0" smtClean="0"/>
              <a:t>concept – Multiple systems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sp>
        <p:nvSpPr>
          <p:cNvPr id="241" name="TextBox 240"/>
          <p:cNvSpPr txBox="1"/>
          <p:nvPr/>
        </p:nvSpPr>
        <p:spPr>
          <a:xfrm>
            <a:off x="6740641" y="2006300"/>
            <a:ext cx="1854206" cy="2517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" tIns="18000" rIns="18000" bIns="18000" rtlCol="0" anchor="t">
            <a:spAutoFit/>
          </a:bodyPr>
          <a:lstStyle/>
          <a:p>
            <a:endParaRPr lang="en-US" sz="1400" dirty="0"/>
          </a:p>
        </p:txBody>
      </p:sp>
      <p:grpSp>
        <p:nvGrpSpPr>
          <p:cNvPr id="119" name="Group 118"/>
          <p:cNvGrpSpPr/>
          <p:nvPr/>
        </p:nvGrpSpPr>
        <p:grpSpPr>
          <a:xfrm>
            <a:off x="2229767" y="1389429"/>
            <a:ext cx="3625718" cy="5396726"/>
            <a:chOff x="2987824" y="1389429"/>
            <a:chExt cx="3625718" cy="5396726"/>
          </a:xfrm>
        </p:grpSpPr>
        <p:sp>
          <p:nvSpPr>
            <p:cNvPr id="120" name="TextBox 119"/>
            <p:cNvSpPr txBox="1"/>
            <p:nvPr/>
          </p:nvSpPr>
          <p:spPr>
            <a:xfrm>
              <a:off x="4067944" y="1708337"/>
              <a:ext cx="1080120" cy="4106968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" tIns="18000" rIns="18000" bIns="18000" rtlCol="0" anchor="t"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NBEX cabinet(s)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139952" y="2288671"/>
              <a:ext cx="936104" cy="142134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dirty="0"/>
                <a:t>NBEX</a:t>
              </a:r>
            </a:p>
            <a:p>
              <a:pPr algn="ctr"/>
              <a:r>
                <a:rPr lang="en-US" dirty="0"/>
                <a:t>PLC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2987824" y="1389429"/>
              <a:ext cx="3625718" cy="5396726"/>
              <a:chOff x="2987824" y="1389429"/>
              <a:chExt cx="3625718" cy="5396726"/>
            </a:xfrm>
          </p:grpSpPr>
          <p:cxnSp>
            <p:nvCxnSpPr>
              <p:cNvPr id="128" name="Elbow Connector 127"/>
              <p:cNvCxnSpPr>
                <a:stCxn id="222" idx="3"/>
                <a:endCxn id="137" idx="3"/>
              </p:cNvCxnSpPr>
              <p:nvPr/>
            </p:nvCxnSpPr>
            <p:spPr>
              <a:xfrm>
                <a:off x="5004048" y="4084215"/>
                <a:ext cx="1099586" cy="2642978"/>
              </a:xfrm>
              <a:prstGeom prst="bentConnector3">
                <a:avLst>
                  <a:gd name="adj1" fmla="val 16650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9" name="Elbow Connector 128"/>
              <p:cNvCxnSpPr>
                <a:stCxn id="222" idx="3"/>
                <a:endCxn id="136" idx="3"/>
              </p:cNvCxnSpPr>
              <p:nvPr/>
            </p:nvCxnSpPr>
            <p:spPr>
              <a:xfrm>
                <a:off x="5004048" y="4084215"/>
                <a:ext cx="1099586" cy="1421943"/>
              </a:xfrm>
              <a:prstGeom prst="bentConnector3">
                <a:avLst>
                  <a:gd name="adj1" fmla="val 17083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36" name="Isosceles Triangle 135"/>
              <p:cNvSpPr/>
              <p:nvPr/>
            </p:nvSpPr>
            <p:spPr>
              <a:xfrm rot="5400000">
                <a:off x="6149144" y="5401686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137" name="Isosceles Triangle 136"/>
              <p:cNvSpPr/>
              <p:nvPr/>
            </p:nvSpPr>
            <p:spPr>
              <a:xfrm rot="5400000">
                <a:off x="6149144" y="6622721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138" name="Elbow Connector 137"/>
              <p:cNvCxnSpPr>
                <a:stCxn id="222" idx="3"/>
                <a:endCxn id="141" idx="3"/>
              </p:cNvCxnSpPr>
              <p:nvPr/>
            </p:nvCxnSpPr>
            <p:spPr>
              <a:xfrm>
                <a:off x="5004048" y="4084215"/>
                <a:ext cx="931729" cy="2569180"/>
              </a:xfrm>
              <a:prstGeom prst="bentConnector3">
                <a:avLst>
                  <a:gd name="adj1" fmla="val 20354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9" name="Elbow Connector 138"/>
              <p:cNvCxnSpPr>
                <a:stCxn id="222" idx="3"/>
                <a:endCxn id="140" idx="3"/>
              </p:cNvCxnSpPr>
              <p:nvPr/>
            </p:nvCxnSpPr>
            <p:spPr>
              <a:xfrm>
                <a:off x="5004048" y="4084215"/>
                <a:ext cx="931729" cy="1348145"/>
              </a:xfrm>
              <a:prstGeom prst="bentConnector3">
                <a:avLst>
                  <a:gd name="adj1" fmla="val 20098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0" name="Isosceles Triangle 139"/>
              <p:cNvSpPr/>
              <p:nvPr/>
            </p:nvSpPr>
            <p:spPr>
              <a:xfrm rot="5400000">
                <a:off x="5981287" y="5327888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141" name="Isosceles Triangle 140"/>
              <p:cNvSpPr/>
              <p:nvPr/>
            </p:nvSpPr>
            <p:spPr>
              <a:xfrm rot="5400000">
                <a:off x="5981287" y="6548923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142" name="Elbow Connector 141"/>
              <p:cNvCxnSpPr>
                <a:stCxn id="222" idx="3"/>
                <a:endCxn id="145" idx="3"/>
              </p:cNvCxnSpPr>
              <p:nvPr/>
            </p:nvCxnSpPr>
            <p:spPr>
              <a:xfrm>
                <a:off x="5004048" y="4084215"/>
                <a:ext cx="799168" cy="2490659"/>
              </a:xfrm>
              <a:prstGeom prst="bentConnector3">
                <a:avLst>
                  <a:gd name="adj1" fmla="val 23481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3" name="Elbow Connector 142"/>
              <p:cNvCxnSpPr>
                <a:stCxn id="222" idx="3"/>
                <a:endCxn id="144" idx="3"/>
              </p:cNvCxnSpPr>
              <p:nvPr/>
            </p:nvCxnSpPr>
            <p:spPr>
              <a:xfrm>
                <a:off x="5004048" y="4084215"/>
                <a:ext cx="799168" cy="1269624"/>
              </a:xfrm>
              <a:prstGeom prst="bentConnector3">
                <a:avLst>
                  <a:gd name="adj1" fmla="val 23183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4" name="Isosceles Triangle 143"/>
              <p:cNvSpPr/>
              <p:nvPr/>
            </p:nvSpPr>
            <p:spPr>
              <a:xfrm rot="5400000">
                <a:off x="5848726" y="5249367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145" name="Isosceles Triangle 144"/>
              <p:cNvSpPr/>
              <p:nvPr/>
            </p:nvSpPr>
            <p:spPr>
              <a:xfrm rot="5400000">
                <a:off x="5848726" y="6470402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146" name="Elbow Connector 145"/>
              <p:cNvCxnSpPr>
                <a:stCxn id="222" idx="3"/>
                <a:endCxn id="150" idx="3"/>
              </p:cNvCxnSpPr>
              <p:nvPr/>
            </p:nvCxnSpPr>
            <p:spPr>
              <a:xfrm>
                <a:off x="5004048" y="4084215"/>
                <a:ext cx="655152" cy="2412398"/>
              </a:xfrm>
              <a:prstGeom prst="bentConnector3">
                <a:avLst>
                  <a:gd name="adj1" fmla="val 28192"/>
                </a:avLst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7" name="Elbow Connector 146"/>
              <p:cNvCxnSpPr>
                <a:stCxn id="222" idx="3"/>
                <a:endCxn id="149" idx="3"/>
              </p:cNvCxnSpPr>
              <p:nvPr/>
            </p:nvCxnSpPr>
            <p:spPr>
              <a:xfrm>
                <a:off x="5004048" y="4084215"/>
                <a:ext cx="655152" cy="1191363"/>
              </a:xfrm>
              <a:prstGeom prst="bentConnector3">
                <a:avLst>
                  <a:gd name="adj1" fmla="val 28192"/>
                </a:avLst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148" name="Group 147"/>
              <p:cNvGrpSpPr/>
              <p:nvPr/>
            </p:nvGrpSpPr>
            <p:grpSpPr>
              <a:xfrm>
                <a:off x="2987824" y="1389429"/>
                <a:ext cx="3625718" cy="5281951"/>
                <a:chOff x="2987824" y="1389429"/>
                <a:chExt cx="3625718" cy="5281951"/>
              </a:xfrm>
            </p:grpSpPr>
            <p:sp>
              <p:nvSpPr>
                <p:cNvPr id="151" name="Isosceles Triangle 150"/>
                <p:cNvSpPr/>
                <p:nvPr/>
              </p:nvSpPr>
              <p:spPr>
                <a:xfrm rot="5400000">
                  <a:off x="6151331" y="5653180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2" name="Isosceles Triangle 151"/>
                <p:cNvSpPr/>
                <p:nvPr/>
              </p:nvSpPr>
              <p:spPr>
                <a:xfrm rot="5400000">
                  <a:off x="6151331" y="5549887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3" name="Isosceles Triangle 152"/>
                <p:cNvSpPr/>
                <p:nvPr/>
              </p:nvSpPr>
              <p:spPr>
                <a:xfrm rot="5400000">
                  <a:off x="5983474" y="5579152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4" name="Isosceles Triangle 153"/>
                <p:cNvSpPr/>
                <p:nvPr/>
              </p:nvSpPr>
              <p:spPr>
                <a:xfrm rot="5400000">
                  <a:off x="5983474" y="5475859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5" name="Isosceles Triangle 154"/>
                <p:cNvSpPr/>
                <p:nvPr/>
              </p:nvSpPr>
              <p:spPr>
                <a:xfrm rot="5400000">
                  <a:off x="5850913" y="5500001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6" name="Isosceles Triangle 155"/>
                <p:cNvSpPr/>
                <p:nvPr/>
              </p:nvSpPr>
              <p:spPr>
                <a:xfrm rot="5400000">
                  <a:off x="5850913" y="5396708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6372200" y="3212977"/>
                  <a:ext cx="0" cy="2471618"/>
                </a:xfrm>
                <a:prstGeom prst="line">
                  <a:avLst/>
                </a:prstGeom>
                <a:solidFill>
                  <a:srgbClr val="CD9B69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6372200" y="5684595"/>
                  <a:ext cx="8027" cy="858648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59" name="TextBox 158"/>
                <p:cNvSpPr txBox="1"/>
                <p:nvPr/>
              </p:nvSpPr>
              <p:spPr>
                <a:xfrm rot="16200000">
                  <a:off x="6111249" y="4166927"/>
                  <a:ext cx="691236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</a:t>
                  </a:r>
                  <a:endParaRPr lang="nl-NL" dirty="0"/>
                </a:p>
              </p:txBody>
            </p:sp>
            <p:cxnSp>
              <p:nvCxnSpPr>
                <p:cNvPr id="160" name="Elbow Connector 159"/>
                <p:cNvCxnSpPr>
                  <a:stCxn id="222" idx="3"/>
                  <a:endCxn id="159" idx="0"/>
                </p:cNvCxnSpPr>
                <p:nvPr/>
              </p:nvCxnSpPr>
              <p:spPr>
                <a:xfrm>
                  <a:off x="5004048" y="4084215"/>
                  <a:ext cx="1296144" cy="239387"/>
                </a:xfrm>
                <a:prstGeom prst="bentConnector3">
                  <a:avLst>
                    <a:gd name="adj1" fmla="val 38903"/>
                  </a:avLst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66" name="TextBox 165"/>
                <p:cNvSpPr txBox="1"/>
                <p:nvPr/>
              </p:nvSpPr>
              <p:spPr>
                <a:xfrm rot="16200000">
                  <a:off x="6060823" y="2660258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BBG</a:t>
                  </a:r>
                  <a:endParaRPr lang="nl-NL" dirty="0"/>
                </a:p>
              </p:txBody>
            </p:sp>
            <p:sp>
              <p:nvSpPr>
                <p:cNvPr id="167" name="TextBox 166"/>
                <p:cNvSpPr txBox="1"/>
                <p:nvPr/>
              </p:nvSpPr>
              <p:spPr>
                <a:xfrm rot="16200000">
                  <a:off x="6060823" y="1868169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GBS</a:t>
                  </a:r>
                  <a:endParaRPr lang="nl-NL" dirty="0"/>
                </a:p>
              </p:txBody>
            </p:sp>
            <p:cxnSp>
              <p:nvCxnSpPr>
                <p:cNvPr id="168" name="Straight Connector 167"/>
                <p:cNvCxnSpPr>
                  <a:stCxn id="166" idx="1"/>
                  <a:endCxn id="159" idx="3"/>
                </p:cNvCxnSpPr>
                <p:nvPr/>
              </p:nvCxnSpPr>
              <p:spPr>
                <a:xfrm>
                  <a:off x="6456867" y="3212977"/>
                  <a:ext cx="0" cy="76500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69" name="Isosceles Triangle 168"/>
                <p:cNvSpPr/>
                <p:nvPr/>
              </p:nvSpPr>
              <p:spPr>
                <a:xfrm rot="16200000">
                  <a:off x="6256160" y="5619727"/>
                  <a:ext cx="216024" cy="160071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174" name="Elbow Connector 173"/>
                <p:cNvCxnSpPr>
                  <a:stCxn id="221" idx="3"/>
                  <a:endCxn id="152" idx="3"/>
                </p:cNvCxnSpPr>
                <p:nvPr/>
              </p:nvCxnSpPr>
              <p:spPr>
                <a:xfrm>
                  <a:off x="5004048" y="5380359"/>
                  <a:ext cx="1103961" cy="271813"/>
                </a:xfrm>
                <a:prstGeom prst="bentConnector3">
                  <a:avLst>
                    <a:gd name="adj1" fmla="val 29293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Elbow Connector 174"/>
                <p:cNvCxnSpPr>
                  <a:stCxn id="221" idx="3"/>
                  <a:endCxn id="151" idx="3"/>
                </p:cNvCxnSpPr>
                <p:nvPr/>
              </p:nvCxnSpPr>
              <p:spPr>
                <a:xfrm>
                  <a:off x="5004048" y="5380359"/>
                  <a:ext cx="1103961" cy="375106"/>
                </a:xfrm>
                <a:prstGeom prst="bentConnector3">
                  <a:avLst>
                    <a:gd name="adj1" fmla="val 29293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176" name="Isosceles Triangle 175"/>
                <p:cNvSpPr/>
                <p:nvPr/>
              </p:nvSpPr>
              <p:spPr>
                <a:xfrm rot="5400000">
                  <a:off x="6138945" y="6405381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7" name="Isosceles Triangle 176"/>
                <p:cNvSpPr/>
                <p:nvPr/>
              </p:nvSpPr>
              <p:spPr>
                <a:xfrm rot="5400000">
                  <a:off x="6138945" y="6510133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186" name="Elbow Connector 185"/>
                <p:cNvCxnSpPr>
                  <a:stCxn id="237" idx="3"/>
                  <a:endCxn id="176" idx="3"/>
                </p:cNvCxnSpPr>
                <p:nvPr/>
              </p:nvCxnSpPr>
              <p:spPr>
                <a:xfrm>
                  <a:off x="5004048" y="6237311"/>
                  <a:ext cx="1091575" cy="270355"/>
                </a:xfrm>
                <a:prstGeom prst="bentConnector3">
                  <a:avLst>
                    <a:gd name="adj1" fmla="val 30149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187" name="Elbow Connector 186"/>
                <p:cNvCxnSpPr>
                  <a:stCxn id="237" idx="3"/>
                  <a:endCxn id="177" idx="3"/>
                </p:cNvCxnSpPr>
                <p:nvPr/>
              </p:nvCxnSpPr>
              <p:spPr>
                <a:xfrm>
                  <a:off x="5004048" y="6237311"/>
                  <a:ext cx="1091575" cy="375107"/>
                </a:xfrm>
                <a:prstGeom prst="bentConnector3">
                  <a:avLst>
                    <a:gd name="adj1" fmla="val 30367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6228184" y="3138949"/>
                  <a:ext cx="0" cy="2471618"/>
                </a:xfrm>
                <a:prstGeom prst="line">
                  <a:avLst/>
                </a:prstGeom>
                <a:solidFill>
                  <a:srgbClr val="CD9B69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6228184" y="5610567"/>
                  <a:ext cx="8027" cy="858648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90" name="TextBox 189"/>
                <p:cNvSpPr txBox="1"/>
                <p:nvPr/>
              </p:nvSpPr>
              <p:spPr>
                <a:xfrm rot="16200000">
                  <a:off x="5967233" y="4092899"/>
                  <a:ext cx="691236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</a:t>
                  </a:r>
                  <a:endParaRPr lang="nl-NL" dirty="0"/>
                </a:p>
              </p:txBody>
            </p:sp>
            <p:cxnSp>
              <p:nvCxnSpPr>
                <p:cNvPr id="191" name="Elbow Connector 190"/>
                <p:cNvCxnSpPr>
                  <a:stCxn id="222" idx="3"/>
                  <a:endCxn id="190" idx="0"/>
                </p:cNvCxnSpPr>
                <p:nvPr/>
              </p:nvCxnSpPr>
              <p:spPr>
                <a:xfrm>
                  <a:off x="5004048" y="4084215"/>
                  <a:ext cx="1152128" cy="165359"/>
                </a:xfrm>
                <a:prstGeom prst="bentConnector3">
                  <a:avLst>
                    <a:gd name="adj1" fmla="val 43799"/>
                  </a:avLst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92" name="TextBox 191"/>
                <p:cNvSpPr txBox="1"/>
                <p:nvPr/>
              </p:nvSpPr>
              <p:spPr>
                <a:xfrm rot="16200000">
                  <a:off x="5916807" y="2586230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BBG</a:t>
                  </a:r>
                  <a:endParaRPr lang="nl-NL" dirty="0"/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 rot="16200000">
                  <a:off x="5916807" y="1794141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GBS</a:t>
                  </a:r>
                  <a:endParaRPr lang="nl-NL" dirty="0"/>
                </a:p>
              </p:txBody>
            </p:sp>
            <p:cxnSp>
              <p:nvCxnSpPr>
                <p:cNvPr id="194" name="Straight Connector 193"/>
                <p:cNvCxnSpPr>
                  <a:stCxn id="192" idx="1"/>
                  <a:endCxn id="190" idx="3"/>
                </p:cNvCxnSpPr>
                <p:nvPr/>
              </p:nvCxnSpPr>
              <p:spPr>
                <a:xfrm>
                  <a:off x="6312851" y="3138949"/>
                  <a:ext cx="0" cy="76500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95" name="Isosceles Triangle 194"/>
                <p:cNvSpPr/>
                <p:nvPr/>
              </p:nvSpPr>
              <p:spPr>
                <a:xfrm rot="16200000">
                  <a:off x="6112144" y="5545699"/>
                  <a:ext cx="216024" cy="160071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196" name="Elbow Connector 195"/>
                <p:cNvCxnSpPr>
                  <a:stCxn id="221" idx="3"/>
                  <a:endCxn id="154" idx="3"/>
                </p:cNvCxnSpPr>
                <p:nvPr/>
              </p:nvCxnSpPr>
              <p:spPr>
                <a:xfrm>
                  <a:off x="5004048" y="5380359"/>
                  <a:ext cx="936104" cy="197785"/>
                </a:xfrm>
                <a:prstGeom prst="bentConnector3">
                  <a:avLst>
                    <a:gd name="adj1" fmla="val 35246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197" name="Elbow Connector 196"/>
                <p:cNvCxnSpPr>
                  <a:stCxn id="221" idx="3"/>
                  <a:endCxn id="153" idx="3"/>
                </p:cNvCxnSpPr>
                <p:nvPr/>
              </p:nvCxnSpPr>
              <p:spPr>
                <a:xfrm>
                  <a:off x="5004048" y="5380359"/>
                  <a:ext cx="936104" cy="301078"/>
                </a:xfrm>
                <a:prstGeom prst="bentConnector3">
                  <a:avLst>
                    <a:gd name="adj1" fmla="val 34737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198" name="Isosceles Triangle 197"/>
                <p:cNvSpPr/>
                <p:nvPr/>
              </p:nvSpPr>
              <p:spPr>
                <a:xfrm rot="5400000">
                  <a:off x="5994929" y="6331353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0" name="Isosceles Triangle 199"/>
                <p:cNvSpPr/>
                <p:nvPr/>
              </p:nvSpPr>
              <p:spPr>
                <a:xfrm rot="5400000">
                  <a:off x="5994929" y="6436105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01" name="Elbow Connector 200"/>
                <p:cNvCxnSpPr>
                  <a:stCxn id="237" idx="3"/>
                  <a:endCxn id="198" idx="3"/>
                </p:cNvCxnSpPr>
                <p:nvPr/>
              </p:nvCxnSpPr>
              <p:spPr>
                <a:xfrm>
                  <a:off x="5004048" y="6237311"/>
                  <a:ext cx="947559" cy="196327"/>
                </a:xfrm>
                <a:prstGeom prst="bentConnector3">
                  <a:avLst>
                    <a:gd name="adj1" fmla="val 34671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202" name="Elbow Connector 201"/>
                <p:cNvCxnSpPr>
                  <a:stCxn id="237" idx="3"/>
                  <a:endCxn id="200" idx="3"/>
                </p:cNvCxnSpPr>
                <p:nvPr/>
              </p:nvCxnSpPr>
              <p:spPr>
                <a:xfrm>
                  <a:off x="5004048" y="6237311"/>
                  <a:ext cx="947559" cy="301079"/>
                </a:xfrm>
                <a:prstGeom prst="bentConnector3">
                  <a:avLst>
                    <a:gd name="adj1" fmla="val 34922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6084168" y="3059648"/>
                  <a:ext cx="0" cy="2471618"/>
                </a:xfrm>
                <a:prstGeom prst="line">
                  <a:avLst/>
                </a:prstGeom>
                <a:solidFill>
                  <a:srgbClr val="CD9B69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6084168" y="5531266"/>
                  <a:ext cx="8027" cy="858648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06" name="TextBox 205"/>
                <p:cNvSpPr txBox="1"/>
                <p:nvPr/>
              </p:nvSpPr>
              <p:spPr>
                <a:xfrm rot="16200000">
                  <a:off x="5823217" y="4013598"/>
                  <a:ext cx="691236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</a:t>
                  </a:r>
                  <a:endParaRPr lang="nl-NL" dirty="0"/>
                </a:p>
              </p:txBody>
            </p:sp>
            <p:cxnSp>
              <p:nvCxnSpPr>
                <p:cNvPr id="207" name="Elbow Connector 206"/>
                <p:cNvCxnSpPr>
                  <a:stCxn id="222" idx="3"/>
                  <a:endCxn id="206" idx="0"/>
                </p:cNvCxnSpPr>
                <p:nvPr/>
              </p:nvCxnSpPr>
              <p:spPr>
                <a:xfrm>
                  <a:off x="5004048" y="4084215"/>
                  <a:ext cx="1008112" cy="86058"/>
                </a:xfrm>
                <a:prstGeom prst="bentConnector3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08" name="TextBox 207"/>
                <p:cNvSpPr txBox="1"/>
                <p:nvPr/>
              </p:nvSpPr>
              <p:spPr>
                <a:xfrm rot="16200000">
                  <a:off x="5772791" y="2506929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BBG</a:t>
                  </a:r>
                  <a:endParaRPr lang="nl-NL" dirty="0"/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 rot="16200000">
                  <a:off x="5772791" y="1714840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GBS</a:t>
                  </a:r>
                  <a:endParaRPr lang="nl-NL" dirty="0"/>
                </a:p>
              </p:txBody>
            </p:sp>
            <p:cxnSp>
              <p:nvCxnSpPr>
                <p:cNvPr id="211" name="Straight Connector 210"/>
                <p:cNvCxnSpPr>
                  <a:stCxn id="208" idx="1"/>
                  <a:endCxn id="206" idx="3"/>
                </p:cNvCxnSpPr>
                <p:nvPr/>
              </p:nvCxnSpPr>
              <p:spPr>
                <a:xfrm>
                  <a:off x="6168835" y="3059648"/>
                  <a:ext cx="0" cy="76500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12" name="Isosceles Triangle 211"/>
                <p:cNvSpPr/>
                <p:nvPr/>
              </p:nvSpPr>
              <p:spPr>
                <a:xfrm rot="16200000">
                  <a:off x="5968128" y="5466398"/>
                  <a:ext cx="216024" cy="160071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13" name="Elbow Connector 212"/>
                <p:cNvCxnSpPr>
                  <a:stCxn id="221" idx="3"/>
                  <a:endCxn id="156" idx="3"/>
                </p:cNvCxnSpPr>
                <p:nvPr/>
              </p:nvCxnSpPr>
              <p:spPr>
                <a:xfrm>
                  <a:off x="5004048" y="5380359"/>
                  <a:ext cx="803543" cy="118634"/>
                </a:xfrm>
                <a:prstGeom prst="bentConnector3">
                  <a:avLst>
                    <a:gd name="adj1" fmla="val 41307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214" name="Elbow Connector 213"/>
                <p:cNvCxnSpPr>
                  <a:stCxn id="221" idx="3"/>
                  <a:endCxn id="155" idx="3"/>
                </p:cNvCxnSpPr>
                <p:nvPr/>
              </p:nvCxnSpPr>
              <p:spPr>
                <a:xfrm>
                  <a:off x="5004048" y="5380359"/>
                  <a:ext cx="803543" cy="221927"/>
                </a:xfrm>
                <a:prstGeom prst="bentConnector3">
                  <a:avLst>
                    <a:gd name="adj1" fmla="val 40517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215" name="Isosceles Triangle 214"/>
                <p:cNvSpPr/>
                <p:nvPr/>
              </p:nvSpPr>
              <p:spPr>
                <a:xfrm rot="5400000">
                  <a:off x="5850913" y="6252052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6" name="Isosceles Triangle 215"/>
                <p:cNvSpPr/>
                <p:nvPr/>
              </p:nvSpPr>
              <p:spPr>
                <a:xfrm rot="5400000">
                  <a:off x="5850913" y="6356804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17" name="Elbow Connector 216"/>
                <p:cNvCxnSpPr>
                  <a:stCxn id="237" idx="3"/>
                  <a:endCxn id="215" idx="3"/>
                </p:cNvCxnSpPr>
                <p:nvPr/>
              </p:nvCxnSpPr>
              <p:spPr>
                <a:xfrm>
                  <a:off x="5004048" y="6237311"/>
                  <a:ext cx="803543" cy="117026"/>
                </a:xfrm>
                <a:prstGeom prst="bentConnector3">
                  <a:avLst>
                    <a:gd name="adj1" fmla="val 41110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218" name="Elbow Connector 217"/>
                <p:cNvCxnSpPr>
                  <a:stCxn id="237" idx="3"/>
                  <a:endCxn id="216" idx="3"/>
                </p:cNvCxnSpPr>
                <p:nvPr/>
              </p:nvCxnSpPr>
              <p:spPr>
                <a:xfrm>
                  <a:off x="5004048" y="6237311"/>
                  <a:ext cx="803543" cy="221778"/>
                </a:xfrm>
                <a:prstGeom prst="bentConnector3">
                  <a:avLst>
                    <a:gd name="adj1" fmla="val 41110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5940152" y="2973606"/>
                  <a:ext cx="0" cy="2471618"/>
                </a:xfrm>
                <a:prstGeom prst="line">
                  <a:avLst/>
                </a:prstGeom>
                <a:solidFill>
                  <a:srgbClr val="CD9B69"/>
                </a:solidFill>
                <a:ln>
                  <a:solidFill>
                    <a:srgbClr val="966432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5940152" y="5445224"/>
                  <a:ext cx="8027" cy="858648"/>
                </a:xfrm>
                <a:prstGeom prst="line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ot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21" name="TextBox 220"/>
                <p:cNvSpPr txBox="1"/>
                <p:nvPr/>
              </p:nvSpPr>
              <p:spPr>
                <a:xfrm>
                  <a:off x="4211960" y="5085184"/>
                  <a:ext cx="792088" cy="590349"/>
                </a:xfrm>
                <a:prstGeom prst="rect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MPS</a:t>
                  </a:r>
                </a:p>
                <a:p>
                  <a:pPr algn="ctr"/>
                  <a:r>
                    <a:rPr lang="en-US" dirty="0"/>
                    <a:t>PLC</a:t>
                  </a:r>
                  <a:endParaRPr lang="nl-NL" dirty="0"/>
                </a:p>
              </p:txBody>
            </p:sp>
            <p:sp>
              <p:nvSpPr>
                <p:cNvPr id="222" name="TextBox 221"/>
                <p:cNvSpPr txBox="1"/>
                <p:nvPr/>
              </p:nvSpPr>
              <p:spPr>
                <a:xfrm>
                  <a:off x="4211960" y="3789040"/>
                  <a:ext cx="792088" cy="590349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 drives</a:t>
                  </a:r>
                  <a:endParaRPr lang="nl-NL" dirty="0"/>
                </a:p>
              </p:txBody>
            </p:sp>
            <p:sp>
              <p:nvSpPr>
                <p:cNvPr id="223" name="TextBox 222"/>
                <p:cNvSpPr txBox="1"/>
                <p:nvPr/>
              </p:nvSpPr>
              <p:spPr>
                <a:xfrm rot="16200000">
                  <a:off x="5679201" y="3927556"/>
                  <a:ext cx="691236" cy="31335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</a:t>
                  </a:r>
                  <a:endParaRPr lang="nl-NL" dirty="0"/>
                </a:p>
              </p:txBody>
            </p:sp>
            <p:cxnSp>
              <p:nvCxnSpPr>
                <p:cNvPr id="224" name="Elbow Connector 223"/>
                <p:cNvCxnSpPr>
                  <a:stCxn id="222" idx="3"/>
                  <a:endCxn id="223" idx="0"/>
                </p:cNvCxnSpPr>
                <p:nvPr/>
              </p:nvCxnSpPr>
              <p:spPr>
                <a:xfrm>
                  <a:off x="5004048" y="4084215"/>
                  <a:ext cx="864096" cy="16"/>
                </a:xfrm>
                <a:prstGeom prst="bentConnector3">
                  <a:avLst/>
                </a:prstGeom>
                <a:ln w="28575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>
                  <a:stCxn id="125" idx="2"/>
                  <a:endCxn id="222" idx="0"/>
                </p:cNvCxnSpPr>
                <p:nvPr/>
              </p:nvCxnSpPr>
              <p:spPr>
                <a:xfrm>
                  <a:off x="4608004" y="3710017"/>
                  <a:ext cx="0" cy="7902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26" name="TextBox 225"/>
                <p:cNvSpPr txBox="1"/>
                <p:nvPr/>
              </p:nvSpPr>
              <p:spPr>
                <a:xfrm rot="16200000">
                  <a:off x="5628775" y="2420887"/>
                  <a:ext cx="792088" cy="313350"/>
                </a:xfrm>
                <a:prstGeom prst="rect">
                  <a:avLst/>
                </a:prstGeom>
                <a:solidFill>
                  <a:srgbClr val="CD9B69"/>
                </a:solidFill>
                <a:ln>
                  <a:solidFill>
                    <a:srgbClr val="966432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BBG</a:t>
                  </a:r>
                  <a:endParaRPr lang="nl-NL" dirty="0"/>
                </a:p>
              </p:txBody>
            </p:sp>
            <p:sp>
              <p:nvSpPr>
                <p:cNvPr id="227" name="TextBox 226"/>
                <p:cNvSpPr txBox="1"/>
                <p:nvPr/>
              </p:nvSpPr>
              <p:spPr>
                <a:xfrm rot="16200000">
                  <a:off x="5628775" y="1628798"/>
                  <a:ext cx="792088" cy="3133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GBS</a:t>
                  </a:r>
                  <a:endParaRPr lang="nl-NL" dirty="0"/>
                </a:p>
              </p:txBody>
            </p:sp>
            <p:cxnSp>
              <p:nvCxnSpPr>
                <p:cNvPr id="228" name="Straight Connector 227"/>
                <p:cNvCxnSpPr>
                  <a:stCxn id="226" idx="1"/>
                  <a:endCxn id="223" idx="3"/>
                </p:cNvCxnSpPr>
                <p:nvPr/>
              </p:nvCxnSpPr>
              <p:spPr>
                <a:xfrm>
                  <a:off x="6024819" y="2973606"/>
                  <a:ext cx="0" cy="765007"/>
                </a:xfrm>
                <a:prstGeom prst="line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29" name="Isosceles Triangle 228"/>
                <p:cNvSpPr/>
                <p:nvPr/>
              </p:nvSpPr>
              <p:spPr>
                <a:xfrm rot="16200000">
                  <a:off x="5824112" y="5380356"/>
                  <a:ext cx="216024" cy="160071"/>
                </a:xfrm>
                <a:prstGeom prst="triangle">
                  <a:avLst/>
                </a:prstGeom>
                <a:solidFill>
                  <a:srgbClr val="CD9B69"/>
                </a:solidFill>
                <a:ln>
                  <a:solidFill>
                    <a:srgbClr val="966432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30" name="Isosceles Triangle 229"/>
                <p:cNvSpPr/>
                <p:nvPr/>
              </p:nvSpPr>
              <p:spPr>
                <a:xfrm rot="5400000">
                  <a:off x="5706897" y="5413809"/>
                  <a:ext cx="117925" cy="204569"/>
                </a:xfrm>
                <a:prstGeom prst="triangle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31" name="Elbow Connector 230"/>
                <p:cNvCxnSpPr>
                  <a:stCxn id="221" idx="3"/>
                  <a:endCxn id="239" idx="3"/>
                </p:cNvCxnSpPr>
                <p:nvPr/>
              </p:nvCxnSpPr>
              <p:spPr>
                <a:xfrm>
                  <a:off x="5004048" y="5380359"/>
                  <a:ext cx="659527" cy="32442"/>
                </a:xfrm>
                <a:prstGeom prst="bentConnector3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232" name="Elbow Connector 231"/>
                <p:cNvCxnSpPr>
                  <a:stCxn id="221" idx="3"/>
                  <a:endCxn id="230" idx="3"/>
                </p:cNvCxnSpPr>
                <p:nvPr/>
              </p:nvCxnSpPr>
              <p:spPr>
                <a:xfrm>
                  <a:off x="5004048" y="5380359"/>
                  <a:ext cx="659527" cy="135735"/>
                </a:xfrm>
                <a:prstGeom prst="bentConnector3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233" name="Isosceles Triangle 232"/>
                <p:cNvSpPr/>
                <p:nvPr/>
              </p:nvSpPr>
              <p:spPr>
                <a:xfrm rot="5400000">
                  <a:off x="5706897" y="6166010"/>
                  <a:ext cx="117925" cy="204569"/>
                </a:xfrm>
                <a:prstGeom prst="triangl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34" name="Isosceles Triangle 233"/>
                <p:cNvSpPr/>
                <p:nvPr/>
              </p:nvSpPr>
              <p:spPr>
                <a:xfrm rot="5400000">
                  <a:off x="5706897" y="6270762"/>
                  <a:ext cx="117925" cy="204569"/>
                </a:xfrm>
                <a:prstGeom prst="triangl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35" name="Elbow Connector 234"/>
                <p:cNvCxnSpPr>
                  <a:stCxn id="237" idx="3"/>
                  <a:endCxn id="233" idx="3"/>
                </p:cNvCxnSpPr>
                <p:nvPr/>
              </p:nvCxnSpPr>
              <p:spPr>
                <a:xfrm>
                  <a:off x="5004048" y="6237311"/>
                  <a:ext cx="659527" cy="30984"/>
                </a:xfrm>
                <a:prstGeom prst="bentConnector3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236" name="Elbow Connector 235"/>
                <p:cNvCxnSpPr>
                  <a:stCxn id="237" idx="3"/>
                  <a:endCxn id="234" idx="3"/>
                </p:cNvCxnSpPr>
                <p:nvPr/>
              </p:nvCxnSpPr>
              <p:spPr>
                <a:xfrm>
                  <a:off x="5004048" y="6237311"/>
                  <a:ext cx="659527" cy="135736"/>
                </a:xfrm>
                <a:prstGeom prst="bentConnector3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sp>
              <p:nvSpPr>
                <p:cNvPr id="237" name="TextBox 236"/>
                <p:cNvSpPr txBox="1"/>
                <p:nvPr/>
              </p:nvSpPr>
              <p:spPr>
                <a:xfrm>
                  <a:off x="4211960" y="6080636"/>
                  <a:ext cx="792088" cy="313350"/>
                </a:xfrm>
                <a:prstGeom prst="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PSS</a:t>
                  </a:r>
                  <a:endParaRPr lang="nl-NL" dirty="0"/>
                </a:p>
              </p:txBody>
            </p:sp>
            <p:sp>
              <p:nvSpPr>
                <p:cNvPr id="238" name="TextBox 237"/>
                <p:cNvSpPr txBox="1"/>
                <p:nvPr/>
              </p:nvSpPr>
              <p:spPr>
                <a:xfrm>
                  <a:off x="2987824" y="3097838"/>
                  <a:ext cx="792088" cy="590349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Local</a:t>
                  </a:r>
                </a:p>
                <a:p>
                  <a:pPr algn="ctr"/>
                  <a:r>
                    <a:rPr lang="en-US" dirty="0"/>
                    <a:t>HMI</a:t>
                  </a:r>
                  <a:endParaRPr lang="nl-NL" dirty="0"/>
                </a:p>
              </p:txBody>
            </p:sp>
            <p:sp>
              <p:nvSpPr>
                <p:cNvPr id="239" name="Isosceles Triangle 238"/>
                <p:cNvSpPr/>
                <p:nvPr/>
              </p:nvSpPr>
              <p:spPr>
                <a:xfrm rot="5400000">
                  <a:off x="5706897" y="5310516"/>
                  <a:ext cx="117925" cy="204569"/>
                </a:xfrm>
                <a:prstGeom prst="triangle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40" name="Elbow Connector 239"/>
                <p:cNvCxnSpPr>
                  <a:stCxn id="238" idx="3"/>
                  <a:endCxn id="125" idx="1"/>
                </p:cNvCxnSpPr>
                <p:nvPr/>
              </p:nvCxnSpPr>
              <p:spPr>
                <a:xfrm flipV="1">
                  <a:off x="3779912" y="2999344"/>
                  <a:ext cx="360040" cy="393669"/>
                </a:xfrm>
                <a:prstGeom prst="bentConnector3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9" name="Isosceles Triangle 148"/>
              <p:cNvSpPr/>
              <p:nvPr/>
            </p:nvSpPr>
            <p:spPr>
              <a:xfrm rot="5400000">
                <a:off x="5704710" y="5171106"/>
                <a:ext cx="117924" cy="208944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150" name="Isosceles Triangle 149"/>
              <p:cNvSpPr/>
              <p:nvPr/>
            </p:nvSpPr>
            <p:spPr>
              <a:xfrm rot="5400000">
                <a:off x="5704710" y="6392141"/>
                <a:ext cx="117924" cy="208944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770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roup 318"/>
          <p:cNvGrpSpPr/>
          <p:nvPr/>
        </p:nvGrpSpPr>
        <p:grpSpPr>
          <a:xfrm>
            <a:off x="3309887" y="1389429"/>
            <a:ext cx="2545598" cy="5396726"/>
            <a:chOff x="4067944" y="1389429"/>
            <a:chExt cx="2545598" cy="5396726"/>
          </a:xfrm>
        </p:grpSpPr>
        <p:sp>
          <p:nvSpPr>
            <p:cNvPr id="320" name="TextBox 319"/>
            <p:cNvSpPr txBox="1"/>
            <p:nvPr/>
          </p:nvSpPr>
          <p:spPr>
            <a:xfrm>
              <a:off x="4067944" y="1708337"/>
              <a:ext cx="1080120" cy="4106968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" tIns="18000" rIns="18000" bIns="18000" rtlCol="0" anchor="t"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NBEX cabinet(s)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139952" y="2288671"/>
              <a:ext cx="936104" cy="142134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pPr algn="ctr"/>
              <a:r>
                <a:rPr lang="en-US" dirty="0"/>
                <a:t>NBEX</a:t>
              </a:r>
            </a:p>
            <a:p>
              <a:pPr algn="ctr"/>
              <a:r>
                <a:rPr lang="en-US" dirty="0"/>
                <a:t>PLC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grpSp>
          <p:nvGrpSpPr>
            <p:cNvPr id="322" name="Group 321"/>
            <p:cNvGrpSpPr/>
            <p:nvPr/>
          </p:nvGrpSpPr>
          <p:grpSpPr>
            <a:xfrm>
              <a:off x="4211960" y="1389429"/>
              <a:ext cx="2401582" cy="5396726"/>
              <a:chOff x="4211960" y="1389429"/>
              <a:chExt cx="2401582" cy="5396726"/>
            </a:xfrm>
          </p:grpSpPr>
          <p:cxnSp>
            <p:nvCxnSpPr>
              <p:cNvPr id="323" name="Elbow Connector 322"/>
              <p:cNvCxnSpPr>
                <a:stCxn id="391" idx="3"/>
                <a:endCxn id="326" idx="3"/>
              </p:cNvCxnSpPr>
              <p:nvPr/>
            </p:nvCxnSpPr>
            <p:spPr>
              <a:xfrm>
                <a:off x="5004048" y="4084215"/>
                <a:ext cx="1099586" cy="2642978"/>
              </a:xfrm>
              <a:prstGeom prst="bentConnector3">
                <a:avLst>
                  <a:gd name="adj1" fmla="val 16650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4" name="Elbow Connector 323"/>
              <p:cNvCxnSpPr>
                <a:stCxn id="391" idx="3"/>
                <a:endCxn id="325" idx="3"/>
              </p:cNvCxnSpPr>
              <p:nvPr/>
            </p:nvCxnSpPr>
            <p:spPr>
              <a:xfrm>
                <a:off x="5004048" y="4084215"/>
                <a:ext cx="1099586" cy="1421943"/>
              </a:xfrm>
              <a:prstGeom prst="bentConnector3">
                <a:avLst>
                  <a:gd name="adj1" fmla="val 17083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25" name="Isosceles Triangle 324"/>
              <p:cNvSpPr/>
              <p:nvPr/>
            </p:nvSpPr>
            <p:spPr>
              <a:xfrm rot="5400000">
                <a:off x="6149144" y="5401686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326" name="Isosceles Triangle 325"/>
              <p:cNvSpPr/>
              <p:nvPr/>
            </p:nvSpPr>
            <p:spPr>
              <a:xfrm rot="5400000">
                <a:off x="6149144" y="6622721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327" name="Elbow Connector 326"/>
              <p:cNvCxnSpPr>
                <a:stCxn id="391" idx="3"/>
                <a:endCxn id="330" idx="3"/>
              </p:cNvCxnSpPr>
              <p:nvPr/>
            </p:nvCxnSpPr>
            <p:spPr>
              <a:xfrm>
                <a:off x="5004048" y="4084215"/>
                <a:ext cx="931729" cy="2569180"/>
              </a:xfrm>
              <a:prstGeom prst="bentConnector3">
                <a:avLst>
                  <a:gd name="adj1" fmla="val 20354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8" name="Elbow Connector 327"/>
              <p:cNvCxnSpPr>
                <a:stCxn id="391" idx="3"/>
                <a:endCxn id="329" idx="3"/>
              </p:cNvCxnSpPr>
              <p:nvPr/>
            </p:nvCxnSpPr>
            <p:spPr>
              <a:xfrm>
                <a:off x="5004048" y="4084215"/>
                <a:ext cx="931729" cy="1348145"/>
              </a:xfrm>
              <a:prstGeom prst="bentConnector3">
                <a:avLst>
                  <a:gd name="adj1" fmla="val 20098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29" name="Isosceles Triangle 328"/>
              <p:cNvSpPr/>
              <p:nvPr/>
            </p:nvSpPr>
            <p:spPr>
              <a:xfrm rot="5400000">
                <a:off x="5981287" y="5327888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330" name="Isosceles Triangle 329"/>
              <p:cNvSpPr/>
              <p:nvPr/>
            </p:nvSpPr>
            <p:spPr>
              <a:xfrm rot="5400000">
                <a:off x="5981287" y="6548923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331" name="Elbow Connector 330"/>
              <p:cNvCxnSpPr>
                <a:stCxn id="391" idx="3"/>
                <a:endCxn id="334" idx="3"/>
              </p:cNvCxnSpPr>
              <p:nvPr/>
            </p:nvCxnSpPr>
            <p:spPr>
              <a:xfrm>
                <a:off x="5004048" y="4084215"/>
                <a:ext cx="799168" cy="2490659"/>
              </a:xfrm>
              <a:prstGeom prst="bentConnector3">
                <a:avLst>
                  <a:gd name="adj1" fmla="val 23481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32" name="Elbow Connector 331"/>
              <p:cNvCxnSpPr>
                <a:stCxn id="391" idx="3"/>
                <a:endCxn id="333" idx="3"/>
              </p:cNvCxnSpPr>
              <p:nvPr/>
            </p:nvCxnSpPr>
            <p:spPr>
              <a:xfrm>
                <a:off x="5004048" y="4084215"/>
                <a:ext cx="799168" cy="1269624"/>
              </a:xfrm>
              <a:prstGeom prst="bentConnector3">
                <a:avLst>
                  <a:gd name="adj1" fmla="val 23183"/>
                </a:avLst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33" name="Isosceles Triangle 332"/>
              <p:cNvSpPr/>
              <p:nvPr/>
            </p:nvSpPr>
            <p:spPr>
              <a:xfrm rot="5400000">
                <a:off x="5848726" y="5249367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334" name="Isosceles Triangle 333"/>
              <p:cNvSpPr/>
              <p:nvPr/>
            </p:nvSpPr>
            <p:spPr>
              <a:xfrm rot="5400000">
                <a:off x="5848726" y="6470402"/>
                <a:ext cx="117924" cy="208944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cxnSp>
            <p:nvCxnSpPr>
              <p:cNvPr id="335" name="Elbow Connector 334"/>
              <p:cNvCxnSpPr>
                <a:stCxn id="391" idx="3"/>
                <a:endCxn id="339" idx="3"/>
              </p:cNvCxnSpPr>
              <p:nvPr/>
            </p:nvCxnSpPr>
            <p:spPr>
              <a:xfrm>
                <a:off x="5004048" y="4084215"/>
                <a:ext cx="655152" cy="2412398"/>
              </a:xfrm>
              <a:prstGeom prst="bentConnector3">
                <a:avLst>
                  <a:gd name="adj1" fmla="val 28192"/>
                </a:avLst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36" name="Elbow Connector 335"/>
              <p:cNvCxnSpPr>
                <a:stCxn id="391" idx="3"/>
                <a:endCxn id="338" idx="3"/>
              </p:cNvCxnSpPr>
              <p:nvPr/>
            </p:nvCxnSpPr>
            <p:spPr>
              <a:xfrm>
                <a:off x="5004048" y="4084215"/>
                <a:ext cx="655152" cy="1191363"/>
              </a:xfrm>
              <a:prstGeom prst="bentConnector3">
                <a:avLst>
                  <a:gd name="adj1" fmla="val 28192"/>
                </a:avLst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337" name="Group 336"/>
              <p:cNvGrpSpPr/>
              <p:nvPr/>
            </p:nvGrpSpPr>
            <p:grpSpPr>
              <a:xfrm>
                <a:off x="4211960" y="1389429"/>
                <a:ext cx="2401582" cy="5281951"/>
                <a:chOff x="4211960" y="1389429"/>
                <a:chExt cx="2401582" cy="5281951"/>
              </a:xfrm>
            </p:grpSpPr>
            <p:sp>
              <p:nvSpPr>
                <p:cNvPr id="340" name="Isosceles Triangle 339"/>
                <p:cNvSpPr/>
                <p:nvPr/>
              </p:nvSpPr>
              <p:spPr>
                <a:xfrm rot="5400000">
                  <a:off x="6151331" y="5653180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41" name="Isosceles Triangle 340"/>
                <p:cNvSpPr/>
                <p:nvPr/>
              </p:nvSpPr>
              <p:spPr>
                <a:xfrm rot="5400000">
                  <a:off x="6151331" y="5549887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42" name="Isosceles Triangle 341"/>
                <p:cNvSpPr/>
                <p:nvPr/>
              </p:nvSpPr>
              <p:spPr>
                <a:xfrm rot="5400000">
                  <a:off x="5983474" y="5579152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43" name="Isosceles Triangle 342"/>
                <p:cNvSpPr/>
                <p:nvPr/>
              </p:nvSpPr>
              <p:spPr>
                <a:xfrm rot="5400000">
                  <a:off x="5983474" y="5475859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44" name="Isosceles Triangle 343"/>
                <p:cNvSpPr/>
                <p:nvPr/>
              </p:nvSpPr>
              <p:spPr>
                <a:xfrm rot="5400000">
                  <a:off x="5850913" y="5500001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45" name="Isosceles Triangle 344"/>
                <p:cNvSpPr/>
                <p:nvPr/>
              </p:nvSpPr>
              <p:spPr>
                <a:xfrm rot="5400000">
                  <a:off x="5850913" y="5396708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346" name="Straight Connector 345"/>
                <p:cNvCxnSpPr/>
                <p:nvPr/>
              </p:nvCxnSpPr>
              <p:spPr>
                <a:xfrm>
                  <a:off x="6372200" y="3212977"/>
                  <a:ext cx="0" cy="2471618"/>
                </a:xfrm>
                <a:prstGeom prst="line">
                  <a:avLst/>
                </a:prstGeom>
                <a:solidFill>
                  <a:srgbClr val="CD9B69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47" name="Straight Connector 346"/>
                <p:cNvCxnSpPr/>
                <p:nvPr/>
              </p:nvCxnSpPr>
              <p:spPr>
                <a:xfrm>
                  <a:off x="6372200" y="5684595"/>
                  <a:ext cx="8027" cy="858648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48" name="TextBox 347"/>
                <p:cNvSpPr txBox="1"/>
                <p:nvPr/>
              </p:nvSpPr>
              <p:spPr>
                <a:xfrm rot="16200000">
                  <a:off x="6111249" y="4166927"/>
                  <a:ext cx="691236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</a:t>
                  </a:r>
                  <a:endParaRPr lang="nl-NL" dirty="0"/>
                </a:p>
              </p:txBody>
            </p:sp>
            <p:cxnSp>
              <p:nvCxnSpPr>
                <p:cNvPr id="349" name="Elbow Connector 348"/>
                <p:cNvCxnSpPr>
                  <a:stCxn id="391" idx="3"/>
                  <a:endCxn id="348" idx="0"/>
                </p:cNvCxnSpPr>
                <p:nvPr/>
              </p:nvCxnSpPr>
              <p:spPr>
                <a:xfrm>
                  <a:off x="5004048" y="4084215"/>
                  <a:ext cx="1296144" cy="239387"/>
                </a:xfrm>
                <a:prstGeom prst="bentConnector3">
                  <a:avLst>
                    <a:gd name="adj1" fmla="val 38903"/>
                  </a:avLst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50" name="TextBox 349"/>
                <p:cNvSpPr txBox="1"/>
                <p:nvPr/>
              </p:nvSpPr>
              <p:spPr>
                <a:xfrm rot="16200000">
                  <a:off x="6060823" y="2660258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BBG</a:t>
                  </a:r>
                  <a:endParaRPr lang="nl-NL" dirty="0"/>
                </a:p>
              </p:txBody>
            </p:sp>
            <p:sp>
              <p:nvSpPr>
                <p:cNvPr id="351" name="TextBox 350"/>
                <p:cNvSpPr txBox="1"/>
                <p:nvPr/>
              </p:nvSpPr>
              <p:spPr>
                <a:xfrm rot="16200000">
                  <a:off x="6060823" y="1868169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GBS</a:t>
                  </a:r>
                  <a:endParaRPr lang="nl-NL" dirty="0"/>
                </a:p>
              </p:txBody>
            </p:sp>
            <p:cxnSp>
              <p:nvCxnSpPr>
                <p:cNvPr id="352" name="Straight Connector 351"/>
                <p:cNvCxnSpPr>
                  <a:stCxn id="350" idx="1"/>
                  <a:endCxn id="348" idx="3"/>
                </p:cNvCxnSpPr>
                <p:nvPr/>
              </p:nvCxnSpPr>
              <p:spPr>
                <a:xfrm>
                  <a:off x="6456867" y="3212977"/>
                  <a:ext cx="0" cy="76500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53" name="Isosceles Triangle 352"/>
                <p:cNvSpPr/>
                <p:nvPr/>
              </p:nvSpPr>
              <p:spPr>
                <a:xfrm rot="16200000">
                  <a:off x="6256160" y="5619727"/>
                  <a:ext cx="216024" cy="160071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354" name="Elbow Connector 353"/>
                <p:cNvCxnSpPr>
                  <a:stCxn id="390" idx="3"/>
                  <a:endCxn id="341" idx="3"/>
                </p:cNvCxnSpPr>
                <p:nvPr/>
              </p:nvCxnSpPr>
              <p:spPr>
                <a:xfrm>
                  <a:off x="5004048" y="5380359"/>
                  <a:ext cx="1103961" cy="271813"/>
                </a:xfrm>
                <a:prstGeom prst="bentConnector3">
                  <a:avLst>
                    <a:gd name="adj1" fmla="val 29293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55" name="Elbow Connector 354"/>
                <p:cNvCxnSpPr>
                  <a:stCxn id="390" idx="3"/>
                  <a:endCxn id="340" idx="3"/>
                </p:cNvCxnSpPr>
                <p:nvPr/>
              </p:nvCxnSpPr>
              <p:spPr>
                <a:xfrm>
                  <a:off x="5004048" y="5380359"/>
                  <a:ext cx="1103961" cy="375106"/>
                </a:xfrm>
                <a:prstGeom prst="bentConnector3">
                  <a:avLst>
                    <a:gd name="adj1" fmla="val 29293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356" name="Isosceles Triangle 355"/>
                <p:cNvSpPr/>
                <p:nvPr/>
              </p:nvSpPr>
              <p:spPr>
                <a:xfrm rot="5400000">
                  <a:off x="6138945" y="6405381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57" name="Isosceles Triangle 356"/>
                <p:cNvSpPr/>
                <p:nvPr/>
              </p:nvSpPr>
              <p:spPr>
                <a:xfrm rot="5400000">
                  <a:off x="6138945" y="6510133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358" name="Elbow Connector 357"/>
                <p:cNvCxnSpPr>
                  <a:stCxn id="406" idx="3"/>
                  <a:endCxn id="356" idx="3"/>
                </p:cNvCxnSpPr>
                <p:nvPr/>
              </p:nvCxnSpPr>
              <p:spPr>
                <a:xfrm>
                  <a:off x="5004048" y="6237311"/>
                  <a:ext cx="1091575" cy="270355"/>
                </a:xfrm>
                <a:prstGeom prst="bentConnector3">
                  <a:avLst>
                    <a:gd name="adj1" fmla="val 30149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359" name="Elbow Connector 358"/>
                <p:cNvCxnSpPr>
                  <a:stCxn id="406" idx="3"/>
                  <a:endCxn id="357" idx="3"/>
                </p:cNvCxnSpPr>
                <p:nvPr/>
              </p:nvCxnSpPr>
              <p:spPr>
                <a:xfrm>
                  <a:off x="5004048" y="6237311"/>
                  <a:ext cx="1091575" cy="375107"/>
                </a:xfrm>
                <a:prstGeom prst="bentConnector3">
                  <a:avLst>
                    <a:gd name="adj1" fmla="val 30367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>
                  <a:off x="6228184" y="3138949"/>
                  <a:ext cx="0" cy="2471618"/>
                </a:xfrm>
                <a:prstGeom prst="line">
                  <a:avLst/>
                </a:prstGeom>
                <a:solidFill>
                  <a:srgbClr val="CD9B69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6228184" y="5610567"/>
                  <a:ext cx="8027" cy="858648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62" name="TextBox 361"/>
                <p:cNvSpPr txBox="1"/>
                <p:nvPr/>
              </p:nvSpPr>
              <p:spPr>
                <a:xfrm rot="16200000">
                  <a:off x="5967233" y="4092899"/>
                  <a:ext cx="691236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</a:t>
                  </a:r>
                  <a:endParaRPr lang="nl-NL" dirty="0"/>
                </a:p>
              </p:txBody>
            </p:sp>
            <p:cxnSp>
              <p:nvCxnSpPr>
                <p:cNvPr id="363" name="Elbow Connector 362"/>
                <p:cNvCxnSpPr>
                  <a:stCxn id="391" idx="3"/>
                  <a:endCxn id="362" idx="0"/>
                </p:cNvCxnSpPr>
                <p:nvPr/>
              </p:nvCxnSpPr>
              <p:spPr>
                <a:xfrm>
                  <a:off x="5004048" y="4084215"/>
                  <a:ext cx="1152128" cy="165359"/>
                </a:xfrm>
                <a:prstGeom prst="bentConnector3">
                  <a:avLst>
                    <a:gd name="adj1" fmla="val 43799"/>
                  </a:avLst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64" name="TextBox 363"/>
                <p:cNvSpPr txBox="1"/>
                <p:nvPr/>
              </p:nvSpPr>
              <p:spPr>
                <a:xfrm rot="16200000">
                  <a:off x="5916807" y="2586230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BBG</a:t>
                  </a:r>
                  <a:endParaRPr lang="nl-NL" dirty="0"/>
                </a:p>
              </p:txBody>
            </p:sp>
            <p:sp>
              <p:nvSpPr>
                <p:cNvPr id="365" name="TextBox 364"/>
                <p:cNvSpPr txBox="1"/>
                <p:nvPr/>
              </p:nvSpPr>
              <p:spPr>
                <a:xfrm rot="16200000">
                  <a:off x="5916807" y="1794141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GBS</a:t>
                  </a:r>
                  <a:endParaRPr lang="nl-NL" dirty="0"/>
                </a:p>
              </p:txBody>
            </p:sp>
            <p:cxnSp>
              <p:nvCxnSpPr>
                <p:cNvPr id="366" name="Straight Connector 365"/>
                <p:cNvCxnSpPr>
                  <a:stCxn id="364" idx="1"/>
                  <a:endCxn id="362" idx="3"/>
                </p:cNvCxnSpPr>
                <p:nvPr/>
              </p:nvCxnSpPr>
              <p:spPr>
                <a:xfrm>
                  <a:off x="6312851" y="3138949"/>
                  <a:ext cx="0" cy="76500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67" name="Isosceles Triangle 366"/>
                <p:cNvSpPr/>
                <p:nvPr/>
              </p:nvSpPr>
              <p:spPr>
                <a:xfrm rot="16200000">
                  <a:off x="6112144" y="5545699"/>
                  <a:ext cx="216024" cy="160071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368" name="Elbow Connector 367"/>
                <p:cNvCxnSpPr>
                  <a:stCxn id="390" idx="3"/>
                  <a:endCxn id="343" idx="3"/>
                </p:cNvCxnSpPr>
                <p:nvPr/>
              </p:nvCxnSpPr>
              <p:spPr>
                <a:xfrm>
                  <a:off x="5004048" y="5380359"/>
                  <a:ext cx="936104" cy="197785"/>
                </a:xfrm>
                <a:prstGeom prst="bentConnector3">
                  <a:avLst>
                    <a:gd name="adj1" fmla="val 35246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69" name="Elbow Connector 368"/>
                <p:cNvCxnSpPr>
                  <a:stCxn id="390" idx="3"/>
                  <a:endCxn id="342" idx="3"/>
                </p:cNvCxnSpPr>
                <p:nvPr/>
              </p:nvCxnSpPr>
              <p:spPr>
                <a:xfrm>
                  <a:off x="5004048" y="5380359"/>
                  <a:ext cx="936104" cy="301078"/>
                </a:xfrm>
                <a:prstGeom prst="bentConnector3">
                  <a:avLst>
                    <a:gd name="adj1" fmla="val 34737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370" name="Isosceles Triangle 369"/>
                <p:cNvSpPr/>
                <p:nvPr/>
              </p:nvSpPr>
              <p:spPr>
                <a:xfrm rot="5400000">
                  <a:off x="5994929" y="6331353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1" name="Isosceles Triangle 370"/>
                <p:cNvSpPr/>
                <p:nvPr/>
              </p:nvSpPr>
              <p:spPr>
                <a:xfrm rot="5400000">
                  <a:off x="5994929" y="6436105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372" name="Elbow Connector 371"/>
                <p:cNvCxnSpPr>
                  <a:stCxn id="406" idx="3"/>
                  <a:endCxn id="370" idx="3"/>
                </p:cNvCxnSpPr>
                <p:nvPr/>
              </p:nvCxnSpPr>
              <p:spPr>
                <a:xfrm>
                  <a:off x="5004048" y="6237311"/>
                  <a:ext cx="947559" cy="196327"/>
                </a:xfrm>
                <a:prstGeom prst="bentConnector3">
                  <a:avLst>
                    <a:gd name="adj1" fmla="val 34671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373" name="Elbow Connector 372"/>
                <p:cNvCxnSpPr>
                  <a:stCxn id="406" idx="3"/>
                  <a:endCxn id="371" idx="3"/>
                </p:cNvCxnSpPr>
                <p:nvPr/>
              </p:nvCxnSpPr>
              <p:spPr>
                <a:xfrm>
                  <a:off x="5004048" y="6237311"/>
                  <a:ext cx="947559" cy="301079"/>
                </a:xfrm>
                <a:prstGeom prst="bentConnector3">
                  <a:avLst>
                    <a:gd name="adj1" fmla="val 34922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6084168" y="3059648"/>
                  <a:ext cx="0" cy="2471618"/>
                </a:xfrm>
                <a:prstGeom prst="line">
                  <a:avLst/>
                </a:prstGeom>
                <a:solidFill>
                  <a:srgbClr val="CD9B69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>
                  <a:off x="6084168" y="5531266"/>
                  <a:ext cx="8027" cy="858648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76" name="TextBox 375"/>
                <p:cNvSpPr txBox="1"/>
                <p:nvPr/>
              </p:nvSpPr>
              <p:spPr>
                <a:xfrm rot="16200000">
                  <a:off x="5823217" y="4013598"/>
                  <a:ext cx="691236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</a:t>
                  </a:r>
                  <a:endParaRPr lang="nl-NL" dirty="0"/>
                </a:p>
              </p:txBody>
            </p:sp>
            <p:cxnSp>
              <p:nvCxnSpPr>
                <p:cNvPr id="377" name="Elbow Connector 376"/>
                <p:cNvCxnSpPr>
                  <a:stCxn id="391" idx="3"/>
                  <a:endCxn id="376" idx="0"/>
                </p:cNvCxnSpPr>
                <p:nvPr/>
              </p:nvCxnSpPr>
              <p:spPr>
                <a:xfrm>
                  <a:off x="5004048" y="4084215"/>
                  <a:ext cx="1008112" cy="86058"/>
                </a:xfrm>
                <a:prstGeom prst="bentConnector3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78" name="TextBox 377"/>
                <p:cNvSpPr txBox="1"/>
                <p:nvPr/>
              </p:nvSpPr>
              <p:spPr>
                <a:xfrm rot="16200000">
                  <a:off x="5772791" y="2506929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BBG</a:t>
                  </a:r>
                  <a:endParaRPr lang="nl-NL" dirty="0"/>
                </a:p>
              </p:txBody>
            </p:sp>
            <p:sp>
              <p:nvSpPr>
                <p:cNvPr id="379" name="TextBox 378"/>
                <p:cNvSpPr txBox="1"/>
                <p:nvPr/>
              </p:nvSpPr>
              <p:spPr>
                <a:xfrm rot="16200000">
                  <a:off x="5772791" y="1714840"/>
                  <a:ext cx="792088" cy="3133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GBS</a:t>
                  </a:r>
                  <a:endParaRPr lang="nl-NL" dirty="0"/>
                </a:p>
              </p:txBody>
            </p:sp>
            <p:cxnSp>
              <p:nvCxnSpPr>
                <p:cNvPr id="380" name="Straight Connector 379"/>
                <p:cNvCxnSpPr>
                  <a:stCxn id="378" idx="1"/>
                  <a:endCxn id="376" idx="3"/>
                </p:cNvCxnSpPr>
                <p:nvPr/>
              </p:nvCxnSpPr>
              <p:spPr>
                <a:xfrm>
                  <a:off x="6168835" y="3059648"/>
                  <a:ext cx="0" cy="76500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81" name="Isosceles Triangle 380"/>
                <p:cNvSpPr/>
                <p:nvPr/>
              </p:nvSpPr>
              <p:spPr>
                <a:xfrm rot="16200000">
                  <a:off x="5968128" y="5466398"/>
                  <a:ext cx="216024" cy="160071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382" name="Elbow Connector 381"/>
                <p:cNvCxnSpPr>
                  <a:stCxn id="390" idx="3"/>
                  <a:endCxn id="345" idx="3"/>
                </p:cNvCxnSpPr>
                <p:nvPr/>
              </p:nvCxnSpPr>
              <p:spPr>
                <a:xfrm>
                  <a:off x="5004048" y="5380359"/>
                  <a:ext cx="803543" cy="118634"/>
                </a:xfrm>
                <a:prstGeom prst="bentConnector3">
                  <a:avLst>
                    <a:gd name="adj1" fmla="val 41307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83" name="Elbow Connector 382"/>
                <p:cNvCxnSpPr>
                  <a:stCxn id="390" idx="3"/>
                  <a:endCxn id="344" idx="3"/>
                </p:cNvCxnSpPr>
                <p:nvPr/>
              </p:nvCxnSpPr>
              <p:spPr>
                <a:xfrm>
                  <a:off x="5004048" y="5380359"/>
                  <a:ext cx="803543" cy="221927"/>
                </a:xfrm>
                <a:prstGeom prst="bentConnector3">
                  <a:avLst>
                    <a:gd name="adj1" fmla="val 40517"/>
                  </a:avLst>
                </a:prstGeom>
                <a:solidFill>
                  <a:srgbClr val="F0CF0A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384" name="Isosceles Triangle 383"/>
                <p:cNvSpPr/>
                <p:nvPr/>
              </p:nvSpPr>
              <p:spPr>
                <a:xfrm rot="5400000">
                  <a:off x="5850913" y="6252052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85" name="Isosceles Triangle 384"/>
                <p:cNvSpPr/>
                <p:nvPr/>
              </p:nvSpPr>
              <p:spPr>
                <a:xfrm rot="5400000">
                  <a:off x="5850913" y="6356804"/>
                  <a:ext cx="117925" cy="20456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386" name="Elbow Connector 385"/>
                <p:cNvCxnSpPr>
                  <a:stCxn id="406" idx="3"/>
                  <a:endCxn id="384" idx="3"/>
                </p:cNvCxnSpPr>
                <p:nvPr/>
              </p:nvCxnSpPr>
              <p:spPr>
                <a:xfrm>
                  <a:off x="5004048" y="6237311"/>
                  <a:ext cx="803543" cy="117026"/>
                </a:xfrm>
                <a:prstGeom prst="bentConnector3">
                  <a:avLst>
                    <a:gd name="adj1" fmla="val 41110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387" name="Elbow Connector 386"/>
                <p:cNvCxnSpPr>
                  <a:stCxn id="406" idx="3"/>
                  <a:endCxn id="385" idx="3"/>
                </p:cNvCxnSpPr>
                <p:nvPr/>
              </p:nvCxnSpPr>
              <p:spPr>
                <a:xfrm>
                  <a:off x="5004048" y="6237311"/>
                  <a:ext cx="803543" cy="221778"/>
                </a:xfrm>
                <a:prstGeom prst="bentConnector3">
                  <a:avLst>
                    <a:gd name="adj1" fmla="val 41110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388" name="Straight Connector 387"/>
                <p:cNvCxnSpPr/>
                <p:nvPr/>
              </p:nvCxnSpPr>
              <p:spPr>
                <a:xfrm>
                  <a:off x="5940152" y="2973606"/>
                  <a:ext cx="0" cy="2471618"/>
                </a:xfrm>
                <a:prstGeom prst="line">
                  <a:avLst/>
                </a:prstGeom>
                <a:solidFill>
                  <a:srgbClr val="CD9B69"/>
                </a:solidFill>
                <a:ln>
                  <a:solidFill>
                    <a:srgbClr val="966432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89" name="Straight Connector 388"/>
                <p:cNvCxnSpPr/>
                <p:nvPr/>
              </p:nvCxnSpPr>
              <p:spPr>
                <a:xfrm>
                  <a:off x="5940152" y="5445224"/>
                  <a:ext cx="8027" cy="858648"/>
                </a:xfrm>
                <a:prstGeom prst="line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ot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90" name="TextBox 389"/>
                <p:cNvSpPr txBox="1"/>
                <p:nvPr/>
              </p:nvSpPr>
              <p:spPr>
                <a:xfrm>
                  <a:off x="4211960" y="5085184"/>
                  <a:ext cx="792088" cy="590349"/>
                </a:xfrm>
                <a:prstGeom prst="rect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MPS</a:t>
                  </a:r>
                </a:p>
                <a:p>
                  <a:pPr algn="ctr"/>
                  <a:r>
                    <a:rPr lang="en-US" dirty="0"/>
                    <a:t>PLC</a:t>
                  </a:r>
                  <a:endParaRPr lang="nl-NL" dirty="0"/>
                </a:p>
              </p:txBody>
            </p:sp>
            <p:sp>
              <p:nvSpPr>
                <p:cNvPr id="391" name="TextBox 390"/>
                <p:cNvSpPr txBox="1"/>
                <p:nvPr/>
              </p:nvSpPr>
              <p:spPr>
                <a:xfrm>
                  <a:off x="4211960" y="3789040"/>
                  <a:ext cx="792088" cy="590349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 drives</a:t>
                  </a:r>
                  <a:endParaRPr lang="nl-NL" dirty="0"/>
                </a:p>
              </p:txBody>
            </p:sp>
            <p:sp>
              <p:nvSpPr>
                <p:cNvPr id="392" name="TextBox 391"/>
                <p:cNvSpPr txBox="1"/>
                <p:nvPr/>
              </p:nvSpPr>
              <p:spPr>
                <a:xfrm rot="16200000">
                  <a:off x="5679201" y="3927556"/>
                  <a:ext cx="691236" cy="31335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</a:t>
                  </a:r>
                  <a:endParaRPr lang="nl-NL" dirty="0"/>
                </a:p>
              </p:txBody>
            </p:sp>
            <p:cxnSp>
              <p:nvCxnSpPr>
                <p:cNvPr id="393" name="Elbow Connector 392"/>
                <p:cNvCxnSpPr>
                  <a:stCxn id="391" idx="3"/>
                  <a:endCxn id="392" idx="0"/>
                </p:cNvCxnSpPr>
                <p:nvPr/>
              </p:nvCxnSpPr>
              <p:spPr>
                <a:xfrm>
                  <a:off x="5004048" y="4084215"/>
                  <a:ext cx="864096" cy="16"/>
                </a:xfrm>
                <a:prstGeom prst="bentConnector3">
                  <a:avLst/>
                </a:prstGeom>
                <a:ln w="28575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>
                  <a:stCxn id="321" idx="2"/>
                  <a:endCxn id="391" idx="0"/>
                </p:cNvCxnSpPr>
                <p:nvPr/>
              </p:nvCxnSpPr>
              <p:spPr>
                <a:xfrm>
                  <a:off x="4608004" y="3710017"/>
                  <a:ext cx="0" cy="7902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95" name="TextBox 394"/>
                <p:cNvSpPr txBox="1"/>
                <p:nvPr/>
              </p:nvSpPr>
              <p:spPr>
                <a:xfrm rot="16200000">
                  <a:off x="5628775" y="2420887"/>
                  <a:ext cx="792088" cy="313350"/>
                </a:xfrm>
                <a:prstGeom prst="rect">
                  <a:avLst/>
                </a:prstGeom>
                <a:solidFill>
                  <a:srgbClr val="CD9B69"/>
                </a:solidFill>
                <a:ln>
                  <a:solidFill>
                    <a:srgbClr val="966432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BBG</a:t>
                  </a:r>
                  <a:endParaRPr lang="nl-NL" dirty="0"/>
                </a:p>
              </p:txBody>
            </p:sp>
            <p:sp>
              <p:nvSpPr>
                <p:cNvPr id="396" name="TextBox 395"/>
                <p:cNvSpPr txBox="1"/>
                <p:nvPr/>
              </p:nvSpPr>
              <p:spPr>
                <a:xfrm rot="16200000">
                  <a:off x="5628775" y="1628798"/>
                  <a:ext cx="792088" cy="3133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GBS</a:t>
                  </a:r>
                  <a:endParaRPr lang="nl-NL" dirty="0"/>
                </a:p>
              </p:txBody>
            </p:sp>
            <p:cxnSp>
              <p:nvCxnSpPr>
                <p:cNvPr id="397" name="Straight Connector 396"/>
                <p:cNvCxnSpPr>
                  <a:stCxn id="395" idx="1"/>
                  <a:endCxn id="392" idx="3"/>
                </p:cNvCxnSpPr>
                <p:nvPr/>
              </p:nvCxnSpPr>
              <p:spPr>
                <a:xfrm>
                  <a:off x="6024819" y="2973606"/>
                  <a:ext cx="0" cy="765007"/>
                </a:xfrm>
                <a:prstGeom prst="line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98" name="Isosceles Triangle 397"/>
                <p:cNvSpPr/>
                <p:nvPr/>
              </p:nvSpPr>
              <p:spPr>
                <a:xfrm rot="16200000">
                  <a:off x="5824112" y="5380356"/>
                  <a:ext cx="216024" cy="160071"/>
                </a:xfrm>
                <a:prstGeom prst="triangle">
                  <a:avLst/>
                </a:prstGeom>
                <a:solidFill>
                  <a:srgbClr val="CD9B69"/>
                </a:solidFill>
                <a:ln>
                  <a:solidFill>
                    <a:srgbClr val="966432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99" name="Isosceles Triangle 398"/>
                <p:cNvSpPr/>
                <p:nvPr/>
              </p:nvSpPr>
              <p:spPr>
                <a:xfrm rot="5400000">
                  <a:off x="5706897" y="5413809"/>
                  <a:ext cx="117925" cy="204569"/>
                </a:xfrm>
                <a:prstGeom prst="triangle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400" name="Elbow Connector 399"/>
                <p:cNvCxnSpPr>
                  <a:stCxn id="390" idx="3"/>
                  <a:endCxn id="407" idx="3"/>
                </p:cNvCxnSpPr>
                <p:nvPr/>
              </p:nvCxnSpPr>
              <p:spPr>
                <a:xfrm>
                  <a:off x="5004048" y="5380359"/>
                  <a:ext cx="659527" cy="32442"/>
                </a:xfrm>
                <a:prstGeom prst="bentConnector3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401" name="Elbow Connector 400"/>
                <p:cNvCxnSpPr>
                  <a:stCxn id="390" idx="3"/>
                  <a:endCxn id="399" idx="3"/>
                </p:cNvCxnSpPr>
                <p:nvPr/>
              </p:nvCxnSpPr>
              <p:spPr>
                <a:xfrm>
                  <a:off x="5004048" y="5380359"/>
                  <a:ext cx="659527" cy="135735"/>
                </a:xfrm>
                <a:prstGeom prst="bentConnector3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402" name="Isosceles Triangle 401"/>
                <p:cNvSpPr/>
                <p:nvPr/>
              </p:nvSpPr>
              <p:spPr>
                <a:xfrm rot="5400000">
                  <a:off x="5706897" y="6166010"/>
                  <a:ext cx="117925" cy="204569"/>
                </a:xfrm>
                <a:prstGeom prst="triangl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03" name="Isosceles Triangle 402"/>
                <p:cNvSpPr/>
                <p:nvPr/>
              </p:nvSpPr>
              <p:spPr>
                <a:xfrm rot="5400000">
                  <a:off x="5706897" y="6270762"/>
                  <a:ext cx="117925" cy="204569"/>
                </a:xfrm>
                <a:prstGeom prst="triangl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404" name="Elbow Connector 403"/>
                <p:cNvCxnSpPr>
                  <a:stCxn id="406" idx="3"/>
                  <a:endCxn id="402" idx="3"/>
                </p:cNvCxnSpPr>
                <p:nvPr/>
              </p:nvCxnSpPr>
              <p:spPr>
                <a:xfrm>
                  <a:off x="5004048" y="6237311"/>
                  <a:ext cx="659527" cy="30984"/>
                </a:xfrm>
                <a:prstGeom prst="bentConnector3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405" name="Elbow Connector 404"/>
                <p:cNvCxnSpPr>
                  <a:stCxn id="406" idx="3"/>
                  <a:endCxn id="403" idx="3"/>
                </p:cNvCxnSpPr>
                <p:nvPr/>
              </p:nvCxnSpPr>
              <p:spPr>
                <a:xfrm>
                  <a:off x="5004048" y="6237311"/>
                  <a:ext cx="659527" cy="135736"/>
                </a:xfrm>
                <a:prstGeom prst="bentConnector3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sp>
              <p:nvSpPr>
                <p:cNvPr id="406" name="TextBox 405"/>
                <p:cNvSpPr txBox="1"/>
                <p:nvPr/>
              </p:nvSpPr>
              <p:spPr>
                <a:xfrm>
                  <a:off x="4211960" y="6080636"/>
                  <a:ext cx="792088" cy="313350"/>
                </a:xfrm>
                <a:prstGeom prst="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PSS</a:t>
                  </a:r>
                  <a:endParaRPr lang="nl-NL" dirty="0"/>
                </a:p>
              </p:txBody>
            </p:sp>
            <p:sp>
              <p:nvSpPr>
                <p:cNvPr id="407" name="Isosceles Triangle 406"/>
                <p:cNvSpPr/>
                <p:nvPr/>
              </p:nvSpPr>
              <p:spPr>
                <a:xfrm rot="5400000">
                  <a:off x="5706897" y="5310516"/>
                  <a:ext cx="117925" cy="204569"/>
                </a:xfrm>
                <a:prstGeom prst="triangle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338" name="Isosceles Triangle 337"/>
              <p:cNvSpPr/>
              <p:nvPr/>
            </p:nvSpPr>
            <p:spPr>
              <a:xfrm rot="5400000">
                <a:off x="5704710" y="5171106"/>
                <a:ext cx="117924" cy="208944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  <p:sp>
            <p:nvSpPr>
              <p:cNvPr id="339" name="Isosceles Triangle 338"/>
              <p:cNvSpPr/>
              <p:nvPr/>
            </p:nvSpPr>
            <p:spPr>
              <a:xfrm rot="5400000">
                <a:off x="5704710" y="6392141"/>
                <a:ext cx="117924" cy="208944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LSS control concept - operational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177521" y="1552757"/>
            <a:ext cx="4068470" cy="5032939"/>
            <a:chOff x="177521" y="1552757"/>
            <a:chExt cx="4068470" cy="5032939"/>
          </a:xfrm>
        </p:grpSpPr>
        <p:grpSp>
          <p:nvGrpSpPr>
            <p:cNvPr id="88" name="Group 87"/>
            <p:cNvGrpSpPr/>
            <p:nvPr/>
          </p:nvGrpSpPr>
          <p:grpSpPr>
            <a:xfrm>
              <a:off x="177521" y="1552757"/>
              <a:ext cx="4068470" cy="5032939"/>
              <a:chOff x="177521" y="1552757"/>
              <a:chExt cx="4068470" cy="5032939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1735047" y="2509368"/>
                <a:ext cx="1493913" cy="5903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Optics 1</a:t>
                </a:r>
              </a:p>
              <a:p>
                <a:r>
                  <a:rPr lang="en-US" dirty="0"/>
                  <a:t>state machine</a:t>
                </a:r>
                <a:endParaRPr lang="nl-NL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1635605" y="2455327"/>
                <a:ext cx="1493913" cy="5903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Optics 1</a:t>
                </a:r>
              </a:p>
              <a:p>
                <a:r>
                  <a:rPr lang="en-US" dirty="0"/>
                  <a:t>state machine</a:t>
                </a:r>
                <a:endParaRPr lang="nl-NL" dirty="0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1518466" y="2388699"/>
                <a:ext cx="1493913" cy="5903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Optics 1</a:t>
                </a:r>
              </a:p>
              <a:p>
                <a:r>
                  <a:rPr lang="en-US" dirty="0"/>
                  <a:t>state machine</a:t>
                </a:r>
                <a:endParaRPr lang="nl-NL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593969" y="3333678"/>
                <a:ext cx="2418410" cy="32520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vert270" wrap="square" lIns="18000" tIns="18000" rIns="18000" bIns="18000" rtlCol="0" anchor="b">
                <a:noAutofit/>
              </a:bodyPr>
              <a:lstStyle>
                <a:defPPr>
                  <a:defRPr lang="sv-SE"/>
                </a:defPPr>
                <a:lvl1pPr algn="ctr"/>
              </a:lstStyle>
              <a:p>
                <a:pPr>
                  <a:lnSpc>
                    <a:spcPct val="150000"/>
                  </a:lnSpc>
                </a:pPr>
                <a:r>
                  <a:rPr lang="en-US" sz="1400" dirty="0">
                    <a:solidFill>
                      <a:schemeClr val="tx1"/>
                    </a:solidFill>
                  </a:rPr>
                  <a:t>Siemens PLC (Target)</a:t>
                </a:r>
                <a:endParaRPr lang="nl-NL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1187624" y="5851331"/>
                <a:ext cx="1656184" cy="5903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Beamline 1</a:t>
                </a:r>
              </a:p>
              <a:p>
                <a:r>
                  <a:rPr lang="en-US" dirty="0"/>
                  <a:t>state machine</a:t>
                </a:r>
                <a:endParaRPr lang="nl-NL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1043608" y="5776877"/>
                <a:ext cx="1656184" cy="5903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Beamline 1</a:t>
                </a:r>
              </a:p>
              <a:p>
                <a:r>
                  <a:rPr lang="en-US" dirty="0"/>
                  <a:t>state machine</a:t>
                </a:r>
                <a:endParaRPr lang="nl-NL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899592" y="5698200"/>
                <a:ext cx="1656184" cy="5903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Beamline 1</a:t>
                </a:r>
              </a:p>
              <a:p>
                <a:r>
                  <a:rPr lang="en-US" dirty="0"/>
                  <a:t>state machine</a:t>
                </a:r>
                <a:endParaRPr lang="nl-NL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53903" y="3038503"/>
                <a:ext cx="792088" cy="59034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EPICS</a:t>
                </a:r>
              </a:p>
              <a:p>
                <a:pPr algn="ctr"/>
                <a:r>
                  <a:rPr lang="en-US" dirty="0"/>
                  <a:t>layer</a:t>
                </a:r>
                <a:endParaRPr lang="nl-NL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77521" y="1552757"/>
                <a:ext cx="1008112" cy="59034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Central command</a:t>
                </a:r>
                <a:endParaRPr lang="nl-NL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48594" y="3413009"/>
                <a:ext cx="1656184" cy="590349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Target station state machine</a:t>
                </a:r>
                <a:endParaRPr lang="nl-NL" dirty="0"/>
              </a:p>
            </p:txBody>
          </p:sp>
          <p:cxnSp>
            <p:nvCxnSpPr>
              <p:cNvPr id="68" name="Elbow Connector 67"/>
              <p:cNvCxnSpPr>
                <a:stCxn id="144" idx="3"/>
                <a:endCxn id="60" idx="1"/>
              </p:cNvCxnSpPr>
              <p:nvPr/>
            </p:nvCxnSpPr>
            <p:spPr>
              <a:xfrm flipV="1">
                <a:off x="3012379" y="3333678"/>
                <a:ext cx="441524" cy="1626009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195777" y="2299454"/>
                <a:ext cx="971600" cy="590349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ESS state machine</a:t>
                </a:r>
                <a:endParaRPr lang="nl-NL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746448" y="4137424"/>
                <a:ext cx="1656184" cy="590349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Monolith</a:t>
                </a:r>
              </a:p>
              <a:p>
                <a:r>
                  <a:rPr lang="en-US" dirty="0"/>
                  <a:t>state machine</a:t>
                </a:r>
                <a:endParaRPr lang="nl-NL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746448" y="4888733"/>
                <a:ext cx="1656184" cy="590349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NBEX</a:t>
                </a:r>
              </a:p>
              <a:p>
                <a:r>
                  <a:rPr lang="en-US" dirty="0"/>
                  <a:t>state machine</a:t>
                </a:r>
                <a:endParaRPr lang="nl-NL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746448" y="5627025"/>
                <a:ext cx="1656184" cy="590349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Beamline X</a:t>
                </a:r>
              </a:p>
              <a:p>
                <a:r>
                  <a:rPr lang="en-US" dirty="0"/>
                  <a:t>state machine</a:t>
                </a:r>
                <a:endParaRPr lang="nl-NL" dirty="0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1428201" y="2333375"/>
                <a:ext cx="1493913" cy="590349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>
                <a:defPPr>
                  <a:defRPr lang="sv-SE"/>
                </a:defPPr>
                <a:lvl1pPr algn="ctr"/>
              </a:lstStyle>
              <a:p>
                <a:r>
                  <a:rPr lang="en-US" dirty="0"/>
                  <a:t>Optic switch X</a:t>
                </a:r>
              </a:p>
              <a:p>
                <a:r>
                  <a:rPr lang="en-US" dirty="0"/>
                  <a:t>state machine</a:t>
                </a:r>
                <a:endParaRPr lang="nl-NL" dirty="0"/>
              </a:p>
            </p:txBody>
          </p:sp>
          <p:cxnSp>
            <p:nvCxnSpPr>
              <p:cNvPr id="156" name="Elbow Connector 155"/>
              <p:cNvCxnSpPr>
                <a:stCxn id="91" idx="3"/>
                <a:endCxn id="155" idx="1"/>
              </p:cNvCxnSpPr>
              <p:nvPr/>
            </p:nvCxnSpPr>
            <p:spPr>
              <a:xfrm>
                <a:off x="1167377" y="2594629"/>
                <a:ext cx="260824" cy="33921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9" name="Elbow Connector 168"/>
              <p:cNvCxnSpPr>
                <a:stCxn id="91" idx="2"/>
                <a:endCxn id="65" idx="0"/>
              </p:cNvCxnSpPr>
              <p:nvPr/>
            </p:nvCxnSpPr>
            <p:spPr>
              <a:xfrm rot="16200000" flipH="1">
                <a:off x="867528" y="2703851"/>
                <a:ext cx="523206" cy="895109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76" name="Straight Connector 75"/>
            <p:cNvCxnSpPr>
              <a:stCxn id="61" idx="2"/>
              <a:endCxn id="91" idx="0"/>
            </p:cNvCxnSpPr>
            <p:nvPr/>
          </p:nvCxnSpPr>
          <p:spPr>
            <a:xfrm>
              <a:off x="681577" y="2143106"/>
              <a:ext cx="0" cy="15634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65" idx="2"/>
              <a:endCxn id="119" idx="0"/>
            </p:cNvCxnSpPr>
            <p:nvPr/>
          </p:nvCxnSpPr>
          <p:spPr>
            <a:xfrm flipH="1">
              <a:off x="1574540" y="4003358"/>
              <a:ext cx="2146" cy="134066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119" idx="2"/>
              <a:endCxn id="120" idx="0"/>
            </p:cNvCxnSpPr>
            <p:nvPr/>
          </p:nvCxnSpPr>
          <p:spPr>
            <a:xfrm>
              <a:off x="1574540" y="4727773"/>
              <a:ext cx="0" cy="16096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20" idx="2"/>
              <a:endCxn id="121" idx="0"/>
            </p:cNvCxnSpPr>
            <p:nvPr/>
          </p:nvCxnSpPr>
          <p:spPr>
            <a:xfrm>
              <a:off x="1574540" y="5479082"/>
              <a:ext cx="0" cy="14794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72" name="TextBox 271"/>
          <p:cNvSpPr txBox="1"/>
          <p:nvPr/>
        </p:nvSpPr>
        <p:spPr>
          <a:xfrm>
            <a:off x="2094001" y="1785473"/>
            <a:ext cx="792088" cy="31335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18000" tIns="18000" rIns="18000" bIns="18000" rtlCol="0" anchor="ctr">
            <a:spAutoFit/>
          </a:bodyPr>
          <a:lstStyle/>
          <a:p>
            <a:pPr algn="ctr"/>
            <a:r>
              <a:rPr lang="en-US" dirty="0"/>
              <a:t>HMIs</a:t>
            </a:r>
            <a:endParaRPr lang="nl-NL" dirty="0"/>
          </a:p>
        </p:txBody>
      </p:sp>
      <p:cxnSp>
        <p:nvCxnSpPr>
          <p:cNvPr id="273" name="Elbow Connector 272"/>
          <p:cNvCxnSpPr>
            <a:stCxn id="61" idx="3"/>
            <a:endCxn id="272" idx="1"/>
          </p:cNvCxnSpPr>
          <p:nvPr/>
        </p:nvCxnSpPr>
        <p:spPr>
          <a:xfrm>
            <a:off x="1185633" y="1847932"/>
            <a:ext cx="908368" cy="94216"/>
          </a:xfrm>
          <a:prstGeom prst="bentConnector3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400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63724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/>
            <a:r>
              <a:rPr lang="en-US" sz="1800" dirty="0" smtClean="0">
                <a:solidFill>
                  <a:schemeClr val="tx1"/>
                </a:solidFill>
              </a:rPr>
              <a:t>Light </a:t>
            </a:r>
            <a:r>
              <a:rPr lang="en-US" sz="1800" dirty="0">
                <a:solidFill>
                  <a:schemeClr val="tx1"/>
                </a:solidFill>
              </a:rPr>
              <a:t>shutter history</a:t>
            </a:r>
          </a:p>
          <a:p>
            <a:pPr marL="285750" indent="-285750"/>
            <a:r>
              <a:rPr lang="en-US" sz="1800" dirty="0" smtClean="0">
                <a:solidFill>
                  <a:schemeClr val="tx1"/>
                </a:solidFill>
              </a:rPr>
              <a:t>Functions &amp; Requirements</a:t>
            </a:r>
          </a:p>
          <a:p>
            <a:pPr marL="285750" indent="-285750"/>
            <a:r>
              <a:rPr lang="en-US" sz="1800" dirty="0" smtClean="0">
                <a:solidFill>
                  <a:schemeClr val="tx1"/>
                </a:solidFill>
              </a:rPr>
              <a:t>Design overview</a:t>
            </a:r>
          </a:p>
          <a:p>
            <a:pPr marL="285750" indent="-285750"/>
            <a:r>
              <a:rPr lang="en-US" sz="1800" dirty="0">
                <a:solidFill>
                  <a:schemeClr val="tx1"/>
                </a:solidFill>
              </a:rPr>
              <a:t>Bridge Beam Guide Optical Assembly Integration</a:t>
            </a:r>
          </a:p>
          <a:p>
            <a:pPr marL="285750" indent="-285750"/>
            <a:r>
              <a:rPr lang="en-US" sz="1800" dirty="0" smtClean="0">
                <a:solidFill>
                  <a:schemeClr val="tx1"/>
                </a:solidFill>
              </a:rPr>
              <a:t>Control concepts</a:t>
            </a:r>
          </a:p>
          <a:p>
            <a:pPr marL="285750" indent="-285750"/>
            <a:r>
              <a:rPr lang="en-US" sz="1800" dirty="0" smtClean="0">
                <a:solidFill>
                  <a:schemeClr val="tx1"/>
                </a:solidFill>
              </a:rPr>
              <a:t>Handling </a:t>
            </a:r>
            <a:r>
              <a:rPr lang="en-US" sz="1800" dirty="0">
                <a:solidFill>
                  <a:schemeClr val="tx1"/>
                </a:solidFill>
              </a:rPr>
              <a:t>concepts</a:t>
            </a:r>
          </a:p>
          <a:p>
            <a:pPr marL="285750" indent="-285750"/>
            <a:endParaRPr lang="nl-NL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pic>
        <p:nvPicPr>
          <p:cNvPr id="5" name="Picture 3" descr="X:\Machines Directorate\Target division\Public Read Write\Jarich\2018-03-22_LSS\Capture_02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r="13357"/>
          <a:stretch/>
        </p:blipFill>
        <p:spPr bwMode="auto">
          <a:xfrm>
            <a:off x="2812211" y="3068898"/>
            <a:ext cx="6331789" cy="378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3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LSS cabinet electrical layout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sp>
        <p:nvSpPr>
          <p:cNvPr id="35" name="textruta 2"/>
          <p:cNvSpPr txBox="1"/>
          <p:nvPr/>
        </p:nvSpPr>
        <p:spPr>
          <a:xfrm>
            <a:off x="251520" y="1700808"/>
            <a:ext cx="40952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24VDC UPS-backup power for logic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PSS Safety contactor shuts down drives’ bus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PLC fieldbus supplier picked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Dump resistors if supplier needs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 voltage supplier picked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Brake-on fed by bus</a:t>
            </a:r>
            <a:br>
              <a:rPr lang="en-US" dirty="0"/>
            </a:br>
            <a:r>
              <a:rPr lang="en-US" dirty="0"/>
              <a:t>power, not by 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4355976" y="2564904"/>
            <a:ext cx="144016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98" name="Group 197"/>
          <p:cNvGrpSpPr/>
          <p:nvPr/>
        </p:nvGrpSpPr>
        <p:grpSpPr>
          <a:xfrm>
            <a:off x="2685330" y="1538906"/>
            <a:ext cx="6321325" cy="4986438"/>
            <a:chOff x="1717126" y="2356313"/>
            <a:chExt cx="6321325" cy="4986438"/>
          </a:xfrm>
        </p:grpSpPr>
        <p:sp>
          <p:nvSpPr>
            <p:cNvPr id="76" name="TextBox 75"/>
            <p:cNvSpPr txBox="1"/>
            <p:nvPr/>
          </p:nvSpPr>
          <p:spPr>
            <a:xfrm>
              <a:off x="4597288" y="4426660"/>
              <a:ext cx="898723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/>
                <a:t>Bus voltage</a:t>
              </a:r>
              <a:endParaRPr lang="nl-NL" sz="1400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717126" y="2356313"/>
              <a:ext cx="6321325" cy="4986438"/>
              <a:chOff x="82051" y="2356313"/>
              <a:chExt cx="6321325" cy="4986438"/>
            </a:xfrm>
          </p:grpSpPr>
          <p:cxnSp>
            <p:nvCxnSpPr>
              <p:cNvPr id="260" name="Elbow Connector 259"/>
              <p:cNvCxnSpPr>
                <a:endCxn id="31" idx="3"/>
              </p:cNvCxnSpPr>
              <p:nvPr/>
            </p:nvCxnSpPr>
            <p:spPr>
              <a:xfrm rot="10800000">
                <a:off x="1743512" y="4599247"/>
                <a:ext cx="2564434" cy="166109"/>
              </a:xfrm>
              <a:prstGeom prst="bentConnector3">
                <a:avLst>
                  <a:gd name="adj1" fmla="val 90486"/>
                </a:avLst>
              </a:prstGeom>
              <a:ln w="1905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1860573" y="2356313"/>
                <a:ext cx="3295956" cy="4392487"/>
              </a:xfrm>
              <a:prstGeom prst="rect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t">
                <a:noAutofit/>
              </a:bodyPr>
              <a:lstStyle/>
              <a:p>
                <a:pPr algn="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" name="Elbow Connector 7"/>
              <p:cNvCxnSpPr>
                <a:stCxn id="232" idx="1"/>
                <a:endCxn id="31" idx="3"/>
              </p:cNvCxnSpPr>
              <p:nvPr/>
            </p:nvCxnSpPr>
            <p:spPr>
              <a:xfrm rot="10800000" flipV="1">
                <a:off x="1743512" y="2607956"/>
                <a:ext cx="1018498" cy="1991289"/>
              </a:xfrm>
              <a:prstGeom prst="bentConnector3">
                <a:avLst>
                  <a:gd name="adj1" fmla="val 76186"/>
                </a:avLst>
              </a:prstGeom>
              <a:ln w="1905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82051" y="2736263"/>
                <a:ext cx="6321325" cy="4606488"/>
                <a:chOff x="82051" y="2736263"/>
                <a:chExt cx="6321325" cy="4606488"/>
              </a:xfrm>
            </p:grpSpPr>
            <p:cxnSp>
              <p:nvCxnSpPr>
                <p:cNvPr id="179" name="Elbow Connector 178"/>
                <p:cNvCxnSpPr>
                  <a:endCxn id="86" idx="3"/>
                </p:cNvCxnSpPr>
                <p:nvPr/>
              </p:nvCxnSpPr>
              <p:spPr>
                <a:xfrm rot="10800000" flipV="1">
                  <a:off x="1743514" y="5083794"/>
                  <a:ext cx="2543099" cy="808866"/>
                </a:xfrm>
                <a:prstGeom prst="bentConnector3">
                  <a:avLst>
                    <a:gd name="adj1" fmla="val 80151"/>
                  </a:avLst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73" name="Elbow Connector 272"/>
                <p:cNvCxnSpPr/>
                <p:nvPr/>
              </p:nvCxnSpPr>
              <p:spPr>
                <a:xfrm flipV="1">
                  <a:off x="3768921" y="3958376"/>
                  <a:ext cx="1584176" cy="301384"/>
                </a:xfrm>
                <a:prstGeom prst="bentConnector3">
                  <a:avLst>
                    <a:gd name="adj1" fmla="val 71194"/>
                  </a:avLst>
                </a:prstGeom>
                <a:ln w="1905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Elbow Connector 62"/>
                <p:cNvCxnSpPr>
                  <a:stCxn id="14" idx="2"/>
                  <a:endCxn id="51" idx="0"/>
                </p:cNvCxnSpPr>
                <p:nvPr/>
              </p:nvCxnSpPr>
              <p:spPr>
                <a:xfrm rot="16200000" flipH="1">
                  <a:off x="2899318" y="4788426"/>
                  <a:ext cx="865861" cy="153133"/>
                </a:xfrm>
                <a:prstGeom prst="bentConnector3">
                  <a:avLst>
                    <a:gd name="adj1" fmla="val 104270"/>
                  </a:avLst>
                </a:prstGeom>
                <a:ln w="19050">
                  <a:solidFill>
                    <a:srgbClr val="7030A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255" name="Elbow Connector 254"/>
                <p:cNvCxnSpPr/>
                <p:nvPr/>
              </p:nvCxnSpPr>
              <p:spPr>
                <a:xfrm rot="5400000" flipH="1" flipV="1">
                  <a:off x="3180537" y="3647611"/>
                  <a:ext cx="603849" cy="147295"/>
                </a:xfrm>
                <a:prstGeom prst="bentConnector3">
                  <a:avLst>
                    <a:gd name="adj1" fmla="val 101738"/>
                  </a:avLst>
                </a:prstGeom>
                <a:ln w="1905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Elbow Connector 214"/>
                <p:cNvCxnSpPr>
                  <a:endCxn id="207" idx="3"/>
                </p:cNvCxnSpPr>
                <p:nvPr/>
              </p:nvCxnSpPr>
              <p:spPr>
                <a:xfrm rot="10800000" flipV="1">
                  <a:off x="1743514" y="6372922"/>
                  <a:ext cx="1445207" cy="813154"/>
                </a:xfrm>
                <a:prstGeom prst="bentConnector3">
                  <a:avLst>
                    <a:gd name="adj1" fmla="val 50000"/>
                  </a:avLst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143" name="Elbow Connector 142"/>
                <p:cNvCxnSpPr>
                  <a:stCxn id="176" idx="3"/>
                  <a:endCxn id="13" idx="1"/>
                </p:cNvCxnSpPr>
                <p:nvPr/>
              </p:nvCxnSpPr>
              <p:spPr>
                <a:xfrm flipV="1">
                  <a:off x="1743513" y="4927121"/>
                  <a:ext cx="2543099" cy="318832"/>
                </a:xfrm>
                <a:prstGeom prst="bentConnector3">
                  <a:avLst>
                    <a:gd name="adj1" fmla="val 9250"/>
                  </a:avLst>
                </a:prstGeom>
                <a:solidFill>
                  <a:srgbClr val="F0CF0A"/>
                </a:solidFill>
                <a:ln w="19050"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10" name="Elbow Connector 9"/>
                <p:cNvCxnSpPr/>
                <p:nvPr/>
              </p:nvCxnSpPr>
              <p:spPr>
                <a:xfrm flipV="1">
                  <a:off x="3790461" y="3686736"/>
                  <a:ext cx="1543350" cy="154978"/>
                </a:xfrm>
                <a:prstGeom prst="bentConnector3">
                  <a:avLst>
                    <a:gd name="adj1" fmla="val 50000"/>
                  </a:avLst>
                </a:prstGeom>
                <a:ln w="1905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5948179" y="3967611"/>
                  <a:ext cx="0" cy="1477613"/>
                </a:xfrm>
                <a:prstGeom prst="line">
                  <a:avLst/>
                </a:prstGeom>
                <a:solidFill>
                  <a:srgbClr val="CD9B69"/>
                </a:solidFill>
                <a:ln>
                  <a:solidFill>
                    <a:srgbClr val="966432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4286612" y="4631946"/>
                  <a:ext cx="792088" cy="590349"/>
                </a:xfrm>
                <a:prstGeom prst="rect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MPS</a:t>
                  </a:r>
                </a:p>
                <a:p>
                  <a:pPr algn="ctr"/>
                  <a:r>
                    <a:rPr lang="en-US" dirty="0"/>
                    <a:t>PLC</a:t>
                  </a:r>
                  <a:endParaRPr lang="nl-NL" dirty="0"/>
                </a:p>
              </p:txBody>
            </p:sp>
            <p:cxnSp>
              <p:nvCxnSpPr>
                <p:cNvPr id="17" name="Straight Connector 16"/>
                <p:cNvCxnSpPr>
                  <a:stCxn id="7" idx="2"/>
                  <a:endCxn id="14" idx="0"/>
                </p:cNvCxnSpPr>
                <p:nvPr/>
              </p:nvCxnSpPr>
              <p:spPr>
                <a:xfrm>
                  <a:off x="3255680" y="3031437"/>
                  <a:ext cx="2" cy="81027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1" name="Isosceles Triangle 20"/>
                <p:cNvSpPr/>
                <p:nvPr/>
              </p:nvSpPr>
              <p:spPr>
                <a:xfrm rot="16200000">
                  <a:off x="5824112" y="5380356"/>
                  <a:ext cx="216024" cy="160071"/>
                </a:xfrm>
                <a:prstGeom prst="triangle">
                  <a:avLst/>
                </a:prstGeom>
                <a:solidFill>
                  <a:srgbClr val="CD9B69"/>
                </a:solidFill>
                <a:ln>
                  <a:solidFill>
                    <a:srgbClr val="966432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" name="Isosceles Triangle 21"/>
                <p:cNvSpPr/>
                <p:nvPr/>
              </p:nvSpPr>
              <p:spPr>
                <a:xfrm rot="5400000">
                  <a:off x="5706897" y="5309057"/>
                  <a:ext cx="117925" cy="204569"/>
                </a:xfrm>
                <a:prstGeom prst="triangle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3" name="Isosceles Triangle 22"/>
                <p:cNvSpPr/>
                <p:nvPr/>
              </p:nvSpPr>
              <p:spPr>
                <a:xfrm rot="5400000">
                  <a:off x="5706897" y="5413809"/>
                  <a:ext cx="117925" cy="204569"/>
                </a:xfrm>
                <a:prstGeom prst="triangle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4" name="Elbow Connector 23"/>
                <p:cNvCxnSpPr>
                  <a:stCxn id="13" idx="3"/>
                  <a:endCxn id="22" idx="3"/>
                </p:cNvCxnSpPr>
                <p:nvPr/>
              </p:nvCxnSpPr>
              <p:spPr>
                <a:xfrm>
                  <a:off x="5078700" y="4927121"/>
                  <a:ext cx="584875" cy="484221"/>
                </a:xfrm>
                <a:prstGeom prst="bentConnector3">
                  <a:avLst/>
                </a:prstGeom>
                <a:solidFill>
                  <a:srgbClr val="F0CF0A"/>
                </a:solidFill>
                <a:ln w="19050"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25" name="Elbow Connector 24"/>
                <p:cNvCxnSpPr>
                  <a:stCxn id="13" idx="3"/>
                  <a:endCxn id="23" idx="3"/>
                </p:cNvCxnSpPr>
                <p:nvPr/>
              </p:nvCxnSpPr>
              <p:spPr>
                <a:xfrm>
                  <a:off x="5078700" y="4927121"/>
                  <a:ext cx="584875" cy="588973"/>
                </a:xfrm>
                <a:prstGeom prst="bentConnector3">
                  <a:avLst/>
                </a:prstGeom>
                <a:solidFill>
                  <a:srgbClr val="F0CF0A"/>
                </a:solidFill>
                <a:ln w="19050"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26" name="Isosceles Triangle 25"/>
                <p:cNvSpPr/>
                <p:nvPr/>
              </p:nvSpPr>
              <p:spPr>
                <a:xfrm rot="5400000">
                  <a:off x="5706897" y="6166010"/>
                  <a:ext cx="117925" cy="204569"/>
                </a:xfrm>
                <a:prstGeom prst="triangl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7" name="Isosceles Triangle 26"/>
                <p:cNvSpPr/>
                <p:nvPr/>
              </p:nvSpPr>
              <p:spPr>
                <a:xfrm rot="5400000">
                  <a:off x="5706897" y="6270762"/>
                  <a:ext cx="117925" cy="204569"/>
                </a:xfrm>
                <a:prstGeom prst="triangl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8" name="Elbow Connector 27"/>
                <p:cNvCxnSpPr>
                  <a:stCxn id="96" idx="3"/>
                  <a:endCxn id="7" idx="1"/>
                </p:cNvCxnSpPr>
                <p:nvPr/>
              </p:nvCxnSpPr>
              <p:spPr>
                <a:xfrm flipV="1">
                  <a:off x="1743513" y="2736263"/>
                  <a:ext cx="977386" cy="3803105"/>
                </a:xfrm>
                <a:prstGeom prst="bentConnector3">
                  <a:avLst>
                    <a:gd name="adj1" fmla="val 37655"/>
                  </a:avLst>
                </a:prstGeom>
                <a:ln w="19050">
                  <a:solidFill>
                    <a:srgbClr val="7030A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29" name="Elbow Connector 28"/>
                <p:cNvCxnSpPr>
                  <a:stCxn id="30" idx="2"/>
                  <a:endCxn id="96" idx="3"/>
                </p:cNvCxnSpPr>
                <p:nvPr/>
              </p:nvCxnSpPr>
              <p:spPr>
                <a:xfrm rot="5400000">
                  <a:off x="2512538" y="5643090"/>
                  <a:ext cx="127254" cy="1665303"/>
                </a:xfrm>
                <a:prstGeom prst="bentConnector2">
                  <a:avLst/>
                </a:prstGeom>
                <a:ln w="19050">
                  <a:solidFill>
                    <a:srgbClr val="7030A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2360861" y="6098764"/>
                  <a:ext cx="2095909" cy="313350"/>
                </a:xfrm>
                <a:prstGeom prst="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PSS safety contactor</a:t>
                  </a:r>
                  <a:endParaRPr lang="nl-NL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82051" y="4442571"/>
                  <a:ext cx="1661461" cy="313350"/>
                </a:xfrm>
                <a:prstGeom prst="rect">
                  <a:avLst/>
                </a:prstGeom>
                <a:ln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EPICS CA</a:t>
                  </a:r>
                  <a:endParaRPr lang="nl-NL" dirty="0"/>
                </a:p>
              </p:txBody>
            </p:sp>
            <p:sp>
              <p:nvSpPr>
                <p:cNvPr id="32" name="Isosceles Triangle 31"/>
                <p:cNvSpPr/>
                <p:nvPr/>
              </p:nvSpPr>
              <p:spPr>
                <a:xfrm rot="5400000">
                  <a:off x="5704710" y="5171106"/>
                  <a:ext cx="117924" cy="208944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33" name="Elbow Connector 32"/>
                <p:cNvCxnSpPr>
                  <a:endCxn id="32" idx="3"/>
                </p:cNvCxnSpPr>
                <p:nvPr/>
              </p:nvCxnSpPr>
              <p:spPr>
                <a:xfrm>
                  <a:off x="3768921" y="4442571"/>
                  <a:ext cx="1890279" cy="833007"/>
                </a:xfrm>
                <a:prstGeom prst="bentConnector3">
                  <a:avLst>
                    <a:gd name="adj1" fmla="val 91067"/>
                  </a:avLst>
                </a:prstGeom>
                <a:ln w="1905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4" name="Isosceles Triangle 33"/>
                <p:cNvSpPr/>
                <p:nvPr/>
              </p:nvSpPr>
              <p:spPr>
                <a:xfrm rot="5400000">
                  <a:off x="5704710" y="6392141"/>
                  <a:ext cx="117924" cy="208944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2874032" y="5297924"/>
                  <a:ext cx="1069565" cy="590349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Power convertors</a:t>
                  </a:r>
                  <a:endParaRPr lang="nl-NL" dirty="0"/>
                </a:p>
              </p:txBody>
            </p:sp>
            <p:cxnSp>
              <p:nvCxnSpPr>
                <p:cNvPr id="77" name="Elbow Connector 76"/>
                <p:cNvCxnSpPr>
                  <a:stCxn id="14" idx="1"/>
                  <a:endCxn id="86" idx="3"/>
                </p:cNvCxnSpPr>
                <p:nvPr/>
              </p:nvCxnSpPr>
              <p:spPr>
                <a:xfrm rot="10800000" flipV="1">
                  <a:off x="1743513" y="4136888"/>
                  <a:ext cx="977386" cy="1755771"/>
                </a:xfrm>
                <a:prstGeom prst="bentConnector3">
                  <a:avLst>
                    <a:gd name="adj1" fmla="val 48701"/>
                  </a:avLst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81" name="Elbow Connector 80"/>
                <p:cNvCxnSpPr>
                  <a:endCxn id="116" idx="1"/>
                </p:cNvCxnSpPr>
                <p:nvPr/>
              </p:nvCxnSpPr>
              <p:spPr>
                <a:xfrm flipV="1">
                  <a:off x="3696913" y="3810936"/>
                  <a:ext cx="1636898" cy="267452"/>
                </a:xfrm>
                <a:prstGeom prst="bentConnector3">
                  <a:avLst>
                    <a:gd name="adj1" fmla="val 62656"/>
                  </a:avLst>
                </a:prstGeom>
                <a:ln w="1905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86" name="TextBox 85"/>
                <p:cNvSpPr txBox="1"/>
                <p:nvPr/>
              </p:nvSpPr>
              <p:spPr>
                <a:xfrm>
                  <a:off x="82051" y="5735985"/>
                  <a:ext cx="1661462" cy="3133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2kW 24 VDC UPS</a:t>
                  </a:r>
                  <a:endParaRPr lang="nl-NL" dirty="0"/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82051" y="6382693"/>
                  <a:ext cx="1661462" cy="313350"/>
                </a:xfrm>
                <a:prstGeom prst="rect">
                  <a:avLst/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100kW 380VAC</a:t>
                  </a:r>
                  <a:endParaRPr lang="nl-NL" dirty="0"/>
                </a:p>
              </p:txBody>
            </p:sp>
            <p:cxnSp>
              <p:nvCxnSpPr>
                <p:cNvPr id="100" name="Elbow Connector 99"/>
                <p:cNvCxnSpPr>
                  <a:stCxn id="231" idx="1"/>
                  <a:endCxn id="86" idx="3"/>
                </p:cNvCxnSpPr>
                <p:nvPr/>
              </p:nvCxnSpPr>
              <p:spPr>
                <a:xfrm rot="10800000" flipV="1">
                  <a:off x="1743513" y="2864568"/>
                  <a:ext cx="1009104" cy="3028092"/>
                </a:xfrm>
                <a:prstGeom prst="bentConnector3">
                  <a:avLst>
                    <a:gd name="adj1" fmla="val 50000"/>
                  </a:avLst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16" name="TextBox 115"/>
                <p:cNvSpPr txBox="1"/>
                <p:nvPr/>
              </p:nvSpPr>
              <p:spPr>
                <a:xfrm>
                  <a:off x="5333811" y="3654261"/>
                  <a:ext cx="1069565" cy="31335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</a:t>
                  </a:r>
                  <a:endParaRPr lang="nl-NL" dirty="0"/>
                </a:p>
              </p:txBody>
            </p:sp>
            <p:cxnSp>
              <p:nvCxnSpPr>
                <p:cNvPr id="140" name="Elbow Connector 139"/>
                <p:cNvCxnSpPr>
                  <a:stCxn id="13" idx="2"/>
                  <a:endCxn id="96" idx="3"/>
                </p:cNvCxnSpPr>
                <p:nvPr/>
              </p:nvCxnSpPr>
              <p:spPr>
                <a:xfrm rot="5400000">
                  <a:off x="2554549" y="4411260"/>
                  <a:ext cx="1317073" cy="2939143"/>
                </a:xfrm>
                <a:prstGeom prst="bentConnector2">
                  <a:avLst/>
                </a:prstGeom>
                <a:ln w="19050">
                  <a:solidFill>
                    <a:srgbClr val="7030A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Elbow Connector 144"/>
                <p:cNvCxnSpPr>
                  <a:stCxn id="51" idx="2"/>
                  <a:endCxn id="30" idx="0"/>
                </p:cNvCxnSpPr>
                <p:nvPr/>
              </p:nvCxnSpPr>
              <p:spPr>
                <a:xfrm rot="16200000" flipH="1">
                  <a:off x="3303570" y="5993517"/>
                  <a:ext cx="210491" cy="1"/>
                </a:xfrm>
                <a:prstGeom prst="bentConnector3">
                  <a:avLst>
                    <a:gd name="adj1" fmla="val 50000"/>
                  </a:avLst>
                </a:prstGeom>
                <a:ln w="19050">
                  <a:solidFill>
                    <a:srgbClr val="7030A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156" name="Elbow Connector 155"/>
                <p:cNvCxnSpPr>
                  <a:stCxn id="32" idx="3"/>
                  <a:endCxn id="34" idx="3"/>
                </p:cNvCxnSpPr>
                <p:nvPr/>
              </p:nvCxnSpPr>
              <p:spPr>
                <a:xfrm rot="10800000" flipV="1">
                  <a:off x="5659200" y="5275577"/>
                  <a:ext cx="12700" cy="1221035"/>
                </a:xfrm>
                <a:prstGeom prst="bentConnector3">
                  <a:avLst>
                    <a:gd name="adj1" fmla="val 1441654"/>
                  </a:avLst>
                </a:prstGeom>
                <a:ln w="1905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2720899" y="3841714"/>
                  <a:ext cx="1069565" cy="590349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Servo drives</a:t>
                  </a:r>
                  <a:endParaRPr lang="nl-NL" dirty="0"/>
                </a:p>
              </p:txBody>
            </p:sp>
            <p:sp>
              <p:nvSpPr>
                <p:cNvPr id="176" name="TextBox 175"/>
                <p:cNvSpPr txBox="1"/>
                <p:nvPr/>
              </p:nvSpPr>
              <p:spPr>
                <a:xfrm>
                  <a:off x="82051" y="5089278"/>
                  <a:ext cx="1661462" cy="313350"/>
                </a:xfrm>
                <a:prstGeom prst="rect">
                  <a:avLst/>
                </a:prstGeom>
                <a:solidFill>
                  <a:srgbClr val="F0CF0A"/>
                </a:solidFill>
                <a:ln>
                  <a:solidFill>
                    <a:srgbClr val="BCA208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>
                  <a:defPPr>
                    <a:defRPr lang="sv-SE"/>
                  </a:defPPr>
                  <a:lvl1pPr algn="ctr"/>
                </a:lstStyle>
                <a:p>
                  <a:r>
                    <a:rPr lang="en-US" dirty="0"/>
                    <a:t>MPS</a:t>
                  </a:r>
                  <a:endParaRPr lang="nl-NL" dirty="0"/>
                </a:p>
              </p:txBody>
            </p:sp>
            <p:sp>
              <p:nvSpPr>
                <p:cNvPr id="207" name="TextBox 206"/>
                <p:cNvSpPr txBox="1"/>
                <p:nvPr/>
              </p:nvSpPr>
              <p:spPr>
                <a:xfrm>
                  <a:off x="82051" y="7029401"/>
                  <a:ext cx="1661462" cy="313350"/>
                </a:xfrm>
                <a:prstGeom prst="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dirty="0"/>
                    <a:t>PSS</a:t>
                  </a:r>
                  <a:endParaRPr lang="nl-NL" dirty="0"/>
                </a:p>
              </p:txBody>
            </p:sp>
            <p:cxnSp>
              <p:nvCxnSpPr>
                <p:cNvPr id="208" name="Elbow Connector 207"/>
                <p:cNvCxnSpPr>
                  <a:stCxn id="26" idx="3"/>
                  <a:endCxn id="207" idx="3"/>
                </p:cNvCxnSpPr>
                <p:nvPr/>
              </p:nvCxnSpPr>
              <p:spPr>
                <a:xfrm rot="10800000" flipV="1">
                  <a:off x="1743513" y="6268294"/>
                  <a:ext cx="3920062" cy="917781"/>
                </a:xfrm>
                <a:prstGeom prst="bentConnector3">
                  <a:avLst>
                    <a:gd name="adj1" fmla="val 8207"/>
                  </a:avLst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211" name="Elbow Connector 210"/>
                <p:cNvCxnSpPr>
                  <a:stCxn id="27" idx="3"/>
                  <a:endCxn id="207" idx="3"/>
                </p:cNvCxnSpPr>
                <p:nvPr/>
              </p:nvCxnSpPr>
              <p:spPr>
                <a:xfrm rot="10800000" flipV="1">
                  <a:off x="1743513" y="6373046"/>
                  <a:ext cx="3920062" cy="813029"/>
                </a:xfrm>
                <a:prstGeom prst="bentConnector3">
                  <a:avLst>
                    <a:gd name="adj1" fmla="val 8159"/>
                  </a:avLst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sp>
              <p:nvSpPr>
                <p:cNvPr id="254" name="TextBox 253"/>
                <p:cNvSpPr txBox="1"/>
                <p:nvPr/>
              </p:nvSpPr>
              <p:spPr>
                <a:xfrm>
                  <a:off x="3556109" y="3293435"/>
                  <a:ext cx="1309624" cy="251795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lIns="18000" tIns="18000" rIns="18000" bIns="18000" rtlCol="0" anchor="ctr">
                  <a:spAutoFit/>
                </a:bodyPr>
                <a:lstStyle/>
                <a:p>
                  <a:pPr algn="ctr"/>
                  <a:r>
                    <a:rPr lang="en-US" sz="1400" dirty="0"/>
                    <a:t>Dump resistors</a:t>
                  </a:r>
                  <a:endParaRPr lang="nl-NL" sz="1400" dirty="0"/>
                </a:p>
              </p:txBody>
            </p:sp>
          </p:grpSp>
          <p:sp>
            <p:nvSpPr>
              <p:cNvPr id="231" name="TextBox 230"/>
              <p:cNvSpPr txBox="1"/>
              <p:nvPr/>
            </p:nvSpPr>
            <p:spPr>
              <a:xfrm>
                <a:off x="2752617" y="2736263"/>
                <a:ext cx="184308" cy="2566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2762010" y="2479652"/>
                <a:ext cx="184308" cy="2566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720899" y="2441088"/>
                <a:ext cx="1069562" cy="59034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/>
                  <a:t>NBEX</a:t>
                </a:r>
              </a:p>
              <a:p>
                <a:pPr algn="ctr"/>
                <a:r>
                  <a:rPr lang="en-US" dirty="0"/>
                  <a:t>PLC</a:t>
                </a:r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3921989" y="2441087"/>
                <a:ext cx="1069562" cy="5903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 anchor="ctr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NBEX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cabinet(s)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 rot="16200000">
              <a:off x="4414485" y="3293436"/>
              <a:ext cx="700745" cy="251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/>
                <a:t>Fieldbus</a:t>
              </a:r>
              <a:endParaRPr lang="nl-NL" sz="14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557405" y="3634572"/>
              <a:ext cx="710687" cy="251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/>
                <a:t>Current</a:t>
              </a:r>
              <a:endParaRPr lang="nl-NL" sz="1400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57405" y="3826593"/>
              <a:ext cx="710687" cy="251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/>
                <a:t>Sensing</a:t>
              </a:r>
              <a:endParaRPr lang="nl-NL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557405" y="4210636"/>
              <a:ext cx="710687" cy="251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/>
                <a:t>Limits</a:t>
              </a:r>
              <a:endParaRPr lang="nl-NL" sz="1400" dirty="0"/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5557405" y="4018614"/>
              <a:ext cx="710687" cy="251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/>
                <a:t>Brake</a:t>
              </a:r>
              <a:endParaRPr lang="nl-NL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7220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61" y="390281"/>
            <a:ext cx="5284504" cy="1055077"/>
          </a:xfrm>
        </p:spPr>
        <p:txBody>
          <a:bodyPr>
            <a:normAutofit/>
          </a:bodyPr>
          <a:lstStyle/>
          <a:p>
            <a:r>
              <a:rPr lang="en-US" dirty="0" smtClean="0"/>
              <a:t>Bunker handling overview  </a:t>
            </a: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383350" y="1570007"/>
            <a:ext cx="4004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/>
              <a:t>Part I Close beam (controlled by PS system)</a:t>
            </a:r>
          </a:p>
          <a:p>
            <a:pPr marL="316531" indent="-316531">
              <a:buAutoNum type="arabicPlain"/>
            </a:pPr>
            <a:r>
              <a:rPr lang="en-US" sz="1600" dirty="0" smtClean="0"/>
              <a:t>Gamma </a:t>
            </a:r>
            <a:r>
              <a:rPr lang="en-US" sz="1600" dirty="0"/>
              <a:t>shutter lowered </a:t>
            </a:r>
            <a:r>
              <a:rPr lang="en-US" sz="1600" dirty="0" smtClean="0"/>
              <a:t>- First command, can force through power-off</a:t>
            </a:r>
            <a:endParaRPr lang="en-US" sz="1600" dirty="0"/>
          </a:p>
          <a:p>
            <a:pPr marL="316531" indent="-316531">
              <a:buAutoNum type="arabicPlain"/>
            </a:pPr>
            <a:r>
              <a:rPr lang="en-US" sz="1600" dirty="0" smtClean="0"/>
              <a:t>PSS interlock on roof released</a:t>
            </a:r>
            <a:endParaRPr lang="en-US" sz="1600" dirty="0"/>
          </a:p>
        </p:txBody>
      </p:sp>
      <p:sp>
        <p:nvSpPr>
          <p:cNvPr id="132" name="Rectangle 131"/>
          <p:cNvSpPr/>
          <p:nvPr/>
        </p:nvSpPr>
        <p:spPr>
          <a:xfrm>
            <a:off x="4461177" y="1570007"/>
            <a:ext cx="43616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/>
              <a:t>Part II  Open roof (controlled  by RP procedure)</a:t>
            </a:r>
          </a:p>
          <a:p>
            <a:pPr marL="316531" indent="-316531">
              <a:buAutoNum type="arabicPlain"/>
            </a:pPr>
            <a:r>
              <a:rPr lang="en-US" sz="1600" dirty="0"/>
              <a:t>Remove roof blocks</a:t>
            </a:r>
          </a:p>
          <a:p>
            <a:pPr marL="316531" indent="-316531">
              <a:buAutoNum type="arabicPlain"/>
            </a:pPr>
            <a:r>
              <a:rPr lang="en-US" sz="1600" dirty="0" smtClean="0"/>
              <a:t>RP </a:t>
            </a:r>
            <a:r>
              <a:rPr lang="en-US" sz="1600" dirty="0"/>
              <a:t>dose measurement</a:t>
            </a:r>
          </a:p>
          <a:p>
            <a:pPr marL="316531" indent="-316531">
              <a:buAutoNum type="arabicPlain"/>
            </a:pPr>
            <a:r>
              <a:rPr lang="en-US" sz="1600" dirty="0" smtClean="0"/>
              <a:t>Install </a:t>
            </a:r>
            <a:r>
              <a:rPr lang="en-US" sz="1600" dirty="0"/>
              <a:t>PSS access equipment (?)</a:t>
            </a:r>
          </a:p>
          <a:p>
            <a:pPr marL="316531" indent="-316531">
              <a:buAutoNum type="arabicPlain"/>
            </a:pPr>
            <a:r>
              <a:rPr lang="en-US" sz="1600" dirty="0"/>
              <a:t>Permission to access work zone granted </a:t>
            </a:r>
          </a:p>
        </p:txBody>
      </p:sp>
      <p:grpSp>
        <p:nvGrpSpPr>
          <p:cNvPr id="202" name="Group 201"/>
          <p:cNvGrpSpPr/>
          <p:nvPr/>
        </p:nvGrpSpPr>
        <p:grpSpPr>
          <a:xfrm>
            <a:off x="389349" y="3534084"/>
            <a:ext cx="8433490" cy="2925743"/>
            <a:chOff x="389349" y="3534084"/>
            <a:chExt cx="8433490" cy="2925743"/>
          </a:xfrm>
        </p:grpSpPr>
        <p:sp>
          <p:nvSpPr>
            <p:cNvPr id="203" name="Rectangle 202"/>
            <p:cNvSpPr/>
            <p:nvPr/>
          </p:nvSpPr>
          <p:spPr>
            <a:xfrm>
              <a:off x="2622827" y="5298247"/>
              <a:ext cx="282073" cy="444268"/>
            </a:xfrm>
            <a:prstGeom prst="rect">
              <a:avLst/>
            </a:prstGeom>
            <a:solidFill>
              <a:schemeClr val="bg2">
                <a:lumMod val="50000"/>
                <a:alpha val="86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Rectangle 55"/>
            <p:cNvSpPr>
              <a:spLocks/>
            </p:cNvSpPr>
            <p:nvPr/>
          </p:nvSpPr>
          <p:spPr>
            <a:xfrm>
              <a:off x="2622175" y="5370243"/>
              <a:ext cx="285722" cy="10337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noFill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2625825" y="4823595"/>
              <a:ext cx="282073" cy="44625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6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2651210" y="3853492"/>
              <a:ext cx="5975394" cy="824013"/>
            </a:xfrm>
            <a:prstGeom prst="rect">
              <a:avLst/>
            </a:prstGeom>
            <a:solidFill>
              <a:schemeClr val="bg2">
                <a:lumMod val="75000"/>
                <a:alpha val="20000"/>
              </a:schemeClr>
            </a:solidFill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543586" y="3893735"/>
              <a:ext cx="740753" cy="24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015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Right Triangle 207"/>
            <p:cNvSpPr/>
            <p:nvPr/>
          </p:nvSpPr>
          <p:spPr>
            <a:xfrm rot="10800000" flipH="1">
              <a:off x="3016270" y="4933094"/>
              <a:ext cx="327182" cy="68949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09" name="Group 208"/>
            <p:cNvGrpSpPr>
              <a:grpSpLocks noChangeAspect="1"/>
            </p:cNvGrpSpPr>
            <p:nvPr/>
          </p:nvGrpSpPr>
          <p:grpSpPr>
            <a:xfrm>
              <a:off x="2939125" y="4918589"/>
              <a:ext cx="274446" cy="1050441"/>
              <a:chOff x="7426875" y="4420180"/>
              <a:chExt cx="855778" cy="2176016"/>
            </a:xfrm>
          </p:grpSpPr>
          <p:sp>
            <p:nvSpPr>
              <p:cNvPr id="274" name="Rectangle 273"/>
              <p:cNvSpPr/>
              <p:nvPr/>
            </p:nvSpPr>
            <p:spPr>
              <a:xfrm>
                <a:off x="7452320" y="4420180"/>
                <a:ext cx="288032" cy="2176016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7740352" y="4941168"/>
                <a:ext cx="468031" cy="21603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276" name="Straight Connector 275"/>
              <p:cNvCxnSpPr/>
              <p:nvPr/>
            </p:nvCxnSpPr>
            <p:spPr>
              <a:xfrm flipH="1">
                <a:off x="7532693" y="5047087"/>
                <a:ext cx="703249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" name="Rectangle 276"/>
              <p:cNvSpPr/>
              <p:nvPr/>
            </p:nvSpPr>
            <p:spPr>
              <a:xfrm>
                <a:off x="7744632" y="5830709"/>
                <a:ext cx="468031" cy="21603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278" name="Straight Connector 277"/>
              <p:cNvCxnSpPr/>
              <p:nvPr/>
            </p:nvCxnSpPr>
            <p:spPr>
              <a:xfrm flipH="1">
                <a:off x="7579404" y="5936581"/>
                <a:ext cx="703249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Rectangle 278"/>
              <p:cNvSpPr/>
              <p:nvPr/>
            </p:nvSpPr>
            <p:spPr>
              <a:xfrm>
                <a:off x="7744585" y="5563795"/>
                <a:ext cx="324030" cy="14403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280" name="Straight Connector 279"/>
              <p:cNvCxnSpPr/>
              <p:nvPr/>
            </p:nvCxnSpPr>
            <p:spPr>
              <a:xfrm flipH="1">
                <a:off x="7668734" y="5635803"/>
                <a:ext cx="490967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Rectangle 280"/>
              <p:cNvSpPr>
                <a:spLocks/>
              </p:cNvSpPr>
              <p:nvPr/>
            </p:nvSpPr>
            <p:spPr>
              <a:xfrm>
                <a:off x="7426875" y="5343585"/>
                <a:ext cx="36000" cy="21599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noFill/>
                </a:endParaRPr>
              </a:p>
            </p:txBody>
          </p:sp>
          <p:sp>
            <p:nvSpPr>
              <p:cNvPr id="282" name="Rectangle 281"/>
              <p:cNvSpPr>
                <a:spLocks/>
              </p:cNvSpPr>
              <p:nvPr/>
            </p:nvSpPr>
            <p:spPr>
              <a:xfrm>
                <a:off x="7740352" y="5343585"/>
                <a:ext cx="36000" cy="21599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noFill/>
                </a:endParaRPr>
              </a:p>
            </p:txBody>
          </p:sp>
        </p:grpSp>
        <p:sp>
          <p:nvSpPr>
            <p:cNvPr id="210" name="Oval 209"/>
            <p:cNvSpPr/>
            <p:nvPr/>
          </p:nvSpPr>
          <p:spPr>
            <a:xfrm>
              <a:off x="2922246" y="6065831"/>
              <a:ext cx="46261" cy="4925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3040242" y="5335802"/>
              <a:ext cx="178017" cy="4925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37000"/>
                  </a:schemeClr>
                </a:gs>
                <a:gs pos="80000">
                  <a:schemeClr val="accent5">
                    <a:shade val="93000"/>
                    <a:satMod val="130000"/>
                    <a:alpha val="37000"/>
                  </a:schemeClr>
                </a:gs>
                <a:gs pos="100000">
                  <a:schemeClr val="accent5">
                    <a:shade val="94000"/>
                    <a:satMod val="135000"/>
                    <a:alpha val="37000"/>
                  </a:schemeClr>
                </a:gs>
              </a:gsLst>
              <a:lin ang="162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658849" y="6164330"/>
              <a:ext cx="8133459" cy="295497"/>
            </a:xfrm>
            <a:prstGeom prst="rect">
              <a:avLst/>
            </a:prstGeom>
            <a:solidFill>
              <a:srgbClr val="262626">
                <a:alpha val="36000"/>
              </a:srgb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kern="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13" name="Isosceles Triangle 212"/>
            <p:cNvSpPr/>
            <p:nvPr/>
          </p:nvSpPr>
          <p:spPr>
            <a:xfrm>
              <a:off x="2976638" y="5967332"/>
              <a:ext cx="31341" cy="49250"/>
            </a:xfrm>
            <a:prstGeom prst="triangl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" name="Isosceles Triangle 213"/>
            <p:cNvSpPr/>
            <p:nvPr/>
          </p:nvSpPr>
          <p:spPr>
            <a:xfrm>
              <a:off x="3138873" y="5378537"/>
              <a:ext cx="31341" cy="49250"/>
            </a:xfrm>
            <a:prstGeom prst="triangl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Right Triangle 214"/>
            <p:cNvSpPr/>
            <p:nvPr/>
          </p:nvSpPr>
          <p:spPr>
            <a:xfrm rot="5400000" flipH="1">
              <a:off x="2972690" y="5095460"/>
              <a:ext cx="295497" cy="167763"/>
            </a:xfrm>
            <a:prstGeom prst="rtTriangle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37000"/>
                  </a:schemeClr>
                </a:gs>
                <a:gs pos="80000">
                  <a:schemeClr val="accent5">
                    <a:shade val="93000"/>
                    <a:satMod val="130000"/>
                    <a:alpha val="37000"/>
                  </a:schemeClr>
                </a:gs>
                <a:gs pos="100000">
                  <a:schemeClr val="accent5">
                    <a:shade val="94000"/>
                    <a:satMod val="135000"/>
                    <a:alpha val="37000"/>
                  </a:schemeClr>
                </a:gs>
              </a:gsLst>
              <a:lin ang="162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 flipV="1">
              <a:off x="2919835" y="6113844"/>
              <a:ext cx="745384" cy="43637"/>
            </a:xfrm>
            <a:prstGeom prst="rect">
              <a:avLst/>
            </a:prstGeom>
            <a:solidFill>
              <a:schemeClr val="accent6">
                <a:lumMod val="75000"/>
                <a:alpha val="36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2925717" y="6013305"/>
              <a:ext cx="313414" cy="49250"/>
            </a:xfrm>
            <a:prstGeom prst="rect">
              <a:avLst/>
            </a:prstGeom>
            <a:solidFill>
              <a:schemeClr val="bg2">
                <a:lumMod val="50000"/>
                <a:alpha val="36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3207790" y="6062555"/>
              <a:ext cx="31338" cy="4925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2297672" y="4444480"/>
              <a:ext cx="610225" cy="27976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20" name="Straight Connector 219"/>
            <p:cNvCxnSpPr/>
            <p:nvPr/>
          </p:nvCxnSpPr>
          <p:spPr>
            <a:xfrm flipH="1" flipV="1">
              <a:off x="2580624" y="5418760"/>
              <a:ext cx="45200" cy="2884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3051084" y="5422312"/>
              <a:ext cx="188048" cy="590994"/>
            </a:xfrm>
            <a:prstGeom prst="rect">
              <a:avLst/>
            </a:prstGeom>
            <a:solidFill>
              <a:schemeClr val="bg2">
                <a:lumMod val="50000"/>
                <a:alpha val="36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Rectangle 55"/>
            <p:cNvSpPr>
              <a:spLocks/>
            </p:cNvSpPr>
            <p:nvPr/>
          </p:nvSpPr>
          <p:spPr>
            <a:xfrm>
              <a:off x="3053027" y="5365341"/>
              <a:ext cx="200449" cy="10427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noFill/>
              </a:endParaRPr>
            </a:p>
          </p:txBody>
        </p:sp>
        <p:sp>
          <p:nvSpPr>
            <p:cNvPr id="223" name="Rectangle 55"/>
            <p:cNvSpPr>
              <a:spLocks/>
            </p:cNvSpPr>
            <p:nvPr/>
          </p:nvSpPr>
          <p:spPr>
            <a:xfrm>
              <a:off x="3273054" y="5368326"/>
              <a:ext cx="1452523" cy="97058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noFill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3710684" y="5650610"/>
              <a:ext cx="321526" cy="506407"/>
            </a:xfrm>
            <a:prstGeom prst="rect">
              <a:avLst/>
            </a:prstGeom>
            <a:solidFill>
              <a:srgbClr val="C4BD97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2298853" y="3632250"/>
              <a:ext cx="327366" cy="762001"/>
            </a:xfrm>
            <a:prstGeom prst="rect">
              <a:avLst/>
            </a:prstGeom>
            <a:solidFill>
              <a:schemeClr val="bg2">
                <a:lumMod val="50000"/>
                <a:alpha val="36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Rectangle 55"/>
            <p:cNvSpPr>
              <a:spLocks/>
            </p:cNvSpPr>
            <p:nvPr/>
          </p:nvSpPr>
          <p:spPr>
            <a:xfrm>
              <a:off x="3280449" y="5487446"/>
              <a:ext cx="777515" cy="1451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noFill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4133995" y="5528362"/>
              <a:ext cx="327182" cy="633393"/>
            </a:xfrm>
            <a:prstGeom prst="rect">
              <a:avLst/>
            </a:prstGeom>
            <a:solidFill>
              <a:schemeClr val="bg2">
                <a:lumMod val="50000"/>
                <a:alpha val="36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658849" y="4731710"/>
              <a:ext cx="1923940" cy="1432621"/>
            </a:xfrm>
            <a:prstGeom prst="rect">
              <a:avLst/>
            </a:prstGeom>
            <a:solidFill>
              <a:srgbClr val="262626">
                <a:alpha val="36000"/>
              </a:srgb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" name="Rectangle 55"/>
            <p:cNvSpPr>
              <a:spLocks/>
            </p:cNvSpPr>
            <p:nvPr/>
          </p:nvSpPr>
          <p:spPr>
            <a:xfrm>
              <a:off x="658851" y="5323813"/>
              <a:ext cx="872032" cy="41774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noFill/>
              </a:endParaRPr>
            </a:p>
          </p:txBody>
        </p:sp>
        <p:sp>
          <p:nvSpPr>
            <p:cNvPr id="230" name="Rectangle 55"/>
            <p:cNvSpPr>
              <a:spLocks/>
            </p:cNvSpPr>
            <p:nvPr/>
          </p:nvSpPr>
          <p:spPr>
            <a:xfrm>
              <a:off x="658851" y="5348802"/>
              <a:ext cx="872032" cy="3549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noFill/>
              </a:endParaRPr>
            </a:p>
          </p:txBody>
        </p:sp>
        <p:sp>
          <p:nvSpPr>
            <p:cNvPr id="231" name="Rectangle 55"/>
            <p:cNvSpPr>
              <a:spLocks/>
            </p:cNvSpPr>
            <p:nvPr/>
          </p:nvSpPr>
          <p:spPr>
            <a:xfrm>
              <a:off x="1530883" y="5296542"/>
              <a:ext cx="1051906" cy="50848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noFill/>
              </a:endParaRPr>
            </a:p>
          </p:txBody>
        </p:sp>
        <p:sp>
          <p:nvSpPr>
            <p:cNvPr id="232" name="Rectangle 55"/>
            <p:cNvSpPr>
              <a:spLocks/>
            </p:cNvSpPr>
            <p:nvPr/>
          </p:nvSpPr>
          <p:spPr>
            <a:xfrm>
              <a:off x="1530883" y="5323351"/>
              <a:ext cx="1051907" cy="4548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noFill/>
              </a:endParaRPr>
            </a:p>
          </p:txBody>
        </p:sp>
        <p:sp>
          <p:nvSpPr>
            <p:cNvPr id="233" name="Rectangle 55"/>
            <p:cNvSpPr>
              <a:spLocks/>
            </p:cNvSpPr>
            <p:nvPr/>
          </p:nvSpPr>
          <p:spPr>
            <a:xfrm>
              <a:off x="658850" y="5377448"/>
              <a:ext cx="1923939" cy="9061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noFill/>
              </a:endParaRPr>
            </a:p>
          </p:txBody>
        </p:sp>
        <p:sp>
          <p:nvSpPr>
            <p:cNvPr id="234" name="Rectangle 55"/>
            <p:cNvSpPr>
              <a:spLocks/>
            </p:cNvSpPr>
            <p:nvPr/>
          </p:nvSpPr>
          <p:spPr>
            <a:xfrm>
              <a:off x="658851" y="5397660"/>
              <a:ext cx="1924829" cy="4220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noFill/>
              </a:endParaRPr>
            </a:p>
          </p:txBody>
        </p:sp>
        <p:cxnSp>
          <p:nvCxnSpPr>
            <p:cNvPr id="235" name="Straight Connector 56"/>
            <p:cNvCxnSpPr/>
            <p:nvPr/>
          </p:nvCxnSpPr>
          <p:spPr>
            <a:xfrm flipH="1" flipV="1">
              <a:off x="389349" y="5412679"/>
              <a:ext cx="4462194" cy="5476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TextBox 235"/>
            <p:cNvSpPr txBox="1"/>
            <p:nvPr/>
          </p:nvSpPr>
          <p:spPr>
            <a:xfrm>
              <a:off x="751956" y="4829167"/>
              <a:ext cx="325730" cy="34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2" b="1" dirty="0">
                  <a:solidFill>
                    <a:srgbClr val="FF0000"/>
                  </a:solidFill>
                </a:rPr>
                <a:t>N</a:t>
              </a:r>
            </a:p>
          </p:txBody>
        </p:sp>
        <p:cxnSp>
          <p:nvCxnSpPr>
            <p:cNvPr id="237" name="Straight Arrow Connector 236"/>
            <p:cNvCxnSpPr/>
            <p:nvPr/>
          </p:nvCxnSpPr>
          <p:spPr>
            <a:xfrm>
              <a:off x="850546" y="5125486"/>
              <a:ext cx="38526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Rectangle 237"/>
            <p:cNvSpPr/>
            <p:nvPr/>
          </p:nvSpPr>
          <p:spPr>
            <a:xfrm>
              <a:off x="656684" y="3632250"/>
              <a:ext cx="1562274" cy="1099459"/>
            </a:xfrm>
            <a:prstGeom prst="rect">
              <a:avLst/>
            </a:prstGeom>
            <a:solidFill>
              <a:srgbClr val="262626">
                <a:alpha val="36000"/>
              </a:srgb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9" name="Elbow Connector 238"/>
            <p:cNvCxnSpPr/>
            <p:nvPr/>
          </p:nvCxnSpPr>
          <p:spPr>
            <a:xfrm>
              <a:off x="2784000" y="4394251"/>
              <a:ext cx="559451" cy="434916"/>
            </a:xfrm>
            <a:prstGeom prst="bentConnector3">
              <a:avLst>
                <a:gd name="adj1" fmla="val 34889"/>
              </a:avLst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0" name="Group 239"/>
            <p:cNvGrpSpPr/>
            <p:nvPr/>
          </p:nvGrpSpPr>
          <p:grpSpPr>
            <a:xfrm>
              <a:off x="4663418" y="4116126"/>
              <a:ext cx="4159421" cy="2212209"/>
              <a:chOff x="4239982" y="3985325"/>
              <a:chExt cx="4643668" cy="2308837"/>
            </a:xfrm>
          </p:grpSpPr>
          <p:sp>
            <p:nvSpPr>
              <p:cNvPr id="244" name="Rectangle 243"/>
              <p:cNvSpPr/>
              <p:nvPr/>
            </p:nvSpPr>
            <p:spPr>
              <a:xfrm>
                <a:off x="7069636" y="4529155"/>
                <a:ext cx="1617164" cy="176500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066624" y="4844446"/>
                <a:ext cx="350391" cy="96580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Rectangle 55"/>
              <p:cNvSpPr>
                <a:spLocks/>
              </p:cNvSpPr>
              <p:nvPr/>
            </p:nvSpPr>
            <p:spPr>
              <a:xfrm>
                <a:off x="5776723" y="5284864"/>
                <a:ext cx="1249715" cy="108653"/>
              </a:xfrm>
              <a:prstGeom prst="rect">
                <a:avLst/>
              </a:prstGeom>
              <a:solidFill>
                <a:srgbClr val="9BBB59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noFill/>
                </a:endParaRPr>
              </a:p>
            </p:txBody>
          </p:sp>
          <p:sp>
            <p:nvSpPr>
              <p:cNvPr id="247" name="TextBox 246"/>
              <p:cNvSpPr txBox="1"/>
              <p:nvPr/>
            </p:nvSpPr>
            <p:spPr>
              <a:xfrm>
                <a:off x="5815929" y="3985325"/>
                <a:ext cx="811148" cy="259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5631373" y="4746031"/>
                <a:ext cx="102960" cy="489564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5467845" y="5050441"/>
                <a:ext cx="157445" cy="11297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250" name="Straight Connector 249"/>
              <p:cNvCxnSpPr/>
              <p:nvPr/>
            </p:nvCxnSpPr>
            <p:spPr>
              <a:xfrm flipH="1">
                <a:off x="5494094" y="5103794"/>
                <a:ext cx="236571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1" name="Rectangle 250"/>
              <p:cNvSpPr/>
              <p:nvPr/>
            </p:nvSpPr>
            <p:spPr>
              <a:xfrm>
                <a:off x="5536485" y="5229322"/>
                <a:ext cx="240239" cy="213414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Rectangle 30"/>
              <p:cNvSpPr>
                <a:spLocks/>
              </p:cNvSpPr>
              <p:nvPr/>
            </p:nvSpPr>
            <p:spPr>
              <a:xfrm>
                <a:off x="5522989" y="5273137"/>
                <a:ext cx="12110" cy="11296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noFill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5494095" y="5467162"/>
                <a:ext cx="832810" cy="664799"/>
              </a:xfrm>
              <a:prstGeom prst="rect">
                <a:avLst/>
              </a:prstGeom>
              <a:solidFill>
                <a:schemeClr val="bg2">
                  <a:lumMod val="50000"/>
                  <a:alpha val="36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6142048" y="4753451"/>
                <a:ext cx="102960" cy="489564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5978520" y="5057861"/>
                <a:ext cx="157445" cy="11297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256" name="Straight Connector 255"/>
              <p:cNvCxnSpPr/>
              <p:nvPr/>
            </p:nvCxnSpPr>
            <p:spPr>
              <a:xfrm flipH="1">
                <a:off x="6004769" y="5111214"/>
                <a:ext cx="236571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7" name="Rectangle 256"/>
              <p:cNvSpPr/>
              <p:nvPr/>
            </p:nvSpPr>
            <p:spPr>
              <a:xfrm>
                <a:off x="6047160" y="5236742"/>
                <a:ext cx="240239" cy="213414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Rectangle 30"/>
              <p:cNvSpPr>
                <a:spLocks/>
              </p:cNvSpPr>
              <p:nvPr/>
            </p:nvSpPr>
            <p:spPr>
              <a:xfrm>
                <a:off x="6033664" y="5280557"/>
                <a:ext cx="12110" cy="11296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noFill/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6627077" y="5445785"/>
                <a:ext cx="358275" cy="686176"/>
              </a:xfrm>
              <a:prstGeom prst="rect">
                <a:avLst/>
              </a:prstGeom>
              <a:solidFill>
                <a:schemeClr val="bg2">
                  <a:lumMod val="50000"/>
                  <a:alpha val="36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6823907" y="4745530"/>
                <a:ext cx="102960" cy="489564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6660379" y="5049940"/>
                <a:ext cx="157445" cy="11297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262" name="Straight Connector 261"/>
              <p:cNvCxnSpPr/>
              <p:nvPr/>
            </p:nvCxnSpPr>
            <p:spPr>
              <a:xfrm flipH="1">
                <a:off x="6686628" y="5103293"/>
                <a:ext cx="236571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Rectangle 262"/>
              <p:cNvSpPr/>
              <p:nvPr/>
            </p:nvSpPr>
            <p:spPr>
              <a:xfrm>
                <a:off x="6729019" y="5228821"/>
                <a:ext cx="240239" cy="213414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4" name="Rectangle 30"/>
              <p:cNvSpPr>
                <a:spLocks/>
              </p:cNvSpPr>
              <p:nvPr/>
            </p:nvSpPr>
            <p:spPr>
              <a:xfrm>
                <a:off x="6715523" y="5272636"/>
                <a:ext cx="12110" cy="11296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noFill/>
                </a:endParaRPr>
              </a:p>
            </p:txBody>
          </p:sp>
          <p:sp>
            <p:nvSpPr>
              <p:cNvPr id="265" name="Rectangle 55"/>
              <p:cNvSpPr>
                <a:spLocks/>
              </p:cNvSpPr>
              <p:nvPr/>
            </p:nvSpPr>
            <p:spPr>
              <a:xfrm>
                <a:off x="4336243" y="5281237"/>
                <a:ext cx="1131602" cy="10436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noFill/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5010150" y="5463721"/>
                <a:ext cx="358275" cy="668240"/>
              </a:xfrm>
              <a:prstGeom prst="rect">
                <a:avLst/>
              </a:prstGeom>
              <a:solidFill>
                <a:schemeClr val="bg2">
                  <a:lumMod val="50000"/>
                  <a:alpha val="36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4336243" y="5450917"/>
                <a:ext cx="358275" cy="686176"/>
              </a:xfrm>
              <a:prstGeom prst="rect">
                <a:avLst/>
              </a:prstGeom>
              <a:solidFill>
                <a:schemeClr val="bg2">
                  <a:lumMod val="50000"/>
                  <a:alpha val="36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4694518" y="4529155"/>
                <a:ext cx="107468" cy="1607463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7417015" y="5049941"/>
                <a:ext cx="350391" cy="544409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7767406" y="4753451"/>
                <a:ext cx="919394" cy="1171099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1" name="Rectangle 55"/>
              <p:cNvSpPr>
                <a:spLocks/>
              </p:cNvSpPr>
              <p:nvPr/>
            </p:nvSpPr>
            <p:spPr>
              <a:xfrm>
                <a:off x="7069637" y="5284865"/>
                <a:ext cx="1617163" cy="100732"/>
              </a:xfrm>
              <a:prstGeom prst="rect">
                <a:avLst/>
              </a:prstGeom>
              <a:solidFill>
                <a:srgbClr val="9BBB59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kern="0">
                  <a:noFill/>
                </a:endParaRPr>
              </a:p>
            </p:txBody>
          </p:sp>
          <p:sp>
            <p:nvSpPr>
              <p:cNvPr id="272" name="Chord 271"/>
              <p:cNvSpPr/>
              <p:nvPr/>
            </p:nvSpPr>
            <p:spPr>
              <a:xfrm rot="10800000">
                <a:off x="6454544" y="5162916"/>
                <a:ext cx="1230185" cy="364819"/>
              </a:xfrm>
              <a:prstGeom prst="chord">
                <a:avLst>
                  <a:gd name="adj1" fmla="val 5310494"/>
                  <a:gd name="adj2" fmla="val 16200000"/>
                </a:avLst>
              </a:prstGeom>
              <a:solidFill>
                <a:srgbClr val="FF6600">
                  <a:alpha val="45000"/>
                </a:srgbClr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cxnSp>
            <p:nvCxnSpPr>
              <p:cNvPr id="273" name="Straight Connector 56"/>
              <p:cNvCxnSpPr/>
              <p:nvPr/>
            </p:nvCxnSpPr>
            <p:spPr>
              <a:xfrm flipH="1">
                <a:off x="4239982" y="5339191"/>
                <a:ext cx="4643668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1" name="Rectangle 240"/>
            <p:cNvSpPr/>
            <p:nvPr/>
          </p:nvSpPr>
          <p:spPr>
            <a:xfrm>
              <a:off x="3328473" y="3761345"/>
              <a:ext cx="717558" cy="60206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sz="1662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910097" y="3853491"/>
              <a:ext cx="3716508" cy="824013"/>
            </a:xfrm>
            <a:prstGeom prst="rect">
              <a:avLst/>
            </a:prstGeom>
            <a:solidFill>
              <a:schemeClr val="bg2">
                <a:lumMod val="75000"/>
                <a:alpha val="57000"/>
              </a:schemeClr>
            </a:solidFill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3" name="Picture 2" descr="C:\Users\iainsutton\Pictures\500_F_125243427_awWPNouoNbYuAgCXcZLHa6gAifAE9Rda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2" t="56018" r="65538" b="27181"/>
            <a:stretch/>
          </p:blipFill>
          <p:spPr bwMode="auto">
            <a:xfrm>
              <a:off x="3382943" y="3534084"/>
              <a:ext cx="616373" cy="800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540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C:\data\HiT\Projects\ESS 2017\NBEX\2017-06-20_NBEX\00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0" r="33705"/>
          <a:stretch/>
        </p:blipFill>
        <p:spPr bwMode="auto">
          <a:xfrm>
            <a:off x="5148064" y="1452328"/>
            <a:ext cx="3995936" cy="546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6008120" y="1964238"/>
            <a:ext cx="2275824" cy="3623762"/>
            <a:chOff x="6008322" y="1964238"/>
            <a:chExt cx="2275824" cy="3623762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7146234" y="2021673"/>
              <a:ext cx="54928" cy="3363127"/>
            </a:xfrm>
            <a:prstGeom prst="line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7201162" y="5384800"/>
              <a:ext cx="1082984" cy="203200"/>
            </a:xfrm>
            <a:prstGeom prst="line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 Box 225"/>
            <p:cNvSpPr txBox="1"/>
            <p:nvPr/>
          </p:nvSpPr>
          <p:spPr>
            <a:xfrm>
              <a:off x="6008322" y="4974066"/>
              <a:ext cx="1062893" cy="40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Exchange route</a:t>
              </a:r>
            </a:p>
            <a:p>
              <a:r>
                <a:rPr lang="en-GB" dirty="0"/>
                <a:t>NBW</a:t>
              </a:r>
              <a:endParaRPr lang="sv-SE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 flipV="1">
              <a:off x="6854971" y="1964238"/>
              <a:ext cx="306109" cy="57435"/>
            </a:xfrm>
            <a:prstGeom prst="line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NBEX </a:t>
            </a:r>
            <a:r>
              <a:rPr lang="en-US" dirty="0" smtClean="0"/>
              <a:t>components - handling</a:t>
            </a:r>
            <a:endParaRPr lang="nl-NL" dirty="0"/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66675" y="1454786"/>
            <a:ext cx="4977064" cy="53130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Through LSS vault:</a:t>
            </a:r>
          </a:p>
          <a:p>
            <a:r>
              <a:rPr lang="en-US" sz="2200" b="1" dirty="0" smtClean="0">
                <a:solidFill>
                  <a:schemeClr val="tx1"/>
                </a:solidFill>
              </a:rPr>
              <a:t>Neutron </a:t>
            </a:r>
            <a:r>
              <a:rPr lang="en-US" sz="2200" b="1" dirty="0">
                <a:solidFill>
                  <a:schemeClr val="tx1"/>
                </a:solidFill>
              </a:rPr>
              <a:t>Beam Window </a:t>
            </a:r>
            <a:r>
              <a:rPr lang="en-US" sz="2200" dirty="0">
                <a:solidFill>
                  <a:schemeClr val="tx1"/>
                </a:solidFill>
              </a:rPr>
              <a:t>(NBW</a:t>
            </a:r>
            <a:r>
              <a:rPr lang="en-US" sz="2200" dirty="0" smtClean="0">
                <a:solidFill>
                  <a:schemeClr val="tx1"/>
                </a:solidFill>
              </a:rPr>
              <a:t>)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b="1" dirty="0" smtClean="0">
                <a:solidFill>
                  <a:schemeClr val="tx1"/>
                </a:solidFill>
              </a:rPr>
              <a:t>Bridge </a:t>
            </a:r>
            <a:r>
              <a:rPr lang="en-US" sz="2200" b="1" dirty="0">
                <a:solidFill>
                  <a:schemeClr val="tx1"/>
                </a:solidFill>
              </a:rPr>
              <a:t>Beam Guide </a:t>
            </a:r>
            <a:r>
              <a:rPr lang="en-US" sz="2200" dirty="0">
                <a:solidFill>
                  <a:schemeClr val="tx1"/>
                </a:solidFill>
              </a:rPr>
              <a:t>(BBG</a:t>
            </a:r>
            <a:r>
              <a:rPr lang="en-US" sz="22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200" b="1" dirty="0" smtClean="0">
                <a:solidFill>
                  <a:schemeClr val="tx1"/>
                </a:solidFill>
              </a:rPr>
              <a:t>Gamma Beam Shutter </a:t>
            </a:r>
            <a:r>
              <a:rPr lang="en-US" sz="2200" dirty="0" smtClean="0">
                <a:solidFill>
                  <a:schemeClr val="tx1"/>
                </a:solidFill>
              </a:rPr>
              <a:t>(GBS)</a:t>
            </a:r>
          </a:p>
          <a:p>
            <a:r>
              <a:rPr lang="en-US" sz="2200" b="1" dirty="0" smtClean="0">
                <a:solidFill>
                  <a:schemeClr val="tx1"/>
                </a:solidFill>
              </a:rPr>
              <a:t>Floor Filler Block </a:t>
            </a:r>
            <a:r>
              <a:rPr lang="en-US" sz="2200" dirty="0" smtClean="0">
                <a:solidFill>
                  <a:schemeClr val="tx1"/>
                </a:solidFill>
              </a:rPr>
              <a:t>(FFB)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Using:</a:t>
            </a:r>
          </a:p>
          <a:p>
            <a:r>
              <a:rPr lang="en-US" sz="2200" b="1" dirty="0" smtClean="0">
                <a:solidFill>
                  <a:schemeClr val="tx1"/>
                </a:solidFill>
              </a:rPr>
              <a:t>NBW tools </a:t>
            </a:r>
            <a:r>
              <a:rPr lang="en-US" sz="2200" dirty="0" smtClean="0">
                <a:solidFill>
                  <a:schemeClr val="tx1"/>
                </a:solidFill>
              </a:rPr>
              <a:t>(4 block-shaped tools)</a:t>
            </a:r>
          </a:p>
          <a:p>
            <a:r>
              <a:rPr lang="en-US" sz="2200" b="1" dirty="0" smtClean="0">
                <a:solidFill>
                  <a:schemeClr val="tx1"/>
                </a:solidFill>
              </a:rPr>
              <a:t>Lower </a:t>
            </a:r>
            <a:r>
              <a:rPr lang="en-US" sz="2200" b="1" dirty="0">
                <a:solidFill>
                  <a:schemeClr val="tx1"/>
                </a:solidFill>
              </a:rPr>
              <a:t>Exchange Tool </a:t>
            </a:r>
            <a:r>
              <a:rPr lang="en-US" sz="2200" dirty="0">
                <a:solidFill>
                  <a:schemeClr val="tx1"/>
                </a:solidFill>
              </a:rPr>
              <a:t>(LET)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Light Shutter Cask </a:t>
            </a:r>
            <a:r>
              <a:rPr lang="en-US" sz="2200" dirty="0">
                <a:solidFill>
                  <a:schemeClr val="tx1"/>
                </a:solidFill>
              </a:rPr>
              <a:t>(</a:t>
            </a:r>
            <a:r>
              <a:rPr lang="en-US" sz="2200" dirty="0" smtClean="0">
                <a:solidFill>
                  <a:schemeClr val="tx1"/>
                </a:solidFill>
              </a:rPr>
              <a:t>LSC)</a:t>
            </a:r>
          </a:p>
          <a:p>
            <a:r>
              <a:rPr lang="en-US" sz="2200" b="1" dirty="0" smtClean="0">
                <a:solidFill>
                  <a:schemeClr val="tx1"/>
                </a:solidFill>
              </a:rPr>
              <a:t>Lower </a:t>
            </a:r>
            <a:r>
              <a:rPr lang="en-US" sz="2200" b="1" dirty="0">
                <a:solidFill>
                  <a:schemeClr val="tx1"/>
                </a:solidFill>
              </a:rPr>
              <a:t>Actuator Cart </a:t>
            </a:r>
            <a:r>
              <a:rPr lang="en-US" sz="2200" dirty="0">
                <a:solidFill>
                  <a:schemeClr val="tx1"/>
                </a:solidFill>
              </a:rPr>
              <a:t>(LAC)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Along beamline (next slide):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Neutron Beam Port Insert </a:t>
            </a:r>
            <a:r>
              <a:rPr lang="en-US" sz="2200" dirty="0">
                <a:solidFill>
                  <a:schemeClr val="tx1"/>
                </a:solidFill>
              </a:rPr>
              <a:t>(NBPI</a:t>
            </a:r>
            <a:r>
              <a:rPr lang="en-US" sz="2200" dirty="0" smtClean="0">
                <a:solidFill>
                  <a:schemeClr val="tx1"/>
                </a:solidFill>
              </a:rPr>
              <a:t>)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b="1" dirty="0" smtClean="0">
                <a:solidFill>
                  <a:schemeClr val="tx1"/>
                </a:solidFill>
              </a:rPr>
              <a:t>Neutron </a:t>
            </a:r>
            <a:r>
              <a:rPr lang="en-US" sz="2200" b="1" dirty="0">
                <a:solidFill>
                  <a:schemeClr val="tx1"/>
                </a:solidFill>
              </a:rPr>
              <a:t>Beam Port Plug </a:t>
            </a:r>
            <a:r>
              <a:rPr lang="en-US" sz="2200" dirty="0">
                <a:solidFill>
                  <a:schemeClr val="tx1"/>
                </a:solidFill>
              </a:rPr>
              <a:t>(NBPP</a:t>
            </a:r>
            <a:r>
              <a:rPr lang="en-US" sz="2200" dirty="0" smtClean="0">
                <a:solidFill>
                  <a:schemeClr val="tx1"/>
                </a:solidFill>
              </a:rPr>
              <a:t>)</a:t>
            </a: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Using:</a:t>
            </a:r>
          </a:p>
          <a:p>
            <a:r>
              <a:rPr lang="en-US" sz="2200" b="1" dirty="0" smtClean="0">
                <a:solidFill>
                  <a:schemeClr val="tx1"/>
                </a:solidFill>
              </a:rPr>
              <a:t>Insert Exchange </a:t>
            </a:r>
            <a:r>
              <a:rPr lang="en-US" sz="2200" b="1" dirty="0">
                <a:solidFill>
                  <a:schemeClr val="tx1"/>
                </a:solidFill>
              </a:rPr>
              <a:t>Tool </a:t>
            </a:r>
            <a:r>
              <a:rPr lang="en-US" sz="2200" dirty="0" smtClean="0">
                <a:solidFill>
                  <a:schemeClr val="tx1"/>
                </a:solidFill>
              </a:rPr>
              <a:t>(IET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95536" y="4653136"/>
            <a:ext cx="4977064" cy="1728192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59" indent="-342859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1" indent="-285716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8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8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34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grpSp>
        <p:nvGrpSpPr>
          <p:cNvPr id="54" name="Group 53"/>
          <p:cNvGrpSpPr/>
          <p:nvPr/>
        </p:nvGrpSpPr>
        <p:grpSpPr>
          <a:xfrm>
            <a:off x="5734050" y="2259137"/>
            <a:ext cx="2550096" cy="3328863"/>
            <a:chOff x="5734050" y="2259137"/>
            <a:chExt cx="2550096" cy="332886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7146032" y="2259137"/>
              <a:ext cx="55130" cy="3125663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7201162" y="5384800"/>
              <a:ext cx="1082984" cy="20320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 Box 225"/>
            <p:cNvSpPr txBox="1"/>
            <p:nvPr/>
          </p:nvSpPr>
          <p:spPr>
            <a:xfrm>
              <a:off x="5734050" y="4974065"/>
              <a:ext cx="1337165" cy="40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Exchange route </a:t>
              </a:r>
              <a:r>
                <a:rPr lang="en-GB" dirty="0" smtClean="0"/>
                <a:t>NBW, GBS</a:t>
              </a:r>
              <a:r>
                <a:rPr lang="en-GB" dirty="0"/>
                <a:t>, BBG, FFB</a:t>
              </a:r>
              <a:endParaRPr lang="sv-SE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215556" y="1661429"/>
            <a:ext cx="3838657" cy="5192426"/>
            <a:chOff x="5215556" y="1661429"/>
            <a:chExt cx="3838657" cy="5192426"/>
          </a:xfrm>
        </p:grpSpPr>
        <p:sp>
          <p:nvSpPr>
            <p:cNvPr id="45" name="Text Box 208"/>
            <p:cNvSpPr txBox="1"/>
            <p:nvPr/>
          </p:nvSpPr>
          <p:spPr>
            <a:xfrm>
              <a:off x="7018224" y="2665885"/>
              <a:ext cx="365875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BBG</a:t>
              </a:r>
              <a:endParaRPr lang="sv-SE" dirty="0"/>
            </a:p>
          </p:txBody>
        </p:sp>
        <p:sp>
          <p:nvSpPr>
            <p:cNvPr id="46" name="Text Box 212"/>
            <p:cNvSpPr txBox="1"/>
            <p:nvPr/>
          </p:nvSpPr>
          <p:spPr>
            <a:xfrm>
              <a:off x="6207203" y="2642791"/>
              <a:ext cx="488223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sv-SE" dirty="0"/>
                <a:t>NBW</a:t>
              </a:r>
            </a:p>
          </p:txBody>
        </p:sp>
        <p:sp>
          <p:nvSpPr>
            <p:cNvPr id="47" name="Text Box 208"/>
            <p:cNvSpPr txBox="1"/>
            <p:nvPr/>
          </p:nvSpPr>
          <p:spPr>
            <a:xfrm>
              <a:off x="6981436" y="1661429"/>
              <a:ext cx="329192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GBS</a:t>
              </a:r>
              <a:endParaRPr lang="sv-SE" dirty="0"/>
            </a:p>
          </p:txBody>
        </p:sp>
        <p:sp>
          <p:nvSpPr>
            <p:cNvPr id="48" name="Text Box 225"/>
            <p:cNvSpPr txBox="1"/>
            <p:nvPr/>
          </p:nvSpPr>
          <p:spPr>
            <a:xfrm>
              <a:off x="7471435" y="4871748"/>
              <a:ext cx="626699" cy="40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Handling tooling</a:t>
              </a:r>
              <a:endParaRPr lang="sv-SE" dirty="0"/>
            </a:p>
          </p:txBody>
        </p:sp>
        <p:sp>
          <p:nvSpPr>
            <p:cNvPr id="49" name="Text Box 212"/>
            <p:cNvSpPr txBox="1"/>
            <p:nvPr/>
          </p:nvSpPr>
          <p:spPr>
            <a:xfrm>
              <a:off x="8098135" y="3680873"/>
              <a:ext cx="956078" cy="2210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Bunker floor</a:t>
              </a:r>
              <a:endParaRPr lang="sv-SE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15556" y="6602060"/>
              <a:ext cx="2255879" cy="251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/>
            <a:p>
              <a:r>
                <a:rPr lang="en-US" sz="1400" dirty="0"/>
                <a:t>Situation at start of shutdown</a:t>
              </a:r>
              <a:endParaRPr lang="nl-NL" sz="1400" dirty="0"/>
            </a:p>
          </p:txBody>
        </p:sp>
        <p:sp>
          <p:nvSpPr>
            <p:cNvPr id="33" name="Text Box 212"/>
            <p:cNvSpPr txBox="1"/>
            <p:nvPr/>
          </p:nvSpPr>
          <p:spPr>
            <a:xfrm>
              <a:off x="5565331" y="1771938"/>
              <a:ext cx="885983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sv-SE" dirty="0"/>
                <a:t>NBPI/NBPP</a:t>
              </a:r>
            </a:p>
          </p:txBody>
        </p:sp>
        <p:cxnSp>
          <p:nvCxnSpPr>
            <p:cNvPr id="35" name="Straight Arrow Connector 34"/>
            <p:cNvCxnSpPr>
              <a:stCxn id="46" idx="0"/>
            </p:cNvCxnSpPr>
            <p:nvPr/>
          </p:nvCxnSpPr>
          <p:spPr>
            <a:xfrm flipV="1">
              <a:off x="6451314" y="2183359"/>
              <a:ext cx="460438" cy="45943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 Box 208"/>
            <p:cNvSpPr txBox="1"/>
            <p:nvPr/>
          </p:nvSpPr>
          <p:spPr>
            <a:xfrm>
              <a:off x="6994638" y="3500602"/>
              <a:ext cx="365875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FFB</a:t>
              </a:r>
              <a:endParaRPr lang="sv-SE" dirty="0"/>
            </a:p>
          </p:txBody>
        </p:sp>
        <p:sp>
          <p:nvSpPr>
            <p:cNvPr id="37" name="Text Box 212"/>
            <p:cNvSpPr txBox="1"/>
            <p:nvPr/>
          </p:nvSpPr>
          <p:spPr>
            <a:xfrm>
              <a:off x="5552111" y="3569650"/>
              <a:ext cx="956078" cy="2210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Monolith</a:t>
              </a:r>
              <a:endParaRPr lang="sv-SE"/>
            </a:p>
          </p:txBody>
        </p:sp>
        <p:sp>
          <p:nvSpPr>
            <p:cNvPr id="38" name="Text Box 208"/>
            <p:cNvSpPr txBox="1"/>
            <p:nvPr/>
          </p:nvSpPr>
          <p:spPr>
            <a:xfrm>
              <a:off x="8119550" y="2414810"/>
              <a:ext cx="329192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LSS</a:t>
              </a:r>
              <a:endParaRPr lang="sv-SE"/>
            </a:p>
          </p:txBody>
        </p:sp>
        <p:cxnSp>
          <p:nvCxnSpPr>
            <p:cNvPr id="39" name="Straight Arrow Connector 38"/>
            <p:cNvCxnSpPr>
              <a:stCxn id="38" idx="1"/>
              <a:endCxn id="47" idx="3"/>
            </p:cNvCxnSpPr>
            <p:nvPr/>
          </p:nvCxnSpPr>
          <p:spPr>
            <a:xfrm flipH="1" flipV="1">
              <a:off x="7310628" y="1771938"/>
              <a:ext cx="808922" cy="7533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8" idx="1"/>
              <a:endCxn id="45" idx="3"/>
            </p:cNvCxnSpPr>
            <p:nvPr/>
          </p:nvCxnSpPr>
          <p:spPr>
            <a:xfrm flipH="1">
              <a:off x="7384098" y="2525319"/>
              <a:ext cx="735452" cy="2510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8" idx="1"/>
              <a:endCxn id="36" idx="3"/>
            </p:cNvCxnSpPr>
            <p:nvPr/>
          </p:nvCxnSpPr>
          <p:spPr>
            <a:xfrm flipH="1">
              <a:off x="7360513" y="2525319"/>
              <a:ext cx="759037" cy="108579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8" idx="1"/>
            </p:cNvCxnSpPr>
            <p:nvPr/>
          </p:nvCxnSpPr>
          <p:spPr>
            <a:xfrm flipH="1">
              <a:off x="6839924" y="2525319"/>
              <a:ext cx="1279626" cy="69790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6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NBPI/NBPP </a:t>
            </a:r>
            <a:r>
              <a:rPr lang="en-US" dirty="0"/>
              <a:t>exchange scenario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pic>
        <p:nvPicPr>
          <p:cNvPr id="8194" name="Picture 2" descr="X:\Machines Directorate\Target division\Public Read Write\Jarich\2018-03-22_LSS\Capture_01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r="6610"/>
          <a:stretch/>
        </p:blipFill>
        <p:spPr bwMode="auto">
          <a:xfrm>
            <a:off x="0" y="1417639"/>
            <a:ext cx="9144000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12"/>
          <p:cNvSpPr txBox="1"/>
          <p:nvPr/>
        </p:nvSpPr>
        <p:spPr>
          <a:xfrm>
            <a:off x="6553201" y="1528148"/>
            <a:ext cx="1692030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sv-SE" dirty="0"/>
              <a:t>IET (Insert Exchange Tool)</a:t>
            </a: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 flipH="1">
            <a:off x="6877538" y="1749166"/>
            <a:ext cx="521678" cy="81428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12"/>
          <p:cNvSpPr txBox="1"/>
          <p:nvPr/>
        </p:nvSpPr>
        <p:spPr>
          <a:xfrm>
            <a:off x="1949940" y="2785652"/>
            <a:ext cx="1051168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sv-SE" dirty="0"/>
              <a:t>Extra shielding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2475524" y="1744018"/>
            <a:ext cx="1260230" cy="104163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12"/>
          <p:cNvSpPr txBox="1"/>
          <p:nvPr/>
        </p:nvSpPr>
        <p:spPr>
          <a:xfrm>
            <a:off x="1847361" y="1744018"/>
            <a:ext cx="521678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sv-SE" dirty="0"/>
              <a:t>NBPI</a:t>
            </a:r>
          </a:p>
        </p:txBody>
      </p:sp>
      <p:cxnSp>
        <p:nvCxnSpPr>
          <p:cNvPr id="20" name="Straight Arrow Connector 19"/>
          <p:cNvCxnSpPr>
            <a:stCxn id="31" idx="0"/>
          </p:cNvCxnSpPr>
          <p:nvPr/>
        </p:nvCxnSpPr>
        <p:spPr>
          <a:xfrm flipV="1">
            <a:off x="2356339" y="3834010"/>
            <a:ext cx="1512276" cy="64121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0"/>
          </p:cNvCxnSpPr>
          <p:nvPr/>
        </p:nvCxnSpPr>
        <p:spPr>
          <a:xfrm flipV="1">
            <a:off x="2475524" y="1854527"/>
            <a:ext cx="1494691" cy="9311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212"/>
          <p:cNvSpPr txBox="1"/>
          <p:nvPr/>
        </p:nvSpPr>
        <p:spPr>
          <a:xfrm>
            <a:off x="1711569" y="4475228"/>
            <a:ext cx="1289539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sv-SE" dirty="0"/>
              <a:t>FFB pushed up by rigid chain actuator</a:t>
            </a:r>
          </a:p>
        </p:txBody>
      </p:sp>
      <p:cxnSp>
        <p:nvCxnSpPr>
          <p:cNvPr id="34" name="Straight Arrow Connector 33"/>
          <p:cNvCxnSpPr>
            <a:stCxn id="35" idx="1"/>
          </p:cNvCxnSpPr>
          <p:nvPr/>
        </p:nvCxnSpPr>
        <p:spPr>
          <a:xfrm flipH="1" flipV="1">
            <a:off x="4087446" y="1528148"/>
            <a:ext cx="1078523" cy="8929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212"/>
          <p:cNvSpPr txBox="1"/>
          <p:nvPr/>
        </p:nvSpPr>
        <p:spPr>
          <a:xfrm>
            <a:off x="5165969" y="1414596"/>
            <a:ext cx="1289539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sv-SE" dirty="0"/>
              <a:t>GBS pushed up by extra shielding</a:t>
            </a:r>
          </a:p>
        </p:txBody>
      </p:sp>
      <p:sp>
        <p:nvSpPr>
          <p:cNvPr id="38" name="Text Box 212"/>
          <p:cNvSpPr txBox="1"/>
          <p:nvPr/>
        </p:nvSpPr>
        <p:spPr>
          <a:xfrm>
            <a:off x="6031523" y="5321052"/>
            <a:ext cx="1618957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sv-SE" dirty="0"/>
              <a:t>LSC (Light Shutter Cask)</a:t>
            </a:r>
          </a:p>
        </p:txBody>
      </p:sp>
      <p:cxnSp>
        <p:nvCxnSpPr>
          <p:cNvPr id="39" name="Straight Arrow Connector 38"/>
          <p:cNvCxnSpPr>
            <a:stCxn id="38" idx="1"/>
          </p:cNvCxnSpPr>
          <p:nvPr/>
        </p:nvCxnSpPr>
        <p:spPr>
          <a:xfrm flipH="1" flipV="1">
            <a:off x="5394960" y="5321052"/>
            <a:ext cx="636563" cy="11050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12"/>
          <p:cNvSpPr txBox="1"/>
          <p:nvPr/>
        </p:nvSpPr>
        <p:spPr>
          <a:xfrm>
            <a:off x="1310641" y="5542072"/>
            <a:ext cx="1690468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sv-SE" dirty="0"/>
              <a:t>LET (Lower Exchange Tool)</a:t>
            </a:r>
          </a:p>
        </p:txBody>
      </p:sp>
      <p:cxnSp>
        <p:nvCxnSpPr>
          <p:cNvPr id="44" name="Straight Arrow Connector 43"/>
          <p:cNvCxnSpPr>
            <a:stCxn id="43" idx="3"/>
          </p:cNvCxnSpPr>
          <p:nvPr/>
        </p:nvCxnSpPr>
        <p:spPr>
          <a:xfrm>
            <a:off x="3001109" y="5652581"/>
            <a:ext cx="867506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12"/>
          <p:cNvSpPr txBox="1"/>
          <p:nvPr/>
        </p:nvSpPr>
        <p:spPr>
          <a:xfrm>
            <a:off x="1384300" y="6245841"/>
            <a:ext cx="1690468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sv-SE" dirty="0"/>
              <a:t>LAC (Lower Actuator Cart)</a:t>
            </a:r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>
          <a:xfrm>
            <a:off x="3074768" y="6356350"/>
            <a:ext cx="867506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212"/>
          <p:cNvSpPr txBox="1"/>
          <p:nvPr/>
        </p:nvSpPr>
        <p:spPr>
          <a:xfrm>
            <a:off x="2356338" y="6550641"/>
            <a:ext cx="858520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sv-SE" dirty="0"/>
              <a:t>Air pallets</a:t>
            </a:r>
          </a:p>
        </p:txBody>
      </p:sp>
      <p:cxnSp>
        <p:nvCxnSpPr>
          <p:cNvPr id="51" name="Straight Arrow Connector 50"/>
          <p:cNvCxnSpPr>
            <a:stCxn id="50" idx="3"/>
          </p:cNvCxnSpPr>
          <p:nvPr/>
        </p:nvCxnSpPr>
        <p:spPr>
          <a:xfrm flipV="1">
            <a:off x="3214858" y="6550642"/>
            <a:ext cx="520896" cy="11050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50" idx="3"/>
          </p:cNvCxnSpPr>
          <p:nvPr/>
        </p:nvCxnSpPr>
        <p:spPr>
          <a:xfrm>
            <a:off x="3214858" y="6661150"/>
            <a:ext cx="1617590" cy="11051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12" name="Group 8211"/>
          <p:cNvGrpSpPr/>
          <p:nvPr/>
        </p:nvGrpSpPr>
        <p:grpSpPr>
          <a:xfrm>
            <a:off x="3434862" y="1528148"/>
            <a:ext cx="5152970" cy="2309857"/>
            <a:chOff x="3434862" y="1528148"/>
            <a:chExt cx="5152970" cy="2309857"/>
          </a:xfrm>
        </p:grpSpPr>
        <p:cxnSp>
          <p:nvCxnSpPr>
            <p:cNvPr id="59" name="Straight Connector 58"/>
            <p:cNvCxnSpPr/>
            <p:nvPr/>
          </p:nvCxnSpPr>
          <p:spPr>
            <a:xfrm flipH="1" flipV="1">
              <a:off x="3434862" y="2320089"/>
              <a:ext cx="4305788" cy="1134311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7740650" y="3454400"/>
              <a:ext cx="847182" cy="228242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 Box 225"/>
            <p:cNvSpPr txBox="1"/>
            <p:nvPr/>
          </p:nvSpPr>
          <p:spPr>
            <a:xfrm>
              <a:off x="6021753" y="3432322"/>
              <a:ext cx="1062893" cy="40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Exchange route NBPI/NBPP</a:t>
              </a:r>
              <a:endParaRPr lang="sv-SE" dirty="0"/>
            </a:p>
          </p:txBody>
        </p:sp>
        <p:cxnSp>
          <p:nvCxnSpPr>
            <p:cNvPr id="65" name="Straight Connector 64"/>
            <p:cNvCxnSpPr/>
            <p:nvPr/>
          </p:nvCxnSpPr>
          <p:spPr>
            <a:xfrm flipH="1">
              <a:off x="8575132" y="1528148"/>
              <a:ext cx="12700" cy="2154494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7019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NBEX locations and transport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1413521"/>
            <a:ext cx="9144439" cy="5444481"/>
            <a:chOff x="0" y="2885480"/>
            <a:chExt cx="6672165" cy="3972521"/>
          </a:xfrm>
        </p:grpSpPr>
        <p:pic>
          <p:nvPicPr>
            <p:cNvPr id="9219" name="Picture 3" descr="S:\2017-06-20_NBEX\024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58" b="11110"/>
            <a:stretch/>
          </p:blipFill>
          <p:spPr bwMode="auto">
            <a:xfrm>
              <a:off x="0" y="5244765"/>
              <a:ext cx="6672165" cy="1613236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9218" name="Picture 2" descr="S:\2017-06-20_NBEX\02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4" b="10389"/>
            <a:stretch/>
          </p:blipFill>
          <p:spPr bwMode="auto">
            <a:xfrm>
              <a:off x="0" y="3267921"/>
              <a:ext cx="6672165" cy="1848532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8" name="Text Box 208"/>
            <p:cNvSpPr txBox="1"/>
            <p:nvPr/>
          </p:nvSpPr>
          <p:spPr>
            <a:xfrm>
              <a:off x="3029991" y="2885480"/>
              <a:ext cx="828257" cy="161264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GB" dirty="0"/>
                <a:t>IET transport</a:t>
              </a:r>
              <a:endParaRPr lang="sv-SE" dirty="0"/>
            </a:p>
          </p:txBody>
        </p:sp>
        <p:sp>
          <p:nvSpPr>
            <p:cNvPr id="10" name="Text Box 208"/>
            <p:cNvSpPr txBox="1"/>
            <p:nvPr/>
          </p:nvSpPr>
          <p:spPr>
            <a:xfrm>
              <a:off x="4081551" y="4749307"/>
              <a:ext cx="987013" cy="296003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GB" dirty="0"/>
                <a:t>Vertical handling test stand</a:t>
              </a:r>
              <a:endParaRPr lang="sv-SE" dirty="0"/>
            </a:p>
          </p:txBody>
        </p:sp>
        <p:cxnSp>
          <p:nvCxnSpPr>
            <p:cNvPr id="11" name="Straight Arrow Connector 10"/>
            <p:cNvCxnSpPr>
              <a:stCxn id="10" idx="0"/>
            </p:cNvCxnSpPr>
            <p:nvPr/>
          </p:nvCxnSpPr>
          <p:spPr>
            <a:xfrm flipV="1">
              <a:off x="4575058" y="3782702"/>
              <a:ext cx="1047539" cy="96660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208"/>
            <p:cNvSpPr txBox="1"/>
            <p:nvPr/>
          </p:nvSpPr>
          <p:spPr>
            <a:xfrm>
              <a:off x="4081551" y="5065055"/>
              <a:ext cx="987013" cy="296003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GB" dirty="0"/>
                <a:t>Horizontal handling test stand</a:t>
              </a:r>
              <a:endParaRPr lang="sv-SE" dirty="0"/>
            </a:p>
          </p:txBody>
        </p:sp>
        <p:cxnSp>
          <p:nvCxnSpPr>
            <p:cNvPr id="35" name="Straight Arrow Connector 34"/>
            <p:cNvCxnSpPr>
              <a:stCxn id="8" idx="2"/>
            </p:cNvCxnSpPr>
            <p:nvPr/>
          </p:nvCxnSpPr>
          <p:spPr>
            <a:xfrm flipH="1">
              <a:off x="1666012" y="3046744"/>
              <a:ext cx="1778107" cy="14719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8" idx="2"/>
            </p:cNvCxnSpPr>
            <p:nvPr/>
          </p:nvCxnSpPr>
          <p:spPr>
            <a:xfrm>
              <a:off x="3444119" y="3046744"/>
              <a:ext cx="142664" cy="147930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8" idx="2"/>
            </p:cNvCxnSpPr>
            <p:nvPr/>
          </p:nvCxnSpPr>
          <p:spPr>
            <a:xfrm flipH="1">
              <a:off x="3250386" y="3046744"/>
              <a:ext cx="193734" cy="37463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0" idx="2"/>
            </p:cNvCxnSpPr>
            <p:nvPr/>
          </p:nvCxnSpPr>
          <p:spPr>
            <a:xfrm>
              <a:off x="4575058" y="5361058"/>
              <a:ext cx="1213371" cy="453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 Box 208"/>
            <p:cNvSpPr txBox="1"/>
            <p:nvPr/>
          </p:nvSpPr>
          <p:spPr>
            <a:xfrm>
              <a:off x="3971060" y="2975915"/>
              <a:ext cx="976455" cy="161264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GB" dirty="0"/>
                <a:t>ACF docking</a:t>
              </a:r>
              <a:endParaRPr lang="sv-SE" dirty="0"/>
            </a:p>
          </p:txBody>
        </p:sp>
        <p:cxnSp>
          <p:nvCxnSpPr>
            <p:cNvPr id="55" name="Straight Arrow Connector 54"/>
            <p:cNvCxnSpPr>
              <a:stCxn id="54" idx="2"/>
            </p:cNvCxnSpPr>
            <p:nvPr/>
          </p:nvCxnSpPr>
          <p:spPr>
            <a:xfrm flipH="1">
              <a:off x="4218712" y="3137179"/>
              <a:ext cx="240575" cy="3375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 Box 208"/>
            <p:cNvSpPr txBox="1"/>
            <p:nvPr/>
          </p:nvSpPr>
          <p:spPr>
            <a:xfrm>
              <a:off x="1382715" y="5164135"/>
              <a:ext cx="1242058" cy="161264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GB" dirty="0"/>
                <a:t>LSC transport</a:t>
              </a:r>
              <a:endParaRPr lang="sv-SE" dirty="0"/>
            </a:p>
          </p:txBody>
        </p:sp>
        <p:cxnSp>
          <p:nvCxnSpPr>
            <p:cNvPr id="59" name="Straight Arrow Connector 58"/>
            <p:cNvCxnSpPr>
              <a:stCxn id="58" idx="2"/>
            </p:cNvCxnSpPr>
            <p:nvPr/>
          </p:nvCxnSpPr>
          <p:spPr>
            <a:xfrm flipH="1">
              <a:off x="1574571" y="5325399"/>
              <a:ext cx="429173" cy="80076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58" idx="2"/>
            </p:cNvCxnSpPr>
            <p:nvPr/>
          </p:nvCxnSpPr>
          <p:spPr>
            <a:xfrm>
              <a:off x="2003745" y="5325399"/>
              <a:ext cx="46938" cy="30942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58" idx="0"/>
            </p:cNvCxnSpPr>
            <p:nvPr/>
          </p:nvCxnSpPr>
          <p:spPr>
            <a:xfrm flipV="1">
              <a:off x="2003745" y="3975420"/>
              <a:ext cx="93874" cy="118871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10" idx="3"/>
            </p:cNvCxnSpPr>
            <p:nvPr/>
          </p:nvCxnSpPr>
          <p:spPr>
            <a:xfrm>
              <a:off x="5068564" y="4897309"/>
              <a:ext cx="554032" cy="52082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20" idx="3"/>
            </p:cNvCxnSpPr>
            <p:nvPr/>
          </p:nvCxnSpPr>
          <p:spPr>
            <a:xfrm flipV="1">
              <a:off x="5068564" y="3975420"/>
              <a:ext cx="719865" cy="123763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 Box 208"/>
            <p:cNvSpPr txBox="1"/>
            <p:nvPr/>
          </p:nvSpPr>
          <p:spPr>
            <a:xfrm>
              <a:off x="287275" y="3272722"/>
              <a:ext cx="828257" cy="565483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000" tIns="18000" rIns="18000" bIns="18000" rtlCol="0" anchor="ctr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GB" dirty="0"/>
                <a:t>IET </a:t>
              </a:r>
              <a:r>
                <a:rPr lang="en-GB" dirty="0" smtClean="0"/>
                <a:t>handover on bunker roof from bunker crane to D01/D03 crane</a:t>
              </a:r>
              <a:endParaRPr lang="sv-SE" dirty="0"/>
            </a:p>
          </p:txBody>
        </p:sp>
        <p:cxnSp>
          <p:nvCxnSpPr>
            <p:cNvPr id="51" name="Straight Arrow Connector 50"/>
            <p:cNvCxnSpPr>
              <a:stCxn id="49" idx="2"/>
            </p:cNvCxnSpPr>
            <p:nvPr/>
          </p:nvCxnSpPr>
          <p:spPr>
            <a:xfrm>
              <a:off x="701404" y="3838205"/>
              <a:ext cx="622290" cy="73157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16" name="Group 9215"/>
          <p:cNvGrpSpPr/>
          <p:nvPr/>
        </p:nvGrpSpPr>
        <p:grpSpPr>
          <a:xfrm>
            <a:off x="1814170" y="2151242"/>
            <a:ext cx="5270476" cy="4003818"/>
            <a:chOff x="1814170" y="2151242"/>
            <a:chExt cx="5270476" cy="4003818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1814170" y="3568523"/>
              <a:ext cx="133367" cy="186911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454769" y="3021178"/>
              <a:ext cx="351317" cy="640800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Box 225"/>
            <p:cNvSpPr txBox="1"/>
            <p:nvPr/>
          </p:nvSpPr>
          <p:spPr>
            <a:xfrm>
              <a:off x="6021753" y="3432322"/>
              <a:ext cx="1062893" cy="40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Exchange route NBPI/NBPP</a:t>
              </a:r>
              <a:endParaRPr lang="sv-SE" dirty="0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>
              <a:off x="1814170" y="3305579"/>
              <a:ext cx="2991916" cy="416331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4798770" y="3327869"/>
              <a:ext cx="1" cy="356399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454768" y="2221096"/>
              <a:ext cx="1" cy="805114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4454769" y="2232659"/>
              <a:ext cx="175658" cy="320401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630427" y="2435030"/>
              <a:ext cx="813592" cy="113213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/>
            <p:cNvSpPr/>
            <p:nvPr/>
          </p:nvSpPr>
          <p:spPr>
            <a:xfrm rot="16366418">
              <a:off x="5349744" y="2133683"/>
              <a:ext cx="567576" cy="602694"/>
            </a:xfrm>
            <a:prstGeom prst="arc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>
                <a:ln>
                  <a:solidFill>
                    <a:schemeClr val="tx1"/>
                  </a:solidFill>
                  <a:headEnd type="triangle"/>
                </a:ln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810533" y="5181600"/>
              <a:ext cx="0" cy="97346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861404" y="2435030"/>
              <a:ext cx="2582615" cy="359376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6812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all folks!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pic>
        <p:nvPicPr>
          <p:cNvPr id="7" name="Picture 4" descr="X:\Machines Directorate\Target division\Public Read Write\Jarich\2018-03-22_LSS\Capture_02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r="13357"/>
          <a:stretch/>
        </p:blipFill>
        <p:spPr bwMode="auto">
          <a:xfrm>
            <a:off x="0" y="1386000"/>
            <a:ext cx="9144000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69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Ballscrew</a:t>
            </a:r>
            <a:r>
              <a:rPr lang="en-US" dirty="0"/>
              <a:t>, servo, switches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831mm stroke nominal, 1031mm stroke for bi-spectral</a:t>
            </a:r>
          </a:p>
          <a:p>
            <a:r>
              <a:rPr lang="en-US" sz="2000" dirty="0">
                <a:solidFill>
                  <a:schemeClr val="tx1"/>
                </a:solidFill>
              </a:rPr>
              <a:t>Max 250mm/s, max 48kN, Ø40x10 spindle</a:t>
            </a:r>
          </a:p>
          <a:p>
            <a:r>
              <a:rPr lang="en-US" sz="2000" dirty="0">
                <a:solidFill>
                  <a:schemeClr val="tx1"/>
                </a:solidFill>
              </a:rPr>
              <a:t>7:1 gearing with 2.5kW servo. No power means disengaged brake</a:t>
            </a:r>
          </a:p>
          <a:p>
            <a:r>
              <a:rPr lang="en-US" sz="2000" dirty="0">
                <a:solidFill>
                  <a:schemeClr val="tx1"/>
                </a:solidFill>
              </a:rPr>
              <a:t>Back-</a:t>
            </a:r>
            <a:r>
              <a:rPr lang="en-US" sz="2000" dirty="0" err="1">
                <a:solidFill>
                  <a:schemeClr val="tx1"/>
                </a:solidFill>
              </a:rPr>
              <a:t>driveability</a:t>
            </a:r>
            <a:r>
              <a:rPr lang="en-US" sz="2000" dirty="0">
                <a:solidFill>
                  <a:schemeClr val="tx1"/>
                </a:solidFill>
              </a:rPr>
              <a:t> estimated at some 83%</a:t>
            </a:r>
          </a:p>
          <a:p>
            <a:r>
              <a:rPr lang="en-US" sz="2000" dirty="0">
                <a:solidFill>
                  <a:schemeClr val="tx1"/>
                </a:solidFill>
              </a:rPr>
              <a:t>Mounted on a frame which also supports all LSS blocks</a:t>
            </a:r>
          </a:p>
          <a:p>
            <a:r>
              <a:rPr lang="en-US" sz="2000" dirty="0">
                <a:solidFill>
                  <a:schemeClr val="tx1"/>
                </a:solidFill>
              </a:rPr>
              <a:t>Limit, protection and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safety switches mounted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on a switch profile</a:t>
            </a:r>
          </a:p>
          <a:p>
            <a:r>
              <a:rPr lang="en-US" sz="2000" dirty="0">
                <a:solidFill>
                  <a:schemeClr val="tx1"/>
                </a:solidFill>
              </a:rPr>
              <a:t>3 switches per position </a:t>
            </a:r>
          </a:p>
          <a:p>
            <a:r>
              <a:rPr lang="en-US" sz="2000" dirty="0">
                <a:solidFill>
                  <a:schemeClr val="tx1"/>
                </a:solidFill>
              </a:rPr>
              <a:t>Sensor: Resolver on servo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Index on resolver allows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to re-calibrate exact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position as offset from a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switch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2" y="3609975"/>
            <a:ext cx="2778123" cy="31115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grpSp>
        <p:nvGrpSpPr>
          <p:cNvPr id="41" name="Group 40"/>
          <p:cNvGrpSpPr/>
          <p:nvPr/>
        </p:nvGrpSpPr>
        <p:grpSpPr>
          <a:xfrm>
            <a:off x="3776806" y="3708400"/>
            <a:ext cx="2776394" cy="2280460"/>
            <a:chOff x="3776806" y="3708400"/>
            <a:chExt cx="2776394" cy="2280460"/>
          </a:xfrm>
        </p:grpSpPr>
        <p:sp>
          <p:nvSpPr>
            <p:cNvPr id="8" name="Text Box 208"/>
            <p:cNvSpPr txBox="1"/>
            <p:nvPr/>
          </p:nvSpPr>
          <p:spPr>
            <a:xfrm>
              <a:off x="5235840" y="5767842"/>
              <a:ext cx="587132" cy="22101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Servo</a:t>
              </a:r>
              <a:endParaRPr lang="sv-SE" dirty="0"/>
            </a:p>
          </p:txBody>
        </p:sp>
        <p:sp>
          <p:nvSpPr>
            <p:cNvPr id="10" name="Text Box 208"/>
            <p:cNvSpPr txBox="1"/>
            <p:nvPr/>
          </p:nvSpPr>
          <p:spPr>
            <a:xfrm>
              <a:off x="5843730" y="4913611"/>
              <a:ext cx="709470" cy="40568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Actuator frame</a:t>
              </a:r>
              <a:endParaRPr lang="sv-SE" dirty="0"/>
            </a:p>
          </p:txBody>
        </p:sp>
        <p:cxnSp>
          <p:nvCxnSpPr>
            <p:cNvPr id="11" name="Straight Arrow Connector 10"/>
            <p:cNvCxnSpPr>
              <a:stCxn id="10" idx="1"/>
            </p:cNvCxnSpPr>
            <p:nvPr/>
          </p:nvCxnSpPr>
          <p:spPr>
            <a:xfrm flipH="1" flipV="1">
              <a:off x="5529406" y="5049004"/>
              <a:ext cx="314324" cy="6744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Box 208"/>
            <p:cNvSpPr txBox="1"/>
            <p:nvPr/>
          </p:nvSpPr>
          <p:spPr>
            <a:xfrm>
              <a:off x="3776806" y="3708400"/>
              <a:ext cx="776144" cy="22101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LSS frame</a:t>
              </a:r>
              <a:endParaRPr lang="sv-SE" dirty="0"/>
            </a:p>
          </p:txBody>
        </p:sp>
        <p:cxnSp>
          <p:nvCxnSpPr>
            <p:cNvPr id="17" name="Straight Arrow Connector 16"/>
            <p:cNvCxnSpPr>
              <a:stCxn id="12" idx="3"/>
            </p:cNvCxnSpPr>
            <p:nvPr/>
          </p:nvCxnSpPr>
          <p:spPr>
            <a:xfrm>
              <a:off x="4552950" y="3818909"/>
              <a:ext cx="976456" cy="1105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208"/>
            <p:cNvSpPr txBox="1"/>
            <p:nvPr/>
          </p:nvSpPr>
          <p:spPr>
            <a:xfrm>
              <a:off x="5388240" y="5386743"/>
              <a:ext cx="587132" cy="22101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Gear</a:t>
              </a:r>
              <a:endParaRPr lang="sv-SE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93485" y="1417638"/>
            <a:ext cx="2468772" cy="5440362"/>
            <a:chOff x="6693485" y="1417638"/>
            <a:chExt cx="2468772" cy="544036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3485" y="1417638"/>
              <a:ext cx="2468772" cy="544036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cxnSp>
          <p:nvCxnSpPr>
            <p:cNvPr id="13" name="Straight Arrow Connector 12"/>
            <p:cNvCxnSpPr>
              <a:stCxn id="28" idx="1"/>
            </p:cNvCxnSpPr>
            <p:nvPr/>
          </p:nvCxnSpPr>
          <p:spPr>
            <a:xfrm flipH="1" flipV="1">
              <a:off x="7424886" y="6126163"/>
              <a:ext cx="141889" cy="1196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208"/>
            <p:cNvSpPr txBox="1"/>
            <p:nvPr/>
          </p:nvSpPr>
          <p:spPr>
            <a:xfrm rot="16200000">
              <a:off x="7115833" y="3372692"/>
              <a:ext cx="1001805" cy="22101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Switch profile</a:t>
              </a:r>
              <a:endParaRPr lang="sv-SE" dirty="0"/>
            </a:p>
          </p:txBody>
        </p:sp>
        <p:sp>
          <p:nvSpPr>
            <p:cNvPr id="26" name="Text Box 208"/>
            <p:cNvSpPr txBox="1"/>
            <p:nvPr/>
          </p:nvSpPr>
          <p:spPr>
            <a:xfrm>
              <a:off x="8067678" y="4866215"/>
              <a:ext cx="712414" cy="22101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Switches</a:t>
              </a:r>
              <a:endParaRPr lang="sv-SE" dirty="0"/>
            </a:p>
          </p:txBody>
        </p:sp>
        <p:sp>
          <p:nvSpPr>
            <p:cNvPr id="27" name="Text Box 208"/>
            <p:cNvSpPr txBox="1"/>
            <p:nvPr/>
          </p:nvSpPr>
          <p:spPr>
            <a:xfrm>
              <a:off x="7667629" y="4428065"/>
              <a:ext cx="800098" cy="22101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Switch rod</a:t>
              </a:r>
              <a:endParaRPr lang="sv-SE" dirty="0"/>
            </a:p>
          </p:txBody>
        </p:sp>
        <p:sp>
          <p:nvSpPr>
            <p:cNvPr id="28" name="Text Box 208"/>
            <p:cNvSpPr txBox="1"/>
            <p:nvPr/>
          </p:nvSpPr>
          <p:spPr>
            <a:xfrm>
              <a:off x="7566775" y="6135332"/>
              <a:ext cx="758076" cy="22101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Guide rail</a:t>
              </a:r>
              <a:endParaRPr lang="sv-SE" dirty="0"/>
            </a:p>
          </p:txBody>
        </p:sp>
        <p:sp>
          <p:nvSpPr>
            <p:cNvPr id="29" name="Text Box 208"/>
            <p:cNvSpPr txBox="1"/>
            <p:nvPr/>
          </p:nvSpPr>
          <p:spPr>
            <a:xfrm>
              <a:off x="8022016" y="5276234"/>
              <a:ext cx="758076" cy="22101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dirty="0"/>
                <a:t>Cam block</a:t>
              </a:r>
              <a:endParaRPr lang="sv-SE" dirty="0"/>
            </a:p>
          </p:txBody>
        </p:sp>
        <p:cxnSp>
          <p:nvCxnSpPr>
            <p:cNvPr id="34" name="Straight Arrow Connector 33"/>
            <p:cNvCxnSpPr>
              <a:stCxn id="29" idx="1"/>
            </p:cNvCxnSpPr>
            <p:nvPr/>
          </p:nvCxnSpPr>
          <p:spPr>
            <a:xfrm flipH="1" flipV="1">
              <a:off x="7424886" y="5314046"/>
              <a:ext cx="597130" cy="726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1"/>
            </p:cNvCxnSpPr>
            <p:nvPr/>
          </p:nvCxnSpPr>
          <p:spPr>
            <a:xfrm flipH="1" flipV="1">
              <a:off x="7408907" y="4502226"/>
              <a:ext cx="258722" cy="363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6" idx="1"/>
            </p:cNvCxnSpPr>
            <p:nvPr/>
          </p:nvCxnSpPr>
          <p:spPr>
            <a:xfrm flipH="1">
              <a:off x="7867654" y="4976724"/>
              <a:ext cx="200024" cy="1945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62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BBG-NBPI-Moderator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pic>
        <p:nvPicPr>
          <p:cNvPr id="1026" name="Picture 2" descr="X:\Machines Directorate\Target division\Public Read Write\Jarich\2017-06-02 overall\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54" y="2060848"/>
            <a:ext cx="9150784" cy="43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X:\Machines Directorate\Target division\Public Read Write\Jarich\2018-03-22_LSS\Capture_02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r="13357"/>
          <a:stretch/>
        </p:blipFill>
        <p:spPr bwMode="auto">
          <a:xfrm>
            <a:off x="0" y="1386000"/>
            <a:ext cx="9144000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- closed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25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NBEX from TAC-15 to TAC-17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2892"/>
          </a:xfr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800" dirty="0">
                <a:solidFill>
                  <a:schemeClr val="tx1"/>
                </a:solidFill>
              </a:rPr>
              <a:t>System overview was presented at TAC-15, the concepts are not changed, however:</a:t>
            </a:r>
          </a:p>
          <a:p>
            <a:pPr marL="685800" lvl="1"/>
            <a:r>
              <a:rPr lang="en-US" sz="1400" dirty="0">
                <a:solidFill>
                  <a:schemeClr val="tx1"/>
                </a:solidFill>
              </a:rPr>
              <a:t>In-vessel guides needed protective helium atmosphere</a:t>
            </a:r>
          </a:p>
          <a:p>
            <a:pPr marL="685800" lvl="1"/>
            <a:r>
              <a:rPr lang="en-US" sz="1400" dirty="0">
                <a:solidFill>
                  <a:schemeClr val="tx1"/>
                </a:solidFill>
              </a:rPr>
              <a:t>This caused to </a:t>
            </a:r>
            <a:r>
              <a:rPr lang="en-US" sz="1400" dirty="0" smtClean="0">
                <a:solidFill>
                  <a:schemeClr val="tx1"/>
                </a:solidFill>
              </a:rPr>
              <a:t>include </a:t>
            </a:r>
            <a:r>
              <a:rPr lang="en-US" sz="1400" dirty="0">
                <a:solidFill>
                  <a:schemeClr val="tx1"/>
                </a:solidFill>
              </a:rPr>
              <a:t>two more windows (1 to 2mm each) on NPBI</a:t>
            </a:r>
          </a:p>
          <a:p>
            <a:pPr marL="685800" lvl="1"/>
            <a:r>
              <a:rPr lang="en-US" sz="1400" dirty="0">
                <a:solidFill>
                  <a:schemeClr val="tx1"/>
                </a:solidFill>
              </a:rPr>
              <a:t>Sealing requirement made the design of NBPI much more complex</a:t>
            </a:r>
          </a:p>
          <a:p>
            <a:pPr marL="685800" lvl="1"/>
            <a:r>
              <a:rPr lang="en-US" sz="1400" dirty="0">
                <a:solidFill>
                  <a:schemeClr val="tx1"/>
                </a:solidFill>
              </a:rPr>
              <a:t>And to add helium routing through NBW – copy of cooling line concept</a:t>
            </a:r>
          </a:p>
          <a:p>
            <a:pPr marL="685800" lvl="1"/>
            <a:r>
              <a:rPr lang="en-US" sz="1400" dirty="0">
                <a:solidFill>
                  <a:schemeClr val="tx1"/>
                </a:solidFill>
              </a:rPr>
              <a:t>And to add helium conditioning system for which the specs were only recently acquired</a:t>
            </a:r>
          </a:p>
          <a:p>
            <a:pPr marL="685800" lvl="1"/>
            <a:r>
              <a:rPr lang="en-US" sz="1400" dirty="0">
                <a:solidFill>
                  <a:schemeClr val="tx1"/>
                </a:solidFill>
              </a:rPr>
              <a:t>Furthermore much technical detailing undertaken</a:t>
            </a:r>
          </a:p>
          <a:p>
            <a:pPr marL="685800" lvl="1"/>
            <a:r>
              <a:rPr lang="en-US" sz="1400" dirty="0">
                <a:solidFill>
                  <a:schemeClr val="tx1"/>
                </a:solidFill>
              </a:rPr>
              <a:t>Re-baselining schedule resulted in more realistic prototype-testing-final design-final procurement order</a:t>
            </a:r>
          </a:p>
          <a:p>
            <a:pPr marL="285750" indent="-285750"/>
            <a:r>
              <a:rPr lang="en-US" sz="1800" dirty="0">
                <a:solidFill>
                  <a:schemeClr val="tx1"/>
                </a:solidFill>
              </a:rPr>
              <a:t>July 2017 NBEX was up for an interim-design review, where the committee endorsed the system concept</a:t>
            </a:r>
          </a:p>
          <a:p>
            <a:pPr marL="285750" indent="-285750"/>
            <a:r>
              <a:rPr lang="en-US" sz="1800" dirty="0">
                <a:solidFill>
                  <a:schemeClr val="tx1"/>
                </a:solidFill>
              </a:rPr>
              <a:t>Dec 2017 parts of NBEX were up for CDR but found to be ready for prototyping (Insert Installation Tool, Neutron Beam Port Plug, Horizontal Test Stand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/>
            <a:r>
              <a:rPr lang="en-US" sz="1800" dirty="0" smtClean="0">
                <a:solidFill>
                  <a:schemeClr val="tx1"/>
                </a:solidFill>
              </a:rPr>
              <a:t>April 2018 Light </a:t>
            </a:r>
            <a:r>
              <a:rPr lang="en-US" sz="1800" dirty="0" smtClean="0">
                <a:solidFill>
                  <a:schemeClr val="tx1"/>
                </a:solidFill>
              </a:rPr>
              <a:t>shutter concept </a:t>
            </a:r>
            <a:r>
              <a:rPr lang="en-US" sz="1800" dirty="0" smtClean="0">
                <a:solidFill>
                  <a:schemeClr val="tx1"/>
                </a:solidFill>
              </a:rPr>
              <a:t>internal review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/>
            <a:r>
              <a:rPr lang="en-US" sz="1800" dirty="0" smtClean="0">
                <a:solidFill>
                  <a:schemeClr val="tx1"/>
                </a:solidFill>
              </a:rPr>
              <a:t>The procurement of the Horizontal Test Stand is ongoing</a:t>
            </a:r>
          </a:p>
          <a:p>
            <a:pPr marL="285750" indent="-285750"/>
            <a:endParaRPr lang="en-US" sz="1800" dirty="0">
              <a:solidFill>
                <a:schemeClr val="tx1"/>
              </a:solidFill>
            </a:endParaRPr>
          </a:p>
          <a:p>
            <a:pPr marL="285750" indent="-285750"/>
            <a:endParaRPr lang="nl-NL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60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/>
              <a:t>Light Shutter System – some history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sp>
        <p:nvSpPr>
          <p:cNvPr id="6" name="textruta 2"/>
          <p:cNvSpPr txBox="1"/>
          <p:nvPr/>
        </p:nvSpPr>
        <p:spPr>
          <a:xfrm>
            <a:off x="251520" y="1700808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Selection of Baseline Shutter Configuration Concept (</a:t>
            </a:r>
            <a:r>
              <a:rPr lang="nl-NL" sz="1600" b="1" dirty="0"/>
              <a:t>ESS-0016124 &amp; ESS-0065434, Aug-2013):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i="1" dirty="0"/>
              <a:t>“Viability of using horizontal access to in-monolith beamline components for maintaining, constructing and bringing new instruments on-line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Beam extraction design development leading to specification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i="1" dirty="0"/>
              <a:t>Number of beamlines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Installation of in-monolith components at a rate that supports the </a:t>
            </a:r>
            <a:r>
              <a:rPr lang="nl-NL" sz="1600" i="1" dirty="0"/>
              <a:t>instruments installation schedule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Maintenance approach for beam line components, both in-monolith and outside, that support instrument availability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Optimization of light shutters addressing: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Shutter configuration – location, size, and shape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i="1" dirty="0"/>
              <a:t>Shutter material composition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Shutter actuation method and configuration”</a:t>
            </a:r>
          </a:p>
        </p:txBody>
      </p:sp>
      <p:sp>
        <p:nvSpPr>
          <p:cNvPr id="5" name="textruta 2"/>
          <p:cNvSpPr txBox="1"/>
          <p:nvPr/>
        </p:nvSpPr>
        <p:spPr>
          <a:xfrm>
            <a:off x="7596336" y="1708795"/>
            <a:ext cx="10137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B050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B050"/>
              </a:solidFill>
            </a:endParaRPr>
          </a:p>
          <a:p>
            <a:pPr algn="r"/>
            <a:endParaRPr lang="en-US" sz="1600" b="1" i="1" dirty="0">
              <a:solidFill>
                <a:srgbClr val="00B050"/>
              </a:solidFill>
            </a:endParaRPr>
          </a:p>
          <a:p>
            <a:pPr algn="r"/>
            <a:endParaRPr lang="en-US" sz="1600" b="1" i="1" dirty="0">
              <a:solidFill>
                <a:srgbClr val="00B050"/>
              </a:solidFill>
            </a:endParaRPr>
          </a:p>
          <a:p>
            <a:pPr algn="r"/>
            <a:endParaRPr lang="en-US" sz="1600" b="1" i="1" dirty="0">
              <a:solidFill>
                <a:srgbClr val="00B050"/>
              </a:solidFill>
            </a:endParaRPr>
          </a:p>
          <a:p>
            <a:pPr algn="r"/>
            <a:r>
              <a:rPr lang="nl-NL" sz="1600" b="1" dirty="0">
                <a:solidFill>
                  <a:srgbClr val="00B050"/>
                </a:solidFill>
              </a:rPr>
              <a:t>✔</a:t>
            </a:r>
            <a:endParaRPr lang="en-US" sz="1600" b="1" i="1" dirty="0">
              <a:solidFill>
                <a:srgbClr val="00B050"/>
              </a:solidFill>
            </a:endParaRPr>
          </a:p>
          <a:p>
            <a:pPr algn="r"/>
            <a:endParaRPr lang="en-US" sz="1600" b="1" i="1" dirty="0">
              <a:solidFill>
                <a:srgbClr val="00B050"/>
              </a:solidFill>
            </a:endParaRPr>
          </a:p>
          <a:p>
            <a:pPr algn="r"/>
            <a:r>
              <a:rPr lang="nl-NL" sz="1600" b="1" dirty="0">
                <a:solidFill>
                  <a:srgbClr val="00B050"/>
                </a:solidFill>
              </a:rPr>
              <a:t>✔</a:t>
            </a:r>
            <a:endParaRPr lang="en-US" sz="1600" b="1" i="1" dirty="0">
              <a:solidFill>
                <a:srgbClr val="00B050"/>
              </a:solidFill>
            </a:endParaRPr>
          </a:p>
          <a:p>
            <a:pPr algn="r"/>
            <a:endParaRPr lang="en-US" sz="1600" b="1" i="1" dirty="0">
              <a:solidFill>
                <a:srgbClr val="00B050"/>
              </a:solidFill>
            </a:endParaRPr>
          </a:p>
          <a:p>
            <a:pPr algn="r"/>
            <a:r>
              <a:rPr lang="nl-NL" sz="1600" b="1" dirty="0">
                <a:solidFill>
                  <a:srgbClr val="00B050"/>
                </a:solidFill>
              </a:rPr>
              <a:t>✔</a:t>
            </a:r>
            <a:endParaRPr lang="en-US" sz="1600" b="1" i="1" dirty="0">
              <a:solidFill>
                <a:srgbClr val="00B050"/>
              </a:solidFill>
            </a:endParaRPr>
          </a:p>
          <a:p>
            <a:pPr algn="r"/>
            <a:endParaRPr lang="en-US" sz="1600" b="1" i="1" dirty="0">
              <a:solidFill>
                <a:srgbClr val="00B050"/>
              </a:solidFill>
            </a:endParaRPr>
          </a:p>
          <a:p>
            <a:pPr algn="r"/>
            <a:r>
              <a:rPr lang="nl-NL" sz="1600" b="1" dirty="0">
                <a:solidFill>
                  <a:srgbClr val="00B050"/>
                </a:solidFill>
              </a:rPr>
              <a:t>✔</a:t>
            </a:r>
            <a:endParaRPr lang="en-US" sz="1600" b="1" i="1" dirty="0">
              <a:solidFill>
                <a:srgbClr val="00B050"/>
              </a:solidFill>
            </a:endParaRPr>
          </a:p>
          <a:p>
            <a:pPr algn="r"/>
            <a:r>
              <a:rPr lang="nl-NL" sz="1600" b="1" dirty="0">
                <a:solidFill>
                  <a:srgbClr val="00B050"/>
                </a:solidFill>
              </a:rPr>
              <a:t>✔</a:t>
            </a:r>
            <a:endParaRPr lang="en-US" sz="1600" b="1" i="1" dirty="0">
              <a:solidFill>
                <a:srgbClr val="00B050"/>
              </a:solidFill>
            </a:endParaRPr>
          </a:p>
          <a:p>
            <a:pPr algn="r"/>
            <a:r>
              <a:rPr lang="nl-NL" sz="1600" b="1" dirty="0">
                <a:solidFill>
                  <a:srgbClr val="00B050"/>
                </a:solidFill>
              </a:rPr>
              <a:t>✔</a:t>
            </a:r>
            <a:endParaRPr lang="en-US" sz="1600" b="1" i="1" dirty="0">
              <a:solidFill>
                <a:srgbClr val="00B050"/>
              </a:solidFill>
            </a:endParaRPr>
          </a:p>
          <a:p>
            <a:pPr algn="r"/>
            <a:endParaRPr lang="en-US" sz="16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84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Shutter System – considerations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6" name="textruta 2"/>
          <p:cNvSpPr txBox="1"/>
          <p:nvPr/>
        </p:nvSpPr>
        <p:spPr>
          <a:xfrm>
            <a:off x="251520" y="1700808"/>
            <a:ext cx="8568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Cross-functional working group on beam extraction 2013 – tasked by ESS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of light shutter - Selection of Baseline Shutter Configuration Concept (</a:t>
            </a:r>
            <a:r>
              <a:rPr lang="nl-NL" dirty="0"/>
              <a:t>ESS-0016124 &amp; ESS-0065434, 2013)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Many goals relevant to a heavy shutter, some goals irrelevant to shutters in general (Appendix 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Attenuation (p-beam on with light shutter closed) is listed but not allowed (yet) in current design.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PSS not considered at 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TDR design was light </a:t>
            </a:r>
            <a:r>
              <a:rPr lang="en-US" sz="1600" dirty="0" smtClean="0"/>
              <a:t>shutters, which is assessed and re-confirmed in these documents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ESS-doc-279-v1 (stakeholder consultation) shows project vs operational aspect of different options contradicting.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</a:t>
            </a:r>
            <a:r>
              <a:rPr lang="en-US" dirty="0" smtClean="0"/>
              <a:t>considerations for the present-day design: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LSS not compatible with ECHIR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ECHIR basement structures will inhibit LSS for complete West sector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LSS likely not compatible with N-</a:t>
            </a:r>
            <a:r>
              <a:rPr lang="en-US" sz="1600" dirty="0" err="1"/>
              <a:t>Nbar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943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Shutter System function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6" name="textruta 2"/>
          <p:cNvSpPr txBox="1"/>
          <p:nvPr/>
        </p:nvSpPr>
        <p:spPr>
          <a:xfrm>
            <a:off x="251520" y="1700808"/>
            <a:ext cx="8568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function: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Gamma beam shutter during shutdown: shield open channel &amp; shield open </a:t>
            </a:r>
            <a:r>
              <a:rPr lang="en-US" sz="1600" dirty="0" smtClean="0"/>
              <a:t>port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(automatically) </a:t>
            </a:r>
            <a:r>
              <a:rPr lang="en-US" sz="1600" dirty="0"/>
              <a:t>close at: PSS command / power loss / system failure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Secondary functions: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Host 0.5m of beam guide: positioning &amp; repeatability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Maintenance compatible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Low self-activation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Optics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Constraints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R5.5-R6m from TCS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LVL91 (basement) to Z +1500mm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 with R6 bunker roof pillars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strategy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Closing possible by gravity only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Handling from LVL91 basement </a:t>
            </a:r>
            <a:r>
              <a:rPr lang="en-US" sz="1600" dirty="0" err="1"/>
              <a:t>incl</a:t>
            </a:r>
            <a:r>
              <a:rPr lang="en-US" sz="1600" dirty="0"/>
              <a:t> Monolith NBW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361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Shutter System requirements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6" name="textruta 2"/>
          <p:cNvSpPr txBox="1"/>
          <p:nvPr/>
        </p:nvSpPr>
        <p:spPr>
          <a:xfrm>
            <a:off x="251520" y="1700808"/>
            <a:ext cx="8568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NSS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Interested in open position(s) positioning, and shutdown shielding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Absolute position (measured) and position repeatability (ballpark 50</a:t>
            </a:r>
            <a:r>
              <a:rPr lang="el-GR" sz="1600" dirty="0"/>
              <a:t>μ</a:t>
            </a:r>
            <a:r>
              <a:rPr lang="en-US" sz="1600" dirty="0"/>
              <a:t>m) of BBG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@1 day @R11.5-R24m &lt;25µSv/h (originating from NBEX)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@3 days @R6-R11.5m &lt;150µSv/h (originating from NBEX, contact or no-contact)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Interested in getting shutter closed, and keeping it closed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LSS to keep shutter in front of beam 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PSS use safety contactor to kill power to LSS -&gt; shutters close then cannot move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Sensing closed position by switches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Interested in shutter-open before P-beam on, and turn P-beam off at shutter-not-open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Sensing open position by switches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Interested in managing LSS from ESS system perspective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ICS manages LSS motion, LSS executes ICS commands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State machine logic used</a:t>
            </a:r>
          </a:p>
        </p:txBody>
      </p:sp>
    </p:spTree>
    <p:extLst>
      <p:ext uri="{BB962C8B-B14F-4D97-AF65-F5344CB8AC3E}">
        <p14:creationId xmlns:p14="http://schemas.microsoft.com/office/powerpoint/2010/main" val="2560577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NBEX Neutron Beam Extraction System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1" t="6309" r="34815" b="12000"/>
          <a:stretch/>
        </p:blipFill>
        <p:spPr>
          <a:xfrm flipH="1">
            <a:off x="107504" y="1556792"/>
            <a:ext cx="3183466" cy="4131733"/>
          </a:xfrm>
          <a:prstGeom prst="rect">
            <a:avLst/>
          </a:prstGeom>
        </p:spPr>
      </p:pic>
      <p:pic>
        <p:nvPicPr>
          <p:cNvPr id="10" name="Picture 9" descr="C:\data\HiT\Projects\ESS 2017\NBEX\2017-06-09_Overviews\0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r="1857"/>
          <a:stretch/>
        </p:blipFill>
        <p:spPr bwMode="auto">
          <a:xfrm>
            <a:off x="3348043" y="1844824"/>
            <a:ext cx="5688454" cy="295232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/>
          <p:cNvSpPr txBox="1"/>
          <p:nvPr/>
        </p:nvSpPr>
        <p:spPr>
          <a:xfrm>
            <a:off x="395536" y="568852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In Monolith, location of Neutron Beam Port Insert</a:t>
            </a:r>
            <a:endParaRPr lang="en-GB" dirty="0"/>
          </a:p>
        </p:txBody>
      </p:sp>
      <p:sp>
        <p:nvSpPr>
          <p:cNvPr id="12" name="TextBox 9"/>
          <p:cNvSpPr txBox="1"/>
          <p:nvPr/>
        </p:nvSpPr>
        <p:spPr>
          <a:xfrm>
            <a:off x="3348043" y="4942910"/>
            <a:ext cx="568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Outside of Monolith and Monolith Basement, location of Light Shutter System (LSS)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444208" y="4497565"/>
            <a:ext cx="940842" cy="22101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" tIns="18000" rIns="18000" bIns="18000" rtlCol="0" anchor="ctr">
            <a:spAutoFit/>
          </a:bodyPr>
          <a:lstStyle>
            <a:defPPr>
              <a:defRPr lang="sv-SE"/>
            </a:defPPr>
            <a:lvl1pPr algn="ctr">
              <a:defRPr sz="1200"/>
            </a:lvl1pPr>
          </a:lstStyle>
          <a:p>
            <a:r>
              <a:rPr lang="en-US" dirty="0"/>
              <a:t>PSS switches</a:t>
            </a:r>
            <a:endParaRPr lang="nl-NL" dirty="0"/>
          </a:p>
        </p:txBody>
      </p:sp>
      <p:cxnSp>
        <p:nvCxnSpPr>
          <p:cNvPr id="13" name="Straight Connector 12"/>
          <p:cNvCxnSpPr>
            <a:stCxn id="8" idx="1"/>
          </p:cNvCxnSpPr>
          <p:nvPr/>
        </p:nvCxnSpPr>
        <p:spPr>
          <a:xfrm flipH="1" flipV="1">
            <a:off x="5292080" y="4279472"/>
            <a:ext cx="1152128" cy="328602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6216" y="4043065"/>
            <a:ext cx="1973734" cy="22101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" tIns="18000" rIns="18000" bIns="18000" rtlCol="0" anchor="ctr">
            <a:spAutoFit/>
          </a:bodyPr>
          <a:lstStyle>
            <a:defPPr>
              <a:defRPr lang="sv-SE"/>
            </a:defPPr>
            <a:lvl1pPr algn="ctr">
              <a:defRPr sz="1200"/>
            </a:lvl1pPr>
          </a:lstStyle>
          <a:p>
            <a:r>
              <a:rPr lang="en-US" dirty="0"/>
              <a:t>MPS switches, servo location</a:t>
            </a:r>
            <a:endParaRPr lang="nl-NL" dirty="0"/>
          </a:p>
        </p:txBody>
      </p:sp>
      <p:cxnSp>
        <p:nvCxnSpPr>
          <p:cNvPr id="15" name="Straight Connector 14"/>
          <p:cNvCxnSpPr>
            <a:stCxn id="14" idx="1"/>
          </p:cNvCxnSpPr>
          <p:nvPr/>
        </p:nvCxnSpPr>
        <p:spPr>
          <a:xfrm flipH="1" flipV="1">
            <a:off x="5292080" y="4027676"/>
            <a:ext cx="1224136" cy="125898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452" y="3638047"/>
            <a:ext cx="403796" cy="22101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" tIns="18000" rIns="18000" bIns="18000" rtlCol="0" anchor="ctr">
            <a:spAutoFit/>
          </a:bodyPr>
          <a:lstStyle>
            <a:defPPr>
              <a:defRPr lang="sv-SE"/>
            </a:defPPr>
            <a:lvl1pPr algn="ctr">
              <a:defRPr sz="1200"/>
            </a:lvl1pPr>
          </a:lstStyle>
          <a:p>
            <a:r>
              <a:rPr lang="en-US" dirty="0"/>
              <a:t>BBG</a:t>
            </a:r>
            <a:endParaRPr lang="nl-NL" dirty="0"/>
          </a:p>
        </p:txBody>
      </p:sp>
      <p:cxnSp>
        <p:nvCxnSpPr>
          <p:cNvPr id="19" name="Straight Connector 18"/>
          <p:cNvCxnSpPr>
            <a:stCxn id="18" idx="1"/>
          </p:cNvCxnSpPr>
          <p:nvPr/>
        </p:nvCxnSpPr>
        <p:spPr>
          <a:xfrm flipH="1" flipV="1">
            <a:off x="5320332" y="3284984"/>
            <a:ext cx="1080120" cy="463572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16216" y="3336377"/>
            <a:ext cx="403796" cy="22101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" tIns="18000" rIns="18000" bIns="18000" rtlCol="0" anchor="ctr">
            <a:spAutoFit/>
          </a:bodyPr>
          <a:lstStyle>
            <a:defPPr>
              <a:defRPr lang="sv-SE"/>
            </a:defPPr>
            <a:lvl1pPr algn="ctr">
              <a:defRPr sz="1200"/>
            </a:lvl1pPr>
          </a:lstStyle>
          <a:p>
            <a:r>
              <a:rPr lang="en-US" dirty="0"/>
              <a:t>GBS</a:t>
            </a:r>
            <a:endParaRPr lang="nl-NL" dirty="0"/>
          </a:p>
        </p:txBody>
      </p:sp>
      <p:cxnSp>
        <p:nvCxnSpPr>
          <p:cNvPr id="24" name="Straight Connector 23"/>
          <p:cNvCxnSpPr>
            <a:stCxn id="22" idx="1"/>
          </p:cNvCxnSpPr>
          <p:nvPr/>
        </p:nvCxnSpPr>
        <p:spPr>
          <a:xfrm flipH="1" flipV="1">
            <a:off x="5292080" y="2996954"/>
            <a:ext cx="1224136" cy="449932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8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Shutters Opened -&gt; Closed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5" name="Picture 2" descr="X:\Machines Directorate\Target division\Public Read Write\Jarich\2017-06-09 Overviews\002 operationa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/>
          <a:stretch/>
        </p:blipFill>
        <p:spPr bwMode="auto">
          <a:xfrm>
            <a:off x="38100" y="1474788"/>
            <a:ext cx="6331321" cy="3240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X:\Machines Directorate\Target division\Public Read Write\Jarich\2017-06-09 Overviews\003 close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/>
          <a:stretch/>
        </p:blipFill>
        <p:spPr bwMode="auto">
          <a:xfrm>
            <a:off x="2772330" y="3567200"/>
            <a:ext cx="6333570" cy="3240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37853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18798</TotalTime>
  <Words>1919</Words>
  <Application>Microsoft Office PowerPoint</Application>
  <PresentationFormat>On-screen Show (4:3)</PresentationFormat>
  <Paragraphs>476</Paragraphs>
  <Slides>28</Slides>
  <Notes>17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ESS Core Powerpoint template</vt:lpstr>
      <vt:lpstr>Neutron Beam Extraction System The Light Shutter System (LSS)</vt:lpstr>
      <vt:lpstr>Table of Contents</vt:lpstr>
      <vt:lpstr>NBEX from TAC-15 to TAC-17</vt:lpstr>
      <vt:lpstr>Light Shutter System – some history</vt:lpstr>
      <vt:lpstr>Light Shutter System – considerations</vt:lpstr>
      <vt:lpstr>Light Shutter System function</vt:lpstr>
      <vt:lpstr>Light Shutter System requirements</vt:lpstr>
      <vt:lpstr>NBEX Neutron Beam Extraction System</vt:lpstr>
      <vt:lpstr>Shutters Opened -&gt; Closed</vt:lpstr>
      <vt:lpstr>NBEX overview</vt:lpstr>
      <vt:lpstr>NBEX components</vt:lpstr>
      <vt:lpstr>BBG – BBGOA integration</vt:lpstr>
      <vt:lpstr>LSS control functions</vt:lpstr>
      <vt:lpstr>LSS control concept – Shutter open</vt:lpstr>
      <vt:lpstr>LSS control concept – Shutter closed</vt:lpstr>
      <vt:lpstr>LSS control concept – Plugged port</vt:lpstr>
      <vt:lpstr>LSS control concept - Optics Switch</vt:lpstr>
      <vt:lpstr>LSS control concept – Multiple systems</vt:lpstr>
      <vt:lpstr>LSS control concept - operational</vt:lpstr>
      <vt:lpstr>LSS cabinet electrical layout</vt:lpstr>
      <vt:lpstr>Bunker handling overview  </vt:lpstr>
      <vt:lpstr>NBEX components - handling</vt:lpstr>
      <vt:lpstr>NBPI/NBPP exchange scenario</vt:lpstr>
      <vt:lpstr>NBEX locations and transport</vt:lpstr>
      <vt:lpstr>That’s all folks!</vt:lpstr>
      <vt:lpstr>Ballscrew, servo, switches</vt:lpstr>
      <vt:lpstr>BBG-NBPI-Moderator</vt:lpstr>
      <vt:lpstr>Operational - closed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Jarich Koning</cp:lastModifiedBy>
  <cp:revision>291</cp:revision>
  <dcterms:created xsi:type="dcterms:W3CDTF">2013-10-29T16:05:10Z</dcterms:created>
  <dcterms:modified xsi:type="dcterms:W3CDTF">2018-04-11T15:18:39Z</dcterms:modified>
</cp:coreProperties>
</file>