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56" r:id="rId2"/>
    <p:sldId id="257" r:id="rId3"/>
    <p:sldId id="259" r:id="rId4"/>
    <p:sldId id="320" r:id="rId5"/>
    <p:sldId id="317" r:id="rId6"/>
    <p:sldId id="318" r:id="rId7"/>
    <p:sldId id="319" r:id="rId8"/>
    <p:sldId id="321" r:id="rId9"/>
    <p:sldId id="312" r:id="rId10"/>
    <p:sldId id="326" r:id="rId11"/>
    <p:sldId id="322" r:id="rId12"/>
    <p:sldId id="334" r:id="rId13"/>
    <p:sldId id="323" r:id="rId14"/>
    <p:sldId id="325" r:id="rId15"/>
    <p:sldId id="330" r:id="rId16"/>
    <p:sldId id="328" r:id="rId17"/>
    <p:sldId id="332" r:id="rId18"/>
    <p:sldId id="333" r:id="rId19"/>
    <p:sldId id="314" r:id="rId20"/>
    <p:sldId id="331" r:id="rId21"/>
    <p:sldId id="336" r:id="rId22"/>
    <p:sldId id="335" r:id="rId23"/>
    <p:sldId id="300" r:id="rId24"/>
    <p:sldId id="301" r:id="rId25"/>
    <p:sldId id="302" r:id="rId26"/>
    <p:sldId id="303" r:id="rId27"/>
    <p:sldId id="304" r:id="rId28"/>
    <p:sldId id="305" r:id="rId29"/>
    <p:sldId id="306" r:id="rId30"/>
    <p:sldId id="308" r:id="rId31"/>
    <p:sldId id="307" r:id="rId32"/>
    <p:sldId id="310" r:id="rId33"/>
    <p:sldId id="309" r:id="rId34"/>
    <p:sldId id="338" r:id="rId35"/>
    <p:sldId id="288" r:id="rId36"/>
    <p:sldId id="289" r:id="rId37"/>
    <p:sldId id="337" r:id="rId3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7" autoAdjust="0"/>
    <p:restoredTop sz="94298" autoAdjust="0"/>
  </p:normalViewPr>
  <p:slideViewPr>
    <p:cSldViewPr>
      <p:cViewPr varScale="1">
        <p:scale>
          <a:sx n="131" d="100"/>
          <a:sy n="131" d="100"/>
        </p:scale>
        <p:origin x="1824"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2018-04-11</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a:p>
        </p:txBody>
      </p:sp>
    </p:spTree>
    <p:extLst>
      <p:ext uri="{BB962C8B-B14F-4D97-AF65-F5344CB8AC3E}">
        <p14:creationId xmlns:p14="http://schemas.microsoft.com/office/powerpoint/2010/main" val="10412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a:p>
        </p:txBody>
      </p:sp>
    </p:spTree>
    <p:extLst>
      <p:ext uri="{BB962C8B-B14F-4D97-AF65-F5344CB8AC3E}">
        <p14:creationId xmlns:p14="http://schemas.microsoft.com/office/powerpoint/2010/main" val="153263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a:p>
        </p:txBody>
      </p:sp>
    </p:spTree>
    <p:extLst>
      <p:ext uri="{BB962C8B-B14F-4D97-AF65-F5344CB8AC3E}">
        <p14:creationId xmlns:p14="http://schemas.microsoft.com/office/powerpoint/2010/main" val="507731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11/04/2018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11/04/2018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11/04/2018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11/04/2018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11/04/2018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tiff"/><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755775"/>
          </a:xfrm>
        </p:spPr>
        <p:txBody>
          <a:bodyPr>
            <a:normAutofit fontScale="90000"/>
          </a:bodyPr>
          <a:lstStyle/>
          <a:p>
            <a:pPr algn="ctr"/>
            <a:r>
              <a:rPr lang="en-GB"/>
              <a:t>Status of the ESS MB IOT Developments</a:t>
            </a:r>
            <a:br>
              <a:rPr lang="en-GB"/>
            </a:br>
            <a:r>
              <a:rPr lang="en-GB"/>
              <a:t>Review of the prototype test results</a:t>
            </a:r>
            <a:br>
              <a:rPr lang="en-GB"/>
            </a:br>
            <a:r>
              <a:rPr lang="en-GB"/>
              <a:t>Comparisons of energy and cost between Klystrons and IOTs.</a:t>
            </a:r>
            <a:endParaRPr lang="en-GB" sz="4000"/>
          </a:p>
        </p:txBody>
      </p:sp>
      <p:sp>
        <p:nvSpPr>
          <p:cNvPr id="3" name="Subtitle 2"/>
          <p:cNvSpPr>
            <a:spLocks noGrp="1"/>
          </p:cNvSpPr>
          <p:nvPr>
            <p:ph type="subTitle" idx="1"/>
          </p:nvPr>
        </p:nvSpPr>
        <p:spPr>
          <a:xfrm>
            <a:off x="1403648" y="3933056"/>
            <a:ext cx="6400800" cy="1752600"/>
          </a:xfrm>
        </p:spPr>
        <p:txBody>
          <a:bodyPr>
            <a:noAutofit/>
          </a:bodyPr>
          <a:lstStyle/>
          <a:p>
            <a:r>
              <a:rPr lang="en-GB" sz="2000">
                <a:solidFill>
                  <a:schemeClr val="bg1"/>
                </a:solidFill>
              </a:rPr>
              <a:t>Dr Morten Jensen</a:t>
            </a:r>
          </a:p>
          <a:p>
            <a:r>
              <a:rPr lang="en-GB" sz="2000">
                <a:solidFill>
                  <a:schemeClr val="bg1"/>
                </a:solidFill>
              </a:rPr>
              <a:t>RF Section Leader</a:t>
            </a:r>
          </a:p>
        </p:txBody>
      </p:sp>
      <p:sp>
        <p:nvSpPr>
          <p:cNvPr id="4" name="Rectangle 3"/>
          <p:cNvSpPr/>
          <p:nvPr/>
        </p:nvSpPr>
        <p:spPr>
          <a:xfrm>
            <a:off x="2286000" y="5035558"/>
            <a:ext cx="4572000" cy="603242"/>
          </a:xfrm>
          <a:prstGeom prst="rect">
            <a:avLst/>
          </a:prstGeom>
        </p:spPr>
        <p:txBody>
          <a:bodyPr>
            <a:spAutoFit/>
          </a:bodyPr>
          <a:lstStyle/>
          <a:p>
            <a:pPr algn="ctr">
              <a:lnSpc>
                <a:spcPct val="120000"/>
              </a:lnSpc>
            </a:pPr>
            <a:r>
              <a:rPr lang="en-GB" sz="1600" err="1">
                <a:solidFill>
                  <a:srgbClr val="FFFFFF"/>
                </a:solidFill>
              </a:rPr>
              <a:t>www.europeanspallationsource.se</a:t>
            </a:r>
            <a:endParaRPr lang="en-GB" sz="1600">
              <a:solidFill>
                <a:srgbClr val="FFFFFF"/>
              </a:solidFill>
            </a:endParaRPr>
          </a:p>
          <a:p>
            <a:pPr algn="ctr"/>
            <a:endParaRPr lang="en-GB" sz="1400">
              <a:solidFill>
                <a:srgbClr val="FFFFFF"/>
              </a:solidFill>
            </a:endParaRPr>
          </a:p>
        </p:txBody>
      </p:sp>
      <p:sp>
        <p:nvSpPr>
          <p:cNvPr id="5" name="Rectangle 4"/>
          <p:cNvSpPr/>
          <p:nvPr/>
        </p:nvSpPr>
        <p:spPr>
          <a:xfrm>
            <a:off x="899592" y="6234613"/>
            <a:ext cx="7344816" cy="369332"/>
          </a:xfrm>
          <a:prstGeom prst="rect">
            <a:avLst/>
          </a:prstGeom>
        </p:spPr>
        <p:txBody>
          <a:bodyPr wrap="square">
            <a:spAutoFit/>
          </a:bodyPr>
          <a:lstStyle/>
          <a:p>
            <a:pPr algn="ctr"/>
            <a:r>
              <a:rPr lang="en-US">
                <a:solidFill>
                  <a:schemeClr val="bg1"/>
                </a:solidFill>
              </a:rPr>
              <a:t>ESS TAC 11-13 April 2018 </a:t>
            </a: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40B0-998A-D446-A13B-42D789EB4034}"/>
              </a:ext>
            </a:extLst>
          </p:cNvPr>
          <p:cNvSpPr>
            <a:spLocks noGrp="1"/>
          </p:cNvSpPr>
          <p:nvPr>
            <p:ph type="title"/>
          </p:nvPr>
        </p:nvSpPr>
        <p:spPr/>
        <p:txBody>
          <a:bodyPr/>
          <a:lstStyle/>
          <a:p>
            <a:r>
              <a:rPr lang="sv-SE" dirty="0"/>
              <a:t>L3 IOT </a:t>
            </a:r>
            <a:r>
              <a:rPr lang="sv-SE" dirty="0" err="1"/>
              <a:t>Results</a:t>
            </a:r>
            <a:endParaRPr lang="en-GB" dirty="0"/>
          </a:p>
        </p:txBody>
      </p:sp>
      <p:sp>
        <p:nvSpPr>
          <p:cNvPr id="4" name="Slide Number Placeholder 3">
            <a:extLst>
              <a:ext uri="{FF2B5EF4-FFF2-40B4-BE49-F238E27FC236}">
                <a16:creationId xmlns:a16="http://schemas.microsoft.com/office/drawing/2014/main" id="{C3B51776-A12E-8B40-AD7D-17CD5742DB11}"/>
              </a:ext>
            </a:extLst>
          </p:cNvPr>
          <p:cNvSpPr>
            <a:spLocks noGrp="1"/>
          </p:cNvSpPr>
          <p:nvPr>
            <p:ph type="sldNum" sz="quarter" idx="12"/>
          </p:nvPr>
        </p:nvSpPr>
        <p:spPr/>
        <p:txBody>
          <a:bodyPr/>
          <a:lstStyle/>
          <a:p>
            <a:fld id="{551115BC-487E-4422-894C-CB7CD3E79223}" type="slidenum">
              <a:rPr lang="en-GB" noProof="0" smtClean="0"/>
              <a:t>10</a:t>
            </a:fld>
            <a:endParaRPr lang="en-GB" noProof="0"/>
          </a:p>
        </p:txBody>
      </p:sp>
      <p:grpSp>
        <p:nvGrpSpPr>
          <p:cNvPr id="10" name="Group 9">
            <a:extLst>
              <a:ext uri="{FF2B5EF4-FFF2-40B4-BE49-F238E27FC236}">
                <a16:creationId xmlns:a16="http://schemas.microsoft.com/office/drawing/2014/main" id="{344B41BF-0A9E-4B4C-8B0D-4C4573D8B2A3}"/>
              </a:ext>
            </a:extLst>
          </p:cNvPr>
          <p:cNvGrpSpPr/>
          <p:nvPr/>
        </p:nvGrpSpPr>
        <p:grpSpPr>
          <a:xfrm>
            <a:off x="145158" y="1674502"/>
            <a:ext cx="8171257" cy="5022522"/>
            <a:chOff x="145158" y="1674502"/>
            <a:chExt cx="8171257" cy="5022522"/>
          </a:xfrm>
        </p:grpSpPr>
        <p:pic>
          <p:nvPicPr>
            <p:cNvPr id="5" name="Picture 4">
              <a:extLst>
                <a:ext uri="{FF2B5EF4-FFF2-40B4-BE49-F238E27FC236}">
                  <a16:creationId xmlns:a16="http://schemas.microsoft.com/office/drawing/2014/main" id="{2ED4E092-73F2-4444-B011-257B6689CF44}"/>
                </a:ext>
              </a:extLst>
            </p:cNvPr>
            <p:cNvPicPr>
              <a:picLocks noChangeAspect="1"/>
            </p:cNvPicPr>
            <p:nvPr/>
          </p:nvPicPr>
          <p:blipFill>
            <a:blip r:embed="rId2"/>
            <a:stretch>
              <a:fillRect/>
            </a:stretch>
          </p:blipFill>
          <p:spPr>
            <a:xfrm>
              <a:off x="145158" y="1674502"/>
              <a:ext cx="8171257" cy="5022522"/>
            </a:xfrm>
            <a:prstGeom prst="rect">
              <a:avLst/>
            </a:prstGeom>
          </p:spPr>
        </p:pic>
        <p:sp>
          <p:nvSpPr>
            <p:cNvPr id="9" name="TextBox 8">
              <a:extLst>
                <a:ext uri="{FF2B5EF4-FFF2-40B4-BE49-F238E27FC236}">
                  <a16:creationId xmlns:a16="http://schemas.microsoft.com/office/drawing/2014/main" id="{77B4CB24-8F61-884E-A583-62257B432657}"/>
                </a:ext>
              </a:extLst>
            </p:cNvPr>
            <p:cNvSpPr txBox="1"/>
            <p:nvPr/>
          </p:nvSpPr>
          <p:spPr>
            <a:xfrm rot="16200000">
              <a:off x="7586471" y="3635947"/>
              <a:ext cx="1090555" cy="369332"/>
            </a:xfrm>
            <a:prstGeom prst="rect">
              <a:avLst/>
            </a:prstGeom>
            <a:solidFill>
              <a:schemeClr val="bg1"/>
            </a:solidFill>
          </p:spPr>
          <p:txBody>
            <a:bodyPr wrap="none" rtlCol="0">
              <a:spAutoFit/>
            </a:bodyPr>
            <a:lstStyle/>
            <a:p>
              <a:r>
                <a:rPr lang="en-GB" b="1" dirty="0">
                  <a:solidFill>
                    <a:srgbClr val="FF0000"/>
                  </a:solidFill>
                </a:rPr>
                <a:t>Efficiency</a:t>
              </a:r>
            </a:p>
          </p:txBody>
        </p:sp>
      </p:grpSp>
    </p:spTree>
    <p:extLst>
      <p:ext uri="{BB962C8B-B14F-4D97-AF65-F5344CB8AC3E}">
        <p14:creationId xmlns:p14="http://schemas.microsoft.com/office/powerpoint/2010/main" val="2495132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E05A-3616-5443-A5F1-EB53B064975C}"/>
              </a:ext>
            </a:extLst>
          </p:cNvPr>
          <p:cNvSpPr>
            <a:spLocks noGrp="1"/>
          </p:cNvSpPr>
          <p:nvPr>
            <p:ph type="title"/>
          </p:nvPr>
        </p:nvSpPr>
        <p:spPr/>
        <p:txBody>
          <a:bodyPr/>
          <a:lstStyle/>
          <a:p>
            <a:r>
              <a:rPr lang="sv-SE" dirty="0"/>
              <a:t>L3 IOT </a:t>
            </a:r>
            <a:r>
              <a:rPr lang="sv-SE" dirty="0" err="1"/>
              <a:t>Results</a:t>
            </a:r>
            <a:endParaRPr lang="sv-SE" dirty="0"/>
          </a:p>
        </p:txBody>
      </p:sp>
      <p:sp>
        <p:nvSpPr>
          <p:cNvPr id="4" name="Slide Number Placeholder 3">
            <a:extLst>
              <a:ext uri="{FF2B5EF4-FFF2-40B4-BE49-F238E27FC236}">
                <a16:creationId xmlns:a16="http://schemas.microsoft.com/office/drawing/2014/main" id="{0EA21430-55B9-604F-9207-A3F0F31C21C2}"/>
              </a:ext>
            </a:extLst>
          </p:cNvPr>
          <p:cNvSpPr>
            <a:spLocks noGrp="1"/>
          </p:cNvSpPr>
          <p:nvPr>
            <p:ph type="sldNum" sz="quarter" idx="12"/>
          </p:nvPr>
        </p:nvSpPr>
        <p:spPr/>
        <p:txBody>
          <a:bodyPr/>
          <a:lstStyle/>
          <a:p>
            <a:fld id="{551115BC-487E-4422-894C-CB7CD3E79223}" type="slidenum">
              <a:rPr lang="en-GB" noProof="0" smtClean="0"/>
              <a:t>11</a:t>
            </a:fld>
            <a:endParaRPr lang="en-GB" noProof="0"/>
          </a:p>
        </p:txBody>
      </p:sp>
      <p:sp>
        <p:nvSpPr>
          <p:cNvPr id="9" name="TextBox 8">
            <a:extLst>
              <a:ext uri="{FF2B5EF4-FFF2-40B4-BE49-F238E27FC236}">
                <a16:creationId xmlns:a16="http://schemas.microsoft.com/office/drawing/2014/main" id="{4AE059ED-60E1-5949-A2B6-819AF0A4B3E1}"/>
              </a:ext>
            </a:extLst>
          </p:cNvPr>
          <p:cNvSpPr txBox="1"/>
          <p:nvPr/>
        </p:nvSpPr>
        <p:spPr>
          <a:xfrm>
            <a:off x="5603901" y="1559904"/>
            <a:ext cx="2738698" cy="369332"/>
          </a:xfrm>
          <a:prstGeom prst="rect">
            <a:avLst/>
          </a:prstGeom>
          <a:noFill/>
        </p:spPr>
        <p:txBody>
          <a:bodyPr wrap="none" rtlCol="0">
            <a:spAutoFit/>
          </a:bodyPr>
          <a:lstStyle/>
          <a:p>
            <a:r>
              <a:rPr lang="en-GB" dirty="0"/>
              <a:t>Harmonic content at 1 MW</a:t>
            </a:r>
          </a:p>
        </p:txBody>
      </p:sp>
      <p:pic>
        <p:nvPicPr>
          <p:cNvPr id="10" name="Picture 9">
            <a:extLst>
              <a:ext uri="{FF2B5EF4-FFF2-40B4-BE49-F238E27FC236}">
                <a16:creationId xmlns:a16="http://schemas.microsoft.com/office/drawing/2014/main" id="{D86B18E0-EC23-384D-9454-7C45DAE74C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09" y="1760095"/>
            <a:ext cx="4282779" cy="3212976"/>
          </a:xfrm>
          <a:prstGeom prst="rect">
            <a:avLst/>
          </a:prstGeom>
        </p:spPr>
      </p:pic>
      <p:sp>
        <p:nvSpPr>
          <p:cNvPr id="11" name="TextBox 10">
            <a:extLst>
              <a:ext uri="{FF2B5EF4-FFF2-40B4-BE49-F238E27FC236}">
                <a16:creationId xmlns:a16="http://schemas.microsoft.com/office/drawing/2014/main" id="{057C85F9-1C9B-7642-9894-73E50258DA29}"/>
              </a:ext>
            </a:extLst>
          </p:cNvPr>
          <p:cNvSpPr txBox="1"/>
          <p:nvPr/>
        </p:nvSpPr>
        <p:spPr>
          <a:xfrm>
            <a:off x="821301" y="5031337"/>
            <a:ext cx="2660793" cy="369332"/>
          </a:xfrm>
          <a:prstGeom prst="rect">
            <a:avLst/>
          </a:prstGeom>
          <a:noFill/>
        </p:spPr>
        <p:txBody>
          <a:bodyPr wrap="none" rtlCol="0">
            <a:spAutoFit/>
          </a:bodyPr>
          <a:lstStyle/>
          <a:p>
            <a:r>
              <a:rPr lang="en-GB" dirty="0"/>
              <a:t>Output spectrum at 1 MW</a:t>
            </a:r>
          </a:p>
        </p:txBody>
      </p:sp>
      <p:sp>
        <p:nvSpPr>
          <p:cNvPr id="12" name="TextBox 11">
            <a:extLst>
              <a:ext uri="{FF2B5EF4-FFF2-40B4-BE49-F238E27FC236}">
                <a16:creationId xmlns:a16="http://schemas.microsoft.com/office/drawing/2014/main" id="{045FFEA8-53BF-1E4A-BF4A-250F17093475}"/>
              </a:ext>
            </a:extLst>
          </p:cNvPr>
          <p:cNvSpPr txBox="1"/>
          <p:nvPr/>
        </p:nvSpPr>
        <p:spPr>
          <a:xfrm>
            <a:off x="4572000" y="5869782"/>
            <a:ext cx="4392934" cy="369332"/>
          </a:xfrm>
          <a:prstGeom prst="rect">
            <a:avLst/>
          </a:prstGeom>
          <a:noFill/>
        </p:spPr>
        <p:txBody>
          <a:bodyPr wrap="none" rtlCol="0">
            <a:spAutoFit/>
          </a:bodyPr>
          <a:lstStyle/>
          <a:p>
            <a:r>
              <a:rPr lang="en-GB" dirty="0"/>
              <a:t>No power seen from harmonic cavity modes.</a:t>
            </a:r>
          </a:p>
        </p:txBody>
      </p:sp>
      <p:pic>
        <p:nvPicPr>
          <p:cNvPr id="13" name="Picture 12">
            <a:extLst>
              <a:ext uri="{FF2B5EF4-FFF2-40B4-BE49-F238E27FC236}">
                <a16:creationId xmlns:a16="http://schemas.microsoft.com/office/drawing/2014/main" id="{E2400439-1231-4044-9519-0D914DB37174}"/>
              </a:ext>
            </a:extLst>
          </p:cNvPr>
          <p:cNvPicPr>
            <a:picLocks noChangeAspect="1"/>
          </p:cNvPicPr>
          <p:nvPr/>
        </p:nvPicPr>
        <p:blipFill>
          <a:blip r:embed="rId3"/>
          <a:stretch>
            <a:fillRect/>
          </a:stretch>
        </p:blipFill>
        <p:spPr>
          <a:xfrm>
            <a:off x="4139952" y="1849614"/>
            <a:ext cx="5051965" cy="3033937"/>
          </a:xfrm>
          <a:prstGeom prst="rect">
            <a:avLst/>
          </a:prstGeom>
        </p:spPr>
      </p:pic>
      <p:sp>
        <p:nvSpPr>
          <p:cNvPr id="18" name="TextBox 17">
            <a:extLst>
              <a:ext uri="{FF2B5EF4-FFF2-40B4-BE49-F238E27FC236}">
                <a16:creationId xmlns:a16="http://schemas.microsoft.com/office/drawing/2014/main" id="{BFB77E03-4C9F-0944-A7FC-9E7EE3D16063}"/>
              </a:ext>
            </a:extLst>
          </p:cNvPr>
          <p:cNvSpPr txBox="1"/>
          <p:nvPr/>
        </p:nvSpPr>
        <p:spPr>
          <a:xfrm>
            <a:off x="5606221" y="2924944"/>
            <a:ext cx="2651367" cy="646331"/>
          </a:xfrm>
          <a:prstGeom prst="rect">
            <a:avLst/>
          </a:prstGeom>
          <a:noFill/>
        </p:spPr>
        <p:txBody>
          <a:bodyPr wrap="none" rtlCol="0">
            <a:spAutoFit/>
          </a:bodyPr>
          <a:lstStyle/>
          <a:p>
            <a:r>
              <a:rPr lang="en-GB" dirty="0"/>
              <a:t>Second Harmonic: -48 </a:t>
            </a:r>
            <a:r>
              <a:rPr lang="en-GB" dirty="0" err="1"/>
              <a:t>dBc</a:t>
            </a:r>
            <a:endParaRPr lang="en-GB" dirty="0"/>
          </a:p>
          <a:p>
            <a:r>
              <a:rPr lang="en-GB" dirty="0"/>
              <a:t>Third Harmonic: -57 </a:t>
            </a:r>
            <a:r>
              <a:rPr lang="en-GB" dirty="0" err="1"/>
              <a:t>dBc</a:t>
            </a:r>
            <a:endParaRPr lang="en-GB" dirty="0"/>
          </a:p>
        </p:txBody>
      </p:sp>
      <p:sp>
        <p:nvSpPr>
          <p:cNvPr id="19" name="TextBox 18">
            <a:extLst>
              <a:ext uri="{FF2B5EF4-FFF2-40B4-BE49-F238E27FC236}">
                <a16:creationId xmlns:a16="http://schemas.microsoft.com/office/drawing/2014/main" id="{297EDD40-380A-7940-BC12-38D6CD975374}"/>
              </a:ext>
            </a:extLst>
          </p:cNvPr>
          <p:cNvSpPr txBox="1"/>
          <p:nvPr/>
        </p:nvSpPr>
        <p:spPr>
          <a:xfrm>
            <a:off x="4506120" y="4837120"/>
            <a:ext cx="1423659" cy="369332"/>
          </a:xfrm>
          <a:prstGeom prst="rect">
            <a:avLst/>
          </a:prstGeom>
          <a:noFill/>
        </p:spPr>
        <p:txBody>
          <a:bodyPr wrap="none" rtlCol="0">
            <a:spAutoFit/>
          </a:bodyPr>
          <a:lstStyle/>
          <a:p>
            <a:r>
              <a:rPr lang="en-GB" dirty="0"/>
              <a:t>Fundamental</a:t>
            </a:r>
          </a:p>
        </p:txBody>
      </p:sp>
      <p:sp>
        <p:nvSpPr>
          <p:cNvPr id="20" name="TextBox 19">
            <a:extLst>
              <a:ext uri="{FF2B5EF4-FFF2-40B4-BE49-F238E27FC236}">
                <a16:creationId xmlns:a16="http://schemas.microsoft.com/office/drawing/2014/main" id="{718522AE-94FF-7C4C-B314-9E57567BF08A}"/>
              </a:ext>
            </a:extLst>
          </p:cNvPr>
          <p:cNvSpPr txBox="1"/>
          <p:nvPr/>
        </p:nvSpPr>
        <p:spPr>
          <a:xfrm>
            <a:off x="6117692" y="4822668"/>
            <a:ext cx="1428596" cy="369332"/>
          </a:xfrm>
          <a:prstGeom prst="rect">
            <a:avLst/>
          </a:prstGeom>
          <a:noFill/>
        </p:spPr>
        <p:txBody>
          <a:bodyPr wrap="none" rtlCol="0">
            <a:spAutoFit/>
          </a:bodyPr>
          <a:lstStyle/>
          <a:p>
            <a:r>
              <a:rPr lang="en-GB" dirty="0"/>
              <a:t>2</a:t>
            </a:r>
            <a:r>
              <a:rPr lang="en-GB" baseline="30000" dirty="0"/>
              <a:t>nd</a:t>
            </a:r>
            <a:r>
              <a:rPr lang="en-GB" dirty="0"/>
              <a:t> Harmonic</a:t>
            </a:r>
          </a:p>
        </p:txBody>
      </p:sp>
      <p:sp>
        <p:nvSpPr>
          <p:cNvPr id="21" name="TextBox 20">
            <a:extLst>
              <a:ext uri="{FF2B5EF4-FFF2-40B4-BE49-F238E27FC236}">
                <a16:creationId xmlns:a16="http://schemas.microsoft.com/office/drawing/2014/main" id="{3A01D1C0-F5C9-1749-8ED4-8A199DC5640C}"/>
              </a:ext>
            </a:extLst>
          </p:cNvPr>
          <p:cNvSpPr txBox="1"/>
          <p:nvPr/>
        </p:nvSpPr>
        <p:spPr>
          <a:xfrm>
            <a:off x="7642984" y="4837120"/>
            <a:ext cx="1399229" cy="369332"/>
          </a:xfrm>
          <a:prstGeom prst="rect">
            <a:avLst/>
          </a:prstGeom>
          <a:noFill/>
        </p:spPr>
        <p:txBody>
          <a:bodyPr wrap="none" rtlCol="0">
            <a:spAutoFit/>
          </a:bodyPr>
          <a:lstStyle/>
          <a:p>
            <a:r>
              <a:rPr lang="en-GB" dirty="0"/>
              <a:t>3</a:t>
            </a:r>
            <a:r>
              <a:rPr lang="en-GB" baseline="30000" dirty="0"/>
              <a:t>rd</a:t>
            </a:r>
            <a:r>
              <a:rPr lang="en-GB" dirty="0"/>
              <a:t> Harmonic</a:t>
            </a:r>
          </a:p>
        </p:txBody>
      </p:sp>
    </p:spTree>
    <p:extLst>
      <p:ext uri="{BB962C8B-B14F-4D97-AF65-F5344CB8AC3E}">
        <p14:creationId xmlns:p14="http://schemas.microsoft.com/office/powerpoint/2010/main" val="3283125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40B0-998A-D446-A13B-42D789EB4034}"/>
              </a:ext>
            </a:extLst>
          </p:cNvPr>
          <p:cNvSpPr>
            <a:spLocks noGrp="1"/>
          </p:cNvSpPr>
          <p:nvPr>
            <p:ph type="title"/>
          </p:nvPr>
        </p:nvSpPr>
        <p:spPr/>
        <p:txBody>
          <a:bodyPr/>
          <a:lstStyle/>
          <a:p>
            <a:r>
              <a:rPr lang="sv-SE" dirty="0"/>
              <a:t>L3 IOT </a:t>
            </a:r>
            <a:r>
              <a:rPr lang="sv-SE" dirty="0" err="1"/>
              <a:t>Results</a:t>
            </a:r>
            <a:endParaRPr lang="en-GB" dirty="0"/>
          </a:p>
        </p:txBody>
      </p:sp>
      <p:sp>
        <p:nvSpPr>
          <p:cNvPr id="4" name="Slide Number Placeholder 3">
            <a:extLst>
              <a:ext uri="{FF2B5EF4-FFF2-40B4-BE49-F238E27FC236}">
                <a16:creationId xmlns:a16="http://schemas.microsoft.com/office/drawing/2014/main" id="{C3B51776-A12E-8B40-AD7D-17CD5742DB11}"/>
              </a:ext>
            </a:extLst>
          </p:cNvPr>
          <p:cNvSpPr>
            <a:spLocks noGrp="1"/>
          </p:cNvSpPr>
          <p:nvPr>
            <p:ph type="sldNum" sz="quarter" idx="12"/>
          </p:nvPr>
        </p:nvSpPr>
        <p:spPr/>
        <p:txBody>
          <a:bodyPr/>
          <a:lstStyle/>
          <a:p>
            <a:fld id="{551115BC-487E-4422-894C-CB7CD3E79223}" type="slidenum">
              <a:rPr lang="en-GB" noProof="0" smtClean="0"/>
              <a:t>12</a:t>
            </a:fld>
            <a:endParaRPr lang="en-GB" noProof="0"/>
          </a:p>
        </p:txBody>
      </p:sp>
      <p:pic>
        <p:nvPicPr>
          <p:cNvPr id="7" name="Picture 6">
            <a:extLst>
              <a:ext uri="{FF2B5EF4-FFF2-40B4-BE49-F238E27FC236}">
                <a16:creationId xmlns:a16="http://schemas.microsoft.com/office/drawing/2014/main" id="{A7E08291-F667-864A-A9EB-F0C62DEDD82F}"/>
              </a:ext>
            </a:extLst>
          </p:cNvPr>
          <p:cNvPicPr>
            <a:picLocks noChangeAspect="1"/>
          </p:cNvPicPr>
          <p:nvPr/>
        </p:nvPicPr>
        <p:blipFill>
          <a:blip r:embed="rId2"/>
          <a:stretch>
            <a:fillRect/>
          </a:stretch>
        </p:blipFill>
        <p:spPr>
          <a:xfrm>
            <a:off x="611561" y="1936494"/>
            <a:ext cx="6696744" cy="4194947"/>
          </a:xfrm>
          <a:prstGeom prst="rect">
            <a:avLst/>
          </a:prstGeom>
        </p:spPr>
      </p:pic>
      <p:sp>
        <p:nvSpPr>
          <p:cNvPr id="8" name="TextBox 7">
            <a:extLst>
              <a:ext uri="{FF2B5EF4-FFF2-40B4-BE49-F238E27FC236}">
                <a16:creationId xmlns:a16="http://schemas.microsoft.com/office/drawing/2014/main" id="{6A21BAF8-7FE7-9A4F-A992-CA98E53526FC}"/>
              </a:ext>
            </a:extLst>
          </p:cNvPr>
          <p:cNvSpPr txBox="1"/>
          <p:nvPr/>
        </p:nvSpPr>
        <p:spPr>
          <a:xfrm>
            <a:off x="7223955" y="4354935"/>
            <a:ext cx="1848583" cy="369332"/>
          </a:xfrm>
          <a:prstGeom prst="rect">
            <a:avLst/>
          </a:prstGeom>
          <a:noFill/>
        </p:spPr>
        <p:txBody>
          <a:bodyPr wrap="none" rtlCol="0">
            <a:spAutoFit/>
          </a:bodyPr>
          <a:lstStyle/>
          <a:p>
            <a:r>
              <a:rPr lang="en-GB" dirty="0"/>
              <a:t>Gain – spec 21 dB</a:t>
            </a:r>
          </a:p>
        </p:txBody>
      </p:sp>
      <p:sp>
        <p:nvSpPr>
          <p:cNvPr id="3" name="Right Arrow 2">
            <a:extLst>
              <a:ext uri="{FF2B5EF4-FFF2-40B4-BE49-F238E27FC236}">
                <a16:creationId xmlns:a16="http://schemas.microsoft.com/office/drawing/2014/main" id="{4F014002-3634-9244-BA93-03243B891682}"/>
              </a:ext>
            </a:extLst>
          </p:cNvPr>
          <p:cNvSpPr/>
          <p:nvPr/>
        </p:nvSpPr>
        <p:spPr>
          <a:xfrm rot="10800000">
            <a:off x="7223956" y="4170675"/>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4849F793-F797-8A4E-AB92-A5C4EE8516B2}"/>
              </a:ext>
            </a:extLst>
          </p:cNvPr>
          <p:cNvCxnSpPr/>
          <p:nvPr/>
        </p:nvCxnSpPr>
        <p:spPr>
          <a:xfrm>
            <a:off x="1824496" y="4221088"/>
            <a:ext cx="5256584" cy="0"/>
          </a:xfrm>
          <a:prstGeom prst="line">
            <a:avLst/>
          </a:prstGeom>
          <a:ln w="698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375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E05A-3616-5443-A5F1-EB53B064975C}"/>
              </a:ext>
            </a:extLst>
          </p:cNvPr>
          <p:cNvSpPr>
            <a:spLocks noGrp="1"/>
          </p:cNvSpPr>
          <p:nvPr>
            <p:ph type="title"/>
          </p:nvPr>
        </p:nvSpPr>
        <p:spPr/>
        <p:txBody>
          <a:bodyPr/>
          <a:lstStyle/>
          <a:p>
            <a:r>
              <a:rPr lang="sv-SE" dirty="0"/>
              <a:t>L3 IOT </a:t>
            </a:r>
            <a:r>
              <a:rPr lang="sv-SE" dirty="0" err="1"/>
              <a:t>Results</a:t>
            </a:r>
            <a:endParaRPr lang="sv-SE" dirty="0"/>
          </a:p>
        </p:txBody>
      </p:sp>
      <p:sp>
        <p:nvSpPr>
          <p:cNvPr id="4" name="Slide Number Placeholder 3">
            <a:extLst>
              <a:ext uri="{FF2B5EF4-FFF2-40B4-BE49-F238E27FC236}">
                <a16:creationId xmlns:a16="http://schemas.microsoft.com/office/drawing/2014/main" id="{0EA21430-55B9-604F-9207-A3F0F31C21C2}"/>
              </a:ext>
            </a:extLst>
          </p:cNvPr>
          <p:cNvSpPr>
            <a:spLocks noGrp="1"/>
          </p:cNvSpPr>
          <p:nvPr>
            <p:ph type="sldNum" sz="quarter" idx="12"/>
          </p:nvPr>
        </p:nvSpPr>
        <p:spPr/>
        <p:txBody>
          <a:bodyPr/>
          <a:lstStyle/>
          <a:p>
            <a:fld id="{551115BC-487E-4422-894C-CB7CD3E79223}" type="slidenum">
              <a:rPr lang="en-GB" noProof="0" smtClean="0"/>
              <a:t>13</a:t>
            </a:fld>
            <a:endParaRPr lang="en-GB" noProof="0"/>
          </a:p>
        </p:txBody>
      </p:sp>
      <p:pic>
        <p:nvPicPr>
          <p:cNvPr id="3" name="Picture 2">
            <a:extLst>
              <a:ext uri="{FF2B5EF4-FFF2-40B4-BE49-F238E27FC236}">
                <a16:creationId xmlns:a16="http://schemas.microsoft.com/office/drawing/2014/main" id="{45E225AA-8460-2341-A56D-EBC115D1F2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386878"/>
            <a:ext cx="4506761" cy="2579854"/>
          </a:xfrm>
          <a:prstGeom prst="rect">
            <a:avLst/>
          </a:prstGeom>
        </p:spPr>
      </p:pic>
      <p:sp>
        <p:nvSpPr>
          <p:cNvPr id="5" name="TextBox 4">
            <a:extLst>
              <a:ext uri="{FF2B5EF4-FFF2-40B4-BE49-F238E27FC236}">
                <a16:creationId xmlns:a16="http://schemas.microsoft.com/office/drawing/2014/main" id="{ACB3AC4D-CCAE-094F-B51B-463FAF1CCFAD}"/>
              </a:ext>
            </a:extLst>
          </p:cNvPr>
          <p:cNvSpPr txBox="1"/>
          <p:nvPr/>
        </p:nvSpPr>
        <p:spPr>
          <a:xfrm>
            <a:off x="755576" y="4966732"/>
            <a:ext cx="2498889" cy="369332"/>
          </a:xfrm>
          <a:prstGeom prst="rect">
            <a:avLst/>
          </a:prstGeom>
          <a:noFill/>
        </p:spPr>
        <p:txBody>
          <a:bodyPr wrap="none" rtlCol="0">
            <a:spAutoFit/>
          </a:bodyPr>
          <a:lstStyle/>
          <a:p>
            <a:r>
              <a:rPr lang="en-GB" dirty="0"/>
              <a:t>Insertion phase at 1 MW</a:t>
            </a:r>
          </a:p>
        </p:txBody>
      </p:sp>
      <p:pic>
        <p:nvPicPr>
          <p:cNvPr id="6" name="Picture 5">
            <a:extLst>
              <a:ext uri="{FF2B5EF4-FFF2-40B4-BE49-F238E27FC236}">
                <a16:creationId xmlns:a16="http://schemas.microsoft.com/office/drawing/2014/main" id="{FB182952-5BDB-DE47-8102-214072E9FF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3282" y="2386878"/>
            <a:ext cx="4339836" cy="2692091"/>
          </a:xfrm>
          <a:prstGeom prst="rect">
            <a:avLst/>
          </a:prstGeom>
        </p:spPr>
      </p:pic>
      <p:sp>
        <p:nvSpPr>
          <p:cNvPr id="7" name="Rectangle 6">
            <a:extLst>
              <a:ext uri="{FF2B5EF4-FFF2-40B4-BE49-F238E27FC236}">
                <a16:creationId xmlns:a16="http://schemas.microsoft.com/office/drawing/2014/main" id="{81FB3E05-29E3-6249-A172-D87DD8D72F4E}"/>
              </a:ext>
            </a:extLst>
          </p:cNvPr>
          <p:cNvSpPr/>
          <p:nvPr/>
        </p:nvSpPr>
        <p:spPr>
          <a:xfrm>
            <a:off x="2508647" y="6017842"/>
            <a:ext cx="3996227" cy="369332"/>
          </a:xfrm>
          <a:prstGeom prst="rect">
            <a:avLst/>
          </a:prstGeom>
        </p:spPr>
        <p:txBody>
          <a:bodyPr wrap="square">
            <a:spAutoFit/>
          </a:bodyPr>
          <a:lstStyle/>
          <a:p>
            <a:r>
              <a:rPr lang="en-GB">
                <a:solidFill>
                  <a:srgbClr val="2F2A2B"/>
                </a:solidFill>
                <a:latin typeface="Helvetica" pitchFamily="2" charset="0"/>
              </a:rPr>
              <a:t>Factory Measurements at -43.4 kV</a:t>
            </a:r>
            <a:endParaRPr lang="en-GB">
              <a:solidFill>
                <a:srgbClr val="2F2A2B"/>
              </a:solidFill>
              <a:effectLst/>
              <a:latin typeface="Helvetica" pitchFamily="2" charset="0"/>
            </a:endParaRPr>
          </a:p>
        </p:txBody>
      </p:sp>
      <p:sp>
        <p:nvSpPr>
          <p:cNvPr id="8" name="TextBox 7">
            <a:extLst>
              <a:ext uri="{FF2B5EF4-FFF2-40B4-BE49-F238E27FC236}">
                <a16:creationId xmlns:a16="http://schemas.microsoft.com/office/drawing/2014/main" id="{7DA8394E-BC43-4543-9D1C-519251DB8056}"/>
              </a:ext>
            </a:extLst>
          </p:cNvPr>
          <p:cNvSpPr txBox="1"/>
          <p:nvPr/>
        </p:nvSpPr>
        <p:spPr>
          <a:xfrm>
            <a:off x="827584" y="1636795"/>
            <a:ext cx="2734401" cy="646331"/>
          </a:xfrm>
          <a:prstGeom prst="rect">
            <a:avLst/>
          </a:prstGeom>
          <a:noFill/>
        </p:spPr>
        <p:txBody>
          <a:bodyPr wrap="square" rtlCol="0">
            <a:spAutoFit/>
          </a:bodyPr>
          <a:lstStyle/>
          <a:p>
            <a:r>
              <a:rPr lang="en-GB" dirty="0"/>
              <a:t>Phase insensitive to high voltage ripple</a:t>
            </a:r>
          </a:p>
        </p:txBody>
      </p:sp>
      <p:sp>
        <p:nvSpPr>
          <p:cNvPr id="9" name="TextBox 8">
            <a:extLst>
              <a:ext uri="{FF2B5EF4-FFF2-40B4-BE49-F238E27FC236}">
                <a16:creationId xmlns:a16="http://schemas.microsoft.com/office/drawing/2014/main" id="{3D687E2A-C79F-A640-AE29-A84E690D05DF}"/>
              </a:ext>
            </a:extLst>
          </p:cNvPr>
          <p:cNvSpPr txBox="1"/>
          <p:nvPr/>
        </p:nvSpPr>
        <p:spPr>
          <a:xfrm>
            <a:off x="5238037" y="1850073"/>
            <a:ext cx="3239926" cy="369332"/>
          </a:xfrm>
          <a:prstGeom prst="rect">
            <a:avLst/>
          </a:prstGeom>
          <a:noFill/>
        </p:spPr>
        <p:txBody>
          <a:bodyPr wrap="none" rtlCol="0">
            <a:spAutoFit/>
          </a:bodyPr>
          <a:lstStyle/>
          <a:p>
            <a:r>
              <a:rPr lang="en-GB" dirty="0"/>
              <a:t>Low phase shift vs output power</a:t>
            </a:r>
          </a:p>
        </p:txBody>
      </p:sp>
    </p:spTree>
    <p:extLst>
      <p:ext uri="{BB962C8B-B14F-4D97-AF65-F5344CB8AC3E}">
        <p14:creationId xmlns:p14="http://schemas.microsoft.com/office/powerpoint/2010/main" val="193134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CE16-29E4-8F4F-A0F2-D5BA0F6AD36F}"/>
              </a:ext>
            </a:extLst>
          </p:cNvPr>
          <p:cNvSpPr>
            <a:spLocks noGrp="1"/>
          </p:cNvSpPr>
          <p:nvPr>
            <p:ph type="title"/>
          </p:nvPr>
        </p:nvSpPr>
        <p:spPr/>
        <p:txBody>
          <a:bodyPr/>
          <a:lstStyle/>
          <a:p>
            <a:r>
              <a:rPr lang="en-GB"/>
              <a:t>L3 IOT Results</a:t>
            </a:r>
          </a:p>
        </p:txBody>
      </p:sp>
      <p:sp>
        <p:nvSpPr>
          <p:cNvPr id="4" name="Slide Number Placeholder 3">
            <a:extLst>
              <a:ext uri="{FF2B5EF4-FFF2-40B4-BE49-F238E27FC236}">
                <a16:creationId xmlns:a16="http://schemas.microsoft.com/office/drawing/2014/main" id="{122839F9-E104-1249-8BE9-BA53684CDE8C}"/>
              </a:ext>
            </a:extLst>
          </p:cNvPr>
          <p:cNvSpPr>
            <a:spLocks noGrp="1"/>
          </p:cNvSpPr>
          <p:nvPr>
            <p:ph type="sldNum" sz="quarter" idx="12"/>
          </p:nvPr>
        </p:nvSpPr>
        <p:spPr/>
        <p:txBody>
          <a:bodyPr/>
          <a:lstStyle/>
          <a:p>
            <a:fld id="{551115BC-487E-4422-894C-CB7CD3E79223}" type="slidenum">
              <a:rPr lang="en-GB" smtClean="0"/>
              <a:t>14</a:t>
            </a:fld>
            <a:endParaRPr lang="en-GB"/>
          </a:p>
        </p:txBody>
      </p:sp>
      <p:pic>
        <p:nvPicPr>
          <p:cNvPr id="5" name="Picture 4">
            <a:extLst>
              <a:ext uri="{FF2B5EF4-FFF2-40B4-BE49-F238E27FC236}">
                <a16:creationId xmlns:a16="http://schemas.microsoft.com/office/drawing/2014/main" id="{B11EC566-2C04-6449-98E2-E52B5731DD68}"/>
              </a:ext>
            </a:extLst>
          </p:cNvPr>
          <p:cNvPicPr>
            <a:picLocks noChangeAspect="1"/>
          </p:cNvPicPr>
          <p:nvPr/>
        </p:nvPicPr>
        <p:blipFill>
          <a:blip r:embed="rId2"/>
          <a:stretch>
            <a:fillRect/>
          </a:stretch>
        </p:blipFill>
        <p:spPr>
          <a:xfrm>
            <a:off x="1054100" y="1975345"/>
            <a:ext cx="6881936" cy="3823298"/>
          </a:xfrm>
          <a:prstGeom prst="rect">
            <a:avLst/>
          </a:prstGeom>
        </p:spPr>
      </p:pic>
      <p:sp>
        <p:nvSpPr>
          <p:cNvPr id="6" name="TextBox 5">
            <a:extLst>
              <a:ext uri="{FF2B5EF4-FFF2-40B4-BE49-F238E27FC236}">
                <a16:creationId xmlns:a16="http://schemas.microsoft.com/office/drawing/2014/main" id="{5D89FD3C-C89C-4949-9415-B7A21715AAC0}"/>
              </a:ext>
            </a:extLst>
          </p:cNvPr>
          <p:cNvSpPr txBox="1"/>
          <p:nvPr/>
        </p:nvSpPr>
        <p:spPr>
          <a:xfrm>
            <a:off x="1979712" y="1606013"/>
            <a:ext cx="5412507" cy="369332"/>
          </a:xfrm>
          <a:prstGeom prst="rect">
            <a:avLst/>
          </a:prstGeom>
          <a:noFill/>
        </p:spPr>
        <p:txBody>
          <a:bodyPr wrap="none" rtlCol="0">
            <a:spAutoFit/>
          </a:bodyPr>
          <a:lstStyle/>
          <a:p>
            <a:r>
              <a:rPr lang="en-GB"/>
              <a:t>Body current versus output power and cathode voltage.</a:t>
            </a:r>
          </a:p>
        </p:txBody>
      </p:sp>
      <p:sp>
        <p:nvSpPr>
          <p:cNvPr id="9" name="TextBox 8">
            <a:extLst>
              <a:ext uri="{FF2B5EF4-FFF2-40B4-BE49-F238E27FC236}">
                <a16:creationId xmlns:a16="http://schemas.microsoft.com/office/drawing/2014/main" id="{FC38862F-6AC0-4244-909F-3E736FC8FB39}"/>
              </a:ext>
            </a:extLst>
          </p:cNvPr>
          <p:cNvSpPr txBox="1"/>
          <p:nvPr/>
        </p:nvSpPr>
        <p:spPr>
          <a:xfrm>
            <a:off x="2076821" y="5949280"/>
            <a:ext cx="5218288" cy="646331"/>
          </a:xfrm>
          <a:prstGeom prst="rect">
            <a:avLst/>
          </a:prstGeom>
          <a:noFill/>
        </p:spPr>
        <p:txBody>
          <a:bodyPr wrap="none" rtlCol="0">
            <a:spAutoFit/>
          </a:bodyPr>
          <a:lstStyle/>
          <a:p>
            <a:r>
              <a:rPr lang="en-GB"/>
              <a:t>Body current reduces with increasing high voltage</a:t>
            </a:r>
          </a:p>
          <a:p>
            <a:r>
              <a:rPr lang="en-GB"/>
              <a:t>Note that the IOT is focused using permanent magnet</a:t>
            </a:r>
          </a:p>
        </p:txBody>
      </p:sp>
    </p:spTree>
    <p:extLst>
      <p:ext uri="{BB962C8B-B14F-4D97-AF65-F5344CB8AC3E}">
        <p14:creationId xmlns:p14="http://schemas.microsoft.com/office/powerpoint/2010/main" val="1966416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BC982D-1915-C248-99D6-13F3639A5F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8734" y="1752248"/>
            <a:ext cx="7351634" cy="4969227"/>
          </a:xfrm>
          <a:prstGeom prst="rect">
            <a:avLst/>
          </a:prstGeom>
        </p:spPr>
      </p:pic>
      <p:sp>
        <p:nvSpPr>
          <p:cNvPr id="2" name="Title 1">
            <a:extLst>
              <a:ext uri="{FF2B5EF4-FFF2-40B4-BE49-F238E27FC236}">
                <a16:creationId xmlns:a16="http://schemas.microsoft.com/office/drawing/2014/main" id="{426CBA90-A5BB-F84A-8322-E495A73D74ED}"/>
              </a:ext>
            </a:extLst>
          </p:cNvPr>
          <p:cNvSpPr>
            <a:spLocks noGrp="1"/>
          </p:cNvSpPr>
          <p:nvPr>
            <p:ph type="title"/>
          </p:nvPr>
        </p:nvSpPr>
        <p:spPr/>
        <p:txBody>
          <a:bodyPr/>
          <a:lstStyle/>
          <a:p>
            <a:r>
              <a:rPr lang="en-GB" dirty="0"/>
              <a:t>Thales/CPI IOT: ‘Factory’ testing at CERN</a:t>
            </a:r>
          </a:p>
        </p:txBody>
      </p:sp>
      <p:sp>
        <p:nvSpPr>
          <p:cNvPr id="4" name="Slide Number Placeholder 3">
            <a:extLst>
              <a:ext uri="{FF2B5EF4-FFF2-40B4-BE49-F238E27FC236}">
                <a16:creationId xmlns:a16="http://schemas.microsoft.com/office/drawing/2014/main" id="{BFC96639-9014-8241-8B3C-990756CD97FE}"/>
              </a:ext>
            </a:extLst>
          </p:cNvPr>
          <p:cNvSpPr>
            <a:spLocks noGrp="1"/>
          </p:cNvSpPr>
          <p:nvPr>
            <p:ph type="sldNum" sz="quarter" idx="12"/>
          </p:nvPr>
        </p:nvSpPr>
        <p:spPr/>
        <p:txBody>
          <a:bodyPr/>
          <a:lstStyle/>
          <a:p>
            <a:fld id="{551115BC-487E-4422-894C-CB7CD3E79223}" type="slidenum">
              <a:rPr lang="en-GB" noProof="0" smtClean="0"/>
              <a:t>15</a:t>
            </a:fld>
            <a:endParaRPr lang="en-GB" noProof="0"/>
          </a:p>
        </p:txBody>
      </p:sp>
      <p:sp>
        <p:nvSpPr>
          <p:cNvPr id="7" name="TextBox 6">
            <a:extLst>
              <a:ext uri="{FF2B5EF4-FFF2-40B4-BE49-F238E27FC236}">
                <a16:creationId xmlns:a16="http://schemas.microsoft.com/office/drawing/2014/main" id="{C5CDE085-03DA-0147-BC28-FCE28AD9E4E1}"/>
              </a:ext>
            </a:extLst>
          </p:cNvPr>
          <p:cNvSpPr txBox="1"/>
          <p:nvPr/>
        </p:nvSpPr>
        <p:spPr>
          <a:xfrm>
            <a:off x="251520" y="1475492"/>
            <a:ext cx="1944507" cy="369332"/>
          </a:xfrm>
          <a:prstGeom prst="rect">
            <a:avLst/>
          </a:prstGeom>
          <a:noFill/>
        </p:spPr>
        <p:txBody>
          <a:bodyPr wrap="none" rtlCol="0">
            <a:spAutoFit/>
          </a:bodyPr>
          <a:lstStyle/>
          <a:p>
            <a:r>
              <a:rPr lang="en-GB" b="1" dirty="0">
                <a:solidFill>
                  <a:srgbClr val="FF0000"/>
                </a:solidFill>
              </a:rPr>
              <a:t>1 MW, 4 </a:t>
            </a:r>
            <a:r>
              <a:rPr lang="en-GB" b="1" dirty="0" err="1">
                <a:solidFill>
                  <a:srgbClr val="FF0000"/>
                </a:solidFill>
              </a:rPr>
              <a:t>ms</a:t>
            </a:r>
            <a:r>
              <a:rPr lang="en-GB" b="1" dirty="0">
                <a:solidFill>
                  <a:srgbClr val="FF0000"/>
                </a:solidFill>
              </a:rPr>
              <a:t>, 14 Hz</a:t>
            </a:r>
          </a:p>
        </p:txBody>
      </p:sp>
      <p:sp>
        <p:nvSpPr>
          <p:cNvPr id="8" name="TextBox 7">
            <a:extLst>
              <a:ext uri="{FF2B5EF4-FFF2-40B4-BE49-F238E27FC236}">
                <a16:creationId xmlns:a16="http://schemas.microsoft.com/office/drawing/2014/main" id="{E348199D-C096-B944-8AB7-A78D3E2EE320}"/>
              </a:ext>
            </a:extLst>
          </p:cNvPr>
          <p:cNvSpPr txBox="1"/>
          <p:nvPr/>
        </p:nvSpPr>
        <p:spPr>
          <a:xfrm rot="19559159">
            <a:off x="3753159" y="3551426"/>
            <a:ext cx="1502784" cy="369332"/>
          </a:xfrm>
          <a:prstGeom prst="rect">
            <a:avLst/>
          </a:prstGeom>
          <a:noFill/>
        </p:spPr>
        <p:txBody>
          <a:bodyPr wrap="none" rtlCol="0">
            <a:spAutoFit/>
          </a:bodyPr>
          <a:lstStyle/>
          <a:p>
            <a:r>
              <a:rPr lang="en-GB" dirty="0"/>
              <a:t>Output Power</a:t>
            </a:r>
          </a:p>
        </p:txBody>
      </p:sp>
      <p:sp>
        <p:nvSpPr>
          <p:cNvPr id="9" name="TextBox 8">
            <a:extLst>
              <a:ext uri="{FF2B5EF4-FFF2-40B4-BE49-F238E27FC236}">
                <a16:creationId xmlns:a16="http://schemas.microsoft.com/office/drawing/2014/main" id="{3C1CA040-89BF-FF4A-8D23-69A9E5051C18}"/>
              </a:ext>
            </a:extLst>
          </p:cNvPr>
          <p:cNvSpPr txBox="1"/>
          <p:nvPr/>
        </p:nvSpPr>
        <p:spPr>
          <a:xfrm rot="19559159">
            <a:off x="2516664" y="3551425"/>
            <a:ext cx="1071255" cy="369332"/>
          </a:xfrm>
          <a:prstGeom prst="rect">
            <a:avLst/>
          </a:prstGeom>
          <a:noFill/>
        </p:spPr>
        <p:txBody>
          <a:bodyPr wrap="none" rtlCol="0">
            <a:spAutoFit/>
          </a:bodyPr>
          <a:lstStyle/>
          <a:p>
            <a:r>
              <a:rPr lang="en-GB" dirty="0"/>
              <a:t>Efficiency</a:t>
            </a:r>
          </a:p>
        </p:txBody>
      </p:sp>
      <p:sp>
        <p:nvSpPr>
          <p:cNvPr id="10" name="TextBox 9">
            <a:extLst>
              <a:ext uri="{FF2B5EF4-FFF2-40B4-BE49-F238E27FC236}">
                <a16:creationId xmlns:a16="http://schemas.microsoft.com/office/drawing/2014/main" id="{FE542C27-DE23-5C41-AE6E-B57C620C95CB}"/>
              </a:ext>
            </a:extLst>
          </p:cNvPr>
          <p:cNvSpPr txBox="1"/>
          <p:nvPr/>
        </p:nvSpPr>
        <p:spPr>
          <a:xfrm rot="19559159">
            <a:off x="3741032" y="5011090"/>
            <a:ext cx="1425070" cy="369332"/>
          </a:xfrm>
          <a:prstGeom prst="rect">
            <a:avLst/>
          </a:prstGeom>
          <a:noFill/>
        </p:spPr>
        <p:txBody>
          <a:bodyPr wrap="none" rtlCol="0">
            <a:spAutoFit/>
          </a:bodyPr>
          <a:lstStyle/>
          <a:p>
            <a:r>
              <a:rPr lang="en-GB" dirty="0"/>
              <a:t>Body Current</a:t>
            </a:r>
          </a:p>
        </p:txBody>
      </p:sp>
      <p:sp>
        <p:nvSpPr>
          <p:cNvPr id="11" name="TextBox 10">
            <a:extLst>
              <a:ext uri="{FF2B5EF4-FFF2-40B4-BE49-F238E27FC236}">
                <a16:creationId xmlns:a16="http://schemas.microsoft.com/office/drawing/2014/main" id="{0EF9CEE0-56A9-0B44-91DF-09BA6C5D5166}"/>
              </a:ext>
            </a:extLst>
          </p:cNvPr>
          <p:cNvSpPr txBox="1"/>
          <p:nvPr/>
        </p:nvSpPr>
        <p:spPr>
          <a:xfrm>
            <a:off x="4145630" y="4401578"/>
            <a:ext cx="615874" cy="369332"/>
          </a:xfrm>
          <a:prstGeom prst="rect">
            <a:avLst/>
          </a:prstGeom>
          <a:noFill/>
        </p:spPr>
        <p:txBody>
          <a:bodyPr wrap="none" rtlCol="0">
            <a:spAutoFit/>
          </a:bodyPr>
          <a:lstStyle/>
          <a:p>
            <a:r>
              <a:rPr lang="en-GB" dirty="0"/>
              <a:t>Gain</a:t>
            </a:r>
          </a:p>
        </p:txBody>
      </p:sp>
    </p:spTree>
    <p:extLst>
      <p:ext uri="{BB962C8B-B14F-4D97-AF65-F5344CB8AC3E}">
        <p14:creationId xmlns:p14="http://schemas.microsoft.com/office/powerpoint/2010/main" val="24417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BA90-A5BB-F84A-8322-E495A73D74ED}"/>
              </a:ext>
            </a:extLst>
          </p:cNvPr>
          <p:cNvSpPr>
            <a:spLocks noGrp="1"/>
          </p:cNvSpPr>
          <p:nvPr>
            <p:ph type="title"/>
          </p:nvPr>
        </p:nvSpPr>
        <p:spPr/>
        <p:txBody>
          <a:bodyPr/>
          <a:lstStyle/>
          <a:p>
            <a:r>
              <a:rPr lang="en-GB" dirty="0"/>
              <a:t>Thales/CPI IOT: ‘Factory’ testing at CERN</a:t>
            </a:r>
          </a:p>
        </p:txBody>
      </p:sp>
      <p:sp>
        <p:nvSpPr>
          <p:cNvPr id="4" name="Slide Number Placeholder 3">
            <a:extLst>
              <a:ext uri="{FF2B5EF4-FFF2-40B4-BE49-F238E27FC236}">
                <a16:creationId xmlns:a16="http://schemas.microsoft.com/office/drawing/2014/main" id="{BFC96639-9014-8241-8B3C-990756CD97FE}"/>
              </a:ext>
            </a:extLst>
          </p:cNvPr>
          <p:cNvSpPr>
            <a:spLocks noGrp="1"/>
          </p:cNvSpPr>
          <p:nvPr>
            <p:ph type="sldNum" sz="quarter" idx="12"/>
          </p:nvPr>
        </p:nvSpPr>
        <p:spPr/>
        <p:txBody>
          <a:bodyPr/>
          <a:lstStyle/>
          <a:p>
            <a:fld id="{551115BC-487E-4422-894C-CB7CD3E79223}" type="slidenum">
              <a:rPr lang="en-GB" noProof="0" smtClean="0"/>
              <a:t>16</a:t>
            </a:fld>
            <a:endParaRPr lang="en-GB" noProof="0"/>
          </a:p>
        </p:txBody>
      </p:sp>
      <p:pic>
        <p:nvPicPr>
          <p:cNvPr id="6" name="Picture 5">
            <a:extLst>
              <a:ext uri="{FF2B5EF4-FFF2-40B4-BE49-F238E27FC236}">
                <a16:creationId xmlns:a16="http://schemas.microsoft.com/office/drawing/2014/main" id="{25B50133-38B7-344F-9CC4-9CC3FC235E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0360" y="1844824"/>
            <a:ext cx="8028384" cy="4844246"/>
          </a:xfrm>
          <a:prstGeom prst="rect">
            <a:avLst/>
          </a:prstGeom>
        </p:spPr>
      </p:pic>
      <p:sp>
        <p:nvSpPr>
          <p:cNvPr id="8" name="TextBox 7">
            <a:extLst>
              <a:ext uri="{FF2B5EF4-FFF2-40B4-BE49-F238E27FC236}">
                <a16:creationId xmlns:a16="http://schemas.microsoft.com/office/drawing/2014/main" id="{E348199D-C096-B944-8AB7-A78D3E2EE320}"/>
              </a:ext>
            </a:extLst>
          </p:cNvPr>
          <p:cNvSpPr txBox="1"/>
          <p:nvPr/>
        </p:nvSpPr>
        <p:spPr>
          <a:xfrm rot="19559159">
            <a:off x="3753159" y="3551426"/>
            <a:ext cx="1502784" cy="369332"/>
          </a:xfrm>
          <a:prstGeom prst="rect">
            <a:avLst/>
          </a:prstGeom>
          <a:noFill/>
        </p:spPr>
        <p:txBody>
          <a:bodyPr wrap="none" rtlCol="0">
            <a:spAutoFit/>
          </a:bodyPr>
          <a:lstStyle/>
          <a:p>
            <a:r>
              <a:rPr lang="en-GB" dirty="0"/>
              <a:t>Output Power</a:t>
            </a:r>
          </a:p>
        </p:txBody>
      </p:sp>
      <p:sp>
        <p:nvSpPr>
          <p:cNvPr id="9" name="TextBox 8">
            <a:extLst>
              <a:ext uri="{FF2B5EF4-FFF2-40B4-BE49-F238E27FC236}">
                <a16:creationId xmlns:a16="http://schemas.microsoft.com/office/drawing/2014/main" id="{3C1CA040-89BF-FF4A-8D23-69A9E5051C18}"/>
              </a:ext>
            </a:extLst>
          </p:cNvPr>
          <p:cNvSpPr txBox="1"/>
          <p:nvPr/>
        </p:nvSpPr>
        <p:spPr>
          <a:xfrm rot="19559159">
            <a:off x="2516664" y="3551425"/>
            <a:ext cx="1071255" cy="369332"/>
          </a:xfrm>
          <a:prstGeom prst="rect">
            <a:avLst/>
          </a:prstGeom>
          <a:noFill/>
        </p:spPr>
        <p:txBody>
          <a:bodyPr wrap="none" rtlCol="0">
            <a:spAutoFit/>
          </a:bodyPr>
          <a:lstStyle/>
          <a:p>
            <a:r>
              <a:rPr lang="en-GB" dirty="0"/>
              <a:t>Efficiency</a:t>
            </a:r>
          </a:p>
        </p:txBody>
      </p:sp>
      <p:sp>
        <p:nvSpPr>
          <p:cNvPr id="10" name="TextBox 9">
            <a:extLst>
              <a:ext uri="{FF2B5EF4-FFF2-40B4-BE49-F238E27FC236}">
                <a16:creationId xmlns:a16="http://schemas.microsoft.com/office/drawing/2014/main" id="{FE542C27-DE23-5C41-AE6E-B57C620C95CB}"/>
              </a:ext>
            </a:extLst>
          </p:cNvPr>
          <p:cNvSpPr txBox="1"/>
          <p:nvPr/>
        </p:nvSpPr>
        <p:spPr>
          <a:xfrm rot="19559159">
            <a:off x="5777523" y="3795993"/>
            <a:ext cx="1425070" cy="369332"/>
          </a:xfrm>
          <a:prstGeom prst="rect">
            <a:avLst/>
          </a:prstGeom>
          <a:noFill/>
        </p:spPr>
        <p:txBody>
          <a:bodyPr wrap="none" rtlCol="0">
            <a:spAutoFit/>
          </a:bodyPr>
          <a:lstStyle/>
          <a:p>
            <a:r>
              <a:rPr lang="en-GB" dirty="0"/>
              <a:t>Body Current</a:t>
            </a:r>
          </a:p>
        </p:txBody>
      </p:sp>
      <p:sp>
        <p:nvSpPr>
          <p:cNvPr id="11" name="TextBox 10">
            <a:extLst>
              <a:ext uri="{FF2B5EF4-FFF2-40B4-BE49-F238E27FC236}">
                <a16:creationId xmlns:a16="http://schemas.microsoft.com/office/drawing/2014/main" id="{0EF9CEE0-56A9-0B44-91DF-09BA6C5D5166}"/>
              </a:ext>
            </a:extLst>
          </p:cNvPr>
          <p:cNvSpPr txBox="1"/>
          <p:nvPr/>
        </p:nvSpPr>
        <p:spPr>
          <a:xfrm>
            <a:off x="5436096" y="4774838"/>
            <a:ext cx="615874" cy="369332"/>
          </a:xfrm>
          <a:prstGeom prst="rect">
            <a:avLst/>
          </a:prstGeom>
          <a:noFill/>
        </p:spPr>
        <p:txBody>
          <a:bodyPr wrap="none" rtlCol="0">
            <a:spAutoFit/>
          </a:bodyPr>
          <a:lstStyle/>
          <a:p>
            <a:r>
              <a:rPr lang="en-GB" dirty="0"/>
              <a:t>Gain</a:t>
            </a:r>
          </a:p>
        </p:txBody>
      </p:sp>
      <p:sp>
        <p:nvSpPr>
          <p:cNvPr id="12" name="TextBox 11">
            <a:extLst>
              <a:ext uri="{FF2B5EF4-FFF2-40B4-BE49-F238E27FC236}">
                <a16:creationId xmlns:a16="http://schemas.microsoft.com/office/drawing/2014/main" id="{4EEA64D3-D9CE-1943-B6FC-9D26B4C5E818}"/>
              </a:ext>
            </a:extLst>
          </p:cNvPr>
          <p:cNvSpPr txBox="1"/>
          <p:nvPr/>
        </p:nvSpPr>
        <p:spPr>
          <a:xfrm>
            <a:off x="251520" y="1475492"/>
            <a:ext cx="2122441" cy="369332"/>
          </a:xfrm>
          <a:prstGeom prst="rect">
            <a:avLst/>
          </a:prstGeom>
          <a:noFill/>
        </p:spPr>
        <p:txBody>
          <a:bodyPr wrap="none" rtlCol="0">
            <a:spAutoFit/>
          </a:bodyPr>
          <a:lstStyle/>
          <a:p>
            <a:r>
              <a:rPr lang="en-GB" b="1" dirty="0">
                <a:solidFill>
                  <a:srgbClr val="FF0000"/>
                </a:solidFill>
              </a:rPr>
              <a:t>1.2 MW</a:t>
            </a:r>
            <a:r>
              <a:rPr lang="en-GB" b="1" dirty="0"/>
              <a:t>, 1 </a:t>
            </a:r>
            <a:r>
              <a:rPr lang="en-GB" b="1" dirty="0" err="1"/>
              <a:t>ms</a:t>
            </a:r>
            <a:r>
              <a:rPr lang="en-GB" b="1" dirty="0"/>
              <a:t>, 14 Hz</a:t>
            </a:r>
          </a:p>
        </p:txBody>
      </p:sp>
    </p:spTree>
    <p:extLst>
      <p:ext uri="{BB962C8B-B14F-4D97-AF65-F5344CB8AC3E}">
        <p14:creationId xmlns:p14="http://schemas.microsoft.com/office/powerpoint/2010/main" val="2749104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40E4-A20F-5446-9B15-62CC55720047}"/>
              </a:ext>
            </a:extLst>
          </p:cNvPr>
          <p:cNvSpPr>
            <a:spLocks noGrp="1"/>
          </p:cNvSpPr>
          <p:nvPr>
            <p:ph type="title"/>
          </p:nvPr>
        </p:nvSpPr>
        <p:spPr/>
        <p:txBody>
          <a:bodyPr/>
          <a:lstStyle/>
          <a:p>
            <a:r>
              <a:rPr lang="en-GB" dirty="0"/>
              <a:t>Thales/CPI: Operation with one beam off</a:t>
            </a:r>
          </a:p>
        </p:txBody>
      </p:sp>
      <p:sp>
        <p:nvSpPr>
          <p:cNvPr id="4" name="Slide Number Placeholder 3">
            <a:extLst>
              <a:ext uri="{FF2B5EF4-FFF2-40B4-BE49-F238E27FC236}">
                <a16:creationId xmlns:a16="http://schemas.microsoft.com/office/drawing/2014/main" id="{E88BE92F-D29A-E24C-8CD0-72BEF8CABC85}"/>
              </a:ext>
            </a:extLst>
          </p:cNvPr>
          <p:cNvSpPr>
            <a:spLocks noGrp="1"/>
          </p:cNvSpPr>
          <p:nvPr>
            <p:ph type="sldNum" sz="quarter" idx="12"/>
          </p:nvPr>
        </p:nvSpPr>
        <p:spPr/>
        <p:txBody>
          <a:bodyPr/>
          <a:lstStyle/>
          <a:p>
            <a:fld id="{551115BC-487E-4422-894C-CB7CD3E79223}" type="slidenum">
              <a:rPr lang="en-GB" noProof="0" smtClean="0"/>
              <a:t>17</a:t>
            </a:fld>
            <a:endParaRPr lang="en-GB" noProof="0"/>
          </a:p>
        </p:txBody>
      </p:sp>
      <p:pic>
        <p:nvPicPr>
          <p:cNvPr id="5" name="Picture 4">
            <a:extLst>
              <a:ext uri="{FF2B5EF4-FFF2-40B4-BE49-F238E27FC236}">
                <a16:creationId xmlns:a16="http://schemas.microsoft.com/office/drawing/2014/main" id="{FF3FC2C8-9F14-DF46-B4A6-66068B06A5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6525" y="3573016"/>
            <a:ext cx="1959682" cy="2612909"/>
          </a:xfrm>
          <a:prstGeom prst="rect">
            <a:avLst/>
          </a:prstGeom>
        </p:spPr>
      </p:pic>
      <p:pic>
        <p:nvPicPr>
          <p:cNvPr id="8" name="Picture 7">
            <a:extLst>
              <a:ext uri="{FF2B5EF4-FFF2-40B4-BE49-F238E27FC236}">
                <a16:creationId xmlns:a16="http://schemas.microsoft.com/office/drawing/2014/main" id="{4E75D841-3D33-E645-A9B7-9AA3CF0F8C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512" y="1568623"/>
            <a:ext cx="6681584" cy="4825946"/>
          </a:xfrm>
          <a:prstGeom prst="rect">
            <a:avLst/>
          </a:prstGeom>
        </p:spPr>
      </p:pic>
      <p:sp>
        <p:nvSpPr>
          <p:cNvPr id="9" name="TextBox 8">
            <a:extLst>
              <a:ext uri="{FF2B5EF4-FFF2-40B4-BE49-F238E27FC236}">
                <a16:creationId xmlns:a16="http://schemas.microsoft.com/office/drawing/2014/main" id="{DCBE5D59-1DDE-824D-B7BB-74C16E0D4E7D}"/>
              </a:ext>
            </a:extLst>
          </p:cNvPr>
          <p:cNvSpPr txBox="1"/>
          <p:nvPr/>
        </p:nvSpPr>
        <p:spPr>
          <a:xfrm rot="19559159">
            <a:off x="2770365" y="3628460"/>
            <a:ext cx="1502784" cy="369332"/>
          </a:xfrm>
          <a:prstGeom prst="rect">
            <a:avLst/>
          </a:prstGeom>
          <a:noFill/>
        </p:spPr>
        <p:txBody>
          <a:bodyPr wrap="none" rtlCol="0">
            <a:spAutoFit/>
          </a:bodyPr>
          <a:lstStyle/>
          <a:p>
            <a:r>
              <a:rPr lang="en-GB" dirty="0"/>
              <a:t>Output Power</a:t>
            </a:r>
          </a:p>
        </p:txBody>
      </p:sp>
      <p:sp>
        <p:nvSpPr>
          <p:cNvPr id="10" name="TextBox 9">
            <a:extLst>
              <a:ext uri="{FF2B5EF4-FFF2-40B4-BE49-F238E27FC236}">
                <a16:creationId xmlns:a16="http://schemas.microsoft.com/office/drawing/2014/main" id="{CC9EC24B-CC54-574F-80B7-F613077B51F9}"/>
              </a:ext>
            </a:extLst>
          </p:cNvPr>
          <p:cNvSpPr txBox="1"/>
          <p:nvPr/>
        </p:nvSpPr>
        <p:spPr>
          <a:xfrm rot="19559159">
            <a:off x="1991368" y="3388349"/>
            <a:ext cx="1071255" cy="369332"/>
          </a:xfrm>
          <a:prstGeom prst="rect">
            <a:avLst/>
          </a:prstGeom>
          <a:noFill/>
        </p:spPr>
        <p:txBody>
          <a:bodyPr wrap="none" rtlCol="0">
            <a:spAutoFit/>
          </a:bodyPr>
          <a:lstStyle/>
          <a:p>
            <a:r>
              <a:rPr lang="en-GB" dirty="0"/>
              <a:t>Efficiency</a:t>
            </a:r>
          </a:p>
        </p:txBody>
      </p:sp>
      <p:sp>
        <p:nvSpPr>
          <p:cNvPr id="11" name="TextBox 10">
            <a:extLst>
              <a:ext uri="{FF2B5EF4-FFF2-40B4-BE49-F238E27FC236}">
                <a16:creationId xmlns:a16="http://schemas.microsoft.com/office/drawing/2014/main" id="{4DD895D0-C6EC-BE4B-B448-9AC5312A34D7}"/>
              </a:ext>
            </a:extLst>
          </p:cNvPr>
          <p:cNvSpPr txBox="1"/>
          <p:nvPr/>
        </p:nvSpPr>
        <p:spPr>
          <a:xfrm rot="20551647">
            <a:off x="3215736" y="4848014"/>
            <a:ext cx="1425070" cy="369332"/>
          </a:xfrm>
          <a:prstGeom prst="rect">
            <a:avLst/>
          </a:prstGeom>
          <a:noFill/>
        </p:spPr>
        <p:txBody>
          <a:bodyPr wrap="none" rtlCol="0">
            <a:spAutoFit/>
          </a:bodyPr>
          <a:lstStyle/>
          <a:p>
            <a:r>
              <a:rPr lang="en-GB" dirty="0"/>
              <a:t>Body Current</a:t>
            </a:r>
          </a:p>
        </p:txBody>
      </p:sp>
      <p:sp>
        <p:nvSpPr>
          <p:cNvPr id="12" name="TextBox 11">
            <a:extLst>
              <a:ext uri="{FF2B5EF4-FFF2-40B4-BE49-F238E27FC236}">
                <a16:creationId xmlns:a16="http://schemas.microsoft.com/office/drawing/2014/main" id="{854B3CB9-5E70-8E46-B2FE-039278845429}"/>
              </a:ext>
            </a:extLst>
          </p:cNvPr>
          <p:cNvSpPr txBox="1"/>
          <p:nvPr/>
        </p:nvSpPr>
        <p:spPr>
          <a:xfrm>
            <a:off x="3657443" y="4197772"/>
            <a:ext cx="615874" cy="369332"/>
          </a:xfrm>
          <a:prstGeom prst="rect">
            <a:avLst/>
          </a:prstGeom>
          <a:noFill/>
        </p:spPr>
        <p:txBody>
          <a:bodyPr wrap="none" rtlCol="0">
            <a:spAutoFit/>
          </a:bodyPr>
          <a:lstStyle/>
          <a:p>
            <a:r>
              <a:rPr lang="en-GB" dirty="0"/>
              <a:t>Gain</a:t>
            </a:r>
          </a:p>
        </p:txBody>
      </p:sp>
      <p:sp>
        <p:nvSpPr>
          <p:cNvPr id="13" name="TextBox 12">
            <a:extLst>
              <a:ext uri="{FF2B5EF4-FFF2-40B4-BE49-F238E27FC236}">
                <a16:creationId xmlns:a16="http://schemas.microsoft.com/office/drawing/2014/main" id="{7F0E46F3-C3A7-B648-9852-F8DD3A042FEC}"/>
              </a:ext>
            </a:extLst>
          </p:cNvPr>
          <p:cNvSpPr txBox="1"/>
          <p:nvPr/>
        </p:nvSpPr>
        <p:spPr>
          <a:xfrm>
            <a:off x="6695356" y="1844824"/>
            <a:ext cx="2342020" cy="1200329"/>
          </a:xfrm>
          <a:prstGeom prst="rect">
            <a:avLst/>
          </a:prstGeom>
          <a:noFill/>
        </p:spPr>
        <p:txBody>
          <a:bodyPr wrap="square" rtlCol="0">
            <a:spAutoFit/>
          </a:bodyPr>
          <a:lstStyle/>
          <a:p>
            <a:r>
              <a:rPr lang="en-GB" dirty="0"/>
              <a:t>Output power limited by missing driver.</a:t>
            </a:r>
          </a:p>
          <a:p>
            <a:r>
              <a:rPr lang="en-GB" dirty="0"/>
              <a:t>No sign of tube limitation observed</a:t>
            </a:r>
          </a:p>
        </p:txBody>
      </p:sp>
    </p:spTree>
    <p:extLst>
      <p:ext uri="{BB962C8B-B14F-4D97-AF65-F5344CB8AC3E}">
        <p14:creationId xmlns:p14="http://schemas.microsoft.com/office/powerpoint/2010/main" val="327053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610F53-FE91-0645-BBAD-CBF40BCA5D71}"/>
              </a:ext>
            </a:extLst>
          </p:cNvPr>
          <p:cNvSpPr>
            <a:spLocks noGrp="1"/>
          </p:cNvSpPr>
          <p:nvPr>
            <p:ph type="sldNum" sz="quarter" idx="12"/>
          </p:nvPr>
        </p:nvSpPr>
        <p:spPr/>
        <p:txBody>
          <a:bodyPr/>
          <a:lstStyle/>
          <a:p>
            <a:fld id="{551115BC-487E-4422-894C-CB7CD3E79223}" type="slidenum">
              <a:rPr lang="en-GB" noProof="0" smtClean="0"/>
              <a:t>18</a:t>
            </a:fld>
            <a:endParaRPr lang="en-GB" noProof="0"/>
          </a:p>
        </p:txBody>
      </p:sp>
      <p:pic>
        <p:nvPicPr>
          <p:cNvPr id="6" name="Picture 5">
            <a:extLst>
              <a:ext uri="{FF2B5EF4-FFF2-40B4-BE49-F238E27FC236}">
                <a16:creationId xmlns:a16="http://schemas.microsoft.com/office/drawing/2014/main" id="{A2118AF4-4FE8-C744-ACDF-67EFC60381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755" y="2924944"/>
            <a:ext cx="4524233" cy="2734610"/>
          </a:xfrm>
          <a:prstGeom prst="rect">
            <a:avLst/>
          </a:prstGeom>
        </p:spPr>
      </p:pic>
      <p:pic>
        <p:nvPicPr>
          <p:cNvPr id="8" name="Picture 7">
            <a:extLst>
              <a:ext uri="{FF2B5EF4-FFF2-40B4-BE49-F238E27FC236}">
                <a16:creationId xmlns:a16="http://schemas.microsoft.com/office/drawing/2014/main" id="{4993997E-B01B-1845-97B7-DC49CA8B1F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7988" y="2492896"/>
            <a:ext cx="4280023" cy="3166658"/>
          </a:xfrm>
          <a:prstGeom prst="rect">
            <a:avLst/>
          </a:prstGeom>
        </p:spPr>
      </p:pic>
      <p:sp>
        <p:nvSpPr>
          <p:cNvPr id="9" name="TextBox 8">
            <a:extLst>
              <a:ext uri="{FF2B5EF4-FFF2-40B4-BE49-F238E27FC236}">
                <a16:creationId xmlns:a16="http://schemas.microsoft.com/office/drawing/2014/main" id="{2FFFFC7D-EDFA-ED40-9FF7-3EF5C8AFF334}"/>
              </a:ext>
            </a:extLst>
          </p:cNvPr>
          <p:cNvSpPr txBox="1"/>
          <p:nvPr/>
        </p:nvSpPr>
        <p:spPr>
          <a:xfrm>
            <a:off x="899592" y="1803906"/>
            <a:ext cx="3384376" cy="830997"/>
          </a:xfrm>
          <a:prstGeom prst="rect">
            <a:avLst/>
          </a:prstGeom>
          <a:noFill/>
        </p:spPr>
        <p:txBody>
          <a:bodyPr wrap="square" rtlCol="0">
            <a:spAutoFit/>
          </a:bodyPr>
          <a:lstStyle/>
          <a:p>
            <a:r>
              <a:rPr lang="en-GB" sz="2400" dirty="0"/>
              <a:t>Phase insensitive to high voltage ripple</a:t>
            </a:r>
          </a:p>
        </p:txBody>
      </p:sp>
      <p:sp>
        <p:nvSpPr>
          <p:cNvPr id="10" name="TextBox 9">
            <a:extLst>
              <a:ext uri="{FF2B5EF4-FFF2-40B4-BE49-F238E27FC236}">
                <a16:creationId xmlns:a16="http://schemas.microsoft.com/office/drawing/2014/main" id="{DA2A5EF7-BCFE-3349-A726-6F49371E5D78}"/>
              </a:ext>
            </a:extLst>
          </p:cNvPr>
          <p:cNvSpPr txBox="1"/>
          <p:nvPr/>
        </p:nvSpPr>
        <p:spPr>
          <a:xfrm>
            <a:off x="4751399" y="1883601"/>
            <a:ext cx="4246612" cy="461665"/>
          </a:xfrm>
          <a:prstGeom prst="rect">
            <a:avLst/>
          </a:prstGeom>
          <a:noFill/>
        </p:spPr>
        <p:txBody>
          <a:bodyPr wrap="none" rtlCol="0">
            <a:spAutoFit/>
          </a:bodyPr>
          <a:lstStyle/>
          <a:p>
            <a:r>
              <a:rPr lang="en-GB" sz="2400" dirty="0"/>
              <a:t>Low phase shift vs output power</a:t>
            </a:r>
          </a:p>
        </p:txBody>
      </p:sp>
      <p:sp>
        <p:nvSpPr>
          <p:cNvPr id="11" name="TextBox 10">
            <a:extLst>
              <a:ext uri="{FF2B5EF4-FFF2-40B4-BE49-F238E27FC236}">
                <a16:creationId xmlns:a16="http://schemas.microsoft.com/office/drawing/2014/main" id="{9DD6E27B-839E-5D4A-B943-D8937590CE00}"/>
              </a:ext>
            </a:extLst>
          </p:cNvPr>
          <p:cNvSpPr txBox="1"/>
          <p:nvPr/>
        </p:nvSpPr>
        <p:spPr>
          <a:xfrm>
            <a:off x="1942481" y="6171684"/>
            <a:ext cx="5653855" cy="369332"/>
          </a:xfrm>
          <a:prstGeom prst="rect">
            <a:avLst/>
          </a:prstGeom>
          <a:noFill/>
        </p:spPr>
        <p:txBody>
          <a:bodyPr wrap="none" rtlCol="0">
            <a:spAutoFit/>
          </a:bodyPr>
          <a:lstStyle/>
          <a:p>
            <a:r>
              <a:rPr lang="en-GB" dirty="0"/>
              <a:t>Measurements at 600 kW due to failure of output window</a:t>
            </a:r>
          </a:p>
        </p:txBody>
      </p:sp>
      <p:sp>
        <p:nvSpPr>
          <p:cNvPr id="12" name="Title 1">
            <a:extLst>
              <a:ext uri="{FF2B5EF4-FFF2-40B4-BE49-F238E27FC236}">
                <a16:creationId xmlns:a16="http://schemas.microsoft.com/office/drawing/2014/main" id="{0A756660-3026-6F4C-B1A4-F78328FDE543}"/>
              </a:ext>
            </a:extLst>
          </p:cNvPr>
          <p:cNvSpPr>
            <a:spLocks noGrp="1"/>
          </p:cNvSpPr>
          <p:nvPr>
            <p:ph type="title"/>
          </p:nvPr>
        </p:nvSpPr>
        <p:spPr>
          <a:xfrm>
            <a:off x="457200" y="274638"/>
            <a:ext cx="7139136" cy="1143000"/>
          </a:xfrm>
        </p:spPr>
        <p:txBody>
          <a:bodyPr/>
          <a:lstStyle/>
          <a:p>
            <a:r>
              <a:rPr lang="en-GB" dirty="0"/>
              <a:t>Thales/CPI: Operation with one beam off</a:t>
            </a:r>
          </a:p>
        </p:txBody>
      </p:sp>
    </p:spTree>
    <p:extLst>
      <p:ext uri="{BB962C8B-B14F-4D97-AF65-F5344CB8AC3E}">
        <p14:creationId xmlns:p14="http://schemas.microsoft.com/office/powerpoint/2010/main" val="1463895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efficiency promise of IOTs for operation below ‘Saturation’</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19</a:t>
            </a:fld>
            <a:endParaRPr lang="en-GB" noProof="0"/>
          </a:p>
        </p:txBody>
      </p:sp>
      <p:grpSp>
        <p:nvGrpSpPr>
          <p:cNvPr id="5" name="Group 4"/>
          <p:cNvGrpSpPr/>
          <p:nvPr/>
        </p:nvGrpSpPr>
        <p:grpSpPr>
          <a:xfrm>
            <a:off x="4699578" y="1849860"/>
            <a:ext cx="3856964" cy="4581128"/>
            <a:chOff x="438735" y="2034351"/>
            <a:chExt cx="3856964" cy="4581128"/>
          </a:xfrm>
        </p:grpSpPr>
        <p:pic>
          <p:nvPicPr>
            <p:cNvPr id="6" name="Picture 5"/>
            <p:cNvPicPr>
              <a:picLocks noChangeAspect="1"/>
            </p:cNvPicPr>
            <p:nvPr/>
          </p:nvPicPr>
          <p:blipFill>
            <a:blip r:embed="rId2"/>
            <a:stretch>
              <a:fillRect/>
            </a:stretch>
          </p:blipFill>
          <p:spPr>
            <a:xfrm>
              <a:off x="438735" y="2034351"/>
              <a:ext cx="3856964" cy="4581128"/>
            </a:xfrm>
            <a:prstGeom prst="rect">
              <a:avLst/>
            </a:prstGeom>
          </p:spPr>
        </p:pic>
        <p:sp>
          <p:nvSpPr>
            <p:cNvPr id="7" name="TextBox 6"/>
            <p:cNvSpPr txBox="1"/>
            <p:nvPr/>
          </p:nvSpPr>
          <p:spPr>
            <a:xfrm>
              <a:off x="3035453" y="2633013"/>
              <a:ext cx="998991" cy="369332"/>
            </a:xfrm>
            <a:prstGeom prst="rect">
              <a:avLst/>
            </a:prstGeom>
            <a:solidFill>
              <a:schemeClr val="bg1"/>
            </a:solidFill>
          </p:spPr>
          <p:txBody>
            <a:bodyPr wrap="none" rtlCol="0">
              <a:spAutoFit/>
            </a:bodyPr>
            <a:lstStyle/>
            <a:p>
              <a:r>
                <a:rPr lang="en-US"/>
                <a:t>105.6 kV</a:t>
              </a:r>
            </a:p>
          </p:txBody>
        </p:sp>
        <p:sp>
          <p:nvSpPr>
            <p:cNvPr id="8" name="TextBox 7"/>
            <p:cNvSpPr txBox="1"/>
            <p:nvPr/>
          </p:nvSpPr>
          <p:spPr>
            <a:xfrm>
              <a:off x="3115062" y="3177856"/>
              <a:ext cx="707245" cy="369332"/>
            </a:xfrm>
            <a:prstGeom prst="rect">
              <a:avLst/>
            </a:prstGeom>
            <a:solidFill>
              <a:schemeClr val="bg1"/>
            </a:solidFill>
          </p:spPr>
          <p:txBody>
            <a:bodyPr wrap="none" rtlCol="0">
              <a:spAutoFit/>
            </a:bodyPr>
            <a:lstStyle/>
            <a:p>
              <a:r>
                <a:rPr lang="en-US"/>
                <a:t>96 kV</a:t>
              </a:r>
            </a:p>
          </p:txBody>
        </p:sp>
        <p:sp>
          <p:nvSpPr>
            <p:cNvPr id="9" name="TextBox 8"/>
            <p:cNvSpPr txBox="1"/>
            <p:nvPr/>
          </p:nvSpPr>
          <p:spPr>
            <a:xfrm>
              <a:off x="2398141" y="4346766"/>
              <a:ext cx="881973" cy="369332"/>
            </a:xfrm>
            <a:prstGeom prst="rect">
              <a:avLst/>
            </a:prstGeom>
            <a:solidFill>
              <a:schemeClr val="bg1"/>
            </a:solidFill>
          </p:spPr>
          <p:txBody>
            <a:bodyPr wrap="none" rtlCol="0">
              <a:spAutoFit/>
            </a:bodyPr>
            <a:lstStyle/>
            <a:p>
              <a:r>
                <a:rPr lang="en-US"/>
                <a:t>75.2 kV</a:t>
              </a:r>
            </a:p>
          </p:txBody>
        </p:sp>
      </p:grpSp>
      <p:sp>
        <p:nvSpPr>
          <p:cNvPr id="10" name="TextBox 9"/>
          <p:cNvSpPr txBox="1"/>
          <p:nvPr/>
        </p:nvSpPr>
        <p:spPr>
          <a:xfrm>
            <a:off x="5596720" y="1555165"/>
            <a:ext cx="2062681" cy="369332"/>
          </a:xfrm>
          <a:prstGeom prst="rect">
            <a:avLst/>
          </a:prstGeom>
          <a:noFill/>
        </p:spPr>
        <p:txBody>
          <a:bodyPr wrap="none" rtlCol="0">
            <a:spAutoFit/>
          </a:bodyPr>
          <a:lstStyle/>
          <a:p>
            <a:r>
              <a:rPr lang="en-US"/>
              <a:t>Toshiba Factory Test</a:t>
            </a:r>
          </a:p>
        </p:txBody>
      </p:sp>
      <p:pic>
        <p:nvPicPr>
          <p:cNvPr id="11" name="Picture 10"/>
          <p:cNvPicPr>
            <a:picLocks noChangeAspect="1"/>
          </p:cNvPicPr>
          <p:nvPr/>
        </p:nvPicPr>
        <p:blipFill>
          <a:blip r:embed="rId3"/>
          <a:stretch>
            <a:fillRect/>
          </a:stretch>
        </p:blipFill>
        <p:spPr>
          <a:xfrm>
            <a:off x="251520" y="1941520"/>
            <a:ext cx="4080914" cy="4084901"/>
          </a:xfrm>
          <a:prstGeom prst="rect">
            <a:avLst/>
          </a:prstGeom>
        </p:spPr>
      </p:pic>
      <p:sp>
        <p:nvSpPr>
          <p:cNvPr id="12" name="TextBox 11"/>
          <p:cNvSpPr txBox="1"/>
          <p:nvPr/>
        </p:nvSpPr>
        <p:spPr>
          <a:xfrm>
            <a:off x="457200" y="6180971"/>
            <a:ext cx="3025700" cy="923330"/>
          </a:xfrm>
          <a:prstGeom prst="rect">
            <a:avLst/>
          </a:prstGeom>
          <a:noFill/>
        </p:spPr>
        <p:txBody>
          <a:bodyPr wrap="none" rtlCol="0">
            <a:spAutoFit/>
          </a:bodyPr>
          <a:lstStyle/>
          <a:p>
            <a:r>
              <a:rPr lang="en-US" dirty="0"/>
              <a:t>For Power to Beam of 1 MW</a:t>
            </a:r>
          </a:p>
          <a:p>
            <a:r>
              <a:rPr lang="en-US" dirty="0"/>
              <a:t>Operation with 20% Overhead</a:t>
            </a:r>
          </a:p>
          <a:p>
            <a:endParaRPr lang="en-US" dirty="0"/>
          </a:p>
        </p:txBody>
      </p:sp>
      <p:cxnSp>
        <p:nvCxnSpPr>
          <p:cNvPr id="16" name="Straight Arrow Connector 15"/>
          <p:cNvCxnSpPr/>
          <p:nvPr/>
        </p:nvCxnSpPr>
        <p:spPr>
          <a:xfrm>
            <a:off x="6876256" y="3178031"/>
            <a:ext cx="0" cy="466993"/>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20271" y="3515944"/>
            <a:ext cx="2032663" cy="646331"/>
          </a:xfrm>
          <a:prstGeom prst="rect">
            <a:avLst/>
          </a:prstGeom>
          <a:solidFill>
            <a:schemeClr val="accent6">
              <a:lumMod val="60000"/>
              <a:lumOff val="40000"/>
            </a:schemeClr>
          </a:solidFill>
        </p:spPr>
        <p:txBody>
          <a:bodyPr wrap="square" rtlCol="0">
            <a:spAutoFit/>
          </a:bodyPr>
          <a:lstStyle/>
          <a:p>
            <a:r>
              <a:rPr lang="en-US" dirty="0"/>
              <a:t>Efficiency at Point of Operation = 52%</a:t>
            </a:r>
          </a:p>
        </p:txBody>
      </p:sp>
      <p:cxnSp>
        <p:nvCxnSpPr>
          <p:cNvPr id="18" name="Straight Arrow Connector 17"/>
          <p:cNvCxnSpPr/>
          <p:nvPr/>
        </p:nvCxnSpPr>
        <p:spPr>
          <a:xfrm flipH="1">
            <a:off x="6156176" y="3645024"/>
            <a:ext cx="746337" cy="0"/>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81778" y="4112439"/>
            <a:ext cx="2032663" cy="646331"/>
          </a:xfrm>
          <a:prstGeom prst="rect">
            <a:avLst/>
          </a:prstGeom>
          <a:solidFill>
            <a:schemeClr val="accent6">
              <a:lumMod val="60000"/>
              <a:lumOff val="40000"/>
            </a:schemeClr>
          </a:solidFill>
        </p:spPr>
        <p:txBody>
          <a:bodyPr wrap="square" rtlCol="0">
            <a:spAutoFit/>
          </a:bodyPr>
          <a:lstStyle/>
          <a:p>
            <a:r>
              <a:rPr lang="en-US"/>
              <a:t>Efficiency at Point of Operation = 69%</a:t>
            </a:r>
          </a:p>
        </p:txBody>
      </p:sp>
      <p:sp>
        <p:nvSpPr>
          <p:cNvPr id="22" name="TextBox 21"/>
          <p:cNvSpPr txBox="1"/>
          <p:nvPr/>
        </p:nvSpPr>
        <p:spPr>
          <a:xfrm>
            <a:off x="1835696" y="1555165"/>
            <a:ext cx="1090748" cy="369332"/>
          </a:xfrm>
          <a:prstGeom prst="rect">
            <a:avLst/>
          </a:prstGeom>
          <a:noFill/>
        </p:spPr>
        <p:txBody>
          <a:bodyPr wrap="none" rtlCol="0">
            <a:spAutoFit/>
          </a:bodyPr>
          <a:lstStyle/>
          <a:p>
            <a:r>
              <a:rPr lang="en-US"/>
              <a:t>L3 MBIOT</a:t>
            </a:r>
          </a:p>
        </p:txBody>
      </p:sp>
      <p:sp>
        <p:nvSpPr>
          <p:cNvPr id="26" name="Oval 25"/>
          <p:cNvSpPr/>
          <p:nvPr/>
        </p:nvSpPr>
        <p:spPr>
          <a:xfrm>
            <a:off x="2554093" y="295944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906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Agenda</a:t>
            </a:r>
          </a:p>
        </p:txBody>
      </p:sp>
      <p:sp>
        <p:nvSpPr>
          <p:cNvPr id="3" name="Content Placeholder 2"/>
          <p:cNvSpPr>
            <a:spLocks noGrp="1"/>
          </p:cNvSpPr>
          <p:nvPr>
            <p:ph idx="1"/>
          </p:nvPr>
        </p:nvSpPr>
        <p:spPr>
          <a:xfrm>
            <a:off x="1691680" y="1600200"/>
            <a:ext cx="6995120" cy="452596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3200" dirty="0"/>
          </a:p>
          <a:p>
            <a:pPr algn="thaiDist">
              <a:spcBef>
                <a:spcPts val="0"/>
              </a:spcBef>
            </a:pPr>
            <a:endParaRPr lang="en-GB" dirty="0"/>
          </a:p>
          <a:p>
            <a:pPr algn="thaiDist">
              <a:spcBef>
                <a:spcPts val="0"/>
              </a:spcBef>
            </a:pPr>
            <a:r>
              <a:rPr lang="en-GB" dirty="0"/>
              <a:t>RF requirements at ESS </a:t>
            </a:r>
          </a:p>
          <a:p>
            <a:pPr algn="thaiDist">
              <a:spcBef>
                <a:spcPts val="0"/>
              </a:spcBef>
            </a:pPr>
            <a:r>
              <a:rPr lang="en-GB" dirty="0"/>
              <a:t>Technology Options</a:t>
            </a:r>
          </a:p>
          <a:p>
            <a:pPr algn="thaiDist">
              <a:spcBef>
                <a:spcPts val="0"/>
              </a:spcBef>
            </a:pPr>
            <a:r>
              <a:rPr lang="en-GB" dirty="0"/>
              <a:t>Klystron Prototypes and Results</a:t>
            </a:r>
          </a:p>
          <a:p>
            <a:pPr algn="thaiDist">
              <a:spcBef>
                <a:spcPts val="0"/>
              </a:spcBef>
            </a:pPr>
            <a:r>
              <a:rPr lang="en-GB" dirty="0"/>
              <a:t>IOT Prototypes and Results</a:t>
            </a:r>
          </a:p>
          <a:p>
            <a:pPr algn="thaiDist">
              <a:spcBef>
                <a:spcPts val="0"/>
              </a:spcBef>
            </a:pPr>
            <a:r>
              <a:rPr lang="en-GB" dirty="0"/>
              <a:t>Energy Consumption and Energy cost comparison</a:t>
            </a:r>
          </a:p>
          <a:p>
            <a:pPr algn="thaiDist">
              <a:spcBef>
                <a:spcPts val="0"/>
              </a:spcBef>
            </a:pPr>
            <a:r>
              <a:rPr lang="en-GB" dirty="0"/>
              <a:t>Summary</a:t>
            </a:r>
          </a:p>
          <a:p>
            <a:pPr marL="0" marR="0" lvl="0" indent="0" defTabSz="914400" eaLnBrk="1" fontAlgn="auto" latinLnBrk="0" hangingPunct="1">
              <a:lnSpc>
                <a:spcPct val="100000"/>
              </a:lnSpc>
              <a:spcBef>
                <a:spcPts val="0"/>
              </a:spcBef>
              <a:spcAft>
                <a:spcPts val="0"/>
              </a:spcAft>
              <a:buClrTx/>
              <a:buSzTx/>
              <a:buFontTx/>
              <a:buNone/>
              <a:tabLst/>
              <a:defRPr/>
            </a:pPr>
            <a:endParaRPr lang="en-GB" sz="3200" dirty="0"/>
          </a:p>
        </p:txBody>
      </p:sp>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spTree>
    <p:extLst>
      <p:ext uri="{BB962C8B-B14F-4D97-AF65-F5344CB8AC3E}">
        <p14:creationId xmlns:p14="http://schemas.microsoft.com/office/powerpoint/2010/main" val="148902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FEED-9BE3-B240-BFAC-E08F242BB451}"/>
              </a:ext>
            </a:extLst>
          </p:cNvPr>
          <p:cNvSpPr>
            <a:spLocks noGrp="1"/>
          </p:cNvSpPr>
          <p:nvPr>
            <p:ph type="title"/>
          </p:nvPr>
        </p:nvSpPr>
        <p:spPr/>
        <p:txBody>
          <a:bodyPr/>
          <a:lstStyle/>
          <a:p>
            <a:r>
              <a:rPr lang="en-GB" dirty="0"/>
              <a:t>IOT Summary</a:t>
            </a:r>
          </a:p>
        </p:txBody>
      </p:sp>
      <p:sp>
        <p:nvSpPr>
          <p:cNvPr id="3" name="Content Placeholder 2">
            <a:extLst>
              <a:ext uri="{FF2B5EF4-FFF2-40B4-BE49-F238E27FC236}">
                <a16:creationId xmlns:a16="http://schemas.microsoft.com/office/drawing/2014/main" id="{ED3A4C98-E71A-B142-BE3E-FE02B655C238}"/>
              </a:ext>
            </a:extLst>
          </p:cNvPr>
          <p:cNvSpPr>
            <a:spLocks noGrp="1"/>
          </p:cNvSpPr>
          <p:nvPr>
            <p:ph idx="1"/>
          </p:nvPr>
        </p:nvSpPr>
        <p:spPr/>
        <p:txBody>
          <a:bodyPr>
            <a:normAutofit fontScale="77500" lnSpcReduction="20000"/>
          </a:bodyPr>
          <a:lstStyle/>
          <a:p>
            <a:r>
              <a:rPr lang="en-GB" dirty="0"/>
              <a:t>L3</a:t>
            </a:r>
          </a:p>
          <a:p>
            <a:r>
              <a:rPr lang="en-GB" dirty="0"/>
              <a:t>Testing at the factory limited due to HV power supply issues.</a:t>
            </a:r>
          </a:p>
          <a:p>
            <a:r>
              <a:rPr lang="en-GB" dirty="0"/>
              <a:t>Factory test demonstrated 1.2 MW for short pulses</a:t>
            </a:r>
          </a:p>
          <a:p>
            <a:r>
              <a:rPr lang="en-GB" dirty="0"/>
              <a:t>At CERN 3.5 </a:t>
            </a:r>
            <a:r>
              <a:rPr lang="en-GB" dirty="0" err="1"/>
              <a:t>ms</a:t>
            </a:r>
            <a:r>
              <a:rPr lang="en-GB" dirty="0"/>
              <a:t> pulses demonstrated at 1.12 MW limited by drivers.</a:t>
            </a:r>
          </a:p>
          <a:p>
            <a:endParaRPr lang="en-GB" dirty="0"/>
          </a:p>
          <a:p>
            <a:pPr marL="0" indent="0">
              <a:buNone/>
            </a:pPr>
            <a:r>
              <a:rPr lang="en-GB" dirty="0"/>
              <a:t>Thales/CPI</a:t>
            </a:r>
          </a:p>
          <a:p>
            <a:r>
              <a:rPr lang="en-GB" dirty="0"/>
              <a:t>1 MW for 4 </a:t>
            </a:r>
            <a:r>
              <a:rPr lang="en-GB" dirty="0" err="1"/>
              <a:t>ms</a:t>
            </a:r>
            <a:r>
              <a:rPr lang="en-GB" dirty="0"/>
              <a:t> pulses</a:t>
            </a:r>
          </a:p>
          <a:p>
            <a:r>
              <a:rPr lang="en-GB" dirty="0"/>
              <a:t>Large trip on output window reduced performance</a:t>
            </a:r>
          </a:p>
          <a:p>
            <a:pPr lvl="1"/>
            <a:r>
              <a:rPr lang="en-GB" dirty="0"/>
              <a:t>IOT has been repaired and awaiting further testing</a:t>
            </a:r>
          </a:p>
          <a:p>
            <a:pPr lvl="1"/>
            <a:endParaRPr lang="en-GB" dirty="0"/>
          </a:p>
          <a:p>
            <a:pPr marL="0" indent="0">
              <a:buNone/>
            </a:pPr>
            <a:r>
              <a:rPr lang="en-GB" dirty="0"/>
              <a:t>Both</a:t>
            </a:r>
          </a:p>
          <a:p>
            <a:r>
              <a:rPr lang="en-GB" dirty="0"/>
              <a:t>Long term testing still to be done</a:t>
            </a:r>
          </a:p>
          <a:p>
            <a:r>
              <a:rPr lang="en-GB" dirty="0"/>
              <a:t>Cost optimisation possible for a series tube.</a:t>
            </a:r>
          </a:p>
        </p:txBody>
      </p:sp>
      <p:sp>
        <p:nvSpPr>
          <p:cNvPr id="4" name="Slide Number Placeholder 3">
            <a:extLst>
              <a:ext uri="{FF2B5EF4-FFF2-40B4-BE49-F238E27FC236}">
                <a16:creationId xmlns:a16="http://schemas.microsoft.com/office/drawing/2014/main" id="{EF0EB577-212C-904D-8710-298B696289DE}"/>
              </a:ext>
            </a:extLst>
          </p:cNvPr>
          <p:cNvSpPr>
            <a:spLocks noGrp="1"/>
          </p:cNvSpPr>
          <p:nvPr>
            <p:ph type="sldNum" sz="quarter" idx="12"/>
          </p:nvPr>
        </p:nvSpPr>
        <p:spPr/>
        <p:txBody>
          <a:bodyPr/>
          <a:lstStyle/>
          <a:p>
            <a:fld id="{551115BC-487E-4422-894C-CB7CD3E79223}" type="slidenum">
              <a:rPr lang="en-GB" noProof="0" smtClean="0"/>
              <a:t>20</a:t>
            </a:fld>
            <a:endParaRPr lang="en-GB" noProof="0"/>
          </a:p>
        </p:txBody>
      </p:sp>
    </p:spTree>
    <p:extLst>
      <p:ext uri="{BB962C8B-B14F-4D97-AF65-F5344CB8AC3E}">
        <p14:creationId xmlns:p14="http://schemas.microsoft.com/office/powerpoint/2010/main" val="3796414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MBIOT Status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21</a:t>
            </a:fld>
            <a:endParaRPr lang="en-GB" noProof="0"/>
          </a:p>
        </p:txBody>
      </p:sp>
      <p:pic>
        <p:nvPicPr>
          <p:cNvPr id="32" name="Picture 3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61702" y="2852936"/>
            <a:ext cx="4719922" cy="3539941"/>
          </a:xfrm>
          <a:prstGeom prst="rect">
            <a:avLst/>
          </a:prstGeom>
        </p:spPr>
      </p:pic>
      <p:sp>
        <p:nvSpPr>
          <p:cNvPr id="33" name="TextBox 32"/>
          <p:cNvSpPr txBox="1"/>
          <p:nvPr/>
        </p:nvSpPr>
        <p:spPr>
          <a:xfrm>
            <a:off x="683568" y="6370175"/>
            <a:ext cx="1868204" cy="369332"/>
          </a:xfrm>
          <a:prstGeom prst="rect">
            <a:avLst/>
          </a:prstGeom>
          <a:noFill/>
        </p:spPr>
        <p:txBody>
          <a:bodyPr wrap="none" rtlCol="0">
            <a:spAutoFit/>
          </a:bodyPr>
          <a:lstStyle/>
          <a:p>
            <a:r>
              <a:rPr lang="en-US" dirty="0"/>
              <a:t>Thales/CPI MBIOT</a:t>
            </a:r>
          </a:p>
        </p:txBody>
      </p:sp>
      <p:sp>
        <p:nvSpPr>
          <p:cNvPr id="34" name="TextBox 33"/>
          <p:cNvSpPr txBox="1"/>
          <p:nvPr/>
        </p:nvSpPr>
        <p:spPr>
          <a:xfrm>
            <a:off x="6660232" y="6392877"/>
            <a:ext cx="1090748" cy="369332"/>
          </a:xfrm>
          <a:prstGeom prst="rect">
            <a:avLst/>
          </a:prstGeom>
          <a:noFill/>
        </p:spPr>
        <p:txBody>
          <a:bodyPr wrap="none" rtlCol="0">
            <a:spAutoFit/>
          </a:bodyPr>
          <a:lstStyle/>
          <a:p>
            <a:r>
              <a:rPr lang="en-US" dirty="0"/>
              <a:t>L3 MBIOT</a:t>
            </a:r>
          </a:p>
        </p:txBody>
      </p:sp>
      <p:sp>
        <p:nvSpPr>
          <p:cNvPr id="35" name="TextBox 34"/>
          <p:cNvSpPr txBox="1"/>
          <p:nvPr/>
        </p:nvSpPr>
        <p:spPr>
          <a:xfrm>
            <a:off x="62473" y="1448882"/>
            <a:ext cx="5944769" cy="1384995"/>
          </a:xfrm>
          <a:prstGeom prst="rect">
            <a:avLst/>
          </a:prstGeom>
          <a:noFill/>
        </p:spPr>
        <p:txBody>
          <a:bodyPr wrap="none" rtlCol="0">
            <a:spAutoFit/>
          </a:bodyPr>
          <a:lstStyle/>
          <a:p>
            <a:r>
              <a:rPr lang="en-US" sz="2800" dirty="0"/>
              <a:t>MBIOTs delivered to CERN for testing</a:t>
            </a:r>
          </a:p>
          <a:p>
            <a:r>
              <a:rPr lang="en-US" sz="2800" dirty="0"/>
              <a:t>Both MBIOTs have delivered 1.2 MW</a:t>
            </a:r>
          </a:p>
          <a:p>
            <a:r>
              <a:rPr lang="en-US" sz="2800" dirty="0"/>
              <a:t>Overall Technical Specification achieved</a:t>
            </a: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28" y="2852936"/>
            <a:ext cx="4225941" cy="3539941"/>
          </a:xfrm>
          <a:prstGeom prst="rect">
            <a:avLst/>
          </a:prstGeom>
        </p:spPr>
      </p:pic>
      <p:grpSp>
        <p:nvGrpSpPr>
          <p:cNvPr id="41" name="Group 40"/>
          <p:cNvGrpSpPr/>
          <p:nvPr/>
        </p:nvGrpSpPr>
        <p:grpSpPr>
          <a:xfrm>
            <a:off x="6084168" y="774130"/>
            <a:ext cx="3024336" cy="2078806"/>
            <a:chOff x="4612048" y="733396"/>
            <a:chExt cx="3024336" cy="2078806"/>
          </a:xfrm>
        </p:grpSpPr>
        <p:sp>
          <p:nvSpPr>
            <p:cNvPr id="40" name="Rounded Rectangle 39"/>
            <p:cNvSpPr/>
            <p:nvPr/>
          </p:nvSpPr>
          <p:spPr>
            <a:xfrm>
              <a:off x="4612048" y="733396"/>
              <a:ext cx="3024336" cy="2078806"/>
            </a:xfrm>
            <a:prstGeom prst="roundRect">
              <a:avLst/>
            </a:prstGeom>
            <a:gradFill>
              <a:gsLst>
                <a:gs pos="0">
                  <a:schemeClr val="accent1">
                    <a:lumMod val="5000"/>
                    <a:lumOff val="95000"/>
                    <a:alpha val="4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0353" y="1325191"/>
              <a:ext cx="2590800" cy="1469179"/>
            </a:xfrm>
            <a:prstGeom prst="rect">
              <a:avLst/>
            </a:prstGeom>
          </p:spPr>
        </p:pic>
        <p:sp>
          <p:nvSpPr>
            <p:cNvPr id="39" name="TextBox 38"/>
            <p:cNvSpPr txBox="1"/>
            <p:nvPr/>
          </p:nvSpPr>
          <p:spPr>
            <a:xfrm>
              <a:off x="5129663" y="889440"/>
              <a:ext cx="1989106" cy="461665"/>
            </a:xfrm>
            <a:prstGeom prst="rect">
              <a:avLst/>
            </a:prstGeom>
            <a:noFill/>
          </p:spPr>
          <p:txBody>
            <a:bodyPr wrap="square" rtlCol="0">
              <a:spAutoFit/>
            </a:bodyPr>
            <a:lstStyle/>
            <a:p>
              <a:r>
                <a:rPr lang="en-US" sz="2400" dirty="0">
                  <a:solidFill>
                    <a:schemeClr val="accent6">
                      <a:lumMod val="50000"/>
                    </a:schemeClr>
                  </a:solidFill>
                </a:rPr>
                <a:t>World Record</a:t>
              </a:r>
            </a:p>
          </p:txBody>
        </p:sp>
      </p:grpSp>
      <p:sp>
        <p:nvSpPr>
          <p:cNvPr id="43" name="TextBox 42"/>
          <p:cNvSpPr txBox="1"/>
          <p:nvPr/>
        </p:nvSpPr>
        <p:spPr>
          <a:xfrm>
            <a:off x="3441253" y="6470134"/>
            <a:ext cx="1640898" cy="369332"/>
          </a:xfrm>
          <a:prstGeom prst="rect">
            <a:avLst/>
          </a:prstGeom>
          <a:noFill/>
        </p:spPr>
        <p:txBody>
          <a:bodyPr wrap="none" rtlCol="0">
            <a:spAutoFit/>
          </a:bodyPr>
          <a:lstStyle/>
          <a:p>
            <a:r>
              <a:rPr lang="en-US"/>
              <a:t>Testing at CERN</a:t>
            </a:r>
          </a:p>
        </p:txBody>
      </p:sp>
    </p:spTree>
    <p:extLst>
      <p:ext uri="{BB962C8B-B14F-4D97-AF65-F5344CB8AC3E}">
        <p14:creationId xmlns:p14="http://schemas.microsoft.com/office/powerpoint/2010/main" val="2758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5BA6-7F8A-5449-96D0-D45784B19E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2C638B9-CC25-E440-9900-C999E7C0D2A3}"/>
              </a:ext>
            </a:extLst>
          </p:cNvPr>
          <p:cNvSpPr>
            <a:spLocks noGrp="1"/>
          </p:cNvSpPr>
          <p:nvPr>
            <p:ph idx="1"/>
          </p:nvPr>
        </p:nvSpPr>
        <p:spPr>
          <a:xfrm>
            <a:off x="1547664" y="2852936"/>
            <a:ext cx="6480720" cy="1756792"/>
          </a:xfrm>
        </p:spPr>
        <p:txBody>
          <a:bodyPr>
            <a:normAutofit/>
          </a:bodyPr>
          <a:lstStyle/>
          <a:p>
            <a:pPr marL="0" indent="0" algn="ctr">
              <a:buNone/>
            </a:pPr>
            <a:r>
              <a:rPr lang="sv-SE" sz="4000" dirty="0"/>
              <a:t>Energy and Power Estimates Klystrons vs </a:t>
            </a:r>
            <a:r>
              <a:rPr lang="sv-SE" sz="4000" dirty="0" err="1"/>
              <a:t>IOTs</a:t>
            </a:r>
            <a:endParaRPr lang="en-GB" sz="4000" dirty="0"/>
          </a:p>
        </p:txBody>
      </p:sp>
      <p:sp>
        <p:nvSpPr>
          <p:cNvPr id="4" name="Slide Number Placeholder 3">
            <a:extLst>
              <a:ext uri="{FF2B5EF4-FFF2-40B4-BE49-F238E27FC236}">
                <a16:creationId xmlns:a16="http://schemas.microsoft.com/office/drawing/2014/main" id="{7B5DCCAC-FCAA-1E4B-B103-2F5E43B49432}"/>
              </a:ext>
            </a:extLst>
          </p:cNvPr>
          <p:cNvSpPr>
            <a:spLocks noGrp="1"/>
          </p:cNvSpPr>
          <p:nvPr>
            <p:ph type="sldNum" sz="quarter" idx="12"/>
          </p:nvPr>
        </p:nvSpPr>
        <p:spPr/>
        <p:txBody>
          <a:bodyPr/>
          <a:lstStyle/>
          <a:p>
            <a:fld id="{551115BC-487E-4422-894C-CB7CD3E79223}" type="slidenum">
              <a:rPr lang="en-GB" noProof="0" smtClean="0"/>
              <a:t>22</a:t>
            </a:fld>
            <a:endParaRPr lang="en-GB" noProof="0"/>
          </a:p>
        </p:txBody>
      </p:sp>
    </p:spTree>
    <p:extLst>
      <p:ext uri="{BB962C8B-B14F-4D97-AF65-F5344CB8AC3E}">
        <p14:creationId xmlns:p14="http://schemas.microsoft.com/office/powerpoint/2010/main" val="3438318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E05A-3616-5443-A5F1-EB53B064975C}"/>
              </a:ext>
            </a:extLst>
          </p:cNvPr>
          <p:cNvSpPr>
            <a:spLocks noGrp="1"/>
          </p:cNvSpPr>
          <p:nvPr>
            <p:ph type="title"/>
          </p:nvPr>
        </p:nvSpPr>
        <p:spPr/>
        <p:txBody>
          <a:bodyPr>
            <a:normAutofit/>
          </a:bodyPr>
          <a:lstStyle/>
          <a:p>
            <a:r>
              <a:rPr lang="en-GB" sz="2800"/>
              <a:t>Energy and Power Estimates of Klystrons vs IOTs</a:t>
            </a:r>
          </a:p>
        </p:txBody>
      </p:sp>
      <p:sp>
        <p:nvSpPr>
          <p:cNvPr id="4" name="Slide Number Placeholder 3">
            <a:extLst>
              <a:ext uri="{FF2B5EF4-FFF2-40B4-BE49-F238E27FC236}">
                <a16:creationId xmlns:a16="http://schemas.microsoft.com/office/drawing/2014/main" id="{0EA21430-55B9-604F-9207-A3F0F31C21C2}"/>
              </a:ext>
            </a:extLst>
          </p:cNvPr>
          <p:cNvSpPr>
            <a:spLocks noGrp="1"/>
          </p:cNvSpPr>
          <p:nvPr>
            <p:ph type="sldNum" sz="quarter" idx="12"/>
          </p:nvPr>
        </p:nvSpPr>
        <p:spPr/>
        <p:txBody>
          <a:bodyPr/>
          <a:lstStyle/>
          <a:p>
            <a:fld id="{551115BC-487E-4422-894C-CB7CD3E79223}" type="slidenum">
              <a:rPr lang="en-GB" smtClean="0"/>
              <a:t>23</a:t>
            </a:fld>
            <a:endParaRPr lang="en-GB"/>
          </a:p>
        </p:txBody>
      </p:sp>
      <p:sp>
        <p:nvSpPr>
          <p:cNvPr id="5" name="TextBox 4">
            <a:extLst>
              <a:ext uri="{FF2B5EF4-FFF2-40B4-BE49-F238E27FC236}">
                <a16:creationId xmlns:a16="http://schemas.microsoft.com/office/drawing/2014/main" id="{B39D732B-0F7F-5440-9DA7-C628A61D3F3C}"/>
              </a:ext>
            </a:extLst>
          </p:cNvPr>
          <p:cNvSpPr txBox="1"/>
          <p:nvPr/>
        </p:nvSpPr>
        <p:spPr>
          <a:xfrm>
            <a:off x="251520" y="1556792"/>
            <a:ext cx="3400290" cy="369332"/>
          </a:xfrm>
          <a:prstGeom prst="rect">
            <a:avLst/>
          </a:prstGeom>
          <a:noFill/>
        </p:spPr>
        <p:txBody>
          <a:bodyPr wrap="none" rtlCol="0">
            <a:spAutoFit/>
          </a:bodyPr>
          <a:lstStyle/>
          <a:p>
            <a:r>
              <a:rPr lang="en-GB" b="1"/>
              <a:t>Key Numbers used in Calculations</a:t>
            </a:r>
          </a:p>
        </p:txBody>
      </p:sp>
      <p:graphicFrame>
        <p:nvGraphicFramePr>
          <p:cNvPr id="6" name="Table 5">
            <a:extLst>
              <a:ext uri="{FF2B5EF4-FFF2-40B4-BE49-F238E27FC236}">
                <a16:creationId xmlns:a16="http://schemas.microsoft.com/office/drawing/2014/main" id="{8AFEF6A1-5C45-594B-BC30-825F72EA05C9}"/>
              </a:ext>
            </a:extLst>
          </p:cNvPr>
          <p:cNvGraphicFramePr>
            <a:graphicFrameLocks noGrp="1"/>
          </p:cNvGraphicFramePr>
          <p:nvPr>
            <p:extLst>
              <p:ext uri="{D42A27DB-BD31-4B8C-83A1-F6EECF244321}">
                <p14:modId xmlns:p14="http://schemas.microsoft.com/office/powerpoint/2010/main" val="678366166"/>
              </p:ext>
            </p:extLst>
          </p:nvPr>
        </p:nvGraphicFramePr>
        <p:xfrm>
          <a:off x="323528" y="2065278"/>
          <a:ext cx="8424936" cy="3937000"/>
        </p:xfrm>
        <a:graphic>
          <a:graphicData uri="http://schemas.openxmlformats.org/drawingml/2006/table">
            <a:tbl>
              <a:tblPr firstRow="1" bandRow="1">
                <a:tableStyleId>{69CF1AB2-1976-4502-BF36-3FF5EA218861}</a:tableStyleId>
              </a:tblPr>
              <a:tblGrid>
                <a:gridCol w="3682172">
                  <a:extLst>
                    <a:ext uri="{9D8B030D-6E8A-4147-A177-3AD203B41FA5}">
                      <a16:colId xmlns:a16="http://schemas.microsoft.com/office/drawing/2014/main" val="1241787515"/>
                    </a:ext>
                  </a:extLst>
                </a:gridCol>
                <a:gridCol w="1574412">
                  <a:extLst>
                    <a:ext uri="{9D8B030D-6E8A-4147-A177-3AD203B41FA5}">
                      <a16:colId xmlns:a16="http://schemas.microsoft.com/office/drawing/2014/main" val="3051913545"/>
                    </a:ext>
                  </a:extLst>
                </a:gridCol>
                <a:gridCol w="3168352">
                  <a:extLst>
                    <a:ext uri="{9D8B030D-6E8A-4147-A177-3AD203B41FA5}">
                      <a16:colId xmlns:a16="http://schemas.microsoft.com/office/drawing/2014/main" val="4260815229"/>
                    </a:ext>
                  </a:extLst>
                </a:gridCol>
              </a:tblGrid>
              <a:tr h="370840">
                <a:tc>
                  <a:txBody>
                    <a:bodyPr/>
                    <a:lstStyle/>
                    <a:p>
                      <a:r>
                        <a:rPr lang="en-GB" b="0" dirty="0"/>
                        <a:t>Operating Hours per Year</a:t>
                      </a:r>
                    </a:p>
                  </a:txBody>
                  <a:tcPr/>
                </a:tc>
                <a:tc>
                  <a:txBody>
                    <a:bodyPr/>
                    <a:lstStyle/>
                    <a:p>
                      <a:r>
                        <a:rPr lang="en-GB" b="0" dirty="0"/>
                        <a:t>5000 hrs</a:t>
                      </a:r>
                    </a:p>
                  </a:txBody>
                  <a:tcPr/>
                </a:tc>
                <a:tc>
                  <a:txBody>
                    <a:bodyPr/>
                    <a:lstStyle/>
                    <a:p>
                      <a:r>
                        <a:rPr lang="en-GB" b="0" dirty="0"/>
                        <a:t>Steady State Operation</a:t>
                      </a:r>
                    </a:p>
                  </a:txBody>
                  <a:tcPr/>
                </a:tc>
                <a:extLst>
                  <a:ext uri="{0D108BD9-81ED-4DB2-BD59-A6C34878D82A}">
                    <a16:rowId xmlns:a16="http://schemas.microsoft.com/office/drawing/2014/main" val="2633632191"/>
                  </a:ext>
                </a:extLst>
              </a:tr>
              <a:tr h="370840">
                <a:tc>
                  <a:txBody>
                    <a:bodyPr/>
                    <a:lstStyle/>
                    <a:p>
                      <a:r>
                        <a:rPr lang="en-GB" dirty="0"/>
                        <a:t>Klystron and IOT life expectancy</a:t>
                      </a:r>
                    </a:p>
                  </a:txBody>
                  <a:tcPr/>
                </a:tc>
                <a:tc>
                  <a:txBody>
                    <a:bodyPr/>
                    <a:lstStyle/>
                    <a:p>
                      <a:r>
                        <a:rPr lang="en-GB" dirty="0"/>
                        <a:t>60’000 hrs</a:t>
                      </a:r>
                    </a:p>
                  </a:txBody>
                  <a:tcPr/>
                </a:tc>
                <a:tc>
                  <a:txBody>
                    <a:bodyPr/>
                    <a:lstStyle/>
                    <a:p>
                      <a:r>
                        <a:rPr lang="en-GB" dirty="0"/>
                        <a:t>Klystron: Based on mix of experience from other labs</a:t>
                      </a:r>
                    </a:p>
                    <a:p>
                      <a:r>
                        <a:rPr lang="en-GB" dirty="0"/>
                        <a:t>IOT: Based on data for critical components from Broadcast industry.</a:t>
                      </a:r>
                    </a:p>
                  </a:txBody>
                  <a:tcPr/>
                </a:tc>
                <a:extLst>
                  <a:ext uri="{0D108BD9-81ED-4DB2-BD59-A6C34878D82A}">
                    <a16:rowId xmlns:a16="http://schemas.microsoft.com/office/drawing/2014/main" val="3207134565"/>
                  </a:ext>
                </a:extLst>
              </a:tr>
              <a:tr h="370840">
                <a:tc>
                  <a:txBody>
                    <a:bodyPr/>
                    <a:lstStyle/>
                    <a:p>
                      <a:r>
                        <a:rPr lang="en-GB" dirty="0"/>
                        <a:t>Power to beam during pulse</a:t>
                      </a:r>
                    </a:p>
                  </a:txBody>
                  <a:tcPr/>
                </a:tc>
                <a:tc>
                  <a:txBody>
                    <a:bodyPr/>
                    <a:lstStyle/>
                    <a:p>
                      <a:r>
                        <a:rPr lang="en-GB" dirty="0"/>
                        <a:t>1060 kW</a:t>
                      </a:r>
                    </a:p>
                  </a:txBody>
                  <a:tcPr/>
                </a:tc>
                <a:tc>
                  <a:txBody>
                    <a:bodyPr/>
                    <a:lstStyle/>
                    <a:p>
                      <a:r>
                        <a:rPr lang="en-GB" dirty="0"/>
                        <a:t>Average value for all of HB. The value is slightly higher if only the last 40 stations are considered.</a:t>
                      </a:r>
                    </a:p>
                  </a:txBody>
                  <a:tcPr/>
                </a:tc>
                <a:extLst>
                  <a:ext uri="{0D108BD9-81ED-4DB2-BD59-A6C34878D82A}">
                    <a16:rowId xmlns:a16="http://schemas.microsoft.com/office/drawing/2014/main" val="2642778004"/>
                  </a:ext>
                </a:extLst>
              </a:tr>
              <a:tr h="370840">
                <a:tc>
                  <a:txBody>
                    <a:bodyPr/>
                    <a:lstStyle/>
                    <a:p>
                      <a:r>
                        <a:rPr lang="en-GB" dirty="0"/>
                        <a:t>RF overhead for operation with klystrons</a:t>
                      </a:r>
                    </a:p>
                  </a:txBody>
                  <a:tcPr/>
                </a:tc>
                <a:tc>
                  <a:txBody>
                    <a:bodyPr/>
                    <a:lstStyle/>
                    <a:p>
                      <a:r>
                        <a:rPr lang="en-GB" dirty="0"/>
                        <a:t>20%</a:t>
                      </a:r>
                    </a:p>
                  </a:txBody>
                  <a:tcPr/>
                </a:tc>
                <a:tc>
                  <a:txBody>
                    <a:bodyPr/>
                    <a:lstStyle/>
                    <a:p>
                      <a:r>
                        <a:rPr lang="en-GB" dirty="0"/>
                        <a:t>May be optimistic. Most facilities tend to operate well below saturation.</a:t>
                      </a:r>
                    </a:p>
                  </a:txBody>
                  <a:tcPr/>
                </a:tc>
                <a:extLst>
                  <a:ext uri="{0D108BD9-81ED-4DB2-BD59-A6C34878D82A}">
                    <a16:rowId xmlns:a16="http://schemas.microsoft.com/office/drawing/2014/main" val="727198637"/>
                  </a:ext>
                </a:extLst>
              </a:tr>
            </a:tbl>
          </a:graphicData>
        </a:graphic>
      </p:graphicFrame>
    </p:spTree>
    <p:extLst>
      <p:ext uri="{BB962C8B-B14F-4D97-AF65-F5344CB8AC3E}">
        <p14:creationId xmlns:p14="http://schemas.microsoft.com/office/powerpoint/2010/main" val="2771207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B451-D9EA-B444-B81D-07438DD81D41}"/>
              </a:ext>
            </a:extLst>
          </p:cNvPr>
          <p:cNvSpPr>
            <a:spLocks noGrp="1"/>
          </p:cNvSpPr>
          <p:nvPr>
            <p:ph type="title"/>
          </p:nvPr>
        </p:nvSpPr>
        <p:spPr/>
        <p:txBody>
          <a:bodyPr/>
          <a:lstStyle/>
          <a:p>
            <a:r>
              <a:rPr lang="en-GB"/>
              <a:t>Efficiency and Cost</a:t>
            </a:r>
          </a:p>
        </p:txBody>
      </p:sp>
      <p:sp>
        <p:nvSpPr>
          <p:cNvPr id="4" name="Slide Number Placeholder 3">
            <a:extLst>
              <a:ext uri="{FF2B5EF4-FFF2-40B4-BE49-F238E27FC236}">
                <a16:creationId xmlns:a16="http://schemas.microsoft.com/office/drawing/2014/main" id="{8ADAB794-41ED-2D4B-8931-59D6AD0AD33E}"/>
              </a:ext>
            </a:extLst>
          </p:cNvPr>
          <p:cNvSpPr>
            <a:spLocks noGrp="1"/>
          </p:cNvSpPr>
          <p:nvPr>
            <p:ph type="sldNum" sz="quarter" idx="12"/>
          </p:nvPr>
        </p:nvSpPr>
        <p:spPr/>
        <p:txBody>
          <a:bodyPr/>
          <a:lstStyle/>
          <a:p>
            <a:fld id="{551115BC-487E-4422-894C-CB7CD3E79223}" type="slidenum">
              <a:rPr lang="en-GB" smtClean="0"/>
              <a:t>24</a:t>
            </a:fld>
            <a:endParaRPr lang="en-GB"/>
          </a:p>
        </p:txBody>
      </p:sp>
      <p:graphicFrame>
        <p:nvGraphicFramePr>
          <p:cNvPr id="6" name="Table 5">
            <a:extLst>
              <a:ext uri="{FF2B5EF4-FFF2-40B4-BE49-F238E27FC236}">
                <a16:creationId xmlns:a16="http://schemas.microsoft.com/office/drawing/2014/main" id="{A2E44EFA-88DD-2449-A05A-1AC82C95F17F}"/>
              </a:ext>
            </a:extLst>
          </p:cNvPr>
          <p:cNvGraphicFramePr>
            <a:graphicFrameLocks noGrp="1"/>
          </p:cNvGraphicFramePr>
          <p:nvPr>
            <p:extLst>
              <p:ext uri="{D42A27DB-BD31-4B8C-83A1-F6EECF244321}">
                <p14:modId xmlns:p14="http://schemas.microsoft.com/office/powerpoint/2010/main" val="3207435738"/>
              </p:ext>
            </p:extLst>
          </p:nvPr>
        </p:nvGraphicFramePr>
        <p:xfrm>
          <a:off x="457200" y="1647805"/>
          <a:ext cx="8208912" cy="1483360"/>
        </p:xfrm>
        <a:graphic>
          <a:graphicData uri="http://schemas.openxmlformats.org/drawingml/2006/table">
            <a:tbl>
              <a:tblPr firstRow="1" bandRow="1">
                <a:tableStyleId>{69CF1AB2-1976-4502-BF36-3FF5EA218861}</a:tableStyleId>
              </a:tblPr>
              <a:tblGrid>
                <a:gridCol w="3466148">
                  <a:extLst>
                    <a:ext uri="{9D8B030D-6E8A-4147-A177-3AD203B41FA5}">
                      <a16:colId xmlns:a16="http://schemas.microsoft.com/office/drawing/2014/main" val="1241787515"/>
                    </a:ext>
                  </a:extLst>
                </a:gridCol>
                <a:gridCol w="1800780">
                  <a:extLst>
                    <a:ext uri="{9D8B030D-6E8A-4147-A177-3AD203B41FA5}">
                      <a16:colId xmlns:a16="http://schemas.microsoft.com/office/drawing/2014/main" val="3051913545"/>
                    </a:ext>
                  </a:extLst>
                </a:gridCol>
                <a:gridCol w="2941984">
                  <a:extLst>
                    <a:ext uri="{9D8B030D-6E8A-4147-A177-3AD203B41FA5}">
                      <a16:colId xmlns:a16="http://schemas.microsoft.com/office/drawing/2014/main" val="4260815229"/>
                    </a:ext>
                  </a:extLst>
                </a:gridCol>
              </a:tblGrid>
              <a:tr h="370840">
                <a:tc>
                  <a:txBody>
                    <a:bodyPr/>
                    <a:lstStyle/>
                    <a:p>
                      <a:r>
                        <a:rPr lang="en-GB" b="0" dirty="0"/>
                        <a:t>Proton Beam Pulse Width (train)</a:t>
                      </a:r>
                    </a:p>
                  </a:txBody>
                  <a:tcPr/>
                </a:tc>
                <a:tc>
                  <a:txBody>
                    <a:bodyPr/>
                    <a:lstStyle/>
                    <a:p>
                      <a:r>
                        <a:rPr lang="en-GB" b="0" dirty="0"/>
                        <a:t>2.86 </a:t>
                      </a:r>
                      <a:r>
                        <a:rPr lang="en-GB" b="0" dirty="0" err="1"/>
                        <a:t>ms</a:t>
                      </a:r>
                      <a:endParaRPr lang="en-GB" b="0" dirty="0"/>
                    </a:p>
                  </a:txBody>
                  <a:tcPr/>
                </a:tc>
                <a:tc>
                  <a:txBody>
                    <a:bodyPr/>
                    <a:lstStyle/>
                    <a:p>
                      <a:endParaRPr lang="en-GB" b="0" dirty="0"/>
                    </a:p>
                  </a:txBody>
                  <a:tcPr/>
                </a:tc>
                <a:extLst>
                  <a:ext uri="{0D108BD9-81ED-4DB2-BD59-A6C34878D82A}">
                    <a16:rowId xmlns:a16="http://schemas.microsoft.com/office/drawing/2014/main" val="2633632191"/>
                  </a:ext>
                </a:extLst>
              </a:tr>
              <a:tr h="370840">
                <a:tc>
                  <a:txBody>
                    <a:bodyPr/>
                    <a:lstStyle/>
                    <a:p>
                      <a:r>
                        <a:rPr lang="en-GB" sz="1800" kern="1200" dirty="0">
                          <a:solidFill>
                            <a:schemeClr val="dk1"/>
                          </a:solidFill>
                          <a:effectLst/>
                          <a:latin typeface="+mn-lt"/>
                          <a:ea typeface="+mn-ea"/>
                          <a:cs typeface="+mn-cs"/>
                        </a:rPr>
                        <a:t>Cavity ramp and RF settling  time</a:t>
                      </a:r>
                      <a:r>
                        <a:rPr lang="sv-SE" dirty="0">
                          <a:effectLst/>
                        </a:rPr>
                        <a:t> </a:t>
                      </a:r>
                      <a:endParaRPr lang="en-GB" dirty="0"/>
                    </a:p>
                  </a:txBody>
                  <a:tcPr/>
                </a:tc>
                <a:tc>
                  <a:txBody>
                    <a:bodyPr/>
                    <a:lstStyle/>
                    <a:p>
                      <a:r>
                        <a:rPr lang="en-GB" dirty="0"/>
                        <a:t>150 </a:t>
                      </a:r>
                      <a:r>
                        <a:rPr lang="en-GB" sz="1800" kern="1200" dirty="0">
                          <a:solidFill>
                            <a:schemeClr val="dk1"/>
                          </a:solidFill>
                          <a:effectLst/>
                          <a:latin typeface="+mn-lt"/>
                          <a:ea typeface="+mn-ea"/>
                          <a:cs typeface="+mn-cs"/>
                          <a:sym typeface="Symbol" pitchFamily="2" charset="2"/>
                        </a:rPr>
                        <a:t></a:t>
                      </a:r>
                      <a:r>
                        <a:rPr lang="en-GB" sz="1800" kern="1200" dirty="0">
                          <a:solidFill>
                            <a:schemeClr val="dk1"/>
                          </a:solidFill>
                          <a:effectLst/>
                          <a:latin typeface="+mn-lt"/>
                          <a:ea typeface="+mn-ea"/>
                          <a:cs typeface="+mn-cs"/>
                        </a:rPr>
                        <a:t>s</a:t>
                      </a:r>
                      <a:endParaRPr lang="en-GB" dirty="0"/>
                    </a:p>
                  </a:txBody>
                  <a:tcPr/>
                </a:tc>
                <a:tc>
                  <a:txBody>
                    <a:bodyPr/>
                    <a:lstStyle/>
                    <a:p>
                      <a:endParaRPr lang="en-GB" dirty="0"/>
                    </a:p>
                  </a:txBody>
                  <a:tcPr/>
                </a:tc>
                <a:extLst>
                  <a:ext uri="{0D108BD9-81ED-4DB2-BD59-A6C34878D82A}">
                    <a16:rowId xmlns:a16="http://schemas.microsoft.com/office/drawing/2014/main" val="399690479"/>
                  </a:ext>
                </a:extLst>
              </a:tr>
              <a:tr h="370840">
                <a:tc>
                  <a:txBody>
                    <a:bodyPr/>
                    <a:lstStyle/>
                    <a:p>
                      <a:r>
                        <a:rPr lang="en-GB" dirty="0"/>
                        <a:t>Modulator Rise/Fall Time</a:t>
                      </a:r>
                    </a:p>
                  </a:txBody>
                  <a:tcPr/>
                </a:tc>
                <a:tc>
                  <a:txBody>
                    <a:bodyPr/>
                    <a:lstStyle/>
                    <a:p>
                      <a:r>
                        <a:rPr lang="en-GB" dirty="0"/>
                        <a:t>100 </a:t>
                      </a:r>
                      <a:r>
                        <a:rPr lang="en-GB" sz="1800" kern="1200" dirty="0">
                          <a:solidFill>
                            <a:schemeClr val="dk1"/>
                          </a:solidFill>
                          <a:effectLst/>
                          <a:latin typeface="+mn-lt"/>
                          <a:ea typeface="+mn-ea"/>
                          <a:cs typeface="+mn-cs"/>
                          <a:sym typeface="Symbol" pitchFamily="2" charset="2"/>
                        </a:rPr>
                        <a:t></a:t>
                      </a:r>
                      <a:r>
                        <a:rPr lang="en-GB" sz="1800" kern="1200" dirty="0">
                          <a:solidFill>
                            <a:schemeClr val="dk1"/>
                          </a:solidFill>
                          <a:effectLst/>
                          <a:latin typeface="+mn-lt"/>
                          <a:ea typeface="+mn-ea"/>
                          <a:cs typeface="+mn-cs"/>
                        </a:rPr>
                        <a:t>s</a:t>
                      </a:r>
                      <a:r>
                        <a:rPr lang="sv-SE" dirty="0">
                          <a:effectLst/>
                        </a:rPr>
                        <a:t> / 100 </a:t>
                      </a:r>
                      <a:r>
                        <a:rPr lang="en-GB" sz="1800" kern="1200" dirty="0">
                          <a:solidFill>
                            <a:schemeClr val="dk1"/>
                          </a:solidFill>
                          <a:effectLst/>
                          <a:latin typeface="+mn-lt"/>
                          <a:ea typeface="+mn-ea"/>
                          <a:cs typeface="+mn-cs"/>
                          <a:sym typeface="Symbol" pitchFamily="2" charset="2"/>
                        </a:rPr>
                        <a:t></a:t>
                      </a:r>
                      <a:r>
                        <a:rPr lang="en-GB" sz="1800" kern="1200" dirty="0">
                          <a:solidFill>
                            <a:schemeClr val="dk1"/>
                          </a:solidFill>
                          <a:effectLst/>
                          <a:latin typeface="+mn-lt"/>
                          <a:ea typeface="+mn-ea"/>
                          <a:cs typeface="+mn-cs"/>
                        </a:rPr>
                        <a:t>s</a:t>
                      </a:r>
                      <a:endParaRPr lang="en-GB" dirty="0"/>
                    </a:p>
                  </a:txBody>
                  <a:tcPr/>
                </a:tc>
                <a:tc>
                  <a:txBody>
                    <a:bodyPr/>
                    <a:lstStyle/>
                    <a:p>
                      <a:r>
                        <a:rPr lang="en-GB" dirty="0"/>
                        <a:t>Zero for a constant HV supply</a:t>
                      </a:r>
                    </a:p>
                  </a:txBody>
                  <a:tcPr/>
                </a:tc>
                <a:extLst>
                  <a:ext uri="{0D108BD9-81ED-4DB2-BD59-A6C34878D82A}">
                    <a16:rowId xmlns:a16="http://schemas.microsoft.com/office/drawing/2014/main" val="3207134565"/>
                  </a:ext>
                </a:extLst>
              </a:tr>
              <a:tr h="370840">
                <a:tc>
                  <a:txBody>
                    <a:bodyPr/>
                    <a:lstStyle/>
                    <a:p>
                      <a:r>
                        <a:rPr lang="en-GB" b="1" dirty="0"/>
                        <a:t>Total </a:t>
                      </a:r>
                    </a:p>
                  </a:txBody>
                  <a:tcPr/>
                </a:tc>
                <a:tc>
                  <a:txBody>
                    <a:bodyPr/>
                    <a:lstStyle/>
                    <a:p>
                      <a:r>
                        <a:rPr lang="en-GB" b="1" dirty="0"/>
                        <a:t>3.21 </a:t>
                      </a:r>
                      <a:r>
                        <a:rPr lang="en-GB" b="1" dirty="0" err="1"/>
                        <a:t>ms</a:t>
                      </a:r>
                      <a:endParaRPr lang="en-GB" b="1" dirty="0"/>
                    </a:p>
                  </a:txBody>
                  <a:tcPr/>
                </a:tc>
                <a:tc>
                  <a:txBody>
                    <a:bodyPr/>
                    <a:lstStyle/>
                    <a:p>
                      <a:endParaRPr lang="en-GB" dirty="0"/>
                    </a:p>
                  </a:txBody>
                  <a:tcPr/>
                </a:tc>
                <a:extLst>
                  <a:ext uri="{0D108BD9-81ED-4DB2-BD59-A6C34878D82A}">
                    <a16:rowId xmlns:a16="http://schemas.microsoft.com/office/drawing/2014/main" val="2178659298"/>
                  </a:ext>
                </a:extLst>
              </a:tr>
            </a:tbl>
          </a:graphicData>
        </a:graphic>
      </p:graphicFrame>
      <p:cxnSp>
        <p:nvCxnSpPr>
          <p:cNvPr id="8" name="Straight Arrow Connector 7">
            <a:extLst>
              <a:ext uri="{FF2B5EF4-FFF2-40B4-BE49-F238E27FC236}">
                <a16:creationId xmlns:a16="http://schemas.microsoft.com/office/drawing/2014/main" id="{191119DC-BB2F-2248-ACA6-90A5768106A0}"/>
              </a:ext>
            </a:extLst>
          </p:cNvPr>
          <p:cNvCxnSpPr>
            <a:cxnSpLocks/>
          </p:cNvCxnSpPr>
          <p:nvPr/>
        </p:nvCxnSpPr>
        <p:spPr>
          <a:xfrm>
            <a:off x="1278947" y="5091831"/>
            <a:ext cx="67854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EBF9A46-A914-174B-B9E5-D7EB42CE403F}"/>
              </a:ext>
            </a:extLst>
          </p:cNvPr>
          <p:cNvCxnSpPr/>
          <p:nvPr/>
        </p:nvCxnSpPr>
        <p:spPr>
          <a:xfrm flipV="1">
            <a:off x="1278947" y="3494086"/>
            <a:ext cx="0" cy="1590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926C4BA0-B30D-F74C-824A-A3CC29B88E16}"/>
              </a:ext>
            </a:extLst>
          </p:cNvPr>
          <p:cNvGrpSpPr/>
          <p:nvPr/>
        </p:nvGrpSpPr>
        <p:grpSpPr>
          <a:xfrm>
            <a:off x="2517577" y="3856349"/>
            <a:ext cx="3439991" cy="1686594"/>
            <a:chOff x="2517577" y="3856349"/>
            <a:chExt cx="3439991" cy="1686594"/>
          </a:xfrm>
        </p:grpSpPr>
        <p:sp>
          <p:nvSpPr>
            <p:cNvPr id="25" name="Freeform 24">
              <a:extLst>
                <a:ext uri="{FF2B5EF4-FFF2-40B4-BE49-F238E27FC236}">
                  <a16:creationId xmlns:a16="http://schemas.microsoft.com/office/drawing/2014/main" id="{43CFDE54-2159-4443-A518-0A5C377DC7B1}"/>
                </a:ext>
              </a:extLst>
            </p:cNvPr>
            <p:cNvSpPr/>
            <p:nvPr/>
          </p:nvSpPr>
          <p:spPr>
            <a:xfrm>
              <a:off x="2517577" y="3856349"/>
              <a:ext cx="3439991" cy="1228843"/>
            </a:xfrm>
            <a:custGeom>
              <a:avLst/>
              <a:gdLst>
                <a:gd name="connsiteX0" fmla="*/ 0 w 2299855"/>
                <a:gd name="connsiteY0" fmla="*/ 1557447 h 1557447"/>
                <a:gd name="connsiteX1" fmla="*/ 46182 w 2299855"/>
                <a:gd name="connsiteY1" fmla="*/ 98101 h 1557447"/>
                <a:gd name="connsiteX2" fmla="*/ 110836 w 2299855"/>
                <a:gd name="connsiteY2" fmla="*/ 125810 h 1557447"/>
                <a:gd name="connsiteX3" fmla="*/ 147782 w 2299855"/>
                <a:gd name="connsiteY3" fmla="*/ 61156 h 1557447"/>
                <a:gd name="connsiteX4" fmla="*/ 378691 w 2299855"/>
                <a:gd name="connsiteY4" fmla="*/ 51919 h 1557447"/>
                <a:gd name="connsiteX5" fmla="*/ 2299855 w 2299855"/>
                <a:gd name="connsiteY5" fmla="*/ 51919 h 15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855" h="1557447">
                  <a:moveTo>
                    <a:pt x="0" y="1557447"/>
                  </a:moveTo>
                  <a:cubicBezTo>
                    <a:pt x="13854" y="947077"/>
                    <a:pt x="27709" y="336707"/>
                    <a:pt x="46182" y="98101"/>
                  </a:cubicBezTo>
                  <a:cubicBezTo>
                    <a:pt x="64655" y="-140505"/>
                    <a:pt x="93903" y="131967"/>
                    <a:pt x="110836" y="125810"/>
                  </a:cubicBezTo>
                  <a:cubicBezTo>
                    <a:pt x="127769" y="119653"/>
                    <a:pt x="103139" y="73471"/>
                    <a:pt x="147782" y="61156"/>
                  </a:cubicBezTo>
                  <a:cubicBezTo>
                    <a:pt x="192425" y="48841"/>
                    <a:pt x="378691" y="51919"/>
                    <a:pt x="378691" y="51919"/>
                  </a:cubicBezTo>
                  <a:lnTo>
                    <a:pt x="2299855" y="5191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2F24BA44-3A42-4F49-8CC9-89225AEAA8E2}"/>
                </a:ext>
              </a:extLst>
            </p:cNvPr>
            <p:cNvSpPr txBox="1"/>
            <p:nvPr/>
          </p:nvSpPr>
          <p:spPr>
            <a:xfrm>
              <a:off x="2861408" y="5173611"/>
              <a:ext cx="2705612" cy="369332"/>
            </a:xfrm>
            <a:prstGeom prst="rect">
              <a:avLst/>
            </a:prstGeom>
            <a:noFill/>
          </p:spPr>
          <p:txBody>
            <a:bodyPr wrap="none" rtlCol="0">
              <a:spAutoFit/>
            </a:bodyPr>
            <a:lstStyle/>
            <a:p>
              <a:r>
                <a:rPr lang="en-GB"/>
                <a:t>RF settling and cavity ramp</a:t>
              </a:r>
            </a:p>
          </p:txBody>
        </p:sp>
        <p:cxnSp>
          <p:nvCxnSpPr>
            <p:cNvPr id="34" name="Straight Arrow Connector 33">
              <a:extLst>
                <a:ext uri="{FF2B5EF4-FFF2-40B4-BE49-F238E27FC236}">
                  <a16:creationId xmlns:a16="http://schemas.microsoft.com/office/drawing/2014/main" id="{513EECC6-03E9-ED4A-8D7D-7CD4BE6A395C}"/>
                </a:ext>
              </a:extLst>
            </p:cNvPr>
            <p:cNvCxnSpPr>
              <a:cxnSpLocks/>
            </p:cNvCxnSpPr>
            <p:nvPr/>
          </p:nvCxnSpPr>
          <p:spPr>
            <a:xfrm flipH="1" flipV="1">
              <a:off x="2685376" y="4098886"/>
              <a:ext cx="483592" cy="1057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C1C6F7F2-739A-2D4C-A601-E0402565F242}"/>
              </a:ext>
            </a:extLst>
          </p:cNvPr>
          <p:cNvGrpSpPr/>
          <p:nvPr/>
        </p:nvGrpSpPr>
        <p:grpSpPr>
          <a:xfrm>
            <a:off x="1869861" y="3785083"/>
            <a:ext cx="4972087" cy="3264377"/>
            <a:chOff x="1869861" y="3785083"/>
            <a:chExt cx="4972087" cy="3264377"/>
          </a:xfrm>
        </p:grpSpPr>
        <p:cxnSp>
          <p:nvCxnSpPr>
            <p:cNvPr id="13" name="Straight Connector 12">
              <a:extLst>
                <a:ext uri="{FF2B5EF4-FFF2-40B4-BE49-F238E27FC236}">
                  <a16:creationId xmlns:a16="http://schemas.microsoft.com/office/drawing/2014/main" id="{792D5D7D-2F11-1B41-8BED-9BC6FE1CF4E3}"/>
                </a:ext>
              </a:extLst>
            </p:cNvPr>
            <p:cNvCxnSpPr/>
            <p:nvPr/>
          </p:nvCxnSpPr>
          <p:spPr>
            <a:xfrm flipV="1">
              <a:off x="1869861" y="3785083"/>
              <a:ext cx="646233" cy="1306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31BC0B-CB0B-C34F-B621-90CC71836852}"/>
                </a:ext>
              </a:extLst>
            </p:cNvPr>
            <p:cNvCxnSpPr/>
            <p:nvPr/>
          </p:nvCxnSpPr>
          <p:spPr>
            <a:xfrm>
              <a:off x="2516093" y="3785083"/>
              <a:ext cx="34465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A845DE-B067-CE4D-A023-5C64E3098915}"/>
                </a:ext>
              </a:extLst>
            </p:cNvPr>
            <p:cNvCxnSpPr>
              <a:cxnSpLocks/>
            </p:cNvCxnSpPr>
            <p:nvPr/>
          </p:nvCxnSpPr>
          <p:spPr>
            <a:xfrm flipH="1" flipV="1">
              <a:off x="5962666" y="3792005"/>
              <a:ext cx="646231" cy="1306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A3B9DE-AAFB-744B-9A5A-B40DD41FC9B8}"/>
                </a:ext>
              </a:extLst>
            </p:cNvPr>
            <p:cNvCxnSpPr/>
            <p:nvPr/>
          </p:nvCxnSpPr>
          <p:spPr>
            <a:xfrm>
              <a:off x="2514609" y="3785083"/>
              <a:ext cx="0" cy="12998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B97BE4-4052-5148-8F42-4F3BF29DEA54}"/>
                </a:ext>
              </a:extLst>
            </p:cNvPr>
            <p:cNvCxnSpPr/>
            <p:nvPr/>
          </p:nvCxnSpPr>
          <p:spPr>
            <a:xfrm>
              <a:off x="5962666" y="3798926"/>
              <a:ext cx="0" cy="129982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2FFEB1C-7FA4-9E4A-934D-6E9E37710B52}"/>
                </a:ext>
              </a:extLst>
            </p:cNvPr>
            <p:cNvSpPr txBox="1"/>
            <p:nvPr/>
          </p:nvSpPr>
          <p:spPr>
            <a:xfrm rot="3151823">
              <a:off x="1498798" y="5795207"/>
              <a:ext cx="2139175" cy="369332"/>
            </a:xfrm>
            <a:prstGeom prst="rect">
              <a:avLst/>
            </a:prstGeom>
            <a:noFill/>
          </p:spPr>
          <p:txBody>
            <a:bodyPr wrap="none" rtlCol="0">
              <a:spAutoFit/>
            </a:bodyPr>
            <a:lstStyle/>
            <a:p>
              <a:r>
                <a:rPr lang="en-GB"/>
                <a:t>Modulator Rise Time</a:t>
              </a:r>
            </a:p>
          </p:txBody>
        </p:sp>
        <p:sp>
          <p:nvSpPr>
            <p:cNvPr id="29" name="TextBox 28">
              <a:extLst>
                <a:ext uri="{FF2B5EF4-FFF2-40B4-BE49-F238E27FC236}">
                  <a16:creationId xmlns:a16="http://schemas.microsoft.com/office/drawing/2014/main" id="{A55A3D56-3AA8-8D41-8ED7-1E74A7610B77}"/>
                </a:ext>
              </a:extLst>
            </p:cNvPr>
            <p:cNvSpPr txBox="1"/>
            <p:nvPr/>
          </p:nvSpPr>
          <p:spPr>
            <a:xfrm rot="3151823">
              <a:off x="5621261" y="5795207"/>
              <a:ext cx="2072042" cy="369332"/>
            </a:xfrm>
            <a:prstGeom prst="rect">
              <a:avLst/>
            </a:prstGeom>
            <a:noFill/>
          </p:spPr>
          <p:txBody>
            <a:bodyPr wrap="none" rtlCol="0">
              <a:spAutoFit/>
            </a:bodyPr>
            <a:lstStyle/>
            <a:p>
              <a:r>
                <a:rPr lang="en-GB"/>
                <a:t>Modulator Fall Time</a:t>
              </a:r>
            </a:p>
          </p:txBody>
        </p:sp>
        <p:cxnSp>
          <p:nvCxnSpPr>
            <p:cNvPr id="33" name="Straight Arrow Connector 32">
              <a:extLst>
                <a:ext uri="{FF2B5EF4-FFF2-40B4-BE49-F238E27FC236}">
                  <a16:creationId xmlns:a16="http://schemas.microsoft.com/office/drawing/2014/main" id="{641DD4E7-C077-8C47-8525-436E21EB878D}"/>
                </a:ext>
              </a:extLst>
            </p:cNvPr>
            <p:cNvCxnSpPr/>
            <p:nvPr/>
          </p:nvCxnSpPr>
          <p:spPr>
            <a:xfrm flipH="1" flipV="1">
              <a:off x="2192977" y="4725144"/>
              <a:ext cx="146775" cy="586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FBDB339-3612-1047-88F7-A69B0DA94540}"/>
                </a:ext>
              </a:extLst>
            </p:cNvPr>
            <p:cNvCxnSpPr>
              <a:cxnSpLocks/>
            </p:cNvCxnSpPr>
            <p:nvPr/>
          </p:nvCxnSpPr>
          <p:spPr>
            <a:xfrm flipH="1" flipV="1">
              <a:off x="6237428" y="4825147"/>
              <a:ext cx="162701" cy="486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74FB6178-082E-014C-B385-6FB3F0D97DEB}"/>
              </a:ext>
            </a:extLst>
          </p:cNvPr>
          <p:cNvGrpSpPr/>
          <p:nvPr/>
        </p:nvGrpSpPr>
        <p:grpSpPr>
          <a:xfrm>
            <a:off x="2731505" y="3842507"/>
            <a:ext cx="3236265" cy="827985"/>
            <a:chOff x="2731505" y="3842507"/>
            <a:chExt cx="3236265" cy="827985"/>
          </a:xfrm>
        </p:grpSpPr>
        <p:sp>
          <p:nvSpPr>
            <p:cNvPr id="26" name="Rounded Rectangle 25">
              <a:extLst>
                <a:ext uri="{FF2B5EF4-FFF2-40B4-BE49-F238E27FC236}">
                  <a16:creationId xmlns:a16="http://schemas.microsoft.com/office/drawing/2014/main" id="{7DE28A0B-FC9D-B04D-BA65-12B5E31E685E}"/>
                </a:ext>
              </a:extLst>
            </p:cNvPr>
            <p:cNvSpPr/>
            <p:nvPr/>
          </p:nvSpPr>
          <p:spPr>
            <a:xfrm>
              <a:off x="2731505" y="3842507"/>
              <a:ext cx="3236263" cy="113022"/>
            </a:xfrm>
            <a:prstGeom prst="roundRect">
              <a:avLst/>
            </a:prstGeom>
            <a:gradFill>
              <a:gsLst>
                <a:gs pos="0">
                  <a:schemeClr val="accent1">
                    <a:lumMod val="5000"/>
                    <a:lumOff val="95000"/>
                  </a:schemeClr>
                </a:gs>
                <a:gs pos="72000">
                  <a:schemeClr val="accent1">
                    <a:lumMod val="45000"/>
                    <a:lumOff val="55000"/>
                    <a:alpha val="20000"/>
                  </a:schemeClr>
                </a:gs>
                <a:gs pos="83000">
                  <a:schemeClr val="accent1">
                    <a:lumMod val="45000"/>
                    <a:lumOff val="55000"/>
                  </a:schemeClr>
                </a:gs>
                <a:gs pos="100000">
                  <a:schemeClr val="accent1">
                    <a:lumMod val="30000"/>
                    <a:lumOff val="70000"/>
                  </a:schemeClr>
                </a:gs>
              </a:gsLst>
              <a:lin ang="5400000" scaled="1"/>
            </a:gra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ED44222A-B040-4740-8954-9255E7A7AB64}"/>
                </a:ext>
              </a:extLst>
            </p:cNvPr>
            <p:cNvSpPr txBox="1"/>
            <p:nvPr/>
          </p:nvSpPr>
          <p:spPr>
            <a:xfrm>
              <a:off x="3301208" y="4301160"/>
              <a:ext cx="1959639" cy="369332"/>
            </a:xfrm>
            <a:prstGeom prst="rect">
              <a:avLst/>
            </a:prstGeom>
            <a:noFill/>
          </p:spPr>
          <p:txBody>
            <a:bodyPr wrap="none" rtlCol="0">
              <a:spAutoFit/>
            </a:bodyPr>
            <a:lstStyle/>
            <a:p>
              <a:r>
                <a:rPr lang="en-GB"/>
                <a:t>Proton Beam Pulse</a:t>
              </a:r>
            </a:p>
          </p:txBody>
        </p:sp>
        <p:sp>
          <p:nvSpPr>
            <p:cNvPr id="39" name="Left Brace 38">
              <a:extLst>
                <a:ext uri="{FF2B5EF4-FFF2-40B4-BE49-F238E27FC236}">
                  <a16:creationId xmlns:a16="http://schemas.microsoft.com/office/drawing/2014/main" id="{CD28C89C-736F-C543-BEB5-7C97C3F54053}"/>
                </a:ext>
              </a:extLst>
            </p:cNvPr>
            <p:cNvSpPr/>
            <p:nvPr/>
          </p:nvSpPr>
          <p:spPr>
            <a:xfrm rot="16200000">
              <a:off x="4258770" y="2527533"/>
              <a:ext cx="230345" cy="31876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45" name="Straight Arrow Connector 44">
            <a:extLst>
              <a:ext uri="{FF2B5EF4-FFF2-40B4-BE49-F238E27FC236}">
                <a16:creationId xmlns:a16="http://schemas.microsoft.com/office/drawing/2014/main" id="{AF7E8A2A-47A8-3745-B281-DEC8E99FFD2D}"/>
              </a:ext>
            </a:extLst>
          </p:cNvPr>
          <p:cNvCxnSpPr>
            <a:cxnSpLocks/>
          </p:cNvCxnSpPr>
          <p:nvPr/>
        </p:nvCxnSpPr>
        <p:spPr>
          <a:xfrm>
            <a:off x="1869861" y="3573016"/>
            <a:ext cx="4739036" cy="0"/>
          </a:xfrm>
          <a:prstGeom prst="straightConnector1">
            <a:avLst/>
          </a:prstGeom>
          <a:ln w="412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F7C6932-5326-784A-959C-DBA4C9103509}"/>
              </a:ext>
            </a:extLst>
          </p:cNvPr>
          <p:cNvSpPr txBox="1"/>
          <p:nvPr/>
        </p:nvSpPr>
        <p:spPr>
          <a:xfrm>
            <a:off x="3641211" y="3219873"/>
            <a:ext cx="920445" cy="369332"/>
          </a:xfrm>
          <a:prstGeom prst="rect">
            <a:avLst/>
          </a:prstGeom>
          <a:noFill/>
        </p:spPr>
        <p:txBody>
          <a:bodyPr wrap="none" rtlCol="0">
            <a:spAutoFit/>
          </a:bodyPr>
          <a:lstStyle/>
          <a:p>
            <a:r>
              <a:rPr lang="en-GB"/>
              <a:t>3.21 ms</a:t>
            </a:r>
          </a:p>
        </p:txBody>
      </p:sp>
      <p:sp>
        <p:nvSpPr>
          <p:cNvPr id="50" name="TextBox 49">
            <a:extLst>
              <a:ext uri="{FF2B5EF4-FFF2-40B4-BE49-F238E27FC236}">
                <a16:creationId xmlns:a16="http://schemas.microsoft.com/office/drawing/2014/main" id="{BF1FBE02-41F3-244E-BC14-FAB370C142CC}"/>
              </a:ext>
            </a:extLst>
          </p:cNvPr>
          <p:cNvSpPr txBox="1"/>
          <p:nvPr/>
        </p:nvSpPr>
        <p:spPr>
          <a:xfrm>
            <a:off x="7544727" y="5135249"/>
            <a:ext cx="546945" cy="307777"/>
          </a:xfrm>
          <a:prstGeom prst="rect">
            <a:avLst/>
          </a:prstGeom>
          <a:noFill/>
        </p:spPr>
        <p:txBody>
          <a:bodyPr wrap="none" rtlCol="0">
            <a:spAutoFit/>
          </a:bodyPr>
          <a:lstStyle/>
          <a:p>
            <a:r>
              <a:rPr lang="en-GB" sz="1400"/>
              <a:t>Time</a:t>
            </a:r>
          </a:p>
        </p:txBody>
      </p:sp>
    </p:spTree>
    <p:extLst>
      <p:ext uri="{BB962C8B-B14F-4D97-AF65-F5344CB8AC3E}">
        <p14:creationId xmlns:p14="http://schemas.microsoft.com/office/powerpoint/2010/main" val="34418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dissolv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B451-D9EA-B444-B81D-07438DD81D41}"/>
              </a:ext>
            </a:extLst>
          </p:cNvPr>
          <p:cNvSpPr>
            <a:spLocks noGrp="1"/>
          </p:cNvSpPr>
          <p:nvPr>
            <p:ph type="title"/>
          </p:nvPr>
        </p:nvSpPr>
        <p:spPr/>
        <p:txBody>
          <a:bodyPr/>
          <a:lstStyle/>
          <a:p>
            <a:r>
              <a:rPr lang="en-GB"/>
              <a:t>Efficiency and Cost</a:t>
            </a:r>
          </a:p>
        </p:txBody>
      </p:sp>
      <p:sp>
        <p:nvSpPr>
          <p:cNvPr id="4" name="Slide Number Placeholder 3">
            <a:extLst>
              <a:ext uri="{FF2B5EF4-FFF2-40B4-BE49-F238E27FC236}">
                <a16:creationId xmlns:a16="http://schemas.microsoft.com/office/drawing/2014/main" id="{8ADAB794-41ED-2D4B-8931-59D6AD0AD33E}"/>
              </a:ext>
            </a:extLst>
          </p:cNvPr>
          <p:cNvSpPr>
            <a:spLocks noGrp="1"/>
          </p:cNvSpPr>
          <p:nvPr>
            <p:ph type="sldNum" sz="quarter" idx="12"/>
          </p:nvPr>
        </p:nvSpPr>
        <p:spPr/>
        <p:txBody>
          <a:bodyPr/>
          <a:lstStyle/>
          <a:p>
            <a:fld id="{551115BC-487E-4422-894C-CB7CD3E79223}" type="slidenum">
              <a:rPr lang="en-GB" smtClean="0"/>
              <a:t>25</a:t>
            </a:fld>
            <a:endParaRPr lang="en-GB"/>
          </a:p>
        </p:txBody>
      </p:sp>
      <p:sp>
        <p:nvSpPr>
          <p:cNvPr id="9" name="TextBox 8">
            <a:extLst>
              <a:ext uri="{FF2B5EF4-FFF2-40B4-BE49-F238E27FC236}">
                <a16:creationId xmlns:a16="http://schemas.microsoft.com/office/drawing/2014/main" id="{E776DD89-02F4-3D48-852D-99587BE63D0A}"/>
              </a:ext>
            </a:extLst>
          </p:cNvPr>
          <p:cNvSpPr txBox="1"/>
          <p:nvPr/>
        </p:nvSpPr>
        <p:spPr>
          <a:xfrm>
            <a:off x="395536" y="1700808"/>
            <a:ext cx="3019353" cy="369332"/>
          </a:xfrm>
          <a:prstGeom prst="rect">
            <a:avLst/>
          </a:prstGeom>
          <a:noFill/>
        </p:spPr>
        <p:txBody>
          <a:bodyPr wrap="none" rtlCol="0">
            <a:spAutoFit/>
          </a:bodyPr>
          <a:lstStyle/>
          <a:p>
            <a:r>
              <a:rPr lang="en-GB" b="1" dirty="0"/>
              <a:t>Auxiliary Power Consumption</a:t>
            </a:r>
          </a:p>
        </p:txBody>
      </p:sp>
      <p:graphicFrame>
        <p:nvGraphicFramePr>
          <p:cNvPr id="10" name="Table 9">
            <a:extLst>
              <a:ext uri="{FF2B5EF4-FFF2-40B4-BE49-F238E27FC236}">
                <a16:creationId xmlns:a16="http://schemas.microsoft.com/office/drawing/2014/main" id="{F4841260-CA10-5945-9087-C3E06CD4FD47}"/>
              </a:ext>
            </a:extLst>
          </p:cNvPr>
          <p:cNvGraphicFramePr>
            <a:graphicFrameLocks noGrp="1"/>
          </p:cNvGraphicFramePr>
          <p:nvPr>
            <p:extLst>
              <p:ext uri="{D42A27DB-BD31-4B8C-83A1-F6EECF244321}">
                <p14:modId xmlns:p14="http://schemas.microsoft.com/office/powerpoint/2010/main" val="1606390250"/>
              </p:ext>
            </p:extLst>
          </p:nvPr>
        </p:nvGraphicFramePr>
        <p:xfrm>
          <a:off x="380628" y="2353310"/>
          <a:ext cx="8223820" cy="2931160"/>
        </p:xfrm>
        <a:graphic>
          <a:graphicData uri="http://schemas.openxmlformats.org/drawingml/2006/table">
            <a:tbl>
              <a:tblPr firstRow="1" bandRow="1">
                <a:tableStyleId>{69CF1AB2-1976-4502-BF36-3FF5EA218861}</a:tableStyleId>
              </a:tblPr>
              <a:tblGrid>
                <a:gridCol w="2511362">
                  <a:extLst>
                    <a:ext uri="{9D8B030D-6E8A-4147-A177-3AD203B41FA5}">
                      <a16:colId xmlns:a16="http://schemas.microsoft.com/office/drawing/2014/main" val="1241787515"/>
                    </a:ext>
                  </a:extLst>
                </a:gridCol>
                <a:gridCol w="1319970">
                  <a:extLst>
                    <a:ext uri="{9D8B030D-6E8A-4147-A177-3AD203B41FA5}">
                      <a16:colId xmlns:a16="http://schemas.microsoft.com/office/drawing/2014/main" val="3051913545"/>
                    </a:ext>
                  </a:extLst>
                </a:gridCol>
                <a:gridCol w="4392488">
                  <a:extLst>
                    <a:ext uri="{9D8B030D-6E8A-4147-A177-3AD203B41FA5}">
                      <a16:colId xmlns:a16="http://schemas.microsoft.com/office/drawing/2014/main" val="4260815229"/>
                    </a:ext>
                  </a:extLst>
                </a:gridCol>
              </a:tblGrid>
              <a:tr h="370840">
                <a:tc>
                  <a:txBody>
                    <a:bodyPr/>
                    <a:lstStyle/>
                    <a:p>
                      <a:r>
                        <a:rPr lang="en-GB" sz="1800" b="0" kern="1200" dirty="0">
                          <a:solidFill>
                            <a:schemeClr val="dk1"/>
                          </a:solidFill>
                          <a:effectLst/>
                          <a:latin typeface="+mn-lt"/>
                          <a:ea typeface="+mn-ea"/>
                          <a:cs typeface="+mn-cs"/>
                        </a:rPr>
                        <a:t>Klystron auxiliary Power </a:t>
                      </a:r>
                      <a:endParaRPr lang="en-GB" b="0" dirty="0"/>
                    </a:p>
                  </a:txBody>
                  <a:tcPr/>
                </a:tc>
                <a:tc>
                  <a:txBody>
                    <a:bodyPr/>
                    <a:lstStyle/>
                    <a:p>
                      <a:pPr algn="ctr"/>
                      <a:r>
                        <a:rPr lang="en-GB" b="0" dirty="0"/>
                        <a:t>3.7 kW</a:t>
                      </a:r>
                    </a:p>
                  </a:txBody>
                  <a:tcPr/>
                </a:tc>
                <a:tc>
                  <a:txBody>
                    <a:bodyPr/>
                    <a:lstStyle/>
                    <a:p>
                      <a:r>
                        <a:rPr lang="en-GB" b="0" dirty="0"/>
                        <a:t>Filament, solenoid and drive amplifier.</a:t>
                      </a:r>
                    </a:p>
                  </a:txBody>
                  <a:tcPr/>
                </a:tc>
                <a:extLst>
                  <a:ext uri="{0D108BD9-81ED-4DB2-BD59-A6C34878D82A}">
                    <a16:rowId xmlns:a16="http://schemas.microsoft.com/office/drawing/2014/main" val="2633632191"/>
                  </a:ext>
                </a:extLst>
              </a:tr>
              <a:tr h="370840">
                <a:tc>
                  <a:txBody>
                    <a:bodyPr/>
                    <a:lstStyle/>
                    <a:p>
                      <a:r>
                        <a:rPr lang="en-GB" sz="1800" b="0" kern="1200" dirty="0">
                          <a:solidFill>
                            <a:schemeClr val="dk1"/>
                          </a:solidFill>
                          <a:effectLst/>
                          <a:latin typeface="+mn-lt"/>
                          <a:ea typeface="+mn-ea"/>
                          <a:cs typeface="+mn-cs"/>
                        </a:rPr>
                        <a:t>IOT auxiliary Power </a:t>
                      </a:r>
                      <a:endParaRPr lang="en-GB" b="0" dirty="0"/>
                    </a:p>
                  </a:txBody>
                  <a:tcPr/>
                </a:tc>
                <a:tc>
                  <a:txBody>
                    <a:bodyPr/>
                    <a:lstStyle/>
                    <a:p>
                      <a:pPr algn="ctr"/>
                      <a:r>
                        <a:rPr lang="en-GB" dirty="0"/>
                        <a:t>5 kW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Filament, solenoid, drive amplifiers and air blowers.</a:t>
                      </a:r>
                    </a:p>
                  </a:txBody>
                  <a:tcPr/>
                </a:tc>
                <a:extLst>
                  <a:ext uri="{0D108BD9-81ED-4DB2-BD59-A6C34878D82A}">
                    <a16:rowId xmlns:a16="http://schemas.microsoft.com/office/drawing/2014/main" val="399690479"/>
                  </a:ext>
                </a:extLst>
              </a:tr>
              <a:tr h="370840">
                <a:tc>
                  <a:txBody>
                    <a:bodyPr/>
                    <a:lstStyle/>
                    <a:p>
                      <a:r>
                        <a:rPr lang="en-GB" dirty="0"/>
                        <a:t>Klystron modulator Efficiency </a:t>
                      </a:r>
                    </a:p>
                  </a:txBody>
                  <a:tcPr/>
                </a:tc>
                <a:tc>
                  <a:txBody>
                    <a:bodyPr/>
                    <a:lstStyle/>
                    <a:p>
                      <a:pPr algn="ctr"/>
                      <a:r>
                        <a:rPr lang="en-GB" dirty="0"/>
                        <a:t>92%</a:t>
                      </a:r>
                    </a:p>
                  </a:txBody>
                  <a:tcPr/>
                </a:tc>
                <a:tc>
                  <a:txBody>
                    <a:bodyPr/>
                    <a:lstStyle/>
                    <a:p>
                      <a:endParaRPr lang="en-GB" dirty="0"/>
                    </a:p>
                  </a:txBody>
                  <a:tcPr/>
                </a:tc>
                <a:extLst>
                  <a:ext uri="{0D108BD9-81ED-4DB2-BD59-A6C34878D82A}">
                    <a16:rowId xmlns:a16="http://schemas.microsoft.com/office/drawing/2014/main" val="3207134565"/>
                  </a:ext>
                </a:extLst>
              </a:tr>
              <a:tr h="370840">
                <a:tc>
                  <a:txBody>
                    <a:bodyPr/>
                    <a:lstStyle/>
                    <a:p>
                      <a:r>
                        <a:rPr lang="en-GB" b="0" dirty="0"/>
                        <a:t>IOT power supply efficiency</a:t>
                      </a:r>
                    </a:p>
                  </a:txBody>
                  <a:tcPr/>
                </a:tc>
                <a:tc>
                  <a:txBody>
                    <a:bodyPr/>
                    <a:lstStyle/>
                    <a:p>
                      <a:pPr algn="ctr"/>
                      <a:r>
                        <a:rPr lang="en-GB" b="0" dirty="0"/>
                        <a:t>95%</a:t>
                      </a:r>
                    </a:p>
                  </a:txBody>
                  <a:tcPr/>
                </a:tc>
                <a:tc>
                  <a:txBody>
                    <a:bodyPr/>
                    <a:lstStyle/>
                    <a:p>
                      <a:endParaRPr lang="en-GB" dirty="0"/>
                    </a:p>
                  </a:txBody>
                  <a:tcPr/>
                </a:tc>
                <a:extLst>
                  <a:ext uri="{0D108BD9-81ED-4DB2-BD59-A6C34878D82A}">
                    <a16:rowId xmlns:a16="http://schemas.microsoft.com/office/drawing/2014/main" val="2178659298"/>
                  </a:ext>
                </a:extLst>
              </a:tr>
              <a:tr h="370840">
                <a:tc>
                  <a:txBody>
                    <a:bodyPr/>
                    <a:lstStyle/>
                    <a:p>
                      <a:r>
                        <a:rPr lang="en-GB" b="0" dirty="0"/>
                        <a:t>Waste heat removal efficiency</a:t>
                      </a:r>
                    </a:p>
                  </a:txBody>
                  <a:tcPr/>
                </a:tc>
                <a:tc>
                  <a:txBody>
                    <a:bodyPr/>
                    <a:lstStyle/>
                    <a:p>
                      <a:pPr algn="ctr"/>
                      <a:r>
                        <a:rPr lang="en-GB" b="0" dirty="0"/>
                        <a:t>33%</a:t>
                      </a:r>
                    </a:p>
                  </a:txBody>
                  <a:tcPr/>
                </a:tc>
                <a:tc>
                  <a:txBody>
                    <a:bodyPr/>
                    <a:lstStyle/>
                    <a:p>
                      <a:r>
                        <a:rPr lang="en-GB" dirty="0"/>
                        <a:t>Assumes that it takes 1 kW electrical power to remove 3 kW of waste heat.</a:t>
                      </a:r>
                    </a:p>
                  </a:txBody>
                  <a:tcPr/>
                </a:tc>
                <a:extLst>
                  <a:ext uri="{0D108BD9-81ED-4DB2-BD59-A6C34878D82A}">
                    <a16:rowId xmlns:a16="http://schemas.microsoft.com/office/drawing/2014/main" val="370113471"/>
                  </a:ext>
                </a:extLst>
              </a:tr>
            </a:tbl>
          </a:graphicData>
        </a:graphic>
      </p:graphicFrame>
    </p:spTree>
    <p:extLst>
      <p:ext uri="{BB962C8B-B14F-4D97-AF65-F5344CB8AC3E}">
        <p14:creationId xmlns:p14="http://schemas.microsoft.com/office/powerpoint/2010/main" val="3297638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B451-D9EA-B444-B81D-07438DD81D41}"/>
              </a:ext>
            </a:extLst>
          </p:cNvPr>
          <p:cNvSpPr>
            <a:spLocks noGrp="1"/>
          </p:cNvSpPr>
          <p:nvPr>
            <p:ph type="title"/>
          </p:nvPr>
        </p:nvSpPr>
        <p:spPr/>
        <p:txBody>
          <a:bodyPr/>
          <a:lstStyle/>
          <a:p>
            <a:r>
              <a:rPr lang="en-GB"/>
              <a:t>Efficiency and Cost</a:t>
            </a:r>
          </a:p>
        </p:txBody>
      </p:sp>
      <p:sp>
        <p:nvSpPr>
          <p:cNvPr id="4" name="Slide Number Placeholder 3">
            <a:extLst>
              <a:ext uri="{FF2B5EF4-FFF2-40B4-BE49-F238E27FC236}">
                <a16:creationId xmlns:a16="http://schemas.microsoft.com/office/drawing/2014/main" id="{8ADAB794-41ED-2D4B-8931-59D6AD0AD33E}"/>
              </a:ext>
            </a:extLst>
          </p:cNvPr>
          <p:cNvSpPr>
            <a:spLocks noGrp="1"/>
          </p:cNvSpPr>
          <p:nvPr>
            <p:ph type="sldNum" sz="quarter" idx="12"/>
          </p:nvPr>
        </p:nvSpPr>
        <p:spPr/>
        <p:txBody>
          <a:bodyPr/>
          <a:lstStyle/>
          <a:p>
            <a:fld id="{551115BC-487E-4422-894C-CB7CD3E79223}" type="slidenum">
              <a:rPr lang="en-GB" smtClean="0"/>
              <a:t>26</a:t>
            </a:fld>
            <a:endParaRPr lang="en-GB"/>
          </a:p>
        </p:txBody>
      </p:sp>
      <p:sp>
        <p:nvSpPr>
          <p:cNvPr id="5" name="TextBox 4">
            <a:extLst>
              <a:ext uri="{FF2B5EF4-FFF2-40B4-BE49-F238E27FC236}">
                <a16:creationId xmlns:a16="http://schemas.microsoft.com/office/drawing/2014/main" id="{04530354-E989-244E-91F7-77AB8EF7434D}"/>
              </a:ext>
            </a:extLst>
          </p:cNvPr>
          <p:cNvSpPr txBox="1"/>
          <p:nvPr/>
        </p:nvSpPr>
        <p:spPr>
          <a:xfrm>
            <a:off x="279965" y="1665019"/>
            <a:ext cx="2559162" cy="369332"/>
          </a:xfrm>
          <a:prstGeom prst="rect">
            <a:avLst/>
          </a:prstGeom>
          <a:noFill/>
        </p:spPr>
        <p:txBody>
          <a:bodyPr wrap="none" rtlCol="0">
            <a:spAutoFit/>
          </a:bodyPr>
          <a:lstStyle/>
          <a:p>
            <a:r>
              <a:rPr lang="en-GB"/>
              <a:t>Klystron Operating Points</a:t>
            </a:r>
          </a:p>
        </p:txBody>
      </p:sp>
      <p:sp>
        <p:nvSpPr>
          <p:cNvPr id="11" name="TextBox 10">
            <a:extLst>
              <a:ext uri="{FF2B5EF4-FFF2-40B4-BE49-F238E27FC236}">
                <a16:creationId xmlns:a16="http://schemas.microsoft.com/office/drawing/2014/main" id="{81D6F439-D8A8-BA4C-A0D2-6A9FE8137B17}"/>
              </a:ext>
            </a:extLst>
          </p:cNvPr>
          <p:cNvSpPr txBox="1"/>
          <p:nvPr/>
        </p:nvSpPr>
        <p:spPr>
          <a:xfrm>
            <a:off x="5316668" y="2125440"/>
            <a:ext cx="3889474" cy="923330"/>
          </a:xfrm>
          <a:prstGeom prst="rect">
            <a:avLst/>
          </a:prstGeom>
          <a:noFill/>
        </p:spPr>
        <p:txBody>
          <a:bodyPr wrap="square" rtlCol="0">
            <a:spAutoFit/>
          </a:bodyPr>
          <a:lstStyle/>
          <a:p>
            <a:r>
              <a:rPr lang="en-GB"/>
              <a:t>Average operating points from the three prototypes.</a:t>
            </a:r>
          </a:p>
          <a:p>
            <a:endParaRPr lang="en-GB"/>
          </a:p>
        </p:txBody>
      </p:sp>
      <p:graphicFrame>
        <p:nvGraphicFramePr>
          <p:cNvPr id="13" name="Table 12">
            <a:extLst>
              <a:ext uri="{FF2B5EF4-FFF2-40B4-BE49-F238E27FC236}">
                <a16:creationId xmlns:a16="http://schemas.microsoft.com/office/drawing/2014/main" id="{8FFC5CA0-1AEB-724E-8684-23E79461E1C0}"/>
              </a:ext>
            </a:extLst>
          </p:cNvPr>
          <p:cNvGraphicFramePr>
            <a:graphicFrameLocks noGrp="1"/>
          </p:cNvGraphicFramePr>
          <p:nvPr>
            <p:extLst>
              <p:ext uri="{D42A27DB-BD31-4B8C-83A1-F6EECF244321}">
                <p14:modId xmlns:p14="http://schemas.microsoft.com/office/powerpoint/2010/main" val="2584900432"/>
              </p:ext>
            </p:extLst>
          </p:nvPr>
        </p:nvGraphicFramePr>
        <p:xfrm>
          <a:off x="5350154" y="2781058"/>
          <a:ext cx="3509522" cy="1107440"/>
        </p:xfrm>
        <a:graphic>
          <a:graphicData uri="http://schemas.openxmlformats.org/drawingml/2006/table">
            <a:tbl>
              <a:tblPr firstRow="1" bandRow="1">
                <a:tableStyleId>{69CF1AB2-1976-4502-BF36-3FF5EA218861}</a:tableStyleId>
              </a:tblPr>
              <a:tblGrid>
                <a:gridCol w="2309605">
                  <a:extLst>
                    <a:ext uri="{9D8B030D-6E8A-4147-A177-3AD203B41FA5}">
                      <a16:colId xmlns:a16="http://schemas.microsoft.com/office/drawing/2014/main" val="1241787515"/>
                    </a:ext>
                  </a:extLst>
                </a:gridCol>
                <a:gridCol w="1199917">
                  <a:extLst>
                    <a:ext uri="{9D8B030D-6E8A-4147-A177-3AD203B41FA5}">
                      <a16:colId xmlns:a16="http://schemas.microsoft.com/office/drawing/2014/main" val="3051913545"/>
                    </a:ext>
                  </a:extLst>
                </a:gridCol>
              </a:tblGrid>
              <a:tr h="263348">
                <a:tc>
                  <a:txBody>
                    <a:bodyPr/>
                    <a:lstStyle/>
                    <a:p>
                      <a:r>
                        <a:rPr lang="en-GB" b="0" dirty="0"/>
                        <a:t>Klystron high voltage</a:t>
                      </a:r>
                    </a:p>
                  </a:txBody>
                  <a:tcPr/>
                </a:tc>
                <a:tc>
                  <a:txBody>
                    <a:bodyPr/>
                    <a:lstStyle/>
                    <a:p>
                      <a:r>
                        <a:rPr lang="en-GB" b="0" dirty="0"/>
                        <a:t>105 kV</a:t>
                      </a:r>
                    </a:p>
                  </a:txBody>
                  <a:tcPr/>
                </a:tc>
                <a:extLst>
                  <a:ext uri="{0D108BD9-81ED-4DB2-BD59-A6C34878D82A}">
                    <a16:rowId xmlns:a16="http://schemas.microsoft.com/office/drawing/2014/main" val="2633632191"/>
                  </a:ext>
                </a:extLst>
              </a:tr>
              <a:tr h="370840">
                <a:tc>
                  <a:txBody>
                    <a:bodyPr/>
                    <a:lstStyle/>
                    <a:p>
                      <a:r>
                        <a:rPr lang="en-GB" sz="1800" kern="1200" dirty="0">
                          <a:solidFill>
                            <a:schemeClr val="dk1"/>
                          </a:solidFill>
                          <a:effectLst/>
                          <a:latin typeface="+mn-lt"/>
                          <a:ea typeface="+mn-ea"/>
                          <a:cs typeface="+mn-cs"/>
                        </a:rPr>
                        <a:t>Klystron current</a:t>
                      </a:r>
                      <a:endParaRPr lang="en-GB" dirty="0"/>
                    </a:p>
                  </a:txBody>
                  <a:tcPr/>
                </a:tc>
                <a:tc>
                  <a:txBody>
                    <a:bodyPr/>
                    <a:lstStyle/>
                    <a:p>
                      <a:r>
                        <a:rPr lang="en-GB" dirty="0"/>
                        <a:t>19.8 A</a:t>
                      </a:r>
                    </a:p>
                  </a:txBody>
                  <a:tcPr/>
                </a:tc>
                <a:extLst>
                  <a:ext uri="{0D108BD9-81ED-4DB2-BD59-A6C34878D82A}">
                    <a16:rowId xmlns:a16="http://schemas.microsoft.com/office/drawing/2014/main" val="399690479"/>
                  </a:ext>
                </a:extLst>
              </a:tr>
              <a:tr h="370840">
                <a:tc>
                  <a:txBody>
                    <a:bodyPr/>
                    <a:lstStyle/>
                    <a:p>
                      <a:r>
                        <a:rPr lang="en-GB" dirty="0"/>
                        <a:t>Klystron efficiency</a:t>
                      </a:r>
                    </a:p>
                  </a:txBody>
                  <a:tcPr/>
                </a:tc>
                <a:tc>
                  <a:txBody>
                    <a:bodyPr/>
                    <a:lstStyle/>
                    <a:p>
                      <a:r>
                        <a:rPr lang="en-GB" dirty="0"/>
                        <a:t>61%</a:t>
                      </a:r>
                    </a:p>
                  </a:txBody>
                  <a:tcPr/>
                </a:tc>
                <a:extLst>
                  <a:ext uri="{0D108BD9-81ED-4DB2-BD59-A6C34878D82A}">
                    <a16:rowId xmlns:a16="http://schemas.microsoft.com/office/drawing/2014/main" val="3207134565"/>
                  </a:ext>
                </a:extLst>
              </a:tr>
            </a:tbl>
          </a:graphicData>
        </a:graphic>
      </p:graphicFrame>
      <p:sp>
        <p:nvSpPr>
          <p:cNvPr id="14" name="TextBox 13">
            <a:extLst>
              <a:ext uri="{FF2B5EF4-FFF2-40B4-BE49-F238E27FC236}">
                <a16:creationId xmlns:a16="http://schemas.microsoft.com/office/drawing/2014/main" id="{BFBEE88C-C9B7-884A-A2B4-6600B501B898}"/>
              </a:ext>
            </a:extLst>
          </p:cNvPr>
          <p:cNvSpPr txBox="1"/>
          <p:nvPr/>
        </p:nvSpPr>
        <p:spPr>
          <a:xfrm>
            <a:off x="4108862" y="5747657"/>
            <a:ext cx="928459" cy="369332"/>
          </a:xfrm>
          <a:prstGeom prst="rect">
            <a:avLst/>
          </a:prstGeom>
          <a:noFill/>
        </p:spPr>
        <p:txBody>
          <a:bodyPr wrap="none" rtlCol="0">
            <a:spAutoFit/>
          </a:bodyPr>
          <a:lstStyle/>
          <a:p>
            <a:r>
              <a:rPr lang="en-GB"/>
              <a:t>Sample </a:t>
            </a:r>
          </a:p>
        </p:txBody>
      </p:sp>
      <p:pic>
        <p:nvPicPr>
          <p:cNvPr id="12" name="Picture 11">
            <a:extLst>
              <a:ext uri="{FF2B5EF4-FFF2-40B4-BE49-F238E27FC236}">
                <a16:creationId xmlns:a16="http://schemas.microsoft.com/office/drawing/2014/main" id="{10C42CF3-70D9-764D-BAD5-3D179D1D2E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283049"/>
            <a:ext cx="5177278" cy="4005064"/>
          </a:xfrm>
          <a:prstGeom prst="rect">
            <a:avLst/>
          </a:prstGeom>
        </p:spPr>
      </p:pic>
      <p:sp>
        <p:nvSpPr>
          <p:cNvPr id="16" name="TextBox 15">
            <a:extLst>
              <a:ext uri="{FF2B5EF4-FFF2-40B4-BE49-F238E27FC236}">
                <a16:creationId xmlns:a16="http://schemas.microsoft.com/office/drawing/2014/main" id="{ECA588A7-9439-6D41-8CFD-02DA333A6B0C}"/>
              </a:ext>
            </a:extLst>
          </p:cNvPr>
          <p:cNvSpPr txBox="1"/>
          <p:nvPr/>
        </p:nvSpPr>
        <p:spPr>
          <a:xfrm>
            <a:off x="5278568" y="3888498"/>
            <a:ext cx="3755413" cy="2308324"/>
          </a:xfrm>
          <a:prstGeom prst="rect">
            <a:avLst/>
          </a:prstGeom>
          <a:noFill/>
        </p:spPr>
        <p:txBody>
          <a:bodyPr wrap="square" rtlCol="0">
            <a:spAutoFit/>
          </a:bodyPr>
          <a:lstStyle/>
          <a:p>
            <a:r>
              <a:rPr lang="en-GB" b="1" dirty="0"/>
              <a:t>Note</a:t>
            </a:r>
            <a:r>
              <a:rPr lang="en-GB" dirty="0"/>
              <a:t>: Individual klystrons, in particular from different suppliers, behave differently and have different optimal operating points subject to output power requirements.</a:t>
            </a:r>
          </a:p>
          <a:p>
            <a:r>
              <a:rPr lang="en-GB" dirty="0">
                <a:solidFill>
                  <a:schemeClr val="accent6">
                    <a:lumMod val="50000"/>
                  </a:schemeClr>
                </a:solidFill>
              </a:rPr>
              <a:t>All klystrons connected to the same Modulator must operate at the same high voltage</a:t>
            </a:r>
          </a:p>
        </p:txBody>
      </p:sp>
      <p:sp>
        <p:nvSpPr>
          <p:cNvPr id="17" name="Rectangle 16">
            <a:extLst>
              <a:ext uri="{FF2B5EF4-FFF2-40B4-BE49-F238E27FC236}">
                <a16:creationId xmlns:a16="http://schemas.microsoft.com/office/drawing/2014/main" id="{073D62D4-B5AD-A745-95EA-DFAE0A7D9F45}"/>
              </a:ext>
            </a:extLst>
          </p:cNvPr>
          <p:cNvSpPr/>
          <p:nvPr/>
        </p:nvSpPr>
        <p:spPr>
          <a:xfrm>
            <a:off x="3635896" y="5300143"/>
            <a:ext cx="1152128" cy="646331"/>
          </a:xfrm>
          <a:prstGeom prst="rect">
            <a:avLst/>
          </a:prstGeom>
        </p:spPr>
        <p:txBody>
          <a:bodyPr wrap="square">
            <a:spAutoFit/>
          </a:bodyPr>
          <a:lstStyle/>
          <a:p>
            <a:r>
              <a:rPr lang="en-GB" dirty="0"/>
              <a:t>Example:</a:t>
            </a:r>
          </a:p>
          <a:p>
            <a:r>
              <a:rPr lang="en-GB" dirty="0"/>
              <a:t>CPI FAT. </a:t>
            </a:r>
          </a:p>
        </p:txBody>
      </p:sp>
    </p:spTree>
    <p:extLst>
      <p:ext uri="{BB962C8B-B14F-4D97-AF65-F5344CB8AC3E}">
        <p14:creationId xmlns:p14="http://schemas.microsoft.com/office/powerpoint/2010/main" val="2664710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B451-D9EA-B444-B81D-07438DD81D41}"/>
              </a:ext>
            </a:extLst>
          </p:cNvPr>
          <p:cNvSpPr>
            <a:spLocks noGrp="1"/>
          </p:cNvSpPr>
          <p:nvPr>
            <p:ph type="title"/>
          </p:nvPr>
        </p:nvSpPr>
        <p:spPr/>
        <p:txBody>
          <a:bodyPr/>
          <a:lstStyle/>
          <a:p>
            <a:r>
              <a:rPr lang="sv-SE" dirty="0" err="1"/>
              <a:t>Efficiency</a:t>
            </a:r>
            <a:r>
              <a:rPr lang="sv-SE" dirty="0"/>
              <a:t> and </a:t>
            </a:r>
            <a:r>
              <a:rPr lang="sv-SE" dirty="0" err="1"/>
              <a:t>Cost</a:t>
            </a:r>
            <a:endParaRPr lang="sv-SE" dirty="0"/>
          </a:p>
        </p:txBody>
      </p:sp>
      <p:sp>
        <p:nvSpPr>
          <p:cNvPr id="4" name="Slide Number Placeholder 3">
            <a:extLst>
              <a:ext uri="{FF2B5EF4-FFF2-40B4-BE49-F238E27FC236}">
                <a16:creationId xmlns:a16="http://schemas.microsoft.com/office/drawing/2014/main" id="{8ADAB794-41ED-2D4B-8931-59D6AD0AD33E}"/>
              </a:ext>
            </a:extLst>
          </p:cNvPr>
          <p:cNvSpPr>
            <a:spLocks noGrp="1"/>
          </p:cNvSpPr>
          <p:nvPr>
            <p:ph type="sldNum" sz="quarter" idx="12"/>
          </p:nvPr>
        </p:nvSpPr>
        <p:spPr/>
        <p:txBody>
          <a:bodyPr/>
          <a:lstStyle/>
          <a:p>
            <a:fld id="{551115BC-487E-4422-894C-CB7CD3E79223}" type="slidenum">
              <a:rPr lang="en-GB" noProof="0" smtClean="0"/>
              <a:t>27</a:t>
            </a:fld>
            <a:endParaRPr lang="en-GB" noProof="0"/>
          </a:p>
        </p:txBody>
      </p:sp>
      <p:sp>
        <p:nvSpPr>
          <p:cNvPr id="5" name="TextBox 4">
            <a:extLst>
              <a:ext uri="{FF2B5EF4-FFF2-40B4-BE49-F238E27FC236}">
                <a16:creationId xmlns:a16="http://schemas.microsoft.com/office/drawing/2014/main" id="{5891D26D-8570-8042-81C3-43C8BE9A17E1}"/>
              </a:ext>
            </a:extLst>
          </p:cNvPr>
          <p:cNvSpPr txBox="1"/>
          <p:nvPr/>
        </p:nvSpPr>
        <p:spPr>
          <a:xfrm>
            <a:off x="107504" y="1429880"/>
            <a:ext cx="2785571" cy="369332"/>
          </a:xfrm>
          <a:prstGeom prst="rect">
            <a:avLst/>
          </a:prstGeom>
          <a:noFill/>
        </p:spPr>
        <p:txBody>
          <a:bodyPr wrap="none" rtlCol="0">
            <a:spAutoFit/>
          </a:bodyPr>
          <a:lstStyle/>
          <a:p>
            <a:r>
              <a:rPr lang="en-GB" b="1" dirty="0"/>
              <a:t>Capital Cost Considerations</a:t>
            </a:r>
          </a:p>
        </p:txBody>
      </p:sp>
      <p:sp>
        <p:nvSpPr>
          <p:cNvPr id="6" name="TextBox 5">
            <a:extLst>
              <a:ext uri="{FF2B5EF4-FFF2-40B4-BE49-F238E27FC236}">
                <a16:creationId xmlns:a16="http://schemas.microsoft.com/office/drawing/2014/main" id="{E2E830DB-CF4F-1643-AA90-D96D5BF2CFF0}"/>
              </a:ext>
            </a:extLst>
          </p:cNvPr>
          <p:cNvSpPr txBox="1"/>
          <p:nvPr/>
        </p:nvSpPr>
        <p:spPr>
          <a:xfrm>
            <a:off x="457201" y="1799212"/>
            <a:ext cx="8435280" cy="3139321"/>
          </a:xfrm>
          <a:prstGeom prst="rect">
            <a:avLst/>
          </a:prstGeom>
          <a:noFill/>
        </p:spPr>
        <p:txBody>
          <a:bodyPr wrap="square" rtlCol="0">
            <a:spAutoFit/>
          </a:bodyPr>
          <a:lstStyle/>
          <a:p>
            <a:r>
              <a:rPr lang="en-GB" b="1" dirty="0"/>
              <a:t>Klystrons:</a:t>
            </a:r>
          </a:p>
          <a:p>
            <a:r>
              <a:rPr lang="en-GB" dirty="0"/>
              <a:t>Three klystron manufacturers bid for 36 medium beta klystrons</a:t>
            </a:r>
          </a:p>
          <a:p>
            <a:r>
              <a:rPr lang="en-GB" dirty="0"/>
              <a:t>Contracts were placed with two suppliers; each to deliver 18 units.</a:t>
            </a:r>
          </a:p>
          <a:p>
            <a:r>
              <a:rPr lang="en-GB" b="1" dirty="0">
                <a:solidFill>
                  <a:schemeClr val="accent6">
                    <a:lumMod val="50000"/>
                  </a:schemeClr>
                </a:solidFill>
              </a:rPr>
              <a:t>Average price per klystron 255 </a:t>
            </a:r>
            <a:r>
              <a:rPr lang="en-GB" b="1" dirty="0" err="1">
                <a:solidFill>
                  <a:schemeClr val="accent6">
                    <a:lumMod val="50000"/>
                  </a:schemeClr>
                </a:solidFill>
              </a:rPr>
              <a:t>kEUR</a:t>
            </a:r>
            <a:r>
              <a:rPr lang="en-GB" b="1" dirty="0">
                <a:solidFill>
                  <a:schemeClr val="accent6">
                    <a:lumMod val="50000"/>
                  </a:schemeClr>
                </a:solidFill>
              </a:rPr>
              <a:t>.</a:t>
            </a:r>
          </a:p>
          <a:p>
            <a:r>
              <a:rPr lang="en-GB" dirty="0"/>
              <a:t>3</a:t>
            </a:r>
            <a:r>
              <a:rPr lang="en-GB" baseline="30000" dirty="0"/>
              <a:t>rd</a:t>
            </a:r>
            <a:r>
              <a:rPr lang="en-GB" dirty="0"/>
              <a:t> Supplier was significantly more expensive.</a:t>
            </a:r>
          </a:p>
          <a:p>
            <a:endParaRPr lang="en-GB" dirty="0"/>
          </a:p>
          <a:p>
            <a:r>
              <a:rPr lang="en-GB" dirty="0"/>
              <a:t>We assume future series to be priced approximately the same as the MB series. </a:t>
            </a:r>
          </a:p>
          <a:p>
            <a:pPr marL="742950" lvl="1" indent="-285750">
              <a:buFont typeface="Arial" panose="020B0604020202020204" pitchFamily="34" charset="0"/>
              <a:buChar char="•"/>
            </a:pPr>
            <a:r>
              <a:rPr lang="en-GB" i="1" dirty="0"/>
              <a:t>Future price may vary subject to actual cost of manufacturer of first series</a:t>
            </a:r>
          </a:p>
          <a:p>
            <a:pPr marL="742950" lvl="1" indent="-285750">
              <a:buFont typeface="Arial" panose="020B0604020202020204" pitchFamily="34" charset="0"/>
              <a:buChar char="•"/>
            </a:pPr>
            <a:r>
              <a:rPr lang="en-GB" i="1" dirty="0"/>
              <a:t>Perceived competition between vendors</a:t>
            </a:r>
          </a:p>
          <a:p>
            <a:endParaRPr lang="en-GB" dirty="0"/>
          </a:p>
          <a:p>
            <a:endParaRPr lang="en-GB" dirty="0"/>
          </a:p>
        </p:txBody>
      </p:sp>
    </p:spTree>
    <p:extLst>
      <p:ext uri="{BB962C8B-B14F-4D97-AF65-F5344CB8AC3E}">
        <p14:creationId xmlns:p14="http://schemas.microsoft.com/office/powerpoint/2010/main" val="3828414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B451-D9EA-B444-B81D-07438DD81D41}"/>
              </a:ext>
            </a:extLst>
          </p:cNvPr>
          <p:cNvSpPr>
            <a:spLocks noGrp="1"/>
          </p:cNvSpPr>
          <p:nvPr>
            <p:ph type="title"/>
          </p:nvPr>
        </p:nvSpPr>
        <p:spPr/>
        <p:txBody>
          <a:bodyPr/>
          <a:lstStyle/>
          <a:p>
            <a:r>
              <a:rPr lang="sv-SE" dirty="0" err="1"/>
              <a:t>Efficiency</a:t>
            </a:r>
            <a:r>
              <a:rPr lang="sv-SE" dirty="0"/>
              <a:t> and </a:t>
            </a:r>
            <a:r>
              <a:rPr lang="sv-SE" dirty="0" err="1"/>
              <a:t>Cost</a:t>
            </a:r>
            <a:endParaRPr lang="sv-SE" dirty="0"/>
          </a:p>
        </p:txBody>
      </p:sp>
      <p:sp>
        <p:nvSpPr>
          <p:cNvPr id="4" name="Slide Number Placeholder 3">
            <a:extLst>
              <a:ext uri="{FF2B5EF4-FFF2-40B4-BE49-F238E27FC236}">
                <a16:creationId xmlns:a16="http://schemas.microsoft.com/office/drawing/2014/main" id="{8ADAB794-41ED-2D4B-8931-59D6AD0AD33E}"/>
              </a:ext>
            </a:extLst>
          </p:cNvPr>
          <p:cNvSpPr>
            <a:spLocks noGrp="1"/>
          </p:cNvSpPr>
          <p:nvPr>
            <p:ph type="sldNum" sz="quarter" idx="12"/>
          </p:nvPr>
        </p:nvSpPr>
        <p:spPr/>
        <p:txBody>
          <a:bodyPr/>
          <a:lstStyle/>
          <a:p>
            <a:fld id="{551115BC-487E-4422-894C-CB7CD3E79223}" type="slidenum">
              <a:rPr lang="en-GB" noProof="0" smtClean="0"/>
              <a:t>28</a:t>
            </a:fld>
            <a:endParaRPr lang="en-GB" noProof="0"/>
          </a:p>
        </p:txBody>
      </p:sp>
      <p:sp>
        <p:nvSpPr>
          <p:cNvPr id="5" name="Rectangle 4">
            <a:extLst>
              <a:ext uri="{FF2B5EF4-FFF2-40B4-BE49-F238E27FC236}">
                <a16:creationId xmlns:a16="http://schemas.microsoft.com/office/drawing/2014/main" id="{9BA1FFB2-36BA-8B40-913A-9C3A1E351232}"/>
              </a:ext>
            </a:extLst>
          </p:cNvPr>
          <p:cNvSpPr/>
          <p:nvPr/>
        </p:nvSpPr>
        <p:spPr>
          <a:xfrm>
            <a:off x="142002" y="1737598"/>
            <a:ext cx="8568952" cy="4801314"/>
          </a:xfrm>
          <a:prstGeom prst="rect">
            <a:avLst/>
          </a:prstGeom>
        </p:spPr>
        <p:txBody>
          <a:bodyPr wrap="square">
            <a:spAutoFit/>
          </a:bodyPr>
          <a:lstStyle/>
          <a:p>
            <a:r>
              <a:rPr lang="en-GB" b="1" dirty="0"/>
              <a:t>IOTs:</a:t>
            </a:r>
          </a:p>
          <a:p>
            <a:r>
              <a:rPr lang="en-GB" dirty="0"/>
              <a:t>Budgetary offers requested.</a:t>
            </a:r>
          </a:p>
          <a:p>
            <a:pPr marL="285750" indent="-285750">
              <a:buFont typeface="Arial" panose="020B0604020202020204" pitchFamily="34" charset="0"/>
              <a:buChar char="•"/>
            </a:pPr>
            <a:r>
              <a:rPr lang="en-GB" dirty="0"/>
              <a:t>Supplier 1: 	477 </a:t>
            </a:r>
            <a:r>
              <a:rPr lang="en-GB" dirty="0" err="1"/>
              <a:t>kEUR</a:t>
            </a:r>
            <a:r>
              <a:rPr lang="en-GB" dirty="0"/>
              <a:t> (USD 590k) per IOT in a batch of 6</a:t>
            </a:r>
          </a:p>
          <a:p>
            <a:pPr lvl="3"/>
            <a:r>
              <a:rPr lang="en-GB" dirty="0"/>
              <a:t>	</a:t>
            </a:r>
            <a:r>
              <a:rPr lang="en-GB" b="1" dirty="0">
                <a:solidFill>
                  <a:schemeClr val="accent6">
                    <a:lumMod val="50000"/>
                  </a:schemeClr>
                </a:solidFill>
              </a:rPr>
              <a:t>372 </a:t>
            </a:r>
            <a:r>
              <a:rPr lang="en-GB" b="1" dirty="0" err="1">
                <a:solidFill>
                  <a:schemeClr val="accent6">
                    <a:lumMod val="50000"/>
                  </a:schemeClr>
                </a:solidFill>
              </a:rPr>
              <a:t>kEUR</a:t>
            </a:r>
            <a:r>
              <a:rPr lang="en-GB" b="1" dirty="0">
                <a:solidFill>
                  <a:schemeClr val="accent6">
                    <a:lumMod val="50000"/>
                  </a:schemeClr>
                </a:solidFill>
              </a:rPr>
              <a:t> (USD 460k) per IOT for 20</a:t>
            </a:r>
          </a:p>
          <a:p>
            <a:pPr lvl="3"/>
            <a:endParaRPr lang="en-GB" dirty="0"/>
          </a:p>
          <a:p>
            <a:pPr marL="285750" indent="-285750">
              <a:buFont typeface="Arial" panose="020B0604020202020204" pitchFamily="34" charset="0"/>
              <a:buChar char="•"/>
            </a:pPr>
            <a:r>
              <a:rPr lang="en-GB" dirty="0"/>
              <a:t>Supplier 2: 	574 </a:t>
            </a:r>
            <a:r>
              <a:rPr lang="en-GB" dirty="0" err="1"/>
              <a:t>kEUR</a:t>
            </a:r>
            <a:r>
              <a:rPr lang="en-GB" dirty="0"/>
              <a:t> (USD 710k) per IOT low quantity</a:t>
            </a:r>
          </a:p>
          <a:p>
            <a:pPr lvl="3"/>
            <a:r>
              <a:rPr lang="en-GB" dirty="0"/>
              <a:t>	</a:t>
            </a:r>
            <a:r>
              <a:rPr lang="en-GB" b="1" dirty="0">
                <a:solidFill>
                  <a:schemeClr val="accent6">
                    <a:lumMod val="50000"/>
                  </a:schemeClr>
                </a:solidFill>
              </a:rPr>
              <a:t>405 </a:t>
            </a:r>
            <a:r>
              <a:rPr lang="en-GB" b="1" dirty="0" err="1">
                <a:solidFill>
                  <a:schemeClr val="accent6">
                    <a:lumMod val="50000"/>
                  </a:schemeClr>
                </a:solidFill>
              </a:rPr>
              <a:t>kEUR</a:t>
            </a:r>
            <a:r>
              <a:rPr lang="en-GB" b="1" dirty="0">
                <a:solidFill>
                  <a:schemeClr val="accent6">
                    <a:lumMod val="50000"/>
                  </a:schemeClr>
                </a:solidFill>
              </a:rPr>
              <a:t> (USD 500k) per IOT for a larger batch</a:t>
            </a:r>
          </a:p>
          <a:p>
            <a:endParaRPr lang="en-GB" dirty="0"/>
          </a:p>
          <a:p>
            <a:r>
              <a:rPr lang="en-GB" dirty="0"/>
              <a:t>At the time none of the IOTs had been tested to full power and the price of klystrons was unknown (but the price was expected to be higher based on pricing from other facilities).</a:t>
            </a:r>
          </a:p>
          <a:p>
            <a:endParaRPr lang="en-GB" dirty="0"/>
          </a:p>
          <a:p>
            <a:r>
              <a:rPr lang="en-GB" dirty="0"/>
              <a:t>Klystron costs are well understood by manufacturers</a:t>
            </a:r>
          </a:p>
          <a:p>
            <a:r>
              <a:rPr lang="en-GB" dirty="0"/>
              <a:t>Component cost of IOTs from the broadcast industry is well understood but MBIOTs are new and represents a higher risk (cost) to industry</a:t>
            </a:r>
          </a:p>
          <a:p>
            <a:endParaRPr lang="en-GB" dirty="0"/>
          </a:p>
          <a:p>
            <a:r>
              <a:rPr lang="en-GB" dirty="0"/>
              <a:t>None of the budgetary costs were against cost targets and both Suppliers indicated options to reduce the price to achieve a cost target.</a:t>
            </a:r>
          </a:p>
        </p:txBody>
      </p:sp>
    </p:spTree>
    <p:extLst>
      <p:ext uri="{BB962C8B-B14F-4D97-AF65-F5344CB8AC3E}">
        <p14:creationId xmlns:p14="http://schemas.microsoft.com/office/powerpoint/2010/main" val="703441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B451-D9EA-B444-B81D-07438DD81D41}"/>
              </a:ext>
            </a:extLst>
          </p:cNvPr>
          <p:cNvSpPr>
            <a:spLocks noGrp="1"/>
          </p:cNvSpPr>
          <p:nvPr>
            <p:ph type="title"/>
          </p:nvPr>
        </p:nvSpPr>
        <p:spPr/>
        <p:txBody>
          <a:bodyPr/>
          <a:lstStyle/>
          <a:p>
            <a:r>
              <a:rPr lang="en-GB"/>
              <a:t>Efficiency and Cost</a:t>
            </a:r>
          </a:p>
        </p:txBody>
      </p:sp>
      <p:sp>
        <p:nvSpPr>
          <p:cNvPr id="4" name="Slide Number Placeholder 3">
            <a:extLst>
              <a:ext uri="{FF2B5EF4-FFF2-40B4-BE49-F238E27FC236}">
                <a16:creationId xmlns:a16="http://schemas.microsoft.com/office/drawing/2014/main" id="{8ADAB794-41ED-2D4B-8931-59D6AD0AD33E}"/>
              </a:ext>
            </a:extLst>
          </p:cNvPr>
          <p:cNvSpPr>
            <a:spLocks noGrp="1"/>
          </p:cNvSpPr>
          <p:nvPr>
            <p:ph type="sldNum" sz="quarter" idx="12"/>
          </p:nvPr>
        </p:nvSpPr>
        <p:spPr/>
        <p:txBody>
          <a:bodyPr/>
          <a:lstStyle/>
          <a:p>
            <a:fld id="{551115BC-487E-4422-894C-CB7CD3E79223}" type="slidenum">
              <a:rPr lang="en-GB" smtClean="0"/>
              <a:t>29</a:t>
            </a:fld>
            <a:endParaRPr lang="en-GB"/>
          </a:p>
        </p:txBody>
      </p:sp>
      <p:sp>
        <p:nvSpPr>
          <p:cNvPr id="5" name="TextBox 4">
            <a:extLst>
              <a:ext uri="{FF2B5EF4-FFF2-40B4-BE49-F238E27FC236}">
                <a16:creationId xmlns:a16="http://schemas.microsoft.com/office/drawing/2014/main" id="{EA45D096-950C-B445-B0DC-E1941EDEEABF}"/>
              </a:ext>
            </a:extLst>
          </p:cNvPr>
          <p:cNvSpPr txBox="1"/>
          <p:nvPr/>
        </p:nvSpPr>
        <p:spPr>
          <a:xfrm>
            <a:off x="179512" y="1538028"/>
            <a:ext cx="3143296" cy="523220"/>
          </a:xfrm>
          <a:prstGeom prst="rect">
            <a:avLst/>
          </a:prstGeom>
          <a:noFill/>
        </p:spPr>
        <p:txBody>
          <a:bodyPr wrap="none" rtlCol="0">
            <a:spAutoFit/>
          </a:bodyPr>
          <a:lstStyle/>
          <a:p>
            <a:r>
              <a:rPr lang="en-GB" sz="2800"/>
              <a:t>Power Consumption</a:t>
            </a:r>
          </a:p>
        </p:txBody>
      </p:sp>
      <p:graphicFrame>
        <p:nvGraphicFramePr>
          <p:cNvPr id="7" name="Table 6">
            <a:extLst>
              <a:ext uri="{FF2B5EF4-FFF2-40B4-BE49-F238E27FC236}">
                <a16:creationId xmlns:a16="http://schemas.microsoft.com/office/drawing/2014/main" id="{DE3729CE-D737-614E-A526-51967E3E9B91}"/>
              </a:ext>
            </a:extLst>
          </p:cNvPr>
          <p:cNvGraphicFramePr>
            <a:graphicFrameLocks noGrp="1"/>
          </p:cNvGraphicFramePr>
          <p:nvPr>
            <p:extLst>
              <p:ext uri="{D42A27DB-BD31-4B8C-83A1-F6EECF244321}">
                <p14:modId xmlns:p14="http://schemas.microsoft.com/office/powerpoint/2010/main" val="3809106940"/>
              </p:ext>
            </p:extLst>
          </p:nvPr>
        </p:nvGraphicFramePr>
        <p:xfrm>
          <a:off x="251520" y="2191708"/>
          <a:ext cx="8235834" cy="4164642"/>
        </p:xfrm>
        <a:graphic>
          <a:graphicData uri="http://schemas.openxmlformats.org/drawingml/2006/table">
            <a:tbl>
              <a:tblPr firstRow="1" firstCol="1" bandRow="1">
                <a:tableStyleId>{5C22544A-7EE6-4342-B048-85BDC9FD1C3A}</a:tableStyleId>
              </a:tblPr>
              <a:tblGrid>
                <a:gridCol w="2058496">
                  <a:extLst>
                    <a:ext uri="{9D8B030D-6E8A-4147-A177-3AD203B41FA5}">
                      <a16:colId xmlns:a16="http://schemas.microsoft.com/office/drawing/2014/main" val="2111204196"/>
                    </a:ext>
                  </a:extLst>
                </a:gridCol>
                <a:gridCol w="2058496">
                  <a:extLst>
                    <a:ext uri="{9D8B030D-6E8A-4147-A177-3AD203B41FA5}">
                      <a16:colId xmlns:a16="http://schemas.microsoft.com/office/drawing/2014/main" val="1090776049"/>
                    </a:ext>
                  </a:extLst>
                </a:gridCol>
                <a:gridCol w="2059421">
                  <a:extLst>
                    <a:ext uri="{9D8B030D-6E8A-4147-A177-3AD203B41FA5}">
                      <a16:colId xmlns:a16="http://schemas.microsoft.com/office/drawing/2014/main" val="2810177217"/>
                    </a:ext>
                  </a:extLst>
                </a:gridCol>
                <a:gridCol w="2059421">
                  <a:extLst>
                    <a:ext uri="{9D8B030D-6E8A-4147-A177-3AD203B41FA5}">
                      <a16:colId xmlns:a16="http://schemas.microsoft.com/office/drawing/2014/main" val="1968295334"/>
                    </a:ext>
                  </a:extLst>
                </a:gridCol>
              </a:tblGrid>
              <a:tr h="757208">
                <a:tc>
                  <a:txBody>
                    <a:bodyPr/>
                    <a:lstStyle/>
                    <a:p>
                      <a:pPr>
                        <a:lnSpc>
                          <a:spcPts val="1400"/>
                        </a:lnSpc>
                        <a:spcAft>
                          <a:spcPts val="1200"/>
                        </a:spcAft>
                      </a:pPr>
                      <a:r>
                        <a:rPr lang="en-GB" sz="2000">
                          <a:effectLst/>
                        </a:rPr>
                        <a:t>High Beta Linac</a:t>
                      </a:r>
                      <a:endParaRPr lang="sv-SE"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Klystrons</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a:effectLst/>
                        </a:rPr>
                        <a:t>IOTs</a:t>
                      </a:r>
                      <a:endParaRPr lang="sv-SE"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1200"/>
                        </a:spcAft>
                      </a:pPr>
                      <a:r>
                        <a:rPr lang="en-GB" sz="2000" b="1" kern="1200" dirty="0">
                          <a:solidFill>
                            <a:schemeClr val="lt1"/>
                          </a:solidFill>
                          <a:effectLst/>
                          <a:latin typeface="+mn-lt"/>
                          <a:ea typeface="+mn-ea"/>
                          <a:cs typeface="+mn-cs"/>
                        </a:rPr>
                        <a:t>Energy Saving of using IOTs</a:t>
                      </a:r>
                      <a:endParaRPr lang="sv-SE" sz="2000" b="1" kern="12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389893925"/>
                  </a:ext>
                </a:extLst>
              </a:tr>
              <a:tr h="1135811">
                <a:tc>
                  <a:txBody>
                    <a:bodyPr/>
                    <a:lstStyle/>
                    <a:p>
                      <a:pPr>
                        <a:lnSpc>
                          <a:spcPct val="100000"/>
                        </a:lnSpc>
                        <a:spcAft>
                          <a:spcPts val="1200"/>
                        </a:spcAft>
                      </a:pPr>
                      <a:r>
                        <a:rPr lang="en-GB" sz="2000" dirty="0">
                          <a:effectLst/>
                        </a:rPr>
                        <a:t>Phase 1: 44 Amplifiers (Klystrons)</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a:effectLst/>
                        </a:rPr>
                        <a:t>26.5 GWh / Year</a:t>
                      </a:r>
                      <a:endParaRPr lang="sv-SE"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19.0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kern="1200" dirty="0">
                          <a:solidFill>
                            <a:schemeClr val="dk1"/>
                          </a:solidFill>
                          <a:effectLst/>
                          <a:latin typeface="+mn-lt"/>
                          <a:ea typeface="+mn-ea"/>
                          <a:cs typeface="+mn-cs"/>
                        </a:rPr>
                        <a:t>7.5 </a:t>
                      </a:r>
                      <a:r>
                        <a:rPr lang="en-GB" sz="2000" kern="1200" dirty="0" err="1">
                          <a:solidFill>
                            <a:schemeClr val="dk1"/>
                          </a:solidFill>
                          <a:effectLst/>
                          <a:latin typeface="+mn-lt"/>
                          <a:ea typeface="+mn-ea"/>
                          <a:cs typeface="+mn-cs"/>
                        </a:rPr>
                        <a:t>GWh</a:t>
                      </a:r>
                      <a:r>
                        <a:rPr lang="en-GB" sz="2000" kern="1200" dirty="0">
                          <a:solidFill>
                            <a:schemeClr val="dk1"/>
                          </a:solidFill>
                          <a:effectLst/>
                          <a:latin typeface="+mn-lt"/>
                          <a:ea typeface="+mn-ea"/>
                          <a:cs typeface="+mn-cs"/>
                        </a:rPr>
                        <a:t> / Year</a:t>
                      </a:r>
                      <a:endParaRPr lang="sv-SE" sz="2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456354261"/>
                  </a:ext>
                </a:extLst>
              </a:tr>
              <a:tr h="757208">
                <a:tc>
                  <a:txBody>
                    <a:bodyPr/>
                    <a:lstStyle/>
                    <a:p>
                      <a:pPr>
                        <a:lnSpc>
                          <a:spcPct val="100000"/>
                        </a:lnSpc>
                        <a:spcAft>
                          <a:spcPts val="1200"/>
                        </a:spcAft>
                      </a:pPr>
                      <a:r>
                        <a:rPr lang="en-GB" sz="2000" dirty="0">
                          <a:effectLst/>
                        </a:rPr>
                        <a:t>Phase 2: 84 amplifiers</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50.7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36.2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14.5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71355175"/>
                  </a:ext>
                </a:extLst>
              </a:tr>
              <a:tr h="1514415">
                <a:tc>
                  <a:txBody>
                    <a:bodyPr/>
                    <a:lstStyle/>
                    <a:p>
                      <a:pPr>
                        <a:lnSpc>
                          <a:spcPct val="100000"/>
                        </a:lnSpc>
                        <a:spcAft>
                          <a:spcPts val="0"/>
                        </a:spcAft>
                      </a:pPr>
                      <a:r>
                        <a:rPr lang="en-GB" sz="2000" dirty="0">
                          <a:effectLst/>
                        </a:rPr>
                        <a:t>Split technology from year 2025</a:t>
                      </a:r>
                      <a:endParaRPr lang="sv-SE" sz="2000" dirty="0">
                        <a:effectLst/>
                      </a:endParaRPr>
                    </a:p>
                    <a:p>
                      <a:pPr>
                        <a:lnSpc>
                          <a:spcPct val="100000"/>
                        </a:lnSpc>
                        <a:spcAft>
                          <a:spcPts val="0"/>
                        </a:spcAft>
                      </a:pPr>
                      <a:r>
                        <a:rPr lang="en-GB" sz="2000" dirty="0">
                          <a:effectLst/>
                        </a:rPr>
                        <a:t>- 44 Klystrons</a:t>
                      </a:r>
                      <a:endParaRPr lang="sv-SE" sz="2000" dirty="0">
                        <a:effectLst/>
                      </a:endParaRPr>
                    </a:p>
                    <a:p>
                      <a:pPr>
                        <a:lnSpc>
                          <a:spcPct val="100000"/>
                        </a:lnSpc>
                        <a:spcAft>
                          <a:spcPts val="0"/>
                        </a:spcAft>
                      </a:pPr>
                      <a:r>
                        <a:rPr lang="en-GB" sz="2000" dirty="0">
                          <a:effectLst/>
                        </a:rPr>
                        <a:t>- 40 IOTs </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26.5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17.2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7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50240117"/>
                  </a:ext>
                </a:extLst>
              </a:tr>
            </a:tbl>
          </a:graphicData>
        </a:graphic>
      </p:graphicFrame>
      <p:sp>
        <p:nvSpPr>
          <p:cNvPr id="10" name="Rectangle 9">
            <a:extLst>
              <a:ext uri="{FF2B5EF4-FFF2-40B4-BE49-F238E27FC236}">
                <a16:creationId xmlns:a16="http://schemas.microsoft.com/office/drawing/2014/main" id="{9790F768-8A5D-7445-A1C9-2554B925DC1E}"/>
              </a:ext>
            </a:extLst>
          </p:cNvPr>
          <p:cNvSpPr/>
          <p:nvPr/>
        </p:nvSpPr>
        <p:spPr>
          <a:xfrm>
            <a:off x="2278213" y="4077072"/>
            <a:ext cx="620914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BF00991-4657-9345-AAC8-28F8C9684469}"/>
              </a:ext>
            </a:extLst>
          </p:cNvPr>
          <p:cNvSpPr/>
          <p:nvPr/>
        </p:nvSpPr>
        <p:spPr>
          <a:xfrm>
            <a:off x="2278213" y="4854500"/>
            <a:ext cx="6209141" cy="150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Table 11">
            <a:extLst>
              <a:ext uri="{FF2B5EF4-FFF2-40B4-BE49-F238E27FC236}">
                <a16:creationId xmlns:a16="http://schemas.microsoft.com/office/drawing/2014/main" id="{23ED3444-5C33-D04B-971C-F543FE6E7C13}"/>
              </a:ext>
            </a:extLst>
          </p:cNvPr>
          <p:cNvGraphicFramePr>
            <a:graphicFrameLocks noGrp="1"/>
          </p:cNvGraphicFramePr>
          <p:nvPr>
            <p:extLst>
              <p:ext uri="{D42A27DB-BD31-4B8C-83A1-F6EECF244321}">
                <p14:modId xmlns:p14="http://schemas.microsoft.com/office/powerpoint/2010/main" val="3496560473"/>
              </p:ext>
            </p:extLst>
          </p:nvPr>
        </p:nvGraphicFramePr>
        <p:xfrm>
          <a:off x="251520" y="2191707"/>
          <a:ext cx="8235834" cy="4169434"/>
        </p:xfrm>
        <a:graphic>
          <a:graphicData uri="http://schemas.openxmlformats.org/drawingml/2006/table">
            <a:tbl>
              <a:tblPr firstRow="1" firstCol="1" bandRow="1">
                <a:tableStyleId>{5C22544A-7EE6-4342-B048-85BDC9FD1C3A}</a:tableStyleId>
              </a:tblPr>
              <a:tblGrid>
                <a:gridCol w="2058496">
                  <a:extLst>
                    <a:ext uri="{9D8B030D-6E8A-4147-A177-3AD203B41FA5}">
                      <a16:colId xmlns:a16="http://schemas.microsoft.com/office/drawing/2014/main" val="2111204196"/>
                    </a:ext>
                  </a:extLst>
                </a:gridCol>
                <a:gridCol w="2058496">
                  <a:extLst>
                    <a:ext uri="{9D8B030D-6E8A-4147-A177-3AD203B41FA5}">
                      <a16:colId xmlns:a16="http://schemas.microsoft.com/office/drawing/2014/main" val="1090776049"/>
                    </a:ext>
                  </a:extLst>
                </a:gridCol>
                <a:gridCol w="2059421">
                  <a:extLst>
                    <a:ext uri="{9D8B030D-6E8A-4147-A177-3AD203B41FA5}">
                      <a16:colId xmlns:a16="http://schemas.microsoft.com/office/drawing/2014/main" val="2810177217"/>
                    </a:ext>
                  </a:extLst>
                </a:gridCol>
                <a:gridCol w="2059421">
                  <a:extLst>
                    <a:ext uri="{9D8B030D-6E8A-4147-A177-3AD203B41FA5}">
                      <a16:colId xmlns:a16="http://schemas.microsoft.com/office/drawing/2014/main" val="1968295334"/>
                    </a:ext>
                  </a:extLst>
                </a:gridCol>
              </a:tblGrid>
              <a:tr h="757208">
                <a:tc>
                  <a:txBody>
                    <a:bodyPr/>
                    <a:lstStyle/>
                    <a:p>
                      <a:pPr>
                        <a:lnSpc>
                          <a:spcPts val="1400"/>
                        </a:lnSpc>
                        <a:spcAft>
                          <a:spcPts val="1200"/>
                        </a:spcAft>
                      </a:pPr>
                      <a:r>
                        <a:rPr lang="en-GB" sz="2000">
                          <a:effectLst/>
                        </a:rPr>
                        <a:t>High Beta Linac</a:t>
                      </a:r>
                      <a:endParaRPr lang="sv-SE"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Klystrons</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a:effectLst/>
                        </a:rPr>
                        <a:t>IOTs</a:t>
                      </a:r>
                      <a:endParaRPr lang="sv-SE"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1200"/>
                        </a:spcAft>
                      </a:pPr>
                      <a:r>
                        <a:rPr lang="en-GB" sz="2000" b="1" kern="1200" dirty="0">
                          <a:solidFill>
                            <a:schemeClr val="lt1"/>
                          </a:solidFill>
                          <a:effectLst/>
                          <a:latin typeface="+mn-lt"/>
                          <a:ea typeface="+mn-ea"/>
                          <a:cs typeface="+mn-cs"/>
                        </a:rPr>
                        <a:t>Energy Saving of using IOTs</a:t>
                      </a:r>
                      <a:endParaRPr lang="sv-SE" sz="2000" b="1" kern="12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389893925"/>
                  </a:ext>
                </a:extLst>
              </a:tr>
              <a:tr h="1135811">
                <a:tc>
                  <a:txBody>
                    <a:bodyPr/>
                    <a:lstStyle/>
                    <a:p>
                      <a:pPr>
                        <a:lnSpc>
                          <a:spcPct val="100000"/>
                        </a:lnSpc>
                        <a:spcAft>
                          <a:spcPts val="1200"/>
                        </a:spcAft>
                      </a:pPr>
                      <a:r>
                        <a:rPr lang="en-GB" sz="2000" dirty="0">
                          <a:effectLst/>
                        </a:rPr>
                        <a:t>Phase 1: </a:t>
                      </a:r>
                    </a:p>
                    <a:p>
                      <a:pPr>
                        <a:lnSpc>
                          <a:spcPct val="100000"/>
                        </a:lnSpc>
                        <a:spcAft>
                          <a:spcPts val="1200"/>
                        </a:spcAft>
                      </a:pPr>
                      <a:r>
                        <a:rPr lang="en-GB" sz="2000" dirty="0">
                          <a:effectLst/>
                        </a:rPr>
                        <a:t>44 Amplifiers (Klystrons)</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a:effectLst/>
                        </a:rPr>
                        <a:t>26.5 GWh / Year</a:t>
                      </a:r>
                      <a:endParaRPr lang="sv-SE"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19.0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kern="1200" dirty="0">
                          <a:solidFill>
                            <a:schemeClr val="dk1"/>
                          </a:solidFill>
                          <a:effectLst/>
                          <a:latin typeface="+mn-lt"/>
                          <a:ea typeface="+mn-ea"/>
                          <a:cs typeface="+mn-cs"/>
                        </a:rPr>
                        <a:t>7.5 </a:t>
                      </a:r>
                      <a:r>
                        <a:rPr lang="en-GB" sz="2000" kern="1200" dirty="0" err="1">
                          <a:solidFill>
                            <a:schemeClr val="dk1"/>
                          </a:solidFill>
                          <a:effectLst/>
                          <a:latin typeface="+mn-lt"/>
                          <a:ea typeface="+mn-ea"/>
                          <a:cs typeface="+mn-cs"/>
                        </a:rPr>
                        <a:t>GWh</a:t>
                      </a:r>
                      <a:r>
                        <a:rPr lang="en-GB" sz="2000" kern="1200" dirty="0">
                          <a:solidFill>
                            <a:schemeClr val="dk1"/>
                          </a:solidFill>
                          <a:effectLst/>
                          <a:latin typeface="+mn-lt"/>
                          <a:ea typeface="+mn-ea"/>
                          <a:cs typeface="+mn-cs"/>
                        </a:rPr>
                        <a:t> / Year</a:t>
                      </a:r>
                      <a:endParaRPr lang="sv-SE" sz="20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456354261"/>
                  </a:ext>
                </a:extLst>
              </a:tr>
              <a:tr h="757208">
                <a:tc>
                  <a:txBody>
                    <a:bodyPr/>
                    <a:lstStyle/>
                    <a:p>
                      <a:pPr>
                        <a:lnSpc>
                          <a:spcPct val="100000"/>
                        </a:lnSpc>
                        <a:spcAft>
                          <a:spcPts val="1200"/>
                        </a:spcAft>
                      </a:pPr>
                      <a:r>
                        <a:rPr lang="en-GB" sz="2000" dirty="0">
                          <a:effectLst/>
                        </a:rPr>
                        <a:t>Phase 2: </a:t>
                      </a:r>
                    </a:p>
                    <a:p>
                      <a:pPr>
                        <a:lnSpc>
                          <a:spcPct val="100000"/>
                        </a:lnSpc>
                        <a:spcAft>
                          <a:spcPts val="1200"/>
                        </a:spcAft>
                      </a:pPr>
                      <a:r>
                        <a:rPr lang="en-GB" sz="2000" dirty="0">
                          <a:effectLst/>
                        </a:rPr>
                        <a:t>84 amplifiers</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50.7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36.2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14.5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71355175"/>
                  </a:ext>
                </a:extLst>
              </a:tr>
              <a:tr h="1514415">
                <a:tc>
                  <a:txBody>
                    <a:bodyPr/>
                    <a:lstStyle/>
                    <a:p>
                      <a:pPr>
                        <a:lnSpc>
                          <a:spcPct val="100000"/>
                        </a:lnSpc>
                        <a:spcAft>
                          <a:spcPts val="0"/>
                        </a:spcAft>
                      </a:pPr>
                      <a:r>
                        <a:rPr lang="en-GB" sz="2000" dirty="0">
                          <a:effectLst/>
                        </a:rPr>
                        <a:t>Split technology from year 2025</a:t>
                      </a:r>
                      <a:endParaRPr lang="sv-SE" sz="2000" dirty="0">
                        <a:effectLst/>
                      </a:endParaRPr>
                    </a:p>
                    <a:p>
                      <a:pPr>
                        <a:lnSpc>
                          <a:spcPct val="100000"/>
                        </a:lnSpc>
                        <a:spcAft>
                          <a:spcPts val="0"/>
                        </a:spcAft>
                      </a:pPr>
                      <a:r>
                        <a:rPr lang="en-GB" sz="2000" dirty="0">
                          <a:effectLst/>
                        </a:rPr>
                        <a:t>- 44 Klystrons</a:t>
                      </a:r>
                      <a:endParaRPr lang="sv-SE" sz="2000" dirty="0">
                        <a:effectLst/>
                      </a:endParaRPr>
                    </a:p>
                    <a:p>
                      <a:pPr>
                        <a:lnSpc>
                          <a:spcPct val="100000"/>
                        </a:lnSpc>
                        <a:spcAft>
                          <a:spcPts val="0"/>
                        </a:spcAft>
                      </a:pPr>
                      <a:r>
                        <a:rPr lang="en-GB" sz="2000" dirty="0">
                          <a:effectLst/>
                        </a:rPr>
                        <a:t>- 40 IOTs </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26.5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17.2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400"/>
                        </a:lnSpc>
                        <a:spcAft>
                          <a:spcPts val="1200"/>
                        </a:spcAft>
                      </a:pPr>
                      <a:r>
                        <a:rPr lang="en-GB" sz="2000" dirty="0">
                          <a:effectLst/>
                        </a:rPr>
                        <a:t>7 </a:t>
                      </a:r>
                      <a:r>
                        <a:rPr lang="en-GB" sz="2000" dirty="0" err="1">
                          <a:effectLst/>
                        </a:rPr>
                        <a:t>GWh</a:t>
                      </a:r>
                      <a:r>
                        <a:rPr lang="en-GB" sz="2000" dirty="0">
                          <a:effectLst/>
                        </a:rPr>
                        <a:t> / Year</a:t>
                      </a:r>
                      <a:endParaRPr lang="sv-SE"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50240117"/>
                  </a:ext>
                </a:extLst>
              </a:tr>
            </a:tbl>
          </a:graphicData>
        </a:graphic>
      </p:graphicFrame>
    </p:spTree>
    <p:extLst>
      <p:ext uri="{BB962C8B-B14F-4D97-AF65-F5344CB8AC3E}">
        <p14:creationId xmlns:p14="http://schemas.microsoft.com/office/powerpoint/2010/main" val="411367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Optimus_PLus_PastedGraphic_old.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81128"/>
            <a:ext cx="9144000" cy="1388916"/>
          </a:xfrm>
          <a:prstGeom prst="rect">
            <a:avLst/>
          </a:prstGeom>
        </p:spPr>
      </p:pic>
      <p:sp>
        <p:nvSpPr>
          <p:cNvPr id="2" name="Title 1"/>
          <p:cNvSpPr>
            <a:spLocks noGrp="1"/>
          </p:cNvSpPr>
          <p:nvPr>
            <p:ph type="title"/>
          </p:nvPr>
        </p:nvSpPr>
        <p:spPr/>
        <p:txBody>
          <a:bodyPr/>
          <a:lstStyle/>
          <a:p>
            <a:r>
              <a:rPr lang="en-GB">
                <a:solidFill>
                  <a:srgbClr val="FFFFFF"/>
                </a:solidFill>
              </a:rPr>
              <a:t>RF Power Requirements</a:t>
            </a:r>
            <a:endParaRPr lang="en-US"/>
          </a:p>
        </p:txBody>
      </p:sp>
      <p:sp>
        <p:nvSpPr>
          <p:cNvPr id="4" name="Slide Number Placeholder 3"/>
          <p:cNvSpPr>
            <a:spLocks noGrp="1"/>
          </p:cNvSpPr>
          <p:nvPr>
            <p:ph type="sldNum" sz="quarter" idx="12"/>
          </p:nvPr>
        </p:nvSpPr>
        <p:spPr>
          <a:xfrm>
            <a:off x="6533290" y="6277982"/>
            <a:ext cx="2133600" cy="365125"/>
          </a:xfrm>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graphicFrame>
        <p:nvGraphicFramePr>
          <p:cNvPr id="131" name="Object 130"/>
          <p:cNvGraphicFramePr>
            <a:graphicFrameLocks noChangeAspect="1"/>
          </p:cNvGraphicFramePr>
          <p:nvPr>
            <p:extLst/>
          </p:nvPr>
        </p:nvGraphicFramePr>
        <p:xfrm>
          <a:off x="4496527" y="4375222"/>
          <a:ext cx="114300" cy="165100"/>
        </p:xfrm>
        <a:graphic>
          <a:graphicData uri="http://schemas.openxmlformats.org/presentationml/2006/ole">
            <mc:AlternateContent xmlns:mc="http://schemas.openxmlformats.org/markup-compatibility/2006">
              <mc:Choice xmlns:v="urn:schemas-microsoft-com:vml" Requires="v">
                <p:oleObj spid="_x0000_s2166"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496527" y="4375222"/>
                        <a:ext cx="114300" cy="165100"/>
                      </a:xfrm>
                      <a:prstGeom prst="rect">
                        <a:avLst/>
                      </a:prstGeom>
                    </p:spPr>
                  </p:pic>
                </p:oleObj>
              </mc:Fallback>
            </mc:AlternateContent>
          </a:graphicData>
        </a:graphic>
      </p:graphicFrame>
      <p:sp>
        <p:nvSpPr>
          <p:cNvPr id="135" name="Oval Callout 134"/>
          <p:cNvSpPr/>
          <p:nvPr/>
        </p:nvSpPr>
        <p:spPr>
          <a:xfrm>
            <a:off x="299737" y="6247878"/>
            <a:ext cx="2319218" cy="510812"/>
          </a:xfrm>
          <a:prstGeom prst="wedgeEllipseCallout">
            <a:avLst>
              <a:gd name="adj1" fmla="val 19981"/>
              <a:gd name="adj2" fmla="val -1888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Callout 135"/>
          <p:cNvSpPr/>
          <p:nvPr/>
        </p:nvSpPr>
        <p:spPr>
          <a:xfrm>
            <a:off x="299189" y="6230083"/>
            <a:ext cx="2319218" cy="510812"/>
          </a:xfrm>
          <a:prstGeom prst="wedgeEllipseCallout">
            <a:avLst>
              <a:gd name="adj1" fmla="val 85458"/>
              <a:gd name="adj2" fmla="val -1834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3 MW Klystrons        </a:t>
            </a:r>
          </a:p>
        </p:txBody>
      </p:sp>
      <p:sp>
        <p:nvSpPr>
          <p:cNvPr id="137" name="Oval Callout 136"/>
          <p:cNvSpPr/>
          <p:nvPr/>
        </p:nvSpPr>
        <p:spPr>
          <a:xfrm>
            <a:off x="465691" y="4005210"/>
            <a:ext cx="3285559" cy="662675"/>
          </a:xfrm>
          <a:prstGeom prst="wedgeEllipseCallout">
            <a:avLst>
              <a:gd name="adj1" fmla="val 12028"/>
              <a:gd name="adj2" fmla="val 1165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30 kW Solid State Amplifiers</a:t>
            </a:r>
          </a:p>
        </p:txBody>
      </p:sp>
      <p:sp>
        <p:nvSpPr>
          <p:cNvPr id="138" name="Oval Callout 137"/>
          <p:cNvSpPr/>
          <p:nvPr/>
        </p:nvSpPr>
        <p:spPr>
          <a:xfrm>
            <a:off x="2728847" y="6274952"/>
            <a:ext cx="1905072" cy="538424"/>
          </a:xfrm>
          <a:prstGeom prst="wedgeEllipseCallout">
            <a:avLst>
              <a:gd name="adj1" fmla="val 32861"/>
              <a:gd name="adj2" fmla="val -2003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200 kW </a:t>
            </a:r>
            <a:r>
              <a:rPr lang="en-US" err="1"/>
              <a:t>Tetrodes</a:t>
            </a:r>
            <a:endParaRPr lang="en-US"/>
          </a:p>
        </p:txBody>
      </p:sp>
      <p:sp>
        <p:nvSpPr>
          <p:cNvPr id="139" name="Oval Callout 138"/>
          <p:cNvSpPr/>
          <p:nvPr/>
        </p:nvSpPr>
        <p:spPr>
          <a:xfrm>
            <a:off x="4869148" y="6234072"/>
            <a:ext cx="1905072" cy="538424"/>
          </a:xfrm>
          <a:prstGeom prst="wedgeEllipseCallout">
            <a:avLst>
              <a:gd name="adj1" fmla="val -33081"/>
              <a:gd name="adj2" fmla="val -1772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1.5 MW Klystrons</a:t>
            </a:r>
          </a:p>
        </p:txBody>
      </p:sp>
      <p:sp>
        <p:nvSpPr>
          <p:cNvPr id="140" name="Oval Callout 139"/>
          <p:cNvSpPr/>
          <p:nvPr/>
        </p:nvSpPr>
        <p:spPr>
          <a:xfrm>
            <a:off x="7023254" y="6234609"/>
            <a:ext cx="1905072" cy="538424"/>
          </a:xfrm>
          <a:prstGeom prst="wedgeEllipseCallout">
            <a:avLst>
              <a:gd name="adj1" fmla="val -84530"/>
              <a:gd name="adj2" fmla="val -1772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1.2 MW IOTs</a:t>
            </a:r>
          </a:p>
        </p:txBody>
      </p:sp>
      <p:sp>
        <p:nvSpPr>
          <p:cNvPr id="3" name="Rounded Rectangle 2"/>
          <p:cNvSpPr/>
          <p:nvPr/>
        </p:nvSpPr>
        <p:spPr>
          <a:xfrm>
            <a:off x="4716016" y="4437112"/>
            <a:ext cx="2160240" cy="12961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ptimus_PLus_PastedGraphic_old.pd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76839" y="4581128"/>
            <a:ext cx="2163096" cy="1388916"/>
          </a:xfrm>
          <a:prstGeom prst="rect">
            <a:avLst/>
          </a:prstGeom>
        </p:spPr>
      </p:pic>
      <p:pic>
        <p:nvPicPr>
          <p:cNvPr id="16" name="Picture 15">
            <a:extLst>
              <a:ext uri="{FF2B5EF4-FFF2-40B4-BE49-F238E27FC236}">
                <a16:creationId xmlns:a16="http://schemas.microsoft.com/office/drawing/2014/main" id="{69864C22-A870-7043-BA8A-EC5B837896C2}"/>
              </a:ext>
            </a:extLst>
          </p:cNvPr>
          <p:cNvPicPr>
            <a:picLocks noChangeAspect="1"/>
          </p:cNvPicPr>
          <p:nvPr/>
        </p:nvPicPr>
        <p:blipFill>
          <a:blip r:embed="rId7"/>
          <a:stretch>
            <a:fillRect/>
          </a:stretch>
        </p:blipFill>
        <p:spPr>
          <a:xfrm>
            <a:off x="160887" y="1512438"/>
            <a:ext cx="4520779" cy="2542521"/>
          </a:xfrm>
          <a:prstGeom prst="rect">
            <a:avLst/>
          </a:prstGeom>
          <a:ln>
            <a:noFill/>
          </a:ln>
        </p:spPr>
      </p:pic>
      <p:sp>
        <p:nvSpPr>
          <p:cNvPr id="5" name="TextBox 4">
            <a:extLst>
              <a:ext uri="{FF2B5EF4-FFF2-40B4-BE49-F238E27FC236}">
                <a16:creationId xmlns:a16="http://schemas.microsoft.com/office/drawing/2014/main" id="{F6C39B97-5A56-CA47-8B25-4E9ADEEDFA3E}"/>
              </a:ext>
            </a:extLst>
          </p:cNvPr>
          <p:cNvSpPr txBox="1"/>
          <p:nvPr/>
        </p:nvSpPr>
        <p:spPr>
          <a:xfrm>
            <a:off x="4839848" y="1920824"/>
            <a:ext cx="4141711" cy="646331"/>
          </a:xfrm>
          <a:prstGeom prst="rect">
            <a:avLst/>
          </a:prstGeom>
          <a:noFill/>
        </p:spPr>
        <p:txBody>
          <a:bodyPr wrap="none" rtlCol="0">
            <a:spAutoFit/>
          </a:bodyPr>
          <a:lstStyle/>
          <a:p>
            <a:r>
              <a:rPr lang="en-GB" b="1" dirty="0"/>
              <a:t>Average of HB Power-to-Beam = 1060 kW</a:t>
            </a:r>
          </a:p>
          <a:p>
            <a:r>
              <a:rPr lang="en-GB" b="1" dirty="0"/>
              <a:t>Average of last HB Phase 2 = 1096 kW</a:t>
            </a:r>
          </a:p>
        </p:txBody>
      </p:sp>
      <p:sp>
        <p:nvSpPr>
          <p:cNvPr id="18" name="Rectangle 17">
            <a:extLst>
              <a:ext uri="{FF2B5EF4-FFF2-40B4-BE49-F238E27FC236}">
                <a16:creationId xmlns:a16="http://schemas.microsoft.com/office/drawing/2014/main" id="{27696406-ED70-D848-826B-B2B0490FD7DF}"/>
              </a:ext>
            </a:extLst>
          </p:cNvPr>
          <p:cNvSpPr/>
          <p:nvPr/>
        </p:nvSpPr>
        <p:spPr>
          <a:xfrm>
            <a:off x="4221887" y="2815622"/>
            <a:ext cx="2718048" cy="707886"/>
          </a:xfrm>
          <a:prstGeom prst="rect">
            <a:avLst/>
          </a:prstGeom>
          <a:solidFill>
            <a:srgbClr val="DCE6F2"/>
          </a:solidFill>
          <a:ln>
            <a:solidFill>
              <a:srgbClr val="4F81BD"/>
            </a:solidFill>
          </a:ln>
        </p:spPr>
        <p:txBody>
          <a:bodyPr wrap="square">
            <a:spAutoFit/>
          </a:bodyPr>
          <a:lstStyle/>
          <a:p>
            <a:r>
              <a:rPr lang="en-US" sz="2000" b="1">
                <a:solidFill>
                  <a:schemeClr val="bg1">
                    <a:lumMod val="50000"/>
                  </a:schemeClr>
                </a:solidFill>
              </a:rPr>
              <a:t>84 High beta cavities</a:t>
            </a:r>
            <a:r>
              <a:rPr lang="en-US" sz="2000">
                <a:solidFill>
                  <a:schemeClr val="bg1">
                    <a:lumMod val="50000"/>
                  </a:schemeClr>
                </a:solidFill>
              </a:rPr>
              <a:t>:</a:t>
            </a:r>
          </a:p>
          <a:p>
            <a:r>
              <a:rPr lang="en-US" sz="2000">
                <a:solidFill>
                  <a:schemeClr val="bg1">
                    <a:lumMod val="50000"/>
                  </a:schemeClr>
                </a:solidFill>
              </a:rPr>
              <a:t>1.2 MW MB IOTs </a:t>
            </a:r>
          </a:p>
        </p:txBody>
      </p:sp>
      <p:sp>
        <p:nvSpPr>
          <p:cNvPr id="19" name="Right Arrow 18">
            <a:extLst>
              <a:ext uri="{FF2B5EF4-FFF2-40B4-BE49-F238E27FC236}">
                <a16:creationId xmlns:a16="http://schemas.microsoft.com/office/drawing/2014/main" id="{2196936B-E271-394D-A77F-97D9D0A7E8DE}"/>
              </a:ext>
            </a:extLst>
          </p:cNvPr>
          <p:cNvSpPr/>
          <p:nvPr/>
        </p:nvSpPr>
        <p:spPr>
          <a:xfrm rot="13718950">
            <a:off x="2714404" y="1955950"/>
            <a:ext cx="1544625" cy="1093098"/>
          </a:xfrm>
          <a:prstGeom prst="rightArrow">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05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dir="cw">
                                      <p:cBhvr override="childStyle">
                                        <p:cTn id="6" dur="500" fill="hold"/>
                                        <p:tgtEl>
                                          <p:spTgt spid="69"/>
                                        </p:tgtEl>
                                        <p:attrNameLst>
                                          <p:attrName>style.color</p:attrName>
                                        </p:attrNameLst>
                                      </p:cBhvr>
                                      <p:by>
                                        <p:hsl h="0" s="12549" l="25098"/>
                                      </p:by>
                                    </p:animClr>
                                    <p:animClr clrSpc="hsl" dir="cw">
                                      <p:cBhvr>
                                        <p:cTn id="7" dur="500" fill="hold"/>
                                        <p:tgtEl>
                                          <p:spTgt spid="69"/>
                                        </p:tgtEl>
                                        <p:attrNameLst>
                                          <p:attrName>fillcolor</p:attrName>
                                        </p:attrNameLst>
                                      </p:cBhvr>
                                      <p:by>
                                        <p:hsl h="0" s="12549" l="25098"/>
                                      </p:by>
                                    </p:animClr>
                                    <p:animClr clrSpc="hsl" dir="cw">
                                      <p:cBhvr>
                                        <p:cTn id="8" dur="500" fill="hold"/>
                                        <p:tgtEl>
                                          <p:spTgt spid="69"/>
                                        </p:tgtEl>
                                        <p:attrNameLst>
                                          <p:attrName>stroke.color</p:attrName>
                                        </p:attrNameLst>
                                      </p:cBhvr>
                                      <p:by>
                                        <p:hsl h="0" s="12549" l="25098"/>
                                      </p:by>
                                    </p:animClr>
                                    <p:set>
                                      <p:cBhvr>
                                        <p:cTn id="9" dur="500" fill="hold"/>
                                        <p:tgtEl>
                                          <p:spTgt spid="69"/>
                                        </p:tgtEl>
                                        <p:attrNameLst>
                                          <p:attrName>fill.type</p:attrName>
                                        </p:attrNameLst>
                                      </p:cBhvr>
                                      <p:to>
                                        <p:strVal val="solid"/>
                                      </p:to>
                                    </p:set>
                                  </p:childTnLst>
                                  <p:subTnLst>
                                    <p:animClr clrSpc="rgb" dir="cw">
                                      <p:cBhvr override="childStyle">
                                        <p:cTn dur="1" fill="hold" display="0" masterRel="nextClick" afterEffect="1"/>
                                        <p:tgtEl>
                                          <p:spTgt spid="69"/>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37"/>
                                        </p:tgtEl>
                                      </p:cBhvr>
                                    </p:animEffect>
                                    <p:set>
                                      <p:cBhvr>
                                        <p:cTn id="14" dur="1" fill="hold">
                                          <p:stCondLst>
                                            <p:cond delay="499"/>
                                          </p:stCondLst>
                                        </p:cTn>
                                        <p:tgtEl>
                                          <p:spTgt spid="137"/>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38"/>
                                        </p:tgtEl>
                                      </p:cBhvr>
                                    </p:animEffect>
                                    <p:set>
                                      <p:cBhvr>
                                        <p:cTn id="17" dur="1" fill="hold">
                                          <p:stCondLst>
                                            <p:cond delay="499"/>
                                          </p:stCondLst>
                                        </p:cTn>
                                        <p:tgtEl>
                                          <p:spTgt spid="138"/>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35"/>
                                        </p:tgtEl>
                                      </p:cBhvr>
                                    </p:animEffect>
                                    <p:set>
                                      <p:cBhvr>
                                        <p:cTn id="20" dur="1" fill="hold">
                                          <p:stCondLst>
                                            <p:cond delay="499"/>
                                          </p:stCondLst>
                                        </p:cTn>
                                        <p:tgtEl>
                                          <p:spTgt spid="135"/>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6"/>
                                        </p:tgtEl>
                                      </p:cBhvr>
                                    </p:animEffect>
                                    <p:set>
                                      <p:cBhvr>
                                        <p:cTn id="23" dur="1" fill="hold">
                                          <p:stCondLst>
                                            <p:cond delay="499"/>
                                          </p:stCondLst>
                                        </p:cTn>
                                        <p:tgtEl>
                                          <p:spTgt spid="13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36"/>
                                        </p:tgtEl>
                                      </p:cBhvr>
                                    </p:animEffect>
                                    <p:set>
                                      <p:cBhvr>
                                        <p:cTn id="26" dur="1" fill="hold">
                                          <p:stCondLst>
                                            <p:cond delay="499"/>
                                          </p:stCondLst>
                                        </p:cTn>
                                        <p:tgtEl>
                                          <p:spTgt spid="136"/>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6" grpId="1" animBg="1"/>
      <p:bldP spid="137" grpId="0" animBg="1"/>
      <p:bldP spid="138"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3D842D-0D79-3B4B-8D89-8B0957D93E76}"/>
              </a:ext>
            </a:extLst>
          </p:cNvPr>
          <p:cNvSpPr>
            <a:spLocks noGrp="1"/>
          </p:cNvSpPr>
          <p:nvPr>
            <p:ph type="sldNum" sz="quarter" idx="12"/>
          </p:nvPr>
        </p:nvSpPr>
        <p:spPr/>
        <p:txBody>
          <a:bodyPr/>
          <a:lstStyle/>
          <a:p>
            <a:fld id="{551115BC-487E-4422-894C-CB7CD3E79223}" type="slidenum">
              <a:rPr lang="en-GB" smtClean="0"/>
              <a:t>30</a:t>
            </a:fld>
            <a:endParaRPr lang="en-GB"/>
          </a:p>
        </p:txBody>
      </p:sp>
      <p:sp>
        <p:nvSpPr>
          <p:cNvPr id="5" name="Title 1">
            <a:extLst>
              <a:ext uri="{FF2B5EF4-FFF2-40B4-BE49-F238E27FC236}">
                <a16:creationId xmlns:a16="http://schemas.microsoft.com/office/drawing/2014/main" id="{8C6A20C5-6BAC-274C-A00E-48B96D120E65}"/>
              </a:ext>
            </a:extLst>
          </p:cNvPr>
          <p:cNvSpPr txBox="1">
            <a:spLocks/>
          </p:cNvSpPr>
          <p:nvPr/>
        </p:nvSpPr>
        <p:spPr>
          <a:xfrm>
            <a:off x="323528" y="188640"/>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a:t>Efficiency and Cost</a:t>
            </a:r>
          </a:p>
        </p:txBody>
      </p:sp>
      <p:pic>
        <p:nvPicPr>
          <p:cNvPr id="3" name="Picture 2">
            <a:extLst>
              <a:ext uri="{FF2B5EF4-FFF2-40B4-BE49-F238E27FC236}">
                <a16:creationId xmlns:a16="http://schemas.microsoft.com/office/drawing/2014/main" id="{F090DCFE-EB75-1549-A536-45D7A006D8E1}"/>
              </a:ext>
            </a:extLst>
          </p:cNvPr>
          <p:cNvPicPr>
            <a:picLocks noChangeAspect="1"/>
          </p:cNvPicPr>
          <p:nvPr/>
        </p:nvPicPr>
        <p:blipFill>
          <a:blip r:embed="rId2"/>
          <a:stretch>
            <a:fillRect/>
          </a:stretch>
        </p:blipFill>
        <p:spPr>
          <a:xfrm>
            <a:off x="467544" y="1604055"/>
            <a:ext cx="8094611" cy="5117420"/>
          </a:xfrm>
          <a:prstGeom prst="rect">
            <a:avLst/>
          </a:prstGeom>
        </p:spPr>
      </p:pic>
    </p:spTree>
    <p:extLst>
      <p:ext uri="{BB962C8B-B14F-4D97-AF65-F5344CB8AC3E}">
        <p14:creationId xmlns:p14="http://schemas.microsoft.com/office/powerpoint/2010/main" val="4026510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3D842D-0D79-3B4B-8D89-8B0957D93E76}"/>
              </a:ext>
            </a:extLst>
          </p:cNvPr>
          <p:cNvSpPr>
            <a:spLocks noGrp="1"/>
          </p:cNvSpPr>
          <p:nvPr>
            <p:ph type="sldNum" sz="quarter" idx="12"/>
          </p:nvPr>
        </p:nvSpPr>
        <p:spPr/>
        <p:txBody>
          <a:bodyPr/>
          <a:lstStyle/>
          <a:p>
            <a:fld id="{551115BC-487E-4422-894C-CB7CD3E79223}" type="slidenum">
              <a:rPr lang="en-GB" smtClean="0"/>
              <a:t>31</a:t>
            </a:fld>
            <a:endParaRPr lang="en-GB"/>
          </a:p>
        </p:txBody>
      </p:sp>
      <p:sp>
        <p:nvSpPr>
          <p:cNvPr id="5" name="Title 1">
            <a:extLst>
              <a:ext uri="{FF2B5EF4-FFF2-40B4-BE49-F238E27FC236}">
                <a16:creationId xmlns:a16="http://schemas.microsoft.com/office/drawing/2014/main" id="{8C6A20C5-6BAC-274C-A00E-48B96D120E65}"/>
              </a:ext>
            </a:extLst>
          </p:cNvPr>
          <p:cNvSpPr txBox="1">
            <a:spLocks/>
          </p:cNvSpPr>
          <p:nvPr/>
        </p:nvSpPr>
        <p:spPr>
          <a:xfrm>
            <a:off x="323528" y="188640"/>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dirty="0"/>
              <a:t>Efficiency and Cost</a:t>
            </a:r>
          </a:p>
        </p:txBody>
      </p:sp>
      <p:pic>
        <p:nvPicPr>
          <p:cNvPr id="2" name="Picture 1">
            <a:extLst>
              <a:ext uri="{FF2B5EF4-FFF2-40B4-BE49-F238E27FC236}">
                <a16:creationId xmlns:a16="http://schemas.microsoft.com/office/drawing/2014/main" id="{CFFE4BDE-0097-304F-A1F2-4A775EBF6B0D}"/>
              </a:ext>
            </a:extLst>
          </p:cNvPr>
          <p:cNvPicPr>
            <a:picLocks noChangeAspect="1"/>
          </p:cNvPicPr>
          <p:nvPr/>
        </p:nvPicPr>
        <p:blipFill>
          <a:blip r:embed="rId2"/>
          <a:stretch>
            <a:fillRect/>
          </a:stretch>
        </p:blipFill>
        <p:spPr>
          <a:xfrm>
            <a:off x="813879" y="1488309"/>
            <a:ext cx="7872921" cy="5070301"/>
          </a:xfrm>
          <a:prstGeom prst="rect">
            <a:avLst/>
          </a:prstGeom>
        </p:spPr>
      </p:pic>
    </p:spTree>
    <p:extLst>
      <p:ext uri="{BB962C8B-B14F-4D97-AF65-F5344CB8AC3E}">
        <p14:creationId xmlns:p14="http://schemas.microsoft.com/office/powerpoint/2010/main" val="2336174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3D842D-0D79-3B4B-8D89-8B0957D93E76}"/>
              </a:ext>
            </a:extLst>
          </p:cNvPr>
          <p:cNvSpPr>
            <a:spLocks noGrp="1"/>
          </p:cNvSpPr>
          <p:nvPr>
            <p:ph type="sldNum" sz="quarter" idx="12"/>
          </p:nvPr>
        </p:nvSpPr>
        <p:spPr/>
        <p:txBody>
          <a:bodyPr/>
          <a:lstStyle/>
          <a:p>
            <a:fld id="{551115BC-487E-4422-894C-CB7CD3E79223}" type="slidenum">
              <a:rPr lang="en-GB" smtClean="0"/>
              <a:t>32</a:t>
            </a:fld>
            <a:endParaRPr lang="en-GB"/>
          </a:p>
        </p:txBody>
      </p:sp>
      <p:sp>
        <p:nvSpPr>
          <p:cNvPr id="5" name="Title 1">
            <a:extLst>
              <a:ext uri="{FF2B5EF4-FFF2-40B4-BE49-F238E27FC236}">
                <a16:creationId xmlns:a16="http://schemas.microsoft.com/office/drawing/2014/main" id="{8C6A20C5-6BAC-274C-A00E-48B96D120E65}"/>
              </a:ext>
            </a:extLst>
          </p:cNvPr>
          <p:cNvSpPr txBox="1">
            <a:spLocks/>
          </p:cNvSpPr>
          <p:nvPr/>
        </p:nvSpPr>
        <p:spPr>
          <a:xfrm>
            <a:off x="323528" y="188640"/>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a:t>Efficiency and Cost</a:t>
            </a:r>
          </a:p>
        </p:txBody>
      </p:sp>
      <p:pic>
        <p:nvPicPr>
          <p:cNvPr id="6" name="Picture 5">
            <a:extLst>
              <a:ext uri="{FF2B5EF4-FFF2-40B4-BE49-F238E27FC236}">
                <a16:creationId xmlns:a16="http://schemas.microsoft.com/office/drawing/2014/main" id="{E60C2E6C-4245-B04B-BB8D-801BE3CC343D}"/>
              </a:ext>
            </a:extLst>
          </p:cNvPr>
          <p:cNvPicPr/>
          <p:nvPr/>
        </p:nvPicPr>
        <p:blipFill>
          <a:blip r:embed="rId2"/>
          <a:stretch>
            <a:fillRect/>
          </a:stretch>
        </p:blipFill>
        <p:spPr>
          <a:xfrm>
            <a:off x="899592" y="1556791"/>
            <a:ext cx="7416824" cy="5164683"/>
          </a:xfrm>
          <a:prstGeom prst="rect">
            <a:avLst/>
          </a:prstGeom>
        </p:spPr>
      </p:pic>
    </p:spTree>
    <p:extLst>
      <p:ext uri="{BB962C8B-B14F-4D97-AF65-F5344CB8AC3E}">
        <p14:creationId xmlns:p14="http://schemas.microsoft.com/office/powerpoint/2010/main" val="4224472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3D842D-0D79-3B4B-8D89-8B0957D93E76}"/>
              </a:ext>
            </a:extLst>
          </p:cNvPr>
          <p:cNvSpPr>
            <a:spLocks noGrp="1"/>
          </p:cNvSpPr>
          <p:nvPr>
            <p:ph type="sldNum" sz="quarter" idx="12"/>
          </p:nvPr>
        </p:nvSpPr>
        <p:spPr/>
        <p:txBody>
          <a:bodyPr/>
          <a:lstStyle/>
          <a:p>
            <a:fld id="{551115BC-487E-4422-894C-CB7CD3E79223}" type="slidenum">
              <a:rPr lang="en-GB" smtClean="0"/>
              <a:t>33</a:t>
            </a:fld>
            <a:endParaRPr lang="en-GB"/>
          </a:p>
        </p:txBody>
      </p:sp>
      <p:sp>
        <p:nvSpPr>
          <p:cNvPr id="5" name="Title 1">
            <a:extLst>
              <a:ext uri="{FF2B5EF4-FFF2-40B4-BE49-F238E27FC236}">
                <a16:creationId xmlns:a16="http://schemas.microsoft.com/office/drawing/2014/main" id="{8C6A20C5-6BAC-274C-A00E-48B96D120E65}"/>
              </a:ext>
            </a:extLst>
          </p:cNvPr>
          <p:cNvSpPr txBox="1">
            <a:spLocks/>
          </p:cNvSpPr>
          <p:nvPr/>
        </p:nvSpPr>
        <p:spPr>
          <a:xfrm>
            <a:off x="323528" y="188640"/>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a:t>Efficiency and Cost</a:t>
            </a:r>
          </a:p>
        </p:txBody>
      </p:sp>
      <p:pic>
        <p:nvPicPr>
          <p:cNvPr id="6" name="Picture 5">
            <a:extLst>
              <a:ext uri="{FF2B5EF4-FFF2-40B4-BE49-F238E27FC236}">
                <a16:creationId xmlns:a16="http://schemas.microsoft.com/office/drawing/2014/main" id="{92968108-7808-6243-8878-50C3105ED405}"/>
              </a:ext>
            </a:extLst>
          </p:cNvPr>
          <p:cNvPicPr/>
          <p:nvPr/>
        </p:nvPicPr>
        <p:blipFill>
          <a:blip r:embed="rId2"/>
          <a:stretch>
            <a:fillRect/>
          </a:stretch>
        </p:blipFill>
        <p:spPr>
          <a:xfrm>
            <a:off x="827584" y="1512168"/>
            <a:ext cx="7427724" cy="5157192"/>
          </a:xfrm>
          <a:prstGeom prst="rect">
            <a:avLst/>
          </a:prstGeom>
        </p:spPr>
      </p:pic>
    </p:spTree>
    <p:extLst>
      <p:ext uri="{BB962C8B-B14F-4D97-AF65-F5344CB8AC3E}">
        <p14:creationId xmlns:p14="http://schemas.microsoft.com/office/powerpoint/2010/main" val="32296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A5F3-809D-DD49-8EA5-4C32C339A55E}"/>
              </a:ext>
            </a:extLst>
          </p:cNvPr>
          <p:cNvSpPr>
            <a:spLocks noGrp="1"/>
          </p:cNvSpPr>
          <p:nvPr>
            <p:ph type="title"/>
          </p:nvPr>
        </p:nvSpPr>
        <p:spPr/>
        <p:txBody>
          <a:bodyPr/>
          <a:lstStyle/>
          <a:p>
            <a:r>
              <a:rPr lang="en-GB" dirty="0"/>
              <a:t>Cost of ownership summary</a:t>
            </a:r>
            <a:br>
              <a:rPr lang="en-GB" dirty="0"/>
            </a:br>
            <a:r>
              <a:rPr lang="en-GB" dirty="0"/>
              <a:t>Considering IOTs from 2025</a:t>
            </a:r>
          </a:p>
        </p:txBody>
      </p:sp>
      <p:sp>
        <p:nvSpPr>
          <p:cNvPr id="4" name="Slide Number Placeholder 3">
            <a:extLst>
              <a:ext uri="{FF2B5EF4-FFF2-40B4-BE49-F238E27FC236}">
                <a16:creationId xmlns:a16="http://schemas.microsoft.com/office/drawing/2014/main" id="{5817CD4B-FA7B-364C-8BB4-6D1237DE5536}"/>
              </a:ext>
            </a:extLst>
          </p:cNvPr>
          <p:cNvSpPr>
            <a:spLocks noGrp="1"/>
          </p:cNvSpPr>
          <p:nvPr>
            <p:ph type="sldNum" sz="quarter" idx="12"/>
          </p:nvPr>
        </p:nvSpPr>
        <p:spPr/>
        <p:txBody>
          <a:bodyPr/>
          <a:lstStyle/>
          <a:p>
            <a:fld id="{551115BC-487E-4422-894C-CB7CD3E79223}" type="slidenum">
              <a:rPr lang="en-GB" noProof="0" smtClean="0"/>
              <a:t>34</a:t>
            </a:fld>
            <a:endParaRPr lang="en-GB" noProof="0"/>
          </a:p>
        </p:txBody>
      </p:sp>
      <p:graphicFrame>
        <p:nvGraphicFramePr>
          <p:cNvPr id="5" name="Table 4">
            <a:extLst>
              <a:ext uri="{FF2B5EF4-FFF2-40B4-BE49-F238E27FC236}">
                <a16:creationId xmlns:a16="http://schemas.microsoft.com/office/drawing/2014/main" id="{115923A4-40D6-6048-B2A9-3B0AEA75208D}"/>
              </a:ext>
            </a:extLst>
          </p:cNvPr>
          <p:cNvGraphicFramePr>
            <a:graphicFrameLocks noGrp="1"/>
          </p:cNvGraphicFramePr>
          <p:nvPr>
            <p:extLst>
              <p:ext uri="{D42A27DB-BD31-4B8C-83A1-F6EECF244321}">
                <p14:modId xmlns:p14="http://schemas.microsoft.com/office/powerpoint/2010/main" val="3266009960"/>
              </p:ext>
            </p:extLst>
          </p:nvPr>
        </p:nvGraphicFramePr>
        <p:xfrm>
          <a:off x="755576" y="1556793"/>
          <a:ext cx="7344816" cy="2959278"/>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497655796"/>
                    </a:ext>
                  </a:extLst>
                </a:gridCol>
                <a:gridCol w="1296144">
                  <a:extLst>
                    <a:ext uri="{9D8B030D-6E8A-4147-A177-3AD203B41FA5}">
                      <a16:colId xmlns:a16="http://schemas.microsoft.com/office/drawing/2014/main" val="291416741"/>
                    </a:ext>
                  </a:extLst>
                </a:gridCol>
                <a:gridCol w="1224136">
                  <a:extLst>
                    <a:ext uri="{9D8B030D-6E8A-4147-A177-3AD203B41FA5}">
                      <a16:colId xmlns:a16="http://schemas.microsoft.com/office/drawing/2014/main" val="1855094071"/>
                    </a:ext>
                  </a:extLst>
                </a:gridCol>
                <a:gridCol w="1368152">
                  <a:extLst>
                    <a:ext uri="{9D8B030D-6E8A-4147-A177-3AD203B41FA5}">
                      <a16:colId xmlns:a16="http://schemas.microsoft.com/office/drawing/2014/main" val="4024623195"/>
                    </a:ext>
                  </a:extLst>
                </a:gridCol>
                <a:gridCol w="1440160">
                  <a:extLst>
                    <a:ext uri="{9D8B030D-6E8A-4147-A177-3AD203B41FA5}">
                      <a16:colId xmlns:a16="http://schemas.microsoft.com/office/drawing/2014/main" val="3371217395"/>
                    </a:ext>
                  </a:extLst>
                </a:gridCol>
              </a:tblGrid>
              <a:tr h="907451">
                <a:tc>
                  <a:txBody>
                    <a:bodyPr/>
                    <a:lstStyle/>
                    <a:p>
                      <a:endParaRPr lang="en-GB" dirty="0"/>
                    </a:p>
                  </a:txBody>
                  <a:tcPr anchor="ctr"/>
                </a:tc>
                <a:tc>
                  <a:txBody>
                    <a:bodyPr/>
                    <a:lstStyle/>
                    <a:p>
                      <a:r>
                        <a:rPr lang="en-GB" dirty="0"/>
                        <a:t>IOT costs</a:t>
                      </a:r>
                    </a:p>
                    <a:p>
                      <a:r>
                        <a:rPr lang="en-GB" dirty="0"/>
                        <a:t>5 years</a:t>
                      </a:r>
                    </a:p>
                  </a:txBody>
                  <a:tcPr anchor="ctr"/>
                </a:tc>
                <a:tc>
                  <a:txBody>
                    <a:bodyPr/>
                    <a:lstStyle/>
                    <a:p>
                      <a:r>
                        <a:rPr lang="en-GB" dirty="0"/>
                        <a:t>Klystron Cost s</a:t>
                      </a:r>
                    </a:p>
                    <a:p>
                      <a:r>
                        <a:rPr lang="en-GB" dirty="0"/>
                        <a:t>5 Years</a:t>
                      </a:r>
                    </a:p>
                  </a:txBody>
                  <a:tcPr anchor="ctr"/>
                </a:tc>
                <a:tc>
                  <a:txBody>
                    <a:bodyPr/>
                    <a:lstStyle/>
                    <a:p>
                      <a:r>
                        <a:rPr lang="en-GB" dirty="0"/>
                        <a:t>IOT costs</a:t>
                      </a:r>
                    </a:p>
                    <a:p>
                      <a:r>
                        <a:rPr lang="en-GB" dirty="0"/>
                        <a:t>10 years</a:t>
                      </a:r>
                    </a:p>
                  </a:txBody>
                  <a:tcPr anchor="ctr"/>
                </a:tc>
                <a:tc>
                  <a:txBody>
                    <a:bodyPr/>
                    <a:lstStyle/>
                    <a:p>
                      <a:r>
                        <a:rPr lang="en-GB" dirty="0"/>
                        <a:t>Klystron Costs </a:t>
                      </a:r>
                    </a:p>
                    <a:p>
                      <a:r>
                        <a:rPr lang="en-GB" dirty="0"/>
                        <a:t>10 Years</a:t>
                      </a:r>
                    </a:p>
                  </a:txBody>
                  <a:tcPr anchor="ctr"/>
                </a:tc>
                <a:extLst>
                  <a:ext uri="{0D108BD9-81ED-4DB2-BD59-A6C34878D82A}">
                    <a16:rowId xmlns:a16="http://schemas.microsoft.com/office/drawing/2014/main" val="1845772427"/>
                  </a:ext>
                </a:extLst>
              </a:tr>
              <a:tr h="681626">
                <a:tc>
                  <a:txBody>
                    <a:bodyPr/>
                    <a:lstStyle/>
                    <a:p>
                      <a:r>
                        <a:rPr lang="en-GB" sz="1800" b="1" kern="1200" dirty="0">
                          <a:solidFill>
                            <a:schemeClr val="dk1"/>
                          </a:solidFill>
                          <a:latin typeface="+mn-lt"/>
                          <a:ea typeface="+mn-ea"/>
                          <a:cs typeface="+mn-cs"/>
                        </a:rPr>
                        <a:t>Initial tube purchase</a:t>
                      </a:r>
                    </a:p>
                  </a:txBody>
                  <a:tcPr anchor="ctr"/>
                </a:tc>
                <a:tc>
                  <a:txBody>
                    <a:bodyPr/>
                    <a:lstStyle/>
                    <a:p>
                      <a:pPr algn="ctr"/>
                      <a:r>
                        <a:rPr lang="en-GB" sz="1800" dirty="0"/>
                        <a:t>385 k</a:t>
                      </a:r>
                    </a:p>
                  </a:txBody>
                  <a:tcPr anchor="ctr"/>
                </a:tc>
                <a:tc>
                  <a:txBody>
                    <a:bodyPr/>
                    <a:lstStyle/>
                    <a:p>
                      <a:pPr algn="ctr"/>
                      <a:r>
                        <a:rPr lang="en-GB" sz="1800" dirty="0"/>
                        <a:t>255 k</a:t>
                      </a:r>
                    </a:p>
                  </a:txBody>
                  <a:tcPr anchor="ctr"/>
                </a:tc>
                <a:tc>
                  <a:txBody>
                    <a:bodyPr/>
                    <a:lstStyle/>
                    <a:p>
                      <a:pPr algn="ctr"/>
                      <a:r>
                        <a:rPr lang="en-GB" sz="1800" dirty="0"/>
                        <a:t>385 k</a:t>
                      </a:r>
                    </a:p>
                  </a:txBody>
                  <a:tcPr anchor="ctr"/>
                </a:tc>
                <a:tc>
                  <a:txBody>
                    <a:bodyPr/>
                    <a:lstStyle/>
                    <a:p>
                      <a:pPr algn="ctr"/>
                      <a:r>
                        <a:rPr lang="en-GB" sz="1800" dirty="0"/>
                        <a:t>255 k</a:t>
                      </a:r>
                    </a:p>
                  </a:txBody>
                  <a:tcPr anchor="ctr"/>
                </a:tc>
                <a:extLst>
                  <a:ext uri="{0D108BD9-81ED-4DB2-BD59-A6C34878D82A}">
                    <a16:rowId xmlns:a16="http://schemas.microsoft.com/office/drawing/2014/main" val="1121236973"/>
                  </a:ext>
                </a:extLst>
              </a:tr>
              <a:tr h="681626">
                <a:tc>
                  <a:txBody>
                    <a:bodyPr/>
                    <a:lstStyle/>
                    <a:p>
                      <a:r>
                        <a:rPr lang="en-GB" sz="1800" b="1" kern="1200" dirty="0">
                          <a:solidFill>
                            <a:schemeClr val="dk1"/>
                          </a:solidFill>
                          <a:latin typeface="+mn-lt"/>
                          <a:ea typeface="+mn-ea"/>
                          <a:cs typeface="+mn-cs"/>
                        </a:rPr>
                        <a:t>Electrical costs of operation</a:t>
                      </a:r>
                    </a:p>
                  </a:txBody>
                  <a:tcPr anchor="ctr"/>
                </a:tc>
                <a:tc>
                  <a:txBody>
                    <a:bodyPr/>
                    <a:lstStyle/>
                    <a:p>
                      <a:pPr algn="ctr"/>
                      <a:r>
                        <a:rPr lang="en-GB" sz="1800" dirty="0"/>
                        <a:t>158 k</a:t>
                      </a:r>
                    </a:p>
                  </a:txBody>
                  <a:tcPr anchor="ctr"/>
                </a:tc>
                <a:tc>
                  <a:txBody>
                    <a:bodyPr/>
                    <a:lstStyle/>
                    <a:p>
                      <a:pPr algn="ctr"/>
                      <a:r>
                        <a:rPr lang="en-GB" sz="1800" dirty="0"/>
                        <a:t>221 k</a:t>
                      </a:r>
                    </a:p>
                  </a:txBody>
                  <a:tcPr anchor="ctr"/>
                </a:tc>
                <a:tc>
                  <a:txBody>
                    <a:bodyPr/>
                    <a:lstStyle/>
                    <a:p>
                      <a:pPr algn="ctr"/>
                      <a:r>
                        <a:rPr lang="en-GB" sz="1800" dirty="0"/>
                        <a:t>341 k</a:t>
                      </a:r>
                    </a:p>
                  </a:txBody>
                  <a:tcPr anchor="ctr"/>
                </a:tc>
                <a:tc>
                  <a:txBody>
                    <a:bodyPr/>
                    <a:lstStyle/>
                    <a:p>
                      <a:pPr algn="ctr"/>
                      <a:r>
                        <a:rPr lang="en-GB" sz="1800" dirty="0"/>
                        <a:t>478 k</a:t>
                      </a:r>
                    </a:p>
                  </a:txBody>
                  <a:tcPr anchor="ctr"/>
                </a:tc>
                <a:extLst>
                  <a:ext uri="{0D108BD9-81ED-4DB2-BD59-A6C34878D82A}">
                    <a16:rowId xmlns:a16="http://schemas.microsoft.com/office/drawing/2014/main" val="1067329214"/>
                  </a:ext>
                </a:extLst>
              </a:tr>
              <a:tr h="681626">
                <a:tc>
                  <a:txBody>
                    <a:bodyPr/>
                    <a:lstStyle/>
                    <a:p>
                      <a:r>
                        <a:rPr lang="en-GB" sz="1800" b="1" kern="1200" dirty="0">
                          <a:solidFill>
                            <a:schemeClr val="dk1"/>
                          </a:solidFill>
                          <a:latin typeface="+mn-lt"/>
                          <a:ea typeface="+mn-ea"/>
                          <a:cs typeface="+mn-cs"/>
                        </a:rPr>
                        <a:t>Total</a:t>
                      </a:r>
                    </a:p>
                  </a:txBody>
                  <a:tcPr anchor="ctr"/>
                </a:tc>
                <a:tc>
                  <a:txBody>
                    <a:bodyPr/>
                    <a:lstStyle/>
                    <a:p>
                      <a:pPr algn="ctr"/>
                      <a:r>
                        <a:rPr lang="en-GB" b="1" dirty="0"/>
                        <a:t>543 k</a:t>
                      </a:r>
                    </a:p>
                  </a:txBody>
                  <a:tcPr anchor="ctr"/>
                </a:tc>
                <a:tc>
                  <a:txBody>
                    <a:bodyPr/>
                    <a:lstStyle/>
                    <a:p>
                      <a:pPr algn="ctr"/>
                      <a:r>
                        <a:rPr lang="en-GB" b="1" dirty="0"/>
                        <a:t>476 k</a:t>
                      </a:r>
                    </a:p>
                  </a:txBody>
                  <a:tcPr anchor="ctr"/>
                </a:tc>
                <a:tc>
                  <a:txBody>
                    <a:bodyPr/>
                    <a:lstStyle/>
                    <a:p>
                      <a:pPr algn="ctr"/>
                      <a:r>
                        <a:rPr lang="en-GB" b="1" dirty="0"/>
                        <a:t>726 k</a:t>
                      </a:r>
                    </a:p>
                  </a:txBody>
                  <a:tcPr anchor="ctr"/>
                </a:tc>
                <a:tc>
                  <a:txBody>
                    <a:bodyPr/>
                    <a:lstStyle/>
                    <a:p>
                      <a:pPr algn="ctr"/>
                      <a:r>
                        <a:rPr lang="en-GB" b="1" dirty="0"/>
                        <a:t>733 k</a:t>
                      </a:r>
                    </a:p>
                  </a:txBody>
                  <a:tcPr anchor="ctr"/>
                </a:tc>
                <a:extLst>
                  <a:ext uri="{0D108BD9-81ED-4DB2-BD59-A6C34878D82A}">
                    <a16:rowId xmlns:a16="http://schemas.microsoft.com/office/drawing/2014/main" val="935709800"/>
                  </a:ext>
                </a:extLst>
              </a:tr>
            </a:tbl>
          </a:graphicData>
        </a:graphic>
      </p:graphicFrame>
      <p:sp>
        <p:nvSpPr>
          <p:cNvPr id="6" name="TextBox 5">
            <a:extLst>
              <a:ext uri="{FF2B5EF4-FFF2-40B4-BE49-F238E27FC236}">
                <a16:creationId xmlns:a16="http://schemas.microsoft.com/office/drawing/2014/main" id="{F0410538-E893-9A4A-9C91-92DA19DFF779}"/>
              </a:ext>
            </a:extLst>
          </p:cNvPr>
          <p:cNvSpPr txBox="1"/>
          <p:nvPr/>
        </p:nvSpPr>
        <p:spPr>
          <a:xfrm>
            <a:off x="1259632" y="4797152"/>
            <a:ext cx="6580456" cy="369332"/>
          </a:xfrm>
          <a:prstGeom prst="rect">
            <a:avLst/>
          </a:prstGeom>
          <a:noFill/>
        </p:spPr>
        <p:txBody>
          <a:bodyPr wrap="none" rtlCol="0">
            <a:spAutoFit/>
          </a:bodyPr>
          <a:lstStyle/>
          <a:p>
            <a:r>
              <a:rPr lang="en-GB" dirty="0"/>
              <a:t>Capital cost of series auxiliary supplies are subject to design and tbc.</a:t>
            </a:r>
          </a:p>
        </p:txBody>
      </p:sp>
    </p:spTree>
    <p:extLst>
      <p:ext uri="{BB962C8B-B14F-4D97-AF65-F5344CB8AC3E}">
        <p14:creationId xmlns:p14="http://schemas.microsoft.com/office/powerpoint/2010/main" val="1874797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7461"/>
            <a:ext cx="7139136" cy="1143000"/>
          </a:xfrm>
        </p:spPr>
        <p:txBody>
          <a:bodyPr/>
          <a:lstStyle/>
          <a:p>
            <a:r>
              <a:rPr lang="en-US"/>
              <a:t>Summary</a:t>
            </a:r>
          </a:p>
        </p:txBody>
      </p:sp>
      <p:sp>
        <p:nvSpPr>
          <p:cNvPr id="3" name="Content Placeholder 2"/>
          <p:cNvSpPr>
            <a:spLocks noGrp="1"/>
          </p:cNvSpPr>
          <p:nvPr>
            <p:ph idx="1"/>
          </p:nvPr>
        </p:nvSpPr>
        <p:spPr>
          <a:xfrm>
            <a:off x="179512" y="1417638"/>
            <a:ext cx="8856984" cy="5440362"/>
          </a:xfrm>
        </p:spPr>
        <p:txBody>
          <a:bodyPr>
            <a:noAutofit/>
          </a:bodyPr>
          <a:lstStyle/>
          <a:p>
            <a:pPr marL="0" indent="0">
              <a:buNone/>
            </a:pPr>
            <a:r>
              <a:rPr lang="en-GB" sz="1700" b="1" dirty="0"/>
              <a:t>Klystrons</a:t>
            </a:r>
          </a:p>
          <a:p>
            <a:r>
              <a:rPr lang="en-GB" sz="1700" dirty="0"/>
              <a:t>Prototypes successfully manufactured</a:t>
            </a:r>
          </a:p>
          <a:p>
            <a:r>
              <a:rPr lang="en-GB" sz="1700" dirty="0"/>
              <a:t>Reducing HV improves efficiency reduced power levels</a:t>
            </a:r>
          </a:p>
          <a:p>
            <a:r>
              <a:rPr lang="en-GB" sz="1700" b="1" dirty="0">
                <a:solidFill>
                  <a:schemeClr val="accent6">
                    <a:lumMod val="75000"/>
                  </a:schemeClr>
                </a:solidFill>
              </a:rPr>
              <a:t>Output mismatch improves efficiency further</a:t>
            </a:r>
          </a:p>
          <a:p>
            <a:r>
              <a:rPr lang="en-GB" sz="1700" b="1" dirty="0">
                <a:solidFill>
                  <a:schemeClr val="accent6">
                    <a:lumMod val="75000"/>
                  </a:schemeClr>
                </a:solidFill>
              </a:rPr>
              <a:t>Mature technology, good efficiency 66 % at saturation</a:t>
            </a:r>
          </a:p>
          <a:p>
            <a:r>
              <a:rPr lang="en-GB" sz="1700" dirty="0"/>
              <a:t>Efficiency suffers for applications which require power overhead</a:t>
            </a:r>
          </a:p>
          <a:p>
            <a:r>
              <a:rPr lang="en-GB" sz="1700" dirty="0"/>
              <a:t>Full power consumption for operation at reduced power levels – e.g. low beam current, machine shifts, means very low efficiency. </a:t>
            </a:r>
            <a:endParaRPr lang="en-GB" sz="1700" b="1" dirty="0"/>
          </a:p>
          <a:p>
            <a:pPr marL="0" indent="0">
              <a:buNone/>
            </a:pPr>
            <a:r>
              <a:rPr lang="en-GB" sz="1700" b="1" dirty="0"/>
              <a:t>IOTs</a:t>
            </a:r>
          </a:p>
          <a:p>
            <a:r>
              <a:rPr lang="en-GB" sz="1700" dirty="0"/>
              <a:t>Technology demonstrators successfully manufactured</a:t>
            </a:r>
          </a:p>
          <a:p>
            <a:r>
              <a:rPr lang="en-GB" sz="1700" b="1" dirty="0">
                <a:solidFill>
                  <a:schemeClr val="accent6">
                    <a:lumMod val="75000"/>
                  </a:schemeClr>
                </a:solidFill>
              </a:rPr>
              <a:t>High efficiency at point of operation</a:t>
            </a:r>
          </a:p>
          <a:p>
            <a:r>
              <a:rPr lang="en-GB" sz="1700" dirty="0"/>
              <a:t>Further optimisation for low extended low power operation is possible</a:t>
            </a:r>
          </a:p>
          <a:p>
            <a:r>
              <a:rPr lang="en-GB" sz="1700" dirty="0"/>
              <a:t>Still requires long term testing and industrialization</a:t>
            </a:r>
          </a:p>
          <a:p>
            <a:r>
              <a:rPr lang="en-GB" sz="1700" dirty="0"/>
              <a:t>High voltage power supply and auxiliary power supply decks to be developed</a:t>
            </a:r>
          </a:p>
          <a:p>
            <a:r>
              <a:rPr lang="en-GB" sz="1700" b="1" dirty="0">
                <a:solidFill>
                  <a:schemeClr val="accent6">
                    <a:lumMod val="75000"/>
                  </a:schemeClr>
                </a:solidFill>
              </a:rPr>
              <a:t>Reduced power consumption for machines with high overhead requirements and/or high duty operation</a:t>
            </a:r>
          </a:p>
          <a:p>
            <a:r>
              <a:rPr lang="en-GB" sz="1700" b="1" dirty="0">
                <a:solidFill>
                  <a:schemeClr val="accent6">
                    <a:lumMod val="75000"/>
                  </a:schemeClr>
                </a:solidFill>
              </a:rPr>
              <a:t>Low power consumption for  low power-to-beam e.g. low beam current operation, machine shifts </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35</a:t>
            </a:fld>
            <a:endParaRPr lang="en-GB" noProof="0"/>
          </a:p>
        </p:txBody>
      </p:sp>
    </p:spTree>
    <p:extLst>
      <p:ext uri="{BB962C8B-B14F-4D97-AF65-F5344CB8AC3E}">
        <p14:creationId xmlns:p14="http://schemas.microsoft.com/office/powerpoint/2010/main" val="12614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dissolve">
                                      <p:cBhvr>
                                        <p:cTn id="10" dur="500"/>
                                        <p:tgtEl>
                                          <p:spTgt spid="3">
                                            <p:txEl>
                                              <p:pRg st="8" end="8"/>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dissolve">
                                      <p:cBhvr>
                                        <p:cTn id="13" dur="500"/>
                                        <p:tgtEl>
                                          <p:spTgt spid="3">
                                            <p:txEl>
                                              <p:pRg st="9" end="9"/>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dissolve">
                                      <p:cBhvr>
                                        <p:cTn id="16" dur="500"/>
                                        <p:tgtEl>
                                          <p:spTgt spid="3">
                                            <p:txEl>
                                              <p:pRg st="10" end="1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dissolve">
                                      <p:cBhvr>
                                        <p:cTn id="19" dur="500"/>
                                        <p:tgtEl>
                                          <p:spTgt spid="3">
                                            <p:txEl>
                                              <p:pRg st="11" end="1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dissolve">
                                      <p:cBhvr>
                                        <p:cTn id="22" dur="500"/>
                                        <p:tgtEl>
                                          <p:spTgt spid="3">
                                            <p:txEl>
                                              <p:pRg st="12" end="1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dissolve">
                                      <p:cBhvr>
                                        <p:cTn id="25" dur="500"/>
                                        <p:tgtEl>
                                          <p:spTgt spid="3">
                                            <p:txEl>
                                              <p:pRg st="13" end="1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animEffect transition="in" filter="dissolve">
                                      <p:cBhvr>
                                        <p:cTn id="2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b="1" dirty="0"/>
          </a:p>
          <a:p>
            <a:pPr marL="0" indent="0" algn="ctr">
              <a:buNone/>
            </a:pPr>
            <a:endParaRPr lang="en-US" b="1" dirty="0"/>
          </a:p>
          <a:p>
            <a:pPr marL="0" indent="0" algn="ctr">
              <a:buNone/>
            </a:pPr>
            <a:r>
              <a:rPr lang="en-US" b="1" dirty="0"/>
              <a:t>Sincere thanks to our external collaborators in particular</a:t>
            </a:r>
          </a:p>
          <a:p>
            <a:pPr marL="0" indent="0" algn="ctr">
              <a:buNone/>
            </a:pPr>
            <a:r>
              <a:rPr lang="en-US" dirty="0"/>
              <a:t>Toshiba, CPI, Thales and L3</a:t>
            </a:r>
          </a:p>
          <a:p>
            <a:pPr marL="0" indent="0" algn="ctr">
              <a:buNone/>
            </a:pPr>
            <a:r>
              <a:rPr lang="en-US" b="1" dirty="0"/>
              <a:t>and to </a:t>
            </a:r>
          </a:p>
          <a:p>
            <a:pPr marL="0" indent="0" algn="ctr">
              <a:buNone/>
            </a:pPr>
            <a:r>
              <a:rPr lang="en-US" dirty="0"/>
              <a:t>Eric </a:t>
            </a:r>
            <a:r>
              <a:rPr lang="en-US" dirty="0" err="1"/>
              <a:t>Montesinos</a:t>
            </a:r>
            <a:r>
              <a:rPr lang="en-US" dirty="0"/>
              <a:t>, Maria S </a:t>
            </a:r>
            <a:r>
              <a:rPr lang="en-US" dirty="0" err="1"/>
              <a:t>Barrueta</a:t>
            </a:r>
            <a:r>
              <a:rPr lang="en-US" dirty="0"/>
              <a:t> and Gino </a:t>
            </a:r>
            <a:r>
              <a:rPr lang="en-US" dirty="0" err="1"/>
              <a:t>Cipolla</a:t>
            </a:r>
            <a:r>
              <a:rPr lang="en-US" dirty="0"/>
              <a:t> at CERN for a great job with the IOT test stand</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36</a:t>
            </a:fld>
            <a:endParaRPr lang="en-GB" noProof="0"/>
          </a:p>
        </p:txBody>
      </p:sp>
    </p:spTree>
    <p:extLst>
      <p:ext uri="{BB962C8B-B14F-4D97-AF65-F5344CB8AC3E}">
        <p14:creationId xmlns:p14="http://schemas.microsoft.com/office/powerpoint/2010/main" val="487684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4436-CD3F-3248-B4E1-21D7C3CC923E}"/>
              </a:ext>
            </a:extLst>
          </p:cNvPr>
          <p:cNvSpPr>
            <a:spLocks noGrp="1"/>
          </p:cNvSpPr>
          <p:nvPr>
            <p:ph type="title"/>
          </p:nvPr>
        </p:nvSpPr>
        <p:spPr/>
        <p:txBody>
          <a:bodyPr/>
          <a:lstStyle/>
          <a:p>
            <a:r>
              <a:rPr lang="en-GB" b="1" dirty="0"/>
              <a:t>Main summary and proposal</a:t>
            </a:r>
            <a:endParaRPr lang="en-GB" dirty="0"/>
          </a:p>
        </p:txBody>
      </p:sp>
      <p:sp>
        <p:nvSpPr>
          <p:cNvPr id="4" name="Slide Number Placeholder 3">
            <a:extLst>
              <a:ext uri="{FF2B5EF4-FFF2-40B4-BE49-F238E27FC236}">
                <a16:creationId xmlns:a16="http://schemas.microsoft.com/office/drawing/2014/main" id="{ECBB81A4-FAD8-CB48-9AB0-93C0CACA007E}"/>
              </a:ext>
            </a:extLst>
          </p:cNvPr>
          <p:cNvSpPr>
            <a:spLocks noGrp="1"/>
          </p:cNvSpPr>
          <p:nvPr>
            <p:ph type="sldNum" sz="quarter" idx="12"/>
          </p:nvPr>
        </p:nvSpPr>
        <p:spPr/>
        <p:txBody>
          <a:bodyPr/>
          <a:lstStyle/>
          <a:p>
            <a:fld id="{551115BC-487E-4422-894C-CB7CD3E79223}" type="slidenum">
              <a:rPr lang="en-GB" noProof="0" smtClean="0"/>
              <a:t>37</a:t>
            </a:fld>
            <a:endParaRPr lang="en-GB" noProof="0"/>
          </a:p>
        </p:txBody>
      </p:sp>
      <p:sp>
        <p:nvSpPr>
          <p:cNvPr id="8" name="TextBox 7">
            <a:extLst>
              <a:ext uri="{FF2B5EF4-FFF2-40B4-BE49-F238E27FC236}">
                <a16:creationId xmlns:a16="http://schemas.microsoft.com/office/drawing/2014/main" id="{6CBA9E2C-E031-3E4B-BCF5-39EA4CB3B9D1}"/>
              </a:ext>
            </a:extLst>
          </p:cNvPr>
          <p:cNvSpPr txBox="1"/>
          <p:nvPr/>
        </p:nvSpPr>
        <p:spPr>
          <a:xfrm>
            <a:off x="611560" y="1737598"/>
            <a:ext cx="7776864" cy="4524315"/>
          </a:xfrm>
          <a:prstGeom prst="rect">
            <a:avLst/>
          </a:prstGeom>
          <a:noFill/>
        </p:spPr>
        <p:txBody>
          <a:bodyPr wrap="square" rtlCol="0">
            <a:spAutoFit/>
          </a:bodyPr>
          <a:lstStyle/>
          <a:p>
            <a:r>
              <a:rPr lang="en-GB" dirty="0"/>
              <a:t>The MBIOT development has been very successful and promising with both IOTs demonstrating key parameters already.</a:t>
            </a:r>
          </a:p>
          <a:p>
            <a:endParaRPr lang="en-GB" dirty="0"/>
          </a:p>
          <a:p>
            <a:r>
              <a:rPr lang="en-GB" dirty="0"/>
              <a:t>To proceed to a full series production, a pre-series is required to reduce cost and risk.</a:t>
            </a:r>
          </a:p>
          <a:p>
            <a:endParaRPr lang="en-GB" dirty="0"/>
          </a:p>
          <a:p>
            <a:r>
              <a:rPr lang="en-GB" b="1" dirty="0">
                <a:solidFill>
                  <a:schemeClr val="accent6">
                    <a:lumMod val="50000"/>
                  </a:schemeClr>
                </a:solidFill>
              </a:rPr>
              <a:t>The first part (44 units) of the high beta </a:t>
            </a:r>
            <a:r>
              <a:rPr lang="en-GB" b="1" dirty="0" err="1">
                <a:solidFill>
                  <a:schemeClr val="accent6">
                    <a:lumMod val="50000"/>
                  </a:schemeClr>
                </a:solidFill>
              </a:rPr>
              <a:t>linac</a:t>
            </a:r>
            <a:r>
              <a:rPr lang="en-GB" b="1" dirty="0">
                <a:solidFill>
                  <a:schemeClr val="accent6">
                    <a:lumMod val="50000"/>
                  </a:schemeClr>
                </a:solidFill>
              </a:rPr>
              <a:t> will be based on a tender for klystrons; same specification as for the medium beta </a:t>
            </a:r>
            <a:r>
              <a:rPr lang="en-GB" b="1" dirty="0" err="1">
                <a:solidFill>
                  <a:schemeClr val="accent6">
                    <a:lumMod val="50000"/>
                  </a:schemeClr>
                </a:solidFill>
              </a:rPr>
              <a:t>linac</a:t>
            </a:r>
            <a:r>
              <a:rPr lang="en-GB" b="1" dirty="0">
                <a:solidFill>
                  <a:schemeClr val="accent6">
                    <a:lumMod val="50000"/>
                  </a:schemeClr>
                </a:solidFill>
              </a:rPr>
              <a:t>.</a:t>
            </a:r>
          </a:p>
          <a:p>
            <a:endParaRPr lang="en-GB" b="1" dirty="0">
              <a:solidFill>
                <a:schemeClr val="accent6">
                  <a:lumMod val="50000"/>
                </a:schemeClr>
              </a:solidFill>
            </a:endParaRPr>
          </a:p>
          <a:p>
            <a:r>
              <a:rPr lang="en-GB" b="1" dirty="0">
                <a:solidFill>
                  <a:schemeClr val="accent6">
                    <a:lumMod val="50000"/>
                  </a:schemeClr>
                </a:solidFill>
              </a:rPr>
              <a:t>Due to staff availability and budget constraints, ESS does not currently intend to continue to fund this development within the construction budget, however we will continue to follow the test activities to be carried out at CERN. </a:t>
            </a:r>
          </a:p>
          <a:p>
            <a:endParaRPr lang="en-GB" dirty="0"/>
          </a:p>
          <a:p>
            <a:r>
              <a:rPr lang="en-GB" dirty="0"/>
              <a:t>We welcome accompanying initiatives by other members of the community to take the development further.</a:t>
            </a:r>
          </a:p>
          <a:p>
            <a:endParaRPr lang="en-GB" dirty="0"/>
          </a:p>
        </p:txBody>
      </p:sp>
    </p:spTree>
    <p:extLst>
      <p:ext uri="{BB962C8B-B14F-4D97-AF65-F5344CB8AC3E}">
        <p14:creationId xmlns:p14="http://schemas.microsoft.com/office/powerpoint/2010/main" val="146946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FFDED-3746-7B4E-8836-56F55190CC68}"/>
              </a:ext>
            </a:extLst>
          </p:cNvPr>
          <p:cNvSpPr>
            <a:spLocks noGrp="1"/>
          </p:cNvSpPr>
          <p:nvPr>
            <p:ph type="title"/>
          </p:nvPr>
        </p:nvSpPr>
        <p:spPr/>
        <p:txBody>
          <a:bodyPr/>
          <a:lstStyle/>
          <a:p>
            <a:r>
              <a:rPr lang="en-GB" dirty="0"/>
              <a:t>Klystron Prototypes</a:t>
            </a:r>
          </a:p>
        </p:txBody>
      </p:sp>
      <p:sp>
        <p:nvSpPr>
          <p:cNvPr id="4" name="Slide Number Placeholder 3">
            <a:extLst>
              <a:ext uri="{FF2B5EF4-FFF2-40B4-BE49-F238E27FC236}">
                <a16:creationId xmlns:a16="http://schemas.microsoft.com/office/drawing/2014/main" id="{130330F5-0C28-A149-BF0D-CBDB7EF6B351}"/>
              </a:ext>
            </a:extLst>
          </p:cNvPr>
          <p:cNvSpPr>
            <a:spLocks noGrp="1"/>
          </p:cNvSpPr>
          <p:nvPr>
            <p:ph type="sldNum" sz="quarter" idx="12"/>
          </p:nvPr>
        </p:nvSpPr>
        <p:spPr/>
        <p:txBody>
          <a:bodyPr/>
          <a:lstStyle/>
          <a:p>
            <a:fld id="{551115BC-487E-4422-894C-CB7CD3E79223}" type="slidenum">
              <a:rPr lang="en-GB" noProof="0" smtClean="0"/>
              <a:t>4</a:t>
            </a:fld>
            <a:endParaRPr lang="en-GB" noProof="0"/>
          </a:p>
        </p:txBody>
      </p:sp>
      <p:sp>
        <p:nvSpPr>
          <p:cNvPr id="5" name="TextBox 4">
            <a:extLst>
              <a:ext uri="{FF2B5EF4-FFF2-40B4-BE49-F238E27FC236}">
                <a16:creationId xmlns:a16="http://schemas.microsoft.com/office/drawing/2014/main" id="{775F88D8-60DB-FC45-B10F-28503CE33B82}"/>
              </a:ext>
            </a:extLst>
          </p:cNvPr>
          <p:cNvSpPr txBox="1"/>
          <p:nvPr/>
        </p:nvSpPr>
        <p:spPr>
          <a:xfrm>
            <a:off x="539552" y="1988840"/>
            <a:ext cx="7421681" cy="4247317"/>
          </a:xfrm>
          <a:prstGeom prst="rect">
            <a:avLst/>
          </a:prstGeom>
          <a:noFill/>
        </p:spPr>
        <p:txBody>
          <a:bodyPr wrap="square" rtlCol="0">
            <a:spAutoFit/>
          </a:bodyPr>
          <a:lstStyle/>
          <a:p>
            <a:r>
              <a:rPr lang="en-GB" b="1" dirty="0"/>
              <a:t>ESS Placed Contracts for three klystron prototypes</a:t>
            </a:r>
          </a:p>
          <a:p>
            <a:pPr marL="285750" indent="-285750">
              <a:buFont typeface="Arial" panose="020B0604020202020204" pitchFamily="34" charset="0"/>
              <a:buChar char="•"/>
            </a:pPr>
            <a:r>
              <a:rPr lang="en-GB" dirty="0"/>
              <a:t>Klystrons designed to be compatible for both medium and high beta </a:t>
            </a:r>
            <a:r>
              <a:rPr lang="en-GB" dirty="0" err="1"/>
              <a:t>linacs</a:t>
            </a:r>
            <a:endParaRPr lang="en-GB" dirty="0"/>
          </a:p>
          <a:p>
            <a:pPr marL="285750" indent="-285750">
              <a:buFont typeface="Arial" panose="020B0604020202020204" pitchFamily="34" charset="0"/>
              <a:buChar char="•"/>
            </a:pPr>
            <a:r>
              <a:rPr lang="en-GB" dirty="0"/>
              <a:t>Suppliers encouraged to add removable mismatch in the output to recover efficiency for operation at reduced power</a:t>
            </a:r>
          </a:p>
          <a:p>
            <a:pPr marL="285750" indent="-285750">
              <a:buFont typeface="Arial" panose="020B0604020202020204" pitchFamily="34" charset="0"/>
              <a:buChar char="•"/>
            </a:pPr>
            <a:r>
              <a:rPr lang="en-GB" dirty="0"/>
              <a:t>All klystrons have the ‘same’ </a:t>
            </a:r>
            <a:r>
              <a:rPr lang="en-GB" dirty="0" err="1"/>
              <a:t>perveance</a:t>
            </a:r>
            <a:r>
              <a:rPr lang="en-GB" dirty="0"/>
              <a:t> to be ‘roughly’ interchangeable </a:t>
            </a:r>
          </a:p>
          <a:p>
            <a:pPr marL="285750" indent="-285750">
              <a:buFont typeface="Arial" panose="020B0604020202020204" pitchFamily="34" charset="0"/>
              <a:buChar char="•"/>
            </a:pPr>
            <a:endParaRPr lang="en-GB" dirty="0"/>
          </a:p>
          <a:p>
            <a:r>
              <a:rPr lang="en-GB" b="1" dirty="0"/>
              <a:t>ESS also placed contracts for two Multi-Beam IOTs</a:t>
            </a:r>
          </a:p>
          <a:p>
            <a:pPr marL="285750" indent="-285750">
              <a:buFont typeface="Arial" panose="020B0604020202020204" pitchFamily="34" charset="0"/>
              <a:buChar char="•"/>
            </a:pPr>
            <a:r>
              <a:rPr lang="en-GB" dirty="0"/>
              <a:t>Intended as technology demonstrators – not final series production samples</a:t>
            </a:r>
          </a:p>
          <a:p>
            <a:pPr marL="285750" indent="-285750">
              <a:buFont typeface="Arial" panose="020B0604020202020204" pitchFamily="34" charset="0"/>
              <a:buChar char="•"/>
            </a:pPr>
            <a:r>
              <a:rPr lang="en-GB" dirty="0"/>
              <a:t>Design and manufacture in 24 months</a:t>
            </a:r>
          </a:p>
          <a:p>
            <a:pPr marL="285750" indent="-285750">
              <a:buFont typeface="Arial" panose="020B0604020202020204" pitchFamily="34" charset="0"/>
              <a:buChar char="•"/>
            </a:pPr>
            <a:r>
              <a:rPr lang="en-GB" dirty="0"/>
              <a:t>Suppliers encouraged to minimise risk</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Contract extended to include a 15 kW driver for FAT testing and for ESS test stand</a:t>
            </a:r>
          </a:p>
          <a:p>
            <a:endParaRPr lang="en-GB" dirty="0"/>
          </a:p>
        </p:txBody>
      </p:sp>
    </p:spTree>
    <p:extLst>
      <p:ext uri="{BB962C8B-B14F-4D97-AF65-F5344CB8AC3E}">
        <p14:creationId xmlns:p14="http://schemas.microsoft.com/office/powerpoint/2010/main" val="207910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496" y="4293096"/>
            <a:ext cx="3816424" cy="2554970"/>
          </a:xfrm>
          <a:prstGeom prst="rect">
            <a:avLst/>
          </a:prstGeom>
        </p:spPr>
      </p:pic>
      <p:sp>
        <p:nvSpPr>
          <p:cNvPr id="2" name="Title 1"/>
          <p:cNvSpPr>
            <a:spLocks noGrp="1"/>
          </p:cNvSpPr>
          <p:nvPr>
            <p:ph type="title"/>
          </p:nvPr>
        </p:nvSpPr>
        <p:spPr>
          <a:xfrm>
            <a:off x="457200" y="260648"/>
            <a:ext cx="7139136" cy="1143000"/>
          </a:xfrm>
        </p:spPr>
        <p:txBody>
          <a:bodyPr/>
          <a:lstStyle/>
          <a:p>
            <a:r>
              <a:rPr lang="en-US"/>
              <a:t>Toshiba klystron E37504 prototype</a:t>
            </a:r>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a:p>
        </p:txBody>
      </p:sp>
      <p:pic>
        <p:nvPicPr>
          <p:cNvPr id="7" name="Picture 6"/>
          <p:cNvPicPr>
            <a:picLocks noChangeAspect="1"/>
          </p:cNvPicPr>
          <p:nvPr/>
        </p:nvPicPr>
        <p:blipFill>
          <a:blip r:embed="rId3"/>
          <a:stretch>
            <a:fillRect/>
          </a:stretch>
        </p:blipFill>
        <p:spPr>
          <a:xfrm>
            <a:off x="107504" y="1628800"/>
            <a:ext cx="3512147" cy="2736304"/>
          </a:xfrm>
          <a:prstGeom prst="rect">
            <a:avLst/>
          </a:prstGeom>
        </p:spPr>
      </p:pic>
      <p:sp>
        <p:nvSpPr>
          <p:cNvPr id="11" name="TextBox 10"/>
          <p:cNvSpPr txBox="1"/>
          <p:nvPr/>
        </p:nvSpPr>
        <p:spPr>
          <a:xfrm>
            <a:off x="107504" y="1412776"/>
            <a:ext cx="6216065" cy="369332"/>
          </a:xfrm>
          <a:prstGeom prst="rect">
            <a:avLst/>
          </a:prstGeom>
          <a:noFill/>
        </p:spPr>
        <p:txBody>
          <a:bodyPr wrap="none" rtlCol="0">
            <a:spAutoFit/>
          </a:bodyPr>
          <a:lstStyle/>
          <a:p>
            <a:r>
              <a:rPr lang="en-US"/>
              <a:t>Some results from the </a:t>
            </a:r>
            <a:r>
              <a:rPr lang="en-US" b="1"/>
              <a:t>Factory Acceptance Test </a:t>
            </a:r>
            <a:r>
              <a:rPr lang="en-US"/>
              <a:t>(February 2016):</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t="-40"/>
          <a:stretch/>
        </p:blipFill>
        <p:spPr>
          <a:xfrm>
            <a:off x="6084168" y="1988839"/>
            <a:ext cx="2880320" cy="4706253"/>
          </a:xfrm>
          <a:prstGeom prst="rect">
            <a:avLst/>
          </a:prstGeom>
        </p:spPr>
      </p:pic>
      <p:sp>
        <p:nvSpPr>
          <p:cNvPr id="5" name="TextBox 4"/>
          <p:cNvSpPr txBox="1"/>
          <p:nvPr/>
        </p:nvSpPr>
        <p:spPr>
          <a:xfrm>
            <a:off x="3707904" y="1772816"/>
            <a:ext cx="931828" cy="369332"/>
          </a:xfrm>
          <a:prstGeom prst="rect">
            <a:avLst/>
          </a:prstGeom>
          <a:noFill/>
        </p:spPr>
        <p:txBody>
          <a:bodyPr wrap="none" rtlCol="0">
            <a:spAutoFit/>
          </a:bodyPr>
          <a:lstStyle/>
          <a:p>
            <a:r>
              <a:rPr lang="en-US"/>
              <a:t>1.5 MW</a:t>
            </a:r>
          </a:p>
        </p:txBody>
      </p:sp>
      <p:cxnSp>
        <p:nvCxnSpPr>
          <p:cNvPr id="15" name="Straight Arrow Connector 14"/>
          <p:cNvCxnSpPr/>
          <p:nvPr/>
        </p:nvCxnSpPr>
        <p:spPr>
          <a:xfrm flipH="1">
            <a:off x="3203848" y="1988840"/>
            <a:ext cx="576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1547664" y="1916832"/>
            <a:ext cx="2232248" cy="576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563888" y="2420888"/>
            <a:ext cx="2331926" cy="369332"/>
          </a:xfrm>
          <a:prstGeom prst="rect">
            <a:avLst/>
          </a:prstGeom>
          <a:noFill/>
        </p:spPr>
        <p:txBody>
          <a:bodyPr wrap="none" rtlCol="0">
            <a:spAutoFit/>
          </a:bodyPr>
          <a:lstStyle/>
          <a:p>
            <a:r>
              <a:rPr lang="en-US"/>
              <a:t>Performance at 115 kV</a:t>
            </a:r>
          </a:p>
        </p:txBody>
      </p:sp>
      <p:sp>
        <p:nvSpPr>
          <p:cNvPr id="20" name="TextBox 19"/>
          <p:cNvSpPr txBox="1"/>
          <p:nvPr/>
        </p:nvSpPr>
        <p:spPr>
          <a:xfrm>
            <a:off x="3779913" y="4509120"/>
            <a:ext cx="2232248" cy="646331"/>
          </a:xfrm>
          <a:prstGeom prst="rect">
            <a:avLst/>
          </a:prstGeom>
          <a:noFill/>
        </p:spPr>
        <p:txBody>
          <a:bodyPr wrap="square" rtlCol="0">
            <a:spAutoFit/>
          </a:bodyPr>
          <a:lstStyle/>
          <a:p>
            <a:r>
              <a:rPr lang="en-US"/>
              <a:t>&gt; 60% efficiency even at 600 kW</a:t>
            </a:r>
          </a:p>
        </p:txBody>
      </p:sp>
    </p:spTree>
    <p:extLst>
      <p:ext uri="{BB962C8B-B14F-4D97-AF65-F5344CB8AC3E}">
        <p14:creationId xmlns:p14="http://schemas.microsoft.com/office/powerpoint/2010/main" val="84552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60" y="205758"/>
            <a:ext cx="7139136" cy="1143000"/>
          </a:xfrm>
        </p:spPr>
        <p:txBody>
          <a:bodyPr/>
          <a:lstStyle/>
          <a:p>
            <a:r>
              <a:rPr lang="en-US"/>
              <a:t>Thales klystron prototype TH2180</a:t>
            </a:r>
          </a:p>
        </p:txBody>
      </p:sp>
      <p:sp>
        <p:nvSpPr>
          <p:cNvPr id="4" name="Slide Number Placeholder 3"/>
          <p:cNvSpPr>
            <a:spLocks noGrp="1"/>
          </p:cNvSpPr>
          <p:nvPr>
            <p:ph type="sldNum" sz="quarter" idx="12"/>
          </p:nvPr>
        </p:nvSpPr>
        <p:spPr>
          <a:xfrm>
            <a:off x="6660232" y="6515211"/>
            <a:ext cx="2133600" cy="365125"/>
          </a:xfrm>
        </p:spPr>
        <p:txBody>
          <a:bodyPr/>
          <a:lstStyle/>
          <a:p>
            <a:fld id="{551115BC-487E-4422-894C-CB7CD3E79223}" type="slidenum">
              <a:rPr lang="sv-SE" smtClean="0"/>
              <a:t>6</a:t>
            </a:fld>
            <a:endParaRPr lang="sv-SE"/>
          </a:p>
        </p:txBody>
      </p:sp>
      <p:sp>
        <p:nvSpPr>
          <p:cNvPr id="5" name="TextBox 4"/>
          <p:cNvSpPr txBox="1"/>
          <p:nvPr/>
        </p:nvSpPr>
        <p:spPr>
          <a:xfrm>
            <a:off x="287525" y="1461797"/>
            <a:ext cx="8352928" cy="646331"/>
          </a:xfrm>
          <a:prstGeom prst="rect">
            <a:avLst/>
          </a:prstGeom>
          <a:noFill/>
        </p:spPr>
        <p:txBody>
          <a:bodyPr wrap="square" rtlCol="0">
            <a:spAutoFit/>
          </a:bodyPr>
          <a:lstStyle/>
          <a:p>
            <a:r>
              <a:rPr lang="en-US" b="1"/>
              <a:t>Results of factory tests in May 2016. </a:t>
            </a:r>
          </a:p>
          <a:p>
            <a:r>
              <a:rPr lang="en-US"/>
              <a:t>Saturated efficiency 66%.</a:t>
            </a:r>
          </a:p>
        </p:txBody>
      </p:sp>
      <p:pic>
        <p:nvPicPr>
          <p:cNvPr id="9" name="Image 1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04048" y="4490348"/>
            <a:ext cx="3227571" cy="2367652"/>
          </a:xfrm>
          <a:prstGeom prst="rect">
            <a:avLst/>
          </a:prstGeom>
          <a:noFill/>
        </p:spPr>
      </p:pic>
      <p:pic>
        <p:nvPicPr>
          <p:cNvPr id="10" name="Image 10"/>
          <p:cNvPicPr/>
          <p:nvPr/>
        </p:nvPicPr>
        <p:blipFill>
          <a:blip r:embed="rId3" cstate="print">
            <a:extLst>
              <a:ext uri="{28A0092B-C50C-407E-A947-70E740481C1C}">
                <a14:useLocalDpi xmlns:a14="http://schemas.microsoft.com/office/drawing/2010/main"/>
              </a:ext>
            </a:extLst>
          </a:blip>
          <a:srcRect/>
          <a:stretch>
            <a:fillRect/>
          </a:stretch>
        </p:blipFill>
        <p:spPr bwMode="auto">
          <a:xfrm>
            <a:off x="5004048" y="1988840"/>
            <a:ext cx="3183632" cy="2069460"/>
          </a:xfrm>
          <a:prstGeom prst="rect">
            <a:avLst/>
          </a:prstGeom>
          <a:noFill/>
        </p:spPr>
      </p:pic>
      <p:pic>
        <p:nvPicPr>
          <p:cNvPr id="11" name="Image 4"/>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544" y="4509120"/>
            <a:ext cx="3384375" cy="2232248"/>
          </a:xfrm>
          <a:prstGeom prst="rect">
            <a:avLst/>
          </a:prstGeom>
          <a:noFill/>
        </p:spPr>
      </p:pic>
      <p:pic>
        <p:nvPicPr>
          <p:cNvPr id="8" name="Image 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7544" y="2204864"/>
            <a:ext cx="3456384" cy="2088232"/>
          </a:xfrm>
          <a:prstGeom prst="rect">
            <a:avLst/>
          </a:prstGeom>
          <a:noFill/>
        </p:spPr>
      </p:pic>
      <p:pic>
        <p:nvPicPr>
          <p:cNvPr id="12" name="Picture 11"/>
          <p:cNvPicPr>
            <a:picLocks noChangeAspect="1"/>
          </p:cNvPicPr>
          <p:nvPr/>
        </p:nvPicPr>
        <p:blipFill>
          <a:blip r:embed="rId6"/>
          <a:stretch>
            <a:fillRect/>
          </a:stretch>
        </p:blipFill>
        <p:spPr>
          <a:xfrm>
            <a:off x="3851920" y="4509120"/>
            <a:ext cx="905147" cy="2153072"/>
          </a:xfrm>
          <a:prstGeom prst="rect">
            <a:avLst/>
          </a:prstGeom>
        </p:spPr>
      </p:pic>
      <p:sp>
        <p:nvSpPr>
          <p:cNvPr id="3" name="TextBox 2"/>
          <p:cNvSpPr txBox="1"/>
          <p:nvPr/>
        </p:nvSpPr>
        <p:spPr>
          <a:xfrm>
            <a:off x="3923929" y="2636912"/>
            <a:ext cx="1080120" cy="646331"/>
          </a:xfrm>
          <a:prstGeom prst="rect">
            <a:avLst/>
          </a:prstGeom>
          <a:noFill/>
        </p:spPr>
        <p:txBody>
          <a:bodyPr wrap="square" rtlCol="0">
            <a:spAutoFit/>
          </a:bodyPr>
          <a:lstStyle/>
          <a:p>
            <a:r>
              <a:rPr lang="en-US"/>
              <a:t>1.5 MW at 108 kV</a:t>
            </a:r>
          </a:p>
        </p:txBody>
      </p:sp>
      <p:sp>
        <p:nvSpPr>
          <p:cNvPr id="13" name="Sun 12"/>
          <p:cNvSpPr/>
          <p:nvPr/>
        </p:nvSpPr>
        <p:spPr>
          <a:xfrm>
            <a:off x="3131840" y="2584800"/>
            <a:ext cx="144016" cy="144016"/>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3" idx="1"/>
          </p:cNvCxnSpPr>
          <p:nvPr/>
        </p:nvCxnSpPr>
        <p:spPr>
          <a:xfrm flipH="1" flipV="1">
            <a:off x="3275857" y="2708920"/>
            <a:ext cx="648072" cy="251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156176" y="5949280"/>
            <a:ext cx="787395" cy="369332"/>
          </a:xfrm>
          <a:prstGeom prst="rect">
            <a:avLst/>
          </a:prstGeom>
          <a:noFill/>
        </p:spPr>
        <p:txBody>
          <a:bodyPr wrap="none" rtlCol="0">
            <a:spAutoFit/>
          </a:bodyPr>
          <a:lstStyle/>
          <a:p>
            <a:r>
              <a:rPr lang="en-US"/>
              <a:t>Power</a:t>
            </a:r>
          </a:p>
        </p:txBody>
      </p:sp>
      <p:sp>
        <p:nvSpPr>
          <p:cNvPr id="18" name="TextBox 17"/>
          <p:cNvSpPr txBox="1"/>
          <p:nvPr/>
        </p:nvSpPr>
        <p:spPr>
          <a:xfrm>
            <a:off x="5436096" y="4941168"/>
            <a:ext cx="1072604" cy="369332"/>
          </a:xfrm>
          <a:prstGeom prst="rect">
            <a:avLst/>
          </a:prstGeom>
          <a:noFill/>
        </p:spPr>
        <p:txBody>
          <a:bodyPr wrap="none" rtlCol="0">
            <a:spAutoFit/>
          </a:bodyPr>
          <a:lstStyle/>
          <a:p>
            <a:r>
              <a:rPr lang="en-US"/>
              <a:t>Efficiency</a:t>
            </a:r>
          </a:p>
        </p:txBody>
      </p:sp>
      <p:sp>
        <p:nvSpPr>
          <p:cNvPr id="19" name="TextBox 18"/>
          <p:cNvSpPr txBox="1"/>
          <p:nvPr/>
        </p:nvSpPr>
        <p:spPr>
          <a:xfrm>
            <a:off x="8241189" y="5445224"/>
            <a:ext cx="902811" cy="923330"/>
          </a:xfrm>
          <a:prstGeom prst="rect">
            <a:avLst/>
          </a:prstGeom>
          <a:noFill/>
        </p:spPr>
        <p:txBody>
          <a:bodyPr wrap="none" rtlCol="0">
            <a:spAutoFit/>
          </a:bodyPr>
          <a:lstStyle/>
          <a:p>
            <a:r>
              <a:rPr lang="en-US"/>
              <a:t>600 kW</a:t>
            </a:r>
          </a:p>
          <a:p>
            <a:r>
              <a:rPr lang="en-US"/>
              <a:t>55%</a:t>
            </a:r>
          </a:p>
          <a:p>
            <a:r>
              <a:rPr lang="en-US"/>
              <a:t>80 kV</a:t>
            </a:r>
          </a:p>
        </p:txBody>
      </p:sp>
      <p:sp>
        <p:nvSpPr>
          <p:cNvPr id="20" name="TextBox 19"/>
          <p:cNvSpPr txBox="1"/>
          <p:nvPr/>
        </p:nvSpPr>
        <p:spPr>
          <a:xfrm>
            <a:off x="8228831" y="4797152"/>
            <a:ext cx="931828" cy="646331"/>
          </a:xfrm>
          <a:prstGeom prst="rect">
            <a:avLst/>
          </a:prstGeom>
          <a:noFill/>
        </p:spPr>
        <p:txBody>
          <a:bodyPr wrap="none" rtlCol="0">
            <a:spAutoFit/>
          </a:bodyPr>
          <a:lstStyle/>
          <a:p>
            <a:r>
              <a:rPr lang="en-US"/>
              <a:t>1.5 MW</a:t>
            </a:r>
          </a:p>
          <a:p>
            <a:r>
              <a:rPr lang="en-US"/>
              <a:t>65%</a:t>
            </a:r>
          </a:p>
        </p:txBody>
      </p:sp>
      <p:cxnSp>
        <p:nvCxnSpPr>
          <p:cNvPr id="22" name="Straight Arrow Connector 21"/>
          <p:cNvCxnSpPr/>
          <p:nvPr/>
        </p:nvCxnSpPr>
        <p:spPr>
          <a:xfrm flipV="1">
            <a:off x="5868144" y="5517232"/>
            <a:ext cx="0"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245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CPI Klystron prototype VKP-8292A</a:t>
            </a:r>
          </a:p>
        </p:txBody>
      </p:sp>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a:p>
        </p:txBody>
      </p:sp>
      <p:grpSp>
        <p:nvGrpSpPr>
          <p:cNvPr id="15" name="Group 14"/>
          <p:cNvGrpSpPr/>
          <p:nvPr/>
        </p:nvGrpSpPr>
        <p:grpSpPr>
          <a:xfrm>
            <a:off x="188437" y="2276872"/>
            <a:ext cx="3888432" cy="4087126"/>
            <a:chOff x="323528" y="2210911"/>
            <a:chExt cx="4814540" cy="4087126"/>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3528" y="2210911"/>
              <a:ext cx="4814540" cy="4087126"/>
            </a:xfrm>
            <a:prstGeom prst="rect">
              <a:avLst/>
            </a:prstGeom>
          </p:spPr>
        </p:pic>
        <p:sp>
          <p:nvSpPr>
            <p:cNvPr id="6" name="Sun 5"/>
            <p:cNvSpPr/>
            <p:nvPr/>
          </p:nvSpPr>
          <p:spPr>
            <a:xfrm>
              <a:off x="2411760" y="3356992"/>
              <a:ext cx="216024" cy="21602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15816" y="2852936"/>
              <a:ext cx="931828" cy="369332"/>
            </a:xfrm>
            <a:prstGeom prst="rect">
              <a:avLst/>
            </a:prstGeom>
            <a:noFill/>
          </p:spPr>
          <p:txBody>
            <a:bodyPr wrap="none" rtlCol="0">
              <a:spAutoFit/>
            </a:bodyPr>
            <a:lstStyle/>
            <a:p>
              <a:r>
                <a:rPr lang="en-US"/>
                <a:t>1.6 MW</a:t>
              </a:r>
            </a:p>
          </p:txBody>
        </p:sp>
        <p:cxnSp>
          <p:nvCxnSpPr>
            <p:cNvPr id="9" name="Straight Connector 8"/>
            <p:cNvCxnSpPr/>
            <p:nvPr/>
          </p:nvCxnSpPr>
          <p:spPr>
            <a:xfrm>
              <a:off x="1547664" y="3645024"/>
              <a:ext cx="2952328"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51720" y="3645024"/>
              <a:ext cx="2178751" cy="369332"/>
            </a:xfrm>
            <a:prstGeom prst="rect">
              <a:avLst/>
            </a:prstGeom>
            <a:noFill/>
          </p:spPr>
          <p:txBody>
            <a:bodyPr wrap="none" rtlCol="0">
              <a:spAutoFit/>
            </a:bodyPr>
            <a:lstStyle/>
            <a:p>
              <a:r>
                <a:rPr lang="en-US"/>
                <a:t>Specification 1.5 MW</a:t>
              </a:r>
            </a:p>
          </p:txBody>
        </p:sp>
        <p:cxnSp>
          <p:nvCxnSpPr>
            <p:cNvPr id="12" name="Straight Arrow Connector 11"/>
            <p:cNvCxnSpPr/>
            <p:nvPr/>
          </p:nvCxnSpPr>
          <p:spPr>
            <a:xfrm flipH="1">
              <a:off x="2627784" y="3212976"/>
              <a:ext cx="432048"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p:nvPicPr>
        <p:blipFill>
          <a:blip r:embed="rId3"/>
          <a:stretch>
            <a:fillRect/>
          </a:stretch>
        </p:blipFill>
        <p:spPr>
          <a:xfrm>
            <a:off x="4283968" y="1484784"/>
            <a:ext cx="4707437" cy="3528392"/>
          </a:xfrm>
          <a:prstGeom prst="rect">
            <a:avLst/>
          </a:prstGeom>
        </p:spPr>
      </p:pic>
      <p:sp>
        <p:nvSpPr>
          <p:cNvPr id="16" name="TextBox 15"/>
          <p:cNvSpPr txBox="1"/>
          <p:nvPr/>
        </p:nvSpPr>
        <p:spPr>
          <a:xfrm>
            <a:off x="4572000" y="5013176"/>
            <a:ext cx="3169893" cy="646331"/>
          </a:xfrm>
          <a:prstGeom prst="rect">
            <a:avLst/>
          </a:prstGeom>
          <a:noFill/>
        </p:spPr>
        <p:txBody>
          <a:bodyPr wrap="square" rtlCol="0">
            <a:spAutoFit/>
          </a:bodyPr>
          <a:lstStyle/>
          <a:p>
            <a:r>
              <a:rPr lang="en-US"/>
              <a:t>Output power and Efficiency </a:t>
            </a:r>
          </a:p>
          <a:p>
            <a:r>
              <a:rPr lang="en-US" err="1"/>
              <a:t>vs</a:t>
            </a:r>
            <a:r>
              <a:rPr lang="en-US"/>
              <a:t> Beam voltage</a:t>
            </a:r>
          </a:p>
        </p:txBody>
      </p:sp>
      <p:sp>
        <p:nvSpPr>
          <p:cNvPr id="17" name="TextBox 16"/>
          <p:cNvSpPr txBox="1"/>
          <p:nvPr/>
        </p:nvSpPr>
        <p:spPr>
          <a:xfrm>
            <a:off x="533683" y="6363998"/>
            <a:ext cx="3288080" cy="369332"/>
          </a:xfrm>
          <a:prstGeom prst="rect">
            <a:avLst/>
          </a:prstGeom>
          <a:noFill/>
        </p:spPr>
        <p:txBody>
          <a:bodyPr wrap="none" rtlCol="0">
            <a:spAutoFit/>
          </a:bodyPr>
          <a:lstStyle/>
          <a:p>
            <a:r>
              <a:rPr lang="en-US"/>
              <a:t>Transfer curve at nominal 111 kV</a:t>
            </a: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2320" y="4833772"/>
            <a:ext cx="1679236" cy="2052148"/>
          </a:xfrm>
          <a:prstGeom prst="rect">
            <a:avLst/>
          </a:prstGeom>
        </p:spPr>
      </p:pic>
      <p:sp>
        <p:nvSpPr>
          <p:cNvPr id="3" name="Rectangle 2"/>
          <p:cNvSpPr/>
          <p:nvPr/>
        </p:nvSpPr>
        <p:spPr>
          <a:xfrm>
            <a:off x="171283" y="1452083"/>
            <a:ext cx="3935757" cy="369332"/>
          </a:xfrm>
          <a:prstGeom prst="rect">
            <a:avLst/>
          </a:prstGeom>
        </p:spPr>
        <p:txBody>
          <a:bodyPr wrap="none">
            <a:spAutoFit/>
          </a:bodyPr>
          <a:lstStyle/>
          <a:p>
            <a:r>
              <a:rPr lang="en-US" b="1"/>
              <a:t>Results of factory tests in August 2016. </a:t>
            </a:r>
          </a:p>
        </p:txBody>
      </p:sp>
    </p:spTree>
    <p:extLst>
      <p:ext uri="{BB962C8B-B14F-4D97-AF65-F5344CB8AC3E}">
        <p14:creationId xmlns:p14="http://schemas.microsoft.com/office/powerpoint/2010/main" val="4035453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65B1-F6B6-BD4E-B079-FF25F34441F4}"/>
              </a:ext>
            </a:extLst>
          </p:cNvPr>
          <p:cNvSpPr>
            <a:spLocks noGrp="1"/>
          </p:cNvSpPr>
          <p:nvPr>
            <p:ph type="title"/>
          </p:nvPr>
        </p:nvSpPr>
        <p:spPr/>
        <p:txBody>
          <a:bodyPr/>
          <a:lstStyle/>
          <a:p>
            <a:r>
              <a:rPr lang="en-GB" dirty="0"/>
              <a:t>Prototype Klystron Summary</a:t>
            </a:r>
          </a:p>
        </p:txBody>
      </p:sp>
      <p:sp>
        <p:nvSpPr>
          <p:cNvPr id="3" name="Content Placeholder 2">
            <a:extLst>
              <a:ext uri="{FF2B5EF4-FFF2-40B4-BE49-F238E27FC236}">
                <a16:creationId xmlns:a16="http://schemas.microsoft.com/office/drawing/2014/main" id="{1BCD61E0-9F55-7A42-92CB-2D3B0C3EAA92}"/>
              </a:ext>
            </a:extLst>
          </p:cNvPr>
          <p:cNvSpPr>
            <a:spLocks noGrp="1"/>
          </p:cNvSpPr>
          <p:nvPr>
            <p:ph idx="1"/>
          </p:nvPr>
        </p:nvSpPr>
        <p:spPr/>
        <p:txBody>
          <a:bodyPr>
            <a:normAutofit fontScale="92500" lnSpcReduction="10000"/>
          </a:bodyPr>
          <a:lstStyle/>
          <a:p>
            <a:r>
              <a:rPr lang="en-GB" dirty="0"/>
              <a:t>All klystrons have passed the Factory Acceptance Tests.</a:t>
            </a:r>
          </a:p>
          <a:p>
            <a:pPr lvl="1"/>
            <a:r>
              <a:rPr lang="en-GB" dirty="0"/>
              <a:t>One klystron had a failure during the FAT and was rebuilt (same issue already observed on a similar klystron from CERN)</a:t>
            </a:r>
          </a:p>
          <a:p>
            <a:pPr lvl="1"/>
            <a:r>
              <a:rPr lang="en-GB" dirty="0"/>
              <a:t>One Klystron suffered from arcing in the output transition following delivery – has been repaired.</a:t>
            </a:r>
          </a:p>
          <a:p>
            <a:r>
              <a:rPr lang="en-GB" dirty="0"/>
              <a:t>The efficiency at saturation is up to 67%</a:t>
            </a:r>
          </a:p>
          <a:p>
            <a:r>
              <a:rPr lang="en-GB" dirty="0"/>
              <a:t>The micro </a:t>
            </a:r>
            <a:r>
              <a:rPr lang="en-GB" dirty="0" err="1"/>
              <a:t>perveances</a:t>
            </a:r>
            <a:r>
              <a:rPr lang="en-GB" dirty="0"/>
              <a:t> are similar at 0.6 +/- 0.1</a:t>
            </a:r>
          </a:p>
          <a:p>
            <a:r>
              <a:rPr lang="en-GB" dirty="0"/>
              <a:t>Variations in efficiency will reduce overall efficiency at point of operation slightly when operated on a single modulator. </a:t>
            </a:r>
          </a:p>
          <a:p>
            <a:r>
              <a:rPr lang="en-GB" dirty="0"/>
              <a:t>Extended testing has not yet been possible.</a:t>
            </a:r>
          </a:p>
        </p:txBody>
      </p:sp>
      <p:sp>
        <p:nvSpPr>
          <p:cNvPr id="4" name="Slide Number Placeholder 3">
            <a:extLst>
              <a:ext uri="{FF2B5EF4-FFF2-40B4-BE49-F238E27FC236}">
                <a16:creationId xmlns:a16="http://schemas.microsoft.com/office/drawing/2014/main" id="{B579D52B-DAB5-3B4E-9D40-0E0CD6674F44}"/>
              </a:ext>
            </a:extLst>
          </p:cNvPr>
          <p:cNvSpPr>
            <a:spLocks noGrp="1"/>
          </p:cNvSpPr>
          <p:nvPr>
            <p:ph type="sldNum" sz="quarter" idx="12"/>
          </p:nvPr>
        </p:nvSpPr>
        <p:spPr/>
        <p:txBody>
          <a:bodyPr/>
          <a:lstStyle/>
          <a:p>
            <a:fld id="{551115BC-487E-4422-894C-CB7CD3E79223}" type="slidenum">
              <a:rPr lang="en-GB" noProof="0" smtClean="0"/>
              <a:t>8</a:t>
            </a:fld>
            <a:endParaRPr lang="en-GB" noProof="0"/>
          </a:p>
        </p:txBody>
      </p:sp>
    </p:spTree>
    <p:extLst>
      <p:ext uri="{BB962C8B-B14F-4D97-AF65-F5344CB8AC3E}">
        <p14:creationId xmlns:p14="http://schemas.microsoft.com/office/powerpoint/2010/main" val="3012895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ESS MB-IOTs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9</a:t>
            </a:fld>
            <a:endParaRPr lang="en-GB" noProof="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3819" y="1510611"/>
            <a:ext cx="2620943" cy="2330967"/>
          </a:xfrm>
          <a:prstGeom prst="rect">
            <a:avLst/>
          </a:prstGeom>
          <a:noFill/>
          <a:ln w="9525">
            <a:noFill/>
            <a:miter lim="800000"/>
            <a:headEnd/>
            <a:tailEnd/>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94194" y="4197343"/>
            <a:ext cx="3052347" cy="2439401"/>
          </a:xfrm>
          <a:prstGeom prst="rect">
            <a:avLst/>
          </a:prstGeom>
        </p:spPr>
      </p:pic>
      <p:pic>
        <p:nvPicPr>
          <p:cNvPr id="20" name="Picture 2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74585" y="4227927"/>
            <a:ext cx="1445619" cy="1986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47439" y="3806180"/>
            <a:ext cx="2406425" cy="298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 descr="K:\Work\IOT\ESS 704 1MW\Design\P2 Detailed Design\02 Beam Optics\ANALYST\3D\v2-13c_48kV_16A_View1.bmp"/>
          <p:cNvPicPr>
            <a:picLocks noChangeAspect="1" noChangeArrowheads="1"/>
          </p:cNvPicPr>
          <p:nvPr/>
        </p:nvPicPr>
        <p:blipFill rotWithShape="1">
          <a:blip r:embed="rId7" cstate="print">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bwMode="auto">
          <a:xfrm>
            <a:off x="88828" y="5770936"/>
            <a:ext cx="306714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107504" y="1384043"/>
            <a:ext cx="6912768" cy="2862322"/>
          </a:xfrm>
          <a:prstGeom prst="rect">
            <a:avLst/>
          </a:prstGeom>
          <a:noFill/>
        </p:spPr>
        <p:txBody>
          <a:bodyPr wrap="square" rtlCol="0">
            <a:spAutoFit/>
          </a:bodyPr>
          <a:lstStyle/>
          <a:p>
            <a:pPr marL="285750" indent="-285750">
              <a:buFont typeface="Arial" charset="0"/>
              <a:buChar char="•"/>
            </a:pPr>
            <a:r>
              <a:rPr lang="en-US" sz="2000"/>
              <a:t>10 Electron guns placed in a circle</a:t>
            </a:r>
          </a:p>
          <a:p>
            <a:pPr marL="285750" indent="-285750">
              <a:buFont typeface="Arial" charset="0"/>
              <a:buChar char="•"/>
            </a:pPr>
            <a:r>
              <a:rPr lang="en-US" sz="2000"/>
              <a:t>Cavity with 10 separate interaction gaps and single output</a:t>
            </a:r>
          </a:p>
          <a:p>
            <a:pPr marL="285750" indent="-285750">
              <a:buFont typeface="Arial" charset="0"/>
              <a:buChar char="•"/>
            </a:pPr>
            <a:r>
              <a:rPr lang="en-US" sz="2000"/>
              <a:t>Magnetic focusing (PPM or solenoid)</a:t>
            </a:r>
          </a:p>
          <a:p>
            <a:pPr marL="285750" indent="-285750">
              <a:buFont typeface="Arial" charset="0"/>
              <a:buChar char="•"/>
            </a:pPr>
            <a:r>
              <a:rPr lang="en-US" sz="2000"/>
              <a:t>Output windows based on high power klystron designs</a:t>
            </a:r>
          </a:p>
          <a:p>
            <a:pPr marL="285750" indent="-285750">
              <a:buFont typeface="Arial" charset="0"/>
              <a:buChar char="•"/>
            </a:pPr>
            <a:r>
              <a:rPr lang="en-US" sz="2000"/>
              <a:t>Extensive modelling and simulation (beam optics, mode analysis, thermal and structural analysis, innovative manufacturing, </a:t>
            </a:r>
            <a:r>
              <a:rPr lang="mr-IN" sz="2000"/>
              <a:t>…</a:t>
            </a:r>
            <a:endParaRPr lang="en-US" sz="2000"/>
          </a:p>
          <a:p>
            <a:pPr marL="285750" indent="-285750">
              <a:buFont typeface="Arial" charset="0"/>
              <a:buChar char="•"/>
            </a:pPr>
            <a:r>
              <a:rPr lang="en-US" sz="2000"/>
              <a:t>Single beam prototypes, sub-assembly prototypes, </a:t>
            </a:r>
            <a:r>
              <a:rPr lang="mr-IN" sz="2000"/>
              <a:t>…</a:t>
            </a:r>
            <a:endParaRPr lang="en-US" sz="2000"/>
          </a:p>
          <a:p>
            <a:pPr marL="285750" indent="-285750">
              <a:buFont typeface="Arial" charset="0"/>
              <a:buChar char="•"/>
            </a:pPr>
            <a:r>
              <a:rPr lang="en-US" sz="2000"/>
              <a:t>Design driven by reliability and efficiency</a:t>
            </a:r>
          </a:p>
        </p:txBody>
      </p:sp>
      <p:pic>
        <p:nvPicPr>
          <p:cNvPr id="26" name="Image 16" descr="logo_thales.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7584" y="6636744"/>
            <a:ext cx="748880" cy="144016"/>
          </a:xfrm>
          <a:prstGeom prst="rect">
            <a:avLst/>
          </a:prstGeom>
        </p:spPr>
      </p:pic>
      <p:pic>
        <p:nvPicPr>
          <p:cNvPr id="27"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0307" y="6604038"/>
            <a:ext cx="496641" cy="17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Image 16" descr="logo_thales.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0382" y="5151320"/>
            <a:ext cx="748880" cy="144016"/>
          </a:xfrm>
          <a:prstGeom prst="rect">
            <a:avLst/>
          </a:prstGeom>
        </p:spPr>
      </p:pic>
      <p:pic>
        <p:nvPicPr>
          <p:cNvPr id="29"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43105" y="5118614"/>
            <a:ext cx="496641" cy="17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Image 16" descr="logo_thales.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04984" y="6662808"/>
            <a:ext cx="748880" cy="144016"/>
          </a:xfrm>
          <a:prstGeom prst="rect">
            <a:avLst/>
          </a:prstGeom>
        </p:spPr>
      </p:pic>
      <p:pic>
        <p:nvPicPr>
          <p:cNvPr id="31"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617707" y="6630102"/>
            <a:ext cx="496641" cy="17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descr="D:\Users\DRW\L-3 Administration\L3EDD_NoComms_RedBlk_transp_2010.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185807" y="1740200"/>
            <a:ext cx="1001985" cy="485088"/>
          </a:xfrm>
          <a:prstGeom prst="rect">
            <a:avLst/>
          </a:prstGeom>
          <a:noFill/>
        </p:spPr>
      </p:pic>
      <p:pic>
        <p:nvPicPr>
          <p:cNvPr id="33" name="Picture 2" descr="D:\Users\DRW\L-3 Administration\L3EDD_NoComms_RedBlk_transp_2010.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511918" y="6135638"/>
            <a:ext cx="1001985" cy="485088"/>
          </a:xfrm>
          <a:prstGeom prst="rect">
            <a:avLst/>
          </a:prstGeom>
          <a:noFill/>
        </p:spPr>
      </p:pic>
    </p:spTree>
    <p:extLst>
      <p:ext uri="{BB962C8B-B14F-4D97-AF65-F5344CB8AC3E}">
        <p14:creationId xmlns:p14="http://schemas.microsoft.com/office/powerpoint/2010/main" val="2546269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Template>
  <TotalTime>20208</TotalTime>
  <Words>1759</Words>
  <Application>Microsoft Macintosh PowerPoint</Application>
  <PresentationFormat>On-screen Show (4:3)</PresentationFormat>
  <Paragraphs>379</Paragraphs>
  <Slides>37</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Arial</vt:lpstr>
      <vt:lpstr>Calibri</vt:lpstr>
      <vt:lpstr>Helvetica</vt:lpstr>
      <vt:lpstr>Mangal</vt:lpstr>
      <vt:lpstr>Symbol</vt:lpstr>
      <vt:lpstr>Office Theme</vt:lpstr>
      <vt:lpstr>Equation</vt:lpstr>
      <vt:lpstr>Status of the ESS MB IOT Developments Review of the prototype test results Comparisons of energy and cost between Klystrons and IOTs.</vt:lpstr>
      <vt:lpstr>Agenda</vt:lpstr>
      <vt:lpstr>RF Power Requirements</vt:lpstr>
      <vt:lpstr>Klystron Prototypes</vt:lpstr>
      <vt:lpstr>Toshiba klystron E37504 prototype</vt:lpstr>
      <vt:lpstr>Thales klystron prototype TH2180</vt:lpstr>
      <vt:lpstr>CPI Klystron prototype VKP-8292A</vt:lpstr>
      <vt:lpstr>Prototype Klystron Summary</vt:lpstr>
      <vt:lpstr>The ESS MB-IOTs</vt:lpstr>
      <vt:lpstr>L3 IOT Results</vt:lpstr>
      <vt:lpstr>L3 IOT Results</vt:lpstr>
      <vt:lpstr>L3 IOT Results</vt:lpstr>
      <vt:lpstr>L3 IOT Results</vt:lpstr>
      <vt:lpstr>L3 IOT Results</vt:lpstr>
      <vt:lpstr>Thales/CPI IOT: ‘Factory’ testing at CERN</vt:lpstr>
      <vt:lpstr>Thales/CPI IOT: ‘Factory’ testing at CERN</vt:lpstr>
      <vt:lpstr>Thales/CPI: Operation with one beam off</vt:lpstr>
      <vt:lpstr>Thales/CPI: Operation with one beam off</vt:lpstr>
      <vt:lpstr>The efficiency promise of IOTs for operation below ‘Saturation’</vt:lpstr>
      <vt:lpstr>IOT Summary</vt:lpstr>
      <vt:lpstr>MBIOT Status</vt:lpstr>
      <vt:lpstr>PowerPoint Presentation</vt:lpstr>
      <vt:lpstr>Energy and Power Estimates of Klystrons vs IOTs</vt:lpstr>
      <vt:lpstr>Efficiency and Cost</vt:lpstr>
      <vt:lpstr>Efficiency and Cost</vt:lpstr>
      <vt:lpstr>Efficiency and Cost</vt:lpstr>
      <vt:lpstr>Efficiency and Cost</vt:lpstr>
      <vt:lpstr>Efficiency and Cost</vt:lpstr>
      <vt:lpstr>Efficiency and Cost</vt:lpstr>
      <vt:lpstr>PowerPoint Presentation</vt:lpstr>
      <vt:lpstr>PowerPoint Presentation</vt:lpstr>
      <vt:lpstr>PowerPoint Presentation</vt:lpstr>
      <vt:lpstr>PowerPoint Presentation</vt:lpstr>
      <vt:lpstr>Cost of ownership summary Considering IOTs from 2025</vt:lpstr>
      <vt:lpstr>Summary</vt:lpstr>
      <vt:lpstr>PowerPoint Presentation</vt:lpstr>
      <vt:lpstr>Main summary and proposal</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Measured performance of  Multi Beam IOTs and Klystrons</dc:title>
  <dc:creator>Morten Jensen</dc:creator>
  <cp:lastModifiedBy>Morten Jensen</cp:lastModifiedBy>
  <cp:revision>131</cp:revision>
  <dcterms:created xsi:type="dcterms:W3CDTF">2017-11-19T10:23:08Z</dcterms:created>
  <dcterms:modified xsi:type="dcterms:W3CDTF">2018-04-11T16:26:28Z</dcterms:modified>
</cp:coreProperties>
</file>