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8" r:id="rId2"/>
    <p:sldId id="288" r:id="rId3"/>
    <p:sldId id="306" r:id="rId4"/>
    <p:sldId id="305" r:id="rId5"/>
    <p:sldId id="289" r:id="rId6"/>
    <p:sldId id="292" r:id="rId7"/>
    <p:sldId id="303" r:id="rId8"/>
    <p:sldId id="290" r:id="rId9"/>
    <p:sldId id="300" r:id="rId10"/>
    <p:sldId id="299" r:id="rId11"/>
    <p:sldId id="302" r:id="rId12"/>
    <p:sldId id="296" r:id="rId13"/>
    <p:sldId id="298" r:id="rId14"/>
    <p:sldId id="291" r:id="rId15"/>
    <p:sldId id="294" r:id="rId16"/>
    <p:sldId id="293" r:id="rId17"/>
    <p:sldId id="304" r:id="rId18"/>
    <p:sldId id="295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 Korhonen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83772" autoAdjust="0"/>
  </p:normalViewPr>
  <p:slideViewPr>
    <p:cSldViewPr>
      <p:cViewPr varScale="1">
        <p:scale>
          <a:sx n="81" d="100"/>
          <a:sy n="81" d="100"/>
        </p:scale>
        <p:origin x="-127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050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65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61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6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140" y="27499"/>
            <a:ext cx="7960557" cy="1325563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6" y="42715"/>
            <a:ext cx="448979" cy="5837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25962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49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12/04/2018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truck.de/xtca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openepics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onfluence.esss.lu.se/display/BPCRS/2018-03-13+Summary+-+Timming+System+Worksho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onfluence.esss.lu.se/display/CSI/2017-12-14+EEE+meeting?preview=/251920708/251920711/2017-12-14-e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lacmshankar.github.io/epicsarchiver_docs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C1C80-291D-DA4F-B4B6-019900BEF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Accelerator </a:t>
            </a:r>
            <a:r>
              <a:rPr lang="sv-SE" dirty="0" smtClean="0"/>
              <a:t>controls </a:t>
            </a:r>
            <a:r>
              <a:rPr lang="sv-SE" dirty="0"/>
              <a:t>readiness and plans </a:t>
            </a:r>
            <a:br>
              <a:rPr lang="sv-SE" dirty="0"/>
            </a:br>
            <a:r>
              <a:rPr lang="sv-SE" dirty="0"/>
              <a:t>for </a:t>
            </a:r>
            <a:r>
              <a:rPr lang="sv-SE" dirty="0" smtClean="0"/>
              <a:t>normal conducting </a:t>
            </a:r>
            <a:r>
              <a:rPr lang="sv-SE" dirty="0"/>
              <a:t>linac commissioning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3AC7F6-3DC9-5640-A648-854E9081F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Henrik Carling</a:t>
            </a:r>
          </a:p>
          <a:p>
            <a:r>
              <a:rPr lang="sv-SE" sz="1800" dirty="0">
                <a:solidFill>
                  <a:schemeClr val="bg1"/>
                </a:solidFill>
              </a:rPr>
              <a:t>Andreas </a:t>
            </a:r>
            <a:r>
              <a:rPr lang="sv-SE" sz="1800" dirty="0" smtClean="0">
                <a:solidFill>
                  <a:schemeClr val="bg1"/>
                </a:solidFill>
              </a:rPr>
              <a:t>Jansson</a:t>
            </a:r>
          </a:p>
          <a:p>
            <a:endParaRPr lang="sv-SE" sz="1800" dirty="0">
              <a:solidFill>
                <a:schemeClr val="bg1"/>
              </a:solidFill>
            </a:endParaRPr>
          </a:p>
          <a:p>
            <a:endParaRPr lang="sv-SE" sz="1800" dirty="0" smtClean="0">
              <a:solidFill>
                <a:schemeClr val="bg1"/>
              </a:solidFill>
            </a:endParaRPr>
          </a:p>
          <a:p>
            <a:endParaRPr lang="sv-SE" sz="1800" dirty="0">
              <a:solidFill>
                <a:schemeClr val="bg1"/>
              </a:solidFill>
            </a:endParaRPr>
          </a:p>
          <a:p>
            <a:endParaRPr lang="sv-SE" sz="1800" dirty="0" smtClean="0">
              <a:solidFill>
                <a:schemeClr val="bg1"/>
              </a:solidFill>
            </a:endParaRPr>
          </a:p>
          <a:p>
            <a:endParaRPr lang="sv-SE" sz="1800" dirty="0">
              <a:solidFill>
                <a:schemeClr val="bg1"/>
              </a:solidFill>
            </a:endParaRPr>
          </a:p>
          <a:p>
            <a:r>
              <a:rPr lang="sv-SE" sz="1800" dirty="0" smtClean="0">
                <a:solidFill>
                  <a:schemeClr val="bg1"/>
                </a:solidFill>
              </a:rPr>
              <a:t>Date: 2018-04-08</a:t>
            </a:r>
            <a:endParaRPr lang="sv-SE" sz="1800" dirty="0">
              <a:solidFill>
                <a:schemeClr val="bg1"/>
              </a:solidFill>
            </a:endParaRPr>
          </a:p>
          <a:p>
            <a:endParaRPr lang="sv-SE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DE2BB-8ED6-814D-9961-6E0D2CE1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In-kind interfaces and communication </a:t>
            </a:r>
            <a:r>
              <a:rPr lang="sv-SE" sz="2800" dirty="0"/>
              <a:t>paths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="" xmlns:a16="http://schemas.microsoft.com/office/drawing/2014/main" id="{E09726F5-7EE5-234A-93B0-0CAABA9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2016224"/>
          </a:xfrm>
        </p:spPr>
        <p:txBody>
          <a:bodyPr>
            <a:noAutofit/>
          </a:bodyPr>
          <a:lstStyle/>
          <a:p>
            <a:r>
              <a:rPr lang="sv-SE" sz="1400" dirty="0" smtClean="0"/>
              <a:t>Many different collaboration combinations may be possible</a:t>
            </a:r>
          </a:p>
          <a:p>
            <a:r>
              <a:rPr lang="sv-SE" sz="1400" dirty="0" smtClean="0"/>
              <a:t>Accelerator and ICS in-kind partners </a:t>
            </a:r>
            <a:r>
              <a:rPr lang="sv-SE" sz="1400" dirty="0"/>
              <a:t>may be </a:t>
            </a:r>
            <a:endParaRPr lang="sv-SE" sz="1400" dirty="0" smtClean="0"/>
          </a:p>
          <a:p>
            <a:pPr lvl="1"/>
            <a:r>
              <a:rPr lang="sv-SE" sz="1000" dirty="0"/>
              <a:t>T</a:t>
            </a:r>
            <a:r>
              <a:rPr lang="sv-SE" sz="1000" dirty="0" smtClean="0"/>
              <a:t>he </a:t>
            </a:r>
            <a:r>
              <a:rPr lang="sv-SE" sz="1000" dirty="0"/>
              <a:t>same </a:t>
            </a:r>
            <a:r>
              <a:rPr lang="sv-SE" sz="1000" dirty="0" smtClean="0"/>
              <a:t>team</a:t>
            </a:r>
          </a:p>
          <a:p>
            <a:pPr lvl="1"/>
            <a:r>
              <a:rPr lang="sv-SE" sz="1000" dirty="0"/>
              <a:t>D</a:t>
            </a:r>
            <a:r>
              <a:rPr lang="sv-SE" sz="1000" dirty="0" smtClean="0"/>
              <a:t>ifferent </a:t>
            </a:r>
            <a:r>
              <a:rPr lang="sv-SE" sz="1000" dirty="0"/>
              <a:t>teams </a:t>
            </a:r>
            <a:r>
              <a:rPr lang="sv-SE" sz="1000" dirty="0" smtClean="0"/>
              <a:t>at the </a:t>
            </a:r>
            <a:r>
              <a:rPr lang="sv-SE" sz="1000" dirty="0"/>
              <a:t>same </a:t>
            </a:r>
            <a:r>
              <a:rPr lang="sv-SE" sz="1000" dirty="0" smtClean="0"/>
              <a:t>lab</a:t>
            </a:r>
          </a:p>
          <a:p>
            <a:pPr lvl="1"/>
            <a:r>
              <a:rPr lang="sv-SE" sz="1000" dirty="0" smtClean="0"/>
              <a:t>Teams at different labs</a:t>
            </a:r>
            <a:endParaRPr lang="sv-SE" sz="1000" dirty="0"/>
          </a:p>
          <a:p>
            <a:r>
              <a:rPr lang="sv-SE" sz="1400" dirty="0"/>
              <a:t>Sometimes information </a:t>
            </a:r>
            <a:r>
              <a:rPr lang="sv-SE" sz="1400" dirty="0" smtClean="0"/>
              <a:t>flows the </a:t>
            </a:r>
            <a:r>
              <a:rPr lang="sv-SE" sz="1400" dirty="0"/>
              <a:t>wrong path, leaving some stakeholders out of the </a:t>
            </a:r>
            <a:r>
              <a:rPr lang="sv-SE" sz="1400" dirty="0" smtClean="0"/>
              <a:t>loop</a:t>
            </a:r>
            <a:endParaRPr lang="sv-SE" sz="1400" dirty="0"/>
          </a:p>
          <a:p>
            <a:pPr>
              <a:spcBef>
                <a:spcPts val="0"/>
              </a:spcBef>
            </a:pPr>
            <a:endParaRPr lang="en-US" sz="1400" b="1" u="sng" dirty="0" smtClean="0"/>
          </a:p>
          <a:p>
            <a:pPr>
              <a:spcBef>
                <a:spcPts val="0"/>
              </a:spcBef>
            </a:pPr>
            <a:r>
              <a:rPr lang="en-US" sz="1400" b="1" u="sng" dirty="0" smtClean="0"/>
              <a:t>Lesson </a:t>
            </a:r>
            <a:r>
              <a:rPr lang="en-US" sz="1400" b="1" u="sng" dirty="0"/>
              <a:t>learned: Structured communication is essential for collaborating in a distributed team</a:t>
            </a:r>
          </a:p>
          <a:p>
            <a:pPr>
              <a:spcBef>
                <a:spcPts val="0"/>
              </a:spcBef>
            </a:pPr>
            <a:r>
              <a:rPr lang="en-US" sz="1400" b="1" u="sng" dirty="0"/>
              <a:t>Lesson learned: Roles and responsibilities need to be clearly </a:t>
            </a:r>
            <a:r>
              <a:rPr lang="en-US" sz="1400" b="1" u="sng" dirty="0" smtClean="0"/>
              <a:t>defined</a:t>
            </a:r>
            <a:endParaRPr lang="en-US" sz="14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164BA3-DDA0-634C-884E-7F9D115A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62A6B-31BB-3048-9BD8-CB16BF50C26E}"/>
              </a:ext>
            </a:extLst>
          </p:cNvPr>
          <p:cNvSpPr/>
          <p:nvPr/>
        </p:nvSpPr>
        <p:spPr>
          <a:xfrm>
            <a:off x="1907704" y="3661576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19AEC9-7C2A-4940-8A9E-08B0076E4C7F}"/>
              </a:ext>
            </a:extLst>
          </p:cNvPr>
          <p:cNvSpPr/>
          <p:nvPr/>
        </p:nvSpPr>
        <p:spPr>
          <a:xfrm>
            <a:off x="5148064" y="3661576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A23DC-800F-694D-A659-616A4EAB8BC5}"/>
              </a:ext>
            </a:extLst>
          </p:cNvPr>
          <p:cNvSpPr/>
          <p:nvPr/>
        </p:nvSpPr>
        <p:spPr>
          <a:xfrm>
            <a:off x="1907704" y="1484784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C94E51-FB7F-A34B-803D-70E16836975D}"/>
              </a:ext>
            </a:extLst>
          </p:cNvPr>
          <p:cNvSpPr/>
          <p:nvPr/>
        </p:nvSpPr>
        <p:spPr>
          <a:xfrm>
            <a:off x="5148064" y="1484784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>
            <a:extLst>
              <a:ext uri="{FF2B5EF4-FFF2-40B4-BE49-F238E27FC236}">
                <a16:creationId xmlns="" xmlns:a16="http://schemas.microsoft.com/office/drawing/2014/main" id="{8B04C67B-1CB3-454F-9B14-37AA2F57703C}"/>
              </a:ext>
            </a:extLst>
          </p:cNvPr>
          <p:cNvSpPr/>
          <p:nvPr/>
        </p:nvSpPr>
        <p:spPr>
          <a:xfrm>
            <a:off x="2483768" y="2653464"/>
            <a:ext cx="504056" cy="8261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Up-Down Arrow 10">
            <a:extLst>
              <a:ext uri="{FF2B5EF4-FFF2-40B4-BE49-F238E27FC236}">
                <a16:creationId xmlns="" xmlns:a16="http://schemas.microsoft.com/office/drawing/2014/main" id="{DE8635C7-8FA9-624D-B248-DC3B1ED95188}"/>
              </a:ext>
            </a:extLst>
          </p:cNvPr>
          <p:cNvSpPr/>
          <p:nvPr/>
        </p:nvSpPr>
        <p:spPr>
          <a:xfrm>
            <a:off x="5796136" y="2653464"/>
            <a:ext cx="504056" cy="8261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-Down Arrow 11">
            <a:extLst>
              <a:ext uri="{FF2B5EF4-FFF2-40B4-BE49-F238E27FC236}">
                <a16:creationId xmlns="" xmlns:a16="http://schemas.microsoft.com/office/drawing/2014/main" id="{08D911CF-B83A-1543-B58E-C2AA28B24901}"/>
              </a:ext>
            </a:extLst>
          </p:cNvPr>
          <p:cNvSpPr/>
          <p:nvPr/>
        </p:nvSpPr>
        <p:spPr>
          <a:xfrm rot="16200000">
            <a:off x="4194939" y="3716563"/>
            <a:ext cx="504056" cy="8261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p-Down Arrow 12">
            <a:extLst>
              <a:ext uri="{FF2B5EF4-FFF2-40B4-BE49-F238E27FC236}">
                <a16:creationId xmlns="" xmlns:a16="http://schemas.microsoft.com/office/drawing/2014/main" id="{75BC9A82-A5A5-FB46-A77A-3F58FAE0D752}"/>
              </a:ext>
            </a:extLst>
          </p:cNvPr>
          <p:cNvSpPr/>
          <p:nvPr/>
        </p:nvSpPr>
        <p:spPr>
          <a:xfrm rot="16200000">
            <a:off x="4156973" y="1556322"/>
            <a:ext cx="504056" cy="8261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1B88CB-56DD-114D-8C66-C8FCAA3CB127}"/>
              </a:ext>
            </a:extLst>
          </p:cNvPr>
          <p:cNvSpPr txBox="1"/>
          <p:nvPr/>
        </p:nvSpPr>
        <p:spPr>
          <a:xfrm>
            <a:off x="2411760" y="3949608"/>
            <a:ext cx="83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ESS 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DC394A-D4C7-A74C-A688-E88F66F934F7}"/>
              </a:ext>
            </a:extLst>
          </p:cNvPr>
          <p:cNvSpPr txBox="1"/>
          <p:nvPr/>
        </p:nvSpPr>
        <p:spPr>
          <a:xfrm>
            <a:off x="5630742" y="3949608"/>
            <a:ext cx="84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ESS 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160E90C-1CF7-FA45-9A27-68CD0F7A03DD}"/>
              </a:ext>
            </a:extLst>
          </p:cNvPr>
          <p:cNvSpPr txBox="1"/>
          <p:nvPr/>
        </p:nvSpPr>
        <p:spPr>
          <a:xfrm>
            <a:off x="2051720" y="1768170"/>
            <a:ext cx="146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 IK-partner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3AB871-EB5C-5142-AC8E-329EF0AFAA8F}"/>
              </a:ext>
            </a:extLst>
          </p:cNvPr>
          <p:cNvSpPr txBox="1"/>
          <p:nvPr/>
        </p:nvSpPr>
        <p:spPr>
          <a:xfrm>
            <a:off x="5315751" y="1757975"/>
            <a:ext cx="147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ICS IK-partner</a:t>
            </a:r>
          </a:p>
        </p:txBody>
      </p:sp>
    </p:spTree>
    <p:extLst>
      <p:ext uri="{BB962C8B-B14F-4D97-AF65-F5344CB8AC3E}">
        <p14:creationId xmlns:p14="http://schemas.microsoft.com/office/powerpoint/2010/main" val="3201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11F7-4B0D-6844-A6F1-7770D53E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for system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01896C-61A2-CE4D-B5FA-E3A97DAC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484784"/>
            <a:ext cx="9108504" cy="5256584"/>
          </a:xfrm>
        </p:spPr>
        <p:txBody>
          <a:bodyPr/>
          <a:lstStyle/>
          <a:p>
            <a:r>
              <a:rPr lang="en-US" sz="2000" dirty="0" smtClean="0"/>
              <a:t>Dependencies and re-baselining</a:t>
            </a:r>
            <a:endParaRPr lang="en-US" sz="2000" dirty="0"/>
          </a:p>
          <a:p>
            <a:pPr lvl="1"/>
            <a:r>
              <a:rPr lang="en-US" sz="1600" dirty="0"/>
              <a:t>ICS has strong dependencies to stakeholders schedules - much of </a:t>
            </a:r>
            <a:r>
              <a:rPr lang="en-US" sz="1600" dirty="0" smtClean="0"/>
              <a:t>the ICS planning  </a:t>
            </a:r>
            <a:r>
              <a:rPr lang="en-US" sz="1600" dirty="0"/>
              <a:t>follows </a:t>
            </a:r>
            <a:r>
              <a:rPr lang="en-US" sz="1600" dirty="0" smtClean="0"/>
              <a:t>schedules </a:t>
            </a:r>
            <a:r>
              <a:rPr lang="en-US" sz="1600" dirty="0"/>
              <a:t>from Accelerator, Target, NSS and CF </a:t>
            </a:r>
            <a:r>
              <a:rPr lang="en-US" sz="1600" dirty="0" smtClean="0"/>
              <a:t>projects</a:t>
            </a:r>
          </a:p>
          <a:p>
            <a:pPr lvl="1"/>
            <a:r>
              <a:rPr lang="en-US" sz="1600" dirty="0" smtClean="0"/>
              <a:t>ICS plans are also adapted to deliverables from in-kind partners</a:t>
            </a:r>
          </a:p>
          <a:p>
            <a:pPr lvl="1"/>
            <a:r>
              <a:rPr lang="en-US" sz="1600" dirty="0" smtClean="0"/>
              <a:t>Currently, the ICS plan for accelerator integration is being revisited as part of the ESS re-baselining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Outlook for normal conducting </a:t>
            </a:r>
            <a:r>
              <a:rPr lang="en-US" sz="2000" dirty="0" err="1" smtClean="0"/>
              <a:t>linac</a:t>
            </a:r>
            <a:endParaRPr lang="en-US" sz="2000" dirty="0" smtClean="0"/>
          </a:p>
          <a:p>
            <a:pPr lvl="1"/>
            <a:r>
              <a:rPr lang="en-US" sz="1600" dirty="0" smtClean="0"/>
              <a:t>With the current tentative re-baselined outlook of the accelerator construction plan, the corresponding controls plan seems challenging but not impossible</a:t>
            </a:r>
          </a:p>
          <a:p>
            <a:pPr lvl="1"/>
            <a:r>
              <a:rPr lang="en-US" sz="1600" dirty="0" smtClean="0"/>
              <a:t>Main challenges will be prioritization of ICS resources to accelerator tasks compared to other subprojects’ tasks.</a:t>
            </a:r>
          </a:p>
          <a:p>
            <a:pPr lvl="2"/>
            <a:r>
              <a:rPr lang="en-US" sz="1400" dirty="0" smtClean="0"/>
              <a:t>The ESS-level plan is highly parallelized from ICS perspective</a:t>
            </a:r>
            <a:endParaRPr lang="en-US" sz="1100" dirty="0" smtClean="0"/>
          </a:p>
          <a:p>
            <a:pPr lvl="1"/>
            <a:r>
              <a:rPr lang="en-US" sz="1600" dirty="0" smtClean="0"/>
              <a:t>To find specialized competence capacity at the right time may be a </a:t>
            </a:r>
            <a:br>
              <a:rPr lang="en-US" sz="1600" dirty="0" smtClean="0"/>
            </a:br>
            <a:r>
              <a:rPr lang="en-US" sz="1600" dirty="0" smtClean="0"/>
              <a:t>challenge for the ICS line organization in particular </a:t>
            </a:r>
            <a:r>
              <a:rPr lang="en-US" sz="1600" dirty="0"/>
              <a:t>for EPICS and FPGA</a:t>
            </a:r>
          </a:p>
          <a:p>
            <a:pPr lvl="1"/>
            <a:r>
              <a:rPr lang="en-US" sz="1600" dirty="0" smtClean="0"/>
              <a:t>Unsurprisingly, the most challenging areas for ICS/accelerator will be the </a:t>
            </a:r>
            <a:br>
              <a:rPr lang="en-US" sz="1600" dirty="0" smtClean="0"/>
            </a:br>
            <a:r>
              <a:rPr lang="en-US" sz="1600" dirty="0" smtClean="0"/>
              <a:t>RF and beam instrumentation scopes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CB0A53-EE8A-4148-8C8A-3F0DDE51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0" y="4903546"/>
            <a:ext cx="2078360" cy="19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1AA9A-7DD3-D748-AB57-827CF1C3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Status and plans for </a:t>
            </a:r>
            <a:r>
              <a:rPr lang="sv-SE" sz="2400" dirty="0" smtClean="0"/>
              <a:t>IFC MicroTCA platform</a:t>
            </a:r>
            <a:endParaRPr lang="sv-S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55122D-9ECE-9B43-9CBE-FC2833BC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" y="1412776"/>
            <a:ext cx="9135698" cy="532859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The ICS standard </a:t>
            </a:r>
            <a:r>
              <a:rPr lang="en-GB" sz="1800" dirty="0" err="1" smtClean="0"/>
              <a:t>MicroTCA</a:t>
            </a:r>
            <a:r>
              <a:rPr lang="en-GB" sz="1800" dirty="0" smtClean="0"/>
              <a:t> platform is an in-kind delivery from PSI, Switzerland</a:t>
            </a:r>
          </a:p>
          <a:p>
            <a:endParaRPr lang="en-GB" sz="1800" dirty="0" smtClean="0"/>
          </a:p>
          <a:p>
            <a:r>
              <a:rPr lang="en-GB" sz="1800" dirty="0" smtClean="0"/>
              <a:t>The in-kind project scope consists of</a:t>
            </a:r>
          </a:p>
          <a:p>
            <a:pPr marL="631825" lvl="1" indent="-174625"/>
            <a:r>
              <a:rPr lang="en-GB" sz="1400" dirty="0" smtClean="0"/>
              <a:t>Platform development - hardware, firmware and software (completed)</a:t>
            </a:r>
          </a:p>
          <a:p>
            <a:pPr marL="631825" lvl="1" indent="-174625"/>
            <a:r>
              <a:rPr lang="en-GB" sz="1400" dirty="0" smtClean="0"/>
              <a:t>Platform deliveries - hardware, firmware and software - in total 400 units across two variants</a:t>
            </a:r>
          </a:p>
          <a:p>
            <a:pPr marL="631825" lvl="1" indent="-174625"/>
            <a:r>
              <a:rPr lang="en-GB" sz="1400" dirty="0" smtClean="0"/>
              <a:t>Platform characterization - </a:t>
            </a:r>
            <a:r>
              <a:rPr lang="en-GB" sz="1400" dirty="0" err="1" smtClean="0"/>
              <a:t>analog</a:t>
            </a:r>
            <a:r>
              <a:rPr lang="en-GB" sz="1400" dirty="0" smtClean="0"/>
              <a:t> performance measurements (completed)</a:t>
            </a:r>
          </a:p>
          <a:p>
            <a:pPr marL="631825" lvl="1" indent="-174625"/>
            <a:r>
              <a:rPr lang="en-GB" sz="1400" dirty="0" smtClean="0"/>
              <a:t>Platform </a:t>
            </a:r>
            <a:r>
              <a:rPr lang="en-GB" sz="1400" dirty="0" err="1" smtClean="0"/>
              <a:t>maturization</a:t>
            </a:r>
            <a:r>
              <a:rPr lang="en-GB" sz="1400" dirty="0" smtClean="0"/>
              <a:t> and support (</a:t>
            </a:r>
            <a:r>
              <a:rPr lang="en-GB" sz="1400" dirty="0" err="1" smtClean="0"/>
              <a:t>ongoing</a:t>
            </a:r>
            <a:r>
              <a:rPr lang="en-GB" sz="1400" dirty="0" smtClean="0"/>
              <a:t>)</a:t>
            </a:r>
            <a:endParaRPr lang="en-GB" sz="1800" dirty="0" smtClean="0"/>
          </a:p>
          <a:p>
            <a:pPr marL="631825" indent="-174625"/>
            <a:endParaRPr lang="en-GB" sz="1800" dirty="0" smtClean="0"/>
          </a:p>
          <a:p>
            <a:pPr marL="631825" indent="-174625"/>
            <a:r>
              <a:rPr lang="en-GB" sz="1800" dirty="0" smtClean="0"/>
              <a:t>The in-kind project has suffered from contractual difficulties causing a 6 - 9 month delay</a:t>
            </a:r>
          </a:p>
          <a:p>
            <a:pPr marL="631825" indent="-174625"/>
            <a:endParaRPr lang="en-GB" sz="1800" dirty="0" smtClean="0"/>
          </a:p>
          <a:p>
            <a:pPr marL="631825" indent="-174625"/>
            <a:r>
              <a:rPr lang="en-GB" sz="1800" dirty="0" smtClean="0"/>
              <a:t>Status today </a:t>
            </a:r>
          </a:p>
          <a:p>
            <a:pPr marL="631825" lvl="1" indent="-174625"/>
            <a:r>
              <a:rPr lang="en-GB" sz="1400" dirty="0" smtClean="0"/>
              <a:t>The first system built on the platform; RF local protection system, has been delivered to RF </a:t>
            </a:r>
          </a:p>
          <a:p>
            <a:pPr marL="631825" lvl="1" indent="-174625"/>
            <a:r>
              <a:rPr lang="en-GB" sz="1400" dirty="0" smtClean="0"/>
              <a:t>Progress on other integrations has been limited, mainly due to resource and planning constraints</a:t>
            </a:r>
          </a:p>
          <a:p>
            <a:pPr marL="631825" lvl="1" indent="-174625"/>
            <a:r>
              <a:rPr lang="en-GB" sz="1400" dirty="0"/>
              <a:t>Some technical issues with the firmware and software remain to be solved</a:t>
            </a:r>
          </a:p>
          <a:p>
            <a:pPr marL="631825" lvl="1" indent="-174625"/>
            <a:r>
              <a:rPr lang="en-GB" sz="1400" dirty="0" smtClean="0"/>
              <a:t>Several in-kind partners have started to work on the platform </a:t>
            </a:r>
          </a:p>
          <a:p>
            <a:pPr marL="631825" lvl="1" indent="-174625"/>
            <a:r>
              <a:rPr lang="en-GB" sz="1400" dirty="0" smtClean="0"/>
              <a:t>The platform has been characterized at PSI with excellent results</a:t>
            </a:r>
          </a:p>
          <a:p>
            <a:pPr marL="631825" lvl="1" indent="-174625"/>
            <a:r>
              <a:rPr lang="en-GB" sz="1400" dirty="0" smtClean="0"/>
              <a:t>The ESS beam interlock system interface has been designed with the platform in mind</a:t>
            </a:r>
          </a:p>
          <a:p>
            <a:pPr marL="631825" lvl="1" indent="-174625"/>
            <a:r>
              <a:rPr lang="en-GB" sz="1400" dirty="0" smtClean="0"/>
              <a:t>The ICS hardware and integration group will be reinforced to address the problems</a:t>
            </a:r>
          </a:p>
          <a:p>
            <a:pPr marL="631825" lvl="1" indent="-174625"/>
            <a:r>
              <a:rPr lang="en-GB" sz="1400" dirty="0" smtClean="0"/>
              <a:t>As always we want a tight collaboration with accelerator</a:t>
            </a:r>
            <a:endParaRPr lang="sv-SE" sz="14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359357-27DD-1F4C-B7D0-8DF60EBA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5" descr="G:\Machines Directorate\Integrated Control System division\Public Read Write\JP\IMG_8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2181"/>
            <a:ext cx="2123728" cy="14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work\temp\Weeklies\Old\w1750\IFC1410_FMC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484784"/>
            <a:ext cx="1257671" cy="16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DFE7B-A4BB-7541-884E-E32A8358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Status and plans for </a:t>
            </a:r>
            <a:r>
              <a:rPr lang="sv-SE" sz="2400" dirty="0" smtClean="0"/>
              <a:t>Struck MicroTCA platform</a:t>
            </a:r>
            <a:endParaRPr lang="sv-S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A7998D-F9A0-254B-AA70-44854EA9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484784"/>
            <a:ext cx="9145016" cy="5112568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For historical reasons and because of the limited</a:t>
            </a:r>
            <a:br>
              <a:rPr lang="en-GB" sz="1800" dirty="0" smtClean="0"/>
            </a:br>
            <a:r>
              <a:rPr lang="en-GB" sz="1800" dirty="0" smtClean="0"/>
              <a:t>availability of the ICS standard </a:t>
            </a:r>
            <a:r>
              <a:rPr lang="en-GB" sz="1800" dirty="0" err="1" smtClean="0"/>
              <a:t>MicroTCA</a:t>
            </a:r>
            <a:r>
              <a:rPr lang="en-GB" sz="1800" dirty="0" smtClean="0"/>
              <a:t> platform in </a:t>
            </a:r>
            <a:br>
              <a:rPr lang="en-GB" sz="1800" dirty="0" smtClean="0"/>
            </a:br>
            <a:r>
              <a:rPr lang="en-GB" sz="1800" dirty="0" smtClean="0"/>
              <a:t>the early phases of the project, ICS is also committed </a:t>
            </a:r>
            <a:br>
              <a:rPr lang="en-GB" sz="1800" dirty="0" smtClean="0"/>
            </a:br>
            <a:r>
              <a:rPr lang="en-GB" sz="1800" dirty="0" smtClean="0"/>
              <a:t>to supporting a COTS </a:t>
            </a:r>
            <a:r>
              <a:rPr lang="en-GB" sz="1800" dirty="0" err="1" smtClean="0"/>
              <a:t>MicroTCA</a:t>
            </a:r>
            <a:r>
              <a:rPr lang="en-GB" sz="1800" dirty="0" smtClean="0"/>
              <a:t> platform</a:t>
            </a:r>
            <a:r>
              <a:rPr lang="en-GB" sz="1800" dirty="0"/>
              <a:t> </a:t>
            </a:r>
            <a:r>
              <a:rPr lang="en-GB" sz="1800" dirty="0" smtClean="0"/>
              <a:t>based on</a:t>
            </a:r>
            <a:br>
              <a:rPr lang="en-GB" sz="1800" dirty="0" smtClean="0"/>
            </a:br>
            <a:r>
              <a:rPr lang="en-GB" sz="1800" dirty="0" smtClean="0"/>
              <a:t>the STRUCK SIS8300-family of products [</a:t>
            </a:r>
            <a:r>
              <a:rPr lang="en-GB" sz="1800" dirty="0" smtClean="0">
                <a:hlinkClick r:id="rId2"/>
              </a:rPr>
              <a:t>link</a:t>
            </a:r>
            <a:r>
              <a:rPr lang="en-GB" sz="1800" dirty="0" smtClean="0"/>
              <a:t>]</a:t>
            </a:r>
          </a:p>
          <a:p>
            <a:endParaRPr lang="en-GB" sz="1800" dirty="0" smtClean="0"/>
          </a:p>
          <a:p>
            <a:r>
              <a:rPr lang="en-GB" sz="1800" dirty="0" smtClean="0"/>
              <a:t>This platform is the current baseline platform for low level RF systems</a:t>
            </a:r>
          </a:p>
          <a:p>
            <a:r>
              <a:rPr lang="en-GB" sz="1800" dirty="0" smtClean="0"/>
              <a:t>The platform is also selected for several beam instrumentation systems</a:t>
            </a:r>
          </a:p>
          <a:p>
            <a:endParaRPr lang="en-GB" sz="1800" dirty="0" smtClean="0"/>
          </a:p>
          <a:p>
            <a:r>
              <a:rPr lang="en-GB" sz="1800" dirty="0" smtClean="0"/>
              <a:t>Status today</a:t>
            </a:r>
          </a:p>
          <a:p>
            <a:pPr lvl="1"/>
            <a:r>
              <a:rPr lang="en-GB" sz="1400" dirty="0" smtClean="0"/>
              <a:t>Due to resource limitations - the ICS hardware team has grown rapidly in the last year - the ICS support for this platform has not been available to the extent needed</a:t>
            </a:r>
          </a:p>
          <a:p>
            <a:pPr lvl="1"/>
            <a:r>
              <a:rPr lang="en-GB" sz="1400" dirty="0" smtClean="0"/>
              <a:t>This has led to a situation with two firmware framework solutions developed, which may not be compatible</a:t>
            </a:r>
          </a:p>
          <a:p>
            <a:pPr lvl="1"/>
            <a:r>
              <a:rPr lang="en-GB" sz="1400" dirty="0" smtClean="0"/>
              <a:t>Much of the framework development on the Struck platform is driven by accelerator resources</a:t>
            </a:r>
          </a:p>
          <a:p>
            <a:pPr lvl="1"/>
            <a:r>
              <a:rPr lang="en-GB" sz="1400" dirty="0" smtClean="0"/>
              <a:t>By building both frameworks on industry standards such as PCI Express and AXI-4, there is some outlook of interaction between the frameworks</a:t>
            </a:r>
          </a:p>
          <a:p>
            <a:pPr lvl="1"/>
            <a:r>
              <a:rPr lang="en-GB" sz="1400" dirty="0" smtClean="0"/>
              <a:t>The ICS hardware and integration group will support the alternate platform as long as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676652-34C2-7743-9BC9-B2920EF5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55112"/>
            <a:ext cx="3779912" cy="1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29487-AE13-A047-AFA6-0CA49ABA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and plans for CCDB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91ED7B-D93D-AD45-B95F-98B27BDB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41A7998D-F9A0-254B-AA70-44854EA9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484784"/>
            <a:ext cx="9145016" cy="5112568"/>
          </a:xfrm>
        </p:spPr>
        <p:txBody>
          <a:bodyPr>
            <a:normAutofit/>
          </a:bodyPr>
          <a:lstStyle/>
          <a:p>
            <a:r>
              <a:rPr lang="sv-SE" sz="1800" dirty="0" smtClean="0"/>
              <a:t>The controls configuration database (CCDB) product has</a:t>
            </a:r>
            <a:br>
              <a:rPr lang="sv-SE" sz="1800" dirty="0" smtClean="0"/>
            </a:br>
            <a:r>
              <a:rPr lang="sv-SE" sz="1800" dirty="0" smtClean="0"/>
              <a:t>been in active production for more than 18 months.</a:t>
            </a:r>
          </a:p>
          <a:p>
            <a:endParaRPr lang="sv-SE" sz="1800" dirty="0"/>
          </a:p>
          <a:p>
            <a:r>
              <a:rPr lang="sv-SE" sz="1800" dirty="0" smtClean="0"/>
              <a:t>The product has been developed since 2013 and is a </a:t>
            </a:r>
            <a:br>
              <a:rPr lang="sv-SE" sz="1800" dirty="0" smtClean="0"/>
            </a:br>
            <a:r>
              <a:rPr lang="sv-SE" sz="1800" dirty="0" smtClean="0"/>
              <a:t>web based, database driven application for modelling the </a:t>
            </a:r>
            <a:br>
              <a:rPr lang="sv-SE" sz="1800" dirty="0" smtClean="0"/>
            </a:br>
            <a:r>
              <a:rPr lang="sv-SE" sz="1800" dirty="0" smtClean="0"/>
              <a:t>control system. The concepts have been defined by the </a:t>
            </a:r>
            <a:br>
              <a:rPr lang="sv-SE" sz="1800" dirty="0" smtClean="0"/>
            </a:br>
            <a:r>
              <a:rPr lang="sv-SE" sz="1800" dirty="0" smtClean="0"/>
              <a:t>DISCS collaboration [</a:t>
            </a:r>
            <a:r>
              <a:rPr lang="sv-SE" sz="1800" dirty="0" smtClean="0">
                <a:hlinkClick r:id="rId2"/>
              </a:rPr>
              <a:t>link</a:t>
            </a:r>
            <a:r>
              <a:rPr lang="sv-SE" sz="1800" dirty="0" smtClean="0"/>
              <a:t>]</a:t>
            </a:r>
          </a:p>
          <a:p>
            <a:endParaRPr lang="sv-SE" sz="1800" dirty="0" smtClean="0"/>
          </a:p>
          <a:p>
            <a:r>
              <a:rPr lang="sv-SE" sz="1800" dirty="0" smtClean="0"/>
              <a:t>Integrators and stakeholders have been encouraged since </a:t>
            </a:r>
            <a:br>
              <a:rPr lang="sv-SE" sz="1800" dirty="0" smtClean="0"/>
            </a:br>
            <a:r>
              <a:rPr lang="sv-SE" sz="1800" dirty="0" smtClean="0"/>
              <a:t>2015 to use the tool extensively</a:t>
            </a:r>
          </a:p>
          <a:p>
            <a:endParaRPr lang="sv-SE" sz="2200" dirty="0"/>
          </a:p>
          <a:p>
            <a:r>
              <a:rPr lang="sv-SE" sz="1800" dirty="0" smtClean="0"/>
              <a:t>Status today</a:t>
            </a:r>
          </a:p>
          <a:p>
            <a:pPr lvl="1"/>
            <a:r>
              <a:rPr lang="sv-SE" sz="1400" dirty="0" smtClean="0"/>
              <a:t>CCDB is being used mainly by ICS integrators</a:t>
            </a:r>
          </a:p>
          <a:p>
            <a:pPr lvl="1"/>
            <a:r>
              <a:rPr lang="sv-SE" sz="1400" dirty="0" smtClean="0"/>
              <a:t>The </a:t>
            </a:r>
            <a:r>
              <a:rPr lang="sv-SE" sz="1400" dirty="0"/>
              <a:t>usage of the </a:t>
            </a:r>
            <a:r>
              <a:rPr lang="sv-SE" sz="1400" dirty="0" smtClean="0"/>
              <a:t>CCDB product </a:t>
            </a:r>
            <a:r>
              <a:rPr lang="sv-SE" sz="1400" dirty="0"/>
              <a:t>has been sporadic</a:t>
            </a:r>
          </a:p>
          <a:p>
            <a:pPr lvl="1"/>
            <a:r>
              <a:rPr lang="sv-SE" sz="1400" dirty="0" smtClean="0"/>
              <a:t>CCDB </a:t>
            </a:r>
            <a:r>
              <a:rPr lang="sv-SE" sz="1400" dirty="0"/>
              <a:t>now contains detailed data for some domains, such as </a:t>
            </a:r>
            <a:r>
              <a:rPr lang="sv-SE" sz="1400" dirty="0" smtClean="0"/>
              <a:t>vacuum while other </a:t>
            </a:r>
            <a:r>
              <a:rPr lang="sv-SE" sz="1400" dirty="0"/>
              <a:t>domains are ”white spots</a:t>
            </a:r>
            <a:r>
              <a:rPr lang="sv-SE" sz="1400" dirty="0" smtClean="0"/>
              <a:t>”</a:t>
            </a:r>
          </a:p>
          <a:p>
            <a:pPr lvl="1"/>
            <a:r>
              <a:rPr lang="sv-SE" sz="1400" dirty="0" smtClean="0"/>
              <a:t>ICS </a:t>
            </a:r>
            <a:r>
              <a:rPr lang="sv-SE" sz="1400" dirty="0" smtClean="0"/>
              <a:t>intends to strengthen the usage of CCDB through stricter design and construction processes</a:t>
            </a:r>
          </a:p>
          <a:p>
            <a:pPr lvl="1"/>
            <a:r>
              <a:rPr lang="sv-SE" sz="1400" dirty="0" smtClean="0"/>
              <a:t>Due to technical limitations, it will probably not be possible to model </a:t>
            </a:r>
            <a:r>
              <a:rPr lang="sv-SE" sz="1400" u="sng" dirty="0" smtClean="0"/>
              <a:t>all</a:t>
            </a:r>
            <a:r>
              <a:rPr lang="sv-SE" sz="1400" dirty="0" smtClean="0"/>
              <a:t> ICS systems in CCDB </a:t>
            </a:r>
            <a:endParaRPr lang="sv-SE" sz="1400" dirty="0"/>
          </a:p>
          <a:p>
            <a:pPr lvl="1"/>
            <a:endParaRPr lang="sv-SE" sz="1400" dirty="0" smtClean="0"/>
          </a:p>
          <a:p>
            <a:endParaRPr lang="sv-SE" sz="1800" dirty="0" smtClean="0"/>
          </a:p>
          <a:p>
            <a:pPr marL="457200" lvl="1" indent="0">
              <a:buNone/>
            </a:pPr>
            <a:endParaRPr lang="sv-SE" sz="1400" dirty="0" smtClean="0"/>
          </a:p>
          <a:p>
            <a:pPr lvl="1"/>
            <a:endParaRPr lang="sv-SE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64" y="1459911"/>
            <a:ext cx="3295536" cy="32180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63" y="4365104"/>
            <a:ext cx="3347864" cy="13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E3C29D-1359-1142-9E05-70C95ED4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and plans for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98EBBD-17F6-B946-AA9C-CCB9DF1E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230425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Work on the timing system needs to progress together with stakeholders to meet all defined requirements</a:t>
            </a:r>
          </a:p>
          <a:p>
            <a:r>
              <a:rPr lang="en-GB" sz="1800" dirty="0" smtClean="0"/>
              <a:t>Accelerator and ICS have held timing workshops where definitions and structures are discussed and agreed. These are now being implemented into test setups</a:t>
            </a:r>
          </a:p>
          <a:p>
            <a:r>
              <a:rPr lang="en-GB" sz="1800" dirty="0" smtClean="0"/>
              <a:t>More information [</a:t>
            </a:r>
            <a:r>
              <a:rPr lang="en-GB" sz="1800" dirty="0" smtClean="0">
                <a:hlinkClick r:id="rId2"/>
              </a:rPr>
              <a:t>link</a:t>
            </a:r>
            <a:r>
              <a:rPr lang="en-GB" sz="1800" dirty="0" smtClean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A322ED-2F01-124D-8EC6-160C9108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" y="3465264"/>
            <a:ext cx="3111644" cy="234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99" y="3995637"/>
            <a:ext cx="3139074" cy="234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70" y="4505065"/>
            <a:ext cx="3186383" cy="234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C46044-F26F-C845-A284-8720A5C4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and plans for EEE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D654D5-A91F-F44B-A36F-48EF8DD8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456184"/>
            <a:ext cx="9001000" cy="2764904"/>
          </a:xfrm>
        </p:spPr>
        <p:txBody>
          <a:bodyPr>
            <a:normAutofit/>
          </a:bodyPr>
          <a:lstStyle/>
          <a:p>
            <a:r>
              <a:rPr lang="sv-SE" sz="1400" dirty="0" smtClean="0"/>
              <a:t>The </a:t>
            </a:r>
            <a:r>
              <a:rPr lang="sv-SE" sz="1400" b="1" dirty="0" smtClean="0"/>
              <a:t>ESS Epics Environment</a:t>
            </a:r>
            <a:r>
              <a:rPr lang="sv-SE" sz="1400" dirty="0" smtClean="0"/>
              <a:t>, formerly known as EEE, now E3 has been refurbished under the leadership of Han Lee</a:t>
            </a:r>
          </a:p>
          <a:p>
            <a:endParaRPr lang="sv-SE" sz="1400" dirty="0" smtClean="0"/>
          </a:p>
          <a:p>
            <a:r>
              <a:rPr lang="sv-SE" sz="1400" dirty="0" smtClean="0"/>
              <a:t>The decision was made in 2017-12 to reinforce the environment and distribution mechanisms</a:t>
            </a:r>
          </a:p>
          <a:p>
            <a:endParaRPr lang="sv-SE" sz="1400" dirty="0" smtClean="0"/>
          </a:p>
          <a:p>
            <a:r>
              <a:rPr lang="sv-SE" sz="1400" dirty="0" smtClean="0"/>
              <a:t>Status today</a:t>
            </a:r>
            <a:endParaRPr lang="sv-SE" sz="1400" dirty="0"/>
          </a:p>
          <a:p>
            <a:pPr lvl="1"/>
            <a:r>
              <a:rPr lang="sv-SE" sz="1200" dirty="0"/>
              <a:t>Development and deployment has continued since 2017-12 the new version is being tested for the first </a:t>
            </a:r>
            <a:r>
              <a:rPr lang="sv-SE" sz="1200" dirty="0" smtClean="0"/>
              <a:t>release</a:t>
            </a:r>
          </a:p>
          <a:p>
            <a:endParaRPr lang="sv-SE" sz="1400" dirty="0" smtClean="0"/>
          </a:p>
          <a:p>
            <a:r>
              <a:rPr lang="sv-SE" sz="1400" dirty="0" smtClean="0"/>
              <a:t>More information [</a:t>
            </a:r>
            <a:r>
              <a:rPr lang="sv-SE" sz="1400" dirty="0" smtClean="0">
                <a:hlinkClick r:id="rId2"/>
              </a:rPr>
              <a:t>link</a:t>
            </a:r>
            <a:r>
              <a:rPr lang="sv-SE" sz="1400" dirty="0" smtClean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E739291-DBB5-CE4D-81EC-C4F87ECF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00" y="4365104"/>
            <a:ext cx="319392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59" y="4365104"/>
            <a:ext cx="310651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" y="4365104"/>
            <a:ext cx="321344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ABEE6B-0F85-604A-B838-9E18C7D6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Plans for </a:t>
            </a:r>
            <a:r>
              <a:rPr lang="sv-SE" dirty="0" smtClean="0"/>
              <a:t>EPICS7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A84C8-7760-2B47-8E85-CE24EE0D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676456" cy="5040560"/>
          </a:xfrm>
        </p:spPr>
        <p:txBody>
          <a:bodyPr>
            <a:noAutofit/>
          </a:bodyPr>
          <a:lstStyle/>
          <a:p>
            <a:r>
              <a:rPr lang="sv-SE" sz="1800" dirty="0" smtClean="0"/>
              <a:t>EPICS 7 will be introduced for all of ESS by normal conducting linac commissioning</a:t>
            </a:r>
          </a:p>
          <a:p>
            <a:endParaRPr lang="sv-SE" sz="1800" dirty="0"/>
          </a:p>
          <a:p>
            <a:r>
              <a:rPr lang="sv-SE" sz="1800" dirty="0" smtClean="0"/>
              <a:t>EPICS7 is fully compatible with EPICS v3 on the IOC level</a:t>
            </a:r>
          </a:p>
          <a:p>
            <a:endParaRPr lang="sv-SE" sz="1800" dirty="0" smtClean="0"/>
          </a:p>
          <a:p>
            <a:r>
              <a:rPr lang="sv-SE" sz="1800" dirty="0" smtClean="0"/>
              <a:t>On the </a:t>
            </a:r>
            <a:r>
              <a:rPr lang="sv-SE" sz="1800" u="sng" dirty="0" smtClean="0"/>
              <a:t>client software level</a:t>
            </a:r>
            <a:r>
              <a:rPr lang="sv-SE" sz="1800" dirty="0" smtClean="0"/>
              <a:t>, the EPICS v3 protocol channel access needs to </a:t>
            </a:r>
            <a:br>
              <a:rPr lang="sv-SE" sz="1800" dirty="0" smtClean="0"/>
            </a:br>
            <a:r>
              <a:rPr lang="sv-SE" sz="1800" dirty="0" smtClean="0"/>
              <a:t>be replaced with pvAccess</a:t>
            </a:r>
          </a:p>
          <a:p>
            <a:pPr lvl="1"/>
            <a:r>
              <a:rPr lang="sv-SE" sz="1600" dirty="0" smtClean="0"/>
              <a:t>pvAcess is a modern, performant network protocol that supports scientific applications</a:t>
            </a:r>
          </a:p>
          <a:p>
            <a:pPr lvl="2"/>
            <a:r>
              <a:rPr lang="sv-SE" sz="1400" dirty="0" smtClean="0"/>
              <a:t>Combine metadata with acquired data - essential for analysis</a:t>
            </a:r>
            <a:endParaRPr lang="sv-SE" sz="1400" dirty="0"/>
          </a:p>
          <a:p>
            <a:pPr lvl="2"/>
            <a:r>
              <a:rPr lang="sv-SE" sz="1400" dirty="0"/>
              <a:t>Normative types support multi-dimensional </a:t>
            </a:r>
            <a:r>
              <a:rPr lang="sv-SE" sz="1400" dirty="0" smtClean="0"/>
              <a:t>data</a:t>
            </a:r>
          </a:p>
          <a:p>
            <a:pPr lvl="2"/>
            <a:r>
              <a:rPr lang="sv-SE" sz="1400" dirty="0" smtClean="0"/>
              <a:t>Much improved performance - close to theoretical bandwith limits</a:t>
            </a:r>
            <a:endParaRPr lang="sv-SE" sz="1100" dirty="0" smtClean="0"/>
          </a:p>
          <a:p>
            <a:pPr lvl="1"/>
            <a:r>
              <a:rPr lang="sv-SE" sz="1600" dirty="0" smtClean="0"/>
              <a:t>Channel access was </a:t>
            </a:r>
            <a:r>
              <a:rPr lang="sv-SE" sz="1600" dirty="0"/>
              <a:t>designed in </a:t>
            </a:r>
            <a:r>
              <a:rPr lang="sv-SE" sz="1600" dirty="0" smtClean="0"/>
              <a:t>early 1990’s, </a:t>
            </a:r>
            <a:r>
              <a:rPr lang="sv-SE" sz="1600" dirty="0"/>
              <a:t>last </a:t>
            </a:r>
            <a:r>
              <a:rPr lang="sv-SE" sz="1600" dirty="0" smtClean="0"/>
              <a:t>important update in 2002 </a:t>
            </a:r>
          </a:p>
          <a:p>
            <a:pPr lvl="1"/>
            <a:r>
              <a:rPr lang="sv-SE" sz="1600" dirty="0" smtClean="0"/>
              <a:t>Channel access has too many limitations to cope with today’s expectations</a:t>
            </a:r>
          </a:p>
          <a:p>
            <a:pPr lvl="1"/>
            <a:r>
              <a:rPr lang="sv-SE" sz="1600" dirty="0" smtClean="0"/>
              <a:t>Reports from other facilities such as SNS and SLAC indicate stability</a:t>
            </a:r>
          </a:p>
          <a:p>
            <a:pPr lvl="1"/>
            <a:endParaRPr lang="sv-SE" sz="1600" dirty="0" smtClean="0"/>
          </a:p>
          <a:p>
            <a:r>
              <a:rPr lang="sv-SE" sz="1800" dirty="0" smtClean="0"/>
              <a:t>All client software has been updated to support PVA</a:t>
            </a:r>
          </a:p>
          <a:p>
            <a:pPr lvl="1"/>
            <a:r>
              <a:rPr lang="sv-SE" sz="1400" dirty="0"/>
              <a:t>Some testing is still needed but only minor corrections/completions are expected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0F4019-6E67-0B44-A146-1C7BB822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41373"/>
            <a:ext cx="1835695" cy="9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EPICS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4" descr="EPICS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4" name="Picture 6" descr="EPICS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01" y="1844824"/>
            <a:ext cx="1610097" cy="16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60277-236B-5B45-8A4E-3818FDDB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and plans for a</a:t>
            </a:r>
            <a:r>
              <a:rPr lang="sv-SE" dirty="0" smtClean="0"/>
              <a:t>rchiving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67F254-A53A-CC4D-A12C-A23231B9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" y="1495325"/>
            <a:ext cx="9129192" cy="4525963"/>
          </a:xfrm>
        </p:spPr>
        <p:txBody>
          <a:bodyPr>
            <a:normAutofit/>
          </a:bodyPr>
          <a:lstStyle/>
          <a:p>
            <a:r>
              <a:rPr lang="sv-SE" sz="1800" dirty="0" smtClean="0"/>
              <a:t>Archiving of control system data will be made through the</a:t>
            </a:r>
            <a:br>
              <a:rPr lang="sv-SE" sz="1800" dirty="0" smtClean="0"/>
            </a:br>
            <a:r>
              <a:rPr lang="sv-SE" sz="1800" dirty="0" smtClean="0"/>
              <a:t>archiver appliance [</a:t>
            </a:r>
            <a:r>
              <a:rPr lang="sv-SE" sz="1800" dirty="0" smtClean="0">
                <a:hlinkClick r:id="rId2"/>
              </a:rPr>
              <a:t>link</a:t>
            </a:r>
            <a:r>
              <a:rPr lang="sv-SE" sz="1800" dirty="0" smtClean="0"/>
              <a:t>] product, which is a standard part </a:t>
            </a:r>
            <a:br>
              <a:rPr lang="sv-SE" sz="1800" dirty="0" smtClean="0"/>
            </a:br>
            <a:r>
              <a:rPr lang="sv-SE" sz="1800" dirty="0" smtClean="0"/>
              <a:t>of the EPICS software family</a:t>
            </a:r>
          </a:p>
          <a:p>
            <a:endParaRPr lang="sv-SE" sz="1800" dirty="0"/>
          </a:p>
          <a:p>
            <a:r>
              <a:rPr lang="sv-SE" sz="1800" dirty="0" smtClean="0"/>
              <a:t>The archive appliance is already fully </a:t>
            </a:r>
            <a:r>
              <a:rPr lang="sv-SE" sz="1800" dirty="0"/>
              <a:t>operational and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configured </a:t>
            </a:r>
            <a:r>
              <a:rPr lang="sv-SE" sz="1800" dirty="0"/>
              <a:t>for </a:t>
            </a:r>
            <a:r>
              <a:rPr lang="sv-SE" sz="1800" dirty="0" smtClean="0"/>
              <a:t>Ion source and LEBT</a:t>
            </a:r>
          </a:p>
          <a:p>
            <a:endParaRPr lang="sv-SE" sz="1800" dirty="0" smtClean="0"/>
          </a:p>
          <a:p>
            <a:r>
              <a:rPr lang="sv-SE" sz="1800" dirty="0" smtClean="0"/>
              <a:t>Archiving policies still need to be aligned between accelerator and ICS so that normal conducting linac expectations are set correctly and can be fulfilled</a:t>
            </a:r>
          </a:p>
          <a:p>
            <a:pPr lvl="1"/>
            <a:r>
              <a:rPr lang="sv-SE" sz="1400" dirty="0" smtClean="0"/>
              <a:t>Data </a:t>
            </a:r>
            <a:r>
              <a:rPr lang="sv-SE" sz="1400" dirty="0"/>
              <a:t>storage frequency</a:t>
            </a:r>
          </a:p>
          <a:p>
            <a:pPr lvl="1"/>
            <a:r>
              <a:rPr lang="sv-SE" sz="1400" dirty="0"/>
              <a:t>Volumes</a:t>
            </a:r>
          </a:p>
          <a:p>
            <a:pPr lvl="1"/>
            <a:r>
              <a:rPr lang="sv-SE" sz="1400" dirty="0" smtClean="0"/>
              <a:t>Retention </a:t>
            </a:r>
            <a:r>
              <a:rPr lang="sv-SE" sz="1400" dirty="0"/>
              <a:t>periods short term – large volume, long term – reduced number of samples</a:t>
            </a:r>
            <a:r>
              <a:rPr lang="sv-SE" sz="1400" dirty="0" smtClean="0"/>
              <a:t>)</a:t>
            </a:r>
            <a:endParaRPr lang="sv-S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3D6453-7649-C043-BE48-684C5ACE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3074" name="Picture 2" descr="Multiple appliances into different long term st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20" y="1456503"/>
            <a:ext cx="3120281" cy="17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B9E21B-4EC3-9F47-873B-9A0E8A18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484784"/>
            <a:ext cx="9001000" cy="5112568"/>
          </a:xfrm>
        </p:spPr>
        <p:txBody>
          <a:bodyPr>
            <a:normAutofit/>
          </a:bodyPr>
          <a:lstStyle/>
          <a:p>
            <a:r>
              <a:rPr lang="sv-SE" sz="2000" dirty="0" smtClean="0"/>
              <a:t>There are several examples of successful integration of accelerator systems</a:t>
            </a:r>
          </a:p>
          <a:p>
            <a:r>
              <a:rPr lang="sv-SE" sz="2000" dirty="0" smtClean="0"/>
              <a:t>As expected, progress happens when accelerator and ICS staff work together in close collaboration rather </a:t>
            </a:r>
            <a:r>
              <a:rPr lang="sv-SE" sz="2000" dirty="0"/>
              <a:t>than </a:t>
            </a:r>
            <a:r>
              <a:rPr lang="sv-SE" sz="2000" dirty="0" smtClean="0"/>
              <a:t>as two </a:t>
            </a:r>
            <a:r>
              <a:rPr lang="sv-SE" sz="2000" dirty="0"/>
              <a:t>separate </a:t>
            </a:r>
            <a:r>
              <a:rPr lang="sv-SE" sz="2000" dirty="0" smtClean="0"/>
              <a:t>teams</a:t>
            </a:r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CF6EE6-076D-9344-AFE2-1CE63A9B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4712">
            <a:off x="4536650" y="2857481"/>
            <a:ext cx="3672267" cy="2754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3B8F2-E2D8-3F47-B5CA-8F3DFDB5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Success</a:t>
            </a:r>
            <a:r>
              <a:rPr lang="sv-SE" dirty="0"/>
              <a:t> </a:t>
            </a:r>
            <a:r>
              <a:rPr lang="sv-SE" dirty="0" err="1"/>
              <a:t>stories</a:t>
            </a:r>
            <a:r>
              <a:rPr lang="sv-SE" dirty="0"/>
              <a:t> for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controls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0181D2-F421-784C-99EA-F02270E8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741">
            <a:off x="1037267" y="2710142"/>
            <a:ext cx="3845657" cy="28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759678"/>
            <a:ext cx="6552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 smtClean="0"/>
              <a:t>Accelerator and ICS brining systems on-line in the local control room 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5409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71083-2DBC-714A-B187-B9DEE6D2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427168" cy="1143000"/>
          </a:xfrm>
        </p:spPr>
        <p:txBody>
          <a:bodyPr/>
          <a:lstStyle/>
          <a:p>
            <a:r>
              <a:rPr lang="sv-SE" dirty="0"/>
              <a:t>Controls scope for normal </a:t>
            </a:r>
            <a:r>
              <a:rPr lang="sv-SE" dirty="0" err="1"/>
              <a:t>conducting</a:t>
            </a:r>
            <a:r>
              <a:rPr lang="sv-SE" dirty="0"/>
              <a:t> </a:t>
            </a:r>
            <a:r>
              <a:rPr lang="sv-SE" dirty="0" err="1"/>
              <a:t>linac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D3186-796B-2846-B166-E9DA47A9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604" y="1600200"/>
            <a:ext cx="4609629" cy="4853136"/>
          </a:xfrm>
        </p:spPr>
        <p:txBody>
          <a:bodyPr>
            <a:noAutofit/>
          </a:bodyPr>
          <a:lstStyle/>
          <a:p>
            <a:pPr marL="263525" indent="-263525">
              <a:spcBef>
                <a:spcPts val="0"/>
              </a:spcBef>
            </a:pPr>
            <a:r>
              <a:rPr lang="sv-SE" sz="1600" dirty="0" smtClean="0"/>
              <a:t>The </a:t>
            </a:r>
            <a:r>
              <a:rPr lang="sv-SE" sz="1600" b="1" dirty="0" smtClean="0"/>
              <a:t>Lattice </a:t>
            </a:r>
            <a:r>
              <a:rPr lang="sv-SE" sz="1600" b="1" dirty="0"/>
              <a:t>database</a:t>
            </a:r>
            <a:r>
              <a:rPr lang="sv-SE" sz="1600" dirty="0"/>
              <a:t> contains beamline devices, which can be </a:t>
            </a:r>
            <a:r>
              <a:rPr lang="sv-SE" sz="1600" dirty="0" smtClean="0"/>
              <a:t>listed through </a:t>
            </a:r>
            <a:r>
              <a:rPr lang="sv-SE" sz="1600" dirty="0"/>
              <a:t>the synoptic </a:t>
            </a:r>
            <a:r>
              <a:rPr lang="sv-SE" sz="1600" dirty="0" smtClean="0"/>
              <a:t>viewer application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pPr marL="263525" indent="-263525">
              <a:spcBef>
                <a:spcPts val="0"/>
              </a:spcBef>
            </a:pPr>
            <a:r>
              <a:rPr lang="sv-SE" sz="1600" dirty="0"/>
              <a:t>Each beamline element may have one or more </a:t>
            </a:r>
            <a:r>
              <a:rPr lang="sv-SE" sz="1600" dirty="0" smtClean="0"/>
              <a:t>IOC </a:t>
            </a:r>
            <a:r>
              <a:rPr lang="sv-SE" sz="1600" dirty="0"/>
              <a:t>associated with </a:t>
            </a:r>
            <a:r>
              <a:rPr lang="sv-SE" sz="1600" dirty="0" smtClean="0"/>
              <a:t>it</a:t>
            </a:r>
            <a:br>
              <a:rPr lang="sv-SE" sz="1600" dirty="0" smtClean="0"/>
            </a:br>
            <a:endParaRPr lang="sv-SE" sz="1600" dirty="0"/>
          </a:p>
          <a:p>
            <a:pPr marL="263525" indent="-263525">
              <a:spcBef>
                <a:spcPts val="0"/>
              </a:spcBef>
            </a:pPr>
            <a:r>
              <a:rPr lang="en-US" sz="1600" dirty="0" smtClean="0"/>
              <a:t>Some systems, such as vacuum and water cooling, are not the in the lattice database</a:t>
            </a:r>
            <a:br>
              <a:rPr lang="en-US" sz="1600" dirty="0" smtClean="0"/>
            </a:br>
            <a:endParaRPr lang="en-US" sz="1600" dirty="0" smtClean="0"/>
          </a:p>
          <a:p>
            <a:pPr marL="263525" indent="-263525">
              <a:spcBef>
                <a:spcPts val="0"/>
              </a:spcBef>
            </a:pPr>
            <a:r>
              <a:rPr lang="en-US" sz="1600" b="1" dirty="0" smtClean="0"/>
              <a:t>CCDB</a:t>
            </a:r>
            <a:r>
              <a:rPr lang="en-US" sz="1600" dirty="0" smtClean="0"/>
              <a:t> is intended to contain the  a model of the control system. It currently does not contain a complete model of all devices</a:t>
            </a:r>
          </a:p>
          <a:p>
            <a:pPr marL="263525" indent="-263525">
              <a:spcBef>
                <a:spcPts val="0"/>
              </a:spcBef>
            </a:pPr>
            <a:endParaRPr lang="en-US" sz="1600" dirty="0" smtClean="0"/>
          </a:p>
          <a:p>
            <a:pPr marL="263525" indent="-263525">
              <a:spcBef>
                <a:spcPts val="0"/>
              </a:spcBef>
            </a:pPr>
            <a:r>
              <a:rPr lang="en-US" sz="1600" dirty="0" smtClean="0"/>
              <a:t>As a result, we currently do not have a central list of devices to integrate in the control system</a:t>
            </a:r>
            <a:endParaRPr lang="en-US" sz="1200" dirty="0" smtClean="0"/>
          </a:p>
          <a:p>
            <a:pPr marL="263525" indent="-263525">
              <a:spcBef>
                <a:spcPts val="0"/>
              </a:spcBef>
            </a:pPr>
            <a:endParaRPr lang="en-US" sz="1600" dirty="0" smtClean="0"/>
          </a:p>
          <a:p>
            <a:pPr marL="263525" indent="-263525">
              <a:spcBef>
                <a:spcPts val="0"/>
              </a:spcBef>
            </a:pPr>
            <a:r>
              <a:rPr lang="en-US" sz="1600" dirty="0" smtClean="0"/>
              <a:t>A combination of lattice database and CCDB gives the best current overall picture</a:t>
            </a:r>
          </a:p>
          <a:p>
            <a:pPr marL="263525" indent="-263525">
              <a:spcBef>
                <a:spcPts val="0"/>
              </a:spcBef>
            </a:pPr>
            <a:endParaRPr lang="sv-S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84A6C-9F37-9B40-B551-D2831252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05" y="1936998"/>
            <a:ext cx="2606896" cy="422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2770"/>
            <a:ext cx="1943100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050604" y="1844824"/>
            <a:ext cx="433164" cy="1979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26" idx="1"/>
          </p:cNvCxnSpPr>
          <p:nvPr/>
        </p:nvCxnSpPr>
        <p:spPr>
          <a:xfrm flipV="1">
            <a:off x="5940152" y="4051151"/>
            <a:ext cx="596953" cy="8496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37105" y="1936998"/>
            <a:ext cx="2606896" cy="4228306"/>
          </a:xfrm>
          <a:prstGeom prst="rect">
            <a:avLst/>
          </a:prstGeom>
          <a:noFill/>
          <a:ln>
            <a:solidFill>
              <a:srgbClr val="0070C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05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8ABDD0-E005-564D-9F7F-3417A0CAC79A}"/>
              </a:ext>
            </a:extLst>
          </p:cNvPr>
          <p:cNvSpPr/>
          <p:nvPr/>
        </p:nvSpPr>
        <p:spPr>
          <a:xfrm>
            <a:off x="0" y="3927918"/>
            <a:ext cx="9144000" cy="1099308"/>
          </a:xfrm>
          <a:prstGeom prst="rect">
            <a:avLst/>
          </a:prstGeom>
          <a:solidFill>
            <a:srgbClr val="026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2615215-6FAF-0144-BD35-D73D69161BB4}"/>
              </a:ext>
            </a:extLst>
          </p:cNvPr>
          <p:cNvSpPr/>
          <p:nvPr/>
        </p:nvSpPr>
        <p:spPr>
          <a:xfrm>
            <a:off x="0" y="-1"/>
            <a:ext cx="9144000" cy="969282"/>
          </a:xfrm>
          <a:prstGeom prst="rect">
            <a:avLst/>
          </a:prstGeom>
          <a:solidFill>
            <a:srgbClr val="009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11BB14-FB03-2845-AA58-C9D64404B38E}"/>
              </a:ext>
            </a:extLst>
          </p:cNvPr>
          <p:cNvSpPr/>
          <p:nvPr/>
        </p:nvSpPr>
        <p:spPr>
          <a:xfrm>
            <a:off x="0" y="969282"/>
            <a:ext cx="9144000" cy="917543"/>
          </a:xfrm>
          <a:prstGeom prst="rect">
            <a:avLst/>
          </a:prstGeom>
          <a:solidFill>
            <a:srgbClr val="008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978928-3AF4-2548-848B-79EC129AD4E8}"/>
              </a:ext>
            </a:extLst>
          </p:cNvPr>
          <p:cNvSpPr/>
          <p:nvPr/>
        </p:nvSpPr>
        <p:spPr>
          <a:xfrm>
            <a:off x="0" y="1881128"/>
            <a:ext cx="9144000" cy="810932"/>
          </a:xfrm>
          <a:prstGeom prst="rect">
            <a:avLst/>
          </a:prstGeom>
          <a:solidFill>
            <a:srgbClr val="008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90458A-837E-DD4E-B0A0-25FFFC38DC6C}"/>
              </a:ext>
            </a:extLst>
          </p:cNvPr>
          <p:cNvSpPr/>
          <p:nvPr/>
        </p:nvSpPr>
        <p:spPr>
          <a:xfrm>
            <a:off x="0" y="2693399"/>
            <a:ext cx="9144000" cy="1236293"/>
          </a:xfrm>
          <a:prstGeom prst="rect">
            <a:avLst/>
          </a:prstGeom>
          <a:solidFill>
            <a:srgbClr val="017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00EA06-FC91-0649-9F23-5D3BD35AF8D5}"/>
              </a:ext>
            </a:extLst>
          </p:cNvPr>
          <p:cNvSpPr/>
          <p:nvPr/>
        </p:nvSpPr>
        <p:spPr>
          <a:xfrm>
            <a:off x="0" y="5014729"/>
            <a:ext cx="9144000" cy="645082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04CCE76-996D-064E-8477-1F275F027626}"/>
              </a:ext>
            </a:extLst>
          </p:cNvPr>
          <p:cNvSpPr/>
          <p:nvPr/>
        </p:nvSpPr>
        <p:spPr>
          <a:xfrm>
            <a:off x="0" y="5664969"/>
            <a:ext cx="9144000" cy="618623"/>
          </a:xfrm>
          <a:prstGeom prst="rect">
            <a:avLst/>
          </a:prstGeom>
          <a:solidFill>
            <a:srgbClr val="015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89B725-7FCA-AA4A-BC2A-A93C0FFEFDA0}"/>
              </a:ext>
            </a:extLst>
          </p:cNvPr>
          <p:cNvSpPr/>
          <p:nvPr/>
        </p:nvSpPr>
        <p:spPr>
          <a:xfrm>
            <a:off x="0" y="6275574"/>
            <a:ext cx="9144000" cy="582427"/>
          </a:xfrm>
          <a:prstGeom prst="rect">
            <a:avLst/>
          </a:prstGeom>
          <a:solidFill>
            <a:srgbClr val="024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076DE3B-B656-6242-B6CF-D66FEF541CD0}"/>
              </a:ext>
            </a:extLst>
          </p:cNvPr>
          <p:cNvCxnSpPr>
            <a:cxnSpLocks/>
          </p:cNvCxnSpPr>
          <p:nvPr/>
        </p:nvCxnSpPr>
        <p:spPr>
          <a:xfrm>
            <a:off x="-1596" y="969281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6000">
                  <a:schemeClr val="bg1">
                    <a:alpha val="30000"/>
                  </a:schemeClr>
                </a:gs>
                <a:gs pos="86000">
                  <a:srgbClr val="FFFFFF">
                    <a:alpha val="17000"/>
                  </a:srgbClr>
                </a:gs>
                <a:gs pos="75000">
                  <a:srgbClr val="FFFFFF">
                    <a:alpha val="43000"/>
                  </a:srgbClr>
                </a:gs>
                <a:gs pos="46000">
                  <a:schemeClr val="bg1">
                    <a:alpha val="14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63B826D-828C-F744-A118-267D9A1D870E}"/>
              </a:ext>
            </a:extLst>
          </p:cNvPr>
          <p:cNvCxnSpPr>
            <a:cxnSpLocks/>
          </p:cNvCxnSpPr>
          <p:nvPr/>
        </p:nvCxnSpPr>
        <p:spPr>
          <a:xfrm>
            <a:off x="-1596" y="1863552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6000">
                  <a:schemeClr val="bg1">
                    <a:alpha val="0"/>
                  </a:schemeClr>
                </a:gs>
                <a:gs pos="86000">
                  <a:srgbClr val="FFFFFF">
                    <a:alpha val="0"/>
                  </a:srgbClr>
                </a:gs>
                <a:gs pos="75000">
                  <a:srgbClr val="FFFFFF">
                    <a:alpha val="63000"/>
                  </a:srgbClr>
                </a:gs>
                <a:gs pos="36000">
                  <a:schemeClr val="bg1">
                    <a:alpha val="3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87F89A6-A49F-FD48-9DBA-8474AD082724}"/>
              </a:ext>
            </a:extLst>
          </p:cNvPr>
          <p:cNvCxnSpPr>
            <a:cxnSpLocks/>
          </p:cNvCxnSpPr>
          <p:nvPr/>
        </p:nvCxnSpPr>
        <p:spPr>
          <a:xfrm>
            <a:off x="-1596" y="2686353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30000">
                  <a:srgbClr val="FFFFFF">
                    <a:alpha val="0"/>
                  </a:srgbClr>
                </a:gs>
                <a:gs pos="23000">
                  <a:schemeClr val="bg1">
                    <a:alpha val="0"/>
                  </a:schemeClr>
                </a:gs>
                <a:gs pos="95000">
                  <a:srgbClr val="FFFFFF">
                    <a:alpha val="0"/>
                  </a:srgbClr>
                </a:gs>
                <a:gs pos="78000">
                  <a:srgbClr val="FFFFFF">
                    <a:alpha val="36000"/>
                  </a:srgbClr>
                </a:gs>
                <a:gs pos="40000">
                  <a:schemeClr val="bg1">
                    <a:alpha val="5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B4822AC-80CF-FE4E-922B-B2172399EA01}"/>
              </a:ext>
            </a:extLst>
          </p:cNvPr>
          <p:cNvCxnSpPr>
            <a:cxnSpLocks/>
          </p:cNvCxnSpPr>
          <p:nvPr/>
        </p:nvCxnSpPr>
        <p:spPr>
          <a:xfrm>
            <a:off x="0" y="3927918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7000">
                  <a:srgbClr val="FFFFFF">
                    <a:alpha val="0"/>
                  </a:srgbClr>
                </a:gs>
                <a:gs pos="20000">
                  <a:schemeClr val="bg1">
                    <a:alpha val="0"/>
                  </a:schemeClr>
                </a:gs>
                <a:gs pos="95000">
                  <a:srgbClr val="FFFFFF">
                    <a:alpha val="0"/>
                  </a:srgbClr>
                </a:gs>
                <a:gs pos="78000">
                  <a:srgbClr val="FFFFFF">
                    <a:alpha val="36000"/>
                  </a:srgbClr>
                </a:gs>
                <a:gs pos="40000">
                  <a:schemeClr val="bg1">
                    <a:alpha val="50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B50737A-2EE1-164D-88BF-F1025377386C}"/>
              </a:ext>
            </a:extLst>
          </p:cNvPr>
          <p:cNvCxnSpPr>
            <a:cxnSpLocks/>
          </p:cNvCxnSpPr>
          <p:nvPr/>
        </p:nvCxnSpPr>
        <p:spPr>
          <a:xfrm>
            <a:off x="-1596" y="5018052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7000">
                  <a:srgbClr val="FFFFFF">
                    <a:alpha val="3000"/>
                  </a:srgbClr>
                </a:gs>
                <a:gs pos="20000">
                  <a:schemeClr val="bg1">
                    <a:alpha val="0"/>
                  </a:schemeClr>
                </a:gs>
                <a:gs pos="95000">
                  <a:srgbClr val="FFFFFF">
                    <a:alpha val="14000"/>
                  </a:srgbClr>
                </a:gs>
                <a:gs pos="78000">
                  <a:srgbClr val="FFFFFF">
                    <a:alpha val="25000"/>
                  </a:srgbClr>
                </a:gs>
                <a:gs pos="36000">
                  <a:schemeClr val="bg1">
                    <a:alpha val="35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9430C6E-E855-E140-9DC9-32C8974FEF72}"/>
              </a:ext>
            </a:extLst>
          </p:cNvPr>
          <p:cNvCxnSpPr>
            <a:cxnSpLocks/>
          </p:cNvCxnSpPr>
          <p:nvPr/>
        </p:nvCxnSpPr>
        <p:spPr>
          <a:xfrm>
            <a:off x="-1596" y="5659676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28000">
                  <a:srgbClr val="FFFFFF">
                    <a:alpha val="0"/>
                  </a:srgbClr>
                </a:gs>
                <a:gs pos="21000">
                  <a:schemeClr val="bg1">
                    <a:alpha val="0"/>
                  </a:schemeClr>
                </a:gs>
                <a:gs pos="89000">
                  <a:srgbClr val="FFFFFF">
                    <a:alpha val="14000"/>
                  </a:srgbClr>
                </a:gs>
                <a:gs pos="72000">
                  <a:srgbClr val="FFFFFF">
                    <a:alpha val="25000"/>
                  </a:srgbClr>
                </a:gs>
                <a:gs pos="48000">
                  <a:schemeClr val="bg1">
                    <a:alpha val="35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5F9092D-4AA3-124E-B8AC-1AE2E5BEAA5B}"/>
              </a:ext>
            </a:extLst>
          </p:cNvPr>
          <p:cNvCxnSpPr>
            <a:cxnSpLocks/>
          </p:cNvCxnSpPr>
          <p:nvPr/>
        </p:nvCxnSpPr>
        <p:spPr>
          <a:xfrm>
            <a:off x="0" y="6268099"/>
            <a:ext cx="9144548" cy="0"/>
          </a:xfrm>
          <a:prstGeom prst="line">
            <a:avLst/>
          </a:prstGeom>
          <a:ln w="9525" cap="rnd" cmpd="sng" algn="ctr">
            <a:gradFill>
              <a:gsLst>
                <a:gs pos="0">
                  <a:schemeClr val="bg1">
                    <a:alpha val="78000"/>
                  </a:schemeClr>
                </a:gs>
                <a:gs pos="30000">
                  <a:srgbClr val="FFFFFF">
                    <a:alpha val="0"/>
                  </a:srgbClr>
                </a:gs>
                <a:gs pos="25000">
                  <a:schemeClr val="bg1">
                    <a:alpha val="0"/>
                  </a:schemeClr>
                </a:gs>
                <a:gs pos="85000">
                  <a:srgbClr val="FFFFFF">
                    <a:alpha val="14000"/>
                  </a:srgbClr>
                </a:gs>
                <a:gs pos="72000">
                  <a:srgbClr val="FFFFFF">
                    <a:alpha val="25000"/>
                  </a:srgbClr>
                </a:gs>
                <a:gs pos="48000">
                  <a:schemeClr val="bg1">
                    <a:alpha val="35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A17E5E-3874-844C-82DA-D5492E73BD13}"/>
              </a:ext>
            </a:extLst>
          </p:cNvPr>
          <p:cNvSpPr txBox="1"/>
          <p:nvPr/>
        </p:nvSpPr>
        <p:spPr>
          <a:xfrm>
            <a:off x="119667" y="162684"/>
            <a:ext cx="716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Layered </a:t>
            </a:r>
            <a:r>
              <a:rPr lang="en-GB" sz="2800" dirty="0">
                <a:solidFill>
                  <a:schemeClr val="bg1"/>
                </a:solidFill>
              </a:rPr>
              <a:t>Architecture of the ESS Control Systems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B076DA-E099-1544-8581-C22B42E9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021" y="183551"/>
            <a:ext cx="1203568" cy="6534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2D56C5-0AD2-DE4C-A9AC-7A40BB622446}"/>
              </a:ext>
            </a:extLst>
          </p:cNvPr>
          <p:cNvSpPr txBox="1"/>
          <p:nvPr/>
        </p:nvSpPr>
        <p:spPr>
          <a:xfrm>
            <a:off x="472004" y="1331164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b="1" dirty="0">
                <a:solidFill>
                  <a:schemeClr val="bg1"/>
                </a:solidFill>
              </a:rPr>
              <a:t>Engineers, Operators,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Scientists, Technicians, 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0F9E2DF-7ECF-C941-B686-F761C69AA39B}"/>
              </a:ext>
            </a:extLst>
          </p:cNvPr>
          <p:cNvSpPr txBox="1"/>
          <p:nvPr/>
        </p:nvSpPr>
        <p:spPr>
          <a:xfrm>
            <a:off x="715631" y="1080640"/>
            <a:ext cx="1022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Human Users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D68E85-4A2F-E041-9AB8-53BB93CB165E}"/>
              </a:ext>
            </a:extLst>
          </p:cNvPr>
          <p:cNvSpPr txBox="1"/>
          <p:nvPr/>
        </p:nvSpPr>
        <p:spPr>
          <a:xfrm>
            <a:off x="167229" y="2152804"/>
            <a:ext cx="15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b="1" dirty="0">
                <a:solidFill>
                  <a:schemeClr val="bg1"/>
                </a:solidFill>
              </a:rPr>
              <a:t>GUIs for data analysis,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 processing and archive services,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system configuration, 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45C5A9-62CA-1740-83BB-BB4E57ADEE55}"/>
              </a:ext>
            </a:extLst>
          </p:cNvPr>
          <p:cNvSpPr txBox="1"/>
          <p:nvPr/>
        </p:nvSpPr>
        <p:spPr>
          <a:xfrm>
            <a:off x="792958" y="1881314"/>
            <a:ext cx="9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2B823D-F573-004D-8B85-7A1D868AF6C2}"/>
              </a:ext>
            </a:extLst>
          </p:cNvPr>
          <p:cNvSpPr txBox="1"/>
          <p:nvPr/>
        </p:nvSpPr>
        <p:spPr>
          <a:xfrm>
            <a:off x="420126" y="315911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b="1" dirty="0">
                <a:solidFill>
                  <a:schemeClr val="bg1"/>
                </a:solidFill>
              </a:rPr>
              <a:t>runtime &amp; historical data,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complex control functions,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configuration databases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FEA7241-E040-814B-80F6-BEE2B64E57CB}"/>
              </a:ext>
            </a:extLst>
          </p:cNvPr>
          <p:cNvSpPr txBox="1"/>
          <p:nvPr/>
        </p:nvSpPr>
        <p:spPr>
          <a:xfrm>
            <a:off x="405129" y="2863033"/>
            <a:ext cx="1338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Facility Integration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1CAE16E-5ECF-D24D-964E-9C3318700DF4}"/>
              </a:ext>
            </a:extLst>
          </p:cNvPr>
          <p:cNvSpPr txBox="1"/>
          <p:nvPr/>
        </p:nvSpPr>
        <p:spPr>
          <a:xfrm>
            <a:off x="204098" y="423728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b="1" dirty="0">
                <a:solidFill>
                  <a:schemeClr val="bg1"/>
                </a:solidFill>
              </a:rPr>
              <a:t>high dependability,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executes local control functions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9950C7-FFBB-A249-8975-AF57D85160F4}"/>
              </a:ext>
            </a:extLst>
          </p:cNvPr>
          <p:cNvSpPr txBox="1"/>
          <p:nvPr/>
        </p:nvSpPr>
        <p:spPr>
          <a:xfrm>
            <a:off x="255270" y="3964433"/>
            <a:ext cx="1480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Local System Control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8721867-943A-0942-B4F9-608F0E6406C3}"/>
              </a:ext>
            </a:extLst>
          </p:cNvPr>
          <p:cNvSpPr txBox="1"/>
          <p:nvPr/>
        </p:nvSpPr>
        <p:spPr>
          <a:xfrm>
            <a:off x="8795" y="507199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Signal Conditioning (a/d)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Equipment Electronics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730B6A-066C-BC41-8391-2A9CDFBB0E72}"/>
              </a:ext>
            </a:extLst>
          </p:cNvPr>
          <p:cNvSpPr txBox="1"/>
          <p:nvPr/>
        </p:nvSpPr>
        <p:spPr>
          <a:xfrm>
            <a:off x="338629" y="5743349"/>
            <a:ext cx="1393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Physical Equipment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1197D1-FFB7-284D-A1BC-755B561A85E4}"/>
              </a:ext>
            </a:extLst>
          </p:cNvPr>
          <p:cNvSpPr txBox="1"/>
          <p:nvPr/>
        </p:nvSpPr>
        <p:spPr>
          <a:xfrm>
            <a:off x="409549" y="6391739"/>
            <a:ext cx="1329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Physical Processes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A5ABF7B-3D08-6648-B3C0-82A269713979}"/>
              </a:ext>
            </a:extLst>
          </p:cNvPr>
          <p:cNvSpPr txBox="1"/>
          <p:nvPr/>
        </p:nvSpPr>
        <p:spPr>
          <a:xfrm>
            <a:off x="279641" y="5958792"/>
            <a:ext cx="1459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b="1" dirty="0">
                <a:solidFill>
                  <a:schemeClr val="bg1"/>
                </a:solidFill>
              </a:rPr>
              <a:t>machinery, sensors, actuators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E6940E-B0E9-3E47-A23B-2B5E5DAC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30" y="2527599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933AA5B-881A-8548-9CE7-0D1938850076}"/>
              </a:ext>
            </a:extLst>
          </p:cNvPr>
          <p:cNvSpPr txBox="1"/>
          <p:nvPr/>
        </p:nvSpPr>
        <p:spPr>
          <a:xfrm>
            <a:off x="2073535" y="2514758"/>
            <a:ext cx="802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i="1" spc="10" dirty="0">
                <a:solidFill>
                  <a:schemeClr val="bg1"/>
                </a:solidFill>
              </a:rPr>
              <a:t>send/receive</a:t>
            </a:r>
          </a:p>
          <a:p>
            <a:r>
              <a:rPr lang="en-GB" sz="700" b="1" i="1" spc="10" dirty="0">
                <a:solidFill>
                  <a:schemeClr val="bg1"/>
                </a:solidFill>
              </a:rPr>
              <a:t>ESS facility data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4A5CD70-2C71-604D-BF48-B2C406FE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90" y="3753299"/>
            <a:ext cx="71318" cy="309607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5F4A5BB-4EC5-A349-85CD-C530422CAFB6}"/>
              </a:ext>
            </a:extLst>
          </p:cNvPr>
          <p:cNvSpPr txBox="1"/>
          <p:nvPr/>
        </p:nvSpPr>
        <p:spPr>
          <a:xfrm>
            <a:off x="2055503" y="3743720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i="1" spc="10" dirty="0">
                <a:solidFill>
                  <a:schemeClr val="bg1"/>
                </a:solidFill>
              </a:rPr>
              <a:t>system specific</a:t>
            </a:r>
          </a:p>
          <a:p>
            <a:r>
              <a:rPr lang="en-GB" sz="700" b="1" i="1" spc="10" dirty="0">
                <a:solidFill>
                  <a:schemeClr val="bg1"/>
                </a:solidFill>
              </a:rPr>
              <a:t>data exchange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052EB56-C05A-534E-81B5-CF7D35C4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4848502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0B57974-FE48-3F4D-B3CC-3A501C64D476}"/>
              </a:ext>
            </a:extLst>
          </p:cNvPr>
          <p:cNvSpPr txBox="1"/>
          <p:nvPr/>
        </p:nvSpPr>
        <p:spPr>
          <a:xfrm>
            <a:off x="2063345" y="4831982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i="1" spc="10" dirty="0">
                <a:solidFill>
                  <a:schemeClr val="bg1"/>
                </a:solidFill>
              </a:rPr>
              <a:t>local control,</a:t>
            </a:r>
          </a:p>
          <a:p>
            <a:r>
              <a:rPr lang="en-GB" sz="700" b="1" i="1" spc="10" dirty="0">
                <a:solidFill>
                  <a:schemeClr val="bg1"/>
                </a:solidFill>
              </a:rPr>
              <a:t>run-time data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088BAE3-D18F-2640-860E-AF1C7B8E2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5508235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94E54D5-0A80-2F4E-96EE-03591BE6BEE4}"/>
              </a:ext>
            </a:extLst>
          </p:cNvPr>
          <p:cNvSpPr txBox="1"/>
          <p:nvPr/>
        </p:nvSpPr>
        <p:spPr>
          <a:xfrm>
            <a:off x="2056211" y="5481872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i="1" spc="10" dirty="0">
                <a:solidFill>
                  <a:schemeClr val="bg1"/>
                </a:solidFill>
              </a:rPr>
              <a:t>device specific</a:t>
            </a:r>
          </a:p>
          <a:p>
            <a:r>
              <a:rPr lang="en-GB" sz="700" b="1" i="1" spc="10" dirty="0">
                <a:solidFill>
                  <a:schemeClr val="bg1"/>
                </a:solidFill>
              </a:rPr>
              <a:t>signals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95B74D8-B928-D14A-A707-E57F907C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6117632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EC7F99A-58F6-DC47-A340-B58353D09F47}"/>
              </a:ext>
            </a:extLst>
          </p:cNvPr>
          <p:cNvSpPr txBox="1"/>
          <p:nvPr/>
        </p:nvSpPr>
        <p:spPr>
          <a:xfrm>
            <a:off x="2078832" y="6156421"/>
            <a:ext cx="9515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i="1" spc="10" dirty="0">
                <a:solidFill>
                  <a:schemeClr val="bg1"/>
                </a:solidFill>
              </a:rPr>
              <a:t>measure and adjust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609DAA9-DB04-1347-A8B5-F8E643FD4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171" y="1342148"/>
            <a:ext cx="541406" cy="280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4B4126A-2E55-2546-A866-01DA5820A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437" y="1063597"/>
            <a:ext cx="620143" cy="5614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5ED45A7-6AB0-5140-B3A3-89362A95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684" y="1330351"/>
            <a:ext cx="622498" cy="3114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018489E-47C3-5C43-9782-DB8B023B96DD}"/>
              </a:ext>
            </a:extLst>
          </p:cNvPr>
          <p:cNvSpPr txBox="1"/>
          <p:nvPr/>
        </p:nvSpPr>
        <p:spPr>
          <a:xfrm>
            <a:off x="3507442" y="1615515"/>
            <a:ext cx="1121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ESS Main Control Room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35879A5-9DBB-B24D-9E05-FEE6F4F1BA4F}"/>
              </a:ext>
            </a:extLst>
          </p:cNvPr>
          <p:cNvSpPr txBox="1"/>
          <p:nvPr/>
        </p:nvSpPr>
        <p:spPr>
          <a:xfrm>
            <a:off x="4783017" y="1616750"/>
            <a:ext cx="1298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Experiment workstations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9E5EE70-0232-5D42-9CC7-9A8F12C88B5C}"/>
              </a:ext>
            </a:extLst>
          </p:cNvPr>
          <p:cNvSpPr txBox="1"/>
          <p:nvPr/>
        </p:nvSpPr>
        <p:spPr>
          <a:xfrm>
            <a:off x="6250462" y="1616401"/>
            <a:ext cx="157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Other Human Operations Facilities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C161D83-5605-9744-A2AA-24C08FAD3EF7}"/>
              </a:ext>
            </a:extLst>
          </p:cNvPr>
          <p:cNvSpPr txBox="1"/>
          <p:nvPr/>
        </p:nvSpPr>
        <p:spPr>
          <a:xfrm>
            <a:off x="8173951" y="2633803"/>
            <a:ext cx="970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EPICS (Ethernet)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862635B-5666-8F4F-B5F1-DD4A62372F55}"/>
              </a:ext>
            </a:extLst>
          </p:cNvPr>
          <p:cNvSpPr txBox="1"/>
          <p:nvPr/>
        </p:nvSpPr>
        <p:spPr>
          <a:xfrm>
            <a:off x="8235265" y="3325073"/>
            <a:ext cx="908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Timing System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AFC8013-C15E-9E44-8D7E-6D038931E8C3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65566" y="2898043"/>
            <a:ext cx="1213" cy="16080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7265DEA5-3ACD-F843-9A59-6B92D770AEF2}"/>
              </a:ext>
            </a:extLst>
          </p:cNvPr>
          <p:cNvCxnSpPr>
            <a:cxnSpLocks/>
          </p:cNvCxnSpPr>
          <p:nvPr/>
        </p:nvCxnSpPr>
        <p:spPr>
          <a:xfrm>
            <a:off x="4044146" y="3490538"/>
            <a:ext cx="0" cy="771432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FB0E0BC-6117-6344-9876-0DE6BFFE96B5}"/>
              </a:ext>
            </a:extLst>
          </p:cNvPr>
          <p:cNvCxnSpPr>
            <a:cxnSpLocks/>
            <a:stCxn id="133" idx="2"/>
          </p:cNvCxnSpPr>
          <p:nvPr/>
        </p:nvCxnSpPr>
        <p:spPr>
          <a:xfrm flipH="1">
            <a:off x="5281068" y="3461114"/>
            <a:ext cx="2" cy="78204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2203AFA-6531-0A47-A1FE-940F10C84397}"/>
              </a:ext>
            </a:extLst>
          </p:cNvPr>
          <p:cNvSpPr txBox="1"/>
          <p:nvPr/>
        </p:nvSpPr>
        <p:spPr>
          <a:xfrm>
            <a:off x="7892090" y="4510761"/>
            <a:ext cx="12508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Ethernet fieldbus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FC5EEB5F-0269-2144-B858-BE814AF8C2BC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4610143" y="2575060"/>
            <a:ext cx="0" cy="29644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CF58608-E7A2-954A-9963-ADE310B659F4}"/>
              </a:ext>
            </a:extLst>
          </p:cNvPr>
          <p:cNvSpPr/>
          <p:nvPr/>
        </p:nvSpPr>
        <p:spPr>
          <a:xfrm>
            <a:off x="4393568" y="1968541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Equipmet</a:t>
            </a:r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GUIs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5F7935-8AC8-7A43-BCDD-E9DF6E9C5BEA}"/>
              </a:ext>
            </a:extLst>
          </p:cNvPr>
          <p:cNvCxnSpPr>
            <a:cxnSpLocks/>
          </p:cNvCxnSpPr>
          <p:nvPr/>
        </p:nvCxnSpPr>
        <p:spPr>
          <a:xfrm>
            <a:off x="3131825" y="2862302"/>
            <a:ext cx="5938584" cy="0"/>
          </a:xfrm>
          <a:prstGeom prst="line">
            <a:avLst/>
          </a:prstGeom>
          <a:ln w="63500" cap="sq">
            <a:solidFill>
              <a:srgbClr val="AEBA00"/>
            </a:solidFill>
            <a:miter lim="800000"/>
          </a:ln>
          <a:effectLst>
            <a:glow rad="25400">
              <a:srgbClr val="000000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F7E5A345-00F5-524F-B16F-052AFE822B0A}"/>
              </a:ext>
            </a:extLst>
          </p:cNvPr>
          <p:cNvCxnSpPr>
            <a:cxnSpLocks/>
          </p:cNvCxnSpPr>
          <p:nvPr/>
        </p:nvCxnSpPr>
        <p:spPr>
          <a:xfrm>
            <a:off x="3417959" y="4636036"/>
            <a:ext cx="1989" cy="164625"/>
          </a:xfrm>
          <a:prstGeom prst="line">
            <a:avLst/>
          </a:prstGeom>
          <a:ln w="34925" cap="sq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63500" dist="762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EE6A7377-CC16-9E43-A9AC-A6A51A256E9A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4064592" y="4676389"/>
            <a:ext cx="0" cy="165152"/>
          </a:xfrm>
          <a:prstGeom prst="line">
            <a:avLst/>
          </a:prstGeom>
          <a:ln w="34925" cap="sq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63500" dist="762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49A37D9-62DB-E244-B065-68E66C151614}"/>
              </a:ext>
            </a:extLst>
          </p:cNvPr>
          <p:cNvCxnSpPr>
            <a:cxnSpLocks/>
          </p:cNvCxnSpPr>
          <p:nvPr/>
        </p:nvCxnSpPr>
        <p:spPr>
          <a:xfrm>
            <a:off x="3838586" y="5415413"/>
            <a:ext cx="0" cy="674692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6F09A57-ECFA-2442-A125-9130D8148CE8}"/>
              </a:ext>
            </a:extLst>
          </p:cNvPr>
          <p:cNvSpPr txBox="1"/>
          <p:nvPr/>
        </p:nvSpPr>
        <p:spPr>
          <a:xfrm>
            <a:off x="7828711" y="4179550"/>
            <a:ext cx="1314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Personnel Safety System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DC6C573-3320-F540-9605-08F03701F077}"/>
              </a:ext>
            </a:extLst>
          </p:cNvPr>
          <p:cNvCxnSpPr>
            <a:cxnSpLocks/>
          </p:cNvCxnSpPr>
          <p:nvPr/>
        </p:nvCxnSpPr>
        <p:spPr>
          <a:xfrm>
            <a:off x="8577741" y="4425770"/>
            <a:ext cx="474756" cy="0"/>
          </a:xfrm>
          <a:prstGeom prst="line">
            <a:avLst/>
          </a:prstGeom>
          <a:ln w="63500" cap="sq">
            <a:solidFill>
              <a:srgbClr val="DE6A04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A918A898-6E72-9540-A196-EF51B2F605E8}"/>
              </a:ext>
            </a:extLst>
          </p:cNvPr>
          <p:cNvSpPr/>
          <p:nvPr/>
        </p:nvSpPr>
        <p:spPr>
          <a:xfrm>
            <a:off x="6951946" y="1969412"/>
            <a:ext cx="372236" cy="596799"/>
          </a:xfrm>
          <a:prstGeom prst="rect">
            <a:avLst/>
          </a:prstGeom>
          <a:solidFill>
            <a:srgbClr val="DE6A04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PSS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GUIs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5D73CDE-742B-6448-89B3-10A92A635C75}"/>
              </a:ext>
            </a:extLst>
          </p:cNvPr>
          <p:cNvCxnSpPr>
            <a:cxnSpLocks/>
          </p:cNvCxnSpPr>
          <p:nvPr/>
        </p:nvCxnSpPr>
        <p:spPr>
          <a:xfrm>
            <a:off x="3363239" y="4826534"/>
            <a:ext cx="761834" cy="0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3500" dist="76200" dir="2700000" algn="tl" rotWithShape="0">
              <a:srgbClr val="001A26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477F8EED-6E0A-CC45-96B5-2B6316A6A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272" y="5926168"/>
            <a:ext cx="534842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26531A20-1184-604C-B0B6-7A3D400E7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680" y="6403083"/>
            <a:ext cx="492363" cy="259760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764E396F-4510-D44E-938F-A9F7136E7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277" y="6412849"/>
            <a:ext cx="492363" cy="259760"/>
          </a:xfrm>
          <a:prstGeom prst="rect">
            <a:avLst/>
          </a:prstGeom>
          <a:effectLst>
            <a:outerShdw blurRad="152400" dist="152400" dir="2700000" algn="tl" rotWithShape="0">
              <a:srgbClr val="001A26">
                <a:alpha val="40000"/>
              </a:srgbClr>
            </a:outerShdw>
          </a:effectLst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B235C53A-8B74-5A4D-9567-E724EE53F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984" y="6344731"/>
            <a:ext cx="731807" cy="406945"/>
          </a:xfrm>
          <a:prstGeom prst="rect">
            <a:avLst/>
          </a:prstGeom>
          <a:effectLst>
            <a:outerShdw blurRad="152400" dist="152400" dir="2700000" algn="tl" rotWithShape="0">
              <a:srgbClr val="001A26">
                <a:alpha val="30000"/>
              </a:srgbClr>
            </a:outerShdw>
          </a:effectLst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C17892EF-FAD5-5243-BC0A-CBE9DB522A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2991" y="6327283"/>
            <a:ext cx="251242" cy="41726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CDB95426-8048-9C44-8461-B667AC9260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3966" y="6325070"/>
            <a:ext cx="255248" cy="423922"/>
          </a:xfrm>
          <a:prstGeom prst="rect">
            <a:avLst/>
          </a:prstGeom>
          <a:ln w="28575">
            <a:noFill/>
          </a:ln>
          <a:effectLst>
            <a:outerShdw blurRad="152400" dist="152400" dir="2700000" algn="tl" rotWithShape="0">
              <a:srgbClr val="001A26">
                <a:alpha val="30000"/>
              </a:srgbClr>
            </a:outerShdw>
          </a:effectLst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51B2332B-D9EE-4E42-8555-1945EE9DA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3867" y="6325578"/>
            <a:ext cx="451473" cy="423415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62420A82-006F-A54D-91EB-8A7FA93A34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2066" y="6366178"/>
            <a:ext cx="84110" cy="34541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8F4F405A-3B45-6B48-BEF2-09A2BB3F6F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7489" y="6366179"/>
            <a:ext cx="155997" cy="30418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F12727D4-C59C-514A-BB41-3FD8358736D3}"/>
              </a:ext>
            </a:extLst>
          </p:cNvPr>
          <p:cNvSpPr txBox="1"/>
          <p:nvPr/>
        </p:nvSpPr>
        <p:spPr>
          <a:xfrm>
            <a:off x="3191414" y="6414519"/>
            <a:ext cx="739608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H</a:t>
            </a:r>
            <a:r>
              <a:rPr lang="en-GB" sz="800" b="1" baseline="-25000" dirty="0">
                <a:solidFill>
                  <a:schemeClr val="bg1"/>
                </a:solidFill>
              </a:rPr>
              <a:t>2</a:t>
            </a:r>
            <a:r>
              <a:rPr lang="en-GB" sz="800" b="1" dirty="0">
                <a:solidFill>
                  <a:schemeClr val="bg1"/>
                </a:solidFill>
              </a:rPr>
              <a:t>O Flow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517B2A73-06AF-4E4A-B96E-656797007C81}"/>
              </a:ext>
            </a:extLst>
          </p:cNvPr>
          <p:cNvSpPr txBox="1"/>
          <p:nvPr/>
        </p:nvSpPr>
        <p:spPr>
          <a:xfrm>
            <a:off x="3911523" y="6424147"/>
            <a:ext cx="686618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He Flow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1400C51-4F74-6345-BF0C-F4A0A291CF49}"/>
              </a:ext>
            </a:extLst>
          </p:cNvPr>
          <p:cNvSpPr txBox="1"/>
          <p:nvPr/>
        </p:nvSpPr>
        <p:spPr>
          <a:xfrm>
            <a:off x="5607469" y="6410796"/>
            <a:ext cx="357556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RF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00753113-63C3-D54C-89A8-5E37589AC6AF}"/>
              </a:ext>
            </a:extLst>
          </p:cNvPr>
          <p:cNvSpPr txBox="1"/>
          <p:nvPr/>
        </p:nvSpPr>
        <p:spPr>
          <a:xfrm>
            <a:off x="6133251" y="6380930"/>
            <a:ext cx="416359" cy="184666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bg1"/>
                </a:solidFill>
              </a:rPr>
              <a:t>Proton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8DDAD4C7-6D1D-224D-B70C-B5D881061B79}"/>
              </a:ext>
            </a:extLst>
          </p:cNvPr>
          <p:cNvSpPr txBox="1"/>
          <p:nvPr/>
        </p:nvSpPr>
        <p:spPr>
          <a:xfrm>
            <a:off x="6531426" y="6383002"/>
            <a:ext cx="453806" cy="184666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" b="1" spc="-50" dirty="0">
                <a:solidFill>
                  <a:schemeClr val="bg1"/>
                </a:solidFill>
              </a:rPr>
              <a:t>Neutron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A193FA2E-24B2-DA4F-AFC8-5A3A759D34FF}"/>
              </a:ext>
            </a:extLst>
          </p:cNvPr>
          <p:cNvSpPr txBox="1"/>
          <p:nvPr/>
        </p:nvSpPr>
        <p:spPr>
          <a:xfrm>
            <a:off x="6869195" y="6654166"/>
            <a:ext cx="494990" cy="184666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bg1"/>
                </a:solidFill>
              </a:rPr>
              <a:t>Temp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3CADCD18-0D4D-8449-9C79-B44043A69D25}"/>
              </a:ext>
            </a:extLst>
          </p:cNvPr>
          <p:cNvSpPr txBox="1"/>
          <p:nvPr/>
        </p:nvSpPr>
        <p:spPr>
          <a:xfrm>
            <a:off x="7333552" y="6645771"/>
            <a:ext cx="549372" cy="184666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bg1"/>
                </a:solidFill>
              </a:rPr>
              <a:t>Electricity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21D5E987-C956-2746-90E7-E88EE1506F06}"/>
              </a:ext>
            </a:extLst>
          </p:cNvPr>
          <p:cNvSpPr txBox="1"/>
          <p:nvPr/>
        </p:nvSpPr>
        <p:spPr>
          <a:xfrm>
            <a:off x="4548840" y="6429044"/>
            <a:ext cx="1067721" cy="200055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00" b="1" spc="-60" dirty="0">
                <a:solidFill>
                  <a:schemeClr val="bg1"/>
                </a:solidFill>
              </a:rPr>
              <a:t>Mech. Movement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E4578634-1D0B-CE45-ABA6-D6B5AC65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18" y="1714376"/>
            <a:ext cx="72878" cy="316376"/>
          </a:xfrm>
          <a:prstGeom prst="rect">
            <a:avLst/>
          </a:prstGeom>
          <a:effectLst>
            <a:outerShdw blurRad="76200" dist="50800" dir="2700000" algn="tl" rotWithShape="0">
              <a:srgbClr val="00112B">
                <a:alpha val="49804"/>
              </a:srgbClr>
            </a:outerShdw>
          </a:effectLst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06C1D2C6-CAB7-324C-8CDF-8E1E255DE9EF}"/>
              </a:ext>
            </a:extLst>
          </p:cNvPr>
          <p:cNvSpPr txBox="1"/>
          <p:nvPr/>
        </p:nvSpPr>
        <p:spPr>
          <a:xfrm>
            <a:off x="2063344" y="1674679"/>
            <a:ext cx="112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i="1" spc="10" dirty="0">
                <a:solidFill>
                  <a:schemeClr val="bg1"/>
                </a:solidFill>
              </a:rPr>
              <a:t>display ESS facility data,</a:t>
            </a:r>
          </a:p>
          <a:p>
            <a:r>
              <a:rPr lang="en-GB" sz="700" b="1" i="1" spc="10" dirty="0">
                <a:solidFill>
                  <a:schemeClr val="bg1"/>
                </a:solidFill>
              </a:rPr>
              <a:t>task execution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C44FEB87-6758-B74D-BC81-A7FD0F25D1C7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7131010" y="4692663"/>
            <a:ext cx="1" cy="161288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7DB4F912-CB74-A549-8A27-4B1AAB3E0FF3}"/>
              </a:ext>
            </a:extLst>
          </p:cNvPr>
          <p:cNvSpPr txBox="1"/>
          <p:nvPr/>
        </p:nvSpPr>
        <p:spPr>
          <a:xfrm>
            <a:off x="3511683" y="5934992"/>
            <a:ext cx="613390" cy="261610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flowmeter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6D124F-E2DC-EC40-9EFF-48D7DCE57F19}"/>
              </a:ext>
            </a:extLst>
          </p:cNvPr>
          <p:cNvCxnSpPr>
            <a:cxnSpLocks/>
          </p:cNvCxnSpPr>
          <p:nvPr/>
        </p:nvCxnSpPr>
        <p:spPr>
          <a:xfrm>
            <a:off x="3842807" y="4853951"/>
            <a:ext cx="0" cy="516070"/>
          </a:xfrm>
          <a:prstGeom prst="line">
            <a:avLst/>
          </a:prstGeom>
          <a:ln w="34925" cap="sq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6757AAF-C307-1A4C-B4AE-41172159D75E}"/>
              </a:ext>
            </a:extLst>
          </p:cNvPr>
          <p:cNvSpPr txBox="1"/>
          <p:nvPr/>
        </p:nvSpPr>
        <p:spPr>
          <a:xfrm>
            <a:off x="7073094" y="3702733"/>
            <a:ext cx="2069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Machine Protection: Beam Interlock System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28A43BEC-F5AA-9246-B9F2-27924BCB33BD}"/>
              </a:ext>
            </a:extLst>
          </p:cNvPr>
          <p:cNvSpPr/>
          <p:nvPr/>
        </p:nvSpPr>
        <p:spPr>
          <a:xfrm>
            <a:off x="7566927" y="3054145"/>
            <a:ext cx="480290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EPICS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Archive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BDE91AF7-0CC2-AB4B-8400-CDBBE7E48565}"/>
              </a:ext>
            </a:extLst>
          </p:cNvPr>
          <p:cNvCxnSpPr>
            <a:cxnSpLocks/>
          </p:cNvCxnSpPr>
          <p:nvPr/>
        </p:nvCxnSpPr>
        <p:spPr>
          <a:xfrm>
            <a:off x="7783886" y="2884090"/>
            <a:ext cx="0" cy="176124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="" xmlns:a16="http://schemas.microsoft.com/office/drawing/2014/main" id="{7811E500-763B-6D47-8582-F1AC6DD64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794" y="5928735"/>
            <a:ext cx="459954" cy="255181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DEF28C3F-2F13-FF4C-9C67-38D3D95F3D87}"/>
              </a:ext>
            </a:extLst>
          </p:cNvPr>
          <p:cNvCxnSpPr>
            <a:cxnSpLocks/>
            <a:stCxn id="69" idx="2"/>
            <a:endCxn id="172" idx="0"/>
          </p:cNvCxnSpPr>
          <p:nvPr/>
        </p:nvCxnSpPr>
        <p:spPr>
          <a:xfrm>
            <a:off x="5427078" y="4675722"/>
            <a:ext cx="3704" cy="451176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E0D10144-A5E2-F244-952A-DABBA5E0B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389" y="5921147"/>
            <a:ext cx="468542" cy="270336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3DE7734B-ABCD-B04D-9EDF-DB24859E7470}"/>
              </a:ext>
            </a:extLst>
          </p:cNvPr>
          <p:cNvCxnSpPr>
            <a:cxnSpLocks/>
          </p:cNvCxnSpPr>
          <p:nvPr/>
        </p:nvCxnSpPr>
        <p:spPr>
          <a:xfrm flipV="1">
            <a:off x="8577741" y="4744343"/>
            <a:ext cx="474756" cy="2239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>
            <a:extLst>
              <a:ext uri="{FF2B5EF4-FFF2-40B4-BE49-F238E27FC236}">
                <a16:creationId xmlns="" xmlns:a16="http://schemas.microsoft.com/office/drawing/2014/main" id="{0C9EC28C-60EE-2049-93A1-9B51332E6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4439" y="5922358"/>
            <a:ext cx="373082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10DD197E-F95A-0649-AD89-940AE054E5E7}"/>
              </a:ext>
            </a:extLst>
          </p:cNvPr>
          <p:cNvSpPr txBox="1"/>
          <p:nvPr/>
        </p:nvSpPr>
        <p:spPr>
          <a:xfrm>
            <a:off x="3056230" y="5937928"/>
            <a:ext cx="431528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pump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5A69987B-68FD-8044-9D30-3DE09E073D0B}"/>
              </a:ext>
            </a:extLst>
          </p:cNvPr>
          <p:cNvCxnSpPr>
            <a:cxnSpLocks/>
            <a:endCxn id="150" idx="0"/>
          </p:cNvCxnSpPr>
          <p:nvPr/>
        </p:nvCxnSpPr>
        <p:spPr>
          <a:xfrm>
            <a:off x="3270931" y="4715501"/>
            <a:ext cx="1063" cy="1222427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1AC3DA51-D6CC-5849-8B1C-D29F5DA73C04}"/>
              </a:ext>
            </a:extLst>
          </p:cNvPr>
          <p:cNvCxnSpPr>
            <a:cxnSpLocks/>
          </p:cNvCxnSpPr>
          <p:nvPr/>
        </p:nvCxnSpPr>
        <p:spPr>
          <a:xfrm flipH="1">
            <a:off x="8577741" y="5315159"/>
            <a:ext cx="507432" cy="1273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B094BEDD-EA99-6341-82B2-137530FCACA3}"/>
              </a:ext>
            </a:extLst>
          </p:cNvPr>
          <p:cNvSpPr txBox="1"/>
          <p:nvPr/>
        </p:nvSpPr>
        <p:spPr>
          <a:xfrm>
            <a:off x="8190399" y="5063619"/>
            <a:ext cx="9536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Device signals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DB94353A-FA7C-B442-8167-EA6EABAAFFFF}"/>
              </a:ext>
            </a:extLst>
          </p:cNvPr>
          <p:cNvCxnSpPr>
            <a:cxnSpLocks/>
            <a:stCxn id="123" idx="2"/>
            <a:endCxn id="124" idx="0"/>
          </p:cNvCxnSpPr>
          <p:nvPr/>
        </p:nvCxnSpPr>
        <p:spPr>
          <a:xfrm>
            <a:off x="7285424" y="5445281"/>
            <a:ext cx="4886" cy="492627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CC8EA96F-2EFE-7C46-9034-C14982C49712}"/>
              </a:ext>
            </a:extLst>
          </p:cNvPr>
          <p:cNvCxnSpPr>
            <a:cxnSpLocks/>
          </p:cNvCxnSpPr>
          <p:nvPr/>
        </p:nvCxnSpPr>
        <p:spPr>
          <a:xfrm>
            <a:off x="5385362" y="3589689"/>
            <a:ext cx="1115" cy="669623"/>
          </a:xfrm>
          <a:prstGeom prst="line">
            <a:avLst/>
          </a:prstGeom>
          <a:ln w="34925" cap="sq">
            <a:solidFill>
              <a:srgbClr val="43BBE8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DBC2307E-3BEE-894C-8436-F85182A18FBB}"/>
              </a:ext>
            </a:extLst>
          </p:cNvPr>
          <p:cNvCxnSpPr>
            <a:cxnSpLocks/>
            <a:endCxn id="133" idx="0"/>
          </p:cNvCxnSpPr>
          <p:nvPr/>
        </p:nvCxnSpPr>
        <p:spPr>
          <a:xfrm>
            <a:off x="5281068" y="2887894"/>
            <a:ext cx="2" cy="164480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B35B61B9-8C24-E748-9078-DE05E24A655D}"/>
              </a:ext>
            </a:extLst>
          </p:cNvPr>
          <p:cNvCxnSpPr>
            <a:cxnSpLocks/>
          </p:cNvCxnSpPr>
          <p:nvPr/>
        </p:nvCxnSpPr>
        <p:spPr>
          <a:xfrm>
            <a:off x="7076514" y="4847179"/>
            <a:ext cx="791397" cy="0"/>
          </a:xfrm>
          <a:prstGeom prst="line">
            <a:avLst/>
          </a:prstGeom>
          <a:ln w="63500" cap="sq">
            <a:solidFill>
              <a:srgbClr val="DE6A04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2E9CE8B1-0319-1C43-A262-038DA81AF284}"/>
              </a:ext>
            </a:extLst>
          </p:cNvPr>
          <p:cNvCxnSpPr>
            <a:cxnSpLocks/>
          </p:cNvCxnSpPr>
          <p:nvPr/>
        </p:nvCxnSpPr>
        <p:spPr>
          <a:xfrm>
            <a:off x="7757021" y="4872504"/>
            <a:ext cx="0" cy="261483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C617B7A4-CBB4-0F4E-9BFD-967026BD3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0333" y="5937907"/>
            <a:ext cx="459954" cy="264376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02E02CCD-2C56-4746-84AC-3EA02979A03F}"/>
              </a:ext>
            </a:extLst>
          </p:cNvPr>
          <p:cNvSpPr txBox="1"/>
          <p:nvPr/>
        </p:nvSpPr>
        <p:spPr>
          <a:xfrm>
            <a:off x="7054429" y="5959477"/>
            <a:ext cx="461986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switch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D5ED486C-3A8B-4C46-BB4A-660B7FE81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787" y="5922538"/>
            <a:ext cx="459954" cy="252131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92F8769-A1E2-AB45-A6F8-E5D3A4D138AC}"/>
              </a:ext>
            </a:extLst>
          </p:cNvPr>
          <p:cNvSpPr txBox="1"/>
          <p:nvPr/>
        </p:nvSpPr>
        <p:spPr>
          <a:xfrm>
            <a:off x="7568630" y="5943609"/>
            <a:ext cx="465191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sensor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5CA19D2C-AA69-7A43-9D57-530A4CDE01FD}"/>
              </a:ext>
            </a:extLst>
          </p:cNvPr>
          <p:cNvSpPr txBox="1"/>
          <p:nvPr/>
        </p:nvSpPr>
        <p:spPr>
          <a:xfrm>
            <a:off x="8117204" y="5945263"/>
            <a:ext cx="465191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sensor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F8F471FF-89F9-1D42-981E-9F1225289D3F}"/>
              </a:ext>
            </a:extLst>
          </p:cNvPr>
          <p:cNvCxnSpPr>
            <a:cxnSpLocks/>
            <a:stCxn id="162" idx="2"/>
          </p:cNvCxnSpPr>
          <p:nvPr/>
        </p:nvCxnSpPr>
        <p:spPr>
          <a:xfrm>
            <a:off x="7777923" y="5449541"/>
            <a:ext cx="0" cy="501005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="" xmlns:a16="http://schemas.microsoft.com/office/drawing/2014/main" id="{CE00BAD3-BA00-1B4D-9ED2-0C7B7848A2EC}"/>
              </a:ext>
            </a:extLst>
          </p:cNvPr>
          <p:cNvCxnSpPr>
            <a:cxnSpLocks/>
            <a:stCxn id="202" idx="2"/>
          </p:cNvCxnSpPr>
          <p:nvPr/>
        </p:nvCxnSpPr>
        <p:spPr>
          <a:xfrm>
            <a:off x="6643554" y="5458854"/>
            <a:ext cx="0" cy="467315"/>
          </a:xfrm>
          <a:prstGeom prst="line">
            <a:avLst/>
          </a:prstGeom>
          <a:ln w="34925" cap="sq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="" xmlns:a16="http://schemas.microsoft.com/office/drawing/2014/main" id="{7D1C3C45-AEB2-7F46-A4D4-7672A4D539C6}"/>
              </a:ext>
            </a:extLst>
          </p:cNvPr>
          <p:cNvCxnSpPr>
            <a:cxnSpLocks/>
            <a:stCxn id="135" idx="0"/>
            <a:endCxn id="162" idx="2"/>
          </p:cNvCxnSpPr>
          <p:nvPr/>
        </p:nvCxnSpPr>
        <p:spPr>
          <a:xfrm rot="16200000" flipV="1">
            <a:off x="7816001" y="5411464"/>
            <a:ext cx="495722" cy="571876"/>
          </a:xfrm>
          <a:prstGeom prst="bentConnector3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516CBA8B-E6F4-9144-9794-0C49673F9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534" y="5916856"/>
            <a:ext cx="362416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9593CF29-7959-2142-9E5F-3BE8B6286D47}"/>
              </a:ext>
            </a:extLst>
          </p:cNvPr>
          <p:cNvSpPr txBox="1"/>
          <p:nvPr/>
        </p:nvSpPr>
        <p:spPr>
          <a:xfrm>
            <a:off x="4477786" y="5932227"/>
            <a:ext cx="449162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motor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1650D10B-6F4D-6442-9274-DE3E0A0BDA68}"/>
              </a:ext>
            </a:extLst>
          </p:cNvPr>
          <p:cNvCxnSpPr>
            <a:cxnSpLocks/>
            <a:stCxn id="142" idx="2"/>
            <a:endCxn id="138" idx="0"/>
          </p:cNvCxnSpPr>
          <p:nvPr/>
        </p:nvCxnSpPr>
        <p:spPr>
          <a:xfrm>
            <a:off x="4701929" y="5512836"/>
            <a:ext cx="3814" cy="404021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7C4F6F7E-8E52-2C45-9613-86A790146880}"/>
              </a:ext>
            </a:extLst>
          </p:cNvPr>
          <p:cNvCxnSpPr>
            <a:cxnSpLocks/>
            <a:stCxn id="141" idx="2"/>
            <a:endCxn id="142" idx="0"/>
          </p:cNvCxnSpPr>
          <p:nvPr/>
        </p:nvCxnSpPr>
        <p:spPr>
          <a:xfrm>
            <a:off x="4699617" y="4683340"/>
            <a:ext cx="2312" cy="482318"/>
          </a:xfrm>
          <a:prstGeom prst="line">
            <a:avLst/>
          </a:prstGeom>
          <a:ln w="34925" cap="flat">
            <a:solidFill>
              <a:schemeClr val="accent6">
                <a:lumMod val="75000"/>
                <a:alpha val="96000"/>
              </a:scheme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B9CE2804-A808-0D40-8323-DB7E62537F4E}"/>
              </a:ext>
            </a:extLst>
          </p:cNvPr>
          <p:cNvCxnSpPr>
            <a:cxnSpLocks/>
            <a:stCxn id="151" idx="2"/>
            <a:endCxn id="141" idx="0"/>
          </p:cNvCxnSpPr>
          <p:nvPr/>
        </p:nvCxnSpPr>
        <p:spPr>
          <a:xfrm flipH="1">
            <a:off x="4699617" y="3458782"/>
            <a:ext cx="1" cy="794656"/>
          </a:xfrm>
          <a:prstGeom prst="line">
            <a:avLst/>
          </a:prstGeom>
          <a:ln w="34925" cap="flat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561F880E-6E0D-8A40-B703-472657EC1D2E}"/>
              </a:ext>
            </a:extLst>
          </p:cNvPr>
          <p:cNvCxnSpPr>
            <a:cxnSpLocks/>
            <a:endCxn id="151" idx="0"/>
          </p:cNvCxnSpPr>
          <p:nvPr/>
        </p:nvCxnSpPr>
        <p:spPr>
          <a:xfrm>
            <a:off x="4699617" y="2897321"/>
            <a:ext cx="0" cy="152723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B093C2E-6526-C546-922D-8B66C1A4B49A}"/>
              </a:ext>
            </a:extLst>
          </p:cNvPr>
          <p:cNvSpPr/>
          <p:nvPr/>
        </p:nvSpPr>
        <p:spPr>
          <a:xfrm>
            <a:off x="3658680" y="5163748"/>
            <a:ext cx="350799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remote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I/O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28A90E0E-2327-2C49-9B5F-98327F8A2503}"/>
              </a:ext>
            </a:extLst>
          </p:cNvPr>
          <p:cNvSpPr/>
          <p:nvPr/>
        </p:nvSpPr>
        <p:spPr>
          <a:xfrm>
            <a:off x="4526529" y="5165659"/>
            <a:ext cx="350799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cont</a:t>
            </a:r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-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roller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90390813-B858-DB41-B5DA-5922DE2BEF6B}"/>
              </a:ext>
            </a:extLst>
          </p:cNvPr>
          <p:cNvSpPr/>
          <p:nvPr/>
        </p:nvSpPr>
        <p:spPr>
          <a:xfrm>
            <a:off x="3886474" y="1970730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System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GUIs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4A602942-4904-DD42-82E9-7202EA45D7D0}"/>
              </a:ext>
            </a:extLst>
          </p:cNvPr>
          <p:cNvSpPr/>
          <p:nvPr/>
        </p:nvSpPr>
        <p:spPr>
          <a:xfrm>
            <a:off x="4906272" y="1970035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Physics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Apps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8450D8E8-F328-3140-AB0E-F406987D7F47}"/>
              </a:ext>
            </a:extLst>
          </p:cNvPr>
          <p:cNvSpPr/>
          <p:nvPr/>
        </p:nvSpPr>
        <p:spPr>
          <a:xfrm>
            <a:off x="5413981" y="1970725"/>
            <a:ext cx="433150" cy="606518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Config</a:t>
            </a:r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.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tools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6F997D51-C1B1-0940-8764-EFCE5EF98031}"/>
              </a:ext>
            </a:extLst>
          </p:cNvPr>
          <p:cNvCxnSpPr>
            <a:cxnSpLocks/>
          </p:cNvCxnSpPr>
          <p:nvPr/>
        </p:nvCxnSpPr>
        <p:spPr>
          <a:xfrm>
            <a:off x="4178146" y="2579899"/>
            <a:ext cx="0" cy="286036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91859E09-A26F-A441-B44E-2420A581B58C}"/>
              </a:ext>
            </a:extLst>
          </p:cNvPr>
          <p:cNvCxnSpPr>
            <a:cxnSpLocks/>
            <a:stCxn id="163" idx="2"/>
          </p:cNvCxnSpPr>
          <p:nvPr/>
        </p:nvCxnSpPr>
        <p:spPr>
          <a:xfrm>
            <a:off x="5122847" y="2576554"/>
            <a:ext cx="0" cy="267819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8E789F04-18D6-5843-B2E9-7F389EF4EAF6}"/>
              </a:ext>
            </a:extLst>
          </p:cNvPr>
          <p:cNvCxnSpPr>
            <a:cxnSpLocks/>
            <a:stCxn id="164" idx="2"/>
          </p:cNvCxnSpPr>
          <p:nvPr/>
        </p:nvCxnSpPr>
        <p:spPr>
          <a:xfrm flipH="1">
            <a:off x="5630554" y="2577243"/>
            <a:ext cx="2" cy="251368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E904F692-9B69-F54C-BC31-C8067563618E}"/>
              </a:ext>
            </a:extLst>
          </p:cNvPr>
          <p:cNvCxnSpPr>
            <a:cxnSpLocks/>
          </p:cNvCxnSpPr>
          <p:nvPr/>
        </p:nvCxnSpPr>
        <p:spPr>
          <a:xfrm>
            <a:off x="3116320" y="3569334"/>
            <a:ext cx="5954090" cy="20354"/>
          </a:xfrm>
          <a:prstGeom prst="line">
            <a:avLst/>
          </a:prstGeom>
          <a:ln w="63500" cap="sq">
            <a:solidFill>
              <a:srgbClr val="42BAE6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lternate Process 87">
            <a:extLst>
              <a:ext uri="{FF2B5EF4-FFF2-40B4-BE49-F238E27FC236}">
                <a16:creationId xmlns="" xmlns:a16="http://schemas.microsoft.com/office/drawing/2014/main" id="{544748DA-0F24-894A-B3E0-BEDBD2DA83D3}"/>
              </a:ext>
            </a:extLst>
          </p:cNvPr>
          <p:cNvSpPr/>
          <p:nvPr/>
        </p:nvSpPr>
        <p:spPr>
          <a:xfrm>
            <a:off x="3197887" y="2713847"/>
            <a:ext cx="649698" cy="335264"/>
          </a:xfrm>
          <a:prstGeom prst="flowChartAlternateProcess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Network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equipment</a:t>
            </a:r>
          </a:p>
        </p:txBody>
      </p:sp>
      <p:sp>
        <p:nvSpPr>
          <p:cNvPr id="59" name="Alternate Process 58">
            <a:extLst>
              <a:ext uri="{FF2B5EF4-FFF2-40B4-BE49-F238E27FC236}">
                <a16:creationId xmlns="" xmlns:a16="http://schemas.microsoft.com/office/drawing/2014/main" id="{CEC4AC78-2552-0C41-B69F-9E105EAC5ED4}"/>
              </a:ext>
            </a:extLst>
          </p:cNvPr>
          <p:cNvSpPr/>
          <p:nvPr/>
        </p:nvSpPr>
        <p:spPr>
          <a:xfrm>
            <a:off x="3200546" y="3384067"/>
            <a:ext cx="608918" cy="325100"/>
          </a:xfrm>
          <a:prstGeom prst="flowChartAlternateProcess">
            <a:avLst/>
          </a:prstGeom>
          <a:solidFill>
            <a:srgbClr val="43BBE8"/>
          </a:solidFill>
          <a:ln>
            <a:noFill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EVG, Master 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Oscillator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48820D44-830F-AC4C-B180-6E414D95FA43}"/>
              </a:ext>
            </a:extLst>
          </p:cNvPr>
          <p:cNvSpPr/>
          <p:nvPr/>
        </p:nvSpPr>
        <p:spPr>
          <a:xfrm>
            <a:off x="3187428" y="4256735"/>
            <a:ext cx="352345" cy="429902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PLC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00963D8B-42D5-594C-B844-37E2244CB623}"/>
              </a:ext>
            </a:extLst>
          </p:cNvPr>
          <p:cNvSpPr/>
          <p:nvPr/>
        </p:nvSpPr>
        <p:spPr>
          <a:xfrm>
            <a:off x="6098740" y="1965682"/>
            <a:ext cx="433150" cy="606518"/>
          </a:xfrm>
          <a:prstGeom prst="rect">
            <a:avLst/>
          </a:prstGeom>
          <a:solidFill>
            <a:srgbClr val="D95095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post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mortem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analysis</a:t>
            </a:r>
          </a:p>
          <a:p>
            <a:pPr algn="ctr"/>
            <a:endParaRPr lang="en-GB" sz="800" b="1" dirty="0">
              <a:effectLst>
                <a:glow rad="25400">
                  <a:srgbClr val="001A26">
                    <a:alpha val="20000"/>
                  </a:srgbClr>
                </a:glow>
              </a:effectLst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="" xmlns:a16="http://schemas.microsoft.com/office/drawing/2014/main" id="{F568CD63-7DA4-6246-8A85-BFFF3C868CA7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6315315" y="2572201"/>
            <a:ext cx="0" cy="1358933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="" xmlns:a16="http://schemas.microsoft.com/office/drawing/2014/main" id="{68408FB1-F978-D247-A6B6-4FC8AF96DE37}"/>
              </a:ext>
            </a:extLst>
          </p:cNvPr>
          <p:cNvCxnSpPr>
            <a:cxnSpLocks/>
            <a:stCxn id="183" idx="2"/>
          </p:cNvCxnSpPr>
          <p:nvPr/>
        </p:nvCxnSpPr>
        <p:spPr>
          <a:xfrm flipH="1">
            <a:off x="5939239" y="3454423"/>
            <a:ext cx="2" cy="782041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="" xmlns:a16="http://schemas.microsoft.com/office/drawing/2014/main" id="{1B82BE4F-DFD2-584F-9B3B-35DF9E323C43}"/>
              </a:ext>
            </a:extLst>
          </p:cNvPr>
          <p:cNvCxnSpPr>
            <a:cxnSpLocks/>
            <a:stCxn id="171" idx="2"/>
            <a:endCxn id="198" idx="0"/>
          </p:cNvCxnSpPr>
          <p:nvPr/>
        </p:nvCxnSpPr>
        <p:spPr>
          <a:xfrm flipH="1">
            <a:off x="6080267" y="5466685"/>
            <a:ext cx="12236" cy="477242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83">
            <a:extLst>
              <a:ext uri="{FF2B5EF4-FFF2-40B4-BE49-F238E27FC236}">
                <a16:creationId xmlns="" xmlns:a16="http://schemas.microsoft.com/office/drawing/2014/main" id="{64CDE6C7-1817-4040-8E3A-312C75C4A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281" y="5913020"/>
            <a:ext cx="473307" cy="30760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A1BE4569-8C97-9548-8F51-C34C2369A785}"/>
              </a:ext>
            </a:extLst>
          </p:cNvPr>
          <p:cNvCxnSpPr>
            <a:cxnSpLocks/>
          </p:cNvCxnSpPr>
          <p:nvPr/>
        </p:nvCxnSpPr>
        <p:spPr>
          <a:xfrm>
            <a:off x="6043534" y="3582998"/>
            <a:ext cx="1115" cy="669623"/>
          </a:xfrm>
          <a:prstGeom prst="line">
            <a:avLst/>
          </a:prstGeom>
          <a:ln w="34925" cap="sq">
            <a:solidFill>
              <a:srgbClr val="43BBE8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26ED0801-641C-FB42-A16C-62786DF0B51A}"/>
              </a:ext>
            </a:extLst>
          </p:cNvPr>
          <p:cNvCxnSpPr>
            <a:cxnSpLocks/>
            <a:endCxn id="183" idx="0"/>
          </p:cNvCxnSpPr>
          <p:nvPr/>
        </p:nvCxnSpPr>
        <p:spPr>
          <a:xfrm>
            <a:off x="5939241" y="2906799"/>
            <a:ext cx="0" cy="138885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E9BDFA6-D40B-5C4D-9B55-4009EF73319E}"/>
              </a:ext>
            </a:extLst>
          </p:cNvPr>
          <p:cNvSpPr/>
          <p:nvPr/>
        </p:nvSpPr>
        <p:spPr>
          <a:xfrm>
            <a:off x="3893815" y="3058844"/>
            <a:ext cx="345926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EPICS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IOC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E44D440E-3702-4044-AD44-0941A38ED27F}"/>
              </a:ext>
            </a:extLst>
          </p:cNvPr>
          <p:cNvSpPr/>
          <p:nvPr/>
        </p:nvSpPr>
        <p:spPr>
          <a:xfrm>
            <a:off x="5067496" y="3052375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EPICS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IOC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EE3FA374-2F00-144F-B25F-92767AADAC9E}"/>
              </a:ext>
            </a:extLst>
          </p:cNvPr>
          <p:cNvSpPr/>
          <p:nvPr/>
        </p:nvSpPr>
        <p:spPr>
          <a:xfrm>
            <a:off x="4486044" y="3050044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EPICS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IOC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6B8189D8-A158-FD40-8029-054F03B160D4}"/>
              </a:ext>
            </a:extLst>
          </p:cNvPr>
          <p:cNvSpPr/>
          <p:nvPr/>
        </p:nvSpPr>
        <p:spPr>
          <a:xfrm>
            <a:off x="5725668" y="3045684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EPICS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IOC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A066621D-2641-8848-9DEF-4E10E6705788}"/>
              </a:ext>
            </a:extLst>
          </p:cNvPr>
          <p:cNvSpPr txBox="1"/>
          <p:nvPr/>
        </p:nvSpPr>
        <p:spPr>
          <a:xfrm>
            <a:off x="5181047" y="5922859"/>
            <a:ext cx="504676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sensor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B7B63A06-620D-6B42-99B9-F990876DC256}"/>
              </a:ext>
            </a:extLst>
          </p:cNvPr>
          <p:cNvSpPr txBox="1"/>
          <p:nvPr/>
        </p:nvSpPr>
        <p:spPr>
          <a:xfrm>
            <a:off x="5813206" y="5943927"/>
            <a:ext cx="534121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chopper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="" xmlns:a16="http://schemas.microsoft.com/office/drawing/2014/main" id="{BC906C18-BB38-E848-813F-B1DA1BE45BF6}"/>
              </a:ext>
            </a:extLst>
          </p:cNvPr>
          <p:cNvCxnSpPr>
            <a:cxnSpLocks/>
            <a:stCxn id="201" idx="2"/>
            <a:endCxn id="202" idx="0"/>
          </p:cNvCxnSpPr>
          <p:nvPr/>
        </p:nvCxnSpPr>
        <p:spPr>
          <a:xfrm>
            <a:off x="6641268" y="3462560"/>
            <a:ext cx="2287" cy="1649117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="" xmlns:a16="http://schemas.microsoft.com/office/drawing/2014/main" id="{47478213-EF48-5245-8672-4B51E3D36770}"/>
              </a:ext>
            </a:extLst>
          </p:cNvPr>
          <p:cNvCxnSpPr>
            <a:cxnSpLocks/>
            <a:endCxn id="201" idx="0"/>
          </p:cNvCxnSpPr>
          <p:nvPr/>
        </p:nvCxnSpPr>
        <p:spPr>
          <a:xfrm>
            <a:off x="6641267" y="2914936"/>
            <a:ext cx="0" cy="138885"/>
          </a:xfrm>
          <a:prstGeom prst="line">
            <a:avLst/>
          </a:prstGeom>
          <a:ln w="34925" cap="sq">
            <a:solidFill>
              <a:srgbClr val="AEBA00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E847BCEF-FA77-2E49-A15F-81F4C7A94C59}"/>
              </a:ext>
            </a:extLst>
          </p:cNvPr>
          <p:cNvSpPr/>
          <p:nvPr/>
        </p:nvSpPr>
        <p:spPr>
          <a:xfrm>
            <a:off x="6427694" y="3053821"/>
            <a:ext cx="427147" cy="408739"/>
          </a:xfrm>
          <a:prstGeom prst="rect">
            <a:avLst/>
          </a:prstGeom>
          <a:solidFill>
            <a:srgbClr val="AEBA00"/>
          </a:solidFill>
          <a:ln>
            <a:noFill/>
          </a:ln>
          <a:effectLst>
            <a:glow rad="25400">
              <a:srgbClr val="001A26">
                <a:alpha val="20000"/>
              </a:srgbClr>
            </a:glow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EPICS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IOC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20FE42CF-F3F7-AE48-9980-5573AE2154C9}"/>
              </a:ext>
            </a:extLst>
          </p:cNvPr>
          <p:cNvSpPr/>
          <p:nvPr/>
        </p:nvSpPr>
        <p:spPr>
          <a:xfrm>
            <a:off x="6468155" y="5111677"/>
            <a:ext cx="350799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 err="1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cont</a:t>
            </a:r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-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roller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="" xmlns:a16="http://schemas.microsoft.com/office/drawing/2014/main" id="{8937D501-EDBA-6B46-8856-3E731E3DB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684" y="5919423"/>
            <a:ext cx="459954" cy="269764"/>
          </a:xfrm>
          <a:prstGeom prst="rect">
            <a:avLst/>
          </a:prstGeom>
          <a:effectLst>
            <a:outerShdw blurRad="127000" dist="114300" dir="2700000" algn="tl" rotWithShape="0">
              <a:srgbClr val="001A26">
                <a:alpha val="30000"/>
              </a:srgbClr>
            </a:outerShdw>
          </a:effectLst>
        </p:spPr>
      </p:pic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EE84F0E3-64EB-1345-A53C-3CA6C4EADA9D}"/>
              </a:ext>
            </a:extLst>
          </p:cNvPr>
          <p:cNvSpPr txBox="1"/>
          <p:nvPr/>
        </p:nvSpPr>
        <p:spPr>
          <a:xfrm>
            <a:off x="6488166" y="5928436"/>
            <a:ext cx="287258" cy="215444"/>
          </a:xfrm>
          <a:prstGeom prst="rect">
            <a:avLst/>
          </a:prstGeom>
          <a:noFill/>
          <a:effectLst>
            <a:outerShdw blurRad="12700" dir="5400000" algn="t" rotWithShape="0">
              <a:srgbClr val="001A2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PS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="" xmlns:a16="http://schemas.microsoft.com/office/drawing/2014/main" id="{64282AE4-DDEB-9144-9093-A2C1F5F0D171}"/>
              </a:ext>
            </a:extLst>
          </p:cNvPr>
          <p:cNvCxnSpPr>
            <a:cxnSpLocks/>
          </p:cNvCxnSpPr>
          <p:nvPr/>
        </p:nvCxnSpPr>
        <p:spPr>
          <a:xfrm>
            <a:off x="7285424" y="4840684"/>
            <a:ext cx="0" cy="261483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34B9E235-E7EA-2640-A02F-200103E2F105}"/>
              </a:ext>
            </a:extLst>
          </p:cNvPr>
          <p:cNvSpPr txBox="1"/>
          <p:nvPr/>
        </p:nvSpPr>
        <p:spPr>
          <a:xfrm>
            <a:off x="7991433" y="6498329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etc.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580B581C-4F03-F743-A120-9EE8BBF7931B}"/>
              </a:ext>
            </a:extLst>
          </p:cNvPr>
          <p:cNvCxnSpPr>
            <a:cxnSpLocks/>
          </p:cNvCxnSpPr>
          <p:nvPr/>
        </p:nvCxnSpPr>
        <p:spPr>
          <a:xfrm flipV="1">
            <a:off x="3133244" y="3927918"/>
            <a:ext cx="5937165" cy="5904"/>
          </a:xfrm>
          <a:prstGeom prst="line">
            <a:avLst/>
          </a:prstGeom>
          <a:ln w="63500" cap="sq">
            <a:solidFill>
              <a:srgbClr val="D95095"/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lternate Process 69">
            <a:extLst>
              <a:ext uri="{FF2B5EF4-FFF2-40B4-BE49-F238E27FC236}">
                <a16:creationId xmlns="" xmlns:a16="http://schemas.microsoft.com/office/drawing/2014/main" id="{054F84D8-234A-C24F-909A-49DA4012F136}"/>
              </a:ext>
            </a:extLst>
          </p:cNvPr>
          <p:cNvSpPr/>
          <p:nvPr/>
        </p:nvSpPr>
        <p:spPr>
          <a:xfrm>
            <a:off x="3197743" y="3821663"/>
            <a:ext cx="619399" cy="234203"/>
          </a:xfrm>
          <a:prstGeom prst="flowChartAlternateProcess">
            <a:avLst/>
          </a:prstGeom>
          <a:solidFill>
            <a:srgbClr val="D95095"/>
          </a:solidFill>
          <a:ln>
            <a:noFill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FBIS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04BB86E9-C879-EA4A-9846-39EA1B53EA3B}"/>
              </a:ext>
            </a:extLst>
          </p:cNvPr>
          <p:cNvCxnSpPr>
            <a:cxnSpLocks/>
            <a:stCxn id="85" idx="2"/>
            <a:endCxn id="80" idx="0"/>
          </p:cNvCxnSpPr>
          <p:nvPr/>
        </p:nvCxnSpPr>
        <p:spPr>
          <a:xfrm flipH="1">
            <a:off x="7131011" y="2566211"/>
            <a:ext cx="7053" cy="1696551"/>
          </a:xfrm>
          <a:prstGeom prst="line">
            <a:avLst/>
          </a:prstGeom>
          <a:ln w="34925" cap="sq">
            <a:solidFill>
              <a:srgbClr val="DE6A04">
                <a:alpha val="96000"/>
              </a:srgb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1762BC6C-DDE7-D345-A458-26F7FAEFBA11}"/>
              </a:ext>
            </a:extLst>
          </p:cNvPr>
          <p:cNvCxnSpPr>
            <a:cxnSpLocks/>
          </p:cNvCxnSpPr>
          <p:nvPr/>
        </p:nvCxnSpPr>
        <p:spPr>
          <a:xfrm>
            <a:off x="4783017" y="3945019"/>
            <a:ext cx="0" cy="300611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F019CED5-87B2-0A40-83CF-95F8A355089A}"/>
              </a:ext>
            </a:extLst>
          </p:cNvPr>
          <p:cNvCxnSpPr>
            <a:cxnSpLocks/>
          </p:cNvCxnSpPr>
          <p:nvPr/>
        </p:nvCxnSpPr>
        <p:spPr>
          <a:xfrm>
            <a:off x="4125073" y="3948954"/>
            <a:ext cx="0" cy="300611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="" xmlns:a16="http://schemas.microsoft.com/office/drawing/2014/main" id="{CBFC0264-5359-2243-9706-B33D22D92408}"/>
              </a:ext>
            </a:extLst>
          </p:cNvPr>
          <p:cNvCxnSpPr>
            <a:cxnSpLocks/>
          </p:cNvCxnSpPr>
          <p:nvPr/>
        </p:nvCxnSpPr>
        <p:spPr>
          <a:xfrm>
            <a:off x="5488279" y="3964434"/>
            <a:ext cx="0" cy="320717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D0DAFA7B-0A10-A54E-B5F3-53580D70DAFA}"/>
              </a:ext>
            </a:extLst>
          </p:cNvPr>
          <p:cNvCxnSpPr>
            <a:cxnSpLocks/>
          </p:cNvCxnSpPr>
          <p:nvPr/>
        </p:nvCxnSpPr>
        <p:spPr>
          <a:xfrm>
            <a:off x="6146450" y="3977848"/>
            <a:ext cx="0" cy="300611"/>
          </a:xfrm>
          <a:prstGeom prst="line">
            <a:avLst/>
          </a:prstGeom>
          <a:ln w="34925" cap="sq">
            <a:solidFill>
              <a:srgbClr val="D95095">
                <a:alpha val="96000"/>
              </a:srgbClr>
            </a:solidFill>
            <a:miter lim="800000"/>
          </a:ln>
          <a:effectLst>
            <a:outerShdw blurRad="50800" dist="635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B6A14641-6B45-D54F-B34B-2EDDEA27F82B}"/>
              </a:ext>
            </a:extLst>
          </p:cNvPr>
          <p:cNvSpPr/>
          <p:nvPr/>
        </p:nvSpPr>
        <p:spPr>
          <a:xfrm>
            <a:off x="6917437" y="4262761"/>
            <a:ext cx="427147" cy="429902"/>
          </a:xfrm>
          <a:prstGeom prst="rect">
            <a:avLst/>
          </a:prstGeom>
          <a:solidFill>
            <a:srgbClr val="DE6A04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PSS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PLC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E5C89C19-9370-FF42-8C03-A31CDAED2097}"/>
              </a:ext>
            </a:extLst>
          </p:cNvPr>
          <p:cNvSpPr/>
          <p:nvPr/>
        </p:nvSpPr>
        <p:spPr>
          <a:xfrm>
            <a:off x="3892842" y="4246487"/>
            <a:ext cx="343500" cy="429902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PLC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7A657688-1240-924B-BC42-CBD738DA27B6}"/>
              </a:ext>
            </a:extLst>
          </p:cNvPr>
          <p:cNvSpPr/>
          <p:nvPr/>
        </p:nvSpPr>
        <p:spPr>
          <a:xfrm>
            <a:off x="5135895" y="4251503"/>
            <a:ext cx="582365" cy="424219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31C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MicroTCA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system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338B95D7-B1A2-3149-ACE6-3DF1A1FC61FC}"/>
              </a:ext>
            </a:extLst>
          </p:cNvPr>
          <p:cNvSpPr/>
          <p:nvPr/>
        </p:nvSpPr>
        <p:spPr>
          <a:xfrm>
            <a:off x="4527866" y="4253438"/>
            <a:ext cx="343500" cy="429902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Ether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CAT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1A2B4982-F0CB-2A48-9F3C-3EA3CC516FFA}"/>
              </a:ext>
            </a:extLst>
          </p:cNvPr>
          <p:cNvSpPr/>
          <p:nvPr/>
        </p:nvSpPr>
        <p:spPr>
          <a:xfrm>
            <a:off x="5794066" y="4244812"/>
            <a:ext cx="582365" cy="424219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31C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MicroTCA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system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239759A3-A476-004A-B737-A927F24FA8A8}"/>
              </a:ext>
            </a:extLst>
          </p:cNvPr>
          <p:cNvSpPr/>
          <p:nvPr/>
        </p:nvSpPr>
        <p:spPr>
          <a:xfrm>
            <a:off x="7587677" y="5119254"/>
            <a:ext cx="380493" cy="33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remote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I/O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EB3CB042-60BE-1E40-8ABE-36E2099DD40A}"/>
              </a:ext>
            </a:extLst>
          </p:cNvPr>
          <p:cNvSpPr/>
          <p:nvPr/>
        </p:nvSpPr>
        <p:spPr>
          <a:xfrm>
            <a:off x="7094803" y="5114344"/>
            <a:ext cx="381241" cy="3309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remote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I/O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B25F64EC-D669-6543-8F0C-3A09FC4B6677}"/>
              </a:ext>
            </a:extLst>
          </p:cNvPr>
          <p:cNvSpPr/>
          <p:nvPr/>
        </p:nvSpPr>
        <p:spPr>
          <a:xfrm>
            <a:off x="5818001" y="5119508"/>
            <a:ext cx="549004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device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electronics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512F3EC4-7529-0640-9713-DE6C0CAF1D09}"/>
              </a:ext>
            </a:extLst>
          </p:cNvPr>
          <p:cNvSpPr/>
          <p:nvPr/>
        </p:nvSpPr>
        <p:spPr>
          <a:xfrm>
            <a:off x="5135895" y="5126898"/>
            <a:ext cx="589773" cy="347177"/>
          </a:xfrm>
          <a:prstGeom prst="rect">
            <a:avLst/>
          </a:prstGeom>
          <a:solidFill>
            <a:srgbClr val="CC4020"/>
          </a:solidFill>
          <a:ln>
            <a:noFill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device</a:t>
            </a:r>
          </a:p>
          <a:p>
            <a:pPr algn="ctr"/>
            <a:r>
              <a:rPr lang="en-GB" sz="800" b="1" dirty="0">
                <a:effectLst>
                  <a:glow rad="25400">
                    <a:srgbClr val="001A26">
                      <a:alpha val="20000"/>
                    </a:srgbClr>
                  </a:glow>
                </a:effectLst>
              </a:rPr>
              <a:t>electronics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CAA965AD-4848-1C49-9B80-3FADC483C753}"/>
              </a:ext>
            </a:extLst>
          </p:cNvPr>
          <p:cNvCxnSpPr>
            <a:cxnSpLocks/>
            <a:stCxn id="172" idx="2"/>
            <a:endCxn id="195" idx="0"/>
          </p:cNvCxnSpPr>
          <p:nvPr/>
        </p:nvCxnSpPr>
        <p:spPr>
          <a:xfrm>
            <a:off x="5430782" y="5474075"/>
            <a:ext cx="2603" cy="448784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="" xmlns:a16="http://schemas.microsoft.com/office/drawing/2014/main" id="{49A2A32E-E2F0-3D47-B1D3-30CC0B6CF2C3}"/>
              </a:ext>
            </a:extLst>
          </p:cNvPr>
          <p:cNvCxnSpPr>
            <a:cxnSpLocks/>
            <a:stCxn id="188" idx="2"/>
            <a:endCxn id="171" idx="0"/>
          </p:cNvCxnSpPr>
          <p:nvPr/>
        </p:nvCxnSpPr>
        <p:spPr>
          <a:xfrm>
            <a:off x="6085249" y="4669031"/>
            <a:ext cx="7254" cy="450477"/>
          </a:xfrm>
          <a:prstGeom prst="line">
            <a:avLst/>
          </a:prstGeom>
          <a:ln w="34925" cap="flat">
            <a:solidFill>
              <a:schemeClr val="tx1">
                <a:lumMod val="85000"/>
                <a:lumOff val="15000"/>
                <a:alpha val="96000"/>
              </a:schemeClr>
            </a:solidFill>
            <a:miter lim="800000"/>
          </a:ln>
          <a:effectLst>
            <a:outerShdw blurRad="50800" dist="63500" dir="2700000" algn="tl" rotWithShape="0">
              <a:srgbClr val="001A26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09E94C-8392-3F4B-8FF1-CA1A7673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sv-SE" dirty="0" smtClean="0"/>
              <a:t>Accelerator/ICS technical </a:t>
            </a:r>
            <a:r>
              <a:rPr lang="sv-SE" dirty="0"/>
              <a:t>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C2686E-C1B4-0F48-A35A-EB27E4E2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736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CC94BE9-4791-5C4F-948F-7595DB6FB5C5}"/>
              </a:ext>
            </a:extLst>
          </p:cNvPr>
          <p:cNvSpPr/>
          <p:nvPr/>
        </p:nvSpPr>
        <p:spPr>
          <a:xfrm>
            <a:off x="792088" y="4941168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22D706-8D1A-9B4A-AB92-32C42A5AA92B}"/>
              </a:ext>
            </a:extLst>
          </p:cNvPr>
          <p:cNvSpPr txBox="1"/>
          <p:nvPr/>
        </p:nvSpPr>
        <p:spPr>
          <a:xfrm>
            <a:off x="750360" y="2060848"/>
            <a:ext cx="97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Physical</a:t>
            </a:r>
            <a:r>
              <a:rPr lang="sv-SE" dirty="0"/>
              <a:t> </a:t>
            </a:r>
          </a:p>
          <a:p>
            <a:r>
              <a:rPr lang="sv-SE" dirty="0" err="1"/>
              <a:t>devices</a:t>
            </a:r>
            <a:endParaRPr lang="sv-SE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5F2C6E0-3937-B349-8CEE-CAC17A8B7190}"/>
              </a:ext>
            </a:extLst>
          </p:cNvPr>
          <p:cNvSpPr txBox="1"/>
          <p:nvPr/>
        </p:nvSpPr>
        <p:spPr>
          <a:xfrm>
            <a:off x="2771800" y="2062589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Data </a:t>
            </a:r>
            <a:r>
              <a:rPr lang="sv-SE" dirty="0" err="1" smtClean="0"/>
              <a:t>Acquisition</a:t>
            </a:r>
            <a:r>
              <a:rPr lang="sv-SE" dirty="0"/>
              <a:t>/</a:t>
            </a:r>
          </a:p>
          <a:p>
            <a:r>
              <a:rPr lang="sv-SE" dirty="0"/>
              <a:t>Feedback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80D8249-73AB-844C-809A-F2FDD30FB623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>
            <a:off x="1584176" y="5337212"/>
            <a:ext cx="381642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EC69226-45AF-AE41-99D6-5B6DE8D65506}"/>
              </a:ext>
            </a:extLst>
          </p:cNvPr>
          <p:cNvSpPr/>
          <p:nvPr/>
        </p:nvSpPr>
        <p:spPr>
          <a:xfrm>
            <a:off x="5400600" y="4941168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EA6C67-AF6A-E842-8CFF-73D5956F9887}"/>
              </a:ext>
            </a:extLst>
          </p:cNvPr>
          <p:cNvSpPr txBox="1"/>
          <p:nvPr/>
        </p:nvSpPr>
        <p:spPr>
          <a:xfrm>
            <a:off x="2345910" y="155679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B4ABAEA-637D-C14D-BDB7-0CEBD20C9E3C}"/>
              </a:ext>
            </a:extLst>
          </p:cNvPr>
          <p:cNvSpPr txBox="1"/>
          <p:nvPr/>
        </p:nvSpPr>
        <p:spPr>
          <a:xfrm>
            <a:off x="5520540" y="1504039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501FF06-F01D-EB43-8E64-1E3C1E8531C2}"/>
              </a:ext>
            </a:extLst>
          </p:cNvPr>
          <p:cNvSpPr txBox="1"/>
          <p:nvPr/>
        </p:nvSpPr>
        <p:spPr>
          <a:xfrm>
            <a:off x="2329408" y="6095037"/>
            <a:ext cx="685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Central services:</a:t>
            </a:r>
          </a:p>
          <a:p>
            <a:pPr algn="ctr"/>
            <a:r>
              <a:rPr lang="sv-SE" dirty="0"/>
              <a:t>Timing, BIS, Archiving, </a:t>
            </a:r>
            <a:r>
              <a:rPr lang="sv-SE" dirty="0" smtClean="0"/>
              <a:t> etc</a:t>
            </a:r>
            <a:endParaRPr lang="sv-SE" dirty="0"/>
          </a:p>
        </p:txBody>
      </p:sp>
      <p:sp>
        <p:nvSpPr>
          <p:cNvPr id="28" name="Up-Down Arrow 27">
            <a:extLst>
              <a:ext uri="{FF2B5EF4-FFF2-40B4-BE49-F238E27FC236}">
                <a16:creationId xmlns="" xmlns:a16="http://schemas.microsoft.com/office/drawing/2014/main" id="{A8DA89E9-FBCC-1641-BC05-F22AAB415495}"/>
              </a:ext>
            </a:extLst>
          </p:cNvPr>
          <p:cNvSpPr/>
          <p:nvPr/>
        </p:nvSpPr>
        <p:spPr>
          <a:xfrm>
            <a:off x="4418986" y="5589240"/>
            <a:ext cx="484632" cy="688859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891BEE1-4329-E844-91B4-B34A02E129C4}"/>
              </a:ext>
            </a:extLst>
          </p:cNvPr>
          <p:cNvCxnSpPr>
            <a:cxnSpLocks/>
          </p:cNvCxnSpPr>
          <p:nvPr/>
        </p:nvCxnSpPr>
        <p:spPr>
          <a:xfrm>
            <a:off x="2733572" y="3933056"/>
            <a:ext cx="192499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934CCB7-3D70-AB49-9669-CB91FFE3CE52}"/>
              </a:ext>
            </a:extLst>
          </p:cNvPr>
          <p:cNvCxnSpPr>
            <a:cxnSpLocks/>
          </p:cNvCxnSpPr>
          <p:nvPr/>
        </p:nvCxnSpPr>
        <p:spPr>
          <a:xfrm>
            <a:off x="2736304" y="3933056"/>
            <a:ext cx="0" cy="200061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8096A30-07E0-5B43-9C1F-DD11D931E5E4}"/>
              </a:ext>
            </a:extLst>
          </p:cNvPr>
          <p:cNvSpPr txBox="1"/>
          <p:nvPr/>
        </p:nvSpPr>
        <p:spPr>
          <a:xfrm>
            <a:off x="6300192" y="4942909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Devices with low level interface to </a:t>
            </a:r>
            <a:r>
              <a:rPr lang="sv-SE" sz="1200" dirty="0" smtClean="0"/>
              <a:t>control processor</a:t>
            </a:r>
            <a:br>
              <a:rPr lang="sv-SE" sz="1200" dirty="0" smtClean="0"/>
            </a:br>
            <a:r>
              <a:rPr lang="sv-SE" sz="1200" dirty="0" smtClean="0"/>
              <a:t>Examples</a:t>
            </a:r>
            <a:r>
              <a:rPr lang="sv-SE" sz="1200" dirty="0"/>
              <a:t>: Valve, Flow meter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E26D78-9D80-BA4D-BA9D-EBE542CAD902}"/>
              </a:ext>
            </a:extLst>
          </p:cNvPr>
          <p:cNvSpPr txBox="1"/>
          <p:nvPr/>
        </p:nvSpPr>
        <p:spPr>
          <a:xfrm>
            <a:off x="6300193" y="2906941"/>
            <a:ext cx="273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Systems with internal processing in same unit as control </a:t>
            </a:r>
            <a:r>
              <a:rPr lang="sv-SE" sz="1200" dirty="0" smtClean="0"/>
              <a:t>processor </a:t>
            </a:r>
            <a:r>
              <a:rPr lang="sv-SE" sz="1200" dirty="0"/>
              <a:t>Software/Firmware framework interface. </a:t>
            </a:r>
            <a:r>
              <a:rPr lang="sv-SE" sz="1200" dirty="0" err="1"/>
              <a:t>Examples</a:t>
            </a:r>
            <a:r>
              <a:rPr lang="sv-SE" sz="1200" dirty="0"/>
              <a:t>: LLRF, BI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D3985D-3532-204D-90A9-89D84E3C5681}"/>
              </a:ext>
            </a:extLst>
          </p:cNvPr>
          <p:cNvSpPr txBox="1"/>
          <p:nvPr/>
        </p:nvSpPr>
        <p:spPr>
          <a:xfrm>
            <a:off x="5508104" y="2132856"/>
            <a:ext cx="51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IOC</a:t>
            </a:r>
            <a:endParaRPr lang="sv-SE" dirty="0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DCBFD92-7B5F-EB42-9B49-0B3D5FA09D9A}"/>
              </a:ext>
            </a:extLst>
          </p:cNvPr>
          <p:cNvGrpSpPr/>
          <p:nvPr/>
        </p:nvGrpSpPr>
        <p:grpSpPr>
          <a:xfrm>
            <a:off x="57816" y="2279874"/>
            <a:ext cx="553744" cy="3597398"/>
            <a:chOff x="57816" y="2279874"/>
            <a:chExt cx="553744" cy="3597398"/>
          </a:xfrm>
        </p:grpSpPr>
        <p:sp>
          <p:nvSpPr>
            <p:cNvPr id="43" name="Down Arrow 42">
              <a:extLst>
                <a:ext uri="{FF2B5EF4-FFF2-40B4-BE49-F238E27FC236}">
                  <a16:creationId xmlns="" xmlns:a16="http://schemas.microsoft.com/office/drawing/2014/main" id="{BA04BE1B-8D7B-1F45-86BF-4694AF1EB0BD}"/>
                </a:ext>
              </a:extLst>
            </p:cNvPr>
            <p:cNvSpPr/>
            <p:nvPr/>
          </p:nvSpPr>
          <p:spPr>
            <a:xfrm rot="10800000">
              <a:off x="323528" y="2348880"/>
              <a:ext cx="288032" cy="352839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C8379B16-02C3-E547-8A8C-490C89C17936}"/>
                </a:ext>
              </a:extLst>
            </p:cNvPr>
            <p:cNvSpPr txBox="1"/>
            <p:nvPr/>
          </p:nvSpPr>
          <p:spPr>
            <a:xfrm rot="16200000">
              <a:off x="-1517584" y="3855274"/>
              <a:ext cx="352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/>
                <a:t>Increased</a:t>
              </a:r>
              <a:r>
                <a:rPr lang="sv-SE" dirty="0"/>
                <a:t> </a:t>
              </a:r>
              <a:r>
                <a:rPr lang="sv-SE" dirty="0" err="1"/>
                <a:t>performance</a:t>
              </a:r>
              <a:r>
                <a:rPr lang="sv-SE" dirty="0"/>
                <a:t>/</a:t>
              </a:r>
              <a:r>
                <a:rPr lang="sv-SE" dirty="0" err="1"/>
                <a:t>throughput</a:t>
              </a:r>
              <a:endParaRPr lang="sv-SE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D96965B-0FB7-454C-B7AF-FDF7079E942E}"/>
              </a:ext>
            </a:extLst>
          </p:cNvPr>
          <p:cNvSpPr/>
          <p:nvPr/>
        </p:nvSpPr>
        <p:spPr>
          <a:xfrm>
            <a:off x="692862" y="3861048"/>
            <a:ext cx="8343636" cy="1944216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2D1E48D-E634-C740-8E13-56853E02DC46}"/>
              </a:ext>
            </a:extLst>
          </p:cNvPr>
          <p:cNvSpPr/>
          <p:nvPr/>
        </p:nvSpPr>
        <p:spPr>
          <a:xfrm>
            <a:off x="3059832" y="2924944"/>
            <a:ext cx="3096344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F63840E-CF6F-C946-BF82-42A9E357F368}"/>
              </a:ext>
            </a:extLst>
          </p:cNvPr>
          <p:cNvSpPr/>
          <p:nvPr/>
        </p:nvSpPr>
        <p:spPr>
          <a:xfrm>
            <a:off x="764043" y="2924944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CA2624B7-6E36-1A40-B173-F6AF5F4AD05E}"/>
              </a:ext>
            </a:extLst>
          </p:cNvPr>
          <p:cNvCxnSpPr>
            <a:stCxn id="34" idx="3"/>
            <a:endCxn id="33" idx="1"/>
          </p:cNvCxnSpPr>
          <p:nvPr/>
        </p:nvCxnSpPr>
        <p:spPr>
          <a:xfrm>
            <a:off x="1556131" y="3320988"/>
            <a:ext cx="1503701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2E8A0D3-D7F9-3E4A-9F14-E26B5BC19B63}"/>
              </a:ext>
            </a:extLst>
          </p:cNvPr>
          <p:cNvSpPr txBox="1"/>
          <p:nvPr/>
        </p:nvSpPr>
        <p:spPr>
          <a:xfrm>
            <a:off x="7196699" y="5756203"/>
            <a:ext cx="198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”</a:t>
            </a:r>
            <a:r>
              <a:rPr lang="sv-SE" dirty="0" err="1">
                <a:solidFill>
                  <a:srgbClr val="00B050"/>
                </a:solidFill>
              </a:rPr>
              <a:t>Classical</a:t>
            </a:r>
            <a:r>
              <a:rPr lang="sv-SE" dirty="0">
                <a:solidFill>
                  <a:srgbClr val="00B050"/>
                </a:solidFill>
              </a:rPr>
              <a:t> Controls”</a:t>
            </a:r>
          </a:p>
          <a:p>
            <a:r>
              <a:rPr lang="sv-SE" dirty="0">
                <a:solidFill>
                  <a:srgbClr val="00B050"/>
                </a:solidFill>
              </a:rPr>
              <a:t>90% </a:t>
            </a:r>
            <a:r>
              <a:rPr lang="sv-SE" dirty="0" err="1">
                <a:solidFill>
                  <a:srgbClr val="00B050"/>
                </a:solidFill>
              </a:rPr>
              <a:t>of</a:t>
            </a:r>
            <a:r>
              <a:rPr lang="sv-SE" dirty="0">
                <a:solidFill>
                  <a:srgbClr val="00B050"/>
                </a:solidFill>
              </a:rPr>
              <a:t> accelerator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CB211C9-DBBC-1940-AE8D-AD82F6639A46}"/>
              </a:ext>
            </a:extLst>
          </p:cNvPr>
          <p:cNvCxnSpPr>
            <a:cxnSpLocks/>
          </p:cNvCxnSpPr>
          <p:nvPr/>
        </p:nvCxnSpPr>
        <p:spPr>
          <a:xfrm>
            <a:off x="4658570" y="2924944"/>
            <a:ext cx="2732" cy="100811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570908A9-4A1C-874A-93CD-1B47AAC45558}"/>
              </a:ext>
            </a:extLst>
          </p:cNvPr>
          <p:cNvSpPr/>
          <p:nvPr/>
        </p:nvSpPr>
        <p:spPr>
          <a:xfrm>
            <a:off x="5400600" y="3988899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EA0D67D-0204-1946-8709-8F18CD4B2744}"/>
              </a:ext>
            </a:extLst>
          </p:cNvPr>
          <p:cNvSpPr/>
          <p:nvPr/>
        </p:nvSpPr>
        <p:spPr>
          <a:xfrm>
            <a:off x="3096344" y="3988899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1428266-ECC0-0A40-B031-2E233DB7BF4A}"/>
              </a:ext>
            </a:extLst>
          </p:cNvPr>
          <p:cNvSpPr/>
          <p:nvPr/>
        </p:nvSpPr>
        <p:spPr>
          <a:xfrm>
            <a:off x="780787" y="3987385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AED1521A-0B7E-314E-A683-C1B9D2C3268B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>
            <a:off x="1572875" y="4383429"/>
            <a:ext cx="1523469" cy="151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0C2C0355-F792-DC46-A222-D4318DD0A84C}"/>
              </a:ext>
            </a:extLst>
          </p:cNvPr>
          <p:cNvCxnSpPr>
            <a:stCxn id="47" idx="3"/>
            <a:endCxn id="41" idx="1"/>
          </p:cNvCxnSpPr>
          <p:nvPr/>
        </p:nvCxnSpPr>
        <p:spPr>
          <a:xfrm>
            <a:off x="3888432" y="4384943"/>
            <a:ext cx="1512168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C884F77-5B64-D742-BB52-A226592D3387}"/>
              </a:ext>
            </a:extLst>
          </p:cNvPr>
          <p:cNvSpPr txBox="1"/>
          <p:nvPr/>
        </p:nvSpPr>
        <p:spPr>
          <a:xfrm>
            <a:off x="6300193" y="3933056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Systems with internal processing </a:t>
            </a:r>
            <a:r>
              <a:rPr lang="sv-SE" sz="1200" dirty="0" smtClean="0"/>
              <a:t>in</a:t>
            </a:r>
            <a:br>
              <a:rPr lang="sv-SE" sz="1200" dirty="0" smtClean="0"/>
            </a:br>
            <a:r>
              <a:rPr lang="sv-SE" sz="1200" dirty="0" smtClean="0"/>
              <a:t>separate </a:t>
            </a:r>
            <a:r>
              <a:rPr lang="sv-SE" sz="1200" dirty="0"/>
              <a:t>unit from </a:t>
            </a:r>
            <a:r>
              <a:rPr lang="sv-SE" sz="1200" dirty="0" smtClean="0"/>
              <a:t>control processor  </a:t>
            </a:r>
          </a:p>
          <a:p>
            <a:r>
              <a:rPr lang="sv-SE" sz="1200" dirty="0" smtClean="0"/>
              <a:t>High </a:t>
            </a:r>
            <a:r>
              <a:rPr lang="sv-SE" sz="1200" dirty="0"/>
              <a:t>level interface.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Examples</a:t>
            </a:r>
            <a:r>
              <a:rPr lang="sv-SE" sz="1200" dirty="0"/>
              <a:t>: </a:t>
            </a:r>
            <a:r>
              <a:rPr lang="sv-SE" sz="1200" dirty="0" smtClean="0"/>
              <a:t>Power supplies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18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6BFAB-5A34-B049-B7B3-9F79699C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move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digital interface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46A823-CC6B-4847-AF72-00EFF191B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sv-SE" sz="2000" dirty="0"/>
              <a:t>As performance of ADCs and FPGAs improve, more and more of the signal processing which used to be analog is going </a:t>
            </a:r>
            <a:r>
              <a:rPr lang="sv-SE" sz="2000" dirty="0" smtClean="0"/>
              <a:t>digital</a:t>
            </a:r>
            <a:endParaRPr lang="sv-S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584136E-5845-624E-AA93-231438A8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08821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59532E8-E4C5-8049-91C5-4E41FDDDA4C7}"/>
              </a:ext>
            </a:extLst>
          </p:cNvPr>
          <p:cNvSpPr/>
          <p:nvPr/>
        </p:nvSpPr>
        <p:spPr>
          <a:xfrm>
            <a:off x="3097706" y="271952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6B626B6-B6E7-F846-939A-0D3E0D3986A8}"/>
              </a:ext>
            </a:extLst>
          </p:cNvPr>
          <p:cNvCxnSpPr>
            <a:stCxn id="9" idx="1"/>
            <a:endCxn id="9" idx="5"/>
          </p:cNvCxnSpPr>
          <p:nvPr/>
        </p:nvCxnSpPr>
        <p:spPr>
          <a:xfrm>
            <a:off x="3160978" y="2782793"/>
            <a:ext cx="305504" cy="305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7E281C5-80CC-6945-B0CC-E4FEF1C57E2D}"/>
              </a:ext>
            </a:extLst>
          </p:cNvPr>
          <p:cNvCxnSpPr>
            <a:stCxn id="9" idx="3"/>
            <a:endCxn id="9" idx="7"/>
          </p:cNvCxnSpPr>
          <p:nvPr/>
        </p:nvCxnSpPr>
        <p:spPr>
          <a:xfrm flipV="1">
            <a:off x="3160978" y="2782793"/>
            <a:ext cx="305504" cy="305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298CC43-FDC1-074A-8BF1-237008DB7D38}"/>
              </a:ext>
            </a:extLst>
          </p:cNvPr>
          <p:cNvGrpSpPr/>
          <p:nvPr/>
        </p:nvGrpSpPr>
        <p:grpSpPr>
          <a:xfrm>
            <a:off x="3673770" y="2719521"/>
            <a:ext cx="648072" cy="576064"/>
            <a:chOff x="1475656" y="4005064"/>
            <a:chExt cx="648072" cy="57606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B881704-6E80-2143-9F06-A047208E53B3}"/>
                </a:ext>
              </a:extLst>
            </p:cNvPr>
            <p:cNvSpPr/>
            <p:nvPr/>
          </p:nvSpPr>
          <p:spPr>
            <a:xfrm>
              <a:off x="1691680" y="4005064"/>
              <a:ext cx="432048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D920F37B-DB62-6647-8ECB-83FBEB72A199}"/>
                </a:ext>
              </a:extLst>
            </p:cNvPr>
            <p:cNvSpPr/>
            <p:nvPr/>
          </p:nvSpPr>
          <p:spPr>
            <a:xfrm>
              <a:off x="1475656" y="4085808"/>
              <a:ext cx="584800" cy="495320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26ED280-7C73-8643-B3AC-35BF14EF38AB}"/>
              </a:ext>
            </a:extLst>
          </p:cNvPr>
          <p:cNvGrpSpPr/>
          <p:nvPr/>
        </p:nvGrpSpPr>
        <p:grpSpPr>
          <a:xfrm>
            <a:off x="1470660" y="2719521"/>
            <a:ext cx="432048" cy="432048"/>
            <a:chOff x="1792826" y="4877895"/>
            <a:chExt cx="432048" cy="432048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CB344963-F96F-EC40-80E8-FE6BC03E1848}"/>
                </a:ext>
              </a:extLst>
            </p:cNvPr>
            <p:cNvSpPr/>
            <p:nvPr/>
          </p:nvSpPr>
          <p:spPr>
            <a:xfrm>
              <a:off x="1792826" y="4877895"/>
              <a:ext cx="432048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D4DA6850-959F-4F40-88BD-40A3AD0A3C00}"/>
                </a:ext>
              </a:extLst>
            </p:cNvPr>
            <p:cNvSpPr/>
            <p:nvPr/>
          </p:nvSpPr>
          <p:spPr>
            <a:xfrm>
              <a:off x="1867096" y="4941168"/>
              <a:ext cx="256632" cy="332988"/>
            </a:xfrm>
            <a:custGeom>
              <a:avLst/>
              <a:gdLst>
                <a:gd name="connsiteX0" fmla="*/ 0 w 742950"/>
                <a:gd name="connsiteY0" fmla="*/ 891594 h 925884"/>
                <a:gd name="connsiteX1" fmla="*/ 377190 w 742950"/>
                <a:gd name="connsiteY1" fmla="*/ 54 h 925884"/>
                <a:gd name="connsiteX2" fmla="*/ 742950 w 742950"/>
                <a:gd name="connsiteY2" fmla="*/ 925884 h 92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925884">
                  <a:moveTo>
                    <a:pt x="0" y="891594"/>
                  </a:moveTo>
                  <a:cubicBezTo>
                    <a:pt x="126682" y="442966"/>
                    <a:pt x="253365" y="-5661"/>
                    <a:pt x="377190" y="54"/>
                  </a:cubicBezTo>
                  <a:cubicBezTo>
                    <a:pt x="501015" y="5769"/>
                    <a:pt x="672465" y="800154"/>
                    <a:pt x="742950" y="9258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Triangle 20">
            <a:extLst>
              <a:ext uri="{FF2B5EF4-FFF2-40B4-BE49-F238E27FC236}">
                <a16:creationId xmlns="" xmlns:a16="http://schemas.microsoft.com/office/drawing/2014/main" id="{DA5C6C18-0F11-3643-92E5-A59E590B1DA3}"/>
              </a:ext>
            </a:extLst>
          </p:cNvPr>
          <p:cNvSpPr/>
          <p:nvPr/>
        </p:nvSpPr>
        <p:spPr>
          <a:xfrm rot="5400000">
            <a:off x="573058" y="2651881"/>
            <a:ext cx="576064" cy="567328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riangle 21">
            <a:extLst>
              <a:ext uri="{FF2B5EF4-FFF2-40B4-BE49-F238E27FC236}">
                <a16:creationId xmlns="" xmlns:a16="http://schemas.microsoft.com/office/drawing/2014/main" id="{71CE822F-9306-FE4B-A23A-5197D5A8E8AF}"/>
              </a:ext>
            </a:extLst>
          </p:cNvPr>
          <p:cNvSpPr/>
          <p:nvPr/>
        </p:nvSpPr>
        <p:spPr>
          <a:xfrm rot="5400000">
            <a:off x="4614242" y="2633260"/>
            <a:ext cx="576064" cy="567328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riangle 22">
            <a:extLst>
              <a:ext uri="{FF2B5EF4-FFF2-40B4-BE49-F238E27FC236}">
                <a16:creationId xmlns="" xmlns:a16="http://schemas.microsoft.com/office/drawing/2014/main" id="{817986A6-D9EB-AE42-91AA-5C8FD72F1B17}"/>
              </a:ext>
            </a:extLst>
          </p:cNvPr>
          <p:cNvSpPr/>
          <p:nvPr/>
        </p:nvSpPr>
        <p:spPr>
          <a:xfrm rot="5400000">
            <a:off x="2237978" y="2651881"/>
            <a:ext cx="576064" cy="567328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5B16DB5-AEAF-1B4B-AC7C-5A369DA88B3D}"/>
              </a:ext>
            </a:extLst>
          </p:cNvPr>
          <p:cNvCxnSpPr>
            <a:stCxn id="21" idx="0"/>
            <a:endCxn id="16" idx="1"/>
          </p:cNvCxnSpPr>
          <p:nvPr/>
        </p:nvCxnSpPr>
        <p:spPr>
          <a:xfrm>
            <a:off x="1144754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04E0232-7648-B94B-9CBF-533BDD16D6D1}"/>
              </a:ext>
            </a:extLst>
          </p:cNvPr>
          <p:cNvCxnSpPr/>
          <p:nvPr/>
        </p:nvCxnSpPr>
        <p:spPr>
          <a:xfrm>
            <a:off x="1907704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B4ECD37-FFB2-4947-A4B1-8A9F65B9BE77}"/>
              </a:ext>
            </a:extLst>
          </p:cNvPr>
          <p:cNvCxnSpPr/>
          <p:nvPr/>
        </p:nvCxnSpPr>
        <p:spPr>
          <a:xfrm>
            <a:off x="2771800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178CCFF-5DC3-8447-80ED-2F8533EF5DD7}"/>
              </a:ext>
            </a:extLst>
          </p:cNvPr>
          <p:cNvCxnSpPr/>
          <p:nvPr/>
        </p:nvCxnSpPr>
        <p:spPr>
          <a:xfrm>
            <a:off x="3529754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2C0FD9B-AA17-9F43-8BBB-DBEE0B724EA9}"/>
              </a:ext>
            </a:extLst>
          </p:cNvPr>
          <p:cNvCxnSpPr/>
          <p:nvPr/>
        </p:nvCxnSpPr>
        <p:spPr>
          <a:xfrm>
            <a:off x="4283968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001F428-1478-F54B-8959-B74A9D3307EC}"/>
              </a:ext>
            </a:extLst>
          </p:cNvPr>
          <p:cNvCxnSpPr/>
          <p:nvPr/>
        </p:nvCxnSpPr>
        <p:spPr>
          <a:xfrm>
            <a:off x="5148064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D0F20F4-4132-274F-A892-73FF91D3B8A8}"/>
              </a:ext>
            </a:extLst>
          </p:cNvPr>
          <p:cNvCxnSpPr/>
          <p:nvPr/>
        </p:nvCxnSpPr>
        <p:spPr>
          <a:xfrm>
            <a:off x="5762002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CCC2B17-F084-0E47-983D-9B3C703AC8A9}"/>
              </a:ext>
            </a:extLst>
          </p:cNvPr>
          <p:cNvCxnSpPr/>
          <p:nvPr/>
        </p:nvCxnSpPr>
        <p:spPr>
          <a:xfrm flipV="1">
            <a:off x="5473970" y="2800265"/>
            <a:ext cx="288032" cy="1166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4E6FCAA-56A4-9F4A-83A9-38DF6AF7C8E2}"/>
              </a:ext>
            </a:extLst>
          </p:cNvPr>
          <p:cNvCxnSpPr/>
          <p:nvPr/>
        </p:nvCxnSpPr>
        <p:spPr>
          <a:xfrm flipV="1">
            <a:off x="5617986" y="2930602"/>
            <a:ext cx="0" cy="4369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CE843E6-5D31-AA44-9891-A20C0DBAFBA2}"/>
              </a:ext>
            </a:extLst>
          </p:cNvPr>
          <p:cNvSpPr txBox="1"/>
          <p:nvPr/>
        </p:nvSpPr>
        <p:spPr>
          <a:xfrm>
            <a:off x="5473970" y="32955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</a:t>
            </a:r>
          </a:p>
        </p:txBody>
      </p:sp>
      <p:sp>
        <p:nvSpPr>
          <p:cNvPr id="37" name="Snip Same Side Corner Rectangle 36">
            <a:extLst>
              <a:ext uri="{FF2B5EF4-FFF2-40B4-BE49-F238E27FC236}">
                <a16:creationId xmlns="" xmlns:a16="http://schemas.microsoft.com/office/drawing/2014/main" id="{7628CC4F-8955-6142-9237-F299AF42942A}"/>
              </a:ext>
            </a:extLst>
          </p:cNvPr>
          <p:cNvSpPr/>
          <p:nvPr/>
        </p:nvSpPr>
        <p:spPr>
          <a:xfrm rot="16200000">
            <a:off x="6261412" y="2508144"/>
            <a:ext cx="544706" cy="823446"/>
          </a:xfrm>
          <a:prstGeom prst="snip2SameRect">
            <a:avLst>
              <a:gd name="adj1" fmla="val 48759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A6D0AF3-DDB2-CA43-B720-D3697FC43FC0}"/>
              </a:ext>
            </a:extLst>
          </p:cNvPr>
          <p:cNvCxnSpPr/>
          <p:nvPr/>
        </p:nvCxnSpPr>
        <p:spPr>
          <a:xfrm>
            <a:off x="251520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39240EDE-C4A1-974D-8581-6AA7C3A62122}"/>
              </a:ext>
            </a:extLst>
          </p:cNvPr>
          <p:cNvCxnSpPr/>
          <p:nvPr/>
        </p:nvCxnSpPr>
        <p:spPr>
          <a:xfrm>
            <a:off x="6948264" y="293554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3A20FB5-FE76-A14D-B7B0-ED77B78B2558}"/>
              </a:ext>
            </a:extLst>
          </p:cNvPr>
          <p:cNvSpPr/>
          <p:nvPr/>
        </p:nvSpPr>
        <p:spPr>
          <a:xfrm>
            <a:off x="7308304" y="2584797"/>
            <a:ext cx="1090464" cy="666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8278F3F-E6C9-2447-98FA-5D4AB1F93F65}"/>
              </a:ext>
            </a:extLst>
          </p:cNvPr>
          <p:cNvSpPr txBox="1"/>
          <p:nvPr/>
        </p:nvSpPr>
        <p:spPr>
          <a:xfrm>
            <a:off x="6364450" y="272881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119BF18-DD2B-664F-98BA-B322BCE50B53}"/>
              </a:ext>
            </a:extLst>
          </p:cNvPr>
          <p:cNvSpPr txBox="1"/>
          <p:nvPr/>
        </p:nvSpPr>
        <p:spPr>
          <a:xfrm>
            <a:off x="7516578" y="272881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RAM</a:t>
            </a:r>
          </a:p>
        </p:txBody>
      </p:sp>
      <p:sp>
        <p:nvSpPr>
          <p:cNvPr id="43" name="Left Arrow 42">
            <a:extLst>
              <a:ext uri="{FF2B5EF4-FFF2-40B4-BE49-F238E27FC236}">
                <a16:creationId xmlns="" xmlns:a16="http://schemas.microsoft.com/office/drawing/2014/main" id="{D82C7C8D-3E92-0E4C-8664-000BCF183B24}"/>
              </a:ext>
            </a:extLst>
          </p:cNvPr>
          <p:cNvSpPr/>
          <p:nvPr/>
        </p:nvSpPr>
        <p:spPr>
          <a:xfrm>
            <a:off x="8460432" y="2728813"/>
            <a:ext cx="277688" cy="297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D7A86FA-2A94-0848-99E5-EA0A4639B1CF}"/>
              </a:ext>
            </a:extLst>
          </p:cNvPr>
          <p:cNvSpPr/>
          <p:nvPr/>
        </p:nvSpPr>
        <p:spPr>
          <a:xfrm>
            <a:off x="3097706" y="415968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AC653B45-0C0D-7945-9629-6EA263E4D767}"/>
              </a:ext>
            </a:extLst>
          </p:cNvPr>
          <p:cNvCxnSpPr>
            <a:stCxn id="44" idx="1"/>
            <a:endCxn id="44" idx="5"/>
          </p:cNvCxnSpPr>
          <p:nvPr/>
        </p:nvCxnSpPr>
        <p:spPr>
          <a:xfrm>
            <a:off x="3160978" y="4222953"/>
            <a:ext cx="305504" cy="305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00C8267A-2AC7-4D48-BA67-9DAC1C5F8A8A}"/>
              </a:ext>
            </a:extLst>
          </p:cNvPr>
          <p:cNvCxnSpPr>
            <a:stCxn id="44" idx="3"/>
            <a:endCxn id="44" idx="7"/>
          </p:cNvCxnSpPr>
          <p:nvPr/>
        </p:nvCxnSpPr>
        <p:spPr>
          <a:xfrm flipV="1">
            <a:off x="3160978" y="4222953"/>
            <a:ext cx="305504" cy="305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E36396C6-F2D1-F84E-BA44-0A5E01AD21B8}"/>
              </a:ext>
            </a:extLst>
          </p:cNvPr>
          <p:cNvGrpSpPr/>
          <p:nvPr/>
        </p:nvGrpSpPr>
        <p:grpSpPr>
          <a:xfrm>
            <a:off x="3673770" y="4159681"/>
            <a:ext cx="648072" cy="576064"/>
            <a:chOff x="1475656" y="4005064"/>
            <a:chExt cx="648072" cy="576064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1D9DF299-7867-594A-ADE1-FF552BEF75B1}"/>
                </a:ext>
              </a:extLst>
            </p:cNvPr>
            <p:cNvSpPr/>
            <p:nvPr/>
          </p:nvSpPr>
          <p:spPr>
            <a:xfrm>
              <a:off x="1691680" y="4005064"/>
              <a:ext cx="432048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9" name="Arc 48">
              <a:extLst>
                <a:ext uri="{FF2B5EF4-FFF2-40B4-BE49-F238E27FC236}">
                  <a16:creationId xmlns="" xmlns:a16="http://schemas.microsoft.com/office/drawing/2014/main" id="{80F96010-A8FD-F84B-8358-4BAF94E50A63}"/>
                </a:ext>
              </a:extLst>
            </p:cNvPr>
            <p:cNvSpPr/>
            <p:nvPr/>
          </p:nvSpPr>
          <p:spPr>
            <a:xfrm>
              <a:off x="1475656" y="4085808"/>
              <a:ext cx="584800" cy="495320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EDFE635F-B881-BA42-9A01-63AE0C66EB46}"/>
              </a:ext>
            </a:extLst>
          </p:cNvPr>
          <p:cNvGrpSpPr/>
          <p:nvPr/>
        </p:nvGrpSpPr>
        <p:grpSpPr>
          <a:xfrm>
            <a:off x="1470660" y="4159681"/>
            <a:ext cx="432048" cy="432048"/>
            <a:chOff x="1792826" y="4877895"/>
            <a:chExt cx="432048" cy="432048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82AFF6B2-A716-CC47-8C8B-E884D9620CA8}"/>
                </a:ext>
              </a:extLst>
            </p:cNvPr>
            <p:cNvSpPr/>
            <p:nvPr/>
          </p:nvSpPr>
          <p:spPr>
            <a:xfrm>
              <a:off x="1792826" y="4877895"/>
              <a:ext cx="432048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="" xmlns:a16="http://schemas.microsoft.com/office/drawing/2014/main" id="{062951CF-DCBE-4C4B-BF14-2E0621FB120E}"/>
                </a:ext>
              </a:extLst>
            </p:cNvPr>
            <p:cNvSpPr/>
            <p:nvPr/>
          </p:nvSpPr>
          <p:spPr>
            <a:xfrm>
              <a:off x="1867096" y="4941168"/>
              <a:ext cx="256632" cy="332988"/>
            </a:xfrm>
            <a:custGeom>
              <a:avLst/>
              <a:gdLst>
                <a:gd name="connsiteX0" fmla="*/ 0 w 742950"/>
                <a:gd name="connsiteY0" fmla="*/ 891594 h 925884"/>
                <a:gd name="connsiteX1" fmla="*/ 377190 w 742950"/>
                <a:gd name="connsiteY1" fmla="*/ 54 h 925884"/>
                <a:gd name="connsiteX2" fmla="*/ 742950 w 742950"/>
                <a:gd name="connsiteY2" fmla="*/ 925884 h 92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925884">
                  <a:moveTo>
                    <a:pt x="0" y="891594"/>
                  </a:moveTo>
                  <a:cubicBezTo>
                    <a:pt x="126682" y="442966"/>
                    <a:pt x="253365" y="-5661"/>
                    <a:pt x="377190" y="54"/>
                  </a:cubicBezTo>
                  <a:cubicBezTo>
                    <a:pt x="501015" y="5769"/>
                    <a:pt x="672465" y="800154"/>
                    <a:pt x="742950" y="9258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3" name="Triangle 52">
            <a:extLst>
              <a:ext uri="{FF2B5EF4-FFF2-40B4-BE49-F238E27FC236}">
                <a16:creationId xmlns="" xmlns:a16="http://schemas.microsoft.com/office/drawing/2014/main" id="{0469BEF7-6337-F344-A5F8-A35BC89F196A}"/>
              </a:ext>
            </a:extLst>
          </p:cNvPr>
          <p:cNvSpPr/>
          <p:nvPr/>
        </p:nvSpPr>
        <p:spPr>
          <a:xfrm rot="5400000">
            <a:off x="573058" y="4092041"/>
            <a:ext cx="576064" cy="567328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riangle 54">
            <a:extLst>
              <a:ext uri="{FF2B5EF4-FFF2-40B4-BE49-F238E27FC236}">
                <a16:creationId xmlns="" xmlns:a16="http://schemas.microsoft.com/office/drawing/2014/main" id="{2E5E7333-27A5-154A-825E-B71387CC7EE4}"/>
              </a:ext>
            </a:extLst>
          </p:cNvPr>
          <p:cNvSpPr/>
          <p:nvPr/>
        </p:nvSpPr>
        <p:spPr>
          <a:xfrm rot="5400000">
            <a:off x="2237978" y="4092041"/>
            <a:ext cx="576064" cy="567328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4AFA91E3-23F7-9048-B29E-911B36DBAE19}"/>
              </a:ext>
            </a:extLst>
          </p:cNvPr>
          <p:cNvCxnSpPr>
            <a:stCxn id="53" idx="0"/>
            <a:endCxn id="51" idx="1"/>
          </p:cNvCxnSpPr>
          <p:nvPr/>
        </p:nvCxnSpPr>
        <p:spPr>
          <a:xfrm>
            <a:off x="1144754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AE9E6256-1F91-6B4E-9141-6DCC33B1CE00}"/>
              </a:ext>
            </a:extLst>
          </p:cNvPr>
          <p:cNvCxnSpPr/>
          <p:nvPr/>
        </p:nvCxnSpPr>
        <p:spPr>
          <a:xfrm>
            <a:off x="1907704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59B152CF-847E-BC48-B4C9-C187ADBF56EF}"/>
              </a:ext>
            </a:extLst>
          </p:cNvPr>
          <p:cNvCxnSpPr/>
          <p:nvPr/>
        </p:nvCxnSpPr>
        <p:spPr>
          <a:xfrm>
            <a:off x="2771800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DB20361F-035D-DA41-8939-D5DD7E26835D}"/>
              </a:ext>
            </a:extLst>
          </p:cNvPr>
          <p:cNvCxnSpPr/>
          <p:nvPr/>
        </p:nvCxnSpPr>
        <p:spPr>
          <a:xfrm>
            <a:off x="3529754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30F21642-2388-A245-8CB8-2E508C546B78}"/>
              </a:ext>
            </a:extLst>
          </p:cNvPr>
          <p:cNvCxnSpPr/>
          <p:nvPr/>
        </p:nvCxnSpPr>
        <p:spPr>
          <a:xfrm>
            <a:off x="4283968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nip Same Side Corner Rectangle 65">
            <a:extLst>
              <a:ext uri="{FF2B5EF4-FFF2-40B4-BE49-F238E27FC236}">
                <a16:creationId xmlns="" xmlns:a16="http://schemas.microsoft.com/office/drawing/2014/main" id="{98C1DC34-01B6-BD4B-8BA1-83FCC0BA0355}"/>
              </a:ext>
            </a:extLst>
          </p:cNvPr>
          <p:cNvSpPr/>
          <p:nvPr/>
        </p:nvSpPr>
        <p:spPr>
          <a:xfrm rot="16200000">
            <a:off x="4783378" y="3948304"/>
            <a:ext cx="544706" cy="823446"/>
          </a:xfrm>
          <a:prstGeom prst="snip2SameRect">
            <a:avLst>
              <a:gd name="adj1" fmla="val 48759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066F5FCC-6715-1649-A7C9-7F47C167CF6D}"/>
              </a:ext>
            </a:extLst>
          </p:cNvPr>
          <p:cNvCxnSpPr/>
          <p:nvPr/>
        </p:nvCxnSpPr>
        <p:spPr>
          <a:xfrm>
            <a:off x="251520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DE9DE11C-CDB9-4A40-81E8-3F4ACDC9AA53}"/>
              </a:ext>
            </a:extLst>
          </p:cNvPr>
          <p:cNvCxnSpPr/>
          <p:nvPr/>
        </p:nvCxnSpPr>
        <p:spPr>
          <a:xfrm>
            <a:off x="6948264" y="437570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B4582E5-F44D-B941-B51B-1C239B68F46C}"/>
              </a:ext>
            </a:extLst>
          </p:cNvPr>
          <p:cNvSpPr/>
          <p:nvPr/>
        </p:nvSpPr>
        <p:spPr>
          <a:xfrm>
            <a:off x="7308304" y="4024957"/>
            <a:ext cx="1090464" cy="666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0B29EDF-8926-9E46-BB9C-A8DE00DED0A1}"/>
              </a:ext>
            </a:extLst>
          </p:cNvPr>
          <p:cNvSpPr txBox="1"/>
          <p:nvPr/>
        </p:nvSpPr>
        <p:spPr>
          <a:xfrm>
            <a:off x="4886416" y="416897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B52172F-3FB4-394B-9519-C527C99DA28F}"/>
              </a:ext>
            </a:extLst>
          </p:cNvPr>
          <p:cNvSpPr txBox="1"/>
          <p:nvPr/>
        </p:nvSpPr>
        <p:spPr>
          <a:xfrm>
            <a:off x="7516578" y="416897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RAM</a:t>
            </a:r>
          </a:p>
        </p:txBody>
      </p:sp>
      <p:sp>
        <p:nvSpPr>
          <p:cNvPr id="72" name="Left Arrow 71">
            <a:extLst>
              <a:ext uri="{FF2B5EF4-FFF2-40B4-BE49-F238E27FC236}">
                <a16:creationId xmlns="" xmlns:a16="http://schemas.microsoft.com/office/drawing/2014/main" id="{D62FF625-D497-D14C-AD93-37CEA5D49756}"/>
              </a:ext>
            </a:extLst>
          </p:cNvPr>
          <p:cNvSpPr/>
          <p:nvPr/>
        </p:nvSpPr>
        <p:spPr>
          <a:xfrm>
            <a:off x="8460432" y="4168973"/>
            <a:ext cx="277688" cy="297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F64CF2A2-4D92-9446-AB67-054A50FAE869}"/>
              </a:ext>
            </a:extLst>
          </p:cNvPr>
          <p:cNvSpPr/>
          <p:nvPr/>
        </p:nvSpPr>
        <p:spPr>
          <a:xfrm>
            <a:off x="4644008" y="5599841"/>
            <a:ext cx="432048" cy="43204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71DA952F-93DE-AF4E-A8B0-4264D59E5BF4}"/>
              </a:ext>
            </a:extLst>
          </p:cNvPr>
          <p:cNvCxnSpPr>
            <a:stCxn id="73" idx="1"/>
            <a:endCxn id="73" idx="5"/>
          </p:cNvCxnSpPr>
          <p:nvPr/>
        </p:nvCxnSpPr>
        <p:spPr>
          <a:xfrm>
            <a:off x="4707280" y="5663113"/>
            <a:ext cx="305504" cy="305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16B0AFA8-7235-AD46-9CC7-26A243CE94BA}"/>
              </a:ext>
            </a:extLst>
          </p:cNvPr>
          <p:cNvCxnSpPr>
            <a:stCxn id="73" idx="3"/>
            <a:endCxn id="73" idx="7"/>
          </p:cNvCxnSpPr>
          <p:nvPr/>
        </p:nvCxnSpPr>
        <p:spPr>
          <a:xfrm flipV="1">
            <a:off x="4707280" y="5663113"/>
            <a:ext cx="305504" cy="305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99D5732D-16AD-1C49-89DB-DABC2DC3ADD7}"/>
              </a:ext>
            </a:extLst>
          </p:cNvPr>
          <p:cNvGrpSpPr/>
          <p:nvPr/>
        </p:nvGrpSpPr>
        <p:grpSpPr>
          <a:xfrm>
            <a:off x="5220072" y="5599841"/>
            <a:ext cx="648072" cy="576064"/>
            <a:chOff x="1475656" y="4005064"/>
            <a:chExt cx="648072" cy="576064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B711F506-5695-9A48-AF9C-2F89D7554273}"/>
                </a:ext>
              </a:extLst>
            </p:cNvPr>
            <p:cNvSpPr/>
            <p:nvPr/>
          </p:nvSpPr>
          <p:spPr>
            <a:xfrm>
              <a:off x="1691680" y="40050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A44EDA62-4A0F-C54E-8708-77E927F7AAA3}"/>
                </a:ext>
              </a:extLst>
            </p:cNvPr>
            <p:cNvSpPr/>
            <p:nvPr/>
          </p:nvSpPr>
          <p:spPr>
            <a:xfrm>
              <a:off x="1475656" y="4085808"/>
              <a:ext cx="584800" cy="495320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09564D8-D5E6-944C-8F6E-E368325D06BC}"/>
              </a:ext>
            </a:extLst>
          </p:cNvPr>
          <p:cNvGrpSpPr/>
          <p:nvPr/>
        </p:nvGrpSpPr>
        <p:grpSpPr>
          <a:xfrm>
            <a:off x="1470660" y="5599841"/>
            <a:ext cx="432048" cy="432048"/>
            <a:chOff x="1792826" y="4877895"/>
            <a:chExt cx="432048" cy="432048"/>
          </a:xfrm>
        </p:grpSpPr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D6EA9969-1B2A-0640-A3CD-D8FF153943B8}"/>
                </a:ext>
              </a:extLst>
            </p:cNvPr>
            <p:cNvSpPr/>
            <p:nvPr/>
          </p:nvSpPr>
          <p:spPr>
            <a:xfrm>
              <a:off x="1792826" y="4877895"/>
              <a:ext cx="432048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="" xmlns:a16="http://schemas.microsoft.com/office/drawing/2014/main" id="{B04D04D0-7163-C04C-A919-7A5B1E6DD131}"/>
                </a:ext>
              </a:extLst>
            </p:cNvPr>
            <p:cNvSpPr/>
            <p:nvPr/>
          </p:nvSpPr>
          <p:spPr>
            <a:xfrm>
              <a:off x="1867096" y="4941168"/>
              <a:ext cx="256632" cy="332988"/>
            </a:xfrm>
            <a:custGeom>
              <a:avLst/>
              <a:gdLst>
                <a:gd name="connsiteX0" fmla="*/ 0 w 742950"/>
                <a:gd name="connsiteY0" fmla="*/ 891594 h 925884"/>
                <a:gd name="connsiteX1" fmla="*/ 377190 w 742950"/>
                <a:gd name="connsiteY1" fmla="*/ 54 h 925884"/>
                <a:gd name="connsiteX2" fmla="*/ 742950 w 742950"/>
                <a:gd name="connsiteY2" fmla="*/ 925884 h 92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925884">
                  <a:moveTo>
                    <a:pt x="0" y="891594"/>
                  </a:moveTo>
                  <a:cubicBezTo>
                    <a:pt x="126682" y="442966"/>
                    <a:pt x="253365" y="-5661"/>
                    <a:pt x="377190" y="54"/>
                  </a:cubicBezTo>
                  <a:cubicBezTo>
                    <a:pt x="501015" y="5769"/>
                    <a:pt x="672465" y="800154"/>
                    <a:pt x="742950" y="92588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2" name="Triangle 81">
            <a:extLst>
              <a:ext uri="{FF2B5EF4-FFF2-40B4-BE49-F238E27FC236}">
                <a16:creationId xmlns="" xmlns:a16="http://schemas.microsoft.com/office/drawing/2014/main" id="{295CF98C-0562-FD47-B9E1-8C425F0C1CF6}"/>
              </a:ext>
            </a:extLst>
          </p:cNvPr>
          <p:cNvSpPr/>
          <p:nvPr/>
        </p:nvSpPr>
        <p:spPr>
          <a:xfrm rot="5400000">
            <a:off x="573058" y="5532201"/>
            <a:ext cx="576064" cy="567328"/>
          </a:xfrm>
          <a:prstGeom prst="triangl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FE7D7862-BC2F-3E4B-BE19-5CB0D57C443A}"/>
              </a:ext>
            </a:extLst>
          </p:cNvPr>
          <p:cNvCxnSpPr>
            <a:stCxn id="82" idx="0"/>
            <a:endCxn id="80" idx="1"/>
          </p:cNvCxnSpPr>
          <p:nvPr/>
        </p:nvCxnSpPr>
        <p:spPr>
          <a:xfrm>
            <a:off x="1144754" y="581586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E7BE6E9B-2091-5248-8B9A-6071261EEA69}"/>
              </a:ext>
            </a:extLst>
          </p:cNvPr>
          <p:cNvCxnSpPr/>
          <p:nvPr/>
        </p:nvCxnSpPr>
        <p:spPr>
          <a:xfrm>
            <a:off x="1869830" y="5825157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E7FCA767-9191-904A-8B84-888CB0490F7E}"/>
              </a:ext>
            </a:extLst>
          </p:cNvPr>
          <p:cNvCxnSpPr/>
          <p:nvPr/>
        </p:nvCxnSpPr>
        <p:spPr>
          <a:xfrm>
            <a:off x="5076056" y="5815865"/>
            <a:ext cx="3259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E464CB10-1CA8-4248-859C-524E8491EB71}"/>
              </a:ext>
            </a:extLst>
          </p:cNvPr>
          <p:cNvCxnSpPr/>
          <p:nvPr/>
        </p:nvCxnSpPr>
        <p:spPr>
          <a:xfrm>
            <a:off x="5830270" y="5815865"/>
            <a:ext cx="3259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nip Same Side Corner Rectangle 94">
            <a:extLst>
              <a:ext uri="{FF2B5EF4-FFF2-40B4-BE49-F238E27FC236}">
                <a16:creationId xmlns="" xmlns:a16="http://schemas.microsoft.com/office/drawing/2014/main" id="{A02575D4-44EE-9E4B-8A95-DA3D93BA008A}"/>
              </a:ext>
            </a:extLst>
          </p:cNvPr>
          <p:cNvSpPr/>
          <p:nvPr/>
        </p:nvSpPr>
        <p:spPr>
          <a:xfrm rot="16200000">
            <a:off x="2372980" y="5429113"/>
            <a:ext cx="544706" cy="823446"/>
          </a:xfrm>
          <a:prstGeom prst="snip2SameRect">
            <a:avLst>
              <a:gd name="adj1" fmla="val 48759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E983E9E9-8622-564F-8FD4-D0C7F627DD7A}"/>
              </a:ext>
            </a:extLst>
          </p:cNvPr>
          <p:cNvCxnSpPr/>
          <p:nvPr/>
        </p:nvCxnSpPr>
        <p:spPr>
          <a:xfrm>
            <a:off x="251520" y="581586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358DC418-4138-FA47-8FDA-B4DBF92D1A6B}"/>
              </a:ext>
            </a:extLst>
          </p:cNvPr>
          <p:cNvCxnSpPr/>
          <p:nvPr/>
        </p:nvCxnSpPr>
        <p:spPr>
          <a:xfrm>
            <a:off x="6948264" y="5815865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4AD62DF2-3684-8549-9883-41F006345D82}"/>
              </a:ext>
            </a:extLst>
          </p:cNvPr>
          <p:cNvSpPr/>
          <p:nvPr/>
        </p:nvSpPr>
        <p:spPr>
          <a:xfrm>
            <a:off x="7308304" y="5465117"/>
            <a:ext cx="1090464" cy="666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4D332AE-CA05-8E40-8A4A-2C2C90566EB1}"/>
              </a:ext>
            </a:extLst>
          </p:cNvPr>
          <p:cNvSpPr txBox="1"/>
          <p:nvPr/>
        </p:nvSpPr>
        <p:spPr>
          <a:xfrm>
            <a:off x="2476018" y="56497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ADC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4C0D59A3-15ED-EE49-8018-B7DA51BCFA69}"/>
              </a:ext>
            </a:extLst>
          </p:cNvPr>
          <p:cNvSpPr txBox="1"/>
          <p:nvPr/>
        </p:nvSpPr>
        <p:spPr>
          <a:xfrm>
            <a:off x="7516578" y="560913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RAM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="" xmlns:a16="http://schemas.microsoft.com/office/drawing/2014/main" id="{69F74553-D96A-E243-8E18-2CC974BE56D0}"/>
              </a:ext>
            </a:extLst>
          </p:cNvPr>
          <p:cNvSpPr/>
          <p:nvPr/>
        </p:nvSpPr>
        <p:spPr>
          <a:xfrm>
            <a:off x="8460432" y="5609133"/>
            <a:ext cx="277688" cy="297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FC2192BE-6E49-CD47-BB29-F6B788C2FCAA}"/>
              </a:ext>
            </a:extLst>
          </p:cNvPr>
          <p:cNvCxnSpPr/>
          <p:nvPr/>
        </p:nvCxnSpPr>
        <p:spPr>
          <a:xfrm>
            <a:off x="5436096" y="4384997"/>
            <a:ext cx="325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B54C78-988E-D74E-B3EC-0ED75FA495F9}"/>
              </a:ext>
            </a:extLst>
          </p:cNvPr>
          <p:cNvSpPr/>
          <p:nvPr/>
        </p:nvSpPr>
        <p:spPr>
          <a:xfrm>
            <a:off x="5785792" y="3927971"/>
            <a:ext cx="1159696" cy="86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837BF13E-61A4-CD4D-89A5-922C54D14A82}"/>
              </a:ext>
            </a:extLst>
          </p:cNvPr>
          <p:cNvGrpSpPr/>
          <p:nvPr/>
        </p:nvGrpSpPr>
        <p:grpSpPr>
          <a:xfrm>
            <a:off x="5905128" y="4156079"/>
            <a:ext cx="648072" cy="576064"/>
            <a:chOff x="1475656" y="4005064"/>
            <a:chExt cx="648072" cy="576064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982E92B0-D15F-1B4B-B950-572173815D61}"/>
                </a:ext>
              </a:extLst>
            </p:cNvPr>
            <p:cNvSpPr/>
            <p:nvPr/>
          </p:nvSpPr>
          <p:spPr>
            <a:xfrm>
              <a:off x="1691680" y="40050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6" name="Arc 105">
              <a:extLst>
                <a:ext uri="{FF2B5EF4-FFF2-40B4-BE49-F238E27FC236}">
                  <a16:creationId xmlns="" xmlns:a16="http://schemas.microsoft.com/office/drawing/2014/main" id="{075BF5CC-A853-2745-9BE5-8B59A7CA6F07}"/>
                </a:ext>
              </a:extLst>
            </p:cNvPr>
            <p:cNvSpPr/>
            <p:nvPr/>
          </p:nvSpPr>
          <p:spPr>
            <a:xfrm>
              <a:off x="1475656" y="4085808"/>
              <a:ext cx="584800" cy="495320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75A014A3-2214-5147-8884-4ED0D20DF608}"/>
              </a:ext>
            </a:extLst>
          </p:cNvPr>
          <p:cNvSpPr/>
          <p:nvPr/>
        </p:nvSpPr>
        <p:spPr>
          <a:xfrm>
            <a:off x="3526014" y="5296122"/>
            <a:ext cx="3422250" cy="9576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A76CD206-D568-EC46-A4AB-17560085428C}"/>
              </a:ext>
            </a:extLst>
          </p:cNvPr>
          <p:cNvGrpSpPr/>
          <p:nvPr/>
        </p:nvGrpSpPr>
        <p:grpSpPr>
          <a:xfrm>
            <a:off x="3635896" y="5609133"/>
            <a:ext cx="648072" cy="576064"/>
            <a:chOff x="1475656" y="4005064"/>
            <a:chExt cx="648072" cy="576064"/>
          </a:xfrm>
        </p:grpSpPr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A716D26A-2911-DD40-A488-4CFA2D1EC4A8}"/>
                </a:ext>
              </a:extLst>
            </p:cNvPr>
            <p:cNvSpPr/>
            <p:nvPr/>
          </p:nvSpPr>
          <p:spPr>
            <a:xfrm>
              <a:off x="1691680" y="40050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0" name="Arc 109">
              <a:extLst>
                <a:ext uri="{FF2B5EF4-FFF2-40B4-BE49-F238E27FC236}">
                  <a16:creationId xmlns="" xmlns:a16="http://schemas.microsoft.com/office/drawing/2014/main" id="{91106D80-9CC0-6640-9BCC-D19368073951}"/>
                </a:ext>
              </a:extLst>
            </p:cNvPr>
            <p:cNvSpPr/>
            <p:nvPr/>
          </p:nvSpPr>
          <p:spPr>
            <a:xfrm>
              <a:off x="1475656" y="4085808"/>
              <a:ext cx="584800" cy="495320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640E7885-4B7D-ED49-BB4A-F9C6B9669A30}"/>
              </a:ext>
            </a:extLst>
          </p:cNvPr>
          <p:cNvGrpSpPr/>
          <p:nvPr/>
        </p:nvGrpSpPr>
        <p:grpSpPr>
          <a:xfrm>
            <a:off x="5940152" y="5609133"/>
            <a:ext cx="648072" cy="576064"/>
            <a:chOff x="1475656" y="4005064"/>
            <a:chExt cx="648072" cy="576064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16AFC6F4-1150-714F-BCF2-C64AFC4BDBB0}"/>
                </a:ext>
              </a:extLst>
            </p:cNvPr>
            <p:cNvSpPr/>
            <p:nvPr/>
          </p:nvSpPr>
          <p:spPr>
            <a:xfrm>
              <a:off x="1691680" y="40050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3" name="Arc 112">
              <a:extLst>
                <a:ext uri="{FF2B5EF4-FFF2-40B4-BE49-F238E27FC236}">
                  <a16:creationId xmlns="" xmlns:a16="http://schemas.microsoft.com/office/drawing/2014/main" id="{F3B414BD-9662-0D4F-B44F-0BA6BCBE2EE7}"/>
                </a:ext>
              </a:extLst>
            </p:cNvPr>
            <p:cNvSpPr/>
            <p:nvPr/>
          </p:nvSpPr>
          <p:spPr>
            <a:xfrm>
              <a:off x="1475656" y="4085808"/>
              <a:ext cx="584800" cy="495320"/>
            </a:xfrm>
            <a:prstGeom prst="arc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AE68F535-3D7B-D84C-A0BD-0810A6A0C85D}"/>
              </a:ext>
            </a:extLst>
          </p:cNvPr>
          <p:cNvCxnSpPr/>
          <p:nvPr/>
        </p:nvCxnSpPr>
        <p:spPr>
          <a:xfrm>
            <a:off x="6622358" y="5825157"/>
            <a:ext cx="3259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B3DB037B-2FEF-CE41-903E-09B3B6DAF91D}"/>
              </a:ext>
            </a:extLst>
          </p:cNvPr>
          <p:cNvCxnSpPr/>
          <p:nvPr/>
        </p:nvCxnSpPr>
        <p:spPr>
          <a:xfrm>
            <a:off x="4283968" y="5825157"/>
            <a:ext cx="3259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F2E8B6BA-6E05-2942-A459-F278B9009FCC}"/>
              </a:ext>
            </a:extLst>
          </p:cNvPr>
          <p:cNvCxnSpPr/>
          <p:nvPr/>
        </p:nvCxnSpPr>
        <p:spPr>
          <a:xfrm>
            <a:off x="3526014" y="5825157"/>
            <a:ext cx="3259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35E7F74F-EA97-604B-B8D4-DB20C338D3EF}"/>
              </a:ext>
            </a:extLst>
          </p:cNvPr>
          <p:cNvCxnSpPr>
            <a:cxnSpLocks/>
            <a:stCxn id="99" idx="3"/>
          </p:cNvCxnSpPr>
          <p:nvPr/>
        </p:nvCxnSpPr>
        <p:spPr>
          <a:xfrm flipV="1">
            <a:off x="3059832" y="5825158"/>
            <a:ext cx="432048" cy="92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7979" y="2348880"/>
            <a:ext cx="117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1990:s</a:t>
            </a:r>
            <a:endParaRPr lang="sv-SE" dirty="0"/>
          </a:p>
        </p:txBody>
      </p:sp>
      <p:sp>
        <p:nvSpPr>
          <p:cNvPr id="117" name="TextBox 116"/>
          <p:cNvSpPr txBox="1"/>
          <p:nvPr/>
        </p:nvSpPr>
        <p:spPr>
          <a:xfrm>
            <a:off x="577426" y="3718341"/>
            <a:ext cx="117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2000:s</a:t>
            </a:r>
            <a:endParaRPr lang="sv-SE" dirty="0"/>
          </a:p>
        </p:txBody>
      </p:sp>
      <p:sp>
        <p:nvSpPr>
          <p:cNvPr id="118" name="TextBox 117"/>
          <p:cNvSpPr txBox="1"/>
          <p:nvPr/>
        </p:nvSpPr>
        <p:spPr>
          <a:xfrm>
            <a:off x="587286" y="5158501"/>
            <a:ext cx="117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2010:s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1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36" grpId="0"/>
      <p:bldP spid="37" grpId="0" animBg="1"/>
      <p:bldP spid="40" grpId="0" animBg="1"/>
      <p:bldP spid="41" grpId="0"/>
      <p:bldP spid="42" grpId="0"/>
      <p:bldP spid="43" grpId="0" animBg="1"/>
      <p:bldP spid="44" grpId="0" animBg="1"/>
      <p:bldP spid="53" grpId="0" animBg="1"/>
      <p:bldP spid="55" grpId="0" animBg="1"/>
      <p:bldP spid="66" grpId="0" animBg="1"/>
      <p:bldP spid="69" grpId="0" animBg="1"/>
      <p:bldP spid="70" grpId="0"/>
      <p:bldP spid="71" grpId="0"/>
      <p:bldP spid="72" grpId="0" animBg="1"/>
      <p:bldP spid="73" grpId="0" animBg="1"/>
      <p:bldP spid="82" grpId="0" animBg="1"/>
      <p:bldP spid="95" grpId="0" animBg="1"/>
      <p:bldP spid="98" grpId="0" animBg="1"/>
      <p:bldP spid="99" grpId="0"/>
      <p:bldP spid="100" grpId="0"/>
      <p:bldP spid="101" grpId="0" animBg="1"/>
      <p:bldP spid="103" grpId="0" animBg="1"/>
      <p:bldP spid="107" grpId="0" animBg="1"/>
      <p:bldP spid="5" grpId="0"/>
      <p:bldP spid="117" grpId="0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0E0693-B5D0-A74C-80D7-FEE79171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Technical interface for high performance systems</a:t>
            </a:r>
            <a:endParaRPr lang="sv-S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F3C2BE-0C54-3F4B-BE64-1571324B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 interface at ESS is internal for both hardware and software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ICS provides firmware and firmware/software frameworks, including drivers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Domain groups use this to develop application specific firmware and software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ICS supports all development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ICS is responsible for </a:t>
            </a:r>
            <a:r>
              <a:rPr lang="en-US" sz="1800" dirty="0" smtClean="0"/>
              <a:t>deployment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Some models used at other facilities (simplified)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Keep Controls interface at the ADC (FRIB)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Requires controls to have domain expertise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”Clean” physical interface at the expense of difficult logical interface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Interface to network port (SNS)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Requires domain groups to have EPICS expertise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Interface at crate backplane (CERN)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Still requires some system specific code to run on CPU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DCB489-3E58-074A-A408-F2B08E4A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55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D89CAB-1023-7749-B1FB-E6383C5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Accelerator assessment of </a:t>
            </a:r>
            <a:r>
              <a:rPr lang="sv-SE" sz="2800" dirty="0"/>
              <a:t>integration status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171EA4-8A49-8F4B-8F99-5170ABEE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711349"/>
            <a:ext cx="9145016" cy="4886003"/>
          </a:xfrm>
        </p:spPr>
        <p:txBody>
          <a:bodyPr>
            <a:normAutofit lnSpcReduction="10000"/>
          </a:bodyPr>
          <a:lstStyle/>
          <a:p>
            <a:r>
              <a:rPr lang="sv-SE" sz="2000" dirty="0" smtClean="0"/>
              <a:t>Systems </a:t>
            </a:r>
            <a:r>
              <a:rPr lang="en-GB" sz="2000" dirty="0" smtClean="0"/>
              <a:t>integrated with industrial automation in good shape </a:t>
            </a:r>
          </a:p>
          <a:p>
            <a:pPr lvl="1"/>
            <a:r>
              <a:rPr lang="en-GB" sz="1800" dirty="0" smtClean="0"/>
              <a:t>Good in-house competence in ICS on these platforms</a:t>
            </a:r>
          </a:p>
          <a:p>
            <a:pPr lvl="1"/>
            <a:r>
              <a:rPr lang="en-GB" sz="1800" dirty="0" smtClean="0"/>
              <a:t>COTS platform standardization decided early on (Siemens, </a:t>
            </a:r>
            <a:r>
              <a:rPr lang="en-GB" sz="1800" dirty="0" err="1" smtClean="0"/>
              <a:t>Beckhoff</a:t>
            </a:r>
            <a:r>
              <a:rPr lang="en-GB" sz="1800" dirty="0" smtClean="0"/>
              <a:t>)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r>
              <a:rPr lang="en-GB" sz="2000" dirty="0" smtClean="0"/>
              <a:t>Systems integrated with the high performance </a:t>
            </a:r>
            <a:r>
              <a:rPr lang="en-GB" sz="2000" dirty="0" err="1" smtClean="0"/>
              <a:t>MicroTCA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platform have lagged behind</a:t>
            </a:r>
          </a:p>
          <a:p>
            <a:pPr lvl="1"/>
            <a:r>
              <a:rPr lang="en-GB" sz="1800" dirty="0" smtClean="0"/>
              <a:t>Not enough in-house capacity at ICS</a:t>
            </a:r>
          </a:p>
          <a:p>
            <a:pPr lvl="1"/>
            <a:r>
              <a:rPr lang="en-GB" sz="1800" dirty="0" smtClean="0"/>
              <a:t>High performance </a:t>
            </a:r>
            <a:r>
              <a:rPr lang="en-GB" sz="1800" dirty="0" err="1" smtClean="0"/>
              <a:t>MicroTCA</a:t>
            </a:r>
            <a:r>
              <a:rPr lang="en-GB" sz="1800" dirty="0" smtClean="0"/>
              <a:t> platform </a:t>
            </a:r>
            <a:r>
              <a:rPr lang="en-GB" sz="1800" dirty="0"/>
              <a:t>development as in-kind</a:t>
            </a:r>
          </a:p>
          <a:p>
            <a:pPr lvl="2"/>
            <a:r>
              <a:rPr lang="en-GB" sz="1400" dirty="0"/>
              <a:t>In-kind contract delayed with delayed deliverables as result</a:t>
            </a:r>
          </a:p>
          <a:p>
            <a:pPr lvl="1"/>
            <a:r>
              <a:rPr lang="en-GB" sz="1800" dirty="0" smtClean="0"/>
              <a:t>ICS </a:t>
            </a:r>
            <a:r>
              <a:rPr lang="en-GB" sz="1800" dirty="0"/>
              <a:t>has worked with issues </a:t>
            </a:r>
            <a:r>
              <a:rPr lang="en-GB" sz="1800" dirty="0" smtClean="0"/>
              <a:t>on the </a:t>
            </a:r>
            <a:r>
              <a:rPr lang="en-GB" sz="1800" dirty="0" err="1" smtClean="0"/>
              <a:t>MicroTCA</a:t>
            </a:r>
            <a:r>
              <a:rPr lang="en-GB" sz="1800" dirty="0" smtClean="0"/>
              <a:t> </a:t>
            </a:r>
            <a:r>
              <a:rPr lang="en-GB" sz="1800" dirty="0"/>
              <a:t>base platform </a:t>
            </a:r>
          </a:p>
          <a:p>
            <a:pPr lvl="2"/>
            <a:r>
              <a:rPr lang="en-GB" sz="1400" dirty="0" smtClean="0"/>
              <a:t>Such as issues </a:t>
            </a:r>
            <a:r>
              <a:rPr lang="en-GB" sz="1400" dirty="0"/>
              <a:t>with the backplane, MCH:s </a:t>
            </a:r>
            <a:r>
              <a:rPr lang="en-GB" sz="1400" dirty="0" smtClean="0"/>
              <a:t> and more</a:t>
            </a:r>
            <a:endParaRPr lang="en-GB" sz="1400" dirty="0"/>
          </a:p>
          <a:p>
            <a:pPr lvl="1"/>
            <a:r>
              <a:rPr lang="en-GB" sz="1800" dirty="0" smtClean="0"/>
              <a:t>ICS is continuing to work on the firmware framework</a:t>
            </a:r>
          </a:p>
          <a:p>
            <a:pPr lvl="2"/>
            <a:r>
              <a:rPr lang="en-GB" sz="1400" dirty="0" smtClean="0"/>
              <a:t>Project coordination has room for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CF513B-F8E3-844A-8D78-2A0ABE9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074" name="Picture 2" descr="C:\work\temp\Weeklies\Old\w1750\IFC1410_FMC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10" y="4014778"/>
            <a:ext cx="2247390" cy="28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work\temp\Weeklies\Old\w1808\Test_r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18" y="1484784"/>
            <a:ext cx="2004882" cy="19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531F7-9F51-2443-A3A6-44F526BD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Staffing issues</a:t>
            </a:r>
            <a:endParaRPr lang="sv-S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CD029A-E07F-5340-ACDA-6FEADC22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28992" cy="452596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Attrition of key staff has been problematic</a:t>
            </a:r>
          </a:p>
          <a:p>
            <a:pPr lvl="1"/>
            <a:r>
              <a:rPr lang="sv-SE" sz="1800" dirty="0" smtClean="0"/>
              <a:t>Integration work package leader left the project hanging for 6 months</a:t>
            </a:r>
            <a:endParaRPr lang="sv-SE" sz="1800" dirty="0"/>
          </a:p>
          <a:p>
            <a:pPr lvl="1"/>
            <a:r>
              <a:rPr lang="sv-SE" sz="1800" dirty="0" smtClean="0"/>
              <a:t>Controls resource for ion source integration leaving at a critical moment </a:t>
            </a:r>
          </a:p>
          <a:p>
            <a:pPr lvl="1"/>
            <a:r>
              <a:rPr lang="sv-SE" sz="1800" dirty="0" smtClean="0"/>
              <a:t>Changes among other involved staff has also led to confusion</a:t>
            </a:r>
            <a:endParaRPr lang="sv-SE" sz="2000" dirty="0" smtClean="0"/>
          </a:p>
          <a:p>
            <a:r>
              <a:rPr lang="sv-SE" sz="2000" dirty="0" smtClean="0"/>
              <a:t>It has been unclear </a:t>
            </a:r>
            <a:r>
              <a:rPr lang="sv-SE" sz="2000" dirty="0"/>
              <a:t>for </a:t>
            </a:r>
            <a:r>
              <a:rPr lang="sv-SE" sz="2000" dirty="0" smtClean="0"/>
              <a:t>accelerator work package </a:t>
            </a:r>
            <a:r>
              <a:rPr lang="sv-SE" sz="2000" dirty="0"/>
              <a:t>leaders who the counterpart is</a:t>
            </a:r>
          </a:p>
          <a:p>
            <a:r>
              <a:rPr lang="sv-SE" sz="2000" dirty="0" smtClean="0"/>
              <a:t>It has been unclear </a:t>
            </a:r>
            <a:r>
              <a:rPr lang="sv-SE" sz="2000" dirty="0"/>
              <a:t>for </a:t>
            </a:r>
            <a:r>
              <a:rPr lang="sv-SE" sz="2000" dirty="0" smtClean="0"/>
              <a:t>accelerator in-kind partners </a:t>
            </a:r>
            <a:r>
              <a:rPr lang="sv-SE" sz="2000" dirty="0"/>
              <a:t>who the ICS counterpart </a:t>
            </a:r>
            <a:r>
              <a:rPr lang="sv-SE" sz="2000" dirty="0" smtClean="0"/>
              <a:t>is</a:t>
            </a:r>
          </a:p>
          <a:p>
            <a:endParaRPr lang="sv-SE" sz="2000" dirty="0"/>
          </a:p>
          <a:p>
            <a:r>
              <a:rPr lang="sv-SE" sz="2000" dirty="0" smtClean="0"/>
              <a:t>A reorganization of the ICS hardware and integration group has been made</a:t>
            </a:r>
          </a:p>
          <a:p>
            <a:pPr lvl="1"/>
            <a:r>
              <a:rPr lang="sv-SE" sz="1600" dirty="0"/>
              <a:t>A new group leader has been recruited</a:t>
            </a:r>
          </a:p>
          <a:p>
            <a:pPr lvl="1"/>
            <a:r>
              <a:rPr lang="sv-SE" sz="1600" dirty="0" smtClean="0"/>
              <a:t>A dedicated, project management capable work package manager has </a:t>
            </a:r>
            <a:br>
              <a:rPr lang="sv-SE" sz="1600" dirty="0" smtClean="0"/>
            </a:br>
            <a:r>
              <a:rPr lang="sv-SE" sz="1600" dirty="0" smtClean="0"/>
              <a:t>been appointed for accelerator - this is the single point of contact</a:t>
            </a:r>
          </a:p>
          <a:p>
            <a:pPr lvl="1"/>
            <a:r>
              <a:rPr lang="sv-SE" sz="1600" dirty="0" smtClean="0"/>
              <a:t>A system for allocating resources using a matrix model has been devised</a:t>
            </a:r>
          </a:p>
          <a:p>
            <a:pPr lvl="1"/>
            <a:endParaRPr lang="sv-SE" sz="16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05498B-ED0B-AD49-B487-526CCA95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228">
            <a:off x="7105354" y="4769715"/>
            <a:ext cx="1914105" cy="14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11366</TotalTime>
  <Words>1252</Words>
  <Application>Microsoft Office PowerPoint</Application>
  <PresentationFormat>On-screen Show (4:3)</PresentationFormat>
  <Paragraphs>356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Accelerator controls readiness and plans  for normal conducting linac commissioning</vt:lpstr>
      <vt:lpstr>Success stories for integrated controls</vt:lpstr>
      <vt:lpstr>Controls scope for normal conducting linac</vt:lpstr>
      <vt:lpstr>PowerPoint Presentation</vt:lpstr>
      <vt:lpstr>Accelerator/ICS technical interfaces</vt:lpstr>
      <vt:lpstr>The move of the digital interface for high performance systems</vt:lpstr>
      <vt:lpstr>Technical interface for high performance systems</vt:lpstr>
      <vt:lpstr>Accelerator assessment of integration status </vt:lpstr>
      <vt:lpstr>Staffing issues</vt:lpstr>
      <vt:lpstr>In-kind interfaces and communication paths</vt:lpstr>
      <vt:lpstr>Plan for system integration</vt:lpstr>
      <vt:lpstr>Status and plans for IFC MicroTCA platform</vt:lpstr>
      <vt:lpstr>Status and plans for Struck MicroTCA platform</vt:lpstr>
      <vt:lpstr>Status and plans for CCDB</vt:lpstr>
      <vt:lpstr>Status and plans for timing</vt:lpstr>
      <vt:lpstr>Status and plans for EEE</vt:lpstr>
      <vt:lpstr>Plans for EPICS7</vt:lpstr>
      <vt:lpstr>Status and plans for archiving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eshraqi@gmail.com</dc:creator>
  <cp:lastModifiedBy>Henrik Carling</cp:lastModifiedBy>
  <cp:revision>121</cp:revision>
  <dcterms:created xsi:type="dcterms:W3CDTF">2018-03-28T06:47:41Z</dcterms:created>
  <dcterms:modified xsi:type="dcterms:W3CDTF">2018-04-12T12:24:24Z</dcterms:modified>
</cp:coreProperties>
</file>