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6"/>
  </p:notesMasterIdLst>
  <p:sldIdLst>
    <p:sldId id="256" r:id="rId3"/>
    <p:sldId id="287" r:id="rId4"/>
    <p:sldId id="288" r:id="rId5"/>
    <p:sldId id="265" r:id="rId6"/>
    <p:sldId id="289" r:id="rId7"/>
    <p:sldId id="259" r:id="rId8"/>
    <p:sldId id="279" r:id="rId9"/>
    <p:sldId id="264" r:id="rId10"/>
    <p:sldId id="290" r:id="rId11"/>
    <p:sldId id="267" r:id="rId12"/>
    <p:sldId id="270" r:id="rId13"/>
    <p:sldId id="272" r:id="rId14"/>
    <p:sldId id="268" r:id="rId15"/>
    <p:sldId id="273" r:id="rId16"/>
    <p:sldId id="276" r:id="rId17"/>
    <p:sldId id="271" r:id="rId18"/>
    <p:sldId id="277" r:id="rId19"/>
    <p:sldId id="281" r:id="rId20"/>
    <p:sldId id="282" r:id="rId21"/>
    <p:sldId id="292" r:id="rId22"/>
    <p:sldId id="291" r:id="rId23"/>
    <p:sldId id="274" r:id="rId24"/>
    <p:sldId id="263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53474" autoAdjust="0"/>
  </p:normalViewPr>
  <p:slideViewPr>
    <p:cSldViewPr>
      <p:cViewPr varScale="1">
        <p:scale>
          <a:sx n="46" d="100"/>
          <a:sy n="46" d="100"/>
        </p:scale>
        <p:origin x="25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the </a:t>
            </a:r>
            <a:r>
              <a:rPr lang="en-US" dirty="0" err="1"/>
              <a:t>ISrc</a:t>
            </a:r>
            <a:r>
              <a:rPr lang="en-US" dirty="0"/>
              <a:t>, a brief introduction, than pick an example and describe it with a some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19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GUIs, from hi-level overview to more detailed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9563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18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593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69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974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3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9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592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92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Describes the difficulties encountered due to multiple teams working in different places with different priorities. </a:t>
            </a:r>
          </a:p>
          <a:p>
            <a:r>
              <a:rPr lang="en-US" dirty="0"/>
              <a:t>Coordination: regular meetings, mail exchange, phone </a:t>
            </a:r>
            <a:r>
              <a:rPr lang="en-US" dirty="0" err="1"/>
              <a:t>tlaks</a:t>
            </a:r>
            <a:r>
              <a:rPr lang="en-US" dirty="0"/>
              <a:t>, frequent travels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261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Development Environment is the software and the supporting infrastructure for development at ESS and at in-kind partners.</a:t>
            </a:r>
          </a:p>
          <a:p>
            <a:endParaRPr lang="en-US" dirty="0"/>
          </a:p>
          <a:p>
            <a:r>
              <a:rPr lang="en-US" dirty="0"/>
              <a:t>The Development Machine (physical or virtual) is where development is performed</a:t>
            </a:r>
          </a:p>
          <a:p>
            <a:r>
              <a:rPr lang="en-US" dirty="0"/>
              <a:t>A centralized file server hosting the ESS EPICS Environment (thus “EEE server”).</a:t>
            </a:r>
          </a:p>
          <a:p>
            <a:endParaRPr lang="en-US" dirty="0"/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(Development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and EEE server) are released in numbered versions to ensure a common environment for all users.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 at different locations are synchronized one way from ESS outwards to ensure stable versions of EPICS related software that are up-to-date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New functionality added to the EEE server at ESS are distributed to external contributors by periodic one-way synchronizing of in-kind EEE servers with the ESS EEE server. </a:t>
            </a:r>
          </a:p>
          <a:p>
            <a:r>
              <a:rPr lang="en-US" dirty="0"/>
              <a:t>using </a:t>
            </a:r>
            <a:r>
              <a:rPr lang="en-US" dirty="0" err="1"/>
              <a:t>Rsync</a:t>
            </a:r>
            <a:r>
              <a:rPr lang="en-US" dirty="0"/>
              <a:t> </a:t>
            </a:r>
            <a:r>
              <a:rPr lang="en-US" dirty="0" err="1"/>
              <a:t>protocoll</a:t>
            </a:r>
            <a:r>
              <a:rPr lang="en-US" dirty="0"/>
              <a:t> over Internet. </a:t>
            </a:r>
          </a:p>
          <a:p>
            <a:endParaRPr lang="en-US" dirty="0"/>
          </a:p>
          <a:p>
            <a:r>
              <a:rPr lang="en-US" dirty="0"/>
              <a:t>EPICS module are version controlled using Git. When a new tag is pushed into the ESS git-repository a build process starts and, if successful, the module is installed in the ESS EEE Server with the</a:t>
            </a:r>
          </a:p>
          <a:p>
            <a:r>
              <a:rPr lang="en-US" dirty="0"/>
              <a:t>numbered tag.  </a:t>
            </a:r>
          </a:p>
          <a:p>
            <a:endParaRPr lang="en-US" dirty="0"/>
          </a:p>
          <a:p>
            <a:r>
              <a:rPr lang="en-US" dirty="0"/>
              <a:t>Modules can be installed locally on the In-kind EEE server but they will not appear on the ESS EEE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19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6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01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gives an idea of what there’s underneath and which is the challenge to make all devices working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0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0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8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7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8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6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CE97-A18A-45D3-B333-F338B66F8525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08CC-CEC4-4929-ABEC-07F93E9A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2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Lessons learnt during Front End preparation and installation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William Ledda - Control System Integrator (ICS)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Thomas Shea - Beam Diagnostic Section Leader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2018-04-12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D505-B20F-4D61-B4AC-7D6364E2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challenges</a:t>
            </a:r>
            <a:br>
              <a:rPr lang="en-US" b="1" dirty="0"/>
            </a:br>
            <a:r>
              <a:rPr lang="en-US" dirty="0"/>
              <a:t>Device integration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228-34B8-483E-89A2-9E4203A5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Many different devices to be integrated </a:t>
            </a:r>
          </a:p>
          <a:p>
            <a:pPr lvl="1" algn="just"/>
            <a:r>
              <a:rPr lang="en-US" sz="1600" dirty="0"/>
              <a:t>PLCs </a:t>
            </a:r>
          </a:p>
          <a:p>
            <a:pPr lvl="1" algn="just"/>
            <a:r>
              <a:rPr lang="en-US" sz="1600" dirty="0"/>
              <a:t>Field devices</a:t>
            </a:r>
          </a:p>
          <a:p>
            <a:pPr lvl="1" algn="just"/>
            <a:r>
              <a:rPr lang="en-US" sz="1600" dirty="0"/>
              <a:t>Power Supplies </a:t>
            </a:r>
          </a:p>
          <a:p>
            <a:pPr lvl="1" algn="just"/>
            <a:r>
              <a:rPr lang="en-US" sz="1600" dirty="0"/>
              <a:t>…</a:t>
            </a:r>
          </a:p>
          <a:p>
            <a:pPr algn="just"/>
            <a:r>
              <a:rPr lang="en-US" sz="1800" dirty="0"/>
              <a:t>Different interfaces and protocols </a:t>
            </a:r>
          </a:p>
          <a:p>
            <a:pPr lvl="1" algn="just"/>
            <a:r>
              <a:rPr lang="en-US" sz="1400" dirty="0"/>
              <a:t>Serial vs Ethernet</a:t>
            </a:r>
          </a:p>
          <a:p>
            <a:pPr lvl="1" algn="just"/>
            <a:r>
              <a:rPr lang="en-US" sz="1400" dirty="0"/>
              <a:t>Modbus</a:t>
            </a:r>
          </a:p>
          <a:p>
            <a:pPr lvl="1" algn="just"/>
            <a:r>
              <a:rPr lang="en-US" sz="1400" dirty="0"/>
              <a:t>SCPI/GPIB</a:t>
            </a:r>
          </a:p>
          <a:p>
            <a:pPr lvl="1" algn="just"/>
            <a:r>
              <a:rPr lang="en-US" sz="1400" dirty="0" err="1"/>
              <a:t>Simatic</a:t>
            </a:r>
            <a:r>
              <a:rPr lang="en-US" sz="1400" dirty="0"/>
              <a:t> step7</a:t>
            </a:r>
          </a:p>
          <a:p>
            <a:pPr lvl="1" algn="just"/>
            <a:r>
              <a:rPr lang="en-US" sz="1400" dirty="0"/>
              <a:t>EtherCAT</a:t>
            </a:r>
          </a:p>
          <a:p>
            <a:pPr lvl="1" algn="just"/>
            <a:r>
              <a:rPr lang="en-US" sz="1400" dirty="0"/>
              <a:t>…</a:t>
            </a:r>
          </a:p>
          <a:p>
            <a:pPr algn="just"/>
            <a:r>
              <a:rPr lang="en-US" sz="1800" dirty="0"/>
              <a:t>The “glue” that makes all these devices communicate is the EPICS framework</a:t>
            </a:r>
          </a:p>
          <a:p>
            <a:pPr algn="just"/>
            <a:r>
              <a:rPr lang="en-US" sz="1800" dirty="0"/>
              <a:t>For the Ion source and LEBT there are </a:t>
            </a:r>
          </a:p>
          <a:p>
            <a:pPr lvl="1" algn="just"/>
            <a:r>
              <a:rPr lang="en-US" sz="1600" dirty="0"/>
              <a:t>~ 10 IOCs running</a:t>
            </a:r>
          </a:p>
          <a:p>
            <a:pPr lvl="1" algn="just"/>
            <a:r>
              <a:rPr lang="en-US" sz="1600" dirty="0"/>
              <a:t>~ 9500 EPICS PVs</a:t>
            </a:r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6C5C6-E0E2-4113-AE20-A96D3B50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65" y="3464861"/>
            <a:ext cx="2808000" cy="15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706" y="1412776"/>
            <a:ext cx="2808000" cy="20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traight Connector 62"/>
          <p:cNvCxnSpPr>
            <a:stCxn id="166" idx="1"/>
          </p:cNvCxnSpPr>
          <p:nvPr/>
        </p:nvCxnSpPr>
        <p:spPr>
          <a:xfrm rot="10800000">
            <a:off x="3233805" y="2477601"/>
            <a:ext cx="272213" cy="14120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62"/>
          <p:cNvCxnSpPr/>
          <p:nvPr/>
        </p:nvCxnSpPr>
        <p:spPr>
          <a:xfrm rot="10800000">
            <a:off x="3274609" y="2291680"/>
            <a:ext cx="272213" cy="14120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62"/>
          <p:cNvCxnSpPr>
            <a:stCxn id="146" idx="1"/>
          </p:cNvCxnSpPr>
          <p:nvPr/>
        </p:nvCxnSpPr>
        <p:spPr>
          <a:xfrm rot="10800000" flipV="1">
            <a:off x="3257813" y="2104491"/>
            <a:ext cx="260799" cy="2768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62"/>
          <p:cNvCxnSpPr>
            <a:stCxn id="56" idx="1"/>
          </p:cNvCxnSpPr>
          <p:nvPr/>
        </p:nvCxnSpPr>
        <p:spPr>
          <a:xfrm rot="10800000" flipV="1">
            <a:off x="3255497" y="1916723"/>
            <a:ext cx="1122551" cy="316151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16"/>
          <p:cNvCxnSpPr>
            <a:endCxn id="134" idx="1"/>
          </p:cNvCxnSpPr>
          <p:nvPr/>
        </p:nvCxnSpPr>
        <p:spPr>
          <a:xfrm>
            <a:off x="1338546" y="5067075"/>
            <a:ext cx="564652" cy="16585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210"/>
          <p:cNvCxnSpPr>
            <a:endCxn id="130" idx="3"/>
          </p:cNvCxnSpPr>
          <p:nvPr/>
        </p:nvCxnSpPr>
        <p:spPr>
          <a:xfrm flipH="1">
            <a:off x="5396077" y="2454000"/>
            <a:ext cx="456259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68"/>
          <p:cNvCxnSpPr>
            <a:endCxn id="114" idx="1"/>
          </p:cNvCxnSpPr>
          <p:nvPr/>
        </p:nvCxnSpPr>
        <p:spPr>
          <a:xfrm rot="5400000">
            <a:off x="244174" y="4527697"/>
            <a:ext cx="651247" cy="204506"/>
          </a:xfrm>
          <a:prstGeom prst="bentConnector4">
            <a:avLst>
              <a:gd name="adj1" fmla="val -1345"/>
              <a:gd name="adj2" fmla="val 21178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7" name="Straight Connector 62"/>
          <p:cNvCxnSpPr>
            <a:stCxn id="176" idx="3"/>
          </p:cNvCxnSpPr>
          <p:nvPr/>
        </p:nvCxnSpPr>
        <p:spPr>
          <a:xfrm flipV="1">
            <a:off x="2163894" y="2500317"/>
            <a:ext cx="257686" cy="1188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68"/>
          <p:cNvCxnSpPr>
            <a:endCxn id="157" idx="1"/>
          </p:cNvCxnSpPr>
          <p:nvPr/>
        </p:nvCxnSpPr>
        <p:spPr>
          <a:xfrm rot="5400000">
            <a:off x="247378" y="5332965"/>
            <a:ext cx="656356" cy="216023"/>
          </a:xfrm>
          <a:prstGeom prst="bentConnector4">
            <a:avLst>
              <a:gd name="adj1" fmla="val 206"/>
              <a:gd name="adj2" fmla="val 20582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Connector 68"/>
          <p:cNvCxnSpPr>
            <a:stCxn id="126" idx="1"/>
          </p:cNvCxnSpPr>
          <p:nvPr/>
        </p:nvCxnSpPr>
        <p:spPr>
          <a:xfrm rot="10800000" flipH="1" flipV="1">
            <a:off x="683567" y="2348772"/>
            <a:ext cx="249057" cy="1688007"/>
          </a:xfrm>
          <a:prstGeom prst="bentConnector4">
            <a:avLst>
              <a:gd name="adj1" fmla="val -176745"/>
              <a:gd name="adj2" fmla="val 99805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499992" y="2618803"/>
            <a:ext cx="4464496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Platform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5508104" y="3617469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54769" y="1020846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5654" y="844372"/>
            <a:ext cx="2204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(10.10.1.xxx)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49081" y="1258987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2908" y="1102359"/>
            <a:ext cx="55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658" y="3338883"/>
            <a:ext cx="9685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24" idx="3"/>
            <a:endCxn id="175" idx="1"/>
          </p:cNvCxnSpPr>
          <p:nvPr/>
        </p:nvCxnSpPr>
        <p:spPr>
          <a:xfrm>
            <a:off x="6948264" y="4563019"/>
            <a:ext cx="3591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4" idx="1"/>
          </p:cNvCxnSpPr>
          <p:nvPr/>
        </p:nvCxnSpPr>
        <p:spPr>
          <a:xfrm>
            <a:off x="5486859" y="4563019"/>
            <a:ext cx="6693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73606" y="782771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3201" y="581692"/>
            <a:ext cx="94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56176" y="4346995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 Server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5508104" y="5067075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22587" y="4835799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76256" y="485105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Coils PS (x3)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Connector 47"/>
          <p:cNvCxnSpPr>
            <a:stCxn id="47" idx="3"/>
            <a:endCxn id="40" idx="1"/>
          </p:cNvCxnSpPr>
          <p:nvPr/>
        </p:nvCxnSpPr>
        <p:spPr>
          <a:xfrm>
            <a:off x="5292080" y="976540"/>
            <a:ext cx="388238" cy="1354231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283752" y="760516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Source 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63" y="878848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4378047" y="1700700"/>
            <a:ext cx="91403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9" name="Straight Connector 68"/>
          <p:cNvCxnSpPr>
            <a:stCxn id="15" idx="2"/>
            <a:endCxn id="6" idx="0"/>
          </p:cNvCxnSpPr>
          <p:nvPr/>
        </p:nvCxnSpPr>
        <p:spPr>
          <a:xfrm rot="16200000" flipH="1">
            <a:off x="3845107" y="1630436"/>
            <a:ext cx="746640" cy="2795378"/>
          </a:xfrm>
          <a:prstGeom prst="bentConnector3">
            <a:avLst>
              <a:gd name="adj1" fmla="val 29757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08104" y="5571131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52336" y="5355107"/>
            <a:ext cx="68627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Profinet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442311" y="675356"/>
            <a:ext cx="119415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Archiving    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27" y="772266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62"/>
          <p:cNvCxnSpPr>
            <a:stCxn id="76" idx="2"/>
            <a:endCxn id="116" idx="1"/>
          </p:cNvCxnSpPr>
          <p:nvPr/>
        </p:nvCxnSpPr>
        <p:spPr>
          <a:xfrm rot="16200000" flipH="1">
            <a:off x="2416282" y="730512"/>
            <a:ext cx="173716" cy="927499"/>
          </a:xfrm>
          <a:prstGeom prst="bentConnector2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876256" y="3401445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Magnetron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Connector 68"/>
          <p:cNvCxnSpPr>
            <a:stCxn id="108" idx="2"/>
            <a:endCxn id="111" idx="0"/>
          </p:cNvCxnSpPr>
          <p:nvPr/>
        </p:nvCxnSpPr>
        <p:spPr>
          <a:xfrm rot="16200000" flipH="1">
            <a:off x="7735333" y="2356452"/>
            <a:ext cx="214617" cy="598115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237585" y="2762819"/>
            <a:ext cx="13587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80318" y="2114747"/>
            <a:ext cx="13489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Connector 62"/>
          <p:cNvCxnSpPr>
            <a:cxnSpLocks/>
            <a:stCxn id="82" idx="0"/>
          </p:cNvCxnSpPr>
          <p:nvPr/>
        </p:nvCxnSpPr>
        <p:spPr>
          <a:xfrm rot="16200000" flipV="1">
            <a:off x="2389629" y="2732314"/>
            <a:ext cx="576064" cy="34904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2123728" y="3194867"/>
            <a:ext cx="145690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Source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174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ounded Rectangle 83"/>
          <p:cNvSpPr/>
          <p:nvPr/>
        </p:nvSpPr>
        <p:spPr>
          <a:xfrm>
            <a:off x="3402700" y="3194867"/>
            <a:ext cx="17321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1821144" y="5571131"/>
            <a:ext cx="7346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1880409" y="3952217"/>
            <a:ext cx="151301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Repeller Electrodes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508410" y="5355107"/>
            <a:ext cx="11934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PLC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876648" y="4315172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7307420" y="4346995"/>
            <a:ext cx="15850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Flow and Gauge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>
            <a:endCxn id="155" idx="1"/>
          </p:cNvCxnSpPr>
          <p:nvPr/>
        </p:nvCxnSpPr>
        <p:spPr>
          <a:xfrm>
            <a:off x="1180822" y="5787155"/>
            <a:ext cx="6403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60" idx="1"/>
          </p:cNvCxnSpPr>
          <p:nvPr/>
        </p:nvCxnSpPr>
        <p:spPr>
          <a:xfrm>
            <a:off x="1338546" y="4168241"/>
            <a:ext cx="5418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8"/>
          <p:cNvCxnSpPr>
            <a:stCxn id="15" idx="1"/>
            <a:endCxn id="126" idx="3"/>
          </p:cNvCxnSpPr>
          <p:nvPr/>
        </p:nvCxnSpPr>
        <p:spPr>
          <a:xfrm rot="10800000" flipV="1">
            <a:off x="1613952" y="2348771"/>
            <a:ext cx="741595" cy="1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68"/>
          <p:cNvCxnSpPr>
            <a:stCxn id="6" idx="2"/>
            <a:endCxn id="157" idx="2"/>
          </p:cNvCxnSpPr>
          <p:nvPr/>
        </p:nvCxnSpPr>
        <p:spPr>
          <a:xfrm rot="5400000">
            <a:off x="3205242" y="3664313"/>
            <a:ext cx="138368" cy="4683380"/>
          </a:xfrm>
          <a:prstGeom prst="bentConnector3">
            <a:avLst>
              <a:gd name="adj1" fmla="val 26521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2157" y="5559126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1421" y="3898281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1" y="5556002"/>
            <a:ext cx="368534" cy="87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2" y="2290736"/>
            <a:ext cx="379103" cy="72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29" y="2933931"/>
            <a:ext cx="379103" cy="72001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5701742" y="6481045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704096" y="6675732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08551" y="6399164"/>
            <a:ext cx="302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Equipment (PLC, IPC, I/O,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08551" y="6593851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LINAC Equipment (PS,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55546" y="2042738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(1)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>
            <a:endCxn id="16" idx="1"/>
          </p:cNvCxnSpPr>
          <p:nvPr/>
        </p:nvCxnSpPr>
        <p:spPr>
          <a:xfrm>
            <a:off x="5436096" y="4088300"/>
            <a:ext cx="144956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02295" y="3825168"/>
            <a:ext cx="9685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080" y="3401445"/>
            <a:ext cx="648072" cy="25353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(6)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85657" y="3872276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849081" y="1475493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281129" y="1321604"/>
            <a:ext cx="203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83568" y="2042739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67544" y="3842939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 (3)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467544" y="5463120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X204-2 (5)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Left Arrow 165"/>
          <p:cNvSpPr/>
          <p:nvPr/>
        </p:nvSpPr>
        <p:spPr>
          <a:xfrm>
            <a:off x="3506017" y="2499689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Left Arrow 169"/>
          <p:cNvSpPr/>
          <p:nvPr/>
        </p:nvSpPr>
        <p:spPr>
          <a:xfrm>
            <a:off x="1907704" y="4707035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ight Arrow 175"/>
          <p:cNvSpPr/>
          <p:nvPr/>
        </p:nvSpPr>
        <p:spPr>
          <a:xfrm>
            <a:off x="1926294" y="2500317"/>
            <a:ext cx="237600" cy="23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70" y="2099618"/>
            <a:ext cx="368534" cy="87137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2" y="2094743"/>
            <a:ext cx="368534" cy="87137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" y="3898281"/>
            <a:ext cx="368534" cy="8713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" y="5511327"/>
            <a:ext cx="368534" cy="87137"/>
          </a:xfrm>
          <a:prstGeom prst="rect">
            <a:avLst/>
          </a:prstGeom>
        </p:spPr>
      </p:pic>
      <p:sp>
        <p:nvSpPr>
          <p:cNvPr id="108" name="Rounded Rectangle 107"/>
          <p:cNvSpPr/>
          <p:nvPr/>
        </p:nvSpPr>
        <p:spPr>
          <a:xfrm>
            <a:off x="7181667" y="2116154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94" y="2144532"/>
            <a:ext cx="379103" cy="72000"/>
          </a:xfrm>
          <a:prstGeom prst="rect">
            <a:avLst/>
          </a:prstGeom>
        </p:spPr>
      </p:pic>
      <p:cxnSp>
        <p:nvCxnSpPr>
          <p:cNvPr id="110" name="Straight Connector 109"/>
          <p:cNvCxnSpPr>
            <a:stCxn id="40" idx="3"/>
            <a:endCxn id="108" idx="1"/>
          </p:cNvCxnSpPr>
          <p:nvPr/>
        </p:nvCxnSpPr>
        <p:spPr>
          <a:xfrm>
            <a:off x="7029269" y="2330771"/>
            <a:ext cx="152398" cy="14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7779782" y="2762819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58" y="2828545"/>
            <a:ext cx="379103" cy="72000"/>
          </a:xfrm>
          <a:prstGeom prst="rect">
            <a:avLst/>
          </a:prstGeom>
        </p:spPr>
      </p:pic>
      <p:cxnSp>
        <p:nvCxnSpPr>
          <p:cNvPr id="113" name="Straight Connector 112"/>
          <p:cNvCxnSpPr>
            <a:stCxn id="39" idx="3"/>
            <a:endCxn id="111" idx="1"/>
          </p:cNvCxnSpPr>
          <p:nvPr/>
        </p:nvCxnSpPr>
        <p:spPr>
          <a:xfrm>
            <a:off x="7596336" y="2978843"/>
            <a:ext cx="1834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467544" y="4649540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(4)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8" y="4706420"/>
            <a:ext cx="368534" cy="87137"/>
          </a:xfrm>
          <a:prstGeom prst="rect">
            <a:avLst/>
          </a:prstGeom>
        </p:spPr>
      </p:pic>
      <p:sp>
        <p:nvSpPr>
          <p:cNvPr id="130" name="Right Arrow 129"/>
          <p:cNvSpPr/>
          <p:nvPr/>
        </p:nvSpPr>
        <p:spPr>
          <a:xfrm>
            <a:off x="5158477" y="2335200"/>
            <a:ext cx="237600" cy="237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32" name="Right Arrow 131"/>
          <p:cNvSpPr/>
          <p:nvPr/>
        </p:nvSpPr>
        <p:spPr>
          <a:xfrm flipH="1">
            <a:off x="3624097" y="3407424"/>
            <a:ext cx="237600" cy="237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133" name="Straight Connector 106"/>
          <p:cNvCxnSpPr>
            <a:stCxn id="84" idx="3"/>
            <a:endCxn id="132" idx="3"/>
          </p:cNvCxnSpPr>
          <p:nvPr/>
        </p:nvCxnSpPr>
        <p:spPr>
          <a:xfrm>
            <a:off x="3575912" y="3410891"/>
            <a:ext cx="48185" cy="1153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Left Arrow 133"/>
          <p:cNvSpPr/>
          <p:nvPr/>
        </p:nvSpPr>
        <p:spPr>
          <a:xfrm>
            <a:off x="1903198" y="5113818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5" name="Straight Connector 116"/>
          <p:cNvCxnSpPr>
            <a:stCxn id="114" idx="3"/>
            <a:endCxn id="170" idx="1"/>
          </p:cNvCxnSpPr>
          <p:nvPr/>
        </p:nvCxnSpPr>
        <p:spPr>
          <a:xfrm flipV="1">
            <a:off x="1397927" y="4826149"/>
            <a:ext cx="509777" cy="12942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52280" y="1022236"/>
            <a:ext cx="1448703" cy="6347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Vacuum System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62"/>
          <p:cNvCxnSpPr>
            <a:stCxn id="116" idx="3"/>
            <a:endCxn id="47" idx="1"/>
          </p:cNvCxnSpPr>
          <p:nvPr/>
        </p:nvCxnSpPr>
        <p:spPr>
          <a:xfrm flipV="1">
            <a:off x="3897273" y="976540"/>
            <a:ext cx="386479" cy="30458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62"/>
          <p:cNvCxnSpPr>
            <a:stCxn id="56" idx="0"/>
            <a:endCxn id="47" idx="2"/>
          </p:cNvCxnSpPr>
          <p:nvPr/>
        </p:nvCxnSpPr>
        <p:spPr>
          <a:xfrm rot="16200000" flipV="1">
            <a:off x="4557422" y="1423058"/>
            <a:ext cx="508136" cy="4714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62"/>
          <p:cNvCxnSpPr>
            <a:cxnSpLocks/>
            <a:endCxn id="83" idx="1"/>
          </p:cNvCxnSpPr>
          <p:nvPr/>
        </p:nvCxnSpPr>
        <p:spPr>
          <a:xfrm rot="5400000">
            <a:off x="1645548" y="1716452"/>
            <a:ext cx="2244593" cy="1144215"/>
          </a:xfrm>
          <a:prstGeom prst="bentConnector4">
            <a:avLst>
              <a:gd name="adj1" fmla="val 32574"/>
              <a:gd name="adj2" fmla="val 138421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62"/>
          <p:cNvCxnSpPr>
            <a:stCxn id="142" idx="2"/>
            <a:endCxn id="116" idx="0"/>
          </p:cNvCxnSpPr>
          <p:nvPr/>
        </p:nvCxnSpPr>
        <p:spPr>
          <a:xfrm rot="16200000" flipH="1">
            <a:off x="3352116" y="895120"/>
            <a:ext cx="156728" cy="3204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75"/>
          <p:cNvSpPr/>
          <p:nvPr/>
        </p:nvSpPr>
        <p:spPr>
          <a:xfrm>
            <a:off x="3072192" y="620688"/>
            <a:ext cx="713371" cy="1976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Left Arrow 165"/>
          <p:cNvSpPr/>
          <p:nvPr/>
        </p:nvSpPr>
        <p:spPr>
          <a:xfrm>
            <a:off x="3521690" y="226974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6" name="Left Arrow 165"/>
          <p:cNvSpPr/>
          <p:nvPr/>
        </p:nvSpPr>
        <p:spPr>
          <a:xfrm>
            <a:off x="3518611" y="1985377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7" name="Straight Connector 31"/>
          <p:cNvCxnSpPr/>
          <p:nvPr/>
        </p:nvCxnSpPr>
        <p:spPr>
          <a:xfrm>
            <a:off x="5863313" y="361373"/>
            <a:ext cx="43204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9" name="TextBox 32"/>
          <p:cNvSpPr txBox="1"/>
          <p:nvPr/>
        </p:nvSpPr>
        <p:spPr>
          <a:xfrm>
            <a:off x="6313798" y="188640"/>
            <a:ext cx="219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(10.10.0.xxx,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Channel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boot,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,…)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Connector 62"/>
          <p:cNvCxnSpPr>
            <a:cxnSpLocks/>
          </p:cNvCxnSpPr>
          <p:nvPr/>
        </p:nvCxnSpPr>
        <p:spPr>
          <a:xfrm>
            <a:off x="1480461" y="1380437"/>
            <a:ext cx="1574706" cy="5077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62"/>
          <p:cNvCxnSpPr>
            <a:stCxn id="21" idx="1"/>
            <a:endCxn id="126" idx="0"/>
          </p:cNvCxnSpPr>
          <p:nvPr/>
        </p:nvCxnSpPr>
        <p:spPr>
          <a:xfrm rot="16200000" flipH="1">
            <a:off x="769489" y="1663468"/>
            <a:ext cx="386414" cy="37212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TextBox 28"/>
          <p:cNvSpPr txBox="1"/>
          <p:nvPr/>
        </p:nvSpPr>
        <p:spPr>
          <a:xfrm>
            <a:off x="279881" y="45373"/>
            <a:ext cx="54004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 Source Controls Architecture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4"/>
          <p:cNvSpPr/>
          <p:nvPr/>
        </p:nvSpPr>
        <p:spPr>
          <a:xfrm>
            <a:off x="2966890" y="975086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 (0)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97" y="1873154"/>
            <a:ext cx="368534" cy="8713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4" y="1237550"/>
            <a:ext cx="368534" cy="87137"/>
          </a:xfrm>
          <a:prstGeom prst="rect">
            <a:avLst/>
          </a:prstGeom>
        </p:spPr>
      </p:pic>
      <p:sp>
        <p:nvSpPr>
          <p:cNvPr id="161" name="Left Arrow 160"/>
          <p:cNvSpPr/>
          <p:nvPr/>
        </p:nvSpPr>
        <p:spPr>
          <a:xfrm flipH="1">
            <a:off x="1687350" y="1217432"/>
            <a:ext cx="236160" cy="2382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7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7497154" y="2856555"/>
            <a:ext cx="1602090" cy="2365349"/>
          </a:xfrm>
          <a:custGeom>
            <a:avLst/>
            <a:gdLst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41825 w 1602090"/>
              <a:gd name="connsiteY11" fmla="*/ 60457 h 2365349"/>
              <a:gd name="connsiteX12" fmla="*/ 234268 w 1602090"/>
              <a:gd name="connsiteY12" fmla="*/ 211597 h 2365349"/>
              <a:gd name="connsiteX13" fmla="*/ 249382 w 1602090"/>
              <a:gd name="connsiteY13" fmla="*/ 181369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41825 w 1602090"/>
              <a:gd name="connsiteY11" fmla="*/ 60457 h 2365349"/>
              <a:gd name="connsiteX12" fmla="*/ 234268 w 1602090"/>
              <a:gd name="connsiteY12" fmla="*/ 211597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  <a:gd name="connsiteX11" fmla="*/ 234268 w 1602090"/>
              <a:gd name="connsiteY11" fmla="*/ 211597 h 2365349"/>
              <a:gd name="connsiteX0" fmla="*/ 241825 w 1602090"/>
              <a:gd name="connsiteY0" fmla="*/ 0 h 2365349"/>
              <a:gd name="connsiteX1" fmla="*/ 241825 w 1602090"/>
              <a:gd name="connsiteY1" fmla="*/ 695247 h 2365349"/>
              <a:gd name="connsiteX2" fmla="*/ 0 w 1602090"/>
              <a:gd name="connsiteY2" fmla="*/ 695247 h 2365349"/>
              <a:gd name="connsiteX3" fmla="*/ 0 w 1602090"/>
              <a:gd name="connsiteY3" fmla="*/ 2365349 h 2365349"/>
              <a:gd name="connsiteX4" fmla="*/ 1602090 w 1602090"/>
              <a:gd name="connsiteY4" fmla="*/ 2365349 h 2365349"/>
              <a:gd name="connsiteX5" fmla="*/ 1602090 w 1602090"/>
              <a:gd name="connsiteY5" fmla="*/ 1632318 h 2365349"/>
              <a:gd name="connsiteX6" fmla="*/ 1254467 w 1602090"/>
              <a:gd name="connsiteY6" fmla="*/ 1632318 h 2365349"/>
              <a:gd name="connsiteX7" fmla="*/ 1254467 w 1602090"/>
              <a:gd name="connsiteY7" fmla="*/ 702804 h 2365349"/>
              <a:gd name="connsiteX8" fmla="*/ 1027756 w 1602090"/>
              <a:gd name="connsiteY8" fmla="*/ 702804 h 2365349"/>
              <a:gd name="connsiteX9" fmla="*/ 1027756 w 1602090"/>
              <a:gd name="connsiteY9" fmla="*/ 0 h 2365349"/>
              <a:gd name="connsiteX10" fmla="*/ 241825 w 1602090"/>
              <a:gd name="connsiteY10" fmla="*/ 0 h 236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2090" h="2365349">
                <a:moveTo>
                  <a:pt x="241825" y="0"/>
                </a:moveTo>
                <a:lnTo>
                  <a:pt x="241825" y="695247"/>
                </a:lnTo>
                <a:lnTo>
                  <a:pt x="0" y="695247"/>
                </a:lnTo>
                <a:lnTo>
                  <a:pt x="0" y="2365349"/>
                </a:lnTo>
                <a:lnTo>
                  <a:pt x="1602090" y="2365349"/>
                </a:lnTo>
                <a:lnTo>
                  <a:pt x="1602090" y="1632318"/>
                </a:lnTo>
                <a:lnTo>
                  <a:pt x="1254467" y="1632318"/>
                </a:lnTo>
                <a:lnTo>
                  <a:pt x="1254467" y="702804"/>
                </a:lnTo>
                <a:lnTo>
                  <a:pt x="1027756" y="702804"/>
                </a:lnTo>
                <a:lnTo>
                  <a:pt x="1027756" y="0"/>
                </a:lnTo>
                <a:lnTo>
                  <a:pt x="241825" y="0"/>
                </a:lnTo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Connector 47"/>
          <p:cNvCxnSpPr>
            <a:cxnSpLocks/>
            <a:stCxn id="212" idx="2"/>
            <a:endCxn id="197" idx="3"/>
          </p:cNvCxnSpPr>
          <p:nvPr/>
        </p:nvCxnSpPr>
        <p:spPr>
          <a:xfrm rot="5400000">
            <a:off x="7902345" y="5011119"/>
            <a:ext cx="402265" cy="4334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6" name="Freeform 195"/>
          <p:cNvSpPr/>
          <p:nvPr/>
        </p:nvSpPr>
        <p:spPr>
          <a:xfrm>
            <a:off x="2570158" y="2720500"/>
            <a:ext cx="1219435" cy="672751"/>
          </a:xfrm>
          <a:custGeom>
            <a:avLst/>
            <a:gdLst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375379 w 2199095"/>
              <a:gd name="connsiteY6" fmla="*/ 733031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73091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66002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0178 w 2199095"/>
              <a:gd name="connsiteY6" fmla="*/ 725942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102857 w 2206183"/>
              <a:gd name="connsiteY0" fmla="*/ 188925 h 1624760"/>
              <a:gd name="connsiteX1" fmla="*/ 7088 w 2206183"/>
              <a:gd name="connsiteY1" fmla="*/ 188925 h 1624760"/>
              <a:gd name="connsiteX2" fmla="*/ 0 w 2206183"/>
              <a:gd name="connsiteY2" fmla="*/ 724537 h 1624760"/>
              <a:gd name="connsiteX3" fmla="*/ 883703 w 2206183"/>
              <a:gd name="connsiteY3" fmla="*/ 1624760 h 1624760"/>
              <a:gd name="connsiteX4" fmla="*/ 883703 w 2206183"/>
              <a:gd name="connsiteY4" fmla="*/ 1065540 h 1624760"/>
              <a:gd name="connsiteX5" fmla="*/ 1687267 w 2206183"/>
              <a:gd name="connsiteY5" fmla="*/ 1058451 h 1624760"/>
              <a:gd name="connsiteX6" fmla="*/ 1687266 w 2206183"/>
              <a:gd name="connsiteY6" fmla="*/ 725942 h 1624760"/>
              <a:gd name="connsiteX7" fmla="*/ 2206183 w 2206183"/>
              <a:gd name="connsiteY7" fmla="*/ 733031 h 1624760"/>
              <a:gd name="connsiteX8" fmla="*/ 2206183 w 2206183"/>
              <a:gd name="connsiteY8" fmla="*/ 0 h 1624760"/>
              <a:gd name="connsiteX9" fmla="*/ 1087743 w 2206183"/>
              <a:gd name="connsiteY9" fmla="*/ 0 h 1624760"/>
              <a:gd name="connsiteX10" fmla="*/ 1102857 w 2206183"/>
              <a:gd name="connsiteY10" fmla="*/ 188925 h 1624760"/>
              <a:gd name="connsiteX0" fmla="*/ 1102857 w 2206183"/>
              <a:gd name="connsiteY0" fmla="*/ 188925 h 1065540"/>
              <a:gd name="connsiteX1" fmla="*/ 7088 w 2206183"/>
              <a:gd name="connsiteY1" fmla="*/ 188925 h 1065540"/>
              <a:gd name="connsiteX2" fmla="*/ 0 w 2206183"/>
              <a:gd name="connsiteY2" fmla="*/ 724537 h 1065540"/>
              <a:gd name="connsiteX3" fmla="*/ 330810 w 2206183"/>
              <a:gd name="connsiteY3" fmla="*/ 717448 h 1065540"/>
              <a:gd name="connsiteX4" fmla="*/ 883703 w 2206183"/>
              <a:gd name="connsiteY4" fmla="*/ 1065540 h 1065540"/>
              <a:gd name="connsiteX5" fmla="*/ 1687267 w 2206183"/>
              <a:gd name="connsiteY5" fmla="*/ 1058451 h 1065540"/>
              <a:gd name="connsiteX6" fmla="*/ 1687266 w 2206183"/>
              <a:gd name="connsiteY6" fmla="*/ 725942 h 1065540"/>
              <a:gd name="connsiteX7" fmla="*/ 2206183 w 2206183"/>
              <a:gd name="connsiteY7" fmla="*/ 733031 h 1065540"/>
              <a:gd name="connsiteX8" fmla="*/ 2206183 w 2206183"/>
              <a:gd name="connsiteY8" fmla="*/ 0 h 1065540"/>
              <a:gd name="connsiteX9" fmla="*/ 1087743 w 2206183"/>
              <a:gd name="connsiteY9" fmla="*/ 0 h 1065540"/>
              <a:gd name="connsiteX10" fmla="*/ 1102857 w 2206183"/>
              <a:gd name="connsiteY10" fmla="*/ 188925 h 1065540"/>
              <a:gd name="connsiteX0" fmla="*/ 1095974 w 2199300"/>
              <a:gd name="connsiteY0" fmla="*/ 188925 h 1065540"/>
              <a:gd name="connsiteX1" fmla="*/ 205 w 2199300"/>
              <a:gd name="connsiteY1" fmla="*/ 188925 h 1065540"/>
              <a:gd name="connsiteX2" fmla="*/ 14383 w 2199300"/>
              <a:gd name="connsiteY2" fmla="*/ 731625 h 1065540"/>
              <a:gd name="connsiteX3" fmla="*/ 323927 w 2199300"/>
              <a:gd name="connsiteY3" fmla="*/ 717448 h 1065540"/>
              <a:gd name="connsiteX4" fmla="*/ 876820 w 2199300"/>
              <a:gd name="connsiteY4" fmla="*/ 1065540 h 1065540"/>
              <a:gd name="connsiteX5" fmla="*/ 1680384 w 2199300"/>
              <a:gd name="connsiteY5" fmla="*/ 1058451 h 1065540"/>
              <a:gd name="connsiteX6" fmla="*/ 1680383 w 2199300"/>
              <a:gd name="connsiteY6" fmla="*/ 725942 h 1065540"/>
              <a:gd name="connsiteX7" fmla="*/ 2199300 w 2199300"/>
              <a:gd name="connsiteY7" fmla="*/ 733031 h 1065540"/>
              <a:gd name="connsiteX8" fmla="*/ 2199300 w 2199300"/>
              <a:gd name="connsiteY8" fmla="*/ 0 h 1065540"/>
              <a:gd name="connsiteX9" fmla="*/ 1080860 w 2199300"/>
              <a:gd name="connsiteY9" fmla="*/ 0 h 1065540"/>
              <a:gd name="connsiteX10" fmla="*/ 1095974 w 2199300"/>
              <a:gd name="connsiteY10" fmla="*/ 188925 h 1065540"/>
              <a:gd name="connsiteX0" fmla="*/ 1095974 w 2199300"/>
              <a:gd name="connsiteY0" fmla="*/ 188925 h 1327810"/>
              <a:gd name="connsiteX1" fmla="*/ 205 w 2199300"/>
              <a:gd name="connsiteY1" fmla="*/ 188925 h 1327810"/>
              <a:gd name="connsiteX2" fmla="*/ 14383 w 2199300"/>
              <a:gd name="connsiteY2" fmla="*/ 731625 h 1327810"/>
              <a:gd name="connsiteX3" fmla="*/ 323927 w 2199300"/>
              <a:gd name="connsiteY3" fmla="*/ 717448 h 1327810"/>
              <a:gd name="connsiteX4" fmla="*/ 401899 w 2199300"/>
              <a:gd name="connsiteY4" fmla="*/ 1327810 h 1327810"/>
              <a:gd name="connsiteX5" fmla="*/ 1680384 w 2199300"/>
              <a:gd name="connsiteY5" fmla="*/ 1058451 h 1327810"/>
              <a:gd name="connsiteX6" fmla="*/ 1680383 w 2199300"/>
              <a:gd name="connsiteY6" fmla="*/ 725942 h 1327810"/>
              <a:gd name="connsiteX7" fmla="*/ 2199300 w 2199300"/>
              <a:gd name="connsiteY7" fmla="*/ 733031 h 1327810"/>
              <a:gd name="connsiteX8" fmla="*/ 2199300 w 2199300"/>
              <a:gd name="connsiteY8" fmla="*/ 0 h 1327810"/>
              <a:gd name="connsiteX9" fmla="*/ 1080860 w 2199300"/>
              <a:gd name="connsiteY9" fmla="*/ 0 h 1327810"/>
              <a:gd name="connsiteX10" fmla="*/ 1095974 w 2199300"/>
              <a:gd name="connsiteY10" fmla="*/ 188925 h 1327810"/>
              <a:gd name="connsiteX0" fmla="*/ 1095974 w 2199300"/>
              <a:gd name="connsiteY0" fmla="*/ 188925 h 1327810"/>
              <a:gd name="connsiteX1" fmla="*/ 205 w 2199300"/>
              <a:gd name="connsiteY1" fmla="*/ 188925 h 1327810"/>
              <a:gd name="connsiteX2" fmla="*/ 14383 w 2199300"/>
              <a:gd name="connsiteY2" fmla="*/ 731625 h 1327810"/>
              <a:gd name="connsiteX3" fmla="*/ 373546 w 2199300"/>
              <a:gd name="connsiteY3" fmla="*/ 731625 h 1327810"/>
              <a:gd name="connsiteX4" fmla="*/ 401899 w 2199300"/>
              <a:gd name="connsiteY4" fmla="*/ 1327810 h 1327810"/>
              <a:gd name="connsiteX5" fmla="*/ 1680384 w 2199300"/>
              <a:gd name="connsiteY5" fmla="*/ 1058451 h 1327810"/>
              <a:gd name="connsiteX6" fmla="*/ 1680383 w 2199300"/>
              <a:gd name="connsiteY6" fmla="*/ 725942 h 1327810"/>
              <a:gd name="connsiteX7" fmla="*/ 2199300 w 2199300"/>
              <a:gd name="connsiteY7" fmla="*/ 733031 h 1327810"/>
              <a:gd name="connsiteX8" fmla="*/ 2199300 w 2199300"/>
              <a:gd name="connsiteY8" fmla="*/ 0 h 1327810"/>
              <a:gd name="connsiteX9" fmla="*/ 1080860 w 2199300"/>
              <a:gd name="connsiteY9" fmla="*/ 0 h 1327810"/>
              <a:gd name="connsiteX10" fmla="*/ 1095974 w 2199300"/>
              <a:gd name="connsiteY10" fmla="*/ 188925 h 1327810"/>
              <a:gd name="connsiteX0" fmla="*/ 1095974 w 2199300"/>
              <a:gd name="connsiteY0" fmla="*/ 188925 h 1320721"/>
              <a:gd name="connsiteX1" fmla="*/ 205 w 2199300"/>
              <a:gd name="connsiteY1" fmla="*/ 188925 h 1320721"/>
              <a:gd name="connsiteX2" fmla="*/ 14383 w 2199300"/>
              <a:gd name="connsiteY2" fmla="*/ 731625 h 1320721"/>
              <a:gd name="connsiteX3" fmla="*/ 373546 w 2199300"/>
              <a:gd name="connsiteY3" fmla="*/ 731625 h 1320721"/>
              <a:gd name="connsiteX4" fmla="*/ 359369 w 2199300"/>
              <a:gd name="connsiteY4" fmla="*/ 1320721 h 1320721"/>
              <a:gd name="connsiteX5" fmla="*/ 1680384 w 2199300"/>
              <a:gd name="connsiteY5" fmla="*/ 1058451 h 1320721"/>
              <a:gd name="connsiteX6" fmla="*/ 1680383 w 2199300"/>
              <a:gd name="connsiteY6" fmla="*/ 725942 h 1320721"/>
              <a:gd name="connsiteX7" fmla="*/ 2199300 w 2199300"/>
              <a:gd name="connsiteY7" fmla="*/ 733031 h 1320721"/>
              <a:gd name="connsiteX8" fmla="*/ 2199300 w 2199300"/>
              <a:gd name="connsiteY8" fmla="*/ 0 h 1320721"/>
              <a:gd name="connsiteX9" fmla="*/ 1080860 w 2199300"/>
              <a:gd name="connsiteY9" fmla="*/ 0 h 1320721"/>
              <a:gd name="connsiteX10" fmla="*/ 1095974 w 2199300"/>
              <a:gd name="connsiteY10" fmla="*/ 188925 h 1320721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680383 w 2199300"/>
              <a:gd name="connsiteY6" fmla="*/ 725942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61407 w 2199300"/>
              <a:gd name="connsiteY6" fmla="*/ 697588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9761 w 2199300"/>
              <a:gd name="connsiteY6" fmla="*/ 718853 h 1327809"/>
              <a:gd name="connsiteX7" fmla="*/ 2199300 w 2199300"/>
              <a:gd name="connsiteY7" fmla="*/ 733031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9761 w 2199300"/>
              <a:gd name="connsiteY6" fmla="*/ 718853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1095974 w 2199300"/>
              <a:gd name="connsiteY0" fmla="*/ 188925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2672 w 2199300"/>
              <a:gd name="connsiteY6" fmla="*/ 697588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1095974 w 2199300"/>
              <a:gd name="connsiteY10" fmla="*/ 188925 h 1327809"/>
              <a:gd name="connsiteX0" fmla="*/ 819527 w 2199300"/>
              <a:gd name="connsiteY0" fmla="*/ 196013 h 1327809"/>
              <a:gd name="connsiteX1" fmla="*/ 205 w 2199300"/>
              <a:gd name="connsiteY1" fmla="*/ 188925 h 1327809"/>
              <a:gd name="connsiteX2" fmla="*/ 14383 w 2199300"/>
              <a:gd name="connsiteY2" fmla="*/ 731625 h 1327809"/>
              <a:gd name="connsiteX3" fmla="*/ 373546 w 2199300"/>
              <a:gd name="connsiteY3" fmla="*/ 731625 h 1327809"/>
              <a:gd name="connsiteX4" fmla="*/ 359369 w 2199300"/>
              <a:gd name="connsiteY4" fmla="*/ 1320721 h 1327809"/>
              <a:gd name="connsiteX5" fmla="*/ 1396849 w 2199300"/>
              <a:gd name="connsiteY5" fmla="*/ 1327809 h 1327809"/>
              <a:gd name="connsiteX6" fmla="*/ 1382672 w 2199300"/>
              <a:gd name="connsiteY6" fmla="*/ 697588 h 1327809"/>
              <a:gd name="connsiteX7" fmla="*/ 795802 w 2199300"/>
              <a:gd name="connsiteY7" fmla="*/ 697590 h 1327809"/>
              <a:gd name="connsiteX8" fmla="*/ 2199300 w 2199300"/>
              <a:gd name="connsiteY8" fmla="*/ 0 h 1327809"/>
              <a:gd name="connsiteX9" fmla="*/ 1080860 w 2199300"/>
              <a:gd name="connsiteY9" fmla="*/ 0 h 1327809"/>
              <a:gd name="connsiteX10" fmla="*/ 819527 w 2199300"/>
              <a:gd name="connsiteY10" fmla="*/ 196013 h 1327809"/>
              <a:gd name="connsiteX0" fmla="*/ 805144 w 2184917"/>
              <a:gd name="connsiteY0" fmla="*/ 196013 h 1327809"/>
              <a:gd name="connsiteX1" fmla="*/ 14175 w 2184917"/>
              <a:gd name="connsiteY1" fmla="*/ 188925 h 1327809"/>
              <a:gd name="connsiteX2" fmla="*/ 0 w 2184917"/>
              <a:gd name="connsiteY2" fmla="*/ 731625 h 1327809"/>
              <a:gd name="connsiteX3" fmla="*/ 359163 w 2184917"/>
              <a:gd name="connsiteY3" fmla="*/ 731625 h 1327809"/>
              <a:gd name="connsiteX4" fmla="*/ 344986 w 2184917"/>
              <a:gd name="connsiteY4" fmla="*/ 1320721 h 1327809"/>
              <a:gd name="connsiteX5" fmla="*/ 1382466 w 2184917"/>
              <a:gd name="connsiteY5" fmla="*/ 1327809 h 1327809"/>
              <a:gd name="connsiteX6" fmla="*/ 1368289 w 2184917"/>
              <a:gd name="connsiteY6" fmla="*/ 697588 h 1327809"/>
              <a:gd name="connsiteX7" fmla="*/ 781419 w 2184917"/>
              <a:gd name="connsiteY7" fmla="*/ 697590 h 1327809"/>
              <a:gd name="connsiteX8" fmla="*/ 2184917 w 2184917"/>
              <a:gd name="connsiteY8" fmla="*/ 0 h 1327809"/>
              <a:gd name="connsiteX9" fmla="*/ 1066477 w 2184917"/>
              <a:gd name="connsiteY9" fmla="*/ 0 h 1327809"/>
              <a:gd name="connsiteX10" fmla="*/ 805144 w 2184917"/>
              <a:gd name="connsiteY10" fmla="*/ 196013 h 1327809"/>
              <a:gd name="connsiteX0" fmla="*/ 805144 w 2184917"/>
              <a:gd name="connsiteY0" fmla="*/ 196013 h 1327809"/>
              <a:gd name="connsiteX1" fmla="*/ 14175 w 2184917"/>
              <a:gd name="connsiteY1" fmla="*/ 188925 h 1327809"/>
              <a:gd name="connsiteX2" fmla="*/ 0 w 2184917"/>
              <a:gd name="connsiteY2" fmla="*/ 731625 h 1327809"/>
              <a:gd name="connsiteX3" fmla="*/ 359163 w 2184917"/>
              <a:gd name="connsiteY3" fmla="*/ 731625 h 1327809"/>
              <a:gd name="connsiteX4" fmla="*/ 344986 w 2184917"/>
              <a:gd name="connsiteY4" fmla="*/ 1320721 h 1327809"/>
              <a:gd name="connsiteX5" fmla="*/ 1382466 w 2184917"/>
              <a:gd name="connsiteY5" fmla="*/ 1327809 h 1327809"/>
              <a:gd name="connsiteX6" fmla="*/ 1368289 w 2184917"/>
              <a:gd name="connsiteY6" fmla="*/ 697588 h 1327809"/>
              <a:gd name="connsiteX7" fmla="*/ 781419 w 2184917"/>
              <a:gd name="connsiteY7" fmla="*/ 697590 h 1327809"/>
              <a:gd name="connsiteX8" fmla="*/ 2184917 w 2184917"/>
              <a:gd name="connsiteY8" fmla="*/ 0 h 1327809"/>
              <a:gd name="connsiteX9" fmla="*/ 805144 w 2184917"/>
              <a:gd name="connsiteY9" fmla="*/ 196013 h 1327809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89 w 1382466"/>
              <a:gd name="connsiteY6" fmla="*/ 508663 h 1138884"/>
              <a:gd name="connsiteX7" fmla="*/ 781419 w 1382466"/>
              <a:gd name="connsiteY7" fmla="*/ 508665 h 1138884"/>
              <a:gd name="connsiteX8" fmla="*/ 805144 w 1382466"/>
              <a:gd name="connsiteY8" fmla="*/ 7088 h 1138884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89 w 1382466"/>
              <a:gd name="connsiteY6" fmla="*/ 508663 h 1138884"/>
              <a:gd name="connsiteX7" fmla="*/ 802684 w 1382466"/>
              <a:gd name="connsiteY7" fmla="*/ 501576 h 1138884"/>
              <a:gd name="connsiteX8" fmla="*/ 805144 w 1382466"/>
              <a:gd name="connsiteY8" fmla="*/ 7088 h 1138884"/>
              <a:gd name="connsiteX0" fmla="*/ 805144 w 1389555"/>
              <a:gd name="connsiteY0" fmla="*/ 7088 h 1138884"/>
              <a:gd name="connsiteX1" fmla="*/ 14175 w 1389555"/>
              <a:gd name="connsiteY1" fmla="*/ 0 h 1138884"/>
              <a:gd name="connsiteX2" fmla="*/ 0 w 1389555"/>
              <a:gd name="connsiteY2" fmla="*/ 542700 h 1138884"/>
              <a:gd name="connsiteX3" fmla="*/ 359163 w 1389555"/>
              <a:gd name="connsiteY3" fmla="*/ 542700 h 1138884"/>
              <a:gd name="connsiteX4" fmla="*/ 344986 w 1389555"/>
              <a:gd name="connsiteY4" fmla="*/ 1131796 h 1138884"/>
              <a:gd name="connsiteX5" fmla="*/ 1382466 w 1389555"/>
              <a:gd name="connsiteY5" fmla="*/ 1138884 h 1138884"/>
              <a:gd name="connsiteX6" fmla="*/ 1389555 w 1389555"/>
              <a:gd name="connsiteY6" fmla="*/ 501574 h 1138884"/>
              <a:gd name="connsiteX7" fmla="*/ 802684 w 1389555"/>
              <a:gd name="connsiteY7" fmla="*/ 501576 h 1138884"/>
              <a:gd name="connsiteX8" fmla="*/ 805144 w 1389555"/>
              <a:gd name="connsiteY8" fmla="*/ 7088 h 1138884"/>
              <a:gd name="connsiteX0" fmla="*/ 805144 w 1382466"/>
              <a:gd name="connsiteY0" fmla="*/ 7088 h 1138884"/>
              <a:gd name="connsiteX1" fmla="*/ 14175 w 1382466"/>
              <a:gd name="connsiteY1" fmla="*/ 0 h 1138884"/>
              <a:gd name="connsiteX2" fmla="*/ 0 w 1382466"/>
              <a:gd name="connsiteY2" fmla="*/ 542700 h 1138884"/>
              <a:gd name="connsiteX3" fmla="*/ 359163 w 1382466"/>
              <a:gd name="connsiteY3" fmla="*/ 542700 h 1138884"/>
              <a:gd name="connsiteX4" fmla="*/ 344986 w 1382466"/>
              <a:gd name="connsiteY4" fmla="*/ 1131796 h 1138884"/>
              <a:gd name="connsiteX5" fmla="*/ 1382466 w 1382466"/>
              <a:gd name="connsiteY5" fmla="*/ 1138884 h 1138884"/>
              <a:gd name="connsiteX6" fmla="*/ 1368290 w 1382466"/>
              <a:gd name="connsiteY6" fmla="*/ 501574 h 1138884"/>
              <a:gd name="connsiteX7" fmla="*/ 802684 w 1382466"/>
              <a:gd name="connsiteY7" fmla="*/ 501576 h 1138884"/>
              <a:gd name="connsiteX8" fmla="*/ 805144 w 1382466"/>
              <a:gd name="connsiteY8" fmla="*/ 7088 h 1138884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45193 w 1368496"/>
              <a:gd name="connsiteY3" fmla="*/ 542700 h 1145212"/>
              <a:gd name="connsiteX4" fmla="*/ 331016 w 1368496"/>
              <a:gd name="connsiteY4" fmla="*/ 1131796 h 1145212"/>
              <a:gd name="connsiteX5" fmla="*/ 1368496 w 1368496"/>
              <a:gd name="connsiteY5" fmla="*/ 1138884 h 1145212"/>
              <a:gd name="connsiteX6" fmla="*/ 1354320 w 1368496"/>
              <a:gd name="connsiteY6" fmla="*/ 501574 h 1145212"/>
              <a:gd name="connsiteX7" fmla="*/ 788714 w 1368496"/>
              <a:gd name="connsiteY7" fmla="*/ 501576 h 1145212"/>
              <a:gd name="connsiteX8" fmla="*/ 791174 w 1368496"/>
              <a:gd name="connsiteY8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331016 w 1368496"/>
              <a:gd name="connsiteY3" fmla="*/ 1131796 h 1145212"/>
              <a:gd name="connsiteX4" fmla="*/ 1368496 w 1368496"/>
              <a:gd name="connsiteY4" fmla="*/ 1138884 h 1145212"/>
              <a:gd name="connsiteX5" fmla="*/ 1354320 w 1368496"/>
              <a:gd name="connsiteY5" fmla="*/ 501574 h 1145212"/>
              <a:gd name="connsiteX6" fmla="*/ 788714 w 1368496"/>
              <a:gd name="connsiteY6" fmla="*/ 501576 h 1145212"/>
              <a:gd name="connsiteX7" fmla="*/ 791174 w 1368496"/>
              <a:gd name="connsiteY7" fmla="*/ 7088 h 1145212"/>
              <a:gd name="connsiteX0" fmla="*/ 791174 w 1368496"/>
              <a:gd name="connsiteY0" fmla="*/ 7088 h 1145212"/>
              <a:gd name="connsiteX1" fmla="*/ 205 w 1368496"/>
              <a:gd name="connsiteY1" fmla="*/ 0 h 1145212"/>
              <a:gd name="connsiteX2" fmla="*/ 14383 w 1368496"/>
              <a:gd name="connsiteY2" fmla="*/ 1145212 h 1145212"/>
              <a:gd name="connsiteX3" fmla="*/ 1368496 w 1368496"/>
              <a:gd name="connsiteY3" fmla="*/ 1138884 h 1145212"/>
              <a:gd name="connsiteX4" fmla="*/ 1354320 w 1368496"/>
              <a:gd name="connsiteY4" fmla="*/ 501574 h 1145212"/>
              <a:gd name="connsiteX5" fmla="*/ 788714 w 1368496"/>
              <a:gd name="connsiteY5" fmla="*/ 501576 h 1145212"/>
              <a:gd name="connsiteX6" fmla="*/ 791174 w 1368496"/>
              <a:gd name="connsiteY6" fmla="*/ 7088 h 1145212"/>
              <a:gd name="connsiteX0" fmla="*/ 776791 w 1354113"/>
              <a:gd name="connsiteY0" fmla="*/ 0 h 1138124"/>
              <a:gd name="connsiteX1" fmla="*/ 248092 w 1354113"/>
              <a:gd name="connsiteY1" fmla="*/ 347331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297711 w 1354113"/>
              <a:gd name="connsiteY1" fmla="*/ 510363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297711 w 1354113"/>
              <a:gd name="connsiteY1" fmla="*/ 510363 h 1138124"/>
              <a:gd name="connsiteX2" fmla="*/ 0 w 1354113"/>
              <a:gd name="connsiteY2" fmla="*/ 1138124 h 1138124"/>
              <a:gd name="connsiteX3" fmla="*/ 1354113 w 1354113"/>
              <a:gd name="connsiteY3" fmla="*/ 1131796 h 1138124"/>
              <a:gd name="connsiteX4" fmla="*/ 1339937 w 1354113"/>
              <a:gd name="connsiteY4" fmla="*/ 494486 h 1138124"/>
              <a:gd name="connsiteX5" fmla="*/ 774331 w 1354113"/>
              <a:gd name="connsiteY5" fmla="*/ 494488 h 1138124"/>
              <a:gd name="connsiteX6" fmla="*/ 776791 w 1354113"/>
              <a:gd name="connsiteY6" fmla="*/ 0 h 1138124"/>
              <a:gd name="connsiteX0" fmla="*/ 776791 w 1354113"/>
              <a:gd name="connsiteY0" fmla="*/ 0 h 1138124"/>
              <a:gd name="connsiteX1" fmla="*/ 0 w 1354113"/>
              <a:gd name="connsiteY1" fmla="*/ 1138124 h 1138124"/>
              <a:gd name="connsiteX2" fmla="*/ 1354113 w 1354113"/>
              <a:gd name="connsiteY2" fmla="*/ 1131796 h 1138124"/>
              <a:gd name="connsiteX3" fmla="*/ 1339937 w 1354113"/>
              <a:gd name="connsiteY3" fmla="*/ 494486 h 1138124"/>
              <a:gd name="connsiteX4" fmla="*/ 774331 w 1354113"/>
              <a:gd name="connsiteY4" fmla="*/ 494488 h 1138124"/>
              <a:gd name="connsiteX5" fmla="*/ 776791 w 1354113"/>
              <a:gd name="connsiteY5" fmla="*/ 0 h 1138124"/>
              <a:gd name="connsiteX0" fmla="*/ 774331 w 1354113"/>
              <a:gd name="connsiteY0" fmla="*/ 2 h 643638"/>
              <a:gd name="connsiteX1" fmla="*/ 0 w 1354113"/>
              <a:gd name="connsiteY1" fmla="*/ 643638 h 643638"/>
              <a:gd name="connsiteX2" fmla="*/ 1354113 w 1354113"/>
              <a:gd name="connsiteY2" fmla="*/ 637310 h 643638"/>
              <a:gd name="connsiteX3" fmla="*/ 1339937 w 1354113"/>
              <a:gd name="connsiteY3" fmla="*/ 0 h 643638"/>
              <a:gd name="connsiteX4" fmla="*/ 774331 w 1354113"/>
              <a:gd name="connsiteY4" fmla="*/ 2 h 643638"/>
              <a:gd name="connsiteX0" fmla="*/ 1699 w 1354113"/>
              <a:gd name="connsiteY0" fmla="*/ 14178 h 643638"/>
              <a:gd name="connsiteX1" fmla="*/ 0 w 1354113"/>
              <a:gd name="connsiteY1" fmla="*/ 643638 h 643638"/>
              <a:gd name="connsiteX2" fmla="*/ 1354113 w 1354113"/>
              <a:gd name="connsiteY2" fmla="*/ 637310 h 643638"/>
              <a:gd name="connsiteX3" fmla="*/ 1339937 w 1354113"/>
              <a:gd name="connsiteY3" fmla="*/ 0 h 643638"/>
              <a:gd name="connsiteX4" fmla="*/ 1699 w 1354113"/>
              <a:gd name="connsiteY4" fmla="*/ 14178 h 643638"/>
              <a:gd name="connsiteX0" fmla="*/ 1699 w 1354113"/>
              <a:gd name="connsiteY0" fmla="*/ 0 h 650725"/>
              <a:gd name="connsiteX1" fmla="*/ 0 w 1354113"/>
              <a:gd name="connsiteY1" fmla="*/ 650725 h 650725"/>
              <a:gd name="connsiteX2" fmla="*/ 1354113 w 1354113"/>
              <a:gd name="connsiteY2" fmla="*/ 644397 h 650725"/>
              <a:gd name="connsiteX3" fmla="*/ 1339937 w 1354113"/>
              <a:gd name="connsiteY3" fmla="*/ 7087 h 650725"/>
              <a:gd name="connsiteX4" fmla="*/ 1699 w 1354113"/>
              <a:gd name="connsiteY4" fmla="*/ 0 h 650725"/>
              <a:gd name="connsiteX0" fmla="*/ 1699 w 1368291"/>
              <a:gd name="connsiteY0" fmla="*/ 1 h 650726"/>
              <a:gd name="connsiteX1" fmla="*/ 0 w 1368291"/>
              <a:gd name="connsiteY1" fmla="*/ 650726 h 650726"/>
              <a:gd name="connsiteX2" fmla="*/ 1354113 w 1368291"/>
              <a:gd name="connsiteY2" fmla="*/ 644398 h 650726"/>
              <a:gd name="connsiteX3" fmla="*/ 1368291 w 1368291"/>
              <a:gd name="connsiteY3" fmla="*/ 0 h 650726"/>
              <a:gd name="connsiteX4" fmla="*/ 1699 w 1368291"/>
              <a:gd name="connsiteY4" fmla="*/ 1 h 650726"/>
              <a:gd name="connsiteX0" fmla="*/ 1699 w 1354113"/>
              <a:gd name="connsiteY0" fmla="*/ 7089 h 657814"/>
              <a:gd name="connsiteX1" fmla="*/ 0 w 1354113"/>
              <a:gd name="connsiteY1" fmla="*/ 657814 h 657814"/>
              <a:gd name="connsiteX2" fmla="*/ 1354113 w 1354113"/>
              <a:gd name="connsiteY2" fmla="*/ 651486 h 657814"/>
              <a:gd name="connsiteX3" fmla="*/ 1219435 w 1354113"/>
              <a:gd name="connsiteY3" fmla="*/ 0 h 657814"/>
              <a:gd name="connsiteX4" fmla="*/ 1699 w 1354113"/>
              <a:gd name="connsiteY4" fmla="*/ 7089 h 657814"/>
              <a:gd name="connsiteX0" fmla="*/ 1699 w 1226522"/>
              <a:gd name="connsiteY0" fmla="*/ 7089 h 665663"/>
              <a:gd name="connsiteX1" fmla="*/ 0 w 1226522"/>
              <a:gd name="connsiteY1" fmla="*/ 657814 h 665663"/>
              <a:gd name="connsiteX2" fmla="*/ 1226522 w 1226522"/>
              <a:gd name="connsiteY2" fmla="*/ 665663 h 665663"/>
              <a:gd name="connsiteX3" fmla="*/ 1219435 w 1226522"/>
              <a:gd name="connsiteY3" fmla="*/ 0 h 665663"/>
              <a:gd name="connsiteX4" fmla="*/ 1699 w 1226522"/>
              <a:gd name="connsiteY4" fmla="*/ 7089 h 665663"/>
              <a:gd name="connsiteX0" fmla="*/ 1699 w 1226522"/>
              <a:gd name="connsiteY0" fmla="*/ 7089 h 657814"/>
              <a:gd name="connsiteX1" fmla="*/ 0 w 1226522"/>
              <a:gd name="connsiteY1" fmla="*/ 657814 h 657814"/>
              <a:gd name="connsiteX2" fmla="*/ 1226522 w 1226522"/>
              <a:gd name="connsiteY2" fmla="*/ 644398 h 657814"/>
              <a:gd name="connsiteX3" fmla="*/ 1219435 w 1226522"/>
              <a:gd name="connsiteY3" fmla="*/ 0 h 657814"/>
              <a:gd name="connsiteX4" fmla="*/ 1699 w 1226522"/>
              <a:gd name="connsiteY4" fmla="*/ 7089 h 657814"/>
              <a:gd name="connsiteX0" fmla="*/ 1699 w 1219435"/>
              <a:gd name="connsiteY0" fmla="*/ 7089 h 672751"/>
              <a:gd name="connsiteX1" fmla="*/ 0 w 1219435"/>
              <a:gd name="connsiteY1" fmla="*/ 657814 h 672751"/>
              <a:gd name="connsiteX2" fmla="*/ 1219434 w 1219435"/>
              <a:gd name="connsiteY2" fmla="*/ 672751 h 672751"/>
              <a:gd name="connsiteX3" fmla="*/ 1219435 w 1219435"/>
              <a:gd name="connsiteY3" fmla="*/ 0 h 672751"/>
              <a:gd name="connsiteX4" fmla="*/ 1699 w 1219435"/>
              <a:gd name="connsiteY4" fmla="*/ 7089 h 672751"/>
              <a:gd name="connsiteX0" fmla="*/ 1699 w 1219435"/>
              <a:gd name="connsiteY0" fmla="*/ 7089 h 672751"/>
              <a:gd name="connsiteX1" fmla="*/ 0 w 1219435"/>
              <a:gd name="connsiteY1" fmla="*/ 657814 h 672751"/>
              <a:gd name="connsiteX2" fmla="*/ 1212345 w 1219435"/>
              <a:gd name="connsiteY2" fmla="*/ 672751 h 672751"/>
              <a:gd name="connsiteX3" fmla="*/ 1219435 w 1219435"/>
              <a:gd name="connsiteY3" fmla="*/ 0 h 672751"/>
              <a:gd name="connsiteX4" fmla="*/ 1699 w 1219435"/>
              <a:gd name="connsiteY4" fmla="*/ 7089 h 67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35" h="672751">
                <a:moveTo>
                  <a:pt x="1699" y="7089"/>
                </a:moveTo>
                <a:cubicBezTo>
                  <a:pt x="1133" y="216909"/>
                  <a:pt x="566" y="447994"/>
                  <a:pt x="0" y="657814"/>
                </a:cubicBezTo>
                <a:lnTo>
                  <a:pt x="1212345" y="672751"/>
                </a:lnTo>
                <a:cubicBezTo>
                  <a:pt x="1212345" y="561915"/>
                  <a:pt x="1219435" y="110836"/>
                  <a:pt x="1219435" y="0"/>
                </a:cubicBezTo>
                <a:lnTo>
                  <a:pt x="1699" y="708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758314" y="3105937"/>
            <a:ext cx="3967438" cy="3710499"/>
          </a:xfrm>
          <a:custGeom>
            <a:avLst/>
            <a:gdLst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695246 w 2637402"/>
              <a:gd name="connsiteY15" fmla="*/ 2372906 h 3710499"/>
              <a:gd name="connsiteX16" fmla="*/ 491207 w 2637402"/>
              <a:gd name="connsiteY16" fmla="*/ 2372906 h 3710499"/>
              <a:gd name="connsiteX17" fmla="*/ 491207 w 2637402"/>
              <a:gd name="connsiteY17" fmla="*/ 2894341 h 3710499"/>
              <a:gd name="connsiteX18" fmla="*/ 0 w 2637402"/>
              <a:gd name="connsiteY18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695246 w 2637402"/>
              <a:gd name="connsiteY15" fmla="*/ 2372906 h 3710499"/>
              <a:gd name="connsiteX16" fmla="*/ 491207 w 2637402"/>
              <a:gd name="connsiteY16" fmla="*/ 2372906 h 3710499"/>
              <a:gd name="connsiteX17" fmla="*/ 491207 w 2637402"/>
              <a:gd name="connsiteY17" fmla="*/ 2947240 h 3710499"/>
              <a:gd name="connsiteX18" fmla="*/ 0 w 2637402"/>
              <a:gd name="connsiteY18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695246 w 2637402"/>
              <a:gd name="connsiteY14" fmla="*/ 717918 h 3710499"/>
              <a:gd name="connsiteX15" fmla="*/ 491207 w 2637402"/>
              <a:gd name="connsiteY15" fmla="*/ 2372906 h 3710499"/>
              <a:gd name="connsiteX16" fmla="*/ 491207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491207 w 2637402"/>
              <a:gd name="connsiteY15" fmla="*/ 2372906 h 3710499"/>
              <a:gd name="connsiteX16" fmla="*/ 491207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491207 w 2637402"/>
              <a:gd name="connsiteY15" fmla="*/ 2372906 h 3710499"/>
              <a:gd name="connsiteX16" fmla="*/ 385408 w 2637402"/>
              <a:gd name="connsiteY16" fmla="*/ 2947240 h 3710499"/>
              <a:gd name="connsiteX17" fmla="*/ 0 w 2637402"/>
              <a:gd name="connsiteY17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513878 w 2637402"/>
              <a:gd name="connsiteY14" fmla="*/ 717918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400522 w 2637402"/>
              <a:gd name="connsiteY14" fmla="*/ 733032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2637402"/>
              <a:gd name="connsiteY0" fmla="*/ 2954797 h 3710499"/>
              <a:gd name="connsiteX1" fmla="*/ 0 w 2637402"/>
              <a:gd name="connsiteY1" fmla="*/ 3710499 h 3710499"/>
              <a:gd name="connsiteX2" fmla="*/ 1428278 w 2637402"/>
              <a:gd name="connsiteY2" fmla="*/ 3710499 h 3710499"/>
              <a:gd name="connsiteX3" fmla="*/ 1428278 w 2637402"/>
              <a:gd name="connsiteY3" fmla="*/ 3264635 h 3710499"/>
              <a:gd name="connsiteX4" fmla="*/ 2486261 w 2637402"/>
              <a:gd name="connsiteY4" fmla="*/ 3264635 h 3710499"/>
              <a:gd name="connsiteX5" fmla="*/ 2486261 w 2637402"/>
              <a:gd name="connsiteY5" fmla="*/ 2214208 h 3710499"/>
              <a:gd name="connsiteX6" fmla="*/ 2637402 w 2637402"/>
              <a:gd name="connsiteY6" fmla="*/ 2214208 h 3710499"/>
              <a:gd name="connsiteX7" fmla="*/ 2637402 w 2637402"/>
              <a:gd name="connsiteY7" fmla="*/ 1110883 h 3710499"/>
              <a:gd name="connsiteX8" fmla="*/ 2471147 w 2637402"/>
              <a:gd name="connsiteY8" fmla="*/ 1110883 h 3710499"/>
              <a:gd name="connsiteX9" fmla="*/ 2471147 w 2637402"/>
              <a:gd name="connsiteY9" fmla="*/ 188926 h 3710499"/>
              <a:gd name="connsiteX10" fmla="*/ 2236879 w 2637402"/>
              <a:gd name="connsiteY10" fmla="*/ 188926 h 3710499"/>
              <a:gd name="connsiteX11" fmla="*/ 2236879 w 2637402"/>
              <a:gd name="connsiteY11" fmla="*/ 0 h 3710499"/>
              <a:gd name="connsiteX12" fmla="*/ 1443392 w 2637402"/>
              <a:gd name="connsiteY12" fmla="*/ 0 h 3710499"/>
              <a:gd name="connsiteX13" fmla="*/ 1443392 w 2637402"/>
              <a:gd name="connsiteY13" fmla="*/ 717918 h 3710499"/>
              <a:gd name="connsiteX14" fmla="*/ 377851 w 2637402"/>
              <a:gd name="connsiteY14" fmla="*/ 733032 h 3710499"/>
              <a:gd name="connsiteX15" fmla="*/ 385408 w 2637402"/>
              <a:gd name="connsiteY15" fmla="*/ 2947240 h 3710499"/>
              <a:gd name="connsiteX16" fmla="*/ 0 w 2637402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86261 w 3967438"/>
              <a:gd name="connsiteY5" fmla="*/ 2214208 h 3710499"/>
              <a:gd name="connsiteX6" fmla="*/ 2637402 w 3967438"/>
              <a:gd name="connsiteY6" fmla="*/ 2214208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86261 w 3967438"/>
              <a:gd name="connsiteY5" fmla="*/ 2214208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71147 w 3967438"/>
              <a:gd name="connsiteY5" fmla="*/ 3000139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  <a:gd name="connsiteX0" fmla="*/ 0 w 3967438"/>
              <a:gd name="connsiteY0" fmla="*/ 2954797 h 3710499"/>
              <a:gd name="connsiteX1" fmla="*/ 0 w 3967438"/>
              <a:gd name="connsiteY1" fmla="*/ 3710499 h 3710499"/>
              <a:gd name="connsiteX2" fmla="*/ 1428278 w 3967438"/>
              <a:gd name="connsiteY2" fmla="*/ 3710499 h 3710499"/>
              <a:gd name="connsiteX3" fmla="*/ 1428278 w 3967438"/>
              <a:gd name="connsiteY3" fmla="*/ 3264635 h 3710499"/>
              <a:gd name="connsiteX4" fmla="*/ 2486261 w 3967438"/>
              <a:gd name="connsiteY4" fmla="*/ 3264635 h 3710499"/>
              <a:gd name="connsiteX5" fmla="*/ 2493818 w 3967438"/>
              <a:gd name="connsiteY5" fmla="*/ 3000139 h 3710499"/>
              <a:gd name="connsiteX6" fmla="*/ 3959881 w 3967438"/>
              <a:gd name="connsiteY6" fmla="*/ 2992582 h 3710499"/>
              <a:gd name="connsiteX7" fmla="*/ 3967438 w 3967438"/>
              <a:gd name="connsiteY7" fmla="*/ 1118440 h 3710499"/>
              <a:gd name="connsiteX8" fmla="*/ 2471147 w 3967438"/>
              <a:gd name="connsiteY8" fmla="*/ 1110883 h 3710499"/>
              <a:gd name="connsiteX9" fmla="*/ 2471147 w 3967438"/>
              <a:gd name="connsiteY9" fmla="*/ 188926 h 3710499"/>
              <a:gd name="connsiteX10" fmla="*/ 2236879 w 3967438"/>
              <a:gd name="connsiteY10" fmla="*/ 188926 h 3710499"/>
              <a:gd name="connsiteX11" fmla="*/ 2236879 w 3967438"/>
              <a:gd name="connsiteY11" fmla="*/ 0 h 3710499"/>
              <a:gd name="connsiteX12" fmla="*/ 1443392 w 3967438"/>
              <a:gd name="connsiteY12" fmla="*/ 0 h 3710499"/>
              <a:gd name="connsiteX13" fmla="*/ 1443392 w 3967438"/>
              <a:gd name="connsiteY13" fmla="*/ 717918 h 3710499"/>
              <a:gd name="connsiteX14" fmla="*/ 377851 w 3967438"/>
              <a:gd name="connsiteY14" fmla="*/ 733032 h 3710499"/>
              <a:gd name="connsiteX15" fmla="*/ 385408 w 3967438"/>
              <a:gd name="connsiteY15" fmla="*/ 2947240 h 3710499"/>
              <a:gd name="connsiteX16" fmla="*/ 0 w 3967438"/>
              <a:gd name="connsiteY16" fmla="*/ 2954797 h 37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7438" h="3710499">
                <a:moveTo>
                  <a:pt x="0" y="2954797"/>
                </a:moveTo>
                <a:lnTo>
                  <a:pt x="0" y="3710499"/>
                </a:lnTo>
                <a:lnTo>
                  <a:pt x="1428278" y="3710499"/>
                </a:lnTo>
                <a:lnTo>
                  <a:pt x="1428278" y="3264635"/>
                </a:lnTo>
                <a:lnTo>
                  <a:pt x="2486261" y="3264635"/>
                </a:lnTo>
                <a:lnTo>
                  <a:pt x="2493818" y="3000139"/>
                </a:lnTo>
                <a:lnTo>
                  <a:pt x="3959881" y="2992582"/>
                </a:lnTo>
                <a:lnTo>
                  <a:pt x="3967438" y="1118440"/>
                </a:lnTo>
                <a:lnTo>
                  <a:pt x="2471147" y="1110883"/>
                </a:lnTo>
                <a:lnTo>
                  <a:pt x="2471147" y="188926"/>
                </a:lnTo>
                <a:lnTo>
                  <a:pt x="2236879" y="188926"/>
                </a:lnTo>
                <a:lnTo>
                  <a:pt x="2236879" y="0"/>
                </a:lnTo>
                <a:lnTo>
                  <a:pt x="1443392" y="0"/>
                </a:lnTo>
                <a:lnTo>
                  <a:pt x="1443392" y="717918"/>
                </a:lnTo>
                <a:lnTo>
                  <a:pt x="377851" y="733032"/>
                </a:lnTo>
                <a:lnTo>
                  <a:pt x="385408" y="2947240"/>
                </a:lnTo>
                <a:lnTo>
                  <a:pt x="0" y="29547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9" name="Straight Connector 210"/>
          <p:cNvCxnSpPr/>
          <p:nvPr/>
        </p:nvCxnSpPr>
        <p:spPr>
          <a:xfrm rot="10800000" flipV="1">
            <a:off x="5006472" y="4811763"/>
            <a:ext cx="585452" cy="519641"/>
          </a:xfrm>
          <a:prstGeom prst="bentConnector3">
            <a:avLst>
              <a:gd name="adj1" fmla="val 136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210"/>
          <p:cNvCxnSpPr>
            <a:stCxn id="171" idx="1"/>
          </p:cNvCxnSpPr>
          <p:nvPr/>
        </p:nvCxnSpPr>
        <p:spPr>
          <a:xfrm rot="10800000" flipV="1">
            <a:off x="4860033" y="4667823"/>
            <a:ext cx="567137" cy="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580112" y="1768344"/>
            <a:ext cx="2199095" cy="1624760"/>
          </a:xfrm>
          <a:custGeom>
            <a:avLst/>
            <a:gdLst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375379 w 2199095"/>
              <a:gd name="connsiteY6" fmla="*/ 733031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375379 w 2199095"/>
              <a:gd name="connsiteY5" fmla="*/ 1065540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7267 w 2199095"/>
              <a:gd name="connsiteY6" fmla="*/ 825180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73091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94356 w 2199095"/>
              <a:gd name="connsiteY6" fmla="*/ 718853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66002 w 2199095"/>
              <a:gd name="connsiteY6" fmla="*/ 747207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  <a:gd name="connsiteX0" fmla="*/ 1095769 w 2199095"/>
              <a:gd name="connsiteY0" fmla="*/ 188925 h 1624760"/>
              <a:gd name="connsiteX1" fmla="*/ 0 w 2199095"/>
              <a:gd name="connsiteY1" fmla="*/ 188925 h 1624760"/>
              <a:gd name="connsiteX2" fmla="*/ 0 w 2199095"/>
              <a:gd name="connsiteY2" fmla="*/ 1624760 h 1624760"/>
              <a:gd name="connsiteX3" fmla="*/ 876615 w 2199095"/>
              <a:gd name="connsiteY3" fmla="*/ 1624760 h 1624760"/>
              <a:gd name="connsiteX4" fmla="*/ 876615 w 2199095"/>
              <a:gd name="connsiteY4" fmla="*/ 1065540 h 1624760"/>
              <a:gd name="connsiteX5" fmla="*/ 1680179 w 2199095"/>
              <a:gd name="connsiteY5" fmla="*/ 1058451 h 1624760"/>
              <a:gd name="connsiteX6" fmla="*/ 1680178 w 2199095"/>
              <a:gd name="connsiteY6" fmla="*/ 725942 h 1624760"/>
              <a:gd name="connsiteX7" fmla="*/ 2199095 w 2199095"/>
              <a:gd name="connsiteY7" fmla="*/ 733031 h 1624760"/>
              <a:gd name="connsiteX8" fmla="*/ 2199095 w 2199095"/>
              <a:gd name="connsiteY8" fmla="*/ 0 h 1624760"/>
              <a:gd name="connsiteX9" fmla="*/ 1080655 w 2199095"/>
              <a:gd name="connsiteY9" fmla="*/ 0 h 1624760"/>
              <a:gd name="connsiteX10" fmla="*/ 1095769 w 2199095"/>
              <a:gd name="connsiteY10" fmla="*/ 188925 h 16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095" h="1624760">
                <a:moveTo>
                  <a:pt x="1095769" y="188925"/>
                </a:moveTo>
                <a:lnTo>
                  <a:pt x="0" y="188925"/>
                </a:lnTo>
                <a:lnTo>
                  <a:pt x="0" y="1624760"/>
                </a:lnTo>
                <a:lnTo>
                  <a:pt x="876615" y="1624760"/>
                </a:lnTo>
                <a:lnTo>
                  <a:pt x="876615" y="1065540"/>
                </a:lnTo>
                <a:lnTo>
                  <a:pt x="1680179" y="1058451"/>
                </a:lnTo>
                <a:cubicBezTo>
                  <a:pt x="1680179" y="947615"/>
                  <a:pt x="1680178" y="836778"/>
                  <a:pt x="1680178" y="725942"/>
                </a:cubicBezTo>
                <a:lnTo>
                  <a:pt x="2199095" y="733031"/>
                </a:lnTo>
                <a:lnTo>
                  <a:pt x="2199095" y="0"/>
                </a:lnTo>
                <a:lnTo>
                  <a:pt x="1080655" y="0"/>
                </a:lnTo>
                <a:lnTo>
                  <a:pt x="1095769" y="18892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741315" y="1368114"/>
            <a:ext cx="1622504" cy="1745380"/>
          </a:xfrm>
          <a:custGeom>
            <a:avLst/>
            <a:gdLst>
              <a:gd name="connsiteX0" fmla="*/ 0 w 1670102"/>
              <a:gd name="connsiteY0" fmla="*/ 0 h 1813686"/>
              <a:gd name="connsiteX1" fmla="*/ 0 w 1670102"/>
              <a:gd name="connsiteY1" fmla="*/ 1171339 h 1813686"/>
              <a:gd name="connsiteX2" fmla="*/ 665018 w 1670102"/>
              <a:gd name="connsiteY2" fmla="*/ 1171339 h 1813686"/>
              <a:gd name="connsiteX3" fmla="*/ 665018 w 1670102"/>
              <a:gd name="connsiteY3" fmla="*/ 1813686 h 1813686"/>
              <a:gd name="connsiteX4" fmla="*/ 1518962 w 1670102"/>
              <a:gd name="connsiteY4" fmla="*/ 1813686 h 1813686"/>
              <a:gd name="connsiteX5" fmla="*/ 1518962 w 1670102"/>
              <a:gd name="connsiteY5" fmla="*/ 1027756 h 1813686"/>
              <a:gd name="connsiteX6" fmla="*/ 1670102 w 1670102"/>
              <a:gd name="connsiteY6" fmla="*/ 1027756 h 1813686"/>
              <a:gd name="connsiteX7" fmla="*/ 1670102 w 1670102"/>
              <a:gd name="connsiteY7" fmla="*/ 415637 h 1813686"/>
              <a:gd name="connsiteX8" fmla="*/ 476092 w 1670102"/>
              <a:gd name="connsiteY8" fmla="*/ 415637 h 1813686"/>
              <a:gd name="connsiteX9" fmla="*/ 476092 w 1670102"/>
              <a:gd name="connsiteY9" fmla="*/ 15114 h 1813686"/>
              <a:gd name="connsiteX10" fmla="*/ 0 w 1670102"/>
              <a:gd name="connsiteY10" fmla="*/ 0 h 1813686"/>
              <a:gd name="connsiteX0" fmla="*/ 0 w 1670102"/>
              <a:gd name="connsiteY0" fmla="*/ 0 h 1813686"/>
              <a:gd name="connsiteX1" fmla="*/ 0 w 1670102"/>
              <a:gd name="connsiteY1" fmla="*/ 1171339 h 1813686"/>
              <a:gd name="connsiteX2" fmla="*/ 665018 w 1670102"/>
              <a:gd name="connsiteY2" fmla="*/ 1171339 h 1813686"/>
              <a:gd name="connsiteX3" fmla="*/ 665018 w 1670102"/>
              <a:gd name="connsiteY3" fmla="*/ 1813686 h 1813686"/>
              <a:gd name="connsiteX4" fmla="*/ 1518962 w 1670102"/>
              <a:gd name="connsiteY4" fmla="*/ 1813686 h 1813686"/>
              <a:gd name="connsiteX5" fmla="*/ 1518962 w 1670102"/>
              <a:gd name="connsiteY5" fmla="*/ 1194010 h 1813686"/>
              <a:gd name="connsiteX6" fmla="*/ 1670102 w 1670102"/>
              <a:gd name="connsiteY6" fmla="*/ 1027756 h 1813686"/>
              <a:gd name="connsiteX7" fmla="*/ 1670102 w 1670102"/>
              <a:gd name="connsiteY7" fmla="*/ 415637 h 1813686"/>
              <a:gd name="connsiteX8" fmla="*/ 476092 w 1670102"/>
              <a:gd name="connsiteY8" fmla="*/ 415637 h 1813686"/>
              <a:gd name="connsiteX9" fmla="*/ 476092 w 1670102"/>
              <a:gd name="connsiteY9" fmla="*/ 15114 h 1813686"/>
              <a:gd name="connsiteX10" fmla="*/ 0 w 1670102"/>
              <a:gd name="connsiteY10" fmla="*/ 0 h 1813686"/>
              <a:gd name="connsiteX0" fmla="*/ 0 w 1677659"/>
              <a:gd name="connsiteY0" fmla="*/ 0 h 1813686"/>
              <a:gd name="connsiteX1" fmla="*/ 0 w 1677659"/>
              <a:gd name="connsiteY1" fmla="*/ 1171339 h 1813686"/>
              <a:gd name="connsiteX2" fmla="*/ 665018 w 1677659"/>
              <a:gd name="connsiteY2" fmla="*/ 1171339 h 1813686"/>
              <a:gd name="connsiteX3" fmla="*/ 665018 w 1677659"/>
              <a:gd name="connsiteY3" fmla="*/ 1813686 h 1813686"/>
              <a:gd name="connsiteX4" fmla="*/ 1518962 w 1677659"/>
              <a:gd name="connsiteY4" fmla="*/ 1813686 h 1813686"/>
              <a:gd name="connsiteX5" fmla="*/ 1518962 w 1677659"/>
              <a:gd name="connsiteY5" fmla="*/ 1194010 h 1813686"/>
              <a:gd name="connsiteX6" fmla="*/ 1677659 w 1677659"/>
              <a:gd name="connsiteY6" fmla="*/ 1201567 h 1813686"/>
              <a:gd name="connsiteX7" fmla="*/ 1670102 w 1677659"/>
              <a:gd name="connsiteY7" fmla="*/ 415637 h 1813686"/>
              <a:gd name="connsiteX8" fmla="*/ 476092 w 1677659"/>
              <a:gd name="connsiteY8" fmla="*/ 415637 h 1813686"/>
              <a:gd name="connsiteX9" fmla="*/ 476092 w 1677659"/>
              <a:gd name="connsiteY9" fmla="*/ 15114 h 1813686"/>
              <a:gd name="connsiteX10" fmla="*/ 0 w 1677659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677659 w 1813685"/>
              <a:gd name="connsiteY6" fmla="*/ 1201567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209124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476092 w 1813685"/>
              <a:gd name="connsiteY8" fmla="*/ 415637 h 1813686"/>
              <a:gd name="connsiteX9" fmla="*/ 476092 w 1813685"/>
              <a:gd name="connsiteY9" fmla="*/ 15114 h 1813686"/>
              <a:gd name="connsiteX10" fmla="*/ 0 w 1813685"/>
              <a:gd name="connsiteY10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476092 w 1813685"/>
              <a:gd name="connsiteY8" fmla="*/ 15114 h 1813686"/>
              <a:gd name="connsiteX9" fmla="*/ 0 w 1813685"/>
              <a:gd name="connsiteY9" fmla="*/ 0 h 1813686"/>
              <a:gd name="connsiteX0" fmla="*/ 0 w 1813685"/>
              <a:gd name="connsiteY0" fmla="*/ 0 h 1813686"/>
              <a:gd name="connsiteX1" fmla="*/ 0 w 1813685"/>
              <a:gd name="connsiteY1" fmla="*/ 1171339 h 1813686"/>
              <a:gd name="connsiteX2" fmla="*/ 665018 w 1813685"/>
              <a:gd name="connsiteY2" fmla="*/ 1171339 h 1813686"/>
              <a:gd name="connsiteX3" fmla="*/ 665018 w 1813685"/>
              <a:gd name="connsiteY3" fmla="*/ 1813686 h 1813686"/>
              <a:gd name="connsiteX4" fmla="*/ 1518962 w 1813685"/>
              <a:gd name="connsiteY4" fmla="*/ 1813686 h 1813686"/>
              <a:gd name="connsiteX5" fmla="*/ 1518962 w 1813685"/>
              <a:gd name="connsiteY5" fmla="*/ 1194010 h 1813686"/>
              <a:gd name="connsiteX6" fmla="*/ 1813685 w 1813685"/>
              <a:gd name="connsiteY6" fmla="*/ 1186453 h 1813686"/>
              <a:gd name="connsiteX7" fmla="*/ 1813685 w 1813685"/>
              <a:gd name="connsiteY7" fmla="*/ 415637 h 1813686"/>
              <a:gd name="connsiteX8" fmla="*/ 0 w 1813685"/>
              <a:gd name="connsiteY8" fmla="*/ 0 h 1813686"/>
              <a:gd name="connsiteX0" fmla="*/ 0 w 1820773"/>
              <a:gd name="connsiteY0" fmla="*/ 45107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45107 h 1858793"/>
              <a:gd name="connsiteX0" fmla="*/ 0 w 1820773"/>
              <a:gd name="connsiteY0" fmla="*/ 0 h 1877481"/>
              <a:gd name="connsiteX1" fmla="*/ 0 w 1820773"/>
              <a:gd name="connsiteY1" fmla="*/ 1235134 h 1877481"/>
              <a:gd name="connsiteX2" fmla="*/ 665018 w 1820773"/>
              <a:gd name="connsiteY2" fmla="*/ 1235134 h 1877481"/>
              <a:gd name="connsiteX3" fmla="*/ 665018 w 1820773"/>
              <a:gd name="connsiteY3" fmla="*/ 1877481 h 1877481"/>
              <a:gd name="connsiteX4" fmla="*/ 1518962 w 1820773"/>
              <a:gd name="connsiteY4" fmla="*/ 1877481 h 1877481"/>
              <a:gd name="connsiteX5" fmla="*/ 1518962 w 1820773"/>
              <a:gd name="connsiteY5" fmla="*/ 1257805 h 1877481"/>
              <a:gd name="connsiteX6" fmla="*/ 1813685 w 1820773"/>
              <a:gd name="connsiteY6" fmla="*/ 1250248 h 1877481"/>
              <a:gd name="connsiteX7" fmla="*/ 1820773 w 1820773"/>
              <a:gd name="connsiteY7" fmla="*/ 18688 h 1877481"/>
              <a:gd name="connsiteX8" fmla="*/ 0 w 1820773"/>
              <a:gd name="connsiteY8" fmla="*/ 0 h 1877481"/>
              <a:gd name="connsiteX0" fmla="*/ 0 w 1820773"/>
              <a:gd name="connsiteY0" fmla="*/ 16754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16754 h 1858793"/>
              <a:gd name="connsiteX0" fmla="*/ 0 w 1820773"/>
              <a:gd name="connsiteY0" fmla="*/ 2577 h 1858793"/>
              <a:gd name="connsiteX1" fmla="*/ 0 w 1820773"/>
              <a:gd name="connsiteY1" fmla="*/ 1216446 h 1858793"/>
              <a:gd name="connsiteX2" fmla="*/ 665018 w 1820773"/>
              <a:gd name="connsiteY2" fmla="*/ 1216446 h 1858793"/>
              <a:gd name="connsiteX3" fmla="*/ 665018 w 1820773"/>
              <a:gd name="connsiteY3" fmla="*/ 1858793 h 1858793"/>
              <a:gd name="connsiteX4" fmla="*/ 1518962 w 1820773"/>
              <a:gd name="connsiteY4" fmla="*/ 1858793 h 1858793"/>
              <a:gd name="connsiteX5" fmla="*/ 1518962 w 1820773"/>
              <a:gd name="connsiteY5" fmla="*/ 1239117 h 1858793"/>
              <a:gd name="connsiteX6" fmla="*/ 1813685 w 1820773"/>
              <a:gd name="connsiteY6" fmla="*/ 1231560 h 1858793"/>
              <a:gd name="connsiteX7" fmla="*/ 1820773 w 1820773"/>
              <a:gd name="connsiteY7" fmla="*/ 0 h 1858793"/>
              <a:gd name="connsiteX8" fmla="*/ 0 w 1820773"/>
              <a:gd name="connsiteY8" fmla="*/ 2577 h 1858793"/>
              <a:gd name="connsiteX0" fmla="*/ 0 w 1820773"/>
              <a:gd name="connsiteY0" fmla="*/ 0 h 2061779"/>
              <a:gd name="connsiteX1" fmla="*/ 0 w 1820773"/>
              <a:gd name="connsiteY1" fmla="*/ 1419432 h 2061779"/>
              <a:gd name="connsiteX2" fmla="*/ 665018 w 1820773"/>
              <a:gd name="connsiteY2" fmla="*/ 1419432 h 2061779"/>
              <a:gd name="connsiteX3" fmla="*/ 665018 w 1820773"/>
              <a:gd name="connsiteY3" fmla="*/ 2061779 h 2061779"/>
              <a:gd name="connsiteX4" fmla="*/ 1518962 w 1820773"/>
              <a:gd name="connsiteY4" fmla="*/ 2061779 h 2061779"/>
              <a:gd name="connsiteX5" fmla="*/ 1518962 w 1820773"/>
              <a:gd name="connsiteY5" fmla="*/ 1442103 h 2061779"/>
              <a:gd name="connsiteX6" fmla="*/ 1813685 w 1820773"/>
              <a:gd name="connsiteY6" fmla="*/ 1434546 h 2061779"/>
              <a:gd name="connsiteX7" fmla="*/ 1820773 w 1820773"/>
              <a:gd name="connsiteY7" fmla="*/ 202986 h 2061779"/>
              <a:gd name="connsiteX8" fmla="*/ 0 w 1820773"/>
              <a:gd name="connsiteY8" fmla="*/ 0 h 2061779"/>
              <a:gd name="connsiteX0" fmla="*/ 0 w 1827862"/>
              <a:gd name="connsiteY0" fmla="*/ 0 h 2061779"/>
              <a:gd name="connsiteX1" fmla="*/ 0 w 1827862"/>
              <a:gd name="connsiteY1" fmla="*/ 1419432 h 2061779"/>
              <a:gd name="connsiteX2" fmla="*/ 665018 w 1827862"/>
              <a:gd name="connsiteY2" fmla="*/ 1419432 h 2061779"/>
              <a:gd name="connsiteX3" fmla="*/ 665018 w 1827862"/>
              <a:gd name="connsiteY3" fmla="*/ 2061779 h 2061779"/>
              <a:gd name="connsiteX4" fmla="*/ 1518962 w 1827862"/>
              <a:gd name="connsiteY4" fmla="*/ 2061779 h 2061779"/>
              <a:gd name="connsiteX5" fmla="*/ 1518962 w 1827862"/>
              <a:gd name="connsiteY5" fmla="*/ 1442103 h 2061779"/>
              <a:gd name="connsiteX6" fmla="*/ 1813685 w 1827862"/>
              <a:gd name="connsiteY6" fmla="*/ 1434546 h 2061779"/>
              <a:gd name="connsiteX7" fmla="*/ 1827862 w 1827862"/>
              <a:gd name="connsiteY7" fmla="*/ 18688 h 2061779"/>
              <a:gd name="connsiteX8" fmla="*/ 0 w 1827862"/>
              <a:gd name="connsiteY8" fmla="*/ 0 h 2061779"/>
              <a:gd name="connsiteX0" fmla="*/ 0 w 1827862"/>
              <a:gd name="connsiteY0" fmla="*/ 0 h 2061779"/>
              <a:gd name="connsiteX1" fmla="*/ 219740 w 1827862"/>
              <a:gd name="connsiteY1" fmla="*/ 1419432 h 2061779"/>
              <a:gd name="connsiteX2" fmla="*/ 665018 w 1827862"/>
              <a:gd name="connsiteY2" fmla="*/ 1419432 h 2061779"/>
              <a:gd name="connsiteX3" fmla="*/ 665018 w 1827862"/>
              <a:gd name="connsiteY3" fmla="*/ 2061779 h 2061779"/>
              <a:gd name="connsiteX4" fmla="*/ 1518962 w 1827862"/>
              <a:gd name="connsiteY4" fmla="*/ 2061779 h 2061779"/>
              <a:gd name="connsiteX5" fmla="*/ 1518962 w 1827862"/>
              <a:gd name="connsiteY5" fmla="*/ 1442103 h 2061779"/>
              <a:gd name="connsiteX6" fmla="*/ 1813685 w 1827862"/>
              <a:gd name="connsiteY6" fmla="*/ 1434546 h 2061779"/>
              <a:gd name="connsiteX7" fmla="*/ 1827862 w 1827862"/>
              <a:gd name="connsiteY7" fmla="*/ 18688 h 2061779"/>
              <a:gd name="connsiteX8" fmla="*/ 0 w 1827862"/>
              <a:gd name="connsiteY8" fmla="*/ 0 h 2061779"/>
              <a:gd name="connsiteX0" fmla="*/ 0 w 1608123"/>
              <a:gd name="connsiteY0" fmla="*/ 300289 h 2043091"/>
              <a:gd name="connsiteX1" fmla="*/ 1 w 1608123"/>
              <a:gd name="connsiteY1" fmla="*/ 1400744 h 2043091"/>
              <a:gd name="connsiteX2" fmla="*/ 445279 w 1608123"/>
              <a:gd name="connsiteY2" fmla="*/ 1400744 h 2043091"/>
              <a:gd name="connsiteX3" fmla="*/ 445279 w 1608123"/>
              <a:gd name="connsiteY3" fmla="*/ 2043091 h 2043091"/>
              <a:gd name="connsiteX4" fmla="*/ 1299223 w 1608123"/>
              <a:gd name="connsiteY4" fmla="*/ 2043091 h 2043091"/>
              <a:gd name="connsiteX5" fmla="*/ 1299223 w 1608123"/>
              <a:gd name="connsiteY5" fmla="*/ 1423415 h 2043091"/>
              <a:gd name="connsiteX6" fmla="*/ 1593946 w 1608123"/>
              <a:gd name="connsiteY6" fmla="*/ 1415858 h 2043091"/>
              <a:gd name="connsiteX7" fmla="*/ 1608123 w 1608123"/>
              <a:gd name="connsiteY7" fmla="*/ 0 h 2043091"/>
              <a:gd name="connsiteX8" fmla="*/ 0 w 1608123"/>
              <a:gd name="connsiteY8" fmla="*/ 300289 h 2043091"/>
              <a:gd name="connsiteX0" fmla="*/ 0 w 1608123"/>
              <a:gd name="connsiteY0" fmla="*/ 23843 h 1766645"/>
              <a:gd name="connsiteX1" fmla="*/ 1 w 1608123"/>
              <a:gd name="connsiteY1" fmla="*/ 1124298 h 1766645"/>
              <a:gd name="connsiteX2" fmla="*/ 445279 w 1608123"/>
              <a:gd name="connsiteY2" fmla="*/ 1124298 h 1766645"/>
              <a:gd name="connsiteX3" fmla="*/ 445279 w 1608123"/>
              <a:gd name="connsiteY3" fmla="*/ 1766645 h 1766645"/>
              <a:gd name="connsiteX4" fmla="*/ 1299223 w 1608123"/>
              <a:gd name="connsiteY4" fmla="*/ 1766645 h 1766645"/>
              <a:gd name="connsiteX5" fmla="*/ 1299223 w 1608123"/>
              <a:gd name="connsiteY5" fmla="*/ 1146969 h 1766645"/>
              <a:gd name="connsiteX6" fmla="*/ 1593946 w 1608123"/>
              <a:gd name="connsiteY6" fmla="*/ 1139412 h 1766645"/>
              <a:gd name="connsiteX7" fmla="*/ 1608123 w 1608123"/>
              <a:gd name="connsiteY7" fmla="*/ 0 h 1766645"/>
              <a:gd name="connsiteX8" fmla="*/ 0 w 1608123"/>
              <a:gd name="connsiteY8" fmla="*/ 23843 h 1766645"/>
              <a:gd name="connsiteX0" fmla="*/ 0 w 1608123"/>
              <a:gd name="connsiteY0" fmla="*/ 2578 h 1745380"/>
              <a:gd name="connsiteX1" fmla="*/ 1 w 1608123"/>
              <a:gd name="connsiteY1" fmla="*/ 1103033 h 1745380"/>
              <a:gd name="connsiteX2" fmla="*/ 445279 w 1608123"/>
              <a:gd name="connsiteY2" fmla="*/ 1103033 h 1745380"/>
              <a:gd name="connsiteX3" fmla="*/ 445279 w 1608123"/>
              <a:gd name="connsiteY3" fmla="*/ 1745380 h 1745380"/>
              <a:gd name="connsiteX4" fmla="*/ 1299223 w 1608123"/>
              <a:gd name="connsiteY4" fmla="*/ 1745380 h 1745380"/>
              <a:gd name="connsiteX5" fmla="*/ 1299223 w 1608123"/>
              <a:gd name="connsiteY5" fmla="*/ 1125704 h 1745380"/>
              <a:gd name="connsiteX6" fmla="*/ 1593946 w 1608123"/>
              <a:gd name="connsiteY6" fmla="*/ 1118147 h 1745380"/>
              <a:gd name="connsiteX7" fmla="*/ 1608123 w 1608123"/>
              <a:gd name="connsiteY7" fmla="*/ 0 h 1745380"/>
              <a:gd name="connsiteX8" fmla="*/ 0 w 1608123"/>
              <a:gd name="connsiteY8" fmla="*/ 2578 h 1745380"/>
              <a:gd name="connsiteX0" fmla="*/ 0 w 1622504"/>
              <a:gd name="connsiteY0" fmla="*/ 2578 h 1745380"/>
              <a:gd name="connsiteX1" fmla="*/ 1 w 1622504"/>
              <a:gd name="connsiteY1" fmla="*/ 1103033 h 1745380"/>
              <a:gd name="connsiteX2" fmla="*/ 445279 w 1622504"/>
              <a:gd name="connsiteY2" fmla="*/ 1103033 h 1745380"/>
              <a:gd name="connsiteX3" fmla="*/ 445279 w 1622504"/>
              <a:gd name="connsiteY3" fmla="*/ 1745380 h 1745380"/>
              <a:gd name="connsiteX4" fmla="*/ 1299223 w 1622504"/>
              <a:gd name="connsiteY4" fmla="*/ 1745380 h 1745380"/>
              <a:gd name="connsiteX5" fmla="*/ 1299223 w 1622504"/>
              <a:gd name="connsiteY5" fmla="*/ 1125704 h 1745380"/>
              <a:gd name="connsiteX6" fmla="*/ 1622300 w 1622504"/>
              <a:gd name="connsiteY6" fmla="*/ 1118147 h 1745380"/>
              <a:gd name="connsiteX7" fmla="*/ 1608123 w 1622504"/>
              <a:gd name="connsiteY7" fmla="*/ 0 h 1745380"/>
              <a:gd name="connsiteX8" fmla="*/ 0 w 1622504"/>
              <a:gd name="connsiteY8" fmla="*/ 2578 h 174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2504" h="1745380">
                <a:moveTo>
                  <a:pt x="0" y="2578"/>
                </a:moveTo>
                <a:cubicBezTo>
                  <a:pt x="0" y="369396"/>
                  <a:pt x="1" y="736215"/>
                  <a:pt x="1" y="1103033"/>
                </a:cubicBezTo>
                <a:lnTo>
                  <a:pt x="445279" y="1103033"/>
                </a:lnTo>
                <a:lnTo>
                  <a:pt x="445279" y="1745380"/>
                </a:lnTo>
                <a:lnTo>
                  <a:pt x="1299223" y="1745380"/>
                </a:lnTo>
                <a:lnTo>
                  <a:pt x="1299223" y="1125704"/>
                </a:lnTo>
                <a:lnTo>
                  <a:pt x="1622300" y="1118147"/>
                </a:lnTo>
                <a:cubicBezTo>
                  <a:pt x="1624663" y="707627"/>
                  <a:pt x="1605760" y="410520"/>
                  <a:pt x="1608123" y="0"/>
                </a:cubicBezTo>
                <a:lnTo>
                  <a:pt x="0" y="257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Connector 106"/>
          <p:cNvCxnSpPr>
            <a:stCxn id="129" idx="2"/>
            <a:endCxn id="147" idx="3"/>
          </p:cNvCxnSpPr>
          <p:nvPr/>
        </p:nvCxnSpPr>
        <p:spPr>
          <a:xfrm rot="5400000">
            <a:off x="4494175" y="2206210"/>
            <a:ext cx="1121096" cy="24536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68"/>
          <p:cNvCxnSpPr>
            <a:stCxn id="211" idx="2"/>
            <a:endCxn id="214" idx="0"/>
          </p:cNvCxnSpPr>
          <p:nvPr/>
        </p:nvCxnSpPr>
        <p:spPr>
          <a:xfrm rot="16200000" flipH="1">
            <a:off x="8373658" y="4063071"/>
            <a:ext cx="342326" cy="693787"/>
          </a:xfrm>
          <a:prstGeom prst="bentConnector3">
            <a:avLst>
              <a:gd name="adj1" fmla="val 822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210"/>
          <p:cNvCxnSpPr>
            <a:endCxn id="165" idx="0"/>
          </p:cNvCxnSpPr>
          <p:nvPr/>
        </p:nvCxnSpPr>
        <p:spPr>
          <a:xfrm rot="5400000">
            <a:off x="2526038" y="4209159"/>
            <a:ext cx="2612088" cy="1131118"/>
          </a:xfrm>
          <a:prstGeom prst="bentConnector3">
            <a:avLst>
              <a:gd name="adj1" fmla="val 83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62"/>
          <p:cNvCxnSpPr>
            <a:stCxn id="165" idx="3"/>
            <a:endCxn id="155" idx="2"/>
          </p:cNvCxnSpPr>
          <p:nvPr/>
        </p:nvCxnSpPr>
        <p:spPr>
          <a:xfrm flipV="1">
            <a:off x="3662567" y="6001122"/>
            <a:ext cx="2060253" cy="29566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706030" y="2833884"/>
            <a:ext cx="785931" cy="1760787"/>
          </a:xfrm>
          <a:custGeom>
            <a:avLst/>
            <a:gdLst>
              <a:gd name="connsiteX0" fmla="*/ 0 w 785931"/>
              <a:gd name="connsiteY0" fmla="*/ 7557 h 1760787"/>
              <a:gd name="connsiteX1" fmla="*/ 0 w 785931"/>
              <a:gd name="connsiteY1" fmla="*/ 1760787 h 1760787"/>
              <a:gd name="connsiteX2" fmla="*/ 785931 w 785931"/>
              <a:gd name="connsiteY2" fmla="*/ 1760787 h 1760787"/>
              <a:gd name="connsiteX3" fmla="*/ 785931 w 785931"/>
              <a:gd name="connsiteY3" fmla="*/ 0 h 1760787"/>
              <a:gd name="connsiteX4" fmla="*/ 0 w 785931"/>
              <a:gd name="connsiteY4" fmla="*/ 7557 h 17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31" h="1760787">
                <a:moveTo>
                  <a:pt x="0" y="7557"/>
                </a:moveTo>
                <a:lnTo>
                  <a:pt x="0" y="1760787"/>
                </a:lnTo>
                <a:lnTo>
                  <a:pt x="785931" y="1760787"/>
                </a:lnTo>
                <a:lnTo>
                  <a:pt x="785931" y="0"/>
                </a:lnTo>
                <a:lnTo>
                  <a:pt x="0" y="755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467544" y="937071"/>
            <a:ext cx="1647431" cy="2531603"/>
          </a:xfrm>
          <a:custGeom>
            <a:avLst/>
            <a:gdLst>
              <a:gd name="connsiteX0" fmla="*/ 0 w 1632317"/>
              <a:gd name="connsiteY0" fmla="*/ 0 h 2531603"/>
              <a:gd name="connsiteX1" fmla="*/ 0 w 1632317"/>
              <a:gd name="connsiteY1" fmla="*/ 604562 h 2531603"/>
              <a:gd name="connsiteX2" fmla="*/ 249382 w 1632317"/>
              <a:gd name="connsiteY2" fmla="*/ 604562 h 2531603"/>
              <a:gd name="connsiteX3" fmla="*/ 249382 w 1632317"/>
              <a:gd name="connsiteY3" fmla="*/ 2531603 h 2531603"/>
              <a:gd name="connsiteX4" fmla="*/ 1194010 w 1632317"/>
              <a:gd name="connsiteY4" fmla="*/ 2531603 h 2531603"/>
              <a:gd name="connsiteX5" fmla="*/ 1194010 w 1632317"/>
              <a:gd name="connsiteY5" fmla="*/ 1624760 h 2531603"/>
              <a:gd name="connsiteX6" fmla="*/ 1632317 w 1632317"/>
              <a:gd name="connsiteY6" fmla="*/ 1624760 h 2531603"/>
              <a:gd name="connsiteX7" fmla="*/ 1632317 w 1632317"/>
              <a:gd name="connsiteY7" fmla="*/ 15114 h 2531603"/>
              <a:gd name="connsiteX8" fmla="*/ 0 w 1632317"/>
              <a:gd name="connsiteY8" fmla="*/ 0 h 2531603"/>
              <a:gd name="connsiteX0" fmla="*/ 0 w 1639874"/>
              <a:gd name="connsiteY0" fmla="*/ 0 h 2531603"/>
              <a:gd name="connsiteX1" fmla="*/ 0 w 1639874"/>
              <a:gd name="connsiteY1" fmla="*/ 604562 h 2531603"/>
              <a:gd name="connsiteX2" fmla="*/ 249382 w 1639874"/>
              <a:gd name="connsiteY2" fmla="*/ 604562 h 2531603"/>
              <a:gd name="connsiteX3" fmla="*/ 249382 w 1639874"/>
              <a:gd name="connsiteY3" fmla="*/ 2531603 h 2531603"/>
              <a:gd name="connsiteX4" fmla="*/ 1194010 w 1639874"/>
              <a:gd name="connsiteY4" fmla="*/ 2531603 h 2531603"/>
              <a:gd name="connsiteX5" fmla="*/ 1194010 w 1639874"/>
              <a:gd name="connsiteY5" fmla="*/ 1624760 h 2531603"/>
              <a:gd name="connsiteX6" fmla="*/ 1632317 w 1639874"/>
              <a:gd name="connsiteY6" fmla="*/ 1624760 h 2531603"/>
              <a:gd name="connsiteX7" fmla="*/ 1639874 w 1639874"/>
              <a:gd name="connsiteY7" fmla="*/ 15114 h 2531603"/>
              <a:gd name="connsiteX8" fmla="*/ 0 w 1639874"/>
              <a:gd name="connsiteY8" fmla="*/ 0 h 2531603"/>
              <a:gd name="connsiteX0" fmla="*/ 0 w 1647431"/>
              <a:gd name="connsiteY0" fmla="*/ 0 h 2531603"/>
              <a:gd name="connsiteX1" fmla="*/ 0 w 1647431"/>
              <a:gd name="connsiteY1" fmla="*/ 604562 h 2531603"/>
              <a:gd name="connsiteX2" fmla="*/ 249382 w 1647431"/>
              <a:gd name="connsiteY2" fmla="*/ 604562 h 2531603"/>
              <a:gd name="connsiteX3" fmla="*/ 249382 w 1647431"/>
              <a:gd name="connsiteY3" fmla="*/ 2531603 h 2531603"/>
              <a:gd name="connsiteX4" fmla="*/ 1194010 w 1647431"/>
              <a:gd name="connsiteY4" fmla="*/ 2531603 h 2531603"/>
              <a:gd name="connsiteX5" fmla="*/ 1194010 w 1647431"/>
              <a:gd name="connsiteY5" fmla="*/ 1624760 h 2531603"/>
              <a:gd name="connsiteX6" fmla="*/ 1632317 w 1647431"/>
              <a:gd name="connsiteY6" fmla="*/ 1624760 h 2531603"/>
              <a:gd name="connsiteX7" fmla="*/ 1647431 w 1647431"/>
              <a:gd name="connsiteY7" fmla="*/ 0 h 2531603"/>
              <a:gd name="connsiteX8" fmla="*/ 0 w 1647431"/>
              <a:gd name="connsiteY8" fmla="*/ 0 h 253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7431" h="2531603">
                <a:moveTo>
                  <a:pt x="0" y="0"/>
                </a:moveTo>
                <a:lnTo>
                  <a:pt x="0" y="604562"/>
                </a:lnTo>
                <a:lnTo>
                  <a:pt x="249382" y="604562"/>
                </a:lnTo>
                <a:lnTo>
                  <a:pt x="249382" y="2531603"/>
                </a:lnTo>
                <a:lnTo>
                  <a:pt x="1194010" y="2531603"/>
                </a:lnTo>
                <a:lnTo>
                  <a:pt x="1194010" y="1624760"/>
                </a:lnTo>
                <a:lnTo>
                  <a:pt x="1632317" y="1624760"/>
                </a:lnTo>
                <a:lnTo>
                  <a:pt x="1647431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0" name="Straight Connector 262"/>
          <p:cNvCxnSpPr>
            <a:stCxn id="177" idx="2"/>
          </p:cNvCxnSpPr>
          <p:nvPr/>
        </p:nvCxnSpPr>
        <p:spPr>
          <a:xfrm rot="5400000">
            <a:off x="6092264" y="2689246"/>
            <a:ext cx="140835" cy="253180"/>
          </a:xfrm>
          <a:prstGeom prst="bentConnector2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6"/>
          <p:cNvCxnSpPr>
            <a:endCxn id="154" idx="1"/>
          </p:cNvCxnSpPr>
          <p:nvPr/>
        </p:nvCxnSpPr>
        <p:spPr>
          <a:xfrm rot="5400000" flipH="1" flipV="1">
            <a:off x="3005359" y="4615013"/>
            <a:ext cx="1483216" cy="40733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23528" y="3082604"/>
            <a:ext cx="8428545" cy="45719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261006" y="539113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693054" y="385224"/>
            <a:ext cx="1228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261006" y="843358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693054" y="689469"/>
            <a:ext cx="55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6261006" y="23331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693054" y="79429"/>
            <a:ext cx="94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1" name="Straight Connector 120"/>
          <p:cNvCxnSpPr>
            <a:endCxn id="122" idx="1"/>
          </p:cNvCxnSpPr>
          <p:nvPr/>
        </p:nvCxnSpPr>
        <p:spPr>
          <a:xfrm flipV="1">
            <a:off x="904874" y="5445224"/>
            <a:ext cx="43204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336922" y="5229200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Solenoid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8074" y="5085184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336922" y="5733256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Steerer PS (x4)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Straight Connector 111"/>
          <p:cNvCxnSpPr/>
          <p:nvPr/>
        </p:nvCxnSpPr>
        <p:spPr>
          <a:xfrm flipV="1">
            <a:off x="1228844" y="1419431"/>
            <a:ext cx="0" cy="157752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16"/>
          <p:cNvCxnSpPr>
            <a:stCxn id="133" idx="3"/>
            <a:endCxn id="130" idx="0"/>
          </p:cNvCxnSpPr>
          <p:nvPr/>
        </p:nvCxnSpPr>
        <p:spPr>
          <a:xfrm>
            <a:off x="1592276" y="1197057"/>
            <a:ext cx="147409" cy="287727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1444868" y="1484784"/>
            <a:ext cx="5896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1" name="Straight Connector 116"/>
          <p:cNvCxnSpPr/>
          <p:nvPr/>
        </p:nvCxnSpPr>
        <p:spPr>
          <a:xfrm>
            <a:off x="1091180" y="1340920"/>
            <a:ext cx="0" cy="1548519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868804" y="2889439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55576" y="981033"/>
            <a:ext cx="8367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NPM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30838" y="916621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6" name="Picture 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6" y="1077943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16"/>
          <p:cNvCxnSpPr>
            <a:endCxn id="140" idx="2"/>
          </p:cNvCxnSpPr>
          <p:nvPr/>
        </p:nvCxnSpPr>
        <p:spPr>
          <a:xfrm flipV="1">
            <a:off x="1187210" y="4344405"/>
            <a:ext cx="857704" cy="12290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228844" y="4520153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Connector 138"/>
          <p:cNvCxnSpPr>
            <a:stCxn id="140" idx="0"/>
            <a:endCxn id="141" idx="2"/>
          </p:cNvCxnSpPr>
          <p:nvPr/>
        </p:nvCxnSpPr>
        <p:spPr>
          <a:xfrm flipV="1">
            <a:off x="2044914" y="3318301"/>
            <a:ext cx="0" cy="59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786875" y="3912357"/>
            <a:ext cx="51607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774884" y="2886253"/>
            <a:ext cx="5400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261006" y="112474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93054" y="961564"/>
            <a:ext cx="203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Connector 166"/>
          <p:cNvCxnSpPr>
            <a:endCxn id="130" idx="2"/>
          </p:cNvCxnSpPr>
          <p:nvPr/>
        </p:nvCxnSpPr>
        <p:spPr>
          <a:xfrm rot="5400000" flipH="1" flipV="1">
            <a:off x="1069966" y="2219726"/>
            <a:ext cx="972613" cy="3668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4283968" y="2673416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3328732" y="5559217"/>
            <a:ext cx="1469255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EMU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9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44" y="5656127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Rounded Rectangle 149"/>
          <p:cNvSpPr/>
          <p:nvPr/>
        </p:nvSpPr>
        <p:spPr>
          <a:xfrm>
            <a:off x="4543545" y="5569074"/>
            <a:ext cx="2340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3950634" y="3861048"/>
            <a:ext cx="5988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MC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473329" y="3861048"/>
            <a:ext cx="5036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Connector 210"/>
          <p:cNvCxnSpPr>
            <a:stCxn id="154" idx="3"/>
            <a:endCxn id="163" idx="2"/>
          </p:cNvCxnSpPr>
          <p:nvPr/>
        </p:nvCxnSpPr>
        <p:spPr>
          <a:xfrm flipV="1">
            <a:off x="4549487" y="3560371"/>
            <a:ext cx="58517" cy="51670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3950634" y="4996936"/>
            <a:ext cx="114232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Bias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1" name="Straight Connector 210"/>
          <p:cNvCxnSpPr/>
          <p:nvPr/>
        </p:nvCxnSpPr>
        <p:spPr>
          <a:xfrm rot="16200000" flipV="1">
            <a:off x="4326378" y="3986498"/>
            <a:ext cx="881424" cy="418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210"/>
          <p:cNvCxnSpPr>
            <a:stCxn id="159" idx="3"/>
          </p:cNvCxnSpPr>
          <p:nvPr/>
        </p:nvCxnSpPr>
        <p:spPr>
          <a:xfrm flipH="1" flipV="1">
            <a:off x="4860032" y="3560371"/>
            <a:ext cx="232923" cy="1652589"/>
          </a:xfrm>
          <a:prstGeom prst="bentConnector4">
            <a:avLst>
              <a:gd name="adj1" fmla="val -98144"/>
              <a:gd name="adj2" fmla="val 565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4283968" y="3128323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4" name="Straight Connector 68"/>
          <p:cNvCxnSpPr>
            <a:stCxn id="163" idx="3"/>
            <a:endCxn id="150" idx="2"/>
          </p:cNvCxnSpPr>
          <p:nvPr/>
        </p:nvCxnSpPr>
        <p:spPr>
          <a:xfrm flipH="1">
            <a:off x="4660579" y="3344347"/>
            <a:ext cx="271461" cy="2656775"/>
          </a:xfrm>
          <a:prstGeom prst="bentConnector4">
            <a:avLst>
              <a:gd name="adj1" fmla="val -84211"/>
              <a:gd name="adj2" fmla="val 1086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2870479" y="6080762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34684" y="6248345"/>
            <a:ext cx="50526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s7plc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41" y="6253522"/>
            <a:ext cx="368534" cy="87137"/>
          </a:xfrm>
          <a:prstGeom prst="rect">
            <a:avLst/>
          </a:prstGeom>
        </p:spPr>
      </p:pic>
      <p:cxnSp>
        <p:nvCxnSpPr>
          <p:cNvPr id="170" name="Straight Connector 210"/>
          <p:cNvCxnSpPr>
            <a:stCxn id="169" idx="2"/>
            <a:endCxn id="147" idx="0"/>
          </p:cNvCxnSpPr>
          <p:nvPr/>
        </p:nvCxnSpPr>
        <p:spPr>
          <a:xfrm rot="16200000" flipH="1">
            <a:off x="4394466" y="2459878"/>
            <a:ext cx="396544" cy="305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5705071" y="2886253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Connector 68"/>
          <p:cNvCxnSpPr>
            <a:stCxn id="178" idx="1"/>
            <a:endCxn id="177" idx="0"/>
          </p:cNvCxnSpPr>
          <p:nvPr/>
        </p:nvCxnSpPr>
        <p:spPr>
          <a:xfrm rot="10800000" flipV="1">
            <a:off x="6289272" y="2037795"/>
            <a:ext cx="435987" cy="275575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5649300" y="2313371"/>
            <a:ext cx="127994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 Spectrometer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6725258" y="1821772"/>
            <a:ext cx="87866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DSM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9" name="Picture 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66" y="191868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ounded Rectangle 179"/>
          <p:cNvSpPr/>
          <p:nvPr/>
        </p:nvSpPr>
        <p:spPr>
          <a:xfrm>
            <a:off x="5701742" y="6392793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5704096" y="6587480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008551" y="6310912"/>
            <a:ext cx="302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Equipment (PLC, IPC, I/O,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008551" y="6505599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LINAC Equipment (PS, etc.)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43663" y="107340"/>
            <a:ext cx="54004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LEBT Controls Architecture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7792972" y="2911637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7" name="Straight Connector 186"/>
          <p:cNvCxnSpPr>
            <a:stCxn id="211" idx="0"/>
            <a:endCxn id="185" idx="2"/>
          </p:cNvCxnSpPr>
          <p:nvPr/>
        </p:nvCxnSpPr>
        <p:spPr>
          <a:xfrm rot="16200000" flipV="1">
            <a:off x="8023137" y="3444537"/>
            <a:ext cx="275644" cy="7393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5319447" y="5796746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3951192" y="4344406"/>
            <a:ext cx="1142321" cy="596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Plate PS (x2)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7703953" y="3619329"/>
            <a:ext cx="987950" cy="619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BCT RTM Interface Unit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603922" y="4594671"/>
            <a:ext cx="143257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BCM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Controller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3" name="Picture 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33" y="4691581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Rounded Rectangle 213"/>
          <p:cNvSpPr/>
          <p:nvPr/>
        </p:nvSpPr>
        <p:spPr>
          <a:xfrm>
            <a:off x="8774681" y="4581128"/>
            <a:ext cx="2340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26988" y="1368234"/>
            <a:ext cx="70083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5327" y="4221088"/>
            <a:ext cx="62228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ISRC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6074" y="5174334"/>
            <a:ext cx="62228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ISRC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Connector 47"/>
          <p:cNvCxnSpPr>
            <a:stCxn id="155" idx="0"/>
            <a:endCxn id="171" idx="2"/>
          </p:cNvCxnSpPr>
          <p:nvPr/>
        </p:nvCxnSpPr>
        <p:spPr>
          <a:xfrm rot="5400000" flipH="1" flipV="1">
            <a:off x="5537741" y="5068927"/>
            <a:ext cx="685227" cy="31506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5282959" y="5569074"/>
            <a:ext cx="87972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70" y="5665984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Rounded Rectangle 170"/>
          <p:cNvSpPr/>
          <p:nvPr/>
        </p:nvSpPr>
        <p:spPr>
          <a:xfrm>
            <a:off x="5427169" y="4451799"/>
            <a:ext cx="122143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EtherCAT I/O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78" y="4653144"/>
            <a:ext cx="379103" cy="72000"/>
          </a:xfrm>
          <a:prstGeom prst="rect">
            <a:avLst/>
          </a:prstGeom>
        </p:spPr>
      </p:pic>
      <p:sp>
        <p:nvSpPr>
          <p:cNvPr id="190" name="Rounded Rectangle 189"/>
          <p:cNvSpPr/>
          <p:nvPr/>
        </p:nvSpPr>
        <p:spPr>
          <a:xfrm>
            <a:off x="6807240" y="2313370"/>
            <a:ext cx="30521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1" name="Straight Connector 68"/>
          <p:cNvCxnSpPr>
            <a:stCxn id="178" idx="2"/>
            <a:endCxn id="190" idx="3"/>
          </p:cNvCxnSpPr>
          <p:nvPr/>
        </p:nvCxnSpPr>
        <p:spPr>
          <a:xfrm rot="5400000">
            <a:off x="7000733" y="2365537"/>
            <a:ext cx="275574" cy="5214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10"/>
          <p:cNvCxnSpPr>
            <a:stCxn id="6" idx="2"/>
            <a:endCxn id="169" idx="0"/>
          </p:cNvCxnSpPr>
          <p:nvPr/>
        </p:nvCxnSpPr>
        <p:spPr>
          <a:xfrm>
            <a:off x="4577472" y="1654806"/>
            <a:ext cx="0" cy="19001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06"/>
          <p:cNvCxnSpPr>
            <a:stCxn id="195" idx="2"/>
          </p:cNvCxnSpPr>
          <p:nvPr/>
        </p:nvCxnSpPr>
        <p:spPr>
          <a:xfrm rot="16200000" flipH="1">
            <a:off x="2417130" y="2786675"/>
            <a:ext cx="502070" cy="350535"/>
          </a:xfrm>
          <a:prstGeom prst="bentConnector3">
            <a:avLst>
              <a:gd name="adj1" fmla="val 189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2195473" y="2156910"/>
            <a:ext cx="594849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8" name="Straight Connector 197"/>
          <p:cNvCxnSpPr>
            <a:endCxn id="133" idx="1"/>
          </p:cNvCxnSpPr>
          <p:nvPr/>
        </p:nvCxnSpPr>
        <p:spPr>
          <a:xfrm>
            <a:off x="293570" y="1197057"/>
            <a:ext cx="4620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296352" y="1081375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Left Arrow 205"/>
          <p:cNvSpPr/>
          <p:nvPr/>
        </p:nvSpPr>
        <p:spPr>
          <a:xfrm>
            <a:off x="1009460" y="5330846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Left Arrow 208"/>
          <p:cNvSpPr/>
          <p:nvPr/>
        </p:nvSpPr>
        <p:spPr>
          <a:xfrm>
            <a:off x="1379902" y="434290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Left Arrow 196"/>
          <p:cNvSpPr/>
          <p:nvPr/>
        </p:nvSpPr>
        <p:spPr>
          <a:xfrm>
            <a:off x="7650584" y="530987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620886" y="1222120"/>
            <a:ext cx="237600" cy="237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842962" y="2154922"/>
            <a:ext cx="594849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 EVR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9" name="Straight Connector 106"/>
          <p:cNvCxnSpPr>
            <a:stCxn id="217" idx="2"/>
          </p:cNvCxnSpPr>
          <p:nvPr/>
        </p:nvCxnSpPr>
        <p:spPr>
          <a:xfrm rot="16200000" flipH="1">
            <a:off x="3085050" y="2764256"/>
            <a:ext cx="344031" cy="233357"/>
          </a:xfrm>
          <a:prstGeom prst="bentConnector3">
            <a:avLst>
              <a:gd name="adj1" fmla="val 190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2741326" y="2886253"/>
            <a:ext cx="9052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Chopper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4067944" y="1844824"/>
            <a:ext cx="101905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 Bias 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441070" y="1394579"/>
            <a:ext cx="272803" cy="26022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Up Arrow 221"/>
          <p:cNvSpPr/>
          <p:nvPr/>
        </p:nvSpPr>
        <p:spPr>
          <a:xfrm>
            <a:off x="3832082" y="1394579"/>
            <a:ext cx="272803" cy="26022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223" name="Straight Connector 210"/>
          <p:cNvCxnSpPr>
            <a:stCxn id="222" idx="2"/>
            <a:endCxn id="147" idx="1"/>
          </p:cNvCxnSpPr>
          <p:nvPr/>
        </p:nvCxnSpPr>
        <p:spPr>
          <a:xfrm rot="16200000" flipH="1">
            <a:off x="3508909" y="2114381"/>
            <a:ext cx="1234634" cy="31548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948074" y="5594164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Connector 116"/>
          <p:cNvCxnSpPr>
            <a:stCxn id="145" idx="2"/>
            <a:endCxn id="124" idx="1"/>
          </p:cNvCxnSpPr>
          <p:nvPr/>
        </p:nvCxnSpPr>
        <p:spPr>
          <a:xfrm rot="16200000" flipH="1">
            <a:off x="846595" y="5458953"/>
            <a:ext cx="220948" cy="75970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1" name="Left Arrow 200"/>
          <p:cNvSpPr/>
          <p:nvPr/>
        </p:nvSpPr>
        <p:spPr>
          <a:xfrm>
            <a:off x="1009460" y="5839826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9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386D9-9D07-417A-A335-73FAC115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17" y="3645024"/>
            <a:ext cx="4380485" cy="2520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B7A05-49E3-4CBF-B108-BEC7E837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Technical challenges</a:t>
            </a:r>
            <a:br>
              <a:rPr lang="en-US" b="1" dirty="0"/>
            </a:br>
            <a:r>
              <a:rPr lang="en-US" dirty="0"/>
              <a:t>Control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AF171-3BD6-44E8-8919-DDE76769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5" y="1484784"/>
            <a:ext cx="4079232" cy="110872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Simplified GUI for the operator </a:t>
            </a:r>
            <a:br>
              <a:rPr lang="en-US" sz="2000" dirty="0"/>
            </a:br>
            <a:r>
              <a:rPr lang="en-US" sz="2000" dirty="0"/>
              <a:t>to have everything under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B5DA32-7FA5-4F18-BF3F-21A78D42752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4364" y="4263851"/>
            <a:ext cx="4334454" cy="26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7383C1-E492-405B-9F29-C8A146F29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18" y="1425166"/>
            <a:ext cx="4412644" cy="2295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EA7C44-7874-408A-A3CE-1EB5ADD01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582" y="2204864"/>
            <a:ext cx="4367400" cy="2091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8C02A-82C1-4957-ABDB-AEB7C10D7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399" y="5013176"/>
            <a:ext cx="2358601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60C9-8496-4D9F-AAEF-CE844346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Technical challenges</a:t>
            </a:r>
            <a:br>
              <a:rPr lang="en-US" b="1" dirty="0"/>
            </a:br>
            <a:r>
              <a:rPr lang="en-US" sz="2400" dirty="0"/>
              <a:t>Technical compromises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FC36-7F13-422E-85F8-D89302E4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The integration strategy had to be tailored and adapted to the situation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All standards were not fully defined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Not all processes were established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Due to schedule pressure we were advised to keep moving forward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Expertise of teams involved allowed to mitigate potential risks</a:t>
            </a:r>
          </a:p>
          <a:p>
            <a:pPr lvl="1"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/>
              <a:t>Prototype timing system deployed  as it was required to run the machine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Machine modes were not defined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Controls implementation made so that modes can be deployed in the future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VME system was used instead of µTCA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µTCA systems were not mature and difficult to procure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Geobrick was used instead of EtherCAT for motion control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EPICS v3 used for stability at the time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MPS and PSS was not implemented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However, the local protection system includes some MPS and PSS functions</a:t>
            </a:r>
            <a:endParaRPr lang="en-US" sz="1600" dirty="0"/>
          </a:p>
        </p:txBody>
      </p:sp>
      <p:pic>
        <p:nvPicPr>
          <p:cNvPr id="7" name="Picture 6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516E8F1F-EB14-49B5-BDE0-C985EE59E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72736"/>
            <a:ext cx="2699792" cy="2024844"/>
          </a:xfrm>
          <a:prstGeom prst="rect">
            <a:avLst/>
          </a:prstGeom>
        </p:spPr>
      </p:pic>
      <p:pic>
        <p:nvPicPr>
          <p:cNvPr id="9" name="Picture 8" descr="A picture containing object, indoor, cabinet&#10;&#10;Description generated with high confidence">
            <a:extLst>
              <a:ext uri="{FF2B5EF4-FFF2-40B4-BE49-F238E27FC236}">
                <a16:creationId xmlns:a16="http://schemas.microsoft.com/office/drawing/2014/main" id="{3EC403E7-5E26-4736-8CC5-53613C298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78" y="1440104"/>
            <a:ext cx="2324635" cy="30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F1C1C-1FCC-418A-AAC4-AA908905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challenges</a:t>
            </a:r>
            <a:br>
              <a:rPr lang="en-US" dirty="0"/>
            </a:br>
            <a:r>
              <a:rPr lang="en-US" dirty="0"/>
              <a:t>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1568-11A6-457F-9232-343391464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847456" cy="4525963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ISRC and LEBT is a reality!!!!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ISRC Control system accepted in July 2017-07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LEBT Control system accepted in 2017-09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Relevant documentation is available even though it still needs to be collected into one place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Wiring list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I/O Signals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Datasheets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user manuals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All EPICS modules are under configuration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Version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Tested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Documented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All equipment is integrated in the control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932DF-901B-4933-A11B-0DA29C0373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6" name="Picture 5" descr="A close up of an engine&#10;&#10;Description generated with high confidence">
            <a:extLst>
              <a:ext uri="{FF2B5EF4-FFF2-40B4-BE49-F238E27FC236}">
                <a16:creationId xmlns:a16="http://schemas.microsoft.com/office/drawing/2014/main" id="{D37DFF87-6DEF-4A92-B2F6-D14FFF5C8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60" y="1594333"/>
            <a:ext cx="3884240" cy="51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Organization and coordination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Technical challenges</a:t>
            </a:r>
          </a:p>
          <a:p>
            <a:r>
              <a:rPr lang="en-GB" dirty="0"/>
              <a:t>Lessons learnt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16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5620D6-A626-40B1-8195-7554A258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</a:t>
            </a:r>
            <a:br>
              <a:rPr lang="en-US" dirty="0"/>
            </a:br>
            <a:r>
              <a:rPr lang="en-US" sz="2400" dirty="0"/>
              <a:t>General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75EAD-69C1-4CAA-937A-286F9947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Structure, methodologies, processes and standards were not fully defined since the beginning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This led to several technical compromises in the implementation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ISRC and LEBT was seen as "test stand" more than a final system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Some systems need to be updated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From VME to µTCA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Timing system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Motion control (</a:t>
            </a:r>
            <a:r>
              <a:rPr lang="en-US" sz="1400" dirty="0" err="1"/>
              <a:t>Geobrick</a:t>
            </a:r>
            <a:r>
              <a:rPr lang="en-US" sz="1400" dirty="0"/>
              <a:t> -&gt; EtherCAT)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Compression in time schedule led to take fast decisions on the fly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This require a structure inspired to the "agile" thinking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u="sng" dirty="0"/>
              <a:t>Lesson learned: Processes and standards need to be prepared early</a:t>
            </a:r>
          </a:p>
          <a:p>
            <a:pPr>
              <a:spcBef>
                <a:spcPts val="0"/>
              </a:spcBef>
            </a:pPr>
            <a:r>
              <a:rPr lang="en-US" sz="1600" b="1" u="sng" dirty="0"/>
              <a:t>Lesson learned: Schedule pressure creates “prototype  systems” that are expensive to maintain</a:t>
            </a:r>
          </a:p>
        </p:txBody>
      </p:sp>
    </p:spTree>
    <p:extLst>
      <p:ext uri="{BB962C8B-B14F-4D97-AF65-F5344CB8AC3E}">
        <p14:creationId xmlns:p14="http://schemas.microsoft.com/office/powerpoint/2010/main" val="394542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  <a:br>
              <a:rPr lang="en-US" dirty="0"/>
            </a:br>
            <a:r>
              <a:rPr lang="en-US" sz="2400" dirty="0"/>
              <a:t>Organization and coordination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069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All the teams involved communicated regularly in a good ‘atmosphere’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A team spread over different countries is challenging and can be very time consuming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Different teams have different views and expectations.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We have always to keep in mind how efficient the communication is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Are the meetings efficient and solve problems?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Do we need to have in regular meetings are they useful to improve the system understanding and speed up the process?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Do we prioritize issues properly?</a:t>
            </a:r>
            <a:endParaRPr lang="en-US" sz="1400" dirty="0"/>
          </a:p>
          <a:p>
            <a:pPr lvl="2"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/>
              <a:t>Sometimes lack of communication and alignment between all parties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"Who is doing what?", misunderstanding, delays</a:t>
            </a:r>
          </a:p>
          <a:p>
            <a:pPr lvl="1">
              <a:spcBef>
                <a:spcPts val="0"/>
              </a:spcBef>
            </a:pPr>
            <a:endParaRPr lang="sv-SE" sz="1400" dirty="0"/>
          </a:p>
          <a:p>
            <a:pPr>
              <a:spcBef>
                <a:spcPts val="0"/>
              </a:spcBef>
            </a:pPr>
            <a:r>
              <a:rPr lang="en-US" sz="1600" dirty="0"/>
              <a:t>Even the strongest team players have a tendency to try to solve problems on their own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Documentation is “distributed" and sometimes not fully updated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u="sng" dirty="0"/>
              <a:t>Lesson learned: Structured communication is essential for collaborating in a distributed team</a:t>
            </a:r>
          </a:p>
          <a:p>
            <a:pPr>
              <a:spcBef>
                <a:spcPts val="0"/>
              </a:spcBef>
            </a:pPr>
            <a:r>
              <a:rPr lang="en-US" sz="1600" b="1" u="sng" dirty="0"/>
              <a:t>Lesson learned: Roles and responsibilities need to be clearly defined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89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  <a:br>
              <a:rPr lang="en-US" dirty="0"/>
            </a:br>
            <a:r>
              <a:rPr lang="en-US" sz="2400" dirty="0"/>
              <a:t>Installation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was the first time a real system installation happened at ESS </a:t>
            </a:r>
          </a:p>
          <a:p>
            <a:pPr lvl="1"/>
            <a:r>
              <a:rPr lang="en-US" sz="1400" dirty="0"/>
              <a:t>There are many experiences made that can be used in future installations</a:t>
            </a:r>
          </a:p>
          <a:p>
            <a:pPr lvl="1"/>
            <a:endParaRPr lang="en-US" sz="1600" dirty="0"/>
          </a:p>
          <a:p>
            <a:r>
              <a:rPr lang="en-US" sz="1600" dirty="0"/>
              <a:t>Installation work involves a </a:t>
            </a:r>
            <a:r>
              <a:rPr lang="en-US" sz="1600" b="1" dirty="0"/>
              <a:t>huge</a:t>
            </a:r>
            <a:r>
              <a:rPr lang="en-US" sz="1600" dirty="0"/>
              <a:t> number of decisions that should not be underestimated in terms of time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Good communication between all involved parties is essential to drive the installation in the right way</a:t>
            </a:r>
          </a:p>
          <a:p>
            <a:endParaRPr lang="en-US" sz="1600" dirty="0"/>
          </a:p>
          <a:p>
            <a:r>
              <a:rPr lang="en-US" sz="1600" dirty="0"/>
              <a:t>The installation should be seen as for the whole system, not “my part and then your part”</a:t>
            </a:r>
          </a:p>
          <a:p>
            <a:endParaRPr lang="en-US" sz="1600" dirty="0"/>
          </a:p>
          <a:p>
            <a:r>
              <a:rPr lang="en-US" sz="1600" b="1" u="sng" dirty="0"/>
              <a:t>Lesson learned: Installation requires careful planning and preparation</a:t>
            </a:r>
          </a:p>
          <a:p>
            <a:r>
              <a:rPr lang="en-US" sz="1600" b="1" u="sng" dirty="0"/>
              <a:t>Lesson learned: Even if we are well prepared, collaboration and communication is needed to mitigate inevitable surprises</a:t>
            </a:r>
            <a:endParaRPr lang="sv-SE" sz="1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847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  <a:p>
            <a:r>
              <a:rPr lang="en-GB" dirty="0"/>
              <a:t>Organization and coordination</a:t>
            </a:r>
          </a:p>
          <a:p>
            <a:r>
              <a:rPr lang="en-GB" dirty="0"/>
              <a:t>Technical challenges</a:t>
            </a:r>
          </a:p>
          <a:p>
            <a:r>
              <a:rPr lang="en-GB" dirty="0"/>
              <a:t>Lessons learnt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187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4948-EEF0-5E49-98E3-736CE995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</a:t>
            </a:r>
            <a:br>
              <a:rPr lang="en-US" dirty="0"/>
            </a:br>
            <a:r>
              <a:rPr lang="en-US" dirty="0"/>
              <a:t>Continuous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34811-8069-CD4C-BE7F-AE4099E4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5" name="AutoShape 2" descr="PastedGraphic-1.png">
            <a:extLst>
              <a:ext uri="{FF2B5EF4-FFF2-40B4-BE49-F238E27FC236}">
                <a16:creationId xmlns:a16="http://schemas.microsoft.com/office/drawing/2014/main" id="{7FFD4EEF-3B9D-C14B-88DB-D015337AF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E4591-47B0-5747-8906-09403C91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48" y="2031440"/>
            <a:ext cx="3913971" cy="2909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C198-1209-194D-A4B2-9A7557669AE1}"/>
              </a:ext>
            </a:extLst>
          </p:cNvPr>
          <p:cNvSpPr txBox="1"/>
          <p:nvPr/>
        </p:nvSpPr>
        <p:spPr>
          <a:xfrm>
            <a:off x="4439308" y="4996582"/>
            <a:ext cx="469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Molten tungsten - Emittance Measurement Unit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9CC9D-6710-6645-A092-2B829A2DA7E5}"/>
              </a:ext>
            </a:extLst>
          </p:cNvPr>
          <p:cNvSpPr txBox="1"/>
          <p:nvPr/>
        </p:nvSpPr>
        <p:spPr>
          <a:xfrm>
            <a:off x="326188" y="1403565"/>
            <a:ext cx="4113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continuous improvement through lessons learned</a:t>
            </a:r>
          </a:p>
          <a:p>
            <a:endParaRPr lang="en-US" dirty="0"/>
          </a:p>
          <a:p>
            <a:r>
              <a:rPr lang="en-US" dirty="0"/>
              <a:t>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Beam-induced damage of the Emittance Measurement Unit</a:t>
            </a:r>
          </a:p>
          <a:p>
            <a:endParaRPr lang="en-US" dirty="0"/>
          </a:p>
          <a:p>
            <a:r>
              <a:rPr lang="en-US" dirty="0"/>
              <a:t>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Delays led to aggressive commissioning  schedule and ad-hoc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 operated without complete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Lesson learned: conduct of operations with a proper plan and verification.</a:t>
            </a:r>
          </a:p>
          <a:p>
            <a:endParaRPr lang="en-US" b="1" u="sng" dirty="0"/>
          </a:p>
          <a:p>
            <a:r>
              <a:rPr lang="en-US" b="1" u="sng" dirty="0"/>
              <a:t>Lesion learned: Measure ”safe” beam prior to increasing duty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4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Organization and coordination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Technical challenges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Lessons learnt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54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A46C-13EA-42EC-9610-FAA8E1CE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07AF-45D8-4623-B3C6-10FFB586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ISRC and LEBT </a:t>
            </a:r>
            <a:r>
              <a:rPr lang="en-US" sz="1800" dirty="0"/>
              <a:t>are the first elements, result of a strong collaboration of different teams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We have had issues, of course!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/>
              <a:t>We have to extract many good lessons from them in order to avoid the same mistakes.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ISRC and LEBT </a:t>
            </a:r>
            <a:r>
              <a:rPr lang="en-US" sz="1800" dirty="0"/>
              <a:t>are</a:t>
            </a:r>
            <a:r>
              <a:rPr lang="en-GB" sz="1800" dirty="0"/>
              <a:t> the starting point from which ESS has to improve methodology, structure, process and knowledge.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The synergy between all parties is essential to avoid decision has to be reconsidered after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We have to improve communication with partners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80255-9287-465C-9E44-052795BE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509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27555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1386840" y="2590800"/>
            <a:ext cx="6400800" cy="175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434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Organization and coordination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Technical challenges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Lessons learnt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4314-9771-44A9-9F69-CE105898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8A6C-643C-45D5-86D8-1C6F596891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The "Injection system"</a:t>
            </a:r>
          </a:p>
          <a:p>
            <a:pPr lvl="1"/>
            <a:r>
              <a:rPr lang="en-GB" sz="2000" dirty="0"/>
              <a:t>Ion source produce the beam</a:t>
            </a:r>
          </a:p>
          <a:p>
            <a:pPr lvl="1"/>
            <a:r>
              <a:rPr lang="en-GB" sz="2000" dirty="0"/>
              <a:t>LEBT "transports" the beam till the RFQ for the first stage of acceleration  </a:t>
            </a:r>
          </a:p>
          <a:p>
            <a:r>
              <a:rPr lang="en-US" sz="2400" i="1" dirty="0"/>
              <a:t>The "Control system"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Infrastructure (HW and SW) that make it possible provide required data, information and services to engineers, operators.</a:t>
            </a:r>
          </a:p>
          <a:p>
            <a:endParaRPr lang="en-GB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1CBA-AD17-4530-A1A9-EF9C4362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11" name="Bildobjekt 7">
            <a:extLst>
              <a:ext uri="{FF2B5EF4-FFF2-40B4-BE49-F238E27FC236}">
                <a16:creationId xmlns:a16="http://schemas.microsoft.com/office/drawing/2014/main" id="{09335328-1E4E-4605-8483-F5611D6F1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2320" y="2694007"/>
            <a:ext cx="4550832" cy="23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GB" dirty="0"/>
              <a:t>Organization and coordination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Technical challenges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Lessons learnt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78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7DCE-4C14-413B-87CC-06D45723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and Coordination</a:t>
            </a:r>
            <a:br>
              <a:rPr lang="en-GB" dirty="0"/>
            </a:br>
            <a:r>
              <a:rPr lang="en-GB" sz="2400" dirty="0"/>
              <a:t>Distributed team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3478E-006F-464C-8371-A136A0BC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F51C9E-0428-49A8-89BC-5A98DF5DCAEC}"/>
              </a:ext>
            </a:extLst>
          </p:cNvPr>
          <p:cNvSpPr/>
          <p:nvPr/>
        </p:nvSpPr>
        <p:spPr>
          <a:xfrm>
            <a:off x="5023051" y="2422900"/>
            <a:ext cx="1990625" cy="1990597"/>
          </a:xfrm>
          <a:custGeom>
            <a:avLst/>
            <a:gdLst>
              <a:gd name="connsiteX0" fmla="*/ 0 w 1990625"/>
              <a:gd name="connsiteY0" fmla="*/ 995299 h 1990597"/>
              <a:gd name="connsiteX1" fmla="*/ 995313 w 1990625"/>
              <a:gd name="connsiteY1" fmla="*/ 0 h 1990597"/>
              <a:gd name="connsiteX2" fmla="*/ 1990626 w 1990625"/>
              <a:gd name="connsiteY2" fmla="*/ 995299 h 1990597"/>
              <a:gd name="connsiteX3" fmla="*/ 995313 w 1990625"/>
              <a:gd name="connsiteY3" fmla="*/ 1990598 h 1990597"/>
              <a:gd name="connsiteX4" fmla="*/ 0 w 1990625"/>
              <a:gd name="connsiteY4" fmla="*/ 995299 h 199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25" h="1990597">
                <a:moveTo>
                  <a:pt x="0" y="995299"/>
                </a:moveTo>
                <a:cubicBezTo>
                  <a:pt x="0" y="445611"/>
                  <a:pt x="445617" y="0"/>
                  <a:pt x="995313" y="0"/>
                </a:cubicBezTo>
                <a:cubicBezTo>
                  <a:pt x="1545009" y="0"/>
                  <a:pt x="1990626" y="445611"/>
                  <a:pt x="1990626" y="995299"/>
                </a:cubicBezTo>
                <a:cubicBezTo>
                  <a:pt x="1990626" y="1544987"/>
                  <a:pt x="1545009" y="1990598"/>
                  <a:pt x="995313" y="1990598"/>
                </a:cubicBezTo>
                <a:cubicBezTo>
                  <a:pt x="445617" y="1990598"/>
                  <a:pt x="0" y="1544987"/>
                  <a:pt x="0" y="99529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2480" tIns="352476" rIns="352480" bIns="3524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INFN-LNS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In-kind contributor for the ISRC and LEBT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AD02BF8-4D1C-4BCC-B22B-9A7A3A535D9A}"/>
              </a:ext>
            </a:extLst>
          </p:cNvPr>
          <p:cNvSpPr/>
          <p:nvPr/>
        </p:nvSpPr>
        <p:spPr>
          <a:xfrm>
            <a:off x="5931052" y="3518255"/>
            <a:ext cx="1990625" cy="1990597"/>
          </a:xfrm>
          <a:custGeom>
            <a:avLst/>
            <a:gdLst>
              <a:gd name="connsiteX0" fmla="*/ 0 w 1990625"/>
              <a:gd name="connsiteY0" fmla="*/ 995299 h 1990597"/>
              <a:gd name="connsiteX1" fmla="*/ 995313 w 1990625"/>
              <a:gd name="connsiteY1" fmla="*/ 0 h 1990597"/>
              <a:gd name="connsiteX2" fmla="*/ 1990626 w 1990625"/>
              <a:gd name="connsiteY2" fmla="*/ 995299 h 1990597"/>
              <a:gd name="connsiteX3" fmla="*/ 995313 w 1990625"/>
              <a:gd name="connsiteY3" fmla="*/ 1990598 h 1990597"/>
              <a:gd name="connsiteX4" fmla="*/ 0 w 1990625"/>
              <a:gd name="connsiteY4" fmla="*/ 995299 h 199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25" h="1990597">
                <a:moveTo>
                  <a:pt x="0" y="995299"/>
                </a:moveTo>
                <a:cubicBezTo>
                  <a:pt x="0" y="445611"/>
                  <a:pt x="445617" y="0"/>
                  <a:pt x="995313" y="0"/>
                </a:cubicBezTo>
                <a:cubicBezTo>
                  <a:pt x="1545009" y="0"/>
                  <a:pt x="1990626" y="445611"/>
                  <a:pt x="1990626" y="995299"/>
                </a:cubicBezTo>
                <a:cubicBezTo>
                  <a:pt x="1990626" y="1544987"/>
                  <a:pt x="1545009" y="1990598"/>
                  <a:pt x="995313" y="1990598"/>
                </a:cubicBezTo>
                <a:cubicBezTo>
                  <a:pt x="445617" y="1990598"/>
                  <a:pt x="0" y="1544987"/>
                  <a:pt x="0" y="99529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000" tIns="180000" rIns="36000" bIns="18000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ESS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Accelerator Division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ICS Division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4DFAA3-E43E-4B79-9D98-96A917BEF817}"/>
              </a:ext>
            </a:extLst>
          </p:cNvPr>
          <p:cNvSpPr/>
          <p:nvPr/>
        </p:nvSpPr>
        <p:spPr>
          <a:xfrm>
            <a:off x="6757839" y="2401859"/>
            <a:ext cx="1990625" cy="1990597"/>
          </a:xfrm>
          <a:custGeom>
            <a:avLst/>
            <a:gdLst>
              <a:gd name="connsiteX0" fmla="*/ 0 w 1990625"/>
              <a:gd name="connsiteY0" fmla="*/ 995299 h 1990597"/>
              <a:gd name="connsiteX1" fmla="*/ 995313 w 1990625"/>
              <a:gd name="connsiteY1" fmla="*/ 0 h 1990597"/>
              <a:gd name="connsiteX2" fmla="*/ 1990626 w 1990625"/>
              <a:gd name="connsiteY2" fmla="*/ 995299 h 1990597"/>
              <a:gd name="connsiteX3" fmla="*/ 995313 w 1990625"/>
              <a:gd name="connsiteY3" fmla="*/ 1990598 h 1990597"/>
              <a:gd name="connsiteX4" fmla="*/ 0 w 1990625"/>
              <a:gd name="connsiteY4" fmla="*/ 995299 h 199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25" h="1990597">
                <a:moveTo>
                  <a:pt x="0" y="995299"/>
                </a:moveTo>
                <a:cubicBezTo>
                  <a:pt x="0" y="445611"/>
                  <a:pt x="445617" y="0"/>
                  <a:pt x="995313" y="0"/>
                </a:cubicBezTo>
                <a:cubicBezTo>
                  <a:pt x="1545009" y="0"/>
                  <a:pt x="1990626" y="445611"/>
                  <a:pt x="1990626" y="995299"/>
                </a:cubicBezTo>
                <a:cubicBezTo>
                  <a:pt x="1990626" y="1544987"/>
                  <a:pt x="1545009" y="1990598"/>
                  <a:pt x="995313" y="1990598"/>
                </a:cubicBezTo>
                <a:cubicBezTo>
                  <a:pt x="445617" y="1990598"/>
                  <a:pt x="0" y="1544987"/>
                  <a:pt x="0" y="99529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2480" tIns="352476" rIns="352480" bIns="35247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CEA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In-kind contributor for the control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81CA0-A2F4-4E9C-BF0A-A4612B963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832F8CD-ED9A-4E3A-A265-9B8DAB5B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6" y="1493544"/>
            <a:ext cx="4513564" cy="52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16803D-353D-454D-9848-BB693B68E42E}"/>
              </a:ext>
            </a:extLst>
          </p:cNvPr>
          <p:cNvCxnSpPr/>
          <p:nvPr/>
        </p:nvCxnSpPr>
        <p:spPr>
          <a:xfrm flipH="1">
            <a:off x="1403648" y="1890542"/>
            <a:ext cx="1800200" cy="1980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B5306B-069E-41D4-A883-0B5550430513}"/>
              </a:ext>
            </a:extLst>
          </p:cNvPr>
          <p:cNvCxnSpPr/>
          <p:nvPr/>
        </p:nvCxnSpPr>
        <p:spPr>
          <a:xfrm>
            <a:off x="1403648" y="3870921"/>
            <a:ext cx="2088232" cy="2530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3615B-D688-4705-A9A6-FA817586F615}"/>
              </a:ext>
            </a:extLst>
          </p:cNvPr>
          <p:cNvCxnSpPr/>
          <p:nvPr/>
        </p:nvCxnSpPr>
        <p:spPr>
          <a:xfrm>
            <a:off x="3185337" y="1890543"/>
            <a:ext cx="306543" cy="441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BE2DC5-4419-455B-AF3C-22F2AFF90472}"/>
              </a:ext>
            </a:extLst>
          </p:cNvPr>
          <p:cNvSpPr txBox="1"/>
          <p:nvPr/>
        </p:nvSpPr>
        <p:spPr>
          <a:xfrm>
            <a:off x="2932222" y="1586791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9B599-EED4-42D1-815B-B7AD43CF2B50}"/>
              </a:ext>
            </a:extLst>
          </p:cNvPr>
          <p:cNvSpPr txBox="1"/>
          <p:nvPr/>
        </p:nvSpPr>
        <p:spPr>
          <a:xfrm>
            <a:off x="893617" y="3639044"/>
            <a:ext cx="55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8508A-71CE-43CE-B6E6-A01DBA03A799}"/>
              </a:ext>
            </a:extLst>
          </p:cNvPr>
          <p:cNvSpPr txBox="1"/>
          <p:nvPr/>
        </p:nvSpPr>
        <p:spPr>
          <a:xfrm>
            <a:off x="3411628" y="6232819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INFN-LNS</a:t>
            </a:r>
          </a:p>
        </p:txBody>
      </p:sp>
    </p:spTree>
    <p:extLst>
      <p:ext uri="{BB962C8B-B14F-4D97-AF65-F5344CB8AC3E}">
        <p14:creationId xmlns:p14="http://schemas.microsoft.com/office/powerpoint/2010/main" val="25899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6" grpId="0"/>
      <p:bldP spid="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0342FF-8A3B-43FE-A614-C2158922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and Coordination</a:t>
            </a:r>
            <a:br>
              <a:rPr lang="en-GB" dirty="0"/>
            </a:br>
            <a:r>
              <a:rPr lang="en-GB" sz="2400" dirty="0"/>
              <a:t>Distributed team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DE170-FD81-4F39-997B-A6E78FBCB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600200"/>
            <a:ext cx="5076057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Relations between the teams are very good, there are bonds between the different team members.</a:t>
            </a:r>
          </a:p>
          <a:p>
            <a:r>
              <a:rPr lang="en-GB" dirty="0"/>
              <a:t>Communications, either through phone, videoconference or in person.</a:t>
            </a:r>
          </a:p>
          <a:p>
            <a:r>
              <a:rPr lang="en-US" dirty="0"/>
              <a:t>Frequent travels in Catania during installation, set-up, testing and acceptance of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2531-4BAD-4151-AA7D-AD027A5A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8" name="Content Placeholder 28" descr="Email">
            <a:extLst>
              <a:ext uri="{FF2B5EF4-FFF2-40B4-BE49-F238E27FC236}">
                <a16:creationId xmlns:a16="http://schemas.microsoft.com/office/drawing/2014/main" id="{4D0F40CB-6329-4E8C-9126-012D98398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7877" y="2084648"/>
            <a:ext cx="1200441" cy="1200441"/>
          </a:xfrm>
          <a:prstGeom prst="rect">
            <a:avLst/>
          </a:prstGeom>
        </p:spPr>
      </p:pic>
      <p:pic>
        <p:nvPicPr>
          <p:cNvPr id="9" name="Graphic 8" descr="Receiver">
            <a:extLst>
              <a:ext uri="{FF2B5EF4-FFF2-40B4-BE49-F238E27FC236}">
                <a16:creationId xmlns:a16="http://schemas.microsoft.com/office/drawing/2014/main" id="{10D34FFE-551D-4B3C-8BCE-55F90F59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1538" y="4430689"/>
            <a:ext cx="1111799" cy="1111799"/>
          </a:xfrm>
          <a:prstGeom prst="rect">
            <a:avLst/>
          </a:prstGeom>
        </p:spPr>
      </p:pic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32F3A1AE-CDCE-4158-AF3E-4DA31A3B9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257" y="2084648"/>
            <a:ext cx="1475021" cy="1475021"/>
          </a:xfrm>
          <a:prstGeom prst="rect">
            <a:avLst/>
          </a:prstGeom>
        </p:spPr>
      </p:pic>
      <p:pic>
        <p:nvPicPr>
          <p:cNvPr id="11" name="Graphic 10" descr="Monthly calendar">
            <a:extLst>
              <a:ext uri="{FF2B5EF4-FFF2-40B4-BE49-F238E27FC236}">
                <a16:creationId xmlns:a16="http://schemas.microsoft.com/office/drawing/2014/main" id="{AAD12BE5-8E4E-4588-8F41-18C7A69AE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8258" y="3423331"/>
            <a:ext cx="1356640" cy="1356640"/>
          </a:xfrm>
          <a:prstGeom prst="rect">
            <a:avLst/>
          </a:prstGeom>
        </p:spPr>
      </p:pic>
      <p:pic>
        <p:nvPicPr>
          <p:cNvPr id="12" name="Graphic 11" descr="Airplane">
            <a:extLst>
              <a:ext uri="{FF2B5EF4-FFF2-40B4-BE49-F238E27FC236}">
                <a16:creationId xmlns:a16="http://schemas.microsoft.com/office/drawing/2014/main" id="{F4094D33-F494-4379-BF4E-4E30B2CE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6358" y="4337134"/>
            <a:ext cx="1396122" cy="13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6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1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6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0342FF-8A3B-43FE-A614-C2158922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and Coordination</a:t>
            </a:r>
            <a:br>
              <a:rPr lang="en-GB" dirty="0"/>
            </a:br>
            <a:r>
              <a:rPr lang="en-GB" sz="2400" dirty="0"/>
              <a:t>Distributed Development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9F54E7-C45F-410E-B841-AFB9CDBD7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5445224"/>
            <a:ext cx="829126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ICS intends to align distributed in-kind development of controls by distributing a development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2531-4BAD-4151-AA7D-AD027A5A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14" name="Picture 13" descr="Macintosh HD:private:var:folders:fv:zrd87bt12099tjc_qgr797_4000_5f:T:TemporaryItems:image2015-11-4 10-24-30.png">
            <a:extLst>
              <a:ext uri="{FF2B5EF4-FFF2-40B4-BE49-F238E27FC236}">
                <a16:creationId xmlns:a16="http://schemas.microsoft.com/office/drawing/2014/main" id="{89BFC9BE-231C-4E68-A3BF-3A90B50166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4" y="2495029"/>
            <a:ext cx="39443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14" descr="Macintosh HD:private:var:folders:fv:zrd87bt12099tjc_qgr797_4000_5f:T:TemporaryItems:image2015-11-4 10-24-55.png">
            <a:extLst>
              <a:ext uri="{FF2B5EF4-FFF2-40B4-BE49-F238E27FC236}">
                <a16:creationId xmlns:a16="http://schemas.microsoft.com/office/drawing/2014/main" id="{7BBA9481-EE41-4774-B808-FA40FFFB4D3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3975"/>
            <a:ext cx="4100264" cy="269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0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Organization and coordination</a:t>
            </a:r>
          </a:p>
          <a:p>
            <a:r>
              <a:rPr lang="en-GB" dirty="0"/>
              <a:t>Technical challenges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Lessons learnt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3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defPPr algn="ctr">
          <a:defRPr sz="1400"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Microsoft Office PowerPoint</Application>
  <PresentationFormat>On-screen Show (4:3)</PresentationFormat>
  <Paragraphs>374</Paragraphs>
  <Slides>23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1_Office Theme</vt:lpstr>
      <vt:lpstr>Lessons learnt during Front End preparation and installation</vt:lpstr>
      <vt:lpstr>Outline</vt:lpstr>
      <vt:lpstr>Outline</vt:lpstr>
      <vt:lpstr>Overview</vt:lpstr>
      <vt:lpstr>Outline</vt:lpstr>
      <vt:lpstr>Organization and Coordination Distributed team</vt:lpstr>
      <vt:lpstr>Organization and Coordination Distributed team</vt:lpstr>
      <vt:lpstr>Organization and Coordination Distributed Development</vt:lpstr>
      <vt:lpstr>Outline</vt:lpstr>
      <vt:lpstr>Technical challenges Device integration</vt:lpstr>
      <vt:lpstr>PowerPoint Presentation</vt:lpstr>
      <vt:lpstr>PowerPoint Presentation</vt:lpstr>
      <vt:lpstr>Technical challenges Control GUI</vt:lpstr>
      <vt:lpstr>Technical challenges Technical compromises</vt:lpstr>
      <vt:lpstr>Technical challenges Achievements</vt:lpstr>
      <vt:lpstr>Outline</vt:lpstr>
      <vt:lpstr>Lessons General</vt:lpstr>
      <vt:lpstr>Lessons Organization and coordination</vt:lpstr>
      <vt:lpstr>Lessons Installation</vt:lpstr>
      <vt:lpstr>Lessons Continuous Improvement</vt:lpstr>
      <vt:lpstr>Outline</vt:lpstr>
      <vt:lpstr>Conclusions</vt:lpstr>
      <vt:lpstr>Questions?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William Ledda</cp:lastModifiedBy>
  <cp:revision>78</cp:revision>
  <dcterms:created xsi:type="dcterms:W3CDTF">2013-10-29T16:05:10Z</dcterms:created>
  <dcterms:modified xsi:type="dcterms:W3CDTF">2018-04-12T10:01:21Z</dcterms:modified>
</cp:coreProperties>
</file>