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28" r:id="rId3"/>
    <p:sldId id="321" r:id="rId4"/>
    <p:sldId id="261" r:id="rId5"/>
    <p:sldId id="323" r:id="rId6"/>
    <p:sldId id="314" r:id="rId7"/>
    <p:sldId id="308" r:id="rId8"/>
    <p:sldId id="285" r:id="rId9"/>
    <p:sldId id="331" r:id="rId10"/>
    <p:sldId id="332" r:id="rId11"/>
    <p:sldId id="302" r:id="rId12"/>
    <p:sldId id="303" r:id="rId13"/>
    <p:sldId id="329" r:id="rId14"/>
    <p:sldId id="319" r:id="rId15"/>
    <p:sldId id="330" r:id="rId16"/>
    <p:sldId id="315" r:id="rId17"/>
    <p:sldId id="281" r:id="rId18"/>
    <p:sldId id="273" r:id="rId19"/>
    <p:sldId id="263" r:id="rId20"/>
    <p:sldId id="266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1CCD9"/>
    <a:srgbClr val="C1D0EF"/>
    <a:srgbClr val="AFBDD9"/>
    <a:srgbClr val="57AF78"/>
    <a:srgbClr val="2E9BE3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5" autoAdjust="0"/>
    <p:restoredTop sz="95928" autoAdjust="0"/>
  </p:normalViewPr>
  <p:slideViewPr>
    <p:cSldViewPr>
      <p:cViewPr varScale="1">
        <p:scale>
          <a:sx n="110" d="100"/>
          <a:sy n="110" d="100"/>
        </p:scale>
        <p:origin x="25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2018-04-12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F88F-FC61-B849-8562-7A5AE170C0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0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2018-04-12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2018-04-12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2018-04-12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2018-04-12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2018-04-12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4000" dirty="0" err="1">
                <a:solidFill>
                  <a:srgbClr val="FFFFFF"/>
                </a:solidFill>
                <a:cs typeface="Helvetica"/>
              </a:rPr>
              <a:t>Neutronic</a:t>
            </a:r>
            <a:r>
              <a:rPr lang="en-US" sz="4000" dirty="0">
                <a:solidFill>
                  <a:srgbClr val="FFFFFF"/>
                </a:solidFill>
                <a:cs typeface="Helvetica"/>
              </a:rPr>
              <a:t> calculations in support of Light Shutter System</a:t>
            </a:r>
            <a:endParaRPr lang="en-US" sz="1600" dirty="0">
              <a:solidFill>
                <a:srgbClr val="FFFFFF"/>
              </a:solidFill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FFFF"/>
                </a:solidFill>
                <a:cs typeface="Helvetica"/>
              </a:rPr>
              <a:t>L. </a:t>
            </a:r>
            <a:r>
              <a:rPr lang="en-US" sz="2000" dirty="0" err="1">
                <a:solidFill>
                  <a:srgbClr val="FFFFFF"/>
                </a:solidFill>
                <a:cs typeface="Helvetica"/>
              </a:rPr>
              <a:t>Zanini</a:t>
            </a:r>
            <a:r>
              <a:rPr lang="en-US" sz="2000" dirty="0">
                <a:solidFill>
                  <a:srgbClr val="FFFFFF"/>
                </a:solidFill>
                <a:cs typeface="Helvetica"/>
              </a:rPr>
              <a:t>, ESS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FFFF"/>
                </a:solidFill>
                <a:cs typeface="Helvetica"/>
              </a:rPr>
              <a:t>Group Leader </a:t>
            </a:r>
            <a:r>
              <a:rPr lang="en-US" sz="2000" dirty="0" err="1">
                <a:solidFill>
                  <a:srgbClr val="FFFFFF"/>
                </a:solidFill>
                <a:cs typeface="Helvetica"/>
              </a:rPr>
              <a:t>Neutronics</a:t>
            </a:r>
            <a:endParaRPr lang="en-US" sz="2000" dirty="0">
              <a:solidFill>
                <a:srgbClr val="FFFFFF"/>
              </a:solidFill>
              <a:cs typeface="Helvetica"/>
            </a:endParaRPr>
          </a:p>
          <a:p>
            <a:pPr>
              <a:lnSpc>
                <a:spcPct val="130000"/>
              </a:lnSpc>
            </a:pPr>
            <a:endParaRPr lang="en-US" sz="2000" dirty="0">
              <a:solidFill>
                <a:srgbClr val="FFFFFF"/>
              </a:solidFill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dirty="0">
                <a:solidFill>
                  <a:srgbClr val="FFFFFF"/>
                </a:solidFill>
              </a:rPr>
              <a:t>TAC17, 12 April 2018</a:t>
            </a:r>
          </a:p>
        </p:txBody>
      </p:sp>
    </p:spTree>
    <p:extLst>
      <p:ext uri="{BB962C8B-B14F-4D97-AF65-F5344CB8AC3E}">
        <p14:creationId xmlns:p14="http://schemas.microsoft.com/office/powerpoint/2010/main" val="22658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C38B-EB08-3B46-ABCF-28F39D35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of no BBG. Guide installation and removal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E0EE6-9A83-BA47-B28C-F23A6012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C325C18-793A-3547-A728-2AE14D6C5A69}"/>
              </a:ext>
            </a:extLst>
          </p:cNvPr>
          <p:cNvSpPr/>
          <p:nvPr/>
        </p:nvSpPr>
        <p:spPr>
          <a:xfrm>
            <a:off x="424543" y="1772816"/>
            <a:ext cx="468086" cy="4604657"/>
          </a:xfrm>
          <a:custGeom>
            <a:avLst/>
            <a:gdLst>
              <a:gd name="connsiteX0" fmla="*/ 0 w 468086"/>
              <a:gd name="connsiteY0" fmla="*/ 4604657 h 4604657"/>
              <a:gd name="connsiteX1" fmla="*/ 10886 w 468086"/>
              <a:gd name="connsiteY1" fmla="*/ 2122714 h 4604657"/>
              <a:gd name="connsiteX2" fmla="*/ 468086 w 468086"/>
              <a:gd name="connsiteY2" fmla="*/ 2133600 h 4604657"/>
              <a:gd name="connsiteX3" fmla="*/ 457200 w 468086"/>
              <a:gd name="connsiteY3" fmla="*/ 0 h 460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86" h="4604657">
                <a:moveTo>
                  <a:pt x="0" y="4604657"/>
                </a:moveTo>
                <a:cubicBezTo>
                  <a:pt x="3629" y="3777343"/>
                  <a:pt x="7257" y="2950028"/>
                  <a:pt x="10886" y="2122714"/>
                </a:cubicBezTo>
                <a:lnTo>
                  <a:pt x="468086" y="2133600"/>
                </a:lnTo>
                <a:cubicBezTo>
                  <a:pt x="464457" y="1422400"/>
                  <a:pt x="460829" y="711200"/>
                  <a:pt x="45720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8B804-5C03-9B49-AFCB-C3B10B2A9F49}"/>
              </a:ext>
            </a:extLst>
          </p:cNvPr>
          <p:cNvSpPr/>
          <p:nvPr/>
        </p:nvSpPr>
        <p:spPr>
          <a:xfrm>
            <a:off x="533400" y="4929673"/>
            <a:ext cx="4191000" cy="3048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0F954-2818-0344-82BF-9F2C37A668AE}"/>
              </a:ext>
            </a:extLst>
          </p:cNvPr>
          <p:cNvSpPr/>
          <p:nvPr/>
        </p:nvSpPr>
        <p:spPr>
          <a:xfrm>
            <a:off x="4800600" y="4929673"/>
            <a:ext cx="4191000" cy="304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B3974D-5E4E-644C-A4CA-E7A6E185121D}"/>
              </a:ext>
            </a:extLst>
          </p:cNvPr>
          <p:cNvSpPr/>
          <p:nvPr/>
        </p:nvSpPr>
        <p:spPr>
          <a:xfrm>
            <a:off x="533400" y="4243873"/>
            <a:ext cx="4191000" cy="304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DA1ADAF0-1B31-9849-A97E-3346BDE1A8B4}"/>
              </a:ext>
            </a:extLst>
          </p:cNvPr>
          <p:cNvCxnSpPr/>
          <p:nvPr/>
        </p:nvCxnSpPr>
        <p:spPr>
          <a:xfrm flipV="1">
            <a:off x="4876800" y="3116113"/>
            <a:ext cx="731520" cy="1280160"/>
          </a:xfrm>
          <a:prstGeom prst="bentConnector2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B36F88-BC18-784D-8B91-9730C51CB180}"/>
              </a:ext>
            </a:extLst>
          </p:cNvPr>
          <p:cNvSpPr/>
          <p:nvPr/>
        </p:nvSpPr>
        <p:spPr>
          <a:xfrm>
            <a:off x="533400" y="5386873"/>
            <a:ext cx="457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88D0C3-16C0-D24F-97D5-A07B6D5F4DB3}"/>
              </a:ext>
            </a:extLst>
          </p:cNvPr>
          <p:cNvCxnSpPr/>
          <p:nvPr/>
        </p:nvCxnSpPr>
        <p:spPr>
          <a:xfrm>
            <a:off x="762000" y="5996473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880BC36-C83C-3F4A-BCC9-C47CE8A57268}"/>
              </a:ext>
            </a:extLst>
          </p:cNvPr>
          <p:cNvSpPr txBox="1"/>
          <p:nvPr/>
        </p:nvSpPr>
        <p:spPr>
          <a:xfrm>
            <a:off x="7452320" y="5583207"/>
            <a:ext cx="108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(F. </a:t>
            </a:r>
            <a:r>
              <a:rPr lang="en-US" dirty="0" err="1"/>
              <a:t>Mezei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048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60803-4828-0A45-9B20-C30E50EC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383-7B4A-F741-B517-1E9DEF38E5D3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52796-FDA8-0B4B-9F9E-A76B4453B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004" y="1417638"/>
            <a:ext cx="5496293" cy="249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E38D3-5657-6B44-99DC-03DA338A8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436" y="3862800"/>
            <a:ext cx="5317427" cy="2793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77D759-D557-FF46-BBC0-DAF9BCADCC1A}"/>
              </a:ext>
            </a:extLst>
          </p:cNvPr>
          <p:cNvSpPr txBox="1"/>
          <p:nvPr/>
        </p:nvSpPr>
        <p:spPr>
          <a:xfrm>
            <a:off x="5520114" y="936228"/>
            <a:ext cx="1680075" cy="30008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Dose rates from NBPI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932E4C-D528-7740-A286-A85F48E8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Option of no BBG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4D4AC-8E88-DA4D-84C2-6454923449A1}"/>
              </a:ext>
            </a:extLst>
          </p:cNvPr>
          <p:cNvSpPr txBox="1"/>
          <p:nvPr/>
        </p:nvSpPr>
        <p:spPr>
          <a:xfrm>
            <a:off x="435536" y="1844824"/>
            <a:ext cx="2844405" cy="3416320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there is no BBG, shielding of gamma is provided by guide substrate and vacuum pipe.</a:t>
            </a:r>
          </a:p>
          <a:p>
            <a:endParaRPr lang="en-US" dirty="0"/>
          </a:p>
          <a:p>
            <a:r>
              <a:rPr lang="en-US" dirty="0"/>
              <a:t>From the NBPI activation, radiation is scattered, however it is localized close to the guide exit and dominated by substrate activation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5522E4-8C03-9E4B-A16E-0D57157B0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3" r="85306" b="60274"/>
          <a:stretch/>
        </p:blipFill>
        <p:spPr>
          <a:xfrm>
            <a:off x="3347864" y="1587302"/>
            <a:ext cx="993930" cy="1837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8FDA66-A1C8-0E42-B75D-A5109301C974}"/>
              </a:ext>
            </a:extLst>
          </p:cNvPr>
          <p:cNvSpPr txBox="1"/>
          <p:nvPr/>
        </p:nvSpPr>
        <p:spPr>
          <a:xfrm>
            <a:off x="3538655" y="1551379"/>
            <a:ext cx="6123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2" charset="2"/>
              </a:rPr>
              <a:t>m</a:t>
            </a:r>
            <a:r>
              <a:rPr lang="en-US" sz="13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</a:t>
            </a:r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/h</a:t>
            </a:r>
          </a:p>
        </p:txBody>
      </p:sp>
    </p:spTree>
    <p:extLst>
      <p:ext uri="{BB962C8B-B14F-4D97-AF65-F5344CB8AC3E}">
        <p14:creationId xmlns:p14="http://schemas.microsoft.com/office/powerpoint/2010/main" val="152683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C239-57A8-6545-B47D-2E4340AE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383-7B4A-F741-B517-1E9DEF38E5D3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CDD7F5-80C6-EA49-9E23-B410FC97D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497" y="260648"/>
            <a:ext cx="3288408" cy="3271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A41C74-B049-3041-B271-11852982A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371" y="1724260"/>
            <a:ext cx="1636541" cy="23729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9BC3D3-ED98-1E4E-A62D-44C3A15C748F}"/>
              </a:ext>
            </a:extLst>
          </p:cNvPr>
          <p:cNvSpPr txBox="1"/>
          <p:nvPr/>
        </p:nvSpPr>
        <p:spPr>
          <a:xfrm>
            <a:off x="4944007" y="1424178"/>
            <a:ext cx="69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Symbol" pitchFamily="2" charset="2"/>
              </a:rPr>
              <a:t>m</a:t>
            </a:r>
            <a:r>
              <a:rPr lang="en-US" sz="1600" b="1" dirty="0" err="1"/>
              <a:t>Sv</a:t>
            </a:r>
            <a:r>
              <a:rPr lang="en-US" sz="1600" b="1" dirty="0"/>
              <a:t>/h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32EC51-0046-1E49-ACF7-BBE6F56E450C}"/>
              </a:ext>
            </a:extLst>
          </p:cNvPr>
          <p:cNvSpPr txBox="1"/>
          <p:nvPr/>
        </p:nvSpPr>
        <p:spPr>
          <a:xfrm>
            <a:off x="257438" y="1973404"/>
            <a:ext cx="1761380" cy="30008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Dose rates from target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CFAFF-2236-3C43-B6CE-60870DE94103}"/>
              </a:ext>
            </a:extLst>
          </p:cNvPr>
          <p:cNvSpPr txBox="1"/>
          <p:nvPr/>
        </p:nvSpPr>
        <p:spPr>
          <a:xfrm>
            <a:off x="107504" y="149730"/>
            <a:ext cx="4956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Option of no BBG</a:t>
            </a:r>
          </a:p>
          <a:p>
            <a:r>
              <a:rPr lang="en-GB" sz="2000" dirty="0">
                <a:solidFill>
                  <a:schemeClr val="bg1"/>
                </a:solidFill>
              </a:rPr>
              <a:t>Guide substrate (plus Al vacuum pipe) can shield the gamma from the target area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5B49EB-F697-3E42-B6F3-B38C34D96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044" y="3654594"/>
            <a:ext cx="3228111" cy="3203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4B1C42-DF80-A047-B24A-C16AEC28A54D}"/>
              </a:ext>
            </a:extLst>
          </p:cNvPr>
          <p:cNvSpPr txBox="1"/>
          <p:nvPr/>
        </p:nvSpPr>
        <p:spPr>
          <a:xfrm>
            <a:off x="5924100" y="526262"/>
            <a:ext cx="135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 substrate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0F040-7F73-E145-9B9B-6559E773A06B}"/>
              </a:ext>
            </a:extLst>
          </p:cNvPr>
          <p:cNvSpPr txBox="1"/>
          <p:nvPr/>
        </p:nvSpPr>
        <p:spPr>
          <a:xfrm>
            <a:off x="5876700" y="3923725"/>
            <a:ext cx="161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NBK7 substrate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E3BD9D-46E6-BD4B-BD5C-B9BDAC7D64F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 rot="5400000" flipH="1">
            <a:off x="138328" y="2559123"/>
            <a:ext cx="4163012" cy="41616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EE4018-1400-CB4A-9640-93E1EB008F90}"/>
              </a:ext>
            </a:extLst>
          </p:cNvPr>
          <p:cNvSpPr/>
          <p:nvPr/>
        </p:nvSpPr>
        <p:spPr>
          <a:xfrm>
            <a:off x="244905" y="2690007"/>
            <a:ext cx="2022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 substrate</a:t>
            </a:r>
          </a:p>
          <a:p>
            <a:r>
              <a:rPr lang="en-US" sz="1400" dirty="0">
                <a:solidFill>
                  <a:schemeClr val="bg1"/>
                </a:solidFill>
              </a:rPr>
              <a:t>Scattering from 10 mm Al window would give small increase to dose rate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271B4E-22C7-754C-82B4-2688E56D46AB}"/>
              </a:ext>
            </a:extLst>
          </p:cNvPr>
          <p:cNvSpPr/>
          <p:nvPr/>
        </p:nvSpPr>
        <p:spPr>
          <a:xfrm>
            <a:off x="205538" y="1541777"/>
            <a:ext cx="25203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10 years irradiation, 1 day decay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A4E4C9-1BA3-0648-B43F-7734783C03BA}"/>
              </a:ext>
            </a:extLst>
          </p:cNvPr>
          <p:cNvCxnSpPr/>
          <p:nvPr/>
        </p:nvCxnSpPr>
        <p:spPr>
          <a:xfrm>
            <a:off x="827584" y="3923725"/>
            <a:ext cx="792088" cy="13774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35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E57DD-A00A-3B46-A4AF-AB0AE289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0C9A1-B229-0D44-B785-226C267E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Gamma shutter material and thickness selected</a:t>
            </a:r>
          </a:p>
          <a:p>
            <a:pPr lvl="1"/>
            <a:r>
              <a:rPr lang="en-US" b="1" dirty="0"/>
              <a:t>mild steel </a:t>
            </a:r>
          </a:p>
          <a:p>
            <a:pPr lvl="1"/>
            <a:r>
              <a:rPr lang="en-US" b="1" dirty="0"/>
              <a:t>low cobalt content (&lt; 0.02%) recommended</a:t>
            </a:r>
          </a:p>
          <a:p>
            <a:pPr lvl="1"/>
            <a:r>
              <a:rPr lang="en-US" b="1" dirty="0"/>
              <a:t>40 cm thick recommended</a:t>
            </a:r>
          </a:p>
          <a:p>
            <a:pPr lvl="1"/>
            <a:r>
              <a:rPr lang="en-US" b="1" dirty="0"/>
              <a:t>Activation values for shutter, BBG, available</a:t>
            </a:r>
          </a:p>
          <a:p>
            <a:pPr lvl="2"/>
            <a:r>
              <a:rPr lang="en-US" b="1" dirty="0"/>
              <a:t>Should be integrated with comprehensive activation study of bunker materials</a:t>
            </a:r>
          </a:p>
          <a:p>
            <a:r>
              <a:rPr lang="en-US" b="1" dirty="0"/>
              <a:t>If no BBG is used, gamma radiation is contained by substrate material and possibly vacuum pipe.</a:t>
            </a:r>
          </a:p>
          <a:p>
            <a:pPr lvl="1"/>
            <a:r>
              <a:rPr lang="en-US" b="1" dirty="0"/>
              <a:t>Gamma scattering from Al windows negligible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200EF-C018-3941-96D4-C78AE60F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57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B10D-3AA9-A444-92C3-4BD1701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8BF4-F7DC-A14C-9BC9-C2723602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Dose rates in the bunker with and without the use of light shutter gamma blockers. CHESS ESS-0213543 - released</a:t>
            </a:r>
          </a:p>
          <a:p>
            <a:pPr lvl="1"/>
            <a:r>
              <a:rPr lang="en-GB" dirty="0"/>
              <a:t>Thickness of gamma shutters</a:t>
            </a:r>
          </a:p>
          <a:p>
            <a:pPr lvl="1"/>
            <a:r>
              <a:rPr lang="en-GB" dirty="0"/>
              <a:t>Shielding from vacuum pipe, in case no BBG is used</a:t>
            </a:r>
          </a:p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Shielding of the neutron beam port inserts during extraction: baseline solution ESS-0094274 – under review</a:t>
            </a:r>
          </a:p>
          <a:p>
            <a:pPr lvl="1"/>
            <a:r>
              <a:rPr lang="en-GB" dirty="0"/>
              <a:t>NBPI activation and thickness of lead shielding</a:t>
            </a:r>
          </a:p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Bunker value engineering 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neutronic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study: options for walls and roof of heavy concrete. ESS-0246564 – under review</a:t>
            </a:r>
          </a:p>
          <a:p>
            <a:pPr lvl="1"/>
            <a:r>
              <a:rPr lang="en-GB" dirty="0"/>
              <a:t>Comprehensive </a:t>
            </a:r>
            <a:r>
              <a:rPr lang="en-GB" dirty="0" err="1"/>
              <a:t>neutronic</a:t>
            </a:r>
            <a:r>
              <a:rPr lang="en-GB" dirty="0"/>
              <a:t> study of the bunker with heavy concrete walls and roof.</a:t>
            </a:r>
          </a:p>
          <a:p>
            <a:r>
              <a:rPr lang="en-GB" dirty="0"/>
              <a:t>In preparation:</a:t>
            </a:r>
          </a:p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Activation and dose rates from Gamma Beam Shutter and Bridge Beam Guide</a:t>
            </a:r>
          </a:p>
          <a:p>
            <a:pPr lvl="1"/>
            <a:r>
              <a:rPr lang="en-GB" dirty="0"/>
              <a:t>Activation and dose rates of GBS and BBG 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60967-C2C0-5F4E-B30E-8D04963E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383-7B4A-F741-B517-1E9DEF38E5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7C76C-628E-3C48-A39C-130075A3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18A2-BC76-F447-AFFF-8B800ADCE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42C6B-1619-5240-BC21-8A6A57FB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95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DE96-EF47-8946-8C9D-CF6149AA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2194"/>
            <a:ext cx="8350758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CSPEC case used for </a:t>
            </a:r>
            <a:r>
              <a:rPr lang="en-GB" dirty="0">
                <a:solidFill>
                  <a:srgbClr val="FF0000"/>
                </a:solidFill>
              </a:rPr>
              <a:t>CHESS ESS-0213543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/>
              <a:t>(ESTIA and FREIA and test beam line potentially worst)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28CCC-5B6D-074C-9570-48C2EB86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383-7B4A-F741-B517-1E9DEF38E5D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22E213-752E-7949-9403-E3D54999A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638302"/>
              </p:ext>
            </p:extLst>
          </p:nvPr>
        </p:nvGraphicFramePr>
        <p:xfrm>
          <a:off x="3048000" y="2583942"/>
          <a:ext cx="3048000" cy="293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430">
                  <a:extLst>
                    <a:ext uri="{9D8B030D-6E8A-4147-A177-3AD203B41FA5}">
                      <a16:colId xmlns:a16="http://schemas.microsoft.com/office/drawing/2014/main" val="1050206037"/>
                    </a:ext>
                  </a:extLst>
                </a:gridCol>
                <a:gridCol w="904430">
                  <a:extLst>
                    <a:ext uri="{9D8B030D-6E8A-4147-A177-3AD203B41FA5}">
                      <a16:colId xmlns:a16="http://schemas.microsoft.com/office/drawing/2014/main" val="3296526206"/>
                    </a:ext>
                  </a:extLst>
                </a:gridCol>
                <a:gridCol w="904430">
                  <a:extLst>
                    <a:ext uri="{9D8B030D-6E8A-4147-A177-3AD203B41FA5}">
                      <a16:colId xmlns:a16="http://schemas.microsoft.com/office/drawing/2014/main" val="1116466879"/>
                    </a:ext>
                  </a:extLst>
                </a:gridCol>
                <a:gridCol w="334710">
                  <a:extLst>
                    <a:ext uri="{9D8B030D-6E8A-4147-A177-3AD203B41FA5}">
                      <a16:colId xmlns:a16="http://schemas.microsoft.com/office/drawing/2014/main" val="1279607116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69554689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Instrument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Tip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Tip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5618523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Name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Height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Width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area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35897721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[-]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[cm]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[cm]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38682472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60046638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020524877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ODIN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4.38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14.45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1776451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DREAM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2.39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?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01531193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VESPA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12.25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5043150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SKADI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4941249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ESTIA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13.428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6.713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90.14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5088602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FREIA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13.8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55.2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3588378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LOKI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2.5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7.5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346733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HEIMDAL|C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5233104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HEIMDAL|T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3.494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6.722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23.49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47772101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TREX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27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0385893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MAGIC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12.4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37.2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1769749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MIRACLES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4.9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6.05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29.65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66014065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BIFROST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3.463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6.873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23.8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23371285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CSPEC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5.5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38.5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39852930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BEER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8.5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29.75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33079264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NMX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2.8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8.4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2340454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40F1B6-84A5-2B45-9B99-C6DB76151698}"/>
              </a:ext>
            </a:extLst>
          </p:cNvPr>
          <p:cNvSpPr txBox="1"/>
          <p:nvPr/>
        </p:nvSpPr>
        <p:spPr>
          <a:xfrm>
            <a:off x="2011681" y="2306943"/>
            <a:ext cx="56746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Beam openings at 2 m. Compiled by A. </a:t>
            </a:r>
            <a:r>
              <a:rPr lang="en-US" sz="1350" dirty="0" err="1"/>
              <a:t>Takibayev</a:t>
            </a:r>
            <a:r>
              <a:rPr lang="en-US" sz="1350" dirty="0"/>
              <a:t> from drawings from I. Sutton</a:t>
            </a:r>
          </a:p>
        </p:txBody>
      </p:sp>
    </p:spTree>
    <p:extLst>
      <p:ext uri="{BB962C8B-B14F-4D97-AF65-F5344CB8AC3E}">
        <p14:creationId xmlns:p14="http://schemas.microsoft.com/office/powerpoint/2010/main" val="352011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E3C3B7-200B-F44A-8A9B-FF740F51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434" y="1663065"/>
            <a:ext cx="6583769" cy="34223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CF674-C433-2F42-BD32-C4F63827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383-7B4A-F741-B517-1E9DEF38E5D3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89132B-51B3-F649-BDEA-BA969F77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4" y="147759"/>
            <a:ext cx="7139136" cy="1143000"/>
          </a:xfrm>
        </p:spPr>
        <p:txBody>
          <a:bodyPr/>
          <a:lstStyle/>
          <a:p>
            <a:r>
              <a:rPr lang="en-US" dirty="0"/>
              <a:t>Major activity contributors in </a:t>
            </a:r>
            <a:r>
              <a:rPr lang="en-US" dirty="0" err="1"/>
              <a:t>CuCrZr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6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CE987F-3933-F945-891F-119203F5A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8" y="1860023"/>
            <a:ext cx="3819525" cy="3714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69955-6F17-884D-ACED-E59286434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850" y="1124803"/>
            <a:ext cx="3358823" cy="20915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6DDF2A-C99E-5246-891B-C0F8946BA2D9}"/>
              </a:ext>
            </a:extLst>
          </p:cNvPr>
          <p:cNvCxnSpPr>
            <a:cxnSpLocks/>
          </p:cNvCxnSpPr>
          <p:nvPr/>
        </p:nvCxnSpPr>
        <p:spPr>
          <a:xfrm flipH="1">
            <a:off x="2406015" y="2283714"/>
            <a:ext cx="2854727" cy="127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EDEB5EA-75DF-CA40-B545-84E653D5E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742" y="3762566"/>
            <a:ext cx="3715937" cy="18619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80EDD6-16B5-D64D-AF94-6469135DDF47}"/>
              </a:ext>
            </a:extLst>
          </p:cNvPr>
          <p:cNvSpPr txBox="1"/>
          <p:nvPr/>
        </p:nvSpPr>
        <p:spPr>
          <a:xfrm>
            <a:off x="2627784" y="928320"/>
            <a:ext cx="217796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Cu 64 production from Cu63</a:t>
            </a:r>
          </a:p>
          <a:p>
            <a:r>
              <a:rPr lang="en-US" sz="1350" dirty="0">
                <a:latin typeface="Symbol" pitchFamily="2" charset="2"/>
              </a:rPr>
              <a:t>s</a:t>
            </a:r>
            <a:r>
              <a:rPr lang="en-US" sz="1350" dirty="0"/>
              <a:t> (25 </a:t>
            </a:r>
            <a:r>
              <a:rPr lang="en-US" sz="1350" dirty="0" err="1"/>
              <a:t>meV</a:t>
            </a:r>
            <a:r>
              <a:rPr lang="en-US" sz="1350" dirty="0"/>
              <a:t>) = 4.47 b</a:t>
            </a:r>
          </a:p>
          <a:p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3C6616-9377-8046-922F-0B870CD9C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010" y="3582025"/>
            <a:ext cx="1099185" cy="2316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4516CE-D1E0-B445-9FBB-F8DF3399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383-7B4A-F741-B517-1E9DEF38E5D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80832-2643-2F43-ACAC-F1A42F143DD8}"/>
              </a:ext>
            </a:extLst>
          </p:cNvPr>
          <p:cNvSpPr txBox="1"/>
          <p:nvPr/>
        </p:nvSpPr>
        <p:spPr>
          <a:xfrm>
            <a:off x="6457950" y="2283714"/>
            <a:ext cx="8166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mirrobor</a:t>
            </a:r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F5814-E02E-6744-965C-37BF2C21F2A6}"/>
              </a:ext>
            </a:extLst>
          </p:cNvPr>
          <p:cNvSpPr txBox="1"/>
          <p:nvPr/>
        </p:nvSpPr>
        <p:spPr>
          <a:xfrm>
            <a:off x="5962878" y="1902747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 poly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F8B9B2-F4F8-EA45-9CDB-052F13AE79F9}"/>
              </a:ext>
            </a:extLst>
          </p:cNvPr>
          <p:cNvSpPr/>
          <p:nvPr/>
        </p:nvSpPr>
        <p:spPr>
          <a:xfrm>
            <a:off x="6647688" y="4057651"/>
            <a:ext cx="649224" cy="1517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73B26-EFCB-294E-9853-66A24D5DBF1A}"/>
              </a:ext>
            </a:extLst>
          </p:cNvPr>
          <p:cNvSpPr txBox="1"/>
          <p:nvPr/>
        </p:nvSpPr>
        <p:spPr>
          <a:xfrm>
            <a:off x="5257160" y="3392171"/>
            <a:ext cx="38188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Still substantial activation due to resonance capture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19FF5E-C6CE-5E4F-AE91-2DF44404023E}"/>
              </a:ext>
            </a:extLst>
          </p:cNvPr>
          <p:cNvCxnSpPr/>
          <p:nvPr/>
        </p:nvCxnSpPr>
        <p:spPr>
          <a:xfrm flipH="1">
            <a:off x="7226046" y="3712827"/>
            <a:ext cx="102490" cy="4454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1BCA041-6AF0-8346-B2FC-FC05DCA5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4" y="147759"/>
            <a:ext cx="7139136" cy="1143000"/>
          </a:xfrm>
        </p:spPr>
        <p:txBody>
          <a:bodyPr/>
          <a:lstStyle/>
          <a:p>
            <a:r>
              <a:rPr lang="en-US" dirty="0"/>
              <a:t>Effect of boron layers on activation</a:t>
            </a:r>
          </a:p>
        </p:txBody>
      </p:sp>
    </p:spTree>
    <p:extLst>
      <p:ext uri="{BB962C8B-B14F-4D97-AF65-F5344CB8AC3E}">
        <p14:creationId xmlns:p14="http://schemas.microsoft.com/office/powerpoint/2010/main" val="1919803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Comparison: activation of bunker wall (assuming Heavy concrete)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89" y="2217420"/>
            <a:ext cx="4129097" cy="37833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383-7B4A-F741-B517-1E9DEF38E5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A7D40-FF57-154F-9E92-B5599761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F43B-89A6-C94D-9E3A-04820731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  <a:p>
            <a:r>
              <a:rPr lang="en-US" dirty="0"/>
              <a:t>Gamma source term and comparison with ISIS</a:t>
            </a:r>
          </a:p>
          <a:p>
            <a:r>
              <a:rPr lang="en-US" dirty="0"/>
              <a:t>Gamma shutter thickness</a:t>
            </a:r>
          </a:p>
          <a:p>
            <a:r>
              <a:rPr lang="en-US" dirty="0"/>
              <a:t>Activation of gamma shutter and bridge beam guide </a:t>
            </a:r>
          </a:p>
          <a:p>
            <a:r>
              <a:rPr lang="en-US" dirty="0"/>
              <a:t>Option of no Bridge Beam 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F28C1-02D2-4C49-A4EE-91FE8623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986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6" y="300448"/>
            <a:ext cx="9110617" cy="967129"/>
          </a:xfrm>
        </p:spPr>
        <p:txBody>
          <a:bodyPr>
            <a:normAutofit fontScale="90000"/>
          </a:bodyPr>
          <a:lstStyle/>
          <a:p>
            <a:r>
              <a:rPr lang="en-US" dirty="0"/>
              <a:t>Activation , when in beam plug, for 40 years, from gaps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68" y="1937147"/>
            <a:ext cx="4989215" cy="387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383-7B4A-F741-B517-1E9DEF38E5D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1CF38F-2C61-3C4F-AEAA-A81983B85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03646"/>
              </p:ext>
            </p:extLst>
          </p:nvPr>
        </p:nvGraphicFramePr>
        <p:xfrm>
          <a:off x="467544" y="1811296"/>
          <a:ext cx="2227898" cy="1187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675">
                  <a:extLst>
                    <a:ext uri="{9D8B030D-6E8A-4147-A177-3AD203B41FA5}">
                      <a16:colId xmlns:a16="http://schemas.microsoft.com/office/drawing/2014/main" val="3819213657"/>
                    </a:ext>
                  </a:extLst>
                </a:gridCol>
                <a:gridCol w="1018223">
                  <a:extLst>
                    <a:ext uri="{9D8B030D-6E8A-4147-A177-3AD203B41FA5}">
                      <a16:colId xmlns:a16="http://schemas.microsoft.com/office/drawing/2014/main" val="1637304427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900" dirty="0">
                          <a:effectLst/>
                        </a:rPr>
                        <a:t>Max flux [n/cm2/s]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0159093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900">
                          <a:effectLst/>
                        </a:rPr>
                        <a:t>Guide exit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900">
                          <a:effectLst/>
                        </a:rPr>
                        <a:t>1.6 10</a:t>
                      </a:r>
                      <a:r>
                        <a:rPr lang="en-GB" sz="900" baseline="30000">
                          <a:effectLst/>
                        </a:rPr>
                        <a:t>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0292489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900">
                          <a:effectLst/>
                        </a:rPr>
                        <a:t>Maximum flux at gaps, with guide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900">
                          <a:effectLst/>
                        </a:rPr>
                        <a:t>1.1 10</a:t>
                      </a:r>
                      <a:r>
                        <a:rPr lang="en-GB" sz="900" baseline="30000">
                          <a:effectLst/>
                        </a:rPr>
                        <a:t>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9178143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900">
                          <a:effectLst/>
                        </a:rPr>
                        <a:t>Maximum flux at gaps, with plug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900" dirty="0">
                          <a:effectLst/>
                        </a:rPr>
                        <a:t>6 10</a:t>
                      </a:r>
                      <a:r>
                        <a:rPr lang="en-GB" sz="900" baseline="30000" dirty="0">
                          <a:effectLst/>
                        </a:rPr>
                        <a:t>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86720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6C8272-345E-D848-B2C1-E1669EA0D952}"/>
              </a:ext>
            </a:extLst>
          </p:cNvPr>
          <p:cNvSpPr txBox="1"/>
          <p:nvPr/>
        </p:nvSpPr>
        <p:spPr>
          <a:xfrm>
            <a:off x="154618" y="3209716"/>
            <a:ext cx="3169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The flux at the gaps, for the NBPI without guide is more than two orders of magnitude lower than the flux from back scattered neutrons in the bunker: the activation of a GBS positioned at the NBPI extreme, will therefore be dominated by these back scattered neutrons. </a:t>
            </a:r>
          </a:p>
          <a:p>
            <a:endParaRPr lang="en-GB" sz="1350" dirty="0"/>
          </a:p>
          <a:p>
            <a:r>
              <a:rPr lang="en-GB" sz="1350" dirty="0"/>
              <a:t>Flux at gaps WITH guides is much higher.</a:t>
            </a:r>
          </a:p>
          <a:p>
            <a:r>
              <a:rPr lang="en-GB" sz="1350" dirty="0"/>
              <a:t>It might be worthwhile to have shielding material in the BBG</a:t>
            </a:r>
          </a:p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6BCD86-1659-3B4A-83AA-79AC5C6C2AAF}"/>
              </a:ext>
            </a:extLst>
          </p:cNvPr>
          <p:cNvSpPr txBox="1"/>
          <p:nvPr/>
        </p:nvSpPr>
        <p:spPr>
          <a:xfrm>
            <a:off x="6912864" y="5502402"/>
            <a:ext cx="11582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(A. </a:t>
            </a:r>
            <a:r>
              <a:rPr lang="en-US" sz="1350" dirty="0" err="1"/>
              <a:t>Takibayev</a:t>
            </a:r>
            <a:r>
              <a:rPr lang="en-US" sz="13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937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3CC2-6598-B649-8522-115EB849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4" y="172197"/>
            <a:ext cx="7139136" cy="1143000"/>
          </a:xfrm>
        </p:spPr>
        <p:txBody>
          <a:bodyPr/>
          <a:lstStyle/>
          <a:p>
            <a:r>
              <a:rPr lang="en-US" dirty="0"/>
              <a:t>Calculation tools used for the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B654-757A-0F49-A4BC-0566F328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383-7B4A-F741-B517-1E9DEF38E5D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FF4F0-E32E-4B4B-8086-ABFFBAF0F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2243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63E490-E130-1A40-ADE1-7CCE61796434}"/>
              </a:ext>
            </a:extLst>
          </p:cNvPr>
          <p:cNvSpPr txBox="1"/>
          <p:nvPr/>
        </p:nvSpPr>
        <p:spPr>
          <a:xfrm>
            <a:off x="1904648" y="1472674"/>
            <a:ext cx="440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Activation of Target area and NBPI are treated separately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73EE61-67D4-494C-B1B3-1E05C56B7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6" y="4331643"/>
            <a:ext cx="4543744" cy="2389832"/>
          </a:xfrm>
          <a:solidFill>
            <a:schemeClr val="bg2"/>
          </a:solidFill>
          <a:ln>
            <a:solidFill>
              <a:srgbClr val="00B05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MCNPX runs from protons or form source term at 2 m. -&gt; fluxes</a:t>
            </a:r>
          </a:p>
          <a:p>
            <a:r>
              <a:rPr lang="en-US" dirty="0">
                <a:solidFill>
                  <a:schemeClr val="tx1"/>
                </a:solidFill>
              </a:rPr>
              <a:t>Activation using CINDER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Gamma source generation</a:t>
            </a:r>
          </a:p>
          <a:p>
            <a:r>
              <a:rPr lang="en-US" dirty="0">
                <a:solidFill>
                  <a:schemeClr val="tx1"/>
                </a:solidFill>
              </a:rPr>
              <a:t>Gamma transport with MCNPX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-&gt; dose rates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932D3A-BAEF-7645-A78B-75220C1B34C9}"/>
              </a:ext>
            </a:extLst>
          </p:cNvPr>
          <p:cNvSpPr txBox="1">
            <a:spLocks/>
          </p:cNvSpPr>
          <p:nvPr/>
        </p:nvSpPr>
        <p:spPr>
          <a:xfrm>
            <a:off x="4600256" y="4351536"/>
            <a:ext cx="4543744" cy="2389832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Activation includes: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Target (W+SS316L)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Reflector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Moderators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Inner shielding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NBPI (SS316L + substrate)</a:t>
            </a:r>
          </a:p>
        </p:txBody>
      </p:sp>
    </p:spTree>
    <p:extLst>
      <p:ext uri="{BB962C8B-B14F-4D97-AF65-F5344CB8AC3E}">
        <p14:creationId xmlns:p14="http://schemas.microsoft.com/office/powerpoint/2010/main" val="295965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E68454-80BB-084C-9C9B-97FDDC0EC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" t="21282" r="52860" b="20793"/>
          <a:stretch/>
        </p:blipFill>
        <p:spPr>
          <a:xfrm>
            <a:off x="238220" y="4077072"/>
            <a:ext cx="2952329" cy="280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" y="1245344"/>
            <a:ext cx="5215706" cy="321426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383-7B4A-F741-B517-1E9DEF38E5D3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3A7E09-D101-2348-9941-E03494CBE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460" y="1471632"/>
            <a:ext cx="2204249" cy="2143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42DC4-92B8-D246-8D16-5787CC544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029" y="3821117"/>
            <a:ext cx="1441113" cy="3036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2161349-43F5-3440-A506-250F78253741}"/>
              </a:ext>
            </a:extLst>
          </p:cNvPr>
          <p:cNvSpPr txBox="1">
            <a:spLocks/>
          </p:cNvSpPr>
          <p:nvPr/>
        </p:nvSpPr>
        <p:spPr>
          <a:xfrm>
            <a:off x="107504" y="306335"/>
            <a:ext cx="6858000" cy="95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bg1"/>
                </a:solidFill>
              </a:rPr>
              <a:t>Geometry of shutters inside bunker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6065E-0DA2-0F4B-9205-2EFCBE15BBA6}"/>
              </a:ext>
            </a:extLst>
          </p:cNvPr>
          <p:cNvSpPr txBox="1"/>
          <p:nvPr/>
        </p:nvSpPr>
        <p:spPr>
          <a:xfrm>
            <a:off x="1545314" y="4061710"/>
            <a:ext cx="2264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CSPEC (7 cm X 5.5 cm)</a:t>
            </a:r>
          </a:p>
          <a:p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E0E2558-053E-CB49-AF87-0A212B094785}"/>
              </a:ext>
            </a:extLst>
          </p:cNvPr>
          <p:cNvCxnSpPr>
            <a:cxnSpLocks/>
          </p:cNvCxnSpPr>
          <p:nvPr/>
        </p:nvCxnSpPr>
        <p:spPr>
          <a:xfrm flipH="1" flipV="1">
            <a:off x="1041258" y="3284984"/>
            <a:ext cx="866446" cy="7920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4F4E66-C9F2-A34A-87F3-5D0A2BE6E43F}"/>
              </a:ext>
            </a:extLst>
          </p:cNvPr>
          <p:cNvCxnSpPr>
            <a:cxnSpLocks/>
          </p:cNvCxnSpPr>
          <p:nvPr/>
        </p:nvCxnSpPr>
        <p:spPr>
          <a:xfrm>
            <a:off x="1979712" y="4459605"/>
            <a:ext cx="0" cy="87995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18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0E5E32-99EE-384B-856E-B8F0910E7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985" y="155851"/>
            <a:ext cx="3208889" cy="3183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D992A6-F6C1-5A48-BA87-8AA9DF6DD5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86" y="189354"/>
            <a:ext cx="3046048" cy="30693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079410-840E-5F47-A32F-EFC9E282187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4488938" y="1110932"/>
            <a:ext cx="1202177" cy="22965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CE6ACE-DE56-0540-9140-3A04AD2B765C}"/>
              </a:ext>
            </a:extLst>
          </p:cNvPr>
          <p:cNvSpPr txBox="1"/>
          <p:nvPr/>
        </p:nvSpPr>
        <p:spPr>
          <a:xfrm>
            <a:off x="5023096" y="842183"/>
            <a:ext cx="69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Symbol" pitchFamily="2" charset="2"/>
              </a:rPr>
              <a:t>m</a:t>
            </a:r>
            <a:r>
              <a:rPr lang="en-US" sz="1600" b="1" dirty="0" err="1"/>
              <a:t>Sv</a:t>
            </a:r>
            <a:r>
              <a:rPr lang="en-US" sz="1600" b="1" dirty="0"/>
              <a:t>/h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49133A-7AA2-5C46-BB63-679C18FCE504}"/>
              </a:ext>
            </a:extLst>
          </p:cNvPr>
          <p:cNvSpPr/>
          <p:nvPr/>
        </p:nvSpPr>
        <p:spPr>
          <a:xfrm>
            <a:off x="582527" y="92810"/>
            <a:ext cx="5265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Comparison with ISIS TS1 activation. Activation of ISS target for ISIS TS1 conditions: similar results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9C5AE9-F9A2-B34B-B0F1-7311747DC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14" y="2197763"/>
            <a:ext cx="3437342" cy="1876617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2D2C2D-9968-4A4B-ADBB-6DE40DF20850}"/>
              </a:ext>
            </a:extLst>
          </p:cNvPr>
          <p:cNvCxnSpPr>
            <a:cxnSpLocks/>
          </p:cNvCxnSpPr>
          <p:nvPr/>
        </p:nvCxnSpPr>
        <p:spPr>
          <a:xfrm>
            <a:off x="6516216" y="551745"/>
            <a:ext cx="1" cy="1248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B3F9464-1742-2347-ADE3-4AD316C387E8}"/>
              </a:ext>
            </a:extLst>
          </p:cNvPr>
          <p:cNvSpPr txBox="1"/>
          <p:nvPr/>
        </p:nvSpPr>
        <p:spPr>
          <a:xfrm>
            <a:off x="6140658" y="274746"/>
            <a:ext cx="2402837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1.5 </a:t>
            </a:r>
            <a:r>
              <a:rPr lang="en-US" sz="1350" b="1" dirty="0" err="1"/>
              <a:t>Sv</a:t>
            </a:r>
            <a:r>
              <a:rPr lang="en-US" sz="1350" b="1" dirty="0"/>
              <a:t>/h (only W) at ISIS power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3501BB-0904-9445-81E4-4F113F1A7D16}"/>
              </a:ext>
            </a:extLst>
          </p:cNvPr>
          <p:cNvSpPr/>
          <p:nvPr/>
        </p:nvSpPr>
        <p:spPr>
          <a:xfrm>
            <a:off x="1057824" y="1751388"/>
            <a:ext cx="29102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ISIS irradiation: 2676 mA </a:t>
            </a:r>
            <a:r>
              <a:rPr lang="en-US" sz="1350" b="1" dirty="0" err="1">
                <a:solidFill>
                  <a:srgbClr val="FF0000"/>
                </a:solidFill>
              </a:rPr>
              <a:t>hr</a:t>
            </a:r>
            <a:endParaRPr lang="en-US" sz="1350" b="1" dirty="0">
              <a:solidFill>
                <a:srgbClr val="FF0000"/>
              </a:solidFill>
            </a:endParaRPr>
          </a:p>
          <a:p>
            <a:r>
              <a:rPr lang="en-US" sz="1350" b="1" dirty="0">
                <a:solidFill>
                  <a:srgbClr val="FF0000"/>
                </a:solidFill>
              </a:rPr>
              <a:t>( = 0.046 MW for 5 years), 1 day decay</a:t>
            </a:r>
            <a:endParaRPr lang="en-US" sz="135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6B96CF-A5FE-C946-910A-010A2FC5145A}"/>
              </a:ext>
            </a:extLst>
          </p:cNvPr>
          <p:cNvSpPr txBox="1"/>
          <p:nvPr/>
        </p:nvSpPr>
        <p:spPr>
          <a:xfrm>
            <a:off x="634173" y="3774299"/>
            <a:ext cx="12003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(G. </a:t>
            </a:r>
            <a:r>
              <a:rPr lang="en-US" sz="1350" dirty="0" err="1"/>
              <a:t>Skoro</a:t>
            </a:r>
            <a:r>
              <a:rPr lang="en-US" sz="1350" dirty="0"/>
              <a:t>, ISIS)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648C7-F6A3-3642-9F91-873A7E747E0D}"/>
              </a:ext>
            </a:extLst>
          </p:cNvPr>
          <p:cNvSpPr txBox="1"/>
          <p:nvPr/>
        </p:nvSpPr>
        <p:spPr>
          <a:xfrm>
            <a:off x="159432" y="2983963"/>
            <a:ext cx="812723" cy="5078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3.8 </a:t>
            </a:r>
            <a:r>
              <a:rPr lang="en-US" sz="1350" b="1" dirty="0" err="1"/>
              <a:t>Sv</a:t>
            </a:r>
            <a:r>
              <a:rPr lang="en-US" sz="1350" b="1" dirty="0"/>
              <a:t>/h </a:t>
            </a:r>
          </a:p>
          <a:p>
            <a:r>
              <a:rPr lang="en-US" sz="1350" b="1" dirty="0"/>
              <a:t>(only W)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431400-0D99-FC46-897A-890CF49E0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834" y="3560773"/>
            <a:ext cx="3208889" cy="31832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4F33C0-00B3-9841-AC1E-5CBF21D0186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 rot="5400000">
            <a:off x="5829533" y="3608520"/>
            <a:ext cx="3065552" cy="3080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08F07A-4837-CD41-9B6B-4E20D89E5943}"/>
              </a:ext>
            </a:extLst>
          </p:cNvPr>
          <p:cNvSpPr txBox="1"/>
          <p:nvPr/>
        </p:nvSpPr>
        <p:spPr>
          <a:xfrm>
            <a:off x="5938820" y="3642554"/>
            <a:ext cx="244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with rotating target the activity is spread</a:t>
            </a:r>
          </a:p>
        </p:txBody>
      </p:sp>
    </p:spTree>
    <p:extLst>
      <p:ext uri="{BB962C8B-B14F-4D97-AF65-F5344CB8AC3E}">
        <p14:creationId xmlns:p14="http://schemas.microsoft.com/office/powerpoint/2010/main" val="249667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AF4E3-7329-A14D-96FD-B80C8E40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383-7B4A-F741-B517-1E9DEF38E5D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09B19-5F6F-9540-A6A2-933038F75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38" t="25988" r="46872" b="9772"/>
          <a:stretch/>
        </p:blipFill>
        <p:spPr>
          <a:xfrm>
            <a:off x="5750317" y="104587"/>
            <a:ext cx="3067297" cy="3375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3E1FAF-4C86-4945-A398-325FE2746913}"/>
              </a:ext>
            </a:extLst>
          </p:cNvPr>
          <p:cNvSpPr txBox="1"/>
          <p:nvPr/>
        </p:nvSpPr>
        <p:spPr>
          <a:xfrm>
            <a:off x="369345" y="1988839"/>
            <a:ext cx="2969788" cy="3477875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30 cm enough to shield gammas from target and NBPI for the considered CSPEC case</a:t>
            </a:r>
          </a:p>
          <a:p>
            <a:endParaRPr lang="en-US" sz="2000" dirty="0"/>
          </a:p>
          <a:p>
            <a:r>
              <a:rPr lang="en-US" sz="2000" dirty="0"/>
              <a:t>Recommended shutter thickness of at least 40 cm to account for worst  cases and to be conservative.</a:t>
            </a:r>
          </a:p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GB" sz="2000" dirty="0"/>
              <a:t>ESS-0213543</a:t>
            </a: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47E7E2-4C12-6F46-8D37-17CA51C4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0883"/>
            <a:ext cx="7139136" cy="1143000"/>
          </a:xfrm>
        </p:spPr>
        <p:txBody>
          <a:bodyPr/>
          <a:lstStyle/>
          <a:p>
            <a:r>
              <a:rPr lang="en-US" dirty="0"/>
              <a:t>Shutter thickness and material</a:t>
            </a:r>
            <a:br>
              <a:rPr lang="en-US" dirty="0"/>
            </a:br>
            <a:r>
              <a:rPr lang="en-US" dirty="0"/>
              <a:t>40 cm mild steel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8FF9E-0DC6-C041-BA09-953C3D4B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00" t="25988" r="5094" b="13096"/>
          <a:stretch/>
        </p:blipFill>
        <p:spPr>
          <a:xfrm>
            <a:off x="5750318" y="3501009"/>
            <a:ext cx="3214170" cy="3200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7F56A2-1AE6-4344-AFD6-CF5B78EFA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17" r="86187" b="37517"/>
          <a:stretch/>
        </p:blipFill>
        <p:spPr>
          <a:xfrm>
            <a:off x="3563888" y="2348290"/>
            <a:ext cx="1961675" cy="2263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4DE340-F8B5-2248-87A6-CB0FCF1618DF}"/>
              </a:ext>
            </a:extLst>
          </p:cNvPr>
          <p:cNvSpPr txBox="1"/>
          <p:nvPr/>
        </p:nvSpPr>
        <p:spPr>
          <a:xfrm>
            <a:off x="6909814" y="333698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From target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68218-931E-374F-A66D-33D120C26D37}"/>
              </a:ext>
            </a:extLst>
          </p:cNvPr>
          <p:cNvSpPr txBox="1"/>
          <p:nvPr/>
        </p:nvSpPr>
        <p:spPr>
          <a:xfrm>
            <a:off x="6894065" y="3727777"/>
            <a:ext cx="119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From NBPI</a:t>
            </a:r>
          </a:p>
        </p:txBody>
      </p:sp>
    </p:spTree>
    <p:extLst>
      <p:ext uri="{BB962C8B-B14F-4D97-AF65-F5344CB8AC3E}">
        <p14:creationId xmlns:p14="http://schemas.microsoft.com/office/powerpoint/2010/main" val="428919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8B1715-CA76-7B4B-95C6-9690A1D02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33" y="4497234"/>
            <a:ext cx="3048000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B64191-38CB-AE4F-969F-D9097331F0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771385" y="4628265"/>
            <a:ext cx="2063846" cy="1250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C08BC4-C0D1-3544-B1E4-B945F0FDD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33" y="2247100"/>
            <a:ext cx="3048000" cy="160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8FDD02-E823-7A47-B1B9-4FFF647B16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1775733" y="2385704"/>
            <a:ext cx="2059498" cy="1243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2A697C-7CF1-8B4E-842F-1956144A6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54" y="2914495"/>
            <a:ext cx="1114374" cy="1968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B4888F-8DB1-BC4D-AA20-678D1A091C72}"/>
              </a:ext>
            </a:extLst>
          </p:cNvPr>
          <p:cNvSpPr txBox="1"/>
          <p:nvPr/>
        </p:nvSpPr>
        <p:spPr>
          <a:xfrm>
            <a:off x="2264187" y="4155105"/>
            <a:ext cx="17602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0.018% Co (reference)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DB8F13-7DEF-8F4F-8F0D-4913CBB86CEC}"/>
              </a:ext>
            </a:extLst>
          </p:cNvPr>
          <p:cNvSpPr txBox="1"/>
          <p:nvPr/>
        </p:nvSpPr>
        <p:spPr>
          <a:xfrm>
            <a:off x="2515938" y="1922237"/>
            <a:ext cx="6623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0.% 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05C00-373D-1845-9A82-FD077413FA0A}"/>
              </a:ext>
            </a:extLst>
          </p:cNvPr>
          <p:cNvSpPr txBox="1"/>
          <p:nvPr/>
        </p:nvSpPr>
        <p:spPr>
          <a:xfrm>
            <a:off x="2328209" y="1450898"/>
            <a:ext cx="44318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10 years irradiation, 1 day decay, BBG and GBS of mild steel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BC6C62-42C0-B740-B50F-8942FDE76D68}"/>
              </a:ext>
            </a:extLst>
          </p:cNvPr>
          <p:cNvSpPr txBox="1"/>
          <p:nvPr/>
        </p:nvSpPr>
        <p:spPr>
          <a:xfrm>
            <a:off x="278941" y="2589632"/>
            <a:ext cx="7739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2" charset="2"/>
              </a:rPr>
              <a:t>m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E7268E-8A86-7D4B-A3DE-18CD6CEA7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36" y="4493949"/>
            <a:ext cx="3048000" cy="160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7ABD60-9140-7E43-8A28-B62AA8A79F7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5126731" y="4624979"/>
            <a:ext cx="2057302" cy="12505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2DC805-91B0-FD47-9D3A-D07EE89E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36" y="2233459"/>
            <a:ext cx="3048000" cy="160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3E2562-0709-994C-9312-34B242B526B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5126731" y="2370296"/>
            <a:ext cx="2057302" cy="12447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D52BC8-AE98-704F-9D18-8F7973C45178}"/>
              </a:ext>
            </a:extLst>
          </p:cNvPr>
          <p:cNvSpPr txBox="1"/>
          <p:nvPr/>
        </p:nvSpPr>
        <p:spPr>
          <a:xfrm>
            <a:off x="6257683" y="1904782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0.05% Co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758044-F19F-AE45-9C91-7FC8A840E92A}"/>
              </a:ext>
            </a:extLst>
          </p:cNvPr>
          <p:cNvSpPr txBox="1"/>
          <p:nvPr/>
        </p:nvSpPr>
        <p:spPr>
          <a:xfrm>
            <a:off x="6257683" y="4005064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0.10% Co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17AD68-998A-7143-B69F-67B8FE86F7C0}"/>
              </a:ext>
            </a:extLst>
          </p:cNvPr>
          <p:cNvSpPr/>
          <p:nvPr/>
        </p:nvSpPr>
        <p:spPr>
          <a:xfrm>
            <a:off x="342843" y="110001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BBG and GBS of mild steel,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and effect of cobalt impurity</a:t>
            </a:r>
          </a:p>
        </p:txBody>
      </p:sp>
    </p:spTree>
    <p:extLst>
      <p:ext uri="{BB962C8B-B14F-4D97-AF65-F5344CB8AC3E}">
        <p14:creationId xmlns:p14="http://schemas.microsoft.com/office/powerpoint/2010/main" val="208221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B06EE0-86A2-8B48-8990-63CEEDA9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2431" y="6393401"/>
            <a:ext cx="2057400" cy="273844"/>
          </a:xfrm>
        </p:spPr>
        <p:txBody>
          <a:bodyPr/>
          <a:lstStyle/>
          <a:p>
            <a:fld id="{79114383-7B4A-F741-B517-1E9DEF38E5D3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A7814-ECB8-FE4F-A47D-233FC92F2B13}"/>
              </a:ext>
            </a:extLst>
          </p:cNvPr>
          <p:cNvSpPr/>
          <p:nvPr/>
        </p:nvSpPr>
        <p:spPr>
          <a:xfrm>
            <a:off x="566652" y="273967"/>
            <a:ext cx="6597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ACTIVATION OF BBG (</a:t>
            </a:r>
            <a:r>
              <a:rPr lang="en-US" sz="2400" b="1" dirty="0" err="1">
                <a:solidFill>
                  <a:schemeClr val="bg1"/>
                </a:solidFill>
              </a:rPr>
              <a:t>CuCrZr</a:t>
            </a:r>
            <a:r>
              <a:rPr lang="en-US" sz="2400" b="1" dirty="0">
                <a:solidFill>
                  <a:schemeClr val="bg1"/>
                </a:solidFill>
              </a:rPr>
              <a:t>) AND GBS (mild steel) FROM BEAM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D8D45C-D0F4-8E44-96E0-E52A59C32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31" t="62305" b="7027"/>
          <a:stretch/>
        </p:blipFill>
        <p:spPr>
          <a:xfrm>
            <a:off x="593131" y="2196005"/>
            <a:ext cx="2528997" cy="14254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5E9145B-8CC2-5542-BC63-7B9A7BAF04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44726" y="2468425"/>
            <a:ext cx="1554669" cy="9407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BC77E47-EBED-F044-983F-5F754940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40" t="62305" b="7027"/>
          <a:stretch/>
        </p:blipFill>
        <p:spPr>
          <a:xfrm>
            <a:off x="3435773" y="2140184"/>
            <a:ext cx="2601005" cy="14254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936A00D-34EB-A940-B04A-DE33ECC158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3651797" y="2429609"/>
            <a:ext cx="1559740" cy="9407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7BD6E8-6728-E64E-A0E0-FA112E70FF39}"/>
              </a:ext>
            </a:extLst>
          </p:cNvPr>
          <p:cNvCxnSpPr/>
          <p:nvPr/>
        </p:nvCxnSpPr>
        <p:spPr>
          <a:xfrm>
            <a:off x="3680857" y="3741548"/>
            <a:ext cx="20574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903D3C-4094-9E46-8818-FA007F1958C5}"/>
              </a:ext>
            </a:extLst>
          </p:cNvPr>
          <p:cNvCxnSpPr/>
          <p:nvPr/>
        </p:nvCxnSpPr>
        <p:spPr>
          <a:xfrm flipV="1">
            <a:off x="3685926" y="3674637"/>
            <a:ext cx="0" cy="606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94FBA05-2F6A-F143-9D1A-702CBF739E11}"/>
              </a:ext>
            </a:extLst>
          </p:cNvPr>
          <p:cNvSpPr txBox="1"/>
          <p:nvPr/>
        </p:nvSpPr>
        <p:spPr>
          <a:xfrm>
            <a:off x="4460726" y="3704982"/>
            <a:ext cx="4491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ECAE1D2-0EBF-FB43-A9C6-E7D4DB3B91E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6489593" y="2125936"/>
            <a:ext cx="843595" cy="162567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FCAECC1-40B9-0E45-8717-479F82909875}"/>
              </a:ext>
            </a:extLst>
          </p:cNvPr>
          <p:cNvSpPr txBox="1"/>
          <p:nvPr/>
        </p:nvSpPr>
        <p:spPr>
          <a:xfrm>
            <a:off x="6469747" y="1847790"/>
            <a:ext cx="6123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2" charset="2"/>
              </a:rPr>
              <a:t>m</a:t>
            </a:r>
            <a:r>
              <a:rPr lang="en-US" sz="13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</a:t>
            </a:r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/h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FEE3703-AD71-CB4A-8713-F57B19B2EB26}"/>
              </a:ext>
            </a:extLst>
          </p:cNvPr>
          <p:cNvCxnSpPr/>
          <p:nvPr/>
        </p:nvCxnSpPr>
        <p:spPr>
          <a:xfrm flipV="1">
            <a:off x="5732190" y="3675648"/>
            <a:ext cx="0" cy="606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27821D0-5966-D94C-AE80-D19E465D064A}"/>
              </a:ext>
            </a:extLst>
          </p:cNvPr>
          <p:cNvSpPr/>
          <p:nvPr/>
        </p:nvSpPr>
        <p:spPr>
          <a:xfrm>
            <a:off x="7668344" y="1716914"/>
            <a:ext cx="100880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3 day decay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9D49DA-2613-6B4C-8DD9-C09FC0FB5538}"/>
              </a:ext>
            </a:extLst>
          </p:cNvPr>
          <p:cNvGrpSpPr/>
          <p:nvPr/>
        </p:nvGrpSpPr>
        <p:grpSpPr>
          <a:xfrm>
            <a:off x="314626" y="4593741"/>
            <a:ext cx="6568425" cy="2155279"/>
            <a:chOff x="937014" y="2503859"/>
            <a:chExt cx="8547227" cy="309945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0C3EA17-4D04-6745-B3B9-24ACF25AB0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0346"/>
            <a:stretch/>
          </p:blipFill>
          <p:spPr>
            <a:xfrm>
              <a:off x="937014" y="2503859"/>
              <a:ext cx="8407823" cy="309945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0254215-EFC8-E945-8620-4FAE70D0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85000"/>
            </a:blip>
            <a:stretch>
              <a:fillRect/>
            </a:stretch>
          </p:blipFill>
          <p:spPr>
            <a:xfrm>
              <a:off x="1267424" y="2902984"/>
              <a:ext cx="8216817" cy="1743444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9D4B2209-5C8B-4E4E-A02F-93170C658DC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7353299" y="4359997"/>
            <a:ext cx="1086339" cy="203340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5686F1C-0183-B445-9DE8-D1770E8EFE9E}"/>
              </a:ext>
            </a:extLst>
          </p:cNvPr>
          <p:cNvSpPr txBox="1"/>
          <p:nvPr/>
        </p:nvSpPr>
        <p:spPr>
          <a:xfrm>
            <a:off x="2879065" y="424004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&lt; 1 eV flux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3BDF1B-A409-AA48-9EC8-A605919BA27D}"/>
              </a:ext>
            </a:extLst>
          </p:cNvPr>
          <p:cNvSpPr txBox="1"/>
          <p:nvPr/>
        </p:nvSpPr>
        <p:spPr>
          <a:xfrm>
            <a:off x="7353299" y="3990665"/>
            <a:ext cx="96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n/cm2/s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4E5639-80B1-5D45-A5CE-E62CAEF4F076}"/>
              </a:ext>
            </a:extLst>
          </p:cNvPr>
          <p:cNvSpPr txBox="1"/>
          <p:nvPr/>
        </p:nvSpPr>
        <p:spPr>
          <a:xfrm>
            <a:off x="1039748" y="1680559"/>
            <a:ext cx="96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layer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B304B6-37E3-F943-A57C-7BE38D4C51FC}"/>
              </a:ext>
            </a:extLst>
          </p:cNvPr>
          <p:cNvSpPr txBox="1"/>
          <p:nvPr/>
        </p:nvSpPr>
        <p:spPr>
          <a:xfrm>
            <a:off x="4026701" y="1479387"/>
            <a:ext cx="1489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Borated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poly layer</a:t>
            </a:r>
          </a:p>
        </p:txBody>
      </p:sp>
    </p:spTree>
    <p:extLst>
      <p:ext uri="{BB962C8B-B14F-4D97-AF65-F5344CB8AC3E}">
        <p14:creationId xmlns:p14="http://schemas.microsoft.com/office/powerpoint/2010/main" val="225704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46DA-0377-C747-A6F4-58F78429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of no BBG. Main </a:t>
            </a:r>
            <a:r>
              <a:rPr lang="en-US" dirty="0" err="1"/>
              <a:t>neutronic</a:t>
            </a:r>
            <a:r>
              <a:rPr lang="en-US" dirty="0"/>
              <a:t> advantage would be the removal of two windows.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54DF2-B633-2F4D-AA0F-1721D3C2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E01BD-7C81-D741-82E1-0F1B18D1C319}"/>
              </a:ext>
            </a:extLst>
          </p:cNvPr>
          <p:cNvSpPr txBox="1"/>
          <p:nvPr/>
        </p:nvSpPr>
        <p:spPr>
          <a:xfrm>
            <a:off x="7024128" y="5844253"/>
            <a:ext cx="11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(G. Laszlo)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95F92-9CD3-D246-98B7-BE78EB859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7869"/>
            <a:ext cx="7899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68649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55397</TotalTime>
  <Words>919</Words>
  <Application>Microsoft Macintosh PowerPoint</Application>
  <PresentationFormat>On-screen Show (4:3)</PresentationFormat>
  <Paragraphs>230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Helvetica</vt:lpstr>
      <vt:lpstr>Symbol</vt:lpstr>
      <vt:lpstr>Times New Roman</vt:lpstr>
      <vt:lpstr>ESS Core Powerpoint</vt:lpstr>
      <vt:lpstr>Neutronic calculations in support of Light Shutter System</vt:lpstr>
      <vt:lpstr>CONTENTS</vt:lpstr>
      <vt:lpstr>Calculation tools used for the reports</vt:lpstr>
      <vt:lpstr>PowerPoint Presentation</vt:lpstr>
      <vt:lpstr>PowerPoint Presentation</vt:lpstr>
      <vt:lpstr>Shutter thickness and material 40 cm mild steel</vt:lpstr>
      <vt:lpstr>PowerPoint Presentation</vt:lpstr>
      <vt:lpstr>PowerPoint Presentation</vt:lpstr>
      <vt:lpstr>Option of no BBG. Main neutronic advantage would be the removal of two windows.</vt:lpstr>
      <vt:lpstr>Option of no BBG. Guide installation and removal</vt:lpstr>
      <vt:lpstr>Option of no BBG</vt:lpstr>
      <vt:lpstr>PowerPoint Presentation</vt:lpstr>
      <vt:lpstr>SUMMARY</vt:lpstr>
      <vt:lpstr>REPORTS</vt:lpstr>
      <vt:lpstr>BACKUP SLIDES</vt:lpstr>
      <vt:lpstr>CSPEC case used for CHESS ESS-0213543 (ESTIA and FREIA and test beam line potentially worst)</vt:lpstr>
      <vt:lpstr>Major activity contributors in CuCrZr</vt:lpstr>
      <vt:lpstr>Effect of boron layers on activation</vt:lpstr>
      <vt:lpstr>Comparison: activation of bunker wall (assuming Heavy concrete)</vt:lpstr>
      <vt:lpstr>Activation , when in beam plug, for 40 years, from gaps  </vt:lpstr>
    </vt:vector>
  </TitlesOfParts>
  <Company>ESS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961</cp:revision>
  <cp:lastPrinted>2013-12-19T13:00:42Z</cp:lastPrinted>
  <dcterms:created xsi:type="dcterms:W3CDTF">2013-10-29T16:05:10Z</dcterms:created>
  <dcterms:modified xsi:type="dcterms:W3CDTF">2018-04-12T09:34:30Z</dcterms:modified>
</cp:coreProperties>
</file>