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5" r:id="rId1"/>
    <p:sldMasterId id="2147483759" r:id="rId2"/>
    <p:sldMasterId id="2147483764" r:id="rId3"/>
    <p:sldMasterId id="2147483768" r:id="rId4"/>
  </p:sldMasterIdLst>
  <p:notesMasterIdLst>
    <p:notesMasterId r:id="rId45"/>
  </p:notesMasterIdLst>
  <p:handoutMasterIdLst>
    <p:handoutMasterId r:id="rId46"/>
  </p:handoutMasterIdLst>
  <p:sldIdLst>
    <p:sldId id="753" r:id="rId5"/>
    <p:sldId id="932" r:id="rId6"/>
    <p:sldId id="818" r:id="rId7"/>
    <p:sldId id="931" r:id="rId8"/>
    <p:sldId id="751" r:id="rId9"/>
    <p:sldId id="926" r:id="rId10"/>
    <p:sldId id="927" r:id="rId11"/>
    <p:sldId id="928" r:id="rId12"/>
    <p:sldId id="929" r:id="rId13"/>
    <p:sldId id="671" r:id="rId14"/>
    <p:sldId id="920" r:id="rId15"/>
    <p:sldId id="930" r:id="rId16"/>
    <p:sldId id="726" r:id="rId17"/>
    <p:sldId id="903" r:id="rId18"/>
    <p:sldId id="921" r:id="rId19"/>
    <p:sldId id="905" r:id="rId20"/>
    <p:sldId id="922" r:id="rId21"/>
    <p:sldId id="924" r:id="rId22"/>
    <p:sldId id="925" r:id="rId23"/>
    <p:sldId id="902" r:id="rId24"/>
    <p:sldId id="823" r:id="rId25"/>
    <p:sldId id="824" r:id="rId26"/>
    <p:sldId id="825" r:id="rId27"/>
    <p:sldId id="826" r:id="rId28"/>
    <p:sldId id="827" r:id="rId29"/>
    <p:sldId id="828" r:id="rId30"/>
    <p:sldId id="831" r:id="rId31"/>
    <p:sldId id="829" r:id="rId32"/>
    <p:sldId id="833" r:id="rId33"/>
    <p:sldId id="830" r:id="rId34"/>
    <p:sldId id="834" r:id="rId35"/>
    <p:sldId id="835" r:id="rId36"/>
    <p:sldId id="836" r:id="rId37"/>
    <p:sldId id="837" r:id="rId38"/>
    <p:sldId id="838" r:id="rId39"/>
    <p:sldId id="839" r:id="rId40"/>
    <p:sldId id="840" r:id="rId41"/>
    <p:sldId id="841" r:id="rId42"/>
    <p:sldId id="842" r:id="rId43"/>
    <p:sldId id="917" r:id="rId44"/>
  </p:sldIdLst>
  <p:sldSz cx="9144000" cy="6858000" type="screen4x3"/>
  <p:notesSz cx="6858000" cy="9144000"/>
  <p:defaultTextStyle>
    <a:defPPr>
      <a:defRPr lang="it-IT"/>
    </a:defPPr>
    <a:lvl1pPr marL="0" algn="l" defTabSz="4569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917" algn="l" defTabSz="4569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835" algn="l" defTabSz="4569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752" algn="l" defTabSz="4569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669" algn="l" defTabSz="4569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586" algn="l" defTabSz="4569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504" algn="l" defTabSz="4569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419" algn="l" defTabSz="4569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339" algn="l" defTabSz="4569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Stile con tema 1 - Color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087" autoAdjust="0"/>
    <p:restoredTop sz="85965" autoAdjust="0"/>
  </p:normalViewPr>
  <p:slideViewPr>
    <p:cSldViewPr snapToGrid="0" snapToObjects="1">
      <p:cViewPr varScale="1">
        <p:scale>
          <a:sx n="88" d="100"/>
          <a:sy n="88" d="100"/>
        </p:scale>
        <p:origin x="749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5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75D7B0-6246-E547-A123-BA422E90294E}" type="doc">
      <dgm:prSet loTypeId="urn:microsoft.com/office/officeart/2008/layout/RadialCluster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116FAA7-964D-9942-AB75-B2BEA20F9099}">
      <dgm:prSet phldrT="[Text]"/>
      <dgm:spPr/>
      <dgm:t>
        <a:bodyPr/>
        <a:lstStyle/>
        <a:p>
          <a:r>
            <a:rPr lang="en-US" dirty="0" smtClean="0"/>
            <a:t>Connection to infrastructure</a:t>
          </a:r>
          <a:endParaRPr lang="en-US" dirty="0"/>
        </a:p>
      </dgm:t>
    </dgm:pt>
    <dgm:pt modelId="{2F38EF8B-25E2-8945-AA5C-8FD6C87F56C3}" type="parTrans" cxnId="{DBA12270-3B31-FA4C-8780-5994A7658B93}">
      <dgm:prSet/>
      <dgm:spPr/>
      <dgm:t>
        <a:bodyPr/>
        <a:lstStyle/>
        <a:p>
          <a:endParaRPr lang="en-US"/>
        </a:p>
      </dgm:t>
    </dgm:pt>
    <dgm:pt modelId="{980CA639-D054-F44B-8A00-86A388A1432C}" type="sibTrans" cxnId="{DBA12270-3B31-FA4C-8780-5994A7658B93}">
      <dgm:prSet/>
      <dgm:spPr/>
      <dgm:t>
        <a:bodyPr/>
        <a:lstStyle/>
        <a:p>
          <a:endParaRPr lang="en-US"/>
        </a:p>
      </dgm:t>
    </dgm:pt>
    <dgm:pt modelId="{32EFD50B-5F13-4547-A19A-F55AED3CF247}">
      <dgm:prSet phldrT="[Text]"/>
      <dgm:spPr/>
      <dgm:t>
        <a:bodyPr/>
        <a:lstStyle/>
        <a:p>
          <a:r>
            <a:rPr lang="en-US" dirty="0" smtClean="0"/>
            <a:t>Power</a:t>
          </a:r>
        </a:p>
        <a:p>
          <a:r>
            <a:rPr lang="en-US" dirty="0" smtClean="0"/>
            <a:t>Ground</a:t>
          </a:r>
          <a:endParaRPr lang="en-US" dirty="0"/>
        </a:p>
      </dgm:t>
    </dgm:pt>
    <dgm:pt modelId="{6EDADA6E-AE2C-434C-B918-B2DDDD3CA6BD}" type="parTrans" cxnId="{262FFB2E-44DD-A649-855A-FFFFCE54F5C9}">
      <dgm:prSet/>
      <dgm:spPr/>
      <dgm:t>
        <a:bodyPr/>
        <a:lstStyle/>
        <a:p>
          <a:endParaRPr lang="en-US"/>
        </a:p>
      </dgm:t>
    </dgm:pt>
    <dgm:pt modelId="{5C670942-108B-8A40-B465-158988E54D4D}" type="sibTrans" cxnId="{262FFB2E-44DD-A649-855A-FFFFCE54F5C9}">
      <dgm:prSet/>
      <dgm:spPr/>
      <dgm:t>
        <a:bodyPr/>
        <a:lstStyle/>
        <a:p>
          <a:endParaRPr lang="en-US"/>
        </a:p>
      </dgm:t>
    </dgm:pt>
    <dgm:pt modelId="{46E759B3-EE83-9C45-98EE-A05F15815EE2}">
      <dgm:prSet phldrT="[Text]"/>
      <dgm:spPr/>
      <dgm:t>
        <a:bodyPr/>
        <a:lstStyle/>
        <a:p>
          <a:r>
            <a:rPr lang="en-US" dirty="0" smtClean="0"/>
            <a:t>Water</a:t>
          </a:r>
        </a:p>
        <a:p>
          <a:r>
            <a:rPr lang="en-US" dirty="0" smtClean="0"/>
            <a:t>IA</a:t>
          </a:r>
          <a:endParaRPr lang="en-US" dirty="0"/>
        </a:p>
      </dgm:t>
    </dgm:pt>
    <dgm:pt modelId="{845B44C7-80B4-A645-B1DF-02FA473AFDA7}" type="parTrans" cxnId="{D1D4BBA6-CEC7-B84F-B3FC-3EB0F8F25A52}">
      <dgm:prSet/>
      <dgm:spPr/>
      <dgm:t>
        <a:bodyPr/>
        <a:lstStyle/>
        <a:p>
          <a:endParaRPr lang="en-US"/>
        </a:p>
      </dgm:t>
    </dgm:pt>
    <dgm:pt modelId="{FE7DE91B-CF38-2D4E-86F8-D07E6B1A95F7}" type="sibTrans" cxnId="{D1D4BBA6-CEC7-B84F-B3FC-3EB0F8F25A52}">
      <dgm:prSet/>
      <dgm:spPr/>
      <dgm:t>
        <a:bodyPr/>
        <a:lstStyle/>
        <a:p>
          <a:endParaRPr lang="en-US"/>
        </a:p>
      </dgm:t>
    </dgm:pt>
    <dgm:pt modelId="{A395FAE8-B0C7-274E-B91F-F689F364BDD3}">
      <dgm:prSet phldrT="[Text]"/>
      <dgm:spPr/>
      <dgm:t>
        <a:bodyPr/>
        <a:lstStyle/>
        <a:p>
          <a:r>
            <a:rPr lang="en-US" dirty="0" smtClean="0"/>
            <a:t>VAC</a:t>
          </a:r>
        </a:p>
        <a:p>
          <a:r>
            <a:rPr lang="en-US" dirty="0" smtClean="0"/>
            <a:t>ICS</a:t>
          </a:r>
          <a:endParaRPr lang="en-US" dirty="0"/>
        </a:p>
      </dgm:t>
    </dgm:pt>
    <dgm:pt modelId="{ECB1AE6D-6E5E-1D46-AE3B-91FB29A37325}" type="parTrans" cxnId="{B5F0E78E-A2A3-8145-99FB-1B175FC9CAA5}">
      <dgm:prSet/>
      <dgm:spPr/>
      <dgm:t>
        <a:bodyPr/>
        <a:lstStyle/>
        <a:p>
          <a:endParaRPr lang="en-US"/>
        </a:p>
      </dgm:t>
    </dgm:pt>
    <dgm:pt modelId="{6D3E8A6A-9731-5947-8B1D-F9C0267A2317}" type="sibTrans" cxnId="{B5F0E78E-A2A3-8145-99FB-1B175FC9CAA5}">
      <dgm:prSet/>
      <dgm:spPr/>
      <dgm:t>
        <a:bodyPr/>
        <a:lstStyle/>
        <a:p>
          <a:endParaRPr lang="en-US"/>
        </a:p>
      </dgm:t>
    </dgm:pt>
    <dgm:pt modelId="{366DB15A-64F0-314B-BCA8-A1A1991CBA64}" type="pres">
      <dgm:prSet presAssocID="{4775D7B0-6246-E547-A123-BA422E90294E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it-IT"/>
        </a:p>
      </dgm:t>
    </dgm:pt>
    <dgm:pt modelId="{94AAEB0B-FE93-DB4F-A5E0-A867619013EC}" type="pres">
      <dgm:prSet presAssocID="{7116FAA7-964D-9942-AB75-B2BEA20F9099}" presName="singleCycle" presStyleCnt="0"/>
      <dgm:spPr/>
    </dgm:pt>
    <dgm:pt modelId="{A27482B0-908C-3C4B-BBB7-06BA6717A813}" type="pres">
      <dgm:prSet presAssocID="{7116FAA7-964D-9942-AB75-B2BEA20F9099}" presName="singleCenter" presStyleLbl="node1" presStyleIdx="0" presStyleCnt="4" custScaleX="281393" custScaleY="189220" custLinFactNeighborX="-23477" custLinFactNeighborY="-17226">
        <dgm:presLayoutVars>
          <dgm:chMax val="7"/>
          <dgm:chPref val="7"/>
        </dgm:presLayoutVars>
      </dgm:prSet>
      <dgm:spPr/>
      <dgm:t>
        <a:bodyPr/>
        <a:lstStyle/>
        <a:p>
          <a:endParaRPr lang="en-US"/>
        </a:p>
      </dgm:t>
    </dgm:pt>
    <dgm:pt modelId="{5ED30DC0-691A-F841-BFB0-3210CB6EB932}" type="pres">
      <dgm:prSet presAssocID="{6EDADA6E-AE2C-434C-B918-B2DDDD3CA6BD}" presName="Name56" presStyleLbl="parChTrans1D2" presStyleIdx="0" presStyleCnt="3"/>
      <dgm:spPr/>
      <dgm:t>
        <a:bodyPr/>
        <a:lstStyle/>
        <a:p>
          <a:endParaRPr lang="it-IT"/>
        </a:p>
      </dgm:t>
    </dgm:pt>
    <dgm:pt modelId="{DBACE99F-D05A-F846-9CD0-B9CA7249F3C2}" type="pres">
      <dgm:prSet presAssocID="{32EFD50B-5F13-4547-A19A-F55AED3CF247}" presName="text0" presStyleLbl="node1" presStyleIdx="1" presStyleCnt="4" custRadScaleRad="134915" custRadScaleInc="793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C5B98B-E619-A644-B3F5-8A111C4DAD57}" type="pres">
      <dgm:prSet presAssocID="{845B44C7-80B4-A645-B1DF-02FA473AFDA7}" presName="Name56" presStyleLbl="parChTrans1D2" presStyleIdx="1" presStyleCnt="3"/>
      <dgm:spPr/>
      <dgm:t>
        <a:bodyPr/>
        <a:lstStyle/>
        <a:p>
          <a:endParaRPr lang="it-IT"/>
        </a:p>
      </dgm:t>
    </dgm:pt>
    <dgm:pt modelId="{71BF7DDE-15BA-B54E-9D76-C0A1BFE42310}" type="pres">
      <dgm:prSet presAssocID="{46E759B3-EE83-9C45-98EE-A05F15815EE2}" presName="text0" presStyleLbl="node1" presStyleIdx="2" presStyleCnt="4" custRadScaleRad="104673" custRadScaleInc="-2565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2327CDF-AEEE-F748-B4EF-D762FFF1FA7E}" type="pres">
      <dgm:prSet presAssocID="{ECB1AE6D-6E5E-1D46-AE3B-91FB29A37325}" presName="Name56" presStyleLbl="parChTrans1D2" presStyleIdx="2" presStyleCnt="3"/>
      <dgm:spPr/>
      <dgm:t>
        <a:bodyPr/>
        <a:lstStyle/>
        <a:p>
          <a:endParaRPr lang="it-IT"/>
        </a:p>
      </dgm:t>
    </dgm:pt>
    <dgm:pt modelId="{8E2AE160-10B4-B740-A543-2F66998F620A}" type="pres">
      <dgm:prSet presAssocID="{A395FAE8-B0C7-274E-B91F-F689F364BDD3}" presName="text0" presStyleLbl="node1" presStyleIdx="3" presStyleCnt="4" custRadScaleRad="106315" custRadScaleInc="-2794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62FFB2E-44DD-A649-855A-FFFFCE54F5C9}" srcId="{7116FAA7-964D-9942-AB75-B2BEA20F9099}" destId="{32EFD50B-5F13-4547-A19A-F55AED3CF247}" srcOrd="0" destOrd="0" parTransId="{6EDADA6E-AE2C-434C-B918-B2DDDD3CA6BD}" sibTransId="{5C670942-108B-8A40-B465-158988E54D4D}"/>
    <dgm:cxn modelId="{E70E68C2-7D28-5640-861D-883DAF130AEB}" type="presOf" srcId="{4775D7B0-6246-E547-A123-BA422E90294E}" destId="{366DB15A-64F0-314B-BCA8-A1A1991CBA64}" srcOrd="0" destOrd="0" presId="urn:microsoft.com/office/officeart/2008/layout/RadialCluster"/>
    <dgm:cxn modelId="{D1D4BBA6-CEC7-B84F-B3FC-3EB0F8F25A52}" srcId="{7116FAA7-964D-9942-AB75-B2BEA20F9099}" destId="{46E759B3-EE83-9C45-98EE-A05F15815EE2}" srcOrd="1" destOrd="0" parTransId="{845B44C7-80B4-A645-B1DF-02FA473AFDA7}" sibTransId="{FE7DE91B-CF38-2D4E-86F8-D07E6B1A95F7}"/>
    <dgm:cxn modelId="{4FE28558-D173-DA42-9A44-0CF1AF01B7E3}" type="presOf" srcId="{32EFD50B-5F13-4547-A19A-F55AED3CF247}" destId="{DBACE99F-D05A-F846-9CD0-B9CA7249F3C2}" srcOrd="0" destOrd="0" presId="urn:microsoft.com/office/officeart/2008/layout/RadialCluster"/>
    <dgm:cxn modelId="{965004A6-E068-7445-90E6-DE4B1DA8694F}" type="presOf" srcId="{ECB1AE6D-6E5E-1D46-AE3B-91FB29A37325}" destId="{52327CDF-AEEE-F748-B4EF-D762FFF1FA7E}" srcOrd="0" destOrd="0" presId="urn:microsoft.com/office/officeart/2008/layout/RadialCluster"/>
    <dgm:cxn modelId="{B8F2D3BD-F327-8A4C-B749-0FEE47BE0E6B}" type="presOf" srcId="{46E759B3-EE83-9C45-98EE-A05F15815EE2}" destId="{71BF7DDE-15BA-B54E-9D76-C0A1BFE42310}" srcOrd="0" destOrd="0" presId="urn:microsoft.com/office/officeart/2008/layout/RadialCluster"/>
    <dgm:cxn modelId="{6C718BC4-1C41-A44B-98CA-C35EC02ACD37}" type="presOf" srcId="{845B44C7-80B4-A645-B1DF-02FA473AFDA7}" destId="{C4C5B98B-E619-A644-B3F5-8A111C4DAD57}" srcOrd="0" destOrd="0" presId="urn:microsoft.com/office/officeart/2008/layout/RadialCluster"/>
    <dgm:cxn modelId="{F6FEF853-226A-424F-8401-79503D3BCBE1}" type="presOf" srcId="{7116FAA7-964D-9942-AB75-B2BEA20F9099}" destId="{A27482B0-908C-3C4B-BBB7-06BA6717A813}" srcOrd="0" destOrd="0" presId="urn:microsoft.com/office/officeart/2008/layout/RadialCluster"/>
    <dgm:cxn modelId="{1047A2BC-0537-CD40-AE3C-400EDCCC7AD2}" type="presOf" srcId="{A395FAE8-B0C7-274E-B91F-F689F364BDD3}" destId="{8E2AE160-10B4-B740-A543-2F66998F620A}" srcOrd="0" destOrd="0" presId="urn:microsoft.com/office/officeart/2008/layout/RadialCluster"/>
    <dgm:cxn modelId="{B5F0E78E-A2A3-8145-99FB-1B175FC9CAA5}" srcId="{7116FAA7-964D-9942-AB75-B2BEA20F9099}" destId="{A395FAE8-B0C7-274E-B91F-F689F364BDD3}" srcOrd="2" destOrd="0" parTransId="{ECB1AE6D-6E5E-1D46-AE3B-91FB29A37325}" sibTransId="{6D3E8A6A-9731-5947-8B1D-F9C0267A2317}"/>
    <dgm:cxn modelId="{DBA12270-3B31-FA4C-8780-5994A7658B93}" srcId="{4775D7B0-6246-E547-A123-BA422E90294E}" destId="{7116FAA7-964D-9942-AB75-B2BEA20F9099}" srcOrd="0" destOrd="0" parTransId="{2F38EF8B-25E2-8945-AA5C-8FD6C87F56C3}" sibTransId="{980CA639-D054-F44B-8A00-86A388A1432C}"/>
    <dgm:cxn modelId="{571B2E69-F7A0-C541-8E14-1EEA4AF59304}" type="presOf" srcId="{6EDADA6E-AE2C-434C-B918-B2DDDD3CA6BD}" destId="{5ED30DC0-691A-F841-BFB0-3210CB6EB932}" srcOrd="0" destOrd="0" presId="urn:microsoft.com/office/officeart/2008/layout/RadialCluster"/>
    <dgm:cxn modelId="{6D418600-ACEB-2C4F-89A5-0DCC29B3A842}" type="presParOf" srcId="{366DB15A-64F0-314B-BCA8-A1A1991CBA64}" destId="{94AAEB0B-FE93-DB4F-A5E0-A867619013EC}" srcOrd="0" destOrd="0" presId="urn:microsoft.com/office/officeart/2008/layout/RadialCluster"/>
    <dgm:cxn modelId="{D2F3C970-FDAE-8B42-A082-687913424829}" type="presParOf" srcId="{94AAEB0B-FE93-DB4F-A5E0-A867619013EC}" destId="{A27482B0-908C-3C4B-BBB7-06BA6717A813}" srcOrd="0" destOrd="0" presId="urn:microsoft.com/office/officeart/2008/layout/RadialCluster"/>
    <dgm:cxn modelId="{A37394A7-7D18-FF41-9DC7-8DD67B5BACD3}" type="presParOf" srcId="{94AAEB0B-FE93-DB4F-A5E0-A867619013EC}" destId="{5ED30DC0-691A-F841-BFB0-3210CB6EB932}" srcOrd="1" destOrd="0" presId="urn:microsoft.com/office/officeart/2008/layout/RadialCluster"/>
    <dgm:cxn modelId="{030A60FF-FF1C-9346-B74E-808E58A8F057}" type="presParOf" srcId="{94AAEB0B-FE93-DB4F-A5E0-A867619013EC}" destId="{DBACE99F-D05A-F846-9CD0-B9CA7249F3C2}" srcOrd="2" destOrd="0" presId="urn:microsoft.com/office/officeart/2008/layout/RadialCluster"/>
    <dgm:cxn modelId="{665DF1DC-C7EB-B044-A6F7-6082A48D61DF}" type="presParOf" srcId="{94AAEB0B-FE93-DB4F-A5E0-A867619013EC}" destId="{C4C5B98B-E619-A644-B3F5-8A111C4DAD57}" srcOrd="3" destOrd="0" presId="urn:microsoft.com/office/officeart/2008/layout/RadialCluster"/>
    <dgm:cxn modelId="{F96EBB12-5DF9-4E4B-AC40-E97FD11ADAC5}" type="presParOf" srcId="{94AAEB0B-FE93-DB4F-A5E0-A867619013EC}" destId="{71BF7DDE-15BA-B54E-9D76-C0A1BFE42310}" srcOrd="4" destOrd="0" presId="urn:microsoft.com/office/officeart/2008/layout/RadialCluster"/>
    <dgm:cxn modelId="{062E877E-9A00-6F44-BD31-50922BBB71EB}" type="presParOf" srcId="{94AAEB0B-FE93-DB4F-A5E0-A867619013EC}" destId="{52327CDF-AEEE-F748-B4EF-D762FFF1FA7E}" srcOrd="5" destOrd="0" presId="urn:microsoft.com/office/officeart/2008/layout/RadialCluster"/>
    <dgm:cxn modelId="{649AF8B7-CFB1-644D-A42B-C8AE44570BC0}" type="presParOf" srcId="{94AAEB0B-FE93-DB4F-A5E0-A867619013EC}" destId="{8E2AE160-10B4-B740-A543-2F66998F620A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7482B0-908C-3C4B-BBB7-06BA6717A813}">
      <dsp:nvSpPr>
        <dsp:cNvPr id="0" name=""/>
        <dsp:cNvSpPr/>
      </dsp:nvSpPr>
      <dsp:spPr>
        <a:xfrm>
          <a:off x="112934" y="321570"/>
          <a:ext cx="1572767" cy="105759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Connection to infrastructure</a:t>
          </a:r>
          <a:endParaRPr lang="en-US" sz="1900" kern="1200" dirty="0"/>
        </a:p>
      </dsp:txBody>
      <dsp:txXfrm>
        <a:off x="164561" y="373197"/>
        <a:ext cx="1469513" cy="954338"/>
      </dsp:txXfrm>
    </dsp:sp>
    <dsp:sp modelId="{5ED30DC0-691A-F841-BFB0-3210CB6EB932}">
      <dsp:nvSpPr>
        <dsp:cNvPr id="0" name=""/>
        <dsp:cNvSpPr/>
      </dsp:nvSpPr>
      <dsp:spPr>
        <a:xfrm rot="20334232">
          <a:off x="1675464" y="492011"/>
          <a:ext cx="30547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05479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ACE99F-D05A-F846-9CD0-B9CA7249F3C2}">
      <dsp:nvSpPr>
        <dsp:cNvPr id="0" name=""/>
        <dsp:cNvSpPr/>
      </dsp:nvSpPr>
      <dsp:spPr>
        <a:xfrm>
          <a:off x="1970706" y="177561"/>
          <a:ext cx="374477" cy="37447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Power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Ground</a:t>
          </a:r>
          <a:endParaRPr lang="en-US" sz="700" kern="1200" dirty="0"/>
        </a:p>
      </dsp:txBody>
      <dsp:txXfrm>
        <a:off x="1988986" y="195841"/>
        <a:ext cx="337917" cy="337917"/>
      </dsp:txXfrm>
    </dsp:sp>
    <dsp:sp modelId="{C4C5B98B-E619-A644-B3F5-8A111C4DAD57}">
      <dsp:nvSpPr>
        <dsp:cNvPr id="0" name=""/>
        <dsp:cNvSpPr/>
      </dsp:nvSpPr>
      <dsp:spPr>
        <a:xfrm rot="1338969">
          <a:off x="1673580" y="1234598"/>
          <a:ext cx="32368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23681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BF7DDE-15BA-B54E-9D76-C0A1BFE42310}">
      <dsp:nvSpPr>
        <dsp:cNvPr id="0" name=""/>
        <dsp:cNvSpPr/>
      </dsp:nvSpPr>
      <dsp:spPr>
        <a:xfrm>
          <a:off x="1985140" y="1185667"/>
          <a:ext cx="374477" cy="37447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Water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IA</a:t>
          </a:r>
          <a:endParaRPr lang="en-US" sz="800" kern="1200" dirty="0"/>
        </a:p>
      </dsp:txBody>
      <dsp:txXfrm>
        <a:off x="2003420" y="1203947"/>
        <a:ext cx="337917" cy="337917"/>
      </dsp:txXfrm>
    </dsp:sp>
    <dsp:sp modelId="{52327CDF-AEEE-F748-B4EF-D762FFF1FA7E}">
      <dsp:nvSpPr>
        <dsp:cNvPr id="0" name=""/>
        <dsp:cNvSpPr/>
      </dsp:nvSpPr>
      <dsp:spPr>
        <a:xfrm rot="49927">
          <a:off x="1685685" y="863962"/>
          <a:ext cx="29946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99469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2AE160-10B4-B740-A543-2F66998F620A}">
      <dsp:nvSpPr>
        <dsp:cNvPr id="0" name=""/>
        <dsp:cNvSpPr/>
      </dsp:nvSpPr>
      <dsp:spPr>
        <a:xfrm>
          <a:off x="1985139" y="681617"/>
          <a:ext cx="374477" cy="37447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VAC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ICS</a:t>
          </a:r>
          <a:endParaRPr lang="en-US" sz="800" kern="1200" dirty="0"/>
        </a:p>
      </dsp:txBody>
      <dsp:txXfrm>
        <a:off x="2003419" y="699897"/>
        <a:ext cx="337917" cy="3379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33EE6E-5D79-2644-9D99-FA1963DCB70E}" type="datetimeFigureOut">
              <a:rPr lang="it-IT" smtClean="0"/>
              <a:t>13/06/2018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05842F-7C71-7845-988D-BC4962B60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6167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D6C2E9-5E58-604D-AFFD-4F2FC35B4F6B}" type="datetimeFigureOut">
              <a:rPr lang="it-IT" smtClean="0"/>
              <a:t>13/06/2018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E7E565-0728-174E-A658-09344660FD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08263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69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17" algn="l" defTabSz="4569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835" algn="l" defTabSz="4569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752" algn="l" defTabSz="4569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669" algn="l" defTabSz="4569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586" algn="l" defTabSz="4569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504" algn="l" defTabSz="4569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419" algn="l" defTabSz="4569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339" algn="l" defTabSz="4569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9pPr>
          </a:lstStyle>
          <a:p>
            <a:fld id="{89BB71AB-4644-B44B-BAE2-367FD946D3BF}" type="slidenum">
              <a:rPr lang="it-IT" sz="1200"/>
              <a:pPr/>
              <a:t>1</a:t>
            </a:fld>
            <a:endParaRPr lang="it-IT" sz="1200"/>
          </a:p>
        </p:txBody>
      </p:sp>
      <p:sp>
        <p:nvSpPr>
          <p:cNvPr id="1638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 dirty="0"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5720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product </a:t>
            </a:r>
            <a:r>
              <a:rPr lang="en-US" dirty="0" err="1" smtClean="0"/>
              <a:t>breackdown</a:t>
            </a:r>
            <a:r>
              <a:rPr lang="en-US" dirty="0" smtClean="0"/>
              <a:t> structure e </a:t>
            </a:r>
            <a:r>
              <a:rPr lang="en-US" dirty="0" err="1" smtClean="0"/>
              <a:t>visione</a:t>
            </a:r>
            <a:r>
              <a:rPr lang="en-US" dirty="0" smtClean="0"/>
              <a:t> </a:t>
            </a:r>
            <a:r>
              <a:rPr lang="en-US" dirty="0" err="1" smtClean="0"/>
              <a:t>sito</a:t>
            </a:r>
            <a:r>
              <a:rPr lang="en-US" dirty="0" smtClean="0"/>
              <a:t> cloud: </a:t>
            </a:r>
            <a:r>
              <a:rPr lang="en-US" dirty="0" err="1" smtClean="0"/>
              <a:t>isrc-estrazione-drawings+ps+certificato</a:t>
            </a:r>
            <a:r>
              <a:rPr lang="en-US" dirty="0" smtClean="0"/>
              <a:t> </a:t>
            </a:r>
            <a:r>
              <a:rPr lang="en-US" dirty="0" err="1" smtClean="0"/>
              <a:t>rame</a:t>
            </a:r>
            <a:r>
              <a:rPr lang="en-US" dirty="0" smtClean="0"/>
              <a:t>, insulating </a:t>
            </a:r>
            <a:r>
              <a:rPr lang="en-US" dirty="0" err="1" smtClean="0"/>
              <a:t>column-drawings+certificato</a:t>
            </a:r>
            <a:r>
              <a:rPr lang="en-US" dirty="0" smtClean="0"/>
              <a:t> </a:t>
            </a:r>
            <a:r>
              <a:rPr lang="en-US" dirty="0" err="1" smtClean="0"/>
              <a:t>vuoto</a:t>
            </a:r>
            <a:r>
              <a:rPr lang="en-US" dirty="0" smtClean="0"/>
              <a:t>, </a:t>
            </a:r>
            <a:r>
              <a:rPr lang="en-US" dirty="0" err="1" smtClean="0"/>
              <a:t>magneti</a:t>
            </a:r>
            <a:r>
              <a:rPr lang="en-US" dirty="0" smtClean="0"/>
              <a:t> </a:t>
            </a:r>
            <a:r>
              <a:rPr lang="en-US" dirty="0" err="1" smtClean="0"/>
              <a:t>sorgente</a:t>
            </a:r>
            <a:r>
              <a:rPr lang="en-US" dirty="0" smtClean="0"/>
              <a:t> con </a:t>
            </a:r>
            <a:r>
              <a:rPr lang="en-US" dirty="0" err="1" smtClean="0"/>
              <a:t>documento</a:t>
            </a:r>
            <a:r>
              <a:rPr lang="en-US" dirty="0" smtClean="0"/>
              <a:t> </a:t>
            </a:r>
            <a:r>
              <a:rPr lang="en-US" dirty="0" err="1" smtClean="0"/>
              <a:t>completo</a:t>
            </a:r>
            <a:r>
              <a:rPr lang="en-US" dirty="0" smtClean="0"/>
              <a:t>, magnetron con </a:t>
            </a:r>
            <a:r>
              <a:rPr lang="en-US" dirty="0" err="1" smtClean="0"/>
              <a:t>manuale</a:t>
            </a:r>
            <a:r>
              <a:rPr lang="en-US" dirty="0" smtClean="0"/>
              <a:t>, </a:t>
            </a:r>
            <a:r>
              <a:rPr lang="en-US" dirty="0" err="1" smtClean="0"/>
              <a:t>lebt</a:t>
            </a:r>
            <a:r>
              <a:rPr lang="en-US" dirty="0" smtClean="0"/>
              <a:t> </a:t>
            </a:r>
            <a:r>
              <a:rPr lang="en-US" dirty="0" err="1" smtClean="0"/>
              <a:t>solenoidi</a:t>
            </a:r>
            <a:r>
              <a:rPr lang="en-US" dirty="0" smtClean="0"/>
              <a:t> </a:t>
            </a:r>
            <a:r>
              <a:rPr lang="en-US" dirty="0" err="1" smtClean="0"/>
              <a:t>drawings+ps+fat</a:t>
            </a:r>
            <a:r>
              <a:rPr lang="en-US" dirty="0" smtClean="0"/>
              <a:t>, </a:t>
            </a:r>
            <a:r>
              <a:rPr lang="en-US" dirty="0" err="1" smtClean="0"/>
              <a:t>chopper+disegni+diagramma</a:t>
            </a:r>
            <a:r>
              <a:rPr lang="en-US" dirty="0" smtClean="0"/>
              <a:t> </a:t>
            </a:r>
            <a:r>
              <a:rPr lang="en-US" dirty="0" err="1" smtClean="0"/>
              <a:t>blocchi+schematics+signal</a:t>
            </a:r>
            <a:r>
              <a:rPr lang="en-US" dirty="0" smtClean="0"/>
              <a:t> list, </a:t>
            </a:r>
            <a:r>
              <a:rPr lang="en-US" dirty="0" err="1" smtClean="0"/>
              <a:t>irisdisegni+manuale,supporti-disegni</a:t>
            </a:r>
            <a:r>
              <a:rPr lang="en-US" dirty="0" smtClean="0"/>
              <a:t>, base-</a:t>
            </a:r>
            <a:r>
              <a:rPr lang="en-US" dirty="0" err="1" smtClean="0"/>
              <a:t>disegni</a:t>
            </a:r>
            <a:r>
              <a:rPr lang="en-US" dirty="0" smtClean="0"/>
              <a:t>, fug, </a:t>
            </a:r>
            <a:r>
              <a:rPr lang="en-US" dirty="0" err="1" smtClean="0"/>
              <a:t>cavi</a:t>
            </a:r>
            <a:r>
              <a:rPr lang="en-US" dirty="0" smtClean="0"/>
              <a:t>, </a:t>
            </a:r>
          </a:p>
          <a:p>
            <a:r>
              <a:rPr lang="en-US" dirty="0" err="1" smtClean="0"/>
              <a:t>Interfacce</a:t>
            </a:r>
            <a:r>
              <a:rPr lang="en-US" dirty="0" smtClean="0"/>
              <a:t> </a:t>
            </a:r>
            <a:r>
              <a:rPr lang="en-US" dirty="0" err="1" smtClean="0"/>
              <a:t>documento</a:t>
            </a:r>
            <a:r>
              <a:rPr lang="en-US" dirty="0" smtClean="0"/>
              <a:t> </a:t>
            </a:r>
            <a:r>
              <a:rPr lang="en-US" dirty="0" err="1" smtClean="0"/>
              <a:t>edgar</a:t>
            </a:r>
            <a:r>
              <a:rPr lang="en-US" dirty="0" smtClean="0"/>
              <a:t>, </a:t>
            </a:r>
            <a:r>
              <a:rPr lang="en-US" dirty="0" err="1" smtClean="0"/>
              <a:t>cartella</a:t>
            </a:r>
            <a:r>
              <a:rPr lang="en-US" dirty="0" smtClean="0"/>
              <a:t> </a:t>
            </a:r>
            <a:r>
              <a:rPr lang="en-US" dirty="0" err="1" smtClean="0"/>
              <a:t>interfacce</a:t>
            </a:r>
            <a:endParaRPr lang="en-US" dirty="0" smtClean="0"/>
          </a:p>
          <a:p>
            <a:r>
              <a:rPr lang="en-US" dirty="0" smtClean="0"/>
              <a:t>Standard </a:t>
            </a:r>
            <a:r>
              <a:rPr lang="en-US" dirty="0" err="1" smtClean="0"/>
              <a:t>dentro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disegni</a:t>
            </a:r>
            <a:r>
              <a:rPr lang="en-US" dirty="0" smtClean="0"/>
              <a:t>, guide, slide andrea+ornella^2</a:t>
            </a:r>
          </a:p>
          <a:p>
            <a:endParaRPr lang="en-US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4F6B4-1A04-4658-B8DC-C38B8105D7F2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1890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product </a:t>
            </a:r>
            <a:r>
              <a:rPr lang="en-US" dirty="0" err="1" smtClean="0"/>
              <a:t>breackdown</a:t>
            </a:r>
            <a:r>
              <a:rPr lang="en-US" dirty="0" smtClean="0"/>
              <a:t> structure e </a:t>
            </a:r>
            <a:r>
              <a:rPr lang="en-US" dirty="0" err="1" smtClean="0"/>
              <a:t>visione</a:t>
            </a:r>
            <a:r>
              <a:rPr lang="en-US" dirty="0" smtClean="0"/>
              <a:t> </a:t>
            </a:r>
            <a:r>
              <a:rPr lang="en-US" dirty="0" err="1" smtClean="0"/>
              <a:t>sito</a:t>
            </a:r>
            <a:r>
              <a:rPr lang="en-US" dirty="0" smtClean="0"/>
              <a:t> cloud: </a:t>
            </a:r>
            <a:r>
              <a:rPr lang="en-US" dirty="0" err="1" smtClean="0"/>
              <a:t>isrc-estrazione-drawings+ps+certificato</a:t>
            </a:r>
            <a:r>
              <a:rPr lang="en-US" dirty="0" smtClean="0"/>
              <a:t> </a:t>
            </a:r>
            <a:r>
              <a:rPr lang="en-US" dirty="0" err="1" smtClean="0"/>
              <a:t>rame</a:t>
            </a:r>
            <a:r>
              <a:rPr lang="en-US" dirty="0" smtClean="0"/>
              <a:t>, insulating </a:t>
            </a:r>
            <a:r>
              <a:rPr lang="en-US" dirty="0" err="1" smtClean="0"/>
              <a:t>column-drawings+certificato</a:t>
            </a:r>
            <a:r>
              <a:rPr lang="en-US" dirty="0" smtClean="0"/>
              <a:t> </a:t>
            </a:r>
            <a:r>
              <a:rPr lang="en-US" dirty="0" err="1" smtClean="0"/>
              <a:t>vuoto</a:t>
            </a:r>
            <a:r>
              <a:rPr lang="en-US" dirty="0" smtClean="0"/>
              <a:t>, </a:t>
            </a:r>
            <a:r>
              <a:rPr lang="en-US" dirty="0" err="1" smtClean="0"/>
              <a:t>magneti</a:t>
            </a:r>
            <a:r>
              <a:rPr lang="en-US" dirty="0" smtClean="0"/>
              <a:t> </a:t>
            </a:r>
            <a:r>
              <a:rPr lang="en-US" dirty="0" err="1" smtClean="0"/>
              <a:t>sorgente</a:t>
            </a:r>
            <a:r>
              <a:rPr lang="en-US" dirty="0" smtClean="0"/>
              <a:t> con </a:t>
            </a:r>
            <a:r>
              <a:rPr lang="en-US" dirty="0" err="1" smtClean="0"/>
              <a:t>documento</a:t>
            </a:r>
            <a:r>
              <a:rPr lang="en-US" dirty="0" smtClean="0"/>
              <a:t> </a:t>
            </a:r>
            <a:r>
              <a:rPr lang="en-US" dirty="0" err="1" smtClean="0"/>
              <a:t>completo</a:t>
            </a:r>
            <a:r>
              <a:rPr lang="en-US" dirty="0" smtClean="0"/>
              <a:t>, magnetron con </a:t>
            </a:r>
            <a:r>
              <a:rPr lang="en-US" dirty="0" err="1" smtClean="0"/>
              <a:t>manuale</a:t>
            </a:r>
            <a:r>
              <a:rPr lang="en-US" dirty="0" smtClean="0"/>
              <a:t>, </a:t>
            </a:r>
            <a:r>
              <a:rPr lang="en-US" dirty="0" err="1" smtClean="0"/>
              <a:t>lebt</a:t>
            </a:r>
            <a:r>
              <a:rPr lang="en-US" dirty="0" smtClean="0"/>
              <a:t> </a:t>
            </a:r>
            <a:r>
              <a:rPr lang="en-US" dirty="0" err="1" smtClean="0"/>
              <a:t>solenoidi</a:t>
            </a:r>
            <a:r>
              <a:rPr lang="en-US" dirty="0" smtClean="0"/>
              <a:t> </a:t>
            </a:r>
            <a:r>
              <a:rPr lang="en-US" dirty="0" err="1" smtClean="0"/>
              <a:t>drawings+ps+fat</a:t>
            </a:r>
            <a:r>
              <a:rPr lang="en-US" dirty="0" smtClean="0"/>
              <a:t>, </a:t>
            </a:r>
            <a:r>
              <a:rPr lang="en-US" dirty="0" err="1" smtClean="0"/>
              <a:t>chopper+disegni+diagramma</a:t>
            </a:r>
            <a:r>
              <a:rPr lang="en-US" dirty="0" smtClean="0"/>
              <a:t> </a:t>
            </a:r>
            <a:r>
              <a:rPr lang="en-US" dirty="0" err="1" smtClean="0"/>
              <a:t>blocchi+schematics+signal</a:t>
            </a:r>
            <a:r>
              <a:rPr lang="en-US" dirty="0" smtClean="0"/>
              <a:t> list, </a:t>
            </a:r>
            <a:r>
              <a:rPr lang="en-US" dirty="0" err="1" smtClean="0"/>
              <a:t>irisdisegni+manuale,supporti-disegni</a:t>
            </a:r>
            <a:r>
              <a:rPr lang="en-US" dirty="0" smtClean="0"/>
              <a:t>, base-</a:t>
            </a:r>
            <a:r>
              <a:rPr lang="en-US" dirty="0" err="1" smtClean="0"/>
              <a:t>disegni</a:t>
            </a:r>
            <a:r>
              <a:rPr lang="en-US" dirty="0" smtClean="0"/>
              <a:t>, fug, </a:t>
            </a:r>
            <a:r>
              <a:rPr lang="en-US" dirty="0" err="1" smtClean="0"/>
              <a:t>cavi</a:t>
            </a:r>
            <a:r>
              <a:rPr lang="en-US" dirty="0" smtClean="0"/>
              <a:t>, </a:t>
            </a:r>
          </a:p>
          <a:p>
            <a:r>
              <a:rPr lang="en-US" dirty="0" err="1" smtClean="0"/>
              <a:t>Interfacce</a:t>
            </a:r>
            <a:r>
              <a:rPr lang="en-US" dirty="0" smtClean="0"/>
              <a:t> </a:t>
            </a:r>
            <a:r>
              <a:rPr lang="en-US" dirty="0" err="1" smtClean="0"/>
              <a:t>documento</a:t>
            </a:r>
            <a:r>
              <a:rPr lang="en-US" dirty="0" smtClean="0"/>
              <a:t> </a:t>
            </a:r>
            <a:r>
              <a:rPr lang="en-US" dirty="0" err="1" smtClean="0"/>
              <a:t>edgar</a:t>
            </a:r>
            <a:r>
              <a:rPr lang="en-US" dirty="0" smtClean="0"/>
              <a:t>, </a:t>
            </a:r>
            <a:r>
              <a:rPr lang="en-US" dirty="0" err="1" smtClean="0"/>
              <a:t>cartella</a:t>
            </a:r>
            <a:r>
              <a:rPr lang="en-US" dirty="0" smtClean="0"/>
              <a:t> </a:t>
            </a:r>
            <a:r>
              <a:rPr lang="en-US" dirty="0" err="1" smtClean="0"/>
              <a:t>interfacce</a:t>
            </a:r>
            <a:endParaRPr lang="en-US" dirty="0" smtClean="0"/>
          </a:p>
          <a:p>
            <a:r>
              <a:rPr lang="en-US" dirty="0" smtClean="0"/>
              <a:t>Standard </a:t>
            </a:r>
            <a:r>
              <a:rPr lang="en-US" dirty="0" err="1" smtClean="0"/>
              <a:t>dentro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disegni</a:t>
            </a:r>
            <a:r>
              <a:rPr lang="en-US" dirty="0" smtClean="0"/>
              <a:t>, guide, slide andrea+ornella^2</a:t>
            </a:r>
          </a:p>
          <a:p>
            <a:endParaRPr lang="en-US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4F6B4-1A04-4658-B8DC-C38B8105D7F2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2459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product </a:t>
            </a:r>
            <a:r>
              <a:rPr lang="en-US" dirty="0" err="1" smtClean="0"/>
              <a:t>breackdown</a:t>
            </a:r>
            <a:r>
              <a:rPr lang="en-US" dirty="0" smtClean="0"/>
              <a:t> structure e </a:t>
            </a:r>
            <a:r>
              <a:rPr lang="en-US" dirty="0" err="1" smtClean="0"/>
              <a:t>visione</a:t>
            </a:r>
            <a:r>
              <a:rPr lang="en-US" dirty="0" smtClean="0"/>
              <a:t> </a:t>
            </a:r>
            <a:r>
              <a:rPr lang="en-US" dirty="0" err="1" smtClean="0"/>
              <a:t>sito</a:t>
            </a:r>
            <a:r>
              <a:rPr lang="en-US" dirty="0" smtClean="0"/>
              <a:t> cloud: </a:t>
            </a:r>
            <a:r>
              <a:rPr lang="en-US" dirty="0" err="1" smtClean="0"/>
              <a:t>isrc-estrazione-drawings+ps+certificato</a:t>
            </a:r>
            <a:r>
              <a:rPr lang="en-US" dirty="0" smtClean="0"/>
              <a:t> </a:t>
            </a:r>
            <a:r>
              <a:rPr lang="en-US" dirty="0" err="1" smtClean="0"/>
              <a:t>rame</a:t>
            </a:r>
            <a:r>
              <a:rPr lang="en-US" dirty="0" smtClean="0"/>
              <a:t>, insulating </a:t>
            </a:r>
            <a:r>
              <a:rPr lang="en-US" dirty="0" err="1" smtClean="0"/>
              <a:t>column-drawings+certificato</a:t>
            </a:r>
            <a:r>
              <a:rPr lang="en-US" dirty="0" smtClean="0"/>
              <a:t> </a:t>
            </a:r>
            <a:r>
              <a:rPr lang="en-US" dirty="0" err="1" smtClean="0"/>
              <a:t>vuoto</a:t>
            </a:r>
            <a:r>
              <a:rPr lang="en-US" dirty="0" smtClean="0"/>
              <a:t>, </a:t>
            </a:r>
            <a:r>
              <a:rPr lang="en-US" dirty="0" err="1" smtClean="0"/>
              <a:t>magneti</a:t>
            </a:r>
            <a:r>
              <a:rPr lang="en-US" dirty="0" smtClean="0"/>
              <a:t> </a:t>
            </a:r>
            <a:r>
              <a:rPr lang="en-US" dirty="0" err="1" smtClean="0"/>
              <a:t>sorgente</a:t>
            </a:r>
            <a:r>
              <a:rPr lang="en-US" dirty="0" smtClean="0"/>
              <a:t> con </a:t>
            </a:r>
            <a:r>
              <a:rPr lang="en-US" dirty="0" err="1" smtClean="0"/>
              <a:t>documento</a:t>
            </a:r>
            <a:r>
              <a:rPr lang="en-US" dirty="0" smtClean="0"/>
              <a:t> </a:t>
            </a:r>
            <a:r>
              <a:rPr lang="en-US" dirty="0" err="1" smtClean="0"/>
              <a:t>completo</a:t>
            </a:r>
            <a:r>
              <a:rPr lang="en-US" dirty="0" smtClean="0"/>
              <a:t>, magnetron con </a:t>
            </a:r>
            <a:r>
              <a:rPr lang="en-US" dirty="0" err="1" smtClean="0"/>
              <a:t>manuale</a:t>
            </a:r>
            <a:r>
              <a:rPr lang="en-US" dirty="0" smtClean="0"/>
              <a:t>, </a:t>
            </a:r>
            <a:r>
              <a:rPr lang="en-US" dirty="0" err="1" smtClean="0"/>
              <a:t>lebt</a:t>
            </a:r>
            <a:r>
              <a:rPr lang="en-US" dirty="0" smtClean="0"/>
              <a:t> </a:t>
            </a:r>
            <a:r>
              <a:rPr lang="en-US" dirty="0" err="1" smtClean="0"/>
              <a:t>solenoidi</a:t>
            </a:r>
            <a:r>
              <a:rPr lang="en-US" dirty="0" smtClean="0"/>
              <a:t> </a:t>
            </a:r>
            <a:r>
              <a:rPr lang="en-US" dirty="0" err="1" smtClean="0"/>
              <a:t>drawings+ps+fat</a:t>
            </a:r>
            <a:r>
              <a:rPr lang="en-US" dirty="0" smtClean="0"/>
              <a:t>, </a:t>
            </a:r>
            <a:r>
              <a:rPr lang="en-US" dirty="0" err="1" smtClean="0"/>
              <a:t>chopper+disegni+diagramma</a:t>
            </a:r>
            <a:r>
              <a:rPr lang="en-US" dirty="0" smtClean="0"/>
              <a:t> </a:t>
            </a:r>
            <a:r>
              <a:rPr lang="en-US" dirty="0" err="1" smtClean="0"/>
              <a:t>blocchi+schematics+signal</a:t>
            </a:r>
            <a:r>
              <a:rPr lang="en-US" dirty="0" smtClean="0"/>
              <a:t> list, </a:t>
            </a:r>
            <a:r>
              <a:rPr lang="en-US" dirty="0" err="1" smtClean="0"/>
              <a:t>irisdisegni+manuale,supporti-disegni</a:t>
            </a:r>
            <a:r>
              <a:rPr lang="en-US" dirty="0" smtClean="0"/>
              <a:t>, base-</a:t>
            </a:r>
            <a:r>
              <a:rPr lang="en-US" dirty="0" err="1" smtClean="0"/>
              <a:t>disegni</a:t>
            </a:r>
            <a:r>
              <a:rPr lang="en-US" dirty="0" smtClean="0"/>
              <a:t>, fug, </a:t>
            </a:r>
            <a:r>
              <a:rPr lang="en-US" dirty="0" err="1" smtClean="0"/>
              <a:t>cavi</a:t>
            </a:r>
            <a:r>
              <a:rPr lang="en-US" dirty="0" smtClean="0"/>
              <a:t>, </a:t>
            </a:r>
          </a:p>
          <a:p>
            <a:r>
              <a:rPr lang="en-US" dirty="0" err="1" smtClean="0"/>
              <a:t>Interfacce</a:t>
            </a:r>
            <a:r>
              <a:rPr lang="en-US" dirty="0" smtClean="0"/>
              <a:t> </a:t>
            </a:r>
            <a:r>
              <a:rPr lang="en-US" dirty="0" err="1" smtClean="0"/>
              <a:t>documento</a:t>
            </a:r>
            <a:r>
              <a:rPr lang="en-US" dirty="0" smtClean="0"/>
              <a:t> </a:t>
            </a:r>
            <a:r>
              <a:rPr lang="en-US" dirty="0" err="1" smtClean="0"/>
              <a:t>edgar</a:t>
            </a:r>
            <a:r>
              <a:rPr lang="en-US" dirty="0" smtClean="0"/>
              <a:t>, </a:t>
            </a:r>
            <a:r>
              <a:rPr lang="en-US" dirty="0" err="1" smtClean="0"/>
              <a:t>cartella</a:t>
            </a:r>
            <a:r>
              <a:rPr lang="en-US" dirty="0" smtClean="0"/>
              <a:t> </a:t>
            </a:r>
            <a:r>
              <a:rPr lang="en-US" dirty="0" err="1" smtClean="0"/>
              <a:t>interfacce</a:t>
            </a:r>
            <a:endParaRPr lang="en-US" dirty="0" smtClean="0"/>
          </a:p>
          <a:p>
            <a:r>
              <a:rPr lang="en-US" dirty="0" smtClean="0"/>
              <a:t>Standard </a:t>
            </a:r>
            <a:r>
              <a:rPr lang="en-US" dirty="0" err="1" smtClean="0"/>
              <a:t>dentro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disegni</a:t>
            </a:r>
            <a:r>
              <a:rPr lang="en-US" dirty="0" smtClean="0"/>
              <a:t>, guide, slide andrea+ornella^2</a:t>
            </a:r>
          </a:p>
          <a:p>
            <a:endParaRPr lang="en-US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4F6B4-1A04-4658-B8DC-C38B8105D7F2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527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product </a:t>
            </a:r>
            <a:r>
              <a:rPr lang="en-US" dirty="0" err="1" smtClean="0"/>
              <a:t>breackdown</a:t>
            </a:r>
            <a:r>
              <a:rPr lang="en-US" dirty="0" smtClean="0"/>
              <a:t> structure e </a:t>
            </a:r>
            <a:r>
              <a:rPr lang="en-US" dirty="0" err="1" smtClean="0"/>
              <a:t>visione</a:t>
            </a:r>
            <a:r>
              <a:rPr lang="en-US" dirty="0" smtClean="0"/>
              <a:t> </a:t>
            </a:r>
            <a:r>
              <a:rPr lang="en-US" dirty="0" err="1" smtClean="0"/>
              <a:t>sito</a:t>
            </a:r>
            <a:r>
              <a:rPr lang="en-US" dirty="0" smtClean="0"/>
              <a:t> cloud: </a:t>
            </a:r>
            <a:r>
              <a:rPr lang="en-US" dirty="0" err="1" smtClean="0"/>
              <a:t>isrc-estrazione-drawings+ps+certificato</a:t>
            </a:r>
            <a:r>
              <a:rPr lang="en-US" dirty="0" smtClean="0"/>
              <a:t> </a:t>
            </a:r>
            <a:r>
              <a:rPr lang="en-US" dirty="0" err="1" smtClean="0"/>
              <a:t>rame</a:t>
            </a:r>
            <a:r>
              <a:rPr lang="en-US" dirty="0" smtClean="0"/>
              <a:t>, insulating </a:t>
            </a:r>
            <a:r>
              <a:rPr lang="en-US" dirty="0" err="1" smtClean="0"/>
              <a:t>column-drawings+certificato</a:t>
            </a:r>
            <a:r>
              <a:rPr lang="en-US" dirty="0" smtClean="0"/>
              <a:t> </a:t>
            </a:r>
            <a:r>
              <a:rPr lang="en-US" dirty="0" err="1" smtClean="0"/>
              <a:t>vuoto</a:t>
            </a:r>
            <a:r>
              <a:rPr lang="en-US" dirty="0" smtClean="0"/>
              <a:t>, </a:t>
            </a:r>
            <a:r>
              <a:rPr lang="en-US" dirty="0" err="1" smtClean="0"/>
              <a:t>magneti</a:t>
            </a:r>
            <a:r>
              <a:rPr lang="en-US" dirty="0" smtClean="0"/>
              <a:t> </a:t>
            </a:r>
            <a:r>
              <a:rPr lang="en-US" dirty="0" err="1" smtClean="0"/>
              <a:t>sorgente</a:t>
            </a:r>
            <a:r>
              <a:rPr lang="en-US" dirty="0" smtClean="0"/>
              <a:t> con </a:t>
            </a:r>
            <a:r>
              <a:rPr lang="en-US" dirty="0" err="1" smtClean="0"/>
              <a:t>documento</a:t>
            </a:r>
            <a:r>
              <a:rPr lang="en-US" dirty="0" smtClean="0"/>
              <a:t> </a:t>
            </a:r>
            <a:r>
              <a:rPr lang="en-US" dirty="0" err="1" smtClean="0"/>
              <a:t>completo</a:t>
            </a:r>
            <a:r>
              <a:rPr lang="en-US" dirty="0" smtClean="0"/>
              <a:t>, magnetron con </a:t>
            </a:r>
            <a:r>
              <a:rPr lang="en-US" dirty="0" err="1" smtClean="0"/>
              <a:t>manuale</a:t>
            </a:r>
            <a:r>
              <a:rPr lang="en-US" dirty="0" smtClean="0"/>
              <a:t>, </a:t>
            </a:r>
            <a:r>
              <a:rPr lang="en-US" dirty="0" err="1" smtClean="0"/>
              <a:t>lebt</a:t>
            </a:r>
            <a:r>
              <a:rPr lang="en-US" dirty="0" smtClean="0"/>
              <a:t> </a:t>
            </a:r>
            <a:r>
              <a:rPr lang="en-US" dirty="0" err="1" smtClean="0"/>
              <a:t>solenoidi</a:t>
            </a:r>
            <a:r>
              <a:rPr lang="en-US" dirty="0" smtClean="0"/>
              <a:t> </a:t>
            </a:r>
            <a:r>
              <a:rPr lang="en-US" dirty="0" err="1" smtClean="0"/>
              <a:t>drawings+ps+fat</a:t>
            </a:r>
            <a:r>
              <a:rPr lang="en-US" dirty="0" smtClean="0"/>
              <a:t>, </a:t>
            </a:r>
            <a:r>
              <a:rPr lang="en-US" dirty="0" err="1" smtClean="0"/>
              <a:t>chopper+disegni+diagramma</a:t>
            </a:r>
            <a:r>
              <a:rPr lang="en-US" dirty="0" smtClean="0"/>
              <a:t> </a:t>
            </a:r>
            <a:r>
              <a:rPr lang="en-US" dirty="0" err="1" smtClean="0"/>
              <a:t>blocchi+schematics+signal</a:t>
            </a:r>
            <a:r>
              <a:rPr lang="en-US" dirty="0" smtClean="0"/>
              <a:t> list, </a:t>
            </a:r>
            <a:r>
              <a:rPr lang="en-US" dirty="0" err="1" smtClean="0"/>
              <a:t>irisdisegni+manuale,supporti-disegni</a:t>
            </a:r>
            <a:r>
              <a:rPr lang="en-US" dirty="0" smtClean="0"/>
              <a:t>, base-</a:t>
            </a:r>
            <a:r>
              <a:rPr lang="en-US" dirty="0" err="1" smtClean="0"/>
              <a:t>disegni</a:t>
            </a:r>
            <a:r>
              <a:rPr lang="en-US" dirty="0" smtClean="0"/>
              <a:t>, fug, </a:t>
            </a:r>
            <a:r>
              <a:rPr lang="en-US" dirty="0" err="1" smtClean="0"/>
              <a:t>cavi</a:t>
            </a:r>
            <a:r>
              <a:rPr lang="en-US" dirty="0" smtClean="0"/>
              <a:t>, </a:t>
            </a:r>
          </a:p>
          <a:p>
            <a:r>
              <a:rPr lang="en-US" dirty="0" err="1" smtClean="0"/>
              <a:t>Interfacce</a:t>
            </a:r>
            <a:r>
              <a:rPr lang="en-US" dirty="0" smtClean="0"/>
              <a:t> </a:t>
            </a:r>
            <a:r>
              <a:rPr lang="en-US" dirty="0" err="1" smtClean="0"/>
              <a:t>documento</a:t>
            </a:r>
            <a:r>
              <a:rPr lang="en-US" dirty="0" smtClean="0"/>
              <a:t> </a:t>
            </a:r>
            <a:r>
              <a:rPr lang="en-US" dirty="0" err="1" smtClean="0"/>
              <a:t>edgar</a:t>
            </a:r>
            <a:r>
              <a:rPr lang="en-US" dirty="0" smtClean="0"/>
              <a:t>, </a:t>
            </a:r>
            <a:r>
              <a:rPr lang="en-US" dirty="0" err="1" smtClean="0"/>
              <a:t>cartella</a:t>
            </a:r>
            <a:r>
              <a:rPr lang="en-US" dirty="0" smtClean="0"/>
              <a:t> </a:t>
            </a:r>
            <a:r>
              <a:rPr lang="en-US" dirty="0" err="1" smtClean="0"/>
              <a:t>interfacce</a:t>
            </a:r>
            <a:endParaRPr lang="en-US" dirty="0" smtClean="0"/>
          </a:p>
          <a:p>
            <a:r>
              <a:rPr lang="en-US" dirty="0" smtClean="0"/>
              <a:t>Standard </a:t>
            </a:r>
            <a:r>
              <a:rPr lang="en-US" dirty="0" err="1" smtClean="0"/>
              <a:t>dentro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disegni</a:t>
            </a:r>
            <a:r>
              <a:rPr lang="en-US" dirty="0" smtClean="0"/>
              <a:t>, guide, slide andrea+ornella^2</a:t>
            </a:r>
          </a:p>
          <a:p>
            <a:endParaRPr lang="en-US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4F6B4-1A04-4658-B8DC-C38B8105D7F2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73863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7E565-0728-174E-A658-09344660FDD3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8752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6742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Questa la finisco domani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4F6B4-1A04-4658-B8DC-C38B8105D7F2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8820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60E1A-7BE3-3D46-9629-02100BF95167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61419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product </a:t>
            </a:r>
            <a:r>
              <a:rPr lang="en-US" dirty="0" err="1" smtClean="0"/>
              <a:t>breackdown</a:t>
            </a:r>
            <a:r>
              <a:rPr lang="en-US" dirty="0" smtClean="0"/>
              <a:t> structure e </a:t>
            </a:r>
            <a:r>
              <a:rPr lang="en-US" dirty="0" err="1" smtClean="0"/>
              <a:t>visione</a:t>
            </a:r>
            <a:r>
              <a:rPr lang="en-US" dirty="0" smtClean="0"/>
              <a:t> </a:t>
            </a:r>
            <a:r>
              <a:rPr lang="en-US" dirty="0" err="1" smtClean="0"/>
              <a:t>sito</a:t>
            </a:r>
            <a:r>
              <a:rPr lang="en-US" dirty="0" smtClean="0"/>
              <a:t> cloud: </a:t>
            </a:r>
            <a:r>
              <a:rPr lang="en-US" dirty="0" err="1" smtClean="0"/>
              <a:t>isrc-estrazione-drawings+ps+certificato</a:t>
            </a:r>
            <a:r>
              <a:rPr lang="en-US" dirty="0" smtClean="0"/>
              <a:t> </a:t>
            </a:r>
            <a:r>
              <a:rPr lang="en-US" dirty="0" err="1" smtClean="0"/>
              <a:t>rame</a:t>
            </a:r>
            <a:r>
              <a:rPr lang="en-US" dirty="0" smtClean="0"/>
              <a:t>, insulating </a:t>
            </a:r>
            <a:r>
              <a:rPr lang="en-US" dirty="0" err="1" smtClean="0"/>
              <a:t>column-drawings+certificato</a:t>
            </a:r>
            <a:r>
              <a:rPr lang="en-US" dirty="0" smtClean="0"/>
              <a:t> </a:t>
            </a:r>
            <a:r>
              <a:rPr lang="en-US" dirty="0" err="1" smtClean="0"/>
              <a:t>vuoto</a:t>
            </a:r>
            <a:r>
              <a:rPr lang="en-US" dirty="0" smtClean="0"/>
              <a:t>, </a:t>
            </a:r>
            <a:r>
              <a:rPr lang="en-US" dirty="0" err="1" smtClean="0"/>
              <a:t>magneti</a:t>
            </a:r>
            <a:r>
              <a:rPr lang="en-US" dirty="0" smtClean="0"/>
              <a:t> </a:t>
            </a:r>
            <a:r>
              <a:rPr lang="en-US" dirty="0" err="1" smtClean="0"/>
              <a:t>sorgente</a:t>
            </a:r>
            <a:r>
              <a:rPr lang="en-US" dirty="0" smtClean="0"/>
              <a:t> con </a:t>
            </a:r>
            <a:r>
              <a:rPr lang="en-US" dirty="0" err="1" smtClean="0"/>
              <a:t>documento</a:t>
            </a:r>
            <a:r>
              <a:rPr lang="en-US" dirty="0" smtClean="0"/>
              <a:t> </a:t>
            </a:r>
            <a:r>
              <a:rPr lang="en-US" dirty="0" err="1" smtClean="0"/>
              <a:t>completo</a:t>
            </a:r>
            <a:r>
              <a:rPr lang="en-US" dirty="0" smtClean="0"/>
              <a:t>, magnetron con </a:t>
            </a:r>
            <a:r>
              <a:rPr lang="en-US" dirty="0" err="1" smtClean="0"/>
              <a:t>manuale</a:t>
            </a:r>
            <a:r>
              <a:rPr lang="en-US" dirty="0" smtClean="0"/>
              <a:t>, </a:t>
            </a:r>
            <a:r>
              <a:rPr lang="en-US" dirty="0" err="1" smtClean="0"/>
              <a:t>lebt</a:t>
            </a:r>
            <a:r>
              <a:rPr lang="en-US" dirty="0" smtClean="0"/>
              <a:t> </a:t>
            </a:r>
            <a:r>
              <a:rPr lang="en-US" dirty="0" err="1" smtClean="0"/>
              <a:t>solenoidi</a:t>
            </a:r>
            <a:r>
              <a:rPr lang="en-US" dirty="0" smtClean="0"/>
              <a:t> </a:t>
            </a:r>
            <a:r>
              <a:rPr lang="en-US" dirty="0" err="1" smtClean="0"/>
              <a:t>drawings+ps+fat</a:t>
            </a:r>
            <a:r>
              <a:rPr lang="en-US" dirty="0" smtClean="0"/>
              <a:t>, </a:t>
            </a:r>
            <a:r>
              <a:rPr lang="en-US" dirty="0" err="1" smtClean="0"/>
              <a:t>chopper+disegni+diagramma</a:t>
            </a:r>
            <a:r>
              <a:rPr lang="en-US" dirty="0" smtClean="0"/>
              <a:t> </a:t>
            </a:r>
            <a:r>
              <a:rPr lang="en-US" dirty="0" err="1" smtClean="0"/>
              <a:t>blocchi+schematics+signal</a:t>
            </a:r>
            <a:r>
              <a:rPr lang="en-US" dirty="0" smtClean="0"/>
              <a:t> list, </a:t>
            </a:r>
            <a:r>
              <a:rPr lang="en-US" dirty="0" err="1" smtClean="0"/>
              <a:t>irisdisegni+manuale,supporti-disegni</a:t>
            </a:r>
            <a:r>
              <a:rPr lang="en-US" dirty="0" smtClean="0"/>
              <a:t>, base-</a:t>
            </a:r>
            <a:r>
              <a:rPr lang="en-US" dirty="0" err="1" smtClean="0"/>
              <a:t>disegni</a:t>
            </a:r>
            <a:r>
              <a:rPr lang="en-US" dirty="0" smtClean="0"/>
              <a:t>, fug, </a:t>
            </a:r>
            <a:r>
              <a:rPr lang="en-US" dirty="0" err="1" smtClean="0"/>
              <a:t>cavi</a:t>
            </a:r>
            <a:r>
              <a:rPr lang="en-US" dirty="0" smtClean="0"/>
              <a:t>, </a:t>
            </a:r>
          </a:p>
          <a:p>
            <a:r>
              <a:rPr lang="en-US" dirty="0" err="1" smtClean="0"/>
              <a:t>Interfacce</a:t>
            </a:r>
            <a:r>
              <a:rPr lang="en-US" dirty="0" smtClean="0"/>
              <a:t> </a:t>
            </a:r>
            <a:r>
              <a:rPr lang="en-US" dirty="0" err="1" smtClean="0"/>
              <a:t>documento</a:t>
            </a:r>
            <a:r>
              <a:rPr lang="en-US" dirty="0" smtClean="0"/>
              <a:t> </a:t>
            </a:r>
            <a:r>
              <a:rPr lang="en-US" dirty="0" err="1" smtClean="0"/>
              <a:t>edgar</a:t>
            </a:r>
            <a:r>
              <a:rPr lang="en-US" dirty="0" smtClean="0"/>
              <a:t>, </a:t>
            </a:r>
            <a:r>
              <a:rPr lang="en-US" dirty="0" err="1" smtClean="0"/>
              <a:t>cartella</a:t>
            </a:r>
            <a:r>
              <a:rPr lang="en-US" dirty="0" smtClean="0"/>
              <a:t> </a:t>
            </a:r>
            <a:r>
              <a:rPr lang="en-US" dirty="0" err="1" smtClean="0"/>
              <a:t>interfacce</a:t>
            </a:r>
            <a:endParaRPr lang="en-US" dirty="0" smtClean="0"/>
          </a:p>
          <a:p>
            <a:r>
              <a:rPr lang="en-US" dirty="0" smtClean="0"/>
              <a:t>Standard </a:t>
            </a:r>
            <a:r>
              <a:rPr lang="en-US" dirty="0" err="1" smtClean="0"/>
              <a:t>dentro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disegni</a:t>
            </a:r>
            <a:r>
              <a:rPr lang="en-US" dirty="0" smtClean="0"/>
              <a:t>, guide, slide andrea+ornella^2</a:t>
            </a:r>
          </a:p>
          <a:p>
            <a:endParaRPr lang="en-US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4F6B4-1A04-4658-B8DC-C38B8105D7F2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11516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product </a:t>
            </a:r>
            <a:r>
              <a:rPr lang="en-US" dirty="0" err="1" smtClean="0"/>
              <a:t>breackdown</a:t>
            </a:r>
            <a:r>
              <a:rPr lang="en-US" dirty="0" smtClean="0"/>
              <a:t> structure e </a:t>
            </a:r>
            <a:r>
              <a:rPr lang="en-US" dirty="0" err="1" smtClean="0"/>
              <a:t>visione</a:t>
            </a:r>
            <a:r>
              <a:rPr lang="en-US" dirty="0" smtClean="0"/>
              <a:t> </a:t>
            </a:r>
            <a:r>
              <a:rPr lang="en-US" dirty="0" err="1" smtClean="0"/>
              <a:t>sito</a:t>
            </a:r>
            <a:r>
              <a:rPr lang="en-US" dirty="0" smtClean="0"/>
              <a:t> cloud: </a:t>
            </a:r>
            <a:r>
              <a:rPr lang="en-US" dirty="0" err="1" smtClean="0"/>
              <a:t>isrc-estrazione-drawings+ps+certificato</a:t>
            </a:r>
            <a:r>
              <a:rPr lang="en-US" dirty="0" smtClean="0"/>
              <a:t> </a:t>
            </a:r>
            <a:r>
              <a:rPr lang="en-US" dirty="0" err="1" smtClean="0"/>
              <a:t>rame</a:t>
            </a:r>
            <a:r>
              <a:rPr lang="en-US" dirty="0" smtClean="0"/>
              <a:t>, insulating </a:t>
            </a:r>
            <a:r>
              <a:rPr lang="en-US" dirty="0" err="1" smtClean="0"/>
              <a:t>column-drawings+certificato</a:t>
            </a:r>
            <a:r>
              <a:rPr lang="en-US" dirty="0" smtClean="0"/>
              <a:t> </a:t>
            </a:r>
            <a:r>
              <a:rPr lang="en-US" dirty="0" err="1" smtClean="0"/>
              <a:t>vuoto</a:t>
            </a:r>
            <a:r>
              <a:rPr lang="en-US" dirty="0" smtClean="0"/>
              <a:t>, </a:t>
            </a:r>
            <a:r>
              <a:rPr lang="en-US" dirty="0" err="1" smtClean="0"/>
              <a:t>magneti</a:t>
            </a:r>
            <a:r>
              <a:rPr lang="en-US" dirty="0" smtClean="0"/>
              <a:t> </a:t>
            </a:r>
            <a:r>
              <a:rPr lang="en-US" dirty="0" err="1" smtClean="0"/>
              <a:t>sorgente</a:t>
            </a:r>
            <a:r>
              <a:rPr lang="en-US" dirty="0" smtClean="0"/>
              <a:t> con </a:t>
            </a:r>
            <a:r>
              <a:rPr lang="en-US" dirty="0" err="1" smtClean="0"/>
              <a:t>documento</a:t>
            </a:r>
            <a:r>
              <a:rPr lang="en-US" dirty="0" smtClean="0"/>
              <a:t> </a:t>
            </a:r>
            <a:r>
              <a:rPr lang="en-US" dirty="0" err="1" smtClean="0"/>
              <a:t>completo</a:t>
            </a:r>
            <a:r>
              <a:rPr lang="en-US" dirty="0" smtClean="0"/>
              <a:t>, magnetron con </a:t>
            </a:r>
            <a:r>
              <a:rPr lang="en-US" dirty="0" err="1" smtClean="0"/>
              <a:t>manuale</a:t>
            </a:r>
            <a:r>
              <a:rPr lang="en-US" dirty="0" smtClean="0"/>
              <a:t>, </a:t>
            </a:r>
            <a:r>
              <a:rPr lang="en-US" dirty="0" err="1" smtClean="0"/>
              <a:t>lebt</a:t>
            </a:r>
            <a:r>
              <a:rPr lang="en-US" dirty="0" smtClean="0"/>
              <a:t> </a:t>
            </a:r>
            <a:r>
              <a:rPr lang="en-US" dirty="0" err="1" smtClean="0"/>
              <a:t>solenoidi</a:t>
            </a:r>
            <a:r>
              <a:rPr lang="en-US" dirty="0" smtClean="0"/>
              <a:t> </a:t>
            </a:r>
            <a:r>
              <a:rPr lang="en-US" dirty="0" err="1" smtClean="0"/>
              <a:t>drawings+ps+fat</a:t>
            </a:r>
            <a:r>
              <a:rPr lang="en-US" dirty="0" smtClean="0"/>
              <a:t>, </a:t>
            </a:r>
            <a:r>
              <a:rPr lang="en-US" dirty="0" err="1" smtClean="0"/>
              <a:t>chopper+disegni+diagramma</a:t>
            </a:r>
            <a:r>
              <a:rPr lang="en-US" dirty="0" smtClean="0"/>
              <a:t> </a:t>
            </a:r>
            <a:r>
              <a:rPr lang="en-US" dirty="0" err="1" smtClean="0"/>
              <a:t>blocchi+schematics+signal</a:t>
            </a:r>
            <a:r>
              <a:rPr lang="en-US" dirty="0" smtClean="0"/>
              <a:t> list, </a:t>
            </a:r>
            <a:r>
              <a:rPr lang="en-US" dirty="0" err="1" smtClean="0"/>
              <a:t>irisdisegni+manuale,supporti-disegni</a:t>
            </a:r>
            <a:r>
              <a:rPr lang="en-US" dirty="0" smtClean="0"/>
              <a:t>, base-</a:t>
            </a:r>
            <a:r>
              <a:rPr lang="en-US" dirty="0" err="1" smtClean="0"/>
              <a:t>disegni</a:t>
            </a:r>
            <a:r>
              <a:rPr lang="en-US" dirty="0" smtClean="0"/>
              <a:t>, fug, </a:t>
            </a:r>
            <a:r>
              <a:rPr lang="en-US" dirty="0" err="1" smtClean="0"/>
              <a:t>cavi</a:t>
            </a:r>
            <a:r>
              <a:rPr lang="en-US" dirty="0" smtClean="0"/>
              <a:t>, </a:t>
            </a:r>
          </a:p>
          <a:p>
            <a:r>
              <a:rPr lang="en-US" dirty="0" err="1" smtClean="0"/>
              <a:t>Interfacce</a:t>
            </a:r>
            <a:r>
              <a:rPr lang="en-US" dirty="0" smtClean="0"/>
              <a:t> </a:t>
            </a:r>
            <a:r>
              <a:rPr lang="en-US" dirty="0" err="1" smtClean="0"/>
              <a:t>documento</a:t>
            </a:r>
            <a:r>
              <a:rPr lang="en-US" dirty="0" smtClean="0"/>
              <a:t> </a:t>
            </a:r>
            <a:r>
              <a:rPr lang="en-US" dirty="0" err="1" smtClean="0"/>
              <a:t>edgar</a:t>
            </a:r>
            <a:r>
              <a:rPr lang="en-US" dirty="0" smtClean="0"/>
              <a:t>, </a:t>
            </a:r>
            <a:r>
              <a:rPr lang="en-US" dirty="0" err="1" smtClean="0"/>
              <a:t>cartella</a:t>
            </a:r>
            <a:r>
              <a:rPr lang="en-US" dirty="0" smtClean="0"/>
              <a:t> </a:t>
            </a:r>
            <a:r>
              <a:rPr lang="en-US" dirty="0" err="1" smtClean="0"/>
              <a:t>interfacce</a:t>
            </a:r>
            <a:endParaRPr lang="en-US" dirty="0" smtClean="0"/>
          </a:p>
          <a:p>
            <a:r>
              <a:rPr lang="en-US" dirty="0" smtClean="0"/>
              <a:t>Standard </a:t>
            </a:r>
            <a:r>
              <a:rPr lang="en-US" dirty="0" err="1" smtClean="0"/>
              <a:t>dentro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disegni</a:t>
            </a:r>
            <a:r>
              <a:rPr lang="en-US" dirty="0" smtClean="0"/>
              <a:t>, guide, slide andrea+ornella^2</a:t>
            </a:r>
          </a:p>
          <a:p>
            <a:endParaRPr lang="en-US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4F6B4-1A04-4658-B8DC-C38B8105D7F2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79105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product </a:t>
            </a:r>
            <a:r>
              <a:rPr lang="en-US" dirty="0" err="1" smtClean="0"/>
              <a:t>breackdown</a:t>
            </a:r>
            <a:r>
              <a:rPr lang="en-US" dirty="0" smtClean="0"/>
              <a:t> structure e </a:t>
            </a:r>
            <a:r>
              <a:rPr lang="en-US" dirty="0" err="1" smtClean="0"/>
              <a:t>visione</a:t>
            </a:r>
            <a:r>
              <a:rPr lang="en-US" dirty="0" smtClean="0"/>
              <a:t> </a:t>
            </a:r>
            <a:r>
              <a:rPr lang="en-US" dirty="0" err="1" smtClean="0"/>
              <a:t>sito</a:t>
            </a:r>
            <a:r>
              <a:rPr lang="en-US" dirty="0" smtClean="0"/>
              <a:t> cloud: </a:t>
            </a:r>
            <a:r>
              <a:rPr lang="en-US" dirty="0" err="1" smtClean="0"/>
              <a:t>isrc-estrazione-drawings+ps+certificato</a:t>
            </a:r>
            <a:r>
              <a:rPr lang="en-US" dirty="0" smtClean="0"/>
              <a:t> </a:t>
            </a:r>
            <a:r>
              <a:rPr lang="en-US" dirty="0" err="1" smtClean="0"/>
              <a:t>rame</a:t>
            </a:r>
            <a:r>
              <a:rPr lang="en-US" dirty="0" smtClean="0"/>
              <a:t>, insulating </a:t>
            </a:r>
            <a:r>
              <a:rPr lang="en-US" dirty="0" err="1" smtClean="0"/>
              <a:t>column-drawings+certificato</a:t>
            </a:r>
            <a:r>
              <a:rPr lang="en-US" dirty="0" smtClean="0"/>
              <a:t> </a:t>
            </a:r>
            <a:r>
              <a:rPr lang="en-US" dirty="0" err="1" smtClean="0"/>
              <a:t>vuoto</a:t>
            </a:r>
            <a:r>
              <a:rPr lang="en-US" dirty="0" smtClean="0"/>
              <a:t>, </a:t>
            </a:r>
            <a:r>
              <a:rPr lang="en-US" dirty="0" err="1" smtClean="0"/>
              <a:t>magneti</a:t>
            </a:r>
            <a:r>
              <a:rPr lang="en-US" dirty="0" smtClean="0"/>
              <a:t> </a:t>
            </a:r>
            <a:r>
              <a:rPr lang="en-US" dirty="0" err="1" smtClean="0"/>
              <a:t>sorgente</a:t>
            </a:r>
            <a:r>
              <a:rPr lang="en-US" dirty="0" smtClean="0"/>
              <a:t> con </a:t>
            </a:r>
            <a:r>
              <a:rPr lang="en-US" dirty="0" err="1" smtClean="0"/>
              <a:t>documento</a:t>
            </a:r>
            <a:r>
              <a:rPr lang="en-US" dirty="0" smtClean="0"/>
              <a:t> </a:t>
            </a:r>
            <a:r>
              <a:rPr lang="en-US" dirty="0" err="1" smtClean="0"/>
              <a:t>completo</a:t>
            </a:r>
            <a:r>
              <a:rPr lang="en-US" dirty="0" smtClean="0"/>
              <a:t>, magnetron con </a:t>
            </a:r>
            <a:r>
              <a:rPr lang="en-US" dirty="0" err="1" smtClean="0"/>
              <a:t>manuale</a:t>
            </a:r>
            <a:r>
              <a:rPr lang="en-US" dirty="0" smtClean="0"/>
              <a:t>, </a:t>
            </a:r>
            <a:r>
              <a:rPr lang="en-US" dirty="0" err="1" smtClean="0"/>
              <a:t>lebt</a:t>
            </a:r>
            <a:r>
              <a:rPr lang="en-US" dirty="0" smtClean="0"/>
              <a:t> </a:t>
            </a:r>
            <a:r>
              <a:rPr lang="en-US" dirty="0" err="1" smtClean="0"/>
              <a:t>solenoidi</a:t>
            </a:r>
            <a:r>
              <a:rPr lang="en-US" dirty="0" smtClean="0"/>
              <a:t> </a:t>
            </a:r>
            <a:r>
              <a:rPr lang="en-US" dirty="0" err="1" smtClean="0"/>
              <a:t>drawings+ps+fat</a:t>
            </a:r>
            <a:r>
              <a:rPr lang="en-US" dirty="0" smtClean="0"/>
              <a:t>, </a:t>
            </a:r>
            <a:r>
              <a:rPr lang="en-US" dirty="0" err="1" smtClean="0"/>
              <a:t>chopper+disegni+diagramma</a:t>
            </a:r>
            <a:r>
              <a:rPr lang="en-US" dirty="0" smtClean="0"/>
              <a:t> </a:t>
            </a:r>
            <a:r>
              <a:rPr lang="en-US" dirty="0" err="1" smtClean="0"/>
              <a:t>blocchi+schematics+signal</a:t>
            </a:r>
            <a:r>
              <a:rPr lang="en-US" dirty="0" smtClean="0"/>
              <a:t> list, </a:t>
            </a:r>
            <a:r>
              <a:rPr lang="en-US" dirty="0" err="1" smtClean="0"/>
              <a:t>irisdisegni+manuale,supporti-disegni</a:t>
            </a:r>
            <a:r>
              <a:rPr lang="en-US" dirty="0" smtClean="0"/>
              <a:t>, base-</a:t>
            </a:r>
            <a:r>
              <a:rPr lang="en-US" dirty="0" err="1" smtClean="0"/>
              <a:t>disegni</a:t>
            </a:r>
            <a:r>
              <a:rPr lang="en-US" dirty="0" smtClean="0"/>
              <a:t>, fug, </a:t>
            </a:r>
            <a:r>
              <a:rPr lang="en-US" dirty="0" err="1" smtClean="0"/>
              <a:t>cavi</a:t>
            </a:r>
            <a:r>
              <a:rPr lang="en-US" dirty="0" smtClean="0"/>
              <a:t>, </a:t>
            </a:r>
          </a:p>
          <a:p>
            <a:r>
              <a:rPr lang="en-US" dirty="0" err="1" smtClean="0"/>
              <a:t>Interfacce</a:t>
            </a:r>
            <a:r>
              <a:rPr lang="en-US" dirty="0" smtClean="0"/>
              <a:t> </a:t>
            </a:r>
            <a:r>
              <a:rPr lang="en-US" dirty="0" err="1" smtClean="0"/>
              <a:t>documento</a:t>
            </a:r>
            <a:r>
              <a:rPr lang="en-US" dirty="0" smtClean="0"/>
              <a:t> </a:t>
            </a:r>
            <a:r>
              <a:rPr lang="en-US" dirty="0" err="1" smtClean="0"/>
              <a:t>edgar</a:t>
            </a:r>
            <a:r>
              <a:rPr lang="en-US" dirty="0" smtClean="0"/>
              <a:t>, </a:t>
            </a:r>
            <a:r>
              <a:rPr lang="en-US" dirty="0" err="1" smtClean="0"/>
              <a:t>cartella</a:t>
            </a:r>
            <a:r>
              <a:rPr lang="en-US" dirty="0" smtClean="0"/>
              <a:t> </a:t>
            </a:r>
            <a:r>
              <a:rPr lang="en-US" dirty="0" err="1" smtClean="0"/>
              <a:t>interfacce</a:t>
            </a:r>
            <a:endParaRPr lang="en-US" dirty="0" smtClean="0"/>
          </a:p>
          <a:p>
            <a:r>
              <a:rPr lang="en-US" dirty="0" smtClean="0"/>
              <a:t>Standard </a:t>
            </a:r>
            <a:r>
              <a:rPr lang="en-US" dirty="0" err="1" smtClean="0"/>
              <a:t>dentro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disegni</a:t>
            </a:r>
            <a:r>
              <a:rPr lang="en-US" dirty="0" smtClean="0"/>
              <a:t>, guide, slide andrea+ornella^2</a:t>
            </a:r>
          </a:p>
          <a:p>
            <a:endParaRPr lang="en-US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4F6B4-1A04-4658-B8DC-C38B8105D7F2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18162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product </a:t>
            </a:r>
            <a:r>
              <a:rPr lang="en-US" dirty="0" err="1" smtClean="0"/>
              <a:t>breackdown</a:t>
            </a:r>
            <a:r>
              <a:rPr lang="en-US" dirty="0" smtClean="0"/>
              <a:t> structure e </a:t>
            </a:r>
            <a:r>
              <a:rPr lang="en-US" dirty="0" err="1" smtClean="0"/>
              <a:t>visione</a:t>
            </a:r>
            <a:r>
              <a:rPr lang="en-US" dirty="0" smtClean="0"/>
              <a:t> </a:t>
            </a:r>
            <a:r>
              <a:rPr lang="en-US" dirty="0" err="1" smtClean="0"/>
              <a:t>sito</a:t>
            </a:r>
            <a:r>
              <a:rPr lang="en-US" dirty="0" smtClean="0"/>
              <a:t> cloud: </a:t>
            </a:r>
            <a:r>
              <a:rPr lang="en-US" dirty="0" err="1" smtClean="0"/>
              <a:t>isrc-estrazione-drawings+ps+certificato</a:t>
            </a:r>
            <a:r>
              <a:rPr lang="en-US" dirty="0" smtClean="0"/>
              <a:t> </a:t>
            </a:r>
            <a:r>
              <a:rPr lang="en-US" dirty="0" err="1" smtClean="0"/>
              <a:t>rame</a:t>
            </a:r>
            <a:r>
              <a:rPr lang="en-US" dirty="0" smtClean="0"/>
              <a:t>, insulating </a:t>
            </a:r>
            <a:r>
              <a:rPr lang="en-US" dirty="0" err="1" smtClean="0"/>
              <a:t>column-drawings+certificato</a:t>
            </a:r>
            <a:r>
              <a:rPr lang="en-US" dirty="0" smtClean="0"/>
              <a:t> </a:t>
            </a:r>
            <a:r>
              <a:rPr lang="en-US" dirty="0" err="1" smtClean="0"/>
              <a:t>vuoto</a:t>
            </a:r>
            <a:r>
              <a:rPr lang="en-US" dirty="0" smtClean="0"/>
              <a:t>, </a:t>
            </a:r>
            <a:r>
              <a:rPr lang="en-US" dirty="0" err="1" smtClean="0"/>
              <a:t>magneti</a:t>
            </a:r>
            <a:r>
              <a:rPr lang="en-US" dirty="0" smtClean="0"/>
              <a:t> </a:t>
            </a:r>
            <a:r>
              <a:rPr lang="en-US" dirty="0" err="1" smtClean="0"/>
              <a:t>sorgente</a:t>
            </a:r>
            <a:r>
              <a:rPr lang="en-US" dirty="0" smtClean="0"/>
              <a:t> con </a:t>
            </a:r>
            <a:r>
              <a:rPr lang="en-US" dirty="0" err="1" smtClean="0"/>
              <a:t>documento</a:t>
            </a:r>
            <a:r>
              <a:rPr lang="en-US" dirty="0" smtClean="0"/>
              <a:t> </a:t>
            </a:r>
            <a:r>
              <a:rPr lang="en-US" dirty="0" err="1" smtClean="0"/>
              <a:t>completo</a:t>
            </a:r>
            <a:r>
              <a:rPr lang="en-US" dirty="0" smtClean="0"/>
              <a:t>, magnetron con </a:t>
            </a:r>
            <a:r>
              <a:rPr lang="en-US" dirty="0" err="1" smtClean="0"/>
              <a:t>manuale</a:t>
            </a:r>
            <a:r>
              <a:rPr lang="en-US" dirty="0" smtClean="0"/>
              <a:t>, </a:t>
            </a:r>
            <a:r>
              <a:rPr lang="en-US" dirty="0" err="1" smtClean="0"/>
              <a:t>lebt</a:t>
            </a:r>
            <a:r>
              <a:rPr lang="en-US" dirty="0" smtClean="0"/>
              <a:t> </a:t>
            </a:r>
            <a:r>
              <a:rPr lang="en-US" dirty="0" err="1" smtClean="0"/>
              <a:t>solenoidi</a:t>
            </a:r>
            <a:r>
              <a:rPr lang="en-US" dirty="0" smtClean="0"/>
              <a:t> </a:t>
            </a:r>
            <a:r>
              <a:rPr lang="en-US" dirty="0" err="1" smtClean="0"/>
              <a:t>drawings+ps+fat</a:t>
            </a:r>
            <a:r>
              <a:rPr lang="en-US" dirty="0" smtClean="0"/>
              <a:t>, </a:t>
            </a:r>
            <a:r>
              <a:rPr lang="en-US" dirty="0" err="1" smtClean="0"/>
              <a:t>chopper+disegni+diagramma</a:t>
            </a:r>
            <a:r>
              <a:rPr lang="en-US" dirty="0" smtClean="0"/>
              <a:t> </a:t>
            </a:r>
            <a:r>
              <a:rPr lang="en-US" dirty="0" err="1" smtClean="0"/>
              <a:t>blocchi+schematics+signal</a:t>
            </a:r>
            <a:r>
              <a:rPr lang="en-US" dirty="0" smtClean="0"/>
              <a:t> list, </a:t>
            </a:r>
            <a:r>
              <a:rPr lang="en-US" dirty="0" err="1" smtClean="0"/>
              <a:t>irisdisegni+manuale,supporti-disegni</a:t>
            </a:r>
            <a:r>
              <a:rPr lang="en-US" dirty="0" smtClean="0"/>
              <a:t>, base-</a:t>
            </a:r>
            <a:r>
              <a:rPr lang="en-US" dirty="0" err="1" smtClean="0"/>
              <a:t>disegni</a:t>
            </a:r>
            <a:r>
              <a:rPr lang="en-US" dirty="0" smtClean="0"/>
              <a:t>, fug, </a:t>
            </a:r>
            <a:r>
              <a:rPr lang="en-US" dirty="0" err="1" smtClean="0"/>
              <a:t>cavi</a:t>
            </a:r>
            <a:r>
              <a:rPr lang="en-US" dirty="0" smtClean="0"/>
              <a:t>, </a:t>
            </a:r>
          </a:p>
          <a:p>
            <a:r>
              <a:rPr lang="en-US" dirty="0" err="1" smtClean="0"/>
              <a:t>Interfacce</a:t>
            </a:r>
            <a:r>
              <a:rPr lang="en-US" dirty="0" smtClean="0"/>
              <a:t> </a:t>
            </a:r>
            <a:r>
              <a:rPr lang="en-US" dirty="0" err="1" smtClean="0"/>
              <a:t>documento</a:t>
            </a:r>
            <a:r>
              <a:rPr lang="en-US" dirty="0" smtClean="0"/>
              <a:t> </a:t>
            </a:r>
            <a:r>
              <a:rPr lang="en-US" dirty="0" err="1" smtClean="0"/>
              <a:t>edgar</a:t>
            </a:r>
            <a:r>
              <a:rPr lang="en-US" dirty="0" smtClean="0"/>
              <a:t>, </a:t>
            </a:r>
            <a:r>
              <a:rPr lang="en-US" dirty="0" err="1" smtClean="0"/>
              <a:t>cartella</a:t>
            </a:r>
            <a:r>
              <a:rPr lang="en-US" dirty="0" smtClean="0"/>
              <a:t> </a:t>
            </a:r>
            <a:r>
              <a:rPr lang="en-US" dirty="0" err="1" smtClean="0"/>
              <a:t>interfacce</a:t>
            </a:r>
            <a:endParaRPr lang="en-US" dirty="0" smtClean="0"/>
          </a:p>
          <a:p>
            <a:r>
              <a:rPr lang="en-US" dirty="0" smtClean="0"/>
              <a:t>Standard </a:t>
            </a:r>
            <a:r>
              <a:rPr lang="en-US" dirty="0" err="1" smtClean="0"/>
              <a:t>dentro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disegni</a:t>
            </a:r>
            <a:r>
              <a:rPr lang="en-US" dirty="0" smtClean="0"/>
              <a:t>, guide, slide andrea+ornella^2</a:t>
            </a:r>
          </a:p>
          <a:p>
            <a:endParaRPr lang="en-US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4F6B4-1A04-4658-B8DC-C38B8105D7F2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4395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product </a:t>
            </a:r>
            <a:r>
              <a:rPr lang="en-US" dirty="0" err="1" smtClean="0"/>
              <a:t>breackdown</a:t>
            </a:r>
            <a:r>
              <a:rPr lang="en-US" dirty="0" smtClean="0"/>
              <a:t> structure e </a:t>
            </a:r>
            <a:r>
              <a:rPr lang="en-US" dirty="0" err="1" smtClean="0"/>
              <a:t>visione</a:t>
            </a:r>
            <a:r>
              <a:rPr lang="en-US" dirty="0" smtClean="0"/>
              <a:t> </a:t>
            </a:r>
            <a:r>
              <a:rPr lang="en-US" dirty="0" err="1" smtClean="0"/>
              <a:t>sito</a:t>
            </a:r>
            <a:r>
              <a:rPr lang="en-US" dirty="0" smtClean="0"/>
              <a:t> cloud: </a:t>
            </a:r>
            <a:r>
              <a:rPr lang="en-US" dirty="0" err="1" smtClean="0"/>
              <a:t>isrc-estrazione-drawings+ps+certificato</a:t>
            </a:r>
            <a:r>
              <a:rPr lang="en-US" dirty="0" smtClean="0"/>
              <a:t> </a:t>
            </a:r>
            <a:r>
              <a:rPr lang="en-US" dirty="0" err="1" smtClean="0"/>
              <a:t>rame</a:t>
            </a:r>
            <a:r>
              <a:rPr lang="en-US" dirty="0" smtClean="0"/>
              <a:t>, insulating </a:t>
            </a:r>
            <a:r>
              <a:rPr lang="en-US" dirty="0" err="1" smtClean="0"/>
              <a:t>column-drawings+certificato</a:t>
            </a:r>
            <a:r>
              <a:rPr lang="en-US" dirty="0" smtClean="0"/>
              <a:t> </a:t>
            </a:r>
            <a:r>
              <a:rPr lang="en-US" dirty="0" err="1" smtClean="0"/>
              <a:t>vuoto</a:t>
            </a:r>
            <a:r>
              <a:rPr lang="en-US" dirty="0" smtClean="0"/>
              <a:t>, </a:t>
            </a:r>
            <a:r>
              <a:rPr lang="en-US" dirty="0" err="1" smtClean="0"/>
              <a:t>magneti</a:t>
            </a:r>
            <a:r>
              <a:rPr lang="en-US" dirty="0" smtClean="0"/>
              <a:t> </a:t>
            </a:r>
            <a:r>
              <a:rPr lang="en-US" dirty="0" err="1" smtClean="0"/>
              <a:t>sorgente</a:t>
            </a:r>
            <a:r>
              <a:rPr lang="en-US" dirty="0" smtClean="0"/>
              <a:t> con </a:t>
            </a:r>
            <a:r>
              <a:rPr lang="en-US" dirty="0" err="1" smtClean="0"/>
              <a:t>documento</a:t>
            </a:r>
            <a:r>
              <a:rPr lang="en-US" dirty="0" smtClean="0"/>
              <a:t> </a:t>
            </a:r>
            <a:r>
              <a:rPr lang="en-US" dirty="0" err="1" smtClean="0"/>
              <a:t>completo</a:t>
            </a:r>
            <a:r>
              <a:rPr lang="en-US" dirty="0" smtClean="0"/>
              <a:t>, magnetron con </a:t>
            </a:r>
            <a:r>
              <a:rPr lang="en-US" dirty="0" err="1" smtClean="0"/>
              <a:t>manuale</a:t>
            </a:r>
            <a:r>
              <a:rPr lang="en-US" dirty="0" smtClean="0"/>
              <a:t>, </a:t>
            </a:r>
            <a:r>
              <a:rPr lang="en-US" dirty="0" err="1" smtClean="0"/>
              <a:t>lebt</a:t>
            </a:r>
            <a:r>
              <a:rPr lang="en-US" dirty="0" smtClean="0"/>
              <a:t> </a:t>
            </a:r>
            <a:r>
              <a:rPr lang="en-US" dirty="0" err="1" smtClean="0"/>
              <a:t>solenoidi</a:t>
            </a:r>
            <a:r>
              <a:rPr lang="en-US" dirty="0" smtClean="0"/>
              <a:t> </a:t>
            </a:r>
            <a:r>
              <a:rPr lang="en-US" dirty="0" err="1" smtClean="0"/>
              <a:t>drawings+ps+fat</a:t>
            </a:r>
            <a:r>
              <a:rPr lang="en-US" dirty="0" smtClean="0"/>
              <a:t>, </a:t>
            </a:r>
            <a:r>
              <a:rPr lang="en-US" dirty="0" err="1" smtClean="0"/>
              <a:t>chopper+disegni+diagramma</a:t>
            </a:r>
            <a:r>
              <a:rPr lang="en-US" dirty="0" smtClean="0"/>
              <a:t> </a:t>
            </a:r>
            <a:r>
              <a:rPr lang="en-US" dirty="0" err="1" smtClean="0"/>
              <a:t>blocchi+schematics+signal</a:t>
            </a:r>
            <a:r>
              <a:rPr lang="en-US" dirty="0" smtClean="0"/>
              <a:t> list, </a:t>
            </a:r>
            <a:r>
              <a:rPr lang="en-US" dirty="0" err="1" smtClean="0"/>
              <a:t>irisdisegni+manuale,supporti-disegni</a:t>
            </a:r>
            <a:r>
              <a:rPr lang="en-US" dirty="0" smtClean="0"/>
              <a:t>, base-</a:t>
            </a:r>
            <a:r>
              <a:rPr lang="en-US" dirty="0" err="1" smtClean="0"/>
              <a:t>disegni</a:t>
            </a:r>
            <a:r>
              <a:rPr lang="en-US" dirty="0" smtClean="0"/>
              <a:t>, fug, </a:t>
            </a:r>
            <a:r>
              <a:rPr lang="en-US" dirty="0" err="1" smtClean="0"/>
              <a:t>cavi</a:t>
            </a:r>
            <a:r>
              <a:rPr lang="en-US" dirty="0" smtClean="0"/>
              <a:t>, </a:t>
            </a:r>
          </a:p>
          <a:p>
            <a:r>
              <a:rPr lang="en-US" dirty="0" err="1" smtClean="0"/>
              <a:t>Interfacce</a:t>
            </a:r>
            <a:r>
              <a:rPr lang="en-US" dirty="0" smtClean="0"/>
              <a:t> </a:t>
            </a:r>
            <a:r>
              <a:rPr lang="en-US" dirty="0" err="1" smtClean="0"/>
              <a:t>documento</a:t>
            </a:r>
            <a:r>
              <a:rPr lang="en-US" dirty="0" smtClean="0"/>
              <a:t> </a:t>
            </a:r>
            <a:r>
              <a:rPr lang="en-US" dirty="0" err="1" smtClean="0"/>
              <a:t>edgar</a:t>
            </a:r>
            <a:r>
              <a:rPr lang="en-US" dirty="0" smtClean="0"/>
              <a:t>, </a:t>
            </a:r>
            <a:r>
              <a:rPr lang="en-US" dirty="0" err="1" smtClean="0"/>
              <a:t>cartella</a:t>
            </a:r>
            <a:r>
              <a:rPr lang="en-US" dirty="0" smtClean="0"/>
              <a:t> </a:t>
            </a:r>
            <a:r>
              <a:rPr lang="en-US" dirty="0" err="1" smtClean="0"/>
              <a:t>interfacce</a:t>
            </a:r>
            <a:endParaRPr lang="en-US" dirty="0" smtClean="0"/>
          </a:p>
          <a:p>
            <a:r>
              <a:rPr lang="en-US" dirty="0" smtClean="0"/>
              <a:t>Standard </a:t>
            </a:r>
            <a:r>
              <a:rPr lang="en-US" dirty="0" err="1" smtClean="0"/>
              <a:t>dentro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disegni</a:t>
            </a:r>
            <a:r>
              <a:rPr lang="en-US" dirty="0" smtClean="0"/>
              <a:t>, guide, slide andrea+ornella^2</a:t>
            </a:r>
          </a:p>
          <a:p>
            <a:endParaRPr lang="en-US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4F6B4-1A04-4658-B8DC-C38B8105D7F2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1107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516"/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17/09/14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516"/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516"/>
            <a:fld id="{AC28833C-A449-5240-9838-2D5CFB7CE9FE}" type="slidenum"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456516"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149703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516"/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17/09/14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516"/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516"/>
            <a:fld id="{AC28833C-A449-5240-9838-2D5CFB7CE9FE}" type="slidenum"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456516"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180064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516"/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17/09/14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516"/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516"/>
            <a:fld id="{AC28833C-A449-5240-9838-2D5CFB7CE9FE}" type="slidenum"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456516"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739084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8" y="1085275"/>
            <a:ext cx="8229599" cy="4553531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6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6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Click to edit Master subtitle style</a:t>
            </a:r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158746"/>
            <a:ext cx="8229600" cy="736874"/>
          </a:xfrm>
          <a:prstGeom prst="rect">
            <a:avLst/>
          </a:prstGeom>
        </p:spPr>
        <p:txBody>
          <a:bodyPr vert="horz" lIns="91302" tIns="45651" rIns="91302" bIns="45651" rtlCol="0" anchor="ctr">
            <a:normAutofit/>
          </a:bodyPr>
          <a:lstStyle/>
          <a:p>
            <a:r>
              <a:rPr lang="sv-SE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578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to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 noChangeAspect="1"/>
          </p:cNvSpPr>
          <p:nvPr>
            <p:ph type="pic" sz="quarter" idx="13"/>
          </p:nvPr>
        </p:nvSpPr>
        <p:spPr>
          <a:xfrm>
            <a:off x="4907835" y="1615029"/>
            <a:ext cx="3784600" cy="3784600"/>
          </a:xfrm>
          <a:prstGeom prst="roundRect">
            <a:avLst>
              <a:gd name="adj" fmla="val 3636"/>
            </a:avLst>
          </a:prstGeom>
          <a:solidFill>
            <a:schemeClr val="tx2">
              <a:lumMod val="40000"/>
              <a:lumOff val="6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stA="55000" endPos="20000" dist="12700" dir="5400000" sy="-100000" algn="bl" rotWithShape="0"/>
          </a:effectLst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57200" y="1614498"/>
            <a:ext cx="4265613" cy="3784600"/>
          </a:xfrm>
        </p:spPr>
        <p:txBody>
          <a:bodyPr/>
          <a:lstStyle>
            <a:lvl4pPr marL="1369550" indent="0">
              <a:buNone/>
              <a:defRPr/>
            </a:lvl4pPr>
            <a:lvl5pPr marL="1826065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65117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 text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593515" y="1955803"/>
            <a:ext cx="4766944" cy="3780620"/>
          </a:xfrm>
        </p:spPr>
        <p:txBody>
          <a:bodyPr lIns="0" tIns="0" rIns="0" bIns="0">
            <a:noAutofit/>
          </a:bodyPr>
          <a:lstStyle>
            <a:lvl1pPr marL="342630" indent="-342630" algn="l">
              <a:lnSpc>
                <a:spcPct val="90000"/>
              </a:lnSpc>
              <a:buFont typeface="Arial"/>
              <a:buChar char="•"/>
              <a:defRPr sz="2400">
                <a:solidFill>
                  <a:schemeClr val="bg1"/>
                </a:solidFill>
              </a:defRPr>
            </a:lvl1pPr>
            <a:lvl2pPr marL="4568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3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0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-1"/>
            <a:ext cx="5762624" cy="1441451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6" name="Rektangel med rundade hörn 5"/>
          <p:cNvSpPr/>
          <p:nvPr userDrawn="1"/>
        </p:nvSpPr>
        <p:spPr>
          <a:xfrm>
            <a:off x="6205857" y="1955803"/>
            <a:ext cx="2479040" cy="247904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8" tIns="45684" rIns="91368" bIns="45684" rtlCol="0" anchor="ctr"/>
          <a:lstStyle/>
          <a:p>
            <a:pPr algn="ctr" defTabSz="456836"/>
            <a:endParaRPr lang="sv-SE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7" name="Rak 5"/>
          <p:cNvCxnSpPr/>
          <p:nvPr userDrawn="1"/>
        </p:nvCxnSpPr>
        <p:spPr>
          <a:xfrm>
            <a:off x="-326067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31903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ubrikbild text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593515" y="1955803"/>
            <a:ext cx="4766944" cy="3780620"/>
          </a:xfrm>
        </p:spPr>
        <p:txBody>
          <a:bodyPr lIns="0" tIns="0" rIns="0" bIns="0">
            <a:noAutofit/>
          </a:bodyPr>
          <a:lstStyle>
            <a:lvl1pPr marL="396585" marR="0" indent="-342630" algn="l" defTabSz="456836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 sz="2400" b="0">
                <a:solidFill>
                  <a:schemeClr val="bg1"/>
                </a:solidFill>
              </a:defRPr>
            </a:lvl1pPr>
            <a:lvl2pPr marL="647484" marR="0" indent="-233814" algn="l" defTabSz="456836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Pct val="75000"/>
              <a:buFont typeface="Lucida Grande"/>
              <a:buChar char="-"/>
              <a:tabLst/>
              <a:defRPr sz="1800" baseline="0">
                <a:solidFill>
                  <a:srgbClr val="FFFFFF"/>
                </a:solidFill>
              </a:defRPr>
            </a:lvl2pPr>
            <a:lvl3pPr marL="913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3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0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</a:p>
          <a:p>
            <a:pPr lvl="1"/>
            <a:r>
              <a:rPr lang="sv-SE" dirty="0" smtClean="0"/>
              <a:t>Test sub bullet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593512" y="-1"/>
            <a:ext cx="5762624" cy="144145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Blue bullet page</a:t>
            </a:r>
            <a:endParaRPr lang="sv-SE"/>
          </a:p>
        </p:txBody>
      </p:sp>
      <p:cxnSp>
        <p:nvCxnSpPr>
          <p:cNvPr id="4" name="Rak 5"/>
          <p:cNvCxnSpPr/>
          <p:nvPr userDrawn="1"/>
        </p:nvCxnSpPr>
        <p:spPr>
          <a:xfrm>
            <a:off x="-326067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01164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ubrikbil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593515" y="1955803"/>
            <a:ext cx="4766944" cy="3780620"/>
          </a:xfrm>
        </p:spPr>
        <p:txBody>
          <a:bodyPr lIns="0" tIns="0" rIns="0" bIns="0">
            <a:noAutofit/>
          </a:bodyPr>
          <a:lstStyle>
            <a:lvl1pPr marL="396585" marR="0" indent="-342630" algn="l" defTabSz="456836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 sz="2400" b="0">
                <a:solidFill>
                  <a:srgbClr val="0094CA"/>
                </a:solidFill>
              </a:defRPr>
            </a:lvl1pPr>
            <a:lvl2pPr marL="647484" marR="0" indent="-233814" algn="l" defTabSz="456836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Pct val="75000"/>
              <a:buFont typeface="Lucida Grande"/>
              <a:buChar char="-"/>
              <a:tabLst/>
              <a:defRPr sz="1800" baseline="0">
                <a:solidFill>
                  <a:srgbClr val="0094CA"/>
                </a:solidFill>
              </a:defRPr>
            </a:lvl2pPr>
            <a:lvl3pPr marL="913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3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0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</a:p>
          <a:p>
            <a:pPr lvl="1"/>
            <a:r>
              <a:rPr lang="sv-SE" dirty="0" smtClean="0"/>
              <a:t>Test sub bullet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593512" y="-1"/>
            <a:ext cx="5762624" cy="144145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White bullet page</a:t>
            </a:r>
            <a:endParaRPr lang="sv-SE"/>
          </a:p>
        </p:txBody>
      </p:sp>
      <p:cxnSp>
        <p:nvCxnSpPr>
          <p:cNvPr id="4" name="Rak 5"/>
          <p:cNvCxnSpPr/>
          <p:nvPr userDrawn="1"/>
        </p:nvCxnSpPr>
        <p:spPr>
          <a:xfrm>
            <a:off x="-326067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94409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äng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6"/>
            <a:ext cx="9144000" cy="1682749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8" tIns="45684" rIns="91368" bIns="45684" rtlCol="0" anchor="ctr"/>
          <a:lstStyle/>
          <a:p>
            <a:pPr algn="ctr" defTabSz="456836"/>
            <a:endParaRPr lang="sv-SE">
              <a:solidFill>
                <a:srgbClr val="0094CA"/>
              </a:solidFill>
              <a:latin typeface="Calibri"/>
            </a:endParaRPr>
          </a:p>
        </p:txBody>
      </p:sp>
      <p:pic>
        <p:nvPicPr>
          <p:cNvPr id="11" name="Bildobjekt 10" descr="ESS-logga-blå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2756" y="362809"/>
            <a:ext cx="1728000" cy="924480"/>
          </a:xfrm>
          <a:prstGeom prst="rect">
            <a:avLst/>
          </a:prstGeom>
        </p:spPr>
      </p:pic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3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0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latin typeface="Calibri"/>
              </a:rPr>
              <a:t>17/09/14</a:t>
            </a:r>
            <a:endParaRPr lang="sv-SE"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sp>
        <p:nvSpPr>
          <p:cNvPr id="9" name="Rubrik 1"/>
          <p:cNvSpPr>
            <a:spLocks noGrp="1"/>
          </p:cNvSpPr>
          <p:nvPr>
            <p:ph type="ctrTitle"/>
          </p:nvPr>
        </p:nvSpPr>
        <p:spPr>
          <a:xfrm>
            <a:off x="622138" y="130727"/>
            <a:ext cx="6290083" cy="147002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4000">
                <a:solidFill>
                  <a:srgbClr val="0094CA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891842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3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0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929656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6" y="1085275"/>
            <a:ext cx="8229599" cy="4553531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66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9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5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4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1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Click to edit Master subtitle style</a:t>
            </a:r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158746"/>
            <a:ext cx="8229600" cy="736874"/>
          </a:xfrm>
          <a:prstGeom prst="rect">
            <a:avLst/>
          </a:prstGeom>
        </p:spPr>
        <p:txBody>
          <a:bodyPr vert="horz" lIns="91326" tIns="45663" rIns="91326" bIns="45663" rtlCol="0" anchor="ctr">
            <a:normAutofit/>
          </a:bodyPr>
          <a:lstStyle/>
          <a:p>
            <a:r>
              <a:rPr lang="sv-SE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511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516"/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17/09/14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516"/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516"/>
            <a:fld id="{AC28833C-A449-5240-9838-2D5CFB7CE9FE}" type="slidenum"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456516"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7136018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to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 noChangeAspect="1"/>
          </p:cNvSpPr>
          <p:nvPr>
            <p:ph type="pic" sz="quarter" idx="13"/>
          </p:nvPr>
        </p:nvSpPr>
        <p:spPr>
          <a:xfrm>
            <a:off x="4907834" y="1615029"/>
            <a:ext cx="3784600" cy="3784600"/>
          </a:xfrm>
          <a:prstGeom prst="roundRect">
            <a:avLst>
              <a:gd name="adj" fmla="val 3636"/>
            </a:avLst>
          </a:prstGeom>
          <a:solidFill>
            <a:schemeClr val="tx2">
              <a:lumMod val="40000"/>
              <a:lumOff val="6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stA="55000" endPos="20000" dist="12700" dir="5400000" sy="-100000" algn="bl" rotWithShape="0"/>
          </a:effectLst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57200" y="1614498"/>
            <a:ext cx="4265613" cy="3784600"/>
          </a:xfrm>
        </p:spPr>
        <p:txBody>
          <a:bodyPr/>
          <a:lstStyle>
            <a:lvl4pPr marL="1369913" indent="0">
              <a:buNone/>
              <a:defRPr/>
            </a:lvl4pPr>
            <a:lvl5pPr marL="1826549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51934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9288-7892-42B5-BFBC-BD95C56FCD99}" type="datetime1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8th SRF meeting - April 9th 2018 - Daresbury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A3E12-EA2D-40F6-AB43-9042E62BBC8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olo 6"/>
          <p:cNvSpPr>
            <a:spLocks noGrp="1"/>
          </p:cNvSpPr>
          <p:nvPr>
            <p:ph type="title"/>
          </p:nvPr>
        </p:nvSpPr>
        <p:spPr>
          <a:xfrm>
            <a:off x="1269402" y="1"/>
            <a:ext cx="6715382" cy="692502"/>
          </a:xfrm>
        </p:spPr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it-IT" dirty="0" smtClean="0"/>
              <a:t>Fare clic per modificare lo stile 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4588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</a:t>
            </a:r>
            <a:r>
              <a:rPr lang="da-DK" dirty="0" err="1" smtClean="0"/>
              <a:t>title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</a:t>
            </a:r>
            <a:r>
              <a:rPr lang="da-DK" dirty="0" err="1" smtClean="0"/>
              <a:t>text</a:t>
            </a:r>
            <a:endParaRPr lang="da-DK" dirty="0" smtClean="0"/>
          </a:p>
          <a:p>
            <a:pPr lvl="1"/>
            <a:r>
              <a:rPr lang="da-DK" dirty="0" smtClean="0"/>
              <a:t>First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2"/>
            <a:r>
              <a:rPr lang="da-DK" dirty="0" smtClean="0"/>
              <a:t>Second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3"/>
            <a:r>
              <a:rPr lang="da-DK" dirty="0" smtClean="0"/>
              <a:t>Third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4"/>
            <a:r>
              <a:rPr lang="da-DK" dirty="0" err="1" smtClean="0"/>
              <a:t>Fourth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93DD3-8538-4366-B423-B2A82D696FC4}" type="datetime1">
              <a:rPr lang="da-DK" smtClean="0">
                <a:solidFill>
                  <a:prstClr val="black">
                    <a:tint val="75000"/>
                  </a:prstClr>
                </a:solidFill>
              </a:rPr>
              <a:t>13-06-2018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45600" y="6390000"/>
            <a:ext cx="2895600" cy="360000"/>
          </a:xfrm>
          <a:prstGeom prst="rect">
            <a:avLst/>
          </a:prstGeo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340157" y="6413414"/>
            <a:ext cx="2133600" cy="3600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C7A1488B-9794-DE45-9F52-F2C98C1DA640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7071360" y="229449"/>
            <a:ext cx="1707198" cy="804704"/>
          </a:xfrm>
        </p:spPr>
        <p:txBody>
          <a:bodyPr>
            <a:noAutofit/>
          </a:bodyPr>
          <a:lstStyle>
            <a:lvl1pPr marL="0" indent="0" algn="ctr">
              <a:buNone/>
              <a:defRPr sz="1400" baseline="0"/>
            </a:lvl1pPr>
          </a:lstStyle>
          <a:p>
            <a:r>
              <a:rPr lang="en-US" dirty="0" smtClean="0"/>
              <a:t>Insert logo here or delete if you don’t want to add logo</a:t>
            </a:r>
            <a:endParaRPr lang="en-US" dirty="0"/>
          </a:p>
        </p:txBody>
      </p:sp>
      <p:sp>
        <p:nvSpPr>
          <p:cNvPr id="10" name="CasellaDiTesto 9"/>
          <p:cNvSpPr txBox="1"/>
          <p:nvPr userDrawn="1"/>
        </p:nvSpPr>
        <p:spPr>
          <a:xfrm>
            <a:off x="5652120" y="6287323"/>
            <a:ext cx="34306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/>
              <a:t>Andrea Miraglia – gg/mm/</a:t>
            </a:r>
            <a:r>
              <a:rPr lang="it-IT" sz="1400" dirty="0" err="1" smtClean="0"/>
              <a:t>aaaa</a:t>
            </a:r>
            <a:r>
              <a:rPr lang="it-IT" sz="1400" dirty="0" smtClean="0"/>
              <a:t> – Location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1675176429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516"/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17/09/14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516"/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516"/>
            <a:fld id="{AC28833C-A449-5240-9838-2D5CFB7CE9FE}" type="slidenum"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456516"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294974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516"/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17/09/14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516"/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516"/>
            <a:fld id="{AC28833C-A449-5240-9838-2D5CFB7CE9FE}" type="slidenum"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456516"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356478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516"/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17/09/14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516"/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516"/>
            <a:fld id="{AC28833C-A449-5240-9838-2D5CFB7CE9FE}" type="slidenum"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456516"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718339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516"/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17/09/14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516"/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516"/>
            <a:fld id="{AC28833C-A449-5240-9838-2D5CFB7CE9FE}" type="slidenum"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456516"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536114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516"/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17/09/14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516"/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516"/>
            <a:fld id="{AC28833C-A449-5240-9838-2D5CFB7CE9FE}" type="slidenum"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456516"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369905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516"/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17/09/14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516"/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516"/>
            <a:fld id="{AC28833C-A449-5240-9838-2D5CFB7CE9FE}" type="slidenum"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456516"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344160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516"/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17/09/14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516"/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516"/>
            <a:fld id="{AC28833C-A449-5240-9838-2D5CFB7CE9FE}" type="slidenum"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456516"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875993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 smtClean="0"/>
              <a:t>Fare clic per modificare gli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GB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516"/>
            <a:r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t>17/09/14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516"/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516"/>
            <a:fld id="{AC28833C-A449-5240-9838-2D5CFB7CE9FE}" type="slidenum">
              <a:rPr lang="it-IT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456516"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pic>
        <p:nvPicPr>
          <p:cNvPr id="7" name="Picture 6" descr="banner_PPT_ess.pdf"/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5964746"/>
            <a:ext cx="9144000" cy="893259"/>
          </a:xfrm>
          <a:prstGeom prst="rect">
            <a:avLst/>
          </a:prstGeom>
          <a:ln>
            <a:noFill/>
          </a:ln>
          <a:effectLst>
            <a:outerShdw blurRad="82550" dist="50800" dir="16200000" algn="tl" rotWithShape="0">
              <a:srgbClr val="333333">
                <a:alpha val="15000"/>
              </a:srgbClr>
            </a:outerShdw>
          </a:effectLst>
        </p:spPr>
      </p:pic>
      <p:sp>
        <p:nvSpPr>
          <p:cNvPr id="9" name="Rettangolo 8"/>
          <p:cNvSpPr/>
          <p:nvPr userDrawn="1"/>
        </p:nvSpPr>
        <p:spPr>
          <a:xfrm>
            <a:off x="1507067" y="5946683"/>
            <a:ext cx="7636933" cy="911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13" name="Immagine 12" descr="Senza titolo.jpg"/>
          <p:cNvPicPr>
            <a:picLocks noChangeAspect="1"/>
          </p:cNvPicPr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16122" cy="90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438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661" r:id="rId12"/>
    <p:sldLayoutId id="2147483673" r:id="rId13"/>
    <p:sldLayoutId id="2147483676" r:id="rId14"/>
    <p:sldLayoutId id="2147483677" r:id="rId15"/>
    <p:sldLayoutId id="2147483678" r:id="rId16"/>
    <p:sldLayoutId id="2147483689" r:id="rId17"/>
    <p:sldLayoutId id="2147483690" r:id="rId18"/>
    <p:sldLayoutId id="2147483692" r:id="rId19"/>
    <p:sldLayoutId id="2147483704" r:id="rId20"/>
    <p:sldLayoutId id="2147483771" r:id="rId21"/>
    <p:sldLayoutId id="2147483772" r:id="rId22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4" descr="Undulator_final_nurh#50DE97_rechts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47088" y="117475"/>
            <a:ext cx="577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0" name="Rectangle 1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buClrTx/>
              <a:buFontTx/>
              <a:buNone/>
              <a:defRPr sz="1000" b="1" smtClean="0">
                <a:solidFill>
                  <a:schemeClr val="bg1"/>
                </a:solidFill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fld id="{A6F0860D-1C4C-436F-A9DF-8C6E81561F99}" type="slidenum">
              <a:rPr lang="en-GB">
                <a:solidFill>
                  <a:srgbClr val="FFFFFF"/>
                </a:solidFill>
                <a:latin typeface="Arial"/>
                <a:ea typeface="ＭＳ Ｐゴシック"/>
              </a:rPr>
              <a:pPr defTabSz="914400" fontAlgn="base"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144" name="Line 120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/>
            </a:pPr>
            <a:endParaRPr lang="en-US" sz="900">
              <a:solidFill>
                <a:srgbClr val="261748"/>
              </a:solidFill>
              <a:latin typeface="Arial"/>
              <a:ea typeface="ＭＳ Ｐゴシック"/>
            </a:endParaRPr>
          </a:p>
        </p:txBody>
      </p:sp>
      <p:sp>
        <p:nvSpPr>
          <p:cNvPr id="1146" name="Rectangle 122"/>
          <p:cNvSpPr>
            <a:spLocks noChangeArrowheads="1"/>
          </p:cNvSpPr>
          <p:nvPr userDrawn="1"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>
              <a:solidFill>
                <a:srgbClr val="261748"/>
              </a:solidFill>
              <a:latin typeface="Arial"/>
              <a:ea typeface="ＭＳ Ｐゴシック"/>
            </a:endParaRPr>
          </a:p>
        </p:txBody>
      </p:sp>
      <p:pic>
        <p:nvPicPr>
          <p:cNvPr id="1031" name="Picture 127" descr="logo-XFEL_rgb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541338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Slide title: Don’t edit here!</a:t>
            </a:r>
          </a:p>
        </p:txBody>
      </p:sp>
      <p:sp>
        <p:nvSpPr>
          <p:cNvPr id="1033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17475" y="1347788"/>
            <a:ext cx="5702300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text format – don’t edit!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1159" name="Text Box 135"/>
          <p:cNvSpPr txBox="1">
            <a:spLocks noChangeArrowheads="1"/>
          </p:cNvSpPr>
          <p:nvPr userDrawn="1"/>
        </p:nvSpPr>
        <p:spPr bwMode="auto">
          <a:xfrm>
            <a:off x="117475" y="6537325"/>
            <a:ext cx="884701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00" dirty="0">
                <a:solidFill>
                  <a:srgbClr val="000000"/>
                </a:solidFill>
                <a:latin typeface="Helvetica" charset="0"/>
                <a:ea typeface="ＭＳ Ｐゴシック"/>
              </a:rPr>
              <a:t>		 </a:t>
            </a:r>
            <a:r>
              <a:rPr lang="en-GB" sz="1000" dirty="0" smtClean="0">
                <a:solidFill>
                  <a:srgbClr val="000000"/>
                </a:solidFill>
                <a:latin typeface="Helvetica" charset="0"/>
                <a:ea typeface="ＭＳ Ｐゴシック"/>
              </a:rPr>
              <a:t>P. Michelato, INFN LASA 			</a:t>
            </a:r>
            <a:r>
              <a:rPr lang="en-GB" sz="1000" dirty="0" err="1" smtClean="0">
                <a:solidFill>
                  <a:srgbClr val="000000"/>
                </a:solidFill>
                <a:latin typeface="Helvetica" charset="0"/>
                <a:ea typeface="ＭＳ Ｐゴシック"/>
              </a:rPr>
              <a:t>Miniworkshop</a:t>
            </a:r>
            <a:r>
              <a:rPr lang="en-GB" sz="1000" dirty="0" smtClean="0">
                <a:solidFill>
                  <a:srgbClr val="000000"/>
                </a:solidFill>
                <a:latin typeface="Helvetica" charset="0"/>
                <a:ea typeface="ＭＳ Ｐゴシック"/>
              </a:rPr>
              <a:t> su </a:t>
            </a:r>
            <a:r>
              <a:rPr lang="en-GB" sz="1000" dirty="0" err="1" smtClean="0">
                <a:solidFill>
                  <a:srgbClr val="000000"/>
                </a:solidFill>
                <a:latin typeface="Helvetica" charset="0"/>
                <a:ea typeface="ＭＳ Ｐゴシック"/>
              </a:rPr>
              <a:t>Acceleratori</a:t>
            </a:r>
            <a:r>
              <a:rPr lang="en-GB" sz="1000" dirty="0" smtClean="0">
                <a:solidFill>
                  <a:srgbClr val="000000"/>
                </a:solidFill>
                <a:latin typeface="Helvetica" charset="0"/>
                <a:ea typeface="ＭＳ Ｐゴシック"/>
              </a:rPr>
              <a:t> (17-Feb-2015, LNL)</a:t>
            </a:r>
            <a:endParaRPr lang="en-GB" dirty="0">
              <a:solidFill>
                <a:srgbClr val="000000"/>
              </a:solidFill>
              <a:latin typeface="Helvetica" charset="0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53329322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9pPr>
    </p:titleStyle>
    <p:bodyStyle>
      <a:lvl1pPr marL="298450" indent="-2984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n"/>
        <a:defRPr sz="2400">
          <a:solidFill>
            <a:schemeClr val="tx2"/>
          </a:solidFill>
          <a:latin typeface="+mn-lt"/>
          <a:ea typeface="+mn-ea"/>
          <a:cs typeface="ＭＳ Ｐゴシック" charset="-128"/>
        </a:defRPr>
      </a:lvl1pPr>
      <a:lvl2pPr marL="558800" indent="-2587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2400">
          <a:solidFill>
            <a:schemeClr val="tx2"/>
          </a:solidFill>
          <a:latin typeface="+mn-lt"/>
          <a:ea typeface="+mn-ea"/>
        </a:defRPr>
      </a:lvl2pPr>
      <a:lvl3pPr marL="817563" indent="-25717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2"/>
        <a:buChar char=""/>
        <a:defRPr sz="2400">
          <a:solidFill>
            <a:schemeClr val="tx2"/>
          </a:solidFill>
          <a:latin typeface="+mn-lt"/>
          <a:ea typeface="+mn-ea"/>
        </a:defRPr>
      </a:lvl3pPr>
      <a:lvl4pPr marL="1077913" indent="-25876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Char char="§"/>
        <a:defRPr sz="2400">
          <a:solidFill>
            <a:srgbClr val="100F2E"/>
          </a:solidFill>
          <a:latin typeface="+mn-lt"/>
          <a:ea typeface="+mn-ea"/>
        </a:defRPr>
      </a:lvl4pPr>
      <a:lvl5pPr marL="1312863" indent="-223838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5pPr>
      <a:lvl6pPr marL="17700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4" descr="Undulator_final_nurh#50DE97_rechts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47088" y="117475"/>
            <a:ext cx="577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0" name="Rectangle 1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buClrTx/>
              <a:buFontTx/>
              <a:buNone/>
              <a:defRPr sz="1000" b="1" smtClean="0">
                <a:solidFill>
                  <a:schemeClr val="bg1"/>
                </a:solidFill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fld id="{A6F0860D-1C4C-436F-A9DF-8C6E81561F99}" type="slidenum">
              <a:rPr lang="en-GB">
                <a:solidFill>
                  <a:srgbClr val="FFFFFF"/>
                </a:solidFill>
                <a:latin typeface="Arial"/>
                <a:ea typeface="ＭＳ Ｐゴシック"/>
              </a:rPr>
              <a:pPr defTabSz="914400" fontAlgn="base"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144" name="Line 120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/>
            </a:pPr>
            <a:endParaRPr lang="en-US" sz="900">
              <a:solidFill>
                <a:srgbClr val="261748"/>
              </a:solidFill>
              <a:latin typeface="Arial"/>
              <a:ea typeface="ＭＳ Ｐゴシック"/>
            </a:endParaRPr>
          </a:p>
        </p:txBody>
      </p:sp>
      <p:sp>
        <p:nvSpPr>
          <p:cNvPr id="1146" name="Rectangle 122"/>
          <p:cNvSpPr>
            <a:spLocks noChangeArrowheads="1"/>
          </p:cNvSpPr>
          <p:nvPr userDrawn="1"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>
              <a:solidFill>
                <a:srgbClr val="261748"/>
              </a:solidFill>
              <a:latin typeface="Arial"/>
              <a:ea typeface="ＭＳ Ｐゴシック"/>
            </a:endParaRPr>
          </a:p>
        </p:txBody>
      </p:sp>
      <p:pic>
        <p:nvPicPr>
          <p:cNvPr id="1031" name="Picture 127" descr="logo-XFEL_rgb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541338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Slide title: Don’t edit here!</a:t>
            </a:r>
          </a:p>
        </p:txBody>
      </p:sp>
      <p:sp>
        <p:nvSpPr>
          <p:cNvPr id="1033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17475" y="1347788"/>
            <a:ext cx="5702300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text format – don’t edit!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1159" name="Text Box 135"/>
          <p:cNvSpPr txBox="1">
            <a:spLocks noChangeArrowheads="1"/>
          </p:cNvSpPr>
          <p:nvPr userDrawn="1"/>
        </p:nvSpPr>
        <p:spPr bwMode="auto">
          <a:xfrm>
            <a:off x="117475" y="6537325"/>
            <a:ext cx="884701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00" dirty="0">
                <a:solidFill>
                  <a:srgbClr val="000000"/>
                </a:solidFill>
                <a:latin typeface="Helvetica" charset="0"/>
                <a:ea typeface="ＭＳ Ｐゴシック"/>
              </a:rPr>
              <a:t>		 </a:t>
            </a:r>
            <a:r>
              <a:rPr lang="en-GB" sz="1000" dirty="0" smtClean="0">
                <a:solidFill>
                  <a:srgbClr val="000000"/>
                </a:solidFill>
                <a:latin typeface="Helvetica" charset="0"/>
                <a:ea typeface="ＭＳ Ｐゴシック"/>
              </a:rPr>
              <a:t>P. Michelato, INFN LASA 			</a:t>
            </a:r>
            <a:r>
              <a:rPr lang="en-GB" sz="1000" dirty="0" err="1" smtClean="0">
                <a:solidFill>
                  <a:srgbClr val="000000"/>
                </a:solidFill>
                <a:latin typeface="Helvetica" charset="0"/>
                <a:ea typeface="ＭＳ Ｐゴシック"/>
              </a:rPr>
              <a:t>Miniworkshop</a:t>
            </a:r>
            <a:r>
              <a:rPr lang="en-GB" sz="1000" dirty="0" smtClean="0">
                <a:solidFill>
                  <a:srgbClr val="000000"/>
                </a:solidFill>
                <a:latin typeface="Helvetica" charset="0"/>
                <a:ea typeface="ＭＳ Ｐゴシック"/>
              </a:rPr>
              <a:t> su </a:t>
            </a:r>
            <a:r>
              <a:rPr lang="en-GB" sz="1000" dirty="0" err="1" smtClean="0">
                <a:solidFill>
                  <a:srgbClr val="000000"/>
                </a:solidFill>
                <a:latin typeface="Helvetica" charset="0"/>
                <a:ea typeface="ＭＳ Ｐゴシック"/>
              </a:rPr>
              <a:t>Acceleratori</a:t>
            </a:r>
            <a:r>
              <a:rPr lang="en-GB" sz="1000" dirty="0" smtClean="0">
                <a:solidFill>
                  <a:srgbClr val="000000"/>
                </a:solidFill>
                <a:latin typeface="Helvetica" charset="0"/>
                <a:ea typeface="ＭＳ Ｐゴシック"/>
              </a:rPr>
              <a:t> (17-Feb-2015, LNL)</a:t>
            </a:r>
            <a:endParaRPr lang="en-GB" dirty="0">
              <a:solidFill>
                <a:srgbClr val="000000"/>
              </a:solidFill>
              <a:latin typeface="Helvetica" charset="0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3327169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9pPr>
    </p:titleStyle>
    <p:bodyStyle>
      <a:lvl1pPr marL="298450" indent="-2984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n"/>
        <a:defRPr sz="2400">
          <a:solidFill>
            <a:schemeClr val="tx2"/>
          </a:solidFill>
          <a:latin typeface="+mn-lt"/>
          <a:ea typeface="+mn-ea"/>
          <a:cs typeface="ＭＳ Ｐゴシック" charset="-128"/>
        </a:defRPr>
      </a:lvl1pPr>
      <a:lvl2pPr marL="558800" indent="-2587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2400">
          <a:solidFill>
            <a:schemeClr val="tx2"/>
          </a:solidFill>
          <a:latin typeface="+mn-lt"/>
          <a:ea typeface="+mn-ea"/>
        </a:defRPr>
      </a:lvl2pPr>
      <a:lvl3pPr marL="817563" indent="-25717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2"/>
        <a:buChar char=""/>
        <a:defRPr sz="2400">
          <a:solidFill>
            <a:schemeClr val="tx2"/>
          </a:solidFill>
          <a:latin typeface="+mn-lt"/>
          <a:ea typeface="+mn-ea"/>
        </a:defRPr>
      </a:lvl3pPr>
      <a:lvl4pPr marL="1077913" indent="-25876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Char char="§"/>
        <a:defRPr sz="2400">
          <a:solidFill>
            <a:srgbClr val="100F2E"/>
          </a:solidFill>
          <a:latin typeface="+mn-lt"/>
          <a:ea typeface="+mn-ea"/>
        </a:defRPr>
      </a:lvl4pPr>
      <a:lvl5pPr marL="1312863" indent="-223838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5pPr>
      <a:lvl6pPr marL="17700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4" descr="Undulator_final_nurh#50DE97_rechts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47088" y="117475"/>
            <a:ext cx="577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0" name="Rectangle 1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buClrTx/>
              <a:buFontTx/>
              <a:buNone/>
              <a:defRPr sz="1000" b="1" smtClean="0">
                <a:solidFill>
                  <a:schemeClr val="bg1"/>
                </a:solidFill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fld id="{A6F0860D-1C4C-436F-A9DF-8C6E81561F99}" type="slidenum">
              <a:rPr lang="en-GB">
                <a:solidFill>
                  <a:srgbClr val="FFFFFF"/>
                </a:solidFill>
                <a:latin typeface="Arial"/>
                <a:ea typeface="ＭＳ Ｐゴシック"/>
              </a:rPr>
              <a:pPr defTabSz="914400" fontAlgn="base"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144" name="Line 120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/>
            </a:pPr>
            <a:endParaRPr lang="en-US" sz="900">
              <a:solidFill>
                <a:srgbClr val="261748"/>
              </a:solidFill>
              <a:latin typeface="Arial"/>
              <a:ea typeface="ＭＳ Ｐゴシック"/>
            </a:endParaRPr>
          </a:p>
        </p:txBody>
      </p:sp>
      <p:sp>
        <p:nvSpPr>
          <p:cNvPr id="1146" name="Rectangle 122"/>
          <p:cNvSpPr>
            <a:spLocks noChangeArrowheads="1"/>
          </p:cNvSpPr>
          <p:nvPr userDrawn="1"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>
              <a:solidFill>
                <a:srgbClr val="261748"/>
              </a:solidFill>
              <a:latin typeface="Arial"/>
              <a:ea typeface="ＭＳ Ｐゴシック"/>
            </a:endParaRPr>
          </a:p>
        </p:txBody>
      </p:sp>
      <p:pic>
        <p:nvPicPr>
          <p:cNvPr id="1031" name="Picture 127" descr="logo-XFEL_rgb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541338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Slide title: Don’t edit here!</a:t>
            </a:r>
          </a:p>
        </p:txBody>
      </p:sp>
      <p:sp>
        <p:nvSpPr>
          <p:cNvPr id="1033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17475" y="1347788"/>
            <a:ext cx="5702300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text format – don’t edit!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1159" name="Text Box 135"/>
          <p:cNvSpPr txBox="1">
            <a:spLocks noChangeArrowheads="1"/>
          </p:cNvSpPr>
          <p:nvPr userDrawn="1"/>
        </p:nvSpPr>
        <p:spPr bwMode="auto">
          <a:xfrm>
            <a:off x="117475" y="6537325"/>
            <a:ext cx="884701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00" dirty="0">
                <a:solidFill>
                  <a:srgbClr val="000000"/>
                </a:solidFill>
                <a:latin typeface="Helvetica" charset="0"/>
                <a:ea typeface="ＭＳ Ｐゴシック"/>
              </a:rPr>
              <a:t>		 </a:t>
            </a:r>
            <a:r>
              <a:rPr lang="en-GB" sz="1000" dirty="0" smtClean="0">
                <a:solidFill>
                  <a:srgbClr val="000000"/>
                </a:solidFill>
                <a:latin typeface="Helvetica" charset="0"/>
                <a:ea typeface="ＭＳ Ｐゴシック"/>
              </a:rPr>
              <a:t>P. Michelato, INFN LASA 			</a:t>
            </a:r>
            <a:r>
              <a:rPr lang="en-GB" sz="1000" dirty="0" err="1" smtClean="0">
                <a:solidFill>
                  <a:srgbClr val="000000"/>
                </a:solidFill>
                <a:latin typeface="Helvetica" charset="0"/>
                <a:ea typeface="ＭＳ Ｐゴシック"/>
              </a:rPr>
              <a:t>Miniworkshop</a:t>
            </a:r>
            <a:r>
              <a:rPr lang="en-GB" sz="1000" dirty="0" smtClean="0">
                <a:solidFill>
                  <a:srgbClr val="000000"/>
                </a:solidFill>
                <a:latin typeface="Helvetica" charset="0"/>
                <a:ea typeface="ＭＳ Ｐゴシック"/>
              </a:rPr>
              <a:t> su </a:t>
            </a:r>
            <a:r>
              <a:rPr lang="en-GB" sz="1000" dirty="0" err="1" smtClean="0">
                <a:solidFill>
                  <a:srgbClr val="000000"/>
                </a:solidFill>
                <a:latin typeface="Helvetica" charset="0"/>
                <a:ea typeface="ＭＳ Ｐゴシック"/>
              </a:rPr>
              <a:t>Acceleratori</a:t>
            </a:r>
            <a:r>
              <a:rPr lang="en-GB" sz="1000" dirty="0" smtClean="0">
                <a:solidFill>
                  <a:srgbClr val="000000"/>
                </a:solidFill>
                <a:latin typeface="Helvetica" charset="0"/>
                <a:ea typeface="ＭＳ Ｐゴシック"/>
              </a:rPr>
              <a:t> (17-Feb-2015, LNL)</a:t>
            </a:r>
            <a:endParaRPr lang="en-GB" dirty="0">
              <a:solidFill>
                <a:srgbClr val="000000"/>
              </a:solidFill>
              <a:latin typeface="Helvetica" charset="0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97060927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9pPr>
    </p:titleStyle>
    <p:bodyStyle>
      <a:lvl1pPr marL="298450" indent="-2984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n"/>
        <a:defRPr sz="2400">
          <a:solidFill>
            <a:schemeClr val="tx2"/>
          </a:solidFill>
          <a:latin typeface="+mn-lt"/>
          <a:ea typeface="+mn-ea"/>
          <a:cs typeface="ＭＳ Ｐゴシック" charset="-128"/>
        </a:defRPr>
      </a:lvl1pPr>
      <a:lvl2pPr marL="558800" indent="-2587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2400">
          <a:solidFill>
            <a:schemeClr val="tx2"/>
          </a:solidFill>
          <a:latin typeface="+mn-lt"/>
          <a:ea typeface="+mn-ea"/>
        </a:defRPr>
      </a:lvl2pPr>
      <a:lvl3pPr marL="817563" indent="-25717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2"/>
        <a:buChar char=""/>
        <a:defRPr sz="2400">
          <a:solidFill>
            <a:schemeClr val="tx2"/>
          </a:solidFill>
          <a:latin typeface="+mn-lt"/>
          <a:ea typeface="+mn-ea"/>
        </a:defRPr>
      </a:lvl3pPr>
      <a:lvl4pPr marL="1077913" indent="-25876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Char char="§"/>
        <a:defRPr sz="2400">
          <a:solidFill>
            <a:srgbClr val="100F2E"/>
          </a:solidFill>
          <a:latin typeface="+mn-lt"/>
          <a:ea typeface="+mn-ea"/>
        </a:defRPr>
      </a:lvl4pPr>
      <a:lvl5pPr marL="1312863" indent="-223838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5pPr>
      <a:lvl6pPr marL="17700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IstitutoFisicaNucleare/videos/10155913763047579/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witter.com/hashtag/IonSourceAdventure?src=hash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13" Type="http://schemas.openxmlformats.org/officeDocument/2006/relationships/diagramColors" Target="../diagrams/colors1.xml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12" Type="http://schemas.openxmlformats.org/officeDocument/2006/relationships/diagramQuickStyle" Target="../diagrams/quickStyle1.xml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7.jpeg"/><Relationship Id="rId11" Type="http://schemas.openxmlformats.org/officeDocument/2006/relationships/diagramLayout" Target="../diagrams/layout1.xml"/><Relationship Id="rId5" Type="http://schemas.openxmlformats.org/officeDocument/2006/relationships/image" Target="../media/image86.jpeg"/><Relationship Id="rId10" Type="http://schemas.openxmlformats.org/officeDocument/2006/relationships/diagramData" Target="../diagrams/data1.xml"/><Relationship Id="rId4" Type="http://schemas.openxmlformats.org/officeDocument/2006/relationships/image" Target="../media/image85.jpeg"/><Relationship Id="rId9" Type="http://schemas.openxmlformats.org/officeDocument/2006/relationships/image" Target="../media/image90.jpeg"/><Relationship Id="rId14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0413" y="1035225"/>
            <a:ext cx="7772400" cy="4343400"/>
          </a:xfrm>
        </p:spPr>
        <p:txBody>
          <a:bodyPr>
            <a:normAutofit/>
          </a:bodyPr>
          <a:lstStyle/>
          <a:p>
            <a:r>
              <a:rPr lang="en-US" sz="2800" dirty="0"/>
              <a:t>ESS ion source &amp; LEBT commissioning experience</a:t>
            </a:r>
            <a:r>
              <a:rPr lang="en-AU" sz="2800" b="1" dirty="0" smtClean="0"/>
              <a:t/>
            </a:r>
            <a:br>
              <a:rPr lang="en-AU" sz="2800" b="1" dirty="0" smtClean="0"/>
            </a:br>
            <a:r>
              <a:rPr lang="en-AU" sz="2800" b="1" dirty="0"/>
              <a:t/>
            </a:r>
            <a:br>
              <a:rPr lang="en-AU" sz="2800" b="1" dirty="0"/>
            </a:br>
            <a:r>
              <a:rPr lang="it-IT" sz="2000" i="1" dirty="0"/>
              <a:t>Santo </a:t>
            </a:r>
            <a:r>
              <a:rPr lang="it-IT" sz="2000" i="1" dirty="0" err="1"/>
              <a:t>Gammino</a:t>
            </a:r>
            <a:r>
              <a:rPr lang="it-IT" sz="1050" dirty="0"/>
              <a:t/>
            </a:r>
            <a:br>
              <a:rPr lang="it-IT" sz="1050" dirty="0"/>
            </a:br>
            <a:endParaRPr lang="it-IT" sz="1200" dirty="0"/>
          </a:p>
        </p:txBody>
      </p:sp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-417513" y="-254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it-IT"/>
          </a:p>
        </p:txBody>
      </p:sp>
      <p:sp>
        <p:nvSpPr>
          <p:cNvPr id="3" name="TextBox 2"/>
          <p:cNvSpPr txBox="1"/>
          <p:nvPr/>
        </p:nvSpPr>
        <p:spPr>
          <a:xfrm>
            <a:off x="4898219" y="6488668"/>
            <a:ext cx="24744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600" b="1" i="1" dirty="0" smtClean="0">
                <a:solidFill>
                  <a:srgbClr val="C00000"/>
                </a:solidFill>
              </a:rPr>
              <a:t>Uppsala</a:t>
            </a:r>
            <a:r>
              <a:rPr lang="mr-IN" sz="1600" b="1" i="1" dirty="0" smtClean="0">
                <a:solidFill>
                  <a:srgbClr val="C00000"/>
                </a:solidFill>
              </a:rPr>
              <a:t>–</a:t>
            </a:r>
            <a:r>
              <a:rPr lang="it-IT" sz="1600" b="1" i="1" dirty="0" smtClean="0">
                <a:solidFill>
                  <a:srgbClr val="C00000"/>
                </a:solidFill>
              </a:rPr>
              <a:t> </a:t>
            </a:r>
            <a:r>
              <a:rPr lang="it-IT" sz="1600" b="1" i="1" dirty="0" err="1" smtClean="0">
                <a:solidFill>
                  <a:srgbClr val="C00000"/>
                </a:solidFill>
              </a:rPr>
              <a:t>June</a:t>
            </a:r>
            <a:r>
              <a:rPr lang="it-IT" sz="1600" b="1" i="1" dirty="0" smtClean="0">
                <a:solidFill>
                  <a:srgbClr val="C00000"/>
                </a:solidFill>
              </a:rPr>
              <a:t> 13th , 2018</a:t>
            </a:r>
            <a:endParaRPr lang="it-IT" sz="16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20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361"/>
            <a:ext cx="9144000" cy="6096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87" y="1180355"/>
            <a:ext cx="2709227" cy="481105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Titolo 1"/>
          <p:cNvSpPr txBox="1">
            <a:spLocks/>
          </p:cNvSpPr>
          <p:nvPr/>
        </p:nvSpPr>
        <p:spPr bwMode="auto">
          <a:xfrm>
            <a:off x="3306234" y="6290167"/>
            <a:ext cx="3442883" cy="45567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C405B"/>
                </a:solidFill>
                <a:latin typeface="+mj-lt"/>
                <a:ea typeface="+mj-ea"/>
                <a:cs typeface="+mj-cs"/>
                <a:sym typeface="TitilliumText14L 600 wt" pitchFamily="-6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pitchFamily="-64" charset="0"/>
                <a:ea typeface="ヒラギノ角ゴ ProN W6" charset="-128"/>
                <a:cs typeface="ヒラギノ角ゴ ProN W6" charset="-128"/>
                <a:sym typeface="TitilliumText14L 600 wt" pitchFamily="-6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pitchFamily="-64" charset="0"/>
                <a:ea typeface="ヒラギノ角ゴ ProN W6" charset="-128"/>
                <a:cs typeface="ヒラギノ角ゴ ProN W6" charset="-128"/>
                <a:sym typeface="TitilliumText14L 600 wt" pitchFamily="-6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pitchFamily="-64" charset="0"/>
                <a:ea typeface="ヒラギノ角ゴ ProN W6" charset="-128"/>
                <a:cs typeface="ヒラギノ角ゴ ProN W6" charset="-128"/>
                <a:sym typeface="TitilliumText14L 600 wt" pitchFamily="-6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pitchFamily="-64" charset="0"/>
                <a:ea typeface="ヒラギノ角ゴ ProN W6" charset="-128"/>
                <a:cs typeface="ヒラギノ角ゴ ProN W6" charset="-128"/>
                <a:sym typeface="TitilliumText14L 600 wt" pitchFamily="-6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pitchFamily="-64" charset="0"/>
                <a:ea typeface="ヒラギノ角ゴ ProN W6" charset="-128"/>
                <a:cs typeface="ヒラギノ角ゴ ProN W6" charset="-128"/>
                <a:sym typeface="TitilliumText14L 600 wt" pitchFamily="-6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pitchFamily="-64" charset="0"/>
                <a:ea typeface="ヒラギノ角ゴ ProN W6" charset="-128"/>
                <a:cs typeface="ヒラギノ角ゴ ProN W6" charset="-128"/>
                <a:sym typeface="TitilliumText14L 600 wt" pitchFamily="-6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pitchFamily="-64" charset="0"/>
                <a:ea typeface="ヒラギノ角ゴ ProN W6" charset="-128"/>
                <a:cs typeface="ヒラギノ角ゴ ProN W6" charset="-128"/>
                <a:sym typeface="TitilliumText14L 600 wt" pitchFamily="-6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1C405B"/>
                </a:solidFill>
                <a:latin typeface="TitilliumText14L 600 wt" pitchFamily="-64" charset="0"/>
                <a:ea typeface="ヒラギノ角ゴ ProN W6" charset="-128"/>
                <a:cs typeface="ヒラギノ角ゴ ProN W6" charset="-128"/>
                <a:sym typeface="TitilliumText14L 600 wt" pitchFamily="-64" charset="0"/>
              </a:defRPr>
            </a:lvl9pPr>
          </a:lstStyle>
          <a:p>
            <a:r>
              <a:rPr lang="en-US" sz="2800" dirty="0"/>
              <a:t>Platform assembly</a:t>
            </a:r>
          </a:p>
        </p:txBody>
      </p:sp>
    </p:spTree>
    <p:extLst>
      <p:ext uri="{BB962C8B-B14F-4D97-AF65-F5344CB8AC3E}">
        <p14:creationId xmlns:p14="http://schemas.microsoft.com/office/powerpoint/2010/main" val="106791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magine 2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99101" y="3549163"/>
            <a:ext cx="8753170" cy="2792643"/>
          </a:xfrm>
          <a:prstGeom prst="rect">
            <a:avLst/>
          </a:prstGeom>
        </p:spPr>
      </p:pic>
      <p:sp>
        <p:nvSpPr>
          <p:cNvPr id="15" name="Titolo 14"/>
          <p:cNvSpPr>
            <a:spLocks noGrp="1"/>
          </p:cNvSpPr>
          <p:nvPr>
            <p:ph type="title"/>
          </p:nvPr>
        </p:nvSpPr>
        <p:spPr>
          <a:xfrm>
            <a:off x="716989" y="-367553"/>
            <a:ext cx="7406640" cy="1356360"/>
          </a:xfrm>
        </p:spPr>
        <p:txBody>
          <a:bodyPr>
            <a:normAutofit/>
          </a:bodyPr>
          <a:lstStyle/>
          <a:p>
            <a:pPr algn="ctr"/>
            <a:r>
              <a:rPr lang="it-IT" sz="2800" b="1" dirty="0" smtClean="0">
                <a:solidFill>
                  <a:srgbClr val="008000"/>
                </a:solidFill>
                <a:latin typeface="Book Antiqua" panose="02040602050305030304" pitchFamily="18" charset="0"/>
              </a:rPr>
              <a:t>Source &amp; LEBT</a:t>
            </a:r>
            <a:endParaRPr lang="it-IT" sz="2800" b="1" dirty="0">
              <a:solidFill>
                <a:srgbClr val="008000"/>
              </a:solidFill>
              <a:latin typeface="Book Antiqua" panose="02040602050305030304" pitchFamily="18" charset="0"/>
            </a:endParaRPr>
          </a:p>
        </p:txBody>
      </p:sp>
      <p:sp>
        <p:nvSpPr>
          <p:cNvPr id="30" name="Segnaposto numero diapositiva 53"/>
          <p:cNvSpPr>
            <a:spLocks noGrp="1"/>
          </p:cNvSpPr>
          <p:nvPr>
            <p:ph type="sldNum" sz="quarter" idx="12"/>
          </p:nvPr>
        </p:nvSpPr>
        <p:spPr>
          <a:xfrm>
            <a:off x="8242893" y="6538295"/>
            <a:ext cx="1279663" cy="365125"/>
          </a:xfrm>
        </p:spPr>
        <p:txBody>
          <a:bodyPr/>
          <a:lstStyle/>
          <a:p>
            <a:r>
              <a:rPr lang="en-US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5</a:t>
            </a:r>
            <a:endParaRPr lang="en-US" sz="14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264" y="936228"/>
            <a:ext cx="3398721" cy="30023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3770" y="965239"/>
            <a:ext cx="3263703" cy="3002324"/>
          </a:xfrm>
          <a:prstGeom prst="rect">
            <a:avLst/>
          </a:prstGeom>
        </p:spPr>
      </p:pic>
      <p:sp>
        <p:nvSpPr>
          <p:cNvPr id="9" name="Tekstfelt 5"/>
          <p:cNvSpPr txBox="1"/>
          <p:nvPr/>
        </p:nvSpPr>
        <p:spPr>
          <a:xfrm>
            <a:off x="7593442" y="477614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2000" dirty="0">
              <a:latin typeface="Book Antiqua" panose="02040602050305030304" pitchFamily="18" charset="0"/>
            </a:endParaRPr>
          </a:p>
        </p:txBody>
      </p:sp>
      <p:sp>
        <p:nvSpPr>
          <p:cNvPr id="11" name="CasellaDiTesto 24"/>
          <p:cNvSpPr txBox="1"/>
          <p:nvPr/>
        </p:nvSpPr>
        <p:spPr>
          <a:xfrm>
            <a:off x="1187272" y="3975611"/>
            <a:ext cx="1129179" cy="3111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4291" tIns="32146" rIns="64291" bIns="32146" rtlCol="0">
            <a:spAutoFit/>
          </a:bodyPr>
          <a:lstStyle/>
          <a:p>
            <a:r>
              <a:rPr lang="en-US" sz="1600" b="1" dirty="0">
                <a:latin typeface="Book Antiqua" panose="02040602050305030304" pitchFamily="18" charset="0"/>
              </a:rPr>
              <a:t>E</a:t>
            </a:r>
            <a:r>
              <a:rPr lang="en-US" sz="1600" b="1" dirty="0" smtClean="0">
                <a:latin typeface="Book Antiqua" panose="02040602050305030304" pitchFamily="18" charset="0"/>
              </a:rPr>
              <a:t>xtraction</a:t>
            </a:r>
            <a:endParaRPr lang="en-US" sz="1600" b="1" dirty="0">
              <a:latin typeface="Book Antiqua" panose="02040602050305030304" pitchFamily="18" charset="0"/>
            </a:endParaRPr>
          </a:p>
        </p:txBody>
      </p:sp>
      <p:sp>
        <p:nvSpPr>
          <p:cNvPr id="12" name="CasellaDiTesto 25"/>
          <p:cNvSpPr txBox="1"/>
          <p:nvPr/>
        </p:nvSpPr>
        <p:spPr>
          <a:xfrm>
            <a:off x="5314581" y="5908667"/>
            <a:ext cx="1234918" cy="3111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4291" tIns="32146" rIns="64291" bIns="32146" rtlCol="0">
            <a:spAutoFit/>
          </a:bodyPr>
          <a:lstStyle/>
          <a:p>
            <a:r>
              <a:rPr lang="en-US" sz="1600" b="1" dirty="0" smtClean="0">
                <a:latin typeface="Book Antiqua" panose="02040602050305030304" pitchFamily="18" charset="0"/>
              </a:rPr>
              <a:t>Diagnostics</a:t>
            </a:r>
            <a:endParaRPr lang="en-US" sz="1600" b="1" dirty="0">
              <a:latin typeface="Book Antiqua" panose="02040602050305030304" pitchFamily="18" charset="0"/>
            </a:endParaRPr>
          </a:p>
        </p:txBody>
      </p:sp>
      <p:sp>
        <p:nvSpPr>
          <p:cNvPr id="13" name="CasellaDiTesto 26"/>
          <p:cNvSpPr txBox="1"/>
          <p:nvPr/>
        </p:nvSpPr>
        <p:spPr>
          <a:xfrm>
            <a:off x="2564086" y="3983243"/>
            <a:ext cx="1074082" cy="3111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4291" tIns="32146" rIns="64291" bIns="32146" rtlCol="0">
            <a:spAutoFit/>
          </a:bodyPr>
          <a:lstStyle/>
          <a:p>
            <a:r>
              <a:rPr lang="en-US" sz="1600" b="1" dirty="0" smtClean="0">
                <a:latin typeface="Book Antiqua" panose="02040602050305030304" pitchFamily="18" charset="0"/>
              </a:rPr>
              <a:t> </a:t>
            </a:r>
            <a:r>
              <a:rPr lang="en-US" sz="1600" b="1" dirty="0">
                <a:latin typeface="Book Antiqua" panose="02040602050305030304" pitchFamily="18" charset="0"/>
              </a:rPr>
              <a:t>Solenoid</a:t>
            </a:r>
          </a:p>
        </p:txBody>
      </p:sp>
      <p:sp>
        <p:nvSpPr>
          <p:cNvPr id="14" name="CasellaDiTesto 27"/>
          <p:cNvSpPr txBox="1"/>
          <p:nvPr/>
        </p:nvSpPr>
        <p:spPr>
          <a:xfrm>
            <a:off x="7163683" y="3983243"/>
            <a:ext cx="1030483" cy="3111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4291" tIns="32146" rIns="64291" bIns="32146" rtlCol="0">
            <a:spAutoFit/>
          </a:bodyPr>
          <a:lstStyle/>
          <a:p>
            <a:r>
              <a:rPr lang="en-US" sz="1600" b="1" dirty="0" smtClean="0">
                <a:latin typeface="Book Antiqua" panose="02040602050305030304" pitchFamily="18" charset="0"/>
              </a:rPr>
              <a:t>Solenoid</a:t>
            </a:r>
            <a:endParaRPr lang="en-US" sz="1600" b="1" dirty="0">
              <a:latin typeface="Book Antiqua" panose="02040602050305030304" pitchFamily="18" charset="0"/>
            </a:endParaRPr>
          </a:p>
        </p:txBody>
      </p:sp>
      <p:sp>
        <p:nvSpPr>
          <p:cNvPr id="16" name="CasellaDiTesto 28"/>
          <p:cNvSpPr txBox="1"/>
          <p:nvPr/>
        </p:nvSpPr>
        <p:spPr>
          <a:xfrm>
            <a:off x="3392715" y="5592192"/>
            <a:ext cx="1151183" cy="3111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4291" tIns="32146" rIns="64291" bIns="32146" rtlCol="0">
            <a:spAutoFit/>
          </a:bodyPr>
          <a:lstStyle/>
          <a:p>
            <a:r>
              <a:rPr lang="en-US" sz="1600" b="1" dirty="0" smtClean="0">
                <a:latin typeface="Book Antiqua" panose="02040602050305030304" pitchFamily="18" charset="0"/>
              </a:rPr>
              <a:t>Gate </a:t>
            </a:r>
            <a:r>
              <a:rPr lang="en-US" sz="1600" b="1" dirty="0">
                <a:latin typeface="Book Antiqua" panose="02040602050305030304" pitchFamily="18" charset="0"/>
              </a:rPr>
              <a:t>valve</a:t>
            </a:r>
          </a:p>
        </p:txBody>
      </p:sp>
      <p:sp>
        <p:nvSpPr>
          <p:cNvPr id="17" name="CasellaDiTesto 29"/>
          <p:cNvSpPr txBox="1"/>
          <p:nvPr/>
        </p:nvSpPr>
        <p:spPr>
          <a:xfrm>
            <a:off x="4258983" y="3972282"/>
            <a:ext cx="521920" cy="3111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4291" tIns="32146" rIns="64291" bIns="32146" rtlCol="0">
            <a:spAutoFit/>
          </a:bodyPr>
          <a:lstStyle/>
          <a:p>
            <a:r>
              <a:rPr lang="en-US" sz="1600" b="1" dirty="0" smtClean="0">
                <a:latin typeface="Book Antiqua" panose="02040602050305030304" pitchFamily="18" charset="0"/>
              </a:rPr>
              <a:t>Iris</a:t>
            </a:r>
            <a:endParaRPr lang="en-US" sz="1600" b="1" dirty="0">
              <a:latin typeface="Book Antiqua" panose="02040602050305030304" pitchFamily="18" charset="0"/>
            </a:endParaRPr>
          </a:p>
        </p:txBody>
      </p:sp>
      <p:sp>
        <p:nvSpPr>
          <p:cNvPr id="19" name="CasellaDiTesto 30"/>
          <p:cNvSpPr txBox="1"/>
          <p:nvPr/>
        </p:nvSpPr>
        <p:spPr>
          <a:xfrm>
            <a:off x="5249005" y="4121197"/>
            <a:ext cx="970179" cy="3111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4291" tIns="32146" rIns="64291" bIns="32146" rtlCol="0">
            <a:spAutoFit/>
          </a:bodyPr>
          <a:lstStyle/>
          <a:p>
            <a:r>
              <a:rPr lang="en-US" sz="1600" b="1" dirty="0" smtClean="0">
                <a:latin typeface="Book Antiqua" panose="02040602050305030304" pitchFamily="18" charset="0"/>
              </a:rPr>
              <a:t>Chopper</a:t>
            </a:r>
            <a:endParaRPr lang="en-US" sz="1600" b="1" dirty="0">
              <a:latin typeface="Book Antiqua" panose="02040602050305030304" pitchFamily="18" charset="0"/>
            </a:endParaRPr>
          </a:p>
        </p:txBody>
      </p:sp>
      <p:sp>
        <p:nvSpPr>
          <p:cNvPr id="21" name="CasellaDiTesto 32"/>
          <p:cNvSpPr txBox="1"/>
          <p:nvPr/>
        </p:nvSpPr>
        <p:spPr>
          <a:xfrm>
            <a:off x="7932532" y="5650955"/>
            <a:ext cx="1141646" cy="3111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4291" tIns="32146" rIns="64291" bIns="32146" rtlCol="0">
            <a:spAutoFit/>
          </a:bodyPr>
          <a:lstStyle/>
          <a:p>
            <a:r>
              <a:rPr lang="en-US" sz="1600" b="1" dirty="0" smtClean="0">
                <a:latin typeface="Book Antiqua" panose="02040602050305030304" pitchFamily="18" charset="0"/>
              </a:rPr>
              <a:t>Collimator</a:t>
            </a:r>
            <a:endParaRPr lang="en-US" sz="1600" b="1" dirty="0">
              <a:latin typeface="Book Antiqua" panose="02040602050305030304" pitchFamily="18" charset="0"/>
            </a:endParaRPr>
          </a:p>
        </p:txBody>
      </p:sp>
      <p:sp>
        <p:nvSpPr>
          <p:cNvPr id="22" name="CasellaDiTesto 24"/>
          <p:cNvSpPr txBox="1"/>
          <p:nvPr/>
        </p:nvSpPr>
        <p:spPr>
          <a:xfrm>
            <a:off x="564852" y="5903333"/>
            <a:ext cx="831120" cy="3111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4291" tIns="32146" rIns="64291" bIns="32146" rtlCol="0">
            <a:spAutoFit/>
          </a:bodyPr>
          <a:lstStyle/>
          <a:p>
            <a:r>
              <a:rPr lang="en-US" sz="1600" b="1" dirty="0" smtClean="0">
                <a:latin typeface="Book Antiqua" panose="02040602050305030304" pitchFamily="18" charset="0"/>
              </a:rPr>
              <a:t>Source</a:t>
            </a:r>
            <a:endParaRPr lang="en-US" sz="1600" b="1" dirty="0">
              <a:latin typeface="Book Antiqua" panose="02040602050305030304" pitchFamily="18" charset="0"/>
            </a:endParaRPr>
          </a:p>
        </p:txBody>
      </p:sp>
      <p:cxnSp>
        <p:nvCxnSpPr>
          <p:cNvPr id="23" name="Connettore 1 22"/>
          <p:cNvCxnSpPr/>
          <p:nvPr/>
        </p:nvCxnSpPr>
        <p:spPr>
          <a:xfrm>
            <a:off x="2592842" y="3938552"/>
            <a:ext cx="0" cy="2717568"/>
          </a:xfrm>
          <a:prstGeom prst="line">
            <a:avLst/>
          </a:prstGeom>
          <a:ln w="57150">
            <a:solidFill>
              <a:schemeClr val="tx2"/>
            </a:solidFill>
            <a:prstDash val="lg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038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421092" y="220197"/>
            <a:ext cx="7461938" cy="5909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it-IT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360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/>
              <a:t>Semi-automatic </a:t>
            </a:r>
            <a:r>
              <a:rPr lang="en-US" sz="3200" b="1" dirty="0"/>
              <a:t>characterization </a:t>
            </a:r>
            <a:r>
              <a:rPr lang="en-US" sz="3200" b="1" dirty="0" smtClean="0"/>
              <a:t>tool</a:t>
            </a:r>
            <a:endParaRPr lang="en-US" sz="3200" b="1" dirty="0"/>
          </a:p>
        </p:txBody>
      </p:sp>
      <p:grpSp>
        <p:nvGrpSpPr>
          <p:cNvPr id="14" name="Gruppo 13"/>
          <p:cNvGrpSpPr/>
          <p:nvPr/>
        </p:nvGrpSpPr>
        <p:grpSpPr>
          <a:xfrm>
            <a:off x="566446" y="1136930"/>
            <a:ext cx="8011107" cy="3739323"/>
            <a:chOff x="566446" y="1023713"/>
            <a:chExt cx="8011107" cy="3739323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6446" y="1023713"/>
              <a:ext cx="8011107" cy="3739323"/>
            </a:xfrm>
            <a:prstGeom prst="rect">
              <a:avLst/>
            </a:prstGeom>
          </p:spPr>
        </p:pic>
        <p:pic>
          <p:nvPicPr>
            <p:cNvPr id="6" name="Immagine 5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21868" y="2756896"/>
              <a:ext cx="5233463" cy="1172378"/>
            </a:xfrm>
            <a:prstGeom prst="rect">
              <a:avLst/>
            </a:prstGeom>
            <a:ln w="41275">
              <a:solidFill>
                <a:schemeClr val="accent1"/>
              </a:solidFill>
            </a:ln>
          </p:spPr>
        </p:pic>
        <p:sp>
          <p:nvSpPr>
            <p:cNvPr id="7" name="Rettangolo 6"/>
            <p:cNvSpPr/>
            <p:nvPr/>
          </p:nvSpPr>
          <p:spPr>
            <a:xfrm>
              <a:off x="668740" y="4039737"/>
              <a:ext cx="3275463" cy="723299"/>
            </a:xfrm>
            <a:prstGeom prst="rect">
              <a:avLst/>
            </a:prstGeom>
            <a:noFill/>
            <a:ln w="41275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" name="Connettore diritto 2"/>
            <p:cNvCxnSpPr/>
            <p:nvPr/>
          </p:nvCxnSpPr>
          <p:spPr>
            <a:xfrm flipH="1">
              <a:off x="668740" y="2756896"/>
              <a:ext cx="953128" cy="1282841"/>
            </a:xfrm>
            <a:prstGeom prst="line">
              <a:avLst/>
            </a:prstGeom>
            <a:ln w="412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ttore diritto 7"/>
            <p:cNvCxnSpPr/>
            <p:nvPr/>
          </p:nvCxnSpPr>
          <p:spPr>
            <a:xfrm flipH="1">
              <a:off x="3944203" y="3929274"/>
              <a:ext cx="2911129" cy="833762"/>
            </a:xfrm>
            <a:prstGeom prst="line">
              <a:avLst/>
            </a:prstGeom>
            <a:ln w="412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CasellaDiTesto 11"/>
          <p:cNvSpPr txBox="1"/>
          <p:nvPr/>
        </p:nvSpPr>
        <p:spPr>
          <a:xfrm>
            <a:off x="707902" y="5162634"/>
            <a:ext cx="3564519" cy="120032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From the 23/01/2017 the source is extracting beam seamless, more than 300˙000 tested configurations, no stops due to sparks.</a:t>
            </a:r>
            <a:endParaRPr lang="en-US" dirty="0"/>
          </a:p>
        </p:txBody>
      </p:sp>
      <p:sp>
        <p:nvSpPr>
          <p:cNvPr id="13" name="Rettangolo 12"/>
          <p:cNvSpPr/>
          <p:nvPr/>
        </p:nvSpPr>
        <p:spPr>
          <a:xfrm rot="16200000">
            <a:off x="1144210" y="1566862"/>
            <a:ext cx="793335" cy="36656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smtClean="0"/>
              <a:t>Watt</a:t>
            </a:r>
            <a:endParaRPr lang="en-US" sz="1300" dirty="0"/>
          </a:p>
        </p:txBody>
      </p:sp>
      <p:cxnSp>
        <p:nvCxnSpPr>
          <p:cNvPr id="16" name="Connettore 2 15"/>
          <p:cNvCxnSpPr>
            <a:stCxn id="13" idx="1"/>
          </p:cNvCxnSpPr>
          <p:nvPr/>
        </p:nvCxnSpPr>
        <p:spPr>
          <a:xfrm>
            <a:off x="1540878" y="2146814"/>
            <a:ext cx="404036" cy="922828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ttangolo 18"/>
          <p:cNvSpPr/>
          <p:nvPr/>
        </p:nvSpPr>
        <p:spPr>
          <a:xfrm rot="16200000">
            <a:off x="1704846" y="1566862"/>
            <a:ext cx="793335" cy="36656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smtClean="0"/>
              <a:t>SCCM</a:t>
            </a:r>
            <a:endParaRPr lang="en-US" sz="1300" dirty="0"/>
          </a:p>
        </p:txBody>
      </p:sp>
      <p:cxnSp>
        <p:nvCxnSpPr>
          <p:cNvPr id="20" name="Connettore 2 19"/>
          <p:cNvCxnSpPr>
            <a:stCxn id="19" idx="1"/>
          </p:cNvCxnSpPr>
          <p:nvPr/>
        </p:nvCxnSpPr>
        <p:spPr>
          <a:xfrm>
            <a:off x="2101514" y="2146814"/>
            <a:ext cx="190098" cy="922828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tangolo 21"/>
          <p:cNvSpPr/>
          <p:nvPr/>
        </p:nvSpPr>
        <p:spPr>
          <a:xfrm rot="16200000">
            <a:off x="2329201" y="1459744"/>
            <a:ext cx="1012199" cy="36656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smtClean="0"/>
              <a:t>Time left</a:t>
            </a:r>
            <a:endParaRPr lang="en-US" sz="1300" dirty="0"/>
          </a:p>
        </p:txBody>
      </p:sp>
      <p:cxnSp>
        <p:nvCxnSpPr>
          <p:cNvPr id="23" name="Connettore 2 22"/>
          <p:cNvCxnSpPr>
            <a:stCxn id="22" idx="1"/>
          </p:cNvCxnSpPr>
          <p:nvPr/>
        </p:nvCxnSpPr>
        <p:spPr>
          <a:xfrm flipH="1">
            <a:off x="2698595" y="2149128"/>
            <a:ext cx="136706" cy="920514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ttangolo 25"/>
          <p:cNvSpPr/>
          <p:nvPr/>
        </p:nvSpPr>
        <p:spPr>
          <a:xfrm rot="16200000">
            <a:off x="3038497" y="1385273"/>
            <a:ext cx="1175660" cy="36656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smtClean="0"/>
              <a:t>Configurations </a:t>
            </a:r>
          </a:p>
          <a:p>
            <a:pPr algn="ctr"/>
            <a:r>
              <a:rPr lang="en-US" sz="1300" dirty="0" smtClean="0"/>
              <a:t> left</a:t>
            </a:r>
            <a:endParaRPr lang="en-US" sz="1300" dirty="0"/>
          </a:p>
        </p:txBody>
      </p:sp>
      <p:cxnSp>
        <p:nvCxnSpPr>
          <p:cNvPr id="27" name="Connettore 2 26"/>
          <p:cNvCxnSpPr>
            <a:stCxn id="26" idx="1"/>
          </p:cNvCxnSpPr>
          <p:nvPr/>
        </p:nvCxnSpPr>
        <p:spPr>
          <a:xfrm>
            <a:off x="3626328" y="2156388"/>
            <a:ext cx="81110" cy="913254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ttangolo 29"/>
          <p:cNvSpPr/>
          <p:nvPr/>
        </p:nvSpPr>
        <p:spPr>
          <a:xfrm rot="16200000">
            <a:off x="3829525" y="1398490"/>
            <a:ext cx="1175660" cy="36656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smtClean="0"/>
              <a:t>Coil 1</a:t>
            </a:r>
            <a:endParaRPr lang="en-US" sz="1300" dirty="0"/>
          </a:p>
        </p:txBody>
      </p:sp>
      <p:cxnSp>
        <p:nvCxnSpPr>
          <p:cNvPr id="31" name="Connettore 2 30"/>
          <p:cNvCxnSpPr>
            <a:stCxn id="30" idx="1"/>
          </p:cNvCxnSpPr>
          <p:nvPr/>
        </p:nvCxnSpPr>
        <p:spPr>
          <a:xfrm flipH="1">
            <a:off x="4417354" y="2169605"/>
            <a:ext cx="2" cy="837494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ttangolo 34"/>
          <p:cNvSpPr/>
          <p:nvPr/>
        </p:nvSpPr>
        <p:spPr>
          <a:xfrm rot="16200000">
            <a:off x="4809240" y="1405745"/>
            <a:ext cx="1175660" cy="36656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smtClean="0"/>
              <a:t>Coil 2</a:t>
            </a:r>
            <a:endParaRPr lang="en-US" sz="1300" dirty="0"/>
          </a:p>
        </p:txBody>
      </p:sp>
      <p:cxnSp>
        <p:nvCxnSpPr>
          <p:cNvPr id="36" name="Connettore 2 35"/>
          <p:cNvCxnSpPr>
            <a:stCxn id="35" idx="1"/>
          </p:cNvCxnSpPr>
          <p:nvPr/>
        </p:nvCxnSpPr>
        <p:spPr>
          <a:xfrm flipH="1">
            <a:off x="5397069" y="2176860"/>
            <a:ext cx="2" cy="837494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ttangolo 36"/>
          <p:cNvSpPr/>
          <p:nvPr/>
        </p:nvSpPr>
        <p:spPr>
          <a:xfrm rot="16200000">
            <a:off x="5745410" y="1413005"/>
            <a:ext cx="1175660" cy="36656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smtClean="0"/>
              <a:t>Coil 3</a:t>
            </a:r>
            <a:endParaRPr lang="en-US" sz="1300" dirty="0"/>
          </a:p>
        </p:txBody>
      </p:sp>
      <p:cxnSp>
        <p:nvCxnSpPr>
          <p:cNvPr id="38" name="Connettore 2 37"/>
          <p:cNvCxnSpPr>
            <a:stCxn id="37" idx="1"/>
          </p:cNvCxnSpPr>
          <p:nvPr/>
        </p:nvCxnSpPr>
        <p:spPr>
          <a:xfrm flipH="1">
            <a:off x="6333239" y="2184120"/>
            <a:ext cx="2" cy="837494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/>
          <p:cNvSpPr txBox="1"/>
          <p:nvPr/>
        </p:nvSpPr>
        <p:spPr>
          <a:xfrm>
            <a:off x="4600640" y="4346284"/>
            <a:ext cx="4034195" cy="2308324"/>
          </a:xfrm>
          <a:prstGeom prst="rect">
            <a:avLst/>
          </a:prstGeom>
          <a:solidFill>
            <a:schemeClr val="accent1">
              <a:alpha val="95000"/>
            </a:schemeClr>
          </a:solidFill>
          <a:ln w="412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Plasma modelling </a:t>
            </a:r>
            <a:r>
              <a:rPr lang="en-US" b="1" dirty="0" smtClean="0">
                <a:sym typeface="Wingdings" panose="05000000000000000000" pitchFamily="2" charset="2"/>
              </a:rPr>
              <a:t></a:t>
            </a:r>
            <a:endParaRPr lang="en-US" b="1" dirty="0" smtClean="0"/>
          </a:p>
          <a:p>
            <a:pPr algn="ctr"/>
            <a:r>
              <a:rPr lang="en-US" b="1" dirty="0"/>
              <a:t>p</a:t>
            </a:r>
            <a:r>
              <a:rPr lang="en-US" b="1" dirty="0" smtClean="0"/>
              <a:t>arameters range to be tested:</a:t>
            </a:r>
          </a:p>
          <a:p>
            <a:r>
              <a:rPr lang="en-US" dirty="0" smtClean="0"/>
              <a:t>Field @ 0 mm   ==&gt; 835:20:975 Gauss</a:t>
            </a:r>
          </a:p>
          <a:p>
            <a:r>
              <a:rPr lang="en-US" dirty="0"/>
              <a:t>Field @ </a:t>
            </a:r>
            <a:r>
              <a:rPr lang="en-US" dirty="0" smtClean="0"/>
              <a:t>35 mm </a:t>
            </a:r>
            <a:r>
              <a:rPr lang="en-US" dirty="0"/>
              <a:t>==&gt; </a:t>
            </a:r>
            <a:r>
              <a:rPr lang="en-US" dirty="0" smtClean="0"/>
              <a:t>795:40:1395 </a:t>
            </a:r>
            <a:r>
              <a:rPr lang="en-US" dirty="0"/>
              <a:t>Gauss</a:t>
            </a:r>
          </a:p>
          <a:p>
            <a:r>
              <a:rPr lang="en-US" dirty="0"/>
              <a:t>Field @ </a:t>
            </a:r>
            <a:r>
              <a:rPr lang="en-US" dirty="0" smtClean="0"/>
              <a:t>84 mm </a:t>
            </a:r>
            <a:r>
              <a:rPr lang="en-US" dirty="0"/>
              <a:t>==&gt; </a:t>
            </a:r>
            <a:r>
              <a:rPr lang="en-US" dirty="0" smtClean="0"/>
              <a:t>675:40:1995 </a:t>
            </a:r>
            <a:r>
              <a:rPr lang="en-US" dirty="0"/>
              <a:t>Gauss</a:t>
            </a:r>
          </a:p>
          <a:p>
            <a:r>
              <a:rPr lang="en-US" dirty="0" smtClean="0"/>
              <a:t>H2 flow              ==&gt;       2:1:5 SCCM</a:t>
            </a:r>
            <a:endParaRPr lang="en-US" dirty="0"/>
          </a:p>
          <a:p>
            <a:r>
              <a:rPr lang="en-US" dirty="0" smtClean="0"/>
              <a:t>RF power           ==&gt; 600:200:1200 Watt</a:t>
            </a:r>
            <a:endParaRPr lang="en-US" dirty="0"/>
          </a:p>
          <a:p>
            <a:pPr algn="ctr"/>
            <a:r>
              <a:rPr lang="en-US" b="1" i="1" dirty="0"/>
              <a:t>40</a:t>
            </a:r>
            <a:r>
              <a:rPr lang="he-IL" b="1" i="1" dirty="0"/>
              <a:t>ֺ</a:t>
            </a:r>
            <a:r>
              <a:rPr lang="en-US" b="1" i="1" dirty="0"/>
              <a:t>192</a:t>
            </a:r>
            <a:r>
              <a:rPr lang="en-US" b="1" i="1" dirty="0" smtClean="0"/>
              <a:t> configurations</a:t>
            </a:r>
          </a:p>
        </p:txBody>
      </p:sp>
    </p:spTree>
    <p:extLst>
      <p:ext uri="{BB962C8B-B14F-4D97-AF65-F5344CB8AC3E}">
        <p14:creationId xmlns:p14="http://schemas.microsoft.com/office/powerpoint/2010/main" val="313396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-22860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Proton source and LEBT</a:t>
            </a:r>
            <a:endParaRPr lang="en-US" sz="4000" i="1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461" y="3895126"/>
            <a:ext cx="4247261" cy="283150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461" y="1010489"/>
            <a:ext cx="4247261" cy="2831507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144791" y="3380331"/>
            <a:ext cx="41219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23/01/2016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372680" y="6264968"/>
            <a:ext cx="36661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23/01/2017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4650264" y="758786"/>
            <a:ext cx="4493736" cy="6463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Done in 2016: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Source and HV platform fully assembled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LEBT &amp; beam diagnostics assembled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All four racks fully assembled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</a:t>
            </a:r>
            <a:r>
              <a:rPr lang="en-US" dirty="0" smtClean="0"/>
              <a:t>ontrol system fully assembled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Iris fully assembled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Solenoids </a:t>
            </a:r>
            <a:r>
              <a:rPr lang="en-US" dirty="0"/>
              <a:t>and 2 </a:t>
            </a:r>
            <a:r>
              <a:rPr lang="en-US" dirty="0" smtClean="0"/>
              <a:t>diagnostic </a:t>
            </a:r>
            <a:r>
              <a:rPr lang="en-US" dirty="0"/>
              <a:t>tanks </a:t>
            </a:r>
            <a:r>
              <a:rPr lang="en-US" dirty="0" smtClean="0"/>
              <a:t>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First plasma 15/6/2016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First beam 22/9/2016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Chopper ordered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LEBT collimator ordered</a:t>
            </a:r>
          </a:p>
          <a:p>
            <a:endParaRPr lang="en-US" dirty="0" smtClean="0"/>
          </a:p>
          <a:p>
            <a:r>
              <a:rPr lang="en-US" dirty="0" smtClean="0"/>
              <a:t>Done in 2017: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Debugging of beam instruments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Debugging </a:t>
            </a:r>
            <a:r>
              <a:rPr lang="en-US" dirty="0"/>
              <a:t>of </a:t>
            </a:r>
            <a:r>
              <a:rPr lang="en-US" dirty="0" smtClean="0"/>
              <a:t>control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Characterization of the 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Assembly of the full LEBT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000090"/>
                </a:solidFill>
              </a:rPr>
              <a:t>8 weeks </a:t>
            </a:r>
            <a:r>
              <a:rPr lang="it-IT" b="1" dirty="0" err="1">
                <a:solidFill>
                  <a:srgbClr val="000090"/>
                </a:solidFill>
              </a:rPr>
              <a:t>continuous</a:t>
            </a:r>
            <a:r>
              <a:rPr lang="it-IT" b="1" dirty="0">
                <a:solidFill>
                  <a:srgbClr val="000090"/>
                </a:solidFill>
              </a:rPr>
              <a:t> </a:t>
            </a:r>
            <a:r>
              <a:rPr lang="it-IT" b="1" dirty="0" err="1" smtClean="0">
                <a:solidFill>
                  <a:srgbClr val="000090"/>
                </a:solidFill>
              </a:rPr>
              <a:t>operation</a:t>
            </a:r>
            <a:endParaRPr lang="it-IT" b="1" dirty="0" smtClean="0">
              <a:solidFill>
                <a:srgbClr val="00009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err="1" smtClean="0">
                <a:solidFill>
                  <a:srgbClr val="000090"/>
                </a:solidFill>
              </a:rPr>
              <a:t>Fulfillment</a:t>
            </a:r>
            <a:r>
              <a:rPr lang="it-IT" b="1" dirty="0" smtClean="0">
                <a:solidFill>
                  <a:srgbClr val="000090"/>
                </a:solidFill>
              </a:rPr>
              <a:t> of </a:t>
            </a:r>
            <a:r>
              <a:rPr lang="it-IT" b="1" dirty="0" err="1" smtClean="0">
                <a:solidFill>
                  <a:srgbClr val="000090"/>
                </a:solidFill>
              </a:rPr>
              <a:t>specifications</a:t>
            </a:r>
            <a:endParaRPr lang="it-IT" b="1" dirty="0" smtClean="0">
              <a:solidFill>
                <a:srgbClr val="00009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err="1" smtClean="0">
                <a:solidFill>
                  <a:srgbClr val="FF0000"/>
                </a:solidFill>
              </a:rPr>
              <a:t>Dismantling</a:t>
            </a:r>
            <a:endParaRPr lang="it-IT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err="1" smtClean="0">
                <a:solidFill>
                  <a:srgbClr val="FF0000"/>
                </a:solidFill>
              </a:rPr>
              <a:t>Preparation</a:t>
            </a:r>
            <a:r>
              <a:rPr lang="it-IT" b="1" dirty="0" smtClean="0">
                <a:solidFill>
                  <a:srgbClr val="FF0000"/>
                </a:solidFill>
              </a:rPr>
              <a:t> to the </a:t>
            </a:r>
            <a:r>
              <a:rPr lang="it-IT" b="1" dirty="0" err="1" smtClean="0">
                <a:solidFill>
                  <a:srgbClr val="FF0000"/>
                </a:solidFill>
              </a:rPr>
              <a:t>transport</a:t>
            </a:r>
            <a:endParaRPr lang="it-IT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rgbClr val="FF0000"/>
                </a:solidFill>
              </a:rPr>
              <a:t>Transfer to ESS Lund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46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827052" y="3507286"/>
            <a:ext cx="2219712" cy="4414183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98659" y="3766689"/>
            <a:ext cx="4348980" cy="983803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Proton </a:t>
            </a:r>
            <a:r>
              <a:rPr lang="en-US" sz="2400" dirty="0"/>
              <a:t>Fraction: </a:t>
            </a:r>
            <a:r>
              <a:rPr lang="en-US" sz="2400" dirty="0" smtClean="0"/>
              <a:t>83</a:t>
            </a:r>
            <a:r>
              <a:rPr lang="en-US" sz="2400" smtClean="0"/>
              <a:t>%   </a:t>
            </a:r>
            <a:r>
              <a:rPr lang="en-US" sz="2400" b="1" dirty="0" smtClean="0">
                <a:solidFill>
                  <a:srgbClr val="00B050"/>
                </a:solidFill>
              </a:rPr>
              <a:t>(&gt; </a:t>
            </a:r>
            <a:r>
              <a:rPr lang="en-US" sz="2400" b="1" dirty="0">
                <a:solidFill>
                  <a:srgbClr val="00B050"/>
                </a:solidFill>
              </a:rPr>
              <a:t>75</a:t>
            </a:r>
            <a:r>
              <a:rPr lang="en-US" sz="2400" b="1" dirty="0" smtClean="0">
                <a:solidFill>
                  <a:srgbClr val="00B050"/>
                </a:solidFill>
              </a:rPr>
              <a:t>%)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3045531" y="1258042"/>
            <a:ext cx="3024712" cy="13226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Pulse stability:  ±1% </a:t>
            </a:r>
            <a:r>
              <a:rPr lang="en-US" sz="2200" b="1" dirty="0" smtClean="0">
                <a:solidFill>
                  <a:srgbClr val="00B050"/>
                </a:solidFill>
              </a:rPr>
              <a:t>(better than ±2%)</a:t>
            </a:r>
          </a:p>
          <a:p>
            <a:pPr algn="ctr"/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Pulse repeatability: ±1.8% </a:t>
            </a:r>
            <a:r>
              <a:rPr lang="en-US" sz="2200" b="1" dirty="0" smtClean="0">
                <a:solidFill>
                  <a:srgbClr val="00B050"/>
                </a:solidFill>
              </a:rPr>
              <a:t>(&lt; ±3.5%)</a:t>
            </a:r>
            <a:endParaRPr lang="en-US" sz="2200" b="1" dirty="0">
              <a:solidFill>
                <a:srgbClr val="FF0000"/>
              </a:solidFill>
            </a:endParaRPr>
          </a:p>
        </p:txBody>
      </p:sp>
      <p:pic>
        <p:nvPicPr>
          <p:cNvPr id="12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0243" y="883425"/>
            <a:ext cx="3008553" cy="2544680"/>
          </a:xfrm>
        </p:spPr>
      </p:pic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66" y="784386"/>
            <a:ext cx="3024712" cy="2544681"/>
          </a:xfrm>
          <a:prstGeom prst="rect">
            <a:avLst/>
          </a:prstGeom>
        </p:spPr>
      </p:pic>
      <p:sp>
        <p:nvSpPr>
          <p:cNvPr id="18" name="Titolo 1"/>
          <p:cNvSpPr txBox="1">
            <a:spLocks/>
          </p:cNvSpPr>
          <p:nvPr/>
        </p:nvSpPr>
        <p:spPr>
          <a:xfrm>
            <a:off x="-2071141" y="3254494"/>
            <a:ext cx="86689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smtClean="0"/>
              <a:t>Emittance: 1.06</a:t>
            </a:r>
            <a:r>
              <a:rPr lang="en-US" sz="1100" dirty="0" smtClean="0"/>
              <a:t> </a:t>
            </a:r>
            <a:r>
              <a:rPr lang="el-GR" sz="1100" dirty="0" smtClean="0"/>
              <a:t>π</a:t>
            </a:r>
            <a:r>
              <a:rPr lang="en-US" sz="1100" dirty="0" smtClean="0"/>
              <a:t>.</a:t>
            </a:r>
            <a:r>
              <a:rPr lang="en-US" sz="1100" dirty="0" err="1" smtClean="0"/>
              <a:t>mm.mrad</a:t>
            </a:r>
            <a:r>
              <a:rPr lang="en-US" sz="1100" dirty="0" smtClean="0"/>
              <a:t> </a:t>
            </a:r>
            <a:r>
              <a:rPr lang="en-US" sz="2400" b="1" dirty="0" smtClean="0">
                <a:solidFill>
                  <a:srgbClr val="00B050"/>
                </a:solidFill>
              </a:rPr>
              <a:t>(&lt; 1.8)</a:t>
            </a:r>
            <a:r>
              <a:rPr lang="en-US" sz="2000" b="1" dirty="0" smtClean="0">
                <a:solidFill>
                  <a:srgbClr val="00B050"/>
                </a:solidFill>
              </a:rPr>
              <a:t/>
            </a:r>
            <a:br>
              <a:rPr lang="en-US" sz="2000" b="1" dirty="0" smtClean="0">
                <a:solidFill>
                  <a:srgbClr val="00B050"/>
                </a:solidFill>
              </a:rPr>
            </a:br>
            <a:r>
              <a:rPr lang="en-US" sz="2400" dirty="0" smtClean="0"/>
              <a:t>Max divergence: 55</a:t>
            </a:r>
            <a:r>
              <a:rPr lang="en-US" sz="1100" dirty="0" smtClean="0"/>
              <a:t> </a:t>
            </a:r>
            <a:r>
              <a:rPr lang="en-US" sz="1100" dirty="0" err="1" smtClean="0"/>
              <a:t>mrad</a:t>
            </a:r>
            <a:r>
              <a:rPr lang="en-US" sz="1100" dirty="0" smtClean="0"/>
              <a:t> </a:t>
            </a:r>
            <a:r>
              <a:rPr lang="en-US" sz="2400" b="1" dirty="0" smtClean="0">
                <a:solidFill>
                  <a:srgbClr val="00B050"/>
                </a:solidFill>
              </a:rPr>
              <a:t>(&lt; 80)</a:t>
            </a:r>
            <a:endParaRPr lang="en-US" sz="2400" dirty="0"/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66" y="4288002"/>
            <a:ext cx="4008524" cy="2627701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8656" y="5204423"/>
            <a:ext cx="2076935" cy="1653611"/>
          </a:xfrm>
          <a:prstGeom prst="rect">
            <a:avLst/>
          </a:prstGeom>
        </p:spPr>
      </p:pic>
      <p:sp>
        <p:nvSpPr>
          <p:cNvPr id="21" name="Titolo 1"/>
          <p:cNvSpPr txBox="1">
            <a:spLocks/>
          </p:cNvSpPr>
          <p:nvPr/>
        </p:nvSpPr>
        <p:spPr>
          <a:xfrm>
            <a:off x="1160939" y="-347793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	 Beam characterization before LEBT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00232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magine 1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25395" y="3910149"/>
            <a:ext cx="7515173" cy="2611104"/>
          </a:xfrm>
          <a:prstGeom prst="rect">
            <a:avLst/>
          </a:prstGeom>
        </p:spPr>
      </p:pic>
      <p:sp>
        <p:nvSpPr>
          <p:cNvPr id="13" name="Titolo 1"/>
          <p:cNvSpPr txBox="1">
            <a:spLocks/>
          </p:cNvSpPr>
          <p:nvPr/>
        </p:nvSpPr>
        <p:spPr>
          <a:xfrm>
            <a:off x="600470" y="-14026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/>
              <a:t>Chopping performances</a:t>
            </a:r>
            <a:endParaRPr lang="en-US" sz="3200" b="1" dirty="0"/>
          </a:p>
        </p:txBody>
      </p:sp>
      <p:grpSp>
        <p:nvGrpSpPr>
          <p:cNvPr id="3" name="Gruppo 2"/>
          <p:cNvGrpSpPr/>
          <p:nvPr/>
        </p:nvGrpSpPr>
        <p:grpSpPr>
          <a:xfrm>
            <a:off x="1130759" y="813817"/>
            <a:ext cx="3763455" cy="2862070"/>
            <a:chOff x="2089641" y="909289"/>
            <a:chExt cx="3206842" cy="2446115"/>
          </a:xfrm>
        </p:grpSpPr>
        <p:pic>
          <p:nvPicPr>
            <p:cNvPr id="9" name="Picture 9"/>
            <p:cNvPicPr/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089641" y="909289"/>
              <a:ext cx="2856432" cy="244611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sp>
          <p:nvSpPr>
            <p:cNvPr id="17" name="Rettangolo 16"/>
            <p:cNvSpPr/>
            <p:nvPr/>
          </p:nvSpPr>
          <p:spPr>
            <a:xfrm>
              <a:off x="2155529" y="1447636"/>
              <a:ext cx="2986216" cy="400110"/>
            </a:xfrm>
            <a:prstGeom prst="rect">
              <a:avLst/>
            </a:prstGeom>
            <a:ln w="25400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FF00"/>
                  </a:solidFill>
                  <a:latin typeface="+mj-lt"/>
                  <a:ea typeface="+mj-ea"/>
                  <a:cs typeface="+mj-cs"/>
                </a:rPr>
                <a:t>Total current</a:t>
              </a:r>
            </a:p>
          </p:txBody>
        </p:sp>
        <p:sp>
          <p:nvSpPr>
            <p:cNvPr id="11" name="Rettangolo 10"/>
            <p:cNvSpPr/>
            <p:nvPr/>
          </p:nvSpPr>
          <p:spPr>
            <a:xfrm>
              <a:off x="2310267" y="2100768"/>
              <a:ext cx="2986216" cy="400110"/>
            </a:xfrm>
            <a:prstGeom prst="rect">
              <a:avLst/>
            </a:prstGeom>
            <a:ln w="25400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C00000"/>
                  </a:solidFill>
                  <a:latin typeface="+mj-lt"/>
                  <a:ea typeface="+mj-ea"/>
                  <a:cs typeface="+mj-cs"/>
                </a:rPr>
                <a:t>LEBT ACCT</a:t>
              </a:r>
            </a:p>
          </p:txBody>
        </p:sp>
      </p:grpSp>
      <p:grpSp>
        <p:nvGrpSpPr>
          <p:cNvPr id="2" name="Gruppo 1"/>
          <p:cNvGrpSpPr/>
          <p:nvPr/>
        </p:nvGrpSpPr>
        <p:grpSpPr>
          <a:xfrm>
            <a:off x="4580295" y="813816"/>
            <a:ext cx="3971095" cy="2862071"/>
            <a:chOff x="2192482" y="4088688"/>
            <a:chExt cx="3152655" cy="2130872"/>
          </a:xfrm>
        </p:grpSpPr>
        <p:pic>
          <p:nvPicPr>
            <p:cNvPr id="10" name="Picture 10" descr="Macintosh HD:Users:oysteinmidttun:Documents:ESS:Measurements:2017-09-12_lebt_measurements:screenshots:Screenshot from 2017-09-12 09_41_37.png"/>
            <p:cNvPicPr/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192482" y="4088688"/>
              <a:ext cx="2774373" cy="213087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sp>
          <p:nvSpPr>
            <p:cNvPr id="12" name="Rettangolo 11"/>
            <p:cNvSpPr/>
            <p:nvPr/>
          </p:nvSpPr>
          <p:spPr>
            <a:xfrm>
              <a:off x="2358921" y="4546384"/>
              <a:ext cx="2986216" cy="400110"/>
            </a:xfrm>
            <a:prstGeom prst="rect">
              <a:avLst/>
            </a:prstGeom>
            <a:ln w="25400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FF00"/>
                  </a:solidFill>
                  <a:latin typeface="+mj-lt"/>
                  <a:ea typeface="+mj-ea"/>
                  <a:cs typeface="+mj-cs"/>
                </a:rPr>
                <a:t>FC current</a:t>
              </a:r>
            </a:p>
          </p:txBody>
        </p:sp>
      </p:grpSp>
      <p:cxnSp>
        <p:nvCxnSpPr>
          <p:cNvPr id="8" name="Connettore 2 7"/>
          <p:cNvCxnSpPr/>
          <p:nvPr/>
        </p:nvCxnSpPr>
        <p:spPr>
          <a:xfrm flipH="1">
            <a:off x="1581756" y="1896380"/>
            <a:ext cx="834012" cy="3327471"/>
          </a:xfrm>
          <a:prstGeom prst="straightConnector1">
            <a:avLst/>
          </a:prstGeom>
          <a:ln w="317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>
            <a:off x="3754904" y="2579624"/>
            <a:ext cx="2488965" cy="236586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/>
          <p:nvPr/>
        </p:nvCxnSpPr>
        <p:spPr>
          <a:xfrm>
            <a:off x="7218426" y="1896380"/>
            <a:ext cx="565389" cy="3319321"/>
          </a:xfrm>
          <a:prstGeom prst="straightConnector1">
            <a:avLst/>
          </a:prstGeom>
          <a:ln w="317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ttangolo 23"/>
          <p:cNvSpPr/>
          <p:nvPr/>
        </p:nvSpPr>
        <p:spPr>
          <a:xfrm>
            <a:off x="3123120" y="3804353"/>
            <a:ext cx="1152645" cy="400110"/>
          </a:xfrm>
          <a:prstGeom prst="rect">
            <a:avLst/>
          </a:prstGeom>
          <a:ln w="254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Chopper</a:t>
            </a:r>
          </a:p>
        </p:txBody>
      </p:sp>
      <p:cxnSp>
        <p:nvCxnSpPr>
          <p:cNvPr id="25" name="Connettore 2 24"/>
          <p:cNvCxnSpPr/>
          <p:nvPr/>
        </p:nvCxnSpPr>
        <p:spPr>
          <a:xfrm>
            <a:off x="3699442" y="4245513"/>
            <a:ext cx="646148" cy="845878"/>
          </a:xfrm>
          <a:prstGeom prst="straightConnector1">
            <a:avLst/>
          </a:prstGeom>
          <a:ln w="317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ttangolo 30"/>
          <p:cNvSpPr/>
          <p:nvPr/>
        </p:nvSpPr>
        <p:spPr>
          <a:xfrm>
            <a:off x="5431842" y="3763394"/>
            <a:ext cx="1294547" cy="400110"/>
          </a:xfrm>
          <a:prstGeom prst="rect">
            <a:avLst/>
          </a:prstGeom>
          <a:ln w="254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Collimator</a:t>
            </a:r>
          </a:p>
        </p:txBody>
      </p:sp>
      <p:cxnSp>
        <p:nvCxnSpPr>
          <p:cNvPr id="32" name="Connettore 2 31"/>
          <p:cNvCxnSpPr>
            <a:stCxn id="31" idx="2"/>
          </p:cNvCxnSpPr>
          <p:nvPr/>
        </p:nvCxnSpPr>
        <p:spPr>
          <a:xfrm>
            <a:off x="6079116" y="4163504"/>
            <a:ext cx="278769" cy="781980"/>
          </a:xfrm>
          <a:prstGeom prst="straightConnector1">
            <a:avLst/>
          </a:prstGeom>
          <a:ln w="317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447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"/>
          <p:cNvSpPr txBox="1">
            <a:spLocks/>
          </p:cNvSpPr>
          <p:nvPr/>
        </p:nvSpPr>
        <p:spPr>
          <a:xfrm>
            <a:off x="1464070" y="-1170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/>
              <a:t>Beam emittance at RFQ location</a:t>
            </a:r>
            <a:endParaRPr lang="en-US" sz="3200" b="1" dirty="0"/>
          </a:p>
        </p:txBody>
      </p:sp>
      <p:sp>
        <p:nvSpPr>
          <p:cNvPr id="19" name="Rettangolo 18"/>
          <p:cNvSpPr/>
          <p:nvPr/>
        </p:nvSpPr>
        <p:spPr>
          <a:xfrm>
            <a:off x="1090204" y="5075590"/>
            <a:ext cx="3844947" cy="10156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54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Transverse emittance </a:t>
            </a:r>
            <a:r>
              <a:rPr lang="en-US" sz="2000" b="1" dirty="0">
                <a:solidFill>
                  <a:srgbClr val="00B050"/>
                </a:solidFill>
              </a:rPr>
              <a:t>SATISFIED</a:t>
            </a:r>
            <a:endParaRPr lang="en-US" sz="2000" b="1" dirty="0" smtClean="0">
              <a:solidFill>
                <a:srgbClr val="00B050"/>
              </a:solidFill>
              <a:latin typeface="+mj-lt"/>
              <a:ea typeface="+mj-ea"/>
              <a:cs typeface="+mj-cs"/>
            </a:endParaRPr>
          </a:p>
          <a:p>
            <a:pPr algn="ctr"/>
            <a:r>
              <a:rPr lang="en-US" sz="2000" b="1" dirty="0" smtClean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Emit [</a:t>
            </a:r>
            <a:r>
              <a:rPr lang="en-US" sz="2000" b="1" dirty="0" err="1" smtClean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rms</a:t>
            </a:r>
            <a:r>
              <a:rPr lang="en-US" sz="2000" b="1" dirty="0" smtClean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] &lt; 0.25 </a:t>
            </a:r>
            <a:r>
              <a:rPr lang="en-US" sz="2000" b="1" dirty="0" err="1">
                <a:solidFill>
                  <a:srgbClr val="00B050"/>
                </a:solidFill>
                <a:latin typeface="+mj-lt"/>
                <a:ea typeface="+mj-ea"/>
                <a:cs typeface="+mj-cs"/>
              </a:rPr>
              <a:t>Pi.mm.mrad</a:t>
            </a:r>
            <a:r>
              <a:rPr lang="en-US" sz="2000" b="1" dirty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algn="ctr"/>
            <a:r>
              <a:rPr lang="en-US" sz="2000" b="1" dirty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Emit </a:t>
            </a:r>
            <a:r>
              <a:rPr lang="en-US" sz="2000" b="1" dirty="0" smtClean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[99%] &lt; 2.25 </a:t>
            </a:r>
            <a:r>
              <a:rPr lang="en-US" sz="2000" b="1" dirty="0" err="1" smtClean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Pi.mm.mrad</a:t>
            </a:r>
            <a:endParaRPr lang="en-US" sz="2000" b="1" dirty="0">
              <a:solidFill>
                <a:srgbClr val="00B05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4" name="Picture 20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5978" y="1126372"/>
            <a:ext cx="4869815" cy="37268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6" name="Picture 21"/>
          <p:cNvPicPr/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61685" y="3338959"/>
            <a:ext cx="3129915" cy="2164715"/>
          </a:xfrm>
          <a:prstGeom prst="rect">
            <a:avLst/>
          </a:prstGeom>
          <a:ln>
            <a:solidFill>
              <a:srgbClr val="0070C0"/>
            </a:solidFill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val="188182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/>
          <p:cNvSpPr>
            <a:spLocks noGrp="1"/>
          </p:cNvSpPr>
          <p:nvPr>
            <p:ph type="title"/>
          </p:nvPr>
        </p:nvSpPr>
        <p:spPr>
          <a:xfrm>
            <a:off x="1555335" y="53925"/>
            <a:ext cx="6588808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4D particle distribution generation from real emittance measurement</a:t>
            </a:r>
            <a:endParaRPr lang="en-US" sz="3200" b="1" dirty="0"/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995" y="3703705"/>
            <a:ext cx="2599268" cy="2076060"/>
          </a:xfrm>
          <a:prstGeom prst="rect">
            <a:avLst/>
          </a:prstGeom>
          <a:ln w="25400">
            <a:solidFill>
              <a:srgbClr val="002060"/>
            </a:solidFill>
          </a:ln>
        </p:spPr>
      </p:pic>
      <p:sp>
        <p:nvSpPr>
          <p:cNvPr id="16" name="CasellaDiTesto 15"/>
          <p:cNvSpPr txBox="1"/>
          <p:nvPr/>
        </p:nvSpPr>
        <p:spPr>
          <a:xfrm>
            <a:off x="519873" y="3814318"/>
            <a:ext cx="2070924" cy="307777"/>
          </a:xfrm>
          <a:prstGeom prst="rect">
            <a:avLst/>
          </a:prstGeom>
          <a:solidFill>
            <a:schemeClr val="bg1">
              <a:alpha val="72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Emittance measurement</a:t>
            </a:r>
            <a:endParaRPr lang="en-US" sz="1400" dirty="0"/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9141" y="3652795"/>
            <a:ext cx="4643283" cy="3106053"/>
          </a:xfrm>
          <a:prstGeom prst="rect">
            <a:avLst/>
          </a:prstGeom>
          <a:solidFill>
            <a:schemeClr val="bg1"/>
          </a:solidFill>
          <a:ln w="22225">
            <a:solidFill>
              <a:srgbClr val="00B050"/>
            </a:solidFill>
          </a:ln>
        </p:spPr>
      </p:pic>
      <p:pic>
        <p:nvPicPr>
          <p:cNvPr id="19" name="Immagine 1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512763" y="1400665"/>
            <a:ext cx="6548284" cy="2089188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sp>
        <p:nvSpPr>
          <p:cNvPr id="9" name="Freccia a sinistra 8"/>
          <p:cNvSpPr/>
          <p:nvPr/>
        </p:nvSpPr>
        <p:spPr>
          <a:xfrm rot="20448615">
            <a:off x="2392158" y="2835570"/>
            <a:ext cx="4803766" cy="619511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Measurement plane XX’</a:t>
            </a:r>
            <a:endParaRPr lang="en-US" dirty="0"/>
          </a:p>
        </p:txBody>
      </p:sp>
      <p:sp>
        <p:nvSpPr>
          <p:cNvPr id="23" name="Freccia a sinistra 22"/>
          <p:cNvSpPr/>
          <p:nvPr/>
        </p:nvSpPr>
        <p:spPr>
          <a:xfrm flipH="1">
            <a:off x="2620296" y="4913004"/>
            <a:ext cx="1916870" cy="619511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Post processing</a:t>
            </a:r>
            <a:endParaRPr lang="en-US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6094100" y="5094513"/>
            <a:ext cx="3049900" cy="51499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it-IT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XX’ and YY’ </a:t>
            </a:r>
            <a:r>
              <a:rPr lang="en-US" dirty="0" smtClean="0"/>
              <a:t>reconstruction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46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/>
          <p:cNvSpPr>
            <a:spLocks noGrp="1"/>
          </p:cNvSpPr>
          <p:nvPr>
            <p:ph type="title"/>
          </p:nvPr>
        </p:nvSpPr>
        <p:spPr>
          <a:xfrm>
            <a:off x="1555335" y="53926"/>
            <a:ext cx="6588808" cy="75723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Forward tracking to RFQ</a:t>
            </a:r>
            <a:endParaRPr lang="en-US" sz="3200" b="1" dirty="0"/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8489" y="714866"/>
            <a:ext cx="6192485" cy="2089188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090" y="3000174"/>
            <a:ext cx="6304936" cy="1629913"/>
          </a:xfrm>
          <a:prstGeom prst="rect">
            <a:avLst/>
          </a:prstGeom>
        </p:spPr>
      </p:pic>
      <p:sp>
        <p:nvSpPr>
          <p:cNvPr id="4" name="Freccia a destra 3"/>
          <p:cNvSpPr/>
          <p:nvPr/>
        </p:nvSpPr>
        <p:spPr>
          <a:xfrm rot="16200000">
            <a:off x="24924" y="4810204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source</a:t>
            </a:r>
            <a:endParaRPr lang="it-IT" dirty="0"/>
          </a:p>
        </p:txBody>
      </p:sp>
      <p:sp>
        <p:nvSpPr>
          <p:cNvPr id="7" name="Freccia a destra 6"/>
          <p:cNvSpPr/>
          <p:nvPr/>
        </p:nvSpPr>
        <p:spPr>
          <a:xfrm rot="16200000">
            <a:off x="5819615" y="4810205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RFQ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7304" y="3122000"/>
            <a:ext cx="2269561" cy="1386259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6809347" y="4630087"/>
            <a:ext cx="1985474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54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Twiss parameter at RFQ </a:t>
            </a:r>
            <a:r>
              <a:rPr lang="en-US" sz="1400" b="1" dirty="0">
                <a:solidFill>
                  <a:srgbClr val="00B050"/>
                </a:solidFill>
              </a:rPr>
              <a:t>SATISFIED</a:t>
            </a:r>
            <a:endParaRPr lang="en-US" sz="1400" b="1" dirty="0" smtClean="0">
              <a:solidFill>
                <a:srgbClr val="00B050"/>
              </a:solidFill>
              <a:latin typeface="+mj-lt"/>
              <a:ea typeface="+mj-ea"/>
              <a:cs typeface="+mj-cs"/>
            </a:endParaRPr>
          </a:p>
          <a:p>
            <a:pPr algn="ctr"/>
            <a:r>
              <a:rPr lang="en-US" sz="1400" b="1" dirty="0" smtClean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Alpha = 1.02 </a:t>
            </a:r>
            <a:r>
              <a:rPr lang="en-US" sz="1400" b="1" dirty="0" smtClean="0">
                <a:solidFill>
                  <a:srgbClr val="00B050"/>
                </a:solidFill>
              </a:rPr>
              <a:t>(1.02±10</a:t>
            </a:r>
            <a:r>
              <a:rPr lang="en-US" sz="1400" b="1" dirty="0">
                <a:solidFill>
                  <a:srgbClr val="00B050"/>
                </a:solidFill>
              </a:rPr>
              <a:t>%)</a:t>
            </a:r>
            <a:endParaRPr lang="en-US" sz="1400" b="1" dirty="0">
              <a:solidFill>
                <a:srgbClr val="00B050"/>
              </a:solidFill>
              <a:latin typeface="+mj-lt"/>
              <a:ea typeface="+mj-ea"/>
              <a:cs typeface="+mj-cs"/>
            </a:endParaRPr>
          </a:p>
          <a:p>
            <a:pPr algn="ctr"/>
            <a:r>
              <a:rPr lang="en-US" sz="1400" b="1" dirty="0" smtClean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Beta = 0.11 (0.1±10%)</a:t>
            </a:r>
            <a:endParaRPr lang="en-US" sz="1400" b="1" dirty="0">
              <a:solidFill>
                <a:srgbClr val="00B05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047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/>
        </p:nvGrpSpPr>
        <p:grpSpPr>
          <a:xfrm>
            <a:off x="4669893" y="1572477"/>
            <a:ext cx="4468755" cy="4322439"/>
            <a:chOff x="4669893" y="1572477"/>
            <a:chExt cx="4468755" cy="4322439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69893" y="1572477"/>
              <a:ext cx="4468755" cy="4322439"/>
            </a:xfrm>
            <a:prstGeom prst="rect">
              <a:avLst/>
            </a:prstGeom>
          </p:spPr>
        </p:pic>
        <p:pic>
          <p:nvPicPr>
            <p:cNvPr id="16" name="Immagine 15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41900" y="5565514"/>
              <a:ext cx="90487" cy="183602"/>
            </a:xfrm>
            <a:prstGeom prst="rect">
              <a:avLst/>
            </a:prstGeom>
          </p:spPr>
        </p:pic>
        <p:pic>
          <p:nvPicPr>
            <p:cNvPr id="18" name="Immagine 17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7296703" y="5592365"/>
              <a:ext cx="149960" cy="169069"/>
            </a:xfrm>
            <a:prstGeom prst="rect">
              <a:avLst/>
            </a:prstGeom>
          </p:spPr>
        </p:pic>
        <p:pic>
          <p:nvPicPr>
            <p:cNvPr id="19" name="Immagine 18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75910" y="5565514"/>
              <a:ext cx="116031" cy="196554"/>
            </a:xfrm>
            <a:prstGeom prst="rect">
              <a:avLst/>
            </a:prstGeom>
          </p:spPr>
        </p:pic>
      </p:grp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284" y="504232"/>
            <a:ext cx="2843383" cy="1113963"/>
          </a:xfrm>
          <a:prstGeom prst="rect">
            <a:avLst/>
          </a:prstGeom>
        </p:spPr>
      </p:pic>
      <p:grpSp>
        <p:nvGrpSpPr>
          <p:cNvPr id="11" name="Gruppo 10"/>
          <p:cNvGrpSpPr/>
          <p:nvPr/>
        </p:nvGrpSpPr>
        <p:grpSpPr>
          <a:xfrm>
            <a:off x="3112667" y="598429"/>
            <a:ext cx="5653387" cy="860801"/>
            <a:chOff x="3112667" y="550804"/>
            <a:chExt cx="5653387" cy="860801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12667" y="550804"/>
              <a:ext cx="5653387" cy="401696"/>
            </a:xfrm>
            <a:prstGeom prst="rect">
              <a:avLst/>
            </a:prstGeom>
          </p:spPr>
        </p:pic>
        <p:pic>
          <p:nvPicPr>
            <p:cNvPr id="46" name="Immagine 45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12667" y="1000125"/>
              <a:ext cx="5653387" cy="411480"/>
            </a:xfrm>
            <a:prstGeom prst="rect">
              <a:avLst/>
            </a:prstGeom>
          </p:spPr>
        </p:pic>
      </p:grpSp>
      <p:pic>
        <p:nvPicPr>
          <p:cNvPr id="7" name="Immagin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654" y="1572477"/>
            <a:ext cx="4316342" cy="4633362"/>
          </a:xfrm>
          <a:prstGeom prst="rect">
            <a:avLst/>
          </a:prstGeom>
        </p:spPr>
      </p:pic>
      <p:sp>
        <p:nvSpPr>
          <p:cNvPr id="15" name="Titolo 1"/>
          <p:cNvSpPr>
            <a:spLocks noGrp="1"/>
          </p:cNvSpPr>
          <p:nvPr>
            <p:ph type="title"/>
          </p:nvPr>
        </p:nvSpPr>
        <p:spPr>
          <a:xfrm>
            <a:off x="628650" y="-35627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Site Acceptance Review</a:t>
            </a:r>
            <a:endParaRPr lang="en-US" sz="3200" b="1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269284" y="6301726"/>
            <a:ext cx="3662669" cy="369332"/>
          </a:xfrm>
          <a:prstGeom prst="rect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Stable EMU was not provided in time</a:t>
            </a:r>
            <a:endParaRPr lang="en-US" dirty="0"/>
          </a:p>
        </p:txBody>
      </p:sp>
      <p:cxnSp>
        <p:nvCxnSpPr>
          <p:cNvPr id="52" name="Connettore 2 51"/>
          <p:cNvCxnSpPr/>
          <p:nvPr/>
        </p:nvCxnSpPr>
        <p:spPr>
          <a:xfrm flipV="1">
            <a:off x="3609975" y="5676900"/>
            <a:ext cx="475549" cy="62482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ttore 2 52"/>
          <p:cNvCxnSpPr/>
          <p:nvPr/>
        </p:nvCxnSpPr>
        <p:spPr>
          <a:xfrm flipV="1">
            <a:off x="8215703" y="5429250"/>
            <a:ext cx="371595" cy="639732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CasellaDiTesto 50"/>
          <p:cNvSpPr txBox="1"/>
          <p:nvPr/>
        </p:nvSpPr>
        <p:spPr>
          <a:xfrm>
            <a:off x="4690976" y="6068982"/>
            <a:ext cx="3986092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5400">
            <a:solidFill>
              <a:srgbClr val="00B050"/>
            </a:solidFill>
          </a:ln>
        </p:spPr>
        <p:txBody>
          <a:bodyPr wrap="square">
            <a:spAutoFit/>
          </a:bodyPr>
          <a:lstStyle>
            <a:defPPr>
              <a:defRPr lang="it-IT"/>
            </a:defPPr>
            <a:lvl1pPr algn="ctr">
              <a:defRPr sz="2000" b="1">
                <a:solidFill>
                  <a:srgbClr val="00B05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Backward tracking simulation confirmation</a:t>
            </a:r>
            <a:endParaRPr lang="en-US" dirty="0"/>
          </a:p>
        </p:txBody>
      </p:sp>
      <p:cxnSp>
        <p:nvCxnSpPr>
          <p:cNvPr id="54" name="Connettore 2 53"/>
          <p:cNvCxnSpPr/>
          <p:nvPr/>
        </p:nvCxnSpPr>
        <p:spPr>
          <a:xfrm flipV="1">
            <a:off x="8410152" y="5676900"/>
            <a:ext cx="224771" cy="392082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250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asellaDiTesto 29"/>
          <p:cNvSpPr txBox="1"/>
          <p:nvPr/>
        </p:nvSpPr>
        <p:spPr>
          <a:xfrm>
            <a:off x="412296" y="1195186"/>
            <a:ext cx="8373895" cy="4224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AU" altLang="it-IT" b="1" dirty="0">
                <a:solidFill>
                  <a:srgbClr val="008000"/>
                </a:solidFill>
                <a:latin typeface="Book Antiqua" panose="02040602050305030304" pitchFamily="18" charset="0"/>
              </a:rPr>
              <a:t>The involvement of INFN </a:t>
            </a:r>
            <a:r>
              <a:rPr lang="en-AU" altLang="it-IT" b="1" dirty="0" smtClean="0">
                <a:solidFill>
                  <a:srgbClr val="008000"/>
                </a:solidFill>
                <a:latin typeface="Book Antiqua" panose="02040602050305030304" pitchFamily="18" charset="0"/>
              </a:rPr>
              <a:t>is following the </a:t>
            </a:r>
            <a:r>
              <a:rPr lang="en-AU" altLang="it-IT" b="1" dirty="0">
                <a:solidFill>
                  <a:srgbClr val="008000"/>
                </a:solidFill>
                <a:latin typeface="Book Antiqua" panose="02040602050305030304" pitchFamily="18" charset="0"/>
              </a:rPr>
              <a:t>R</a:t>
            </a:r>
            <a:r>
              <a:rPr lang="en-AU" altLang="it-IT" b="1" dirty="0" smtClean="0">
                <a:solidFill>
                  <a:srgbClr val="008000"/>
                </a:solidFill>
                <a:latin typeface="Book Antiqua" panose="02040602050305030304" pitchFamily="18" charset="0"/>
              </a:rPr>
              <a:t>&amp;D </a:t>
            </a:r>
            <a:r>
              <a:rPr lang="en-AU" altLang="it-IT" b="1" dirty="0">
                <a:solidFill>
                  <a:srgbClr val="008000"/>
                </a:solidFill>
                <a:latin typeface="Book Antiqua" panose="02040602050305030304" pitchFamily="18" charset="0"/>
              </a:rPr>
              <a:t>efforts done </a:t>
            </a:r>
            <a:r>
              <a:rPr lang="en-AU" altLang="it-IT" b="1" dirty="0" smtClean="0">
                <a:solidFill>
                  <a:srgbClr val="008000"/>
                </a:solidFill>
                <a:latin typeface="Book Antiqua" panose="02040602050305030304" pitchFamily="18" charset="0"/>
              </a:rPr>
              <a:t>by our people in </a:t>
            </a:r>
            <a:r>
              <a:rPr lang="en-AU" altLang="it-IT" b="1" dirty="0">
                <a:solidFill>
                  <a:srgbClr val="008000"/>
                </a:solidFill>
                <a:latin typeface="Book Antiqua" panose="02040602050305030304" pitchFamily="18" charset="0"/>
              </a:rPr>
              <a:t>the frame of the TRASCO-ADS research programme</a:t>
            </a:r>
            <a:r>
              <a:rPr lang="en-AU" altLang="it-IT" b="1" dirty="0">
                <a:solidFill>
                  <a:srgbClr val="0000FF"/>
                </a:solidFill>
                <a:latin typeface="Book Antiqua" panose="02040602050305030304" pitchFamily="18" charset="0"/>
              </a:rPr>
              <a:t> </a:t>
            </a:r>
            <a:r>
              <a:rPr lang="en-AU" altLang="it-IT" dirty="0">
                <a:latin typeface="Book Antiqua" panose="02040602050305030304" pitchFamily="18" charset="0"/>
              </a:rPr>
              <a:t>(a study for a high power proton accelerator for the radioactive waste transmutation), </a:t>
            </a:r>
            <a:r>
              <a:rPr lang="en-AU" altLang="it-IT" dirty="0" smtClean="0">
                <a:latin typeface="Book Antiqua" panose="02040602050305030304" pitchFamily="18" charset="0"/>
              </a:rPr>
              <a:t>of </a:t>
            </a:r>
            <a:r>
              <a:rPr lang="en-AU" altLang="it-IT" b="1" dirty="0" smtClean="0">
                <a:solidFill>
                  <a:srgbClr val="008000"/>
                </a:solidFill>
                <a:latin typeface="Book Antiqua" panose="02040602050305030304" pitchFamily="18" charset="0"/>
              </a:rPr>
              <a:t>the </a:t>
            </a:r>
            <a:r>
              <a:rPr lang="en-AU" altLang="it-IT" b="1" dirty="0">
                <a:solidFill>
                  <a:srgbClr val="008000"/>
                </a:solidFill>
                <a:latin typeface="Book Antiqua" panose="02040602050305030304" pitchFamily="18" charset="0"/>
              </a:rPr>
              <a:t>daughter programmes </a:t>
            </a:r>
            <a:r>
              <a:rPr lang="en-AU" altLang="it-IT" b="1" dirty="0" smtClean="0">
                <a:solidFill>
                  <a:srgbClr val="008000"/>
                </a:solidFill>
                <a:latin typeface="Book Antiqua" panose="02040602050305030304" pitchFamily="18" charset="0"/>
              </a:rPr>
              <a:t>at </a:t>
            </a:r>
            <a:r>
              <a:rPr lang="en-AU" altLang="it-IT" b="1" dirty="0">
                <a:solidFill>
                  <a:srgbClr val="008000"/>
                </a:solidFill>
                <a:latin typeface="Book Antiqua" panose="02040602050305030304" pitchFamily="18" charset="0"/>
              </a:rPr>
              <a:t>national </a:t>
            </a:r>
            <a:r>
              <a:rPr lang="en-AU" altLang="it-IT" b="1" dirty="0" smtClean="0">
                <a:solidFill>
                  <a:srgbClr val="008000"/>
                </a:solidFill>
                <a:latin typeface="Book Antiqua" panose="02040602050305030304" pitchFamily="18" charset="0"/>
              </a:rPr>
              <a:t>level, </a:t>
            </a:r>
            <a:r>
              <a:rPr lang="en-AU" altLang="it-IT" dirty="0" smtClean="0">
                <a:latin typeface="Book Antiqua" panose="02040602050305030304" pitchFamily="18" charset="0"/>
              </a:rPr>
              <a:t>along with different </a:t>
            </a:r>
            <a:r>
              <a:rPr lang="en-AU" altLang="it-IT" dirty="0">
                <a:latin typeface="Book Antiqua" panose="02040602050305030304" pitchFamily="18" charset="0"/>
              </a:rPr>
              <a:t>EU programmes aimed to the design of </a:t>
            </a:r>
            <a:r>
              <a:rPr lang="en-AU" altLang="it-IT" u="sng" dirty="0">
                <a:latin typeface="Book Antiqua" panose="02040602050305030304" pitchFamily="18" charset="0"/>
              </a:rPr>
              <a:t>components for high power proton </a:t>
            </a:r>
            <a:r>
              <a:rPr lang="en-AU" altLang="it-IT" u="sng" dirty="0" smtClean="0">
                <a:latin typeface="Book Antiqua" panose="02040602050305030304" pitchFamily="18" charset="0"/>
              </a:rPr>
              <a:t>accelerators (HPPA)</a:t>
            </a:r>
            <a:r>
              <a:rPr lang="en-AU" altLang="it-IT" dirty="0" smtClean="0">
                <a:latin typeface="Book Antiqua" panose="02040602050305030304" pitchFamily="18" charset="0"/>
              </a:rPr>
              <a:t>:</a:t>
            </a:r>
            <a:endParaRPr lang="en-AU" altLang="it-IT" dirty="0">
              <a:latin typeface="Book Antiqua" panose="02040602050305030304" pitchFamily="18" charset="0"/>
            </a:endParaRPr>
          </a:p>
          <a:p>
            <a:pPr marL="342900" indent="-342900">
              <a:lnSpc>
                <a:spcPct val="150000"/>
              </a:lnSpc>
              <a:buClr>
                <a:srgbClr val="92D050"/>
              </a:buClr>
              <a:buSzPct val="80000"/>
              <a:buFont typeface="Wingdings" panose="05000000000000000000" pitchFamily="2" charset="2"/>
              <a:buChar char="Ø"/>
            </a:pPr>
            <a:r>
              <a:rPr lang="en-AU" altLang="it-IT" dirty="0">
                <a:latin typeface="Book Antiqua" panose="02040602050305030304" pitchFamily="18" charset="0"/>
              </a:rPr>
              <a:t>studies done for the production </a:t>
            </a:r>
            <a:r>
              <a:rPr lang="en-AU" altLang="it-IT" b="1" dirty="0">
                <a:solidFill>
                  <a:srgbClr val="008000"/>
                </a:solidFill>
                <a:latin typeface="Book Antiqua" panose="02040602050305030304" pitchFamily="18" charset="0"/>
              </a:rPr>
              <a:t>of intense </a:t>
            </a:r>
            <a:r>
              <a:rPr lang="en-AU" altLang="it-IT" b="1" dirty="0" smtClean="0">
                <a:solidFill>
                  <a:srgbClr val="008000"/>
                </a:solidFill>
                <a:latin typeface="Book Antiqua" panose="02040602050305030304" pitchFamily="18" charset="0"/>
              </a:rPr>
              <a:t>beams </a:t>
            </a:r>
            <a:r>
              <a:rPr lang="en-AU" altLang="it-IT" b="1" dirty="0">
                <a:solidFill>
                  <a:srgbClr val="008000"/>
                </a:solidFill>
                <a:latin typeface="Book Antiqua" panose="02040602050305030304" pitchFamily="18" charset="0"/>
              </a:rPr>
              <a:t>of </a:t>
            </a:r>
            <a:r>
              <a:rPr lang="en-AU" altLang="it-IT" b="1" dirty="0" smtClean="0">
                <a:solidFill>
                  <a:srgbClr val="008000"/>
                </a:solidFill>
                <a:latin typeface="Book Antiqua" panose="02040602050305030304" pitchFamily="18" charset="0"/>
              </a:rPr>
              <a:t>protons </a:t>
            </a:r>
            <a:r>
              <a:rPr lang="en-AU" altLang="it-IT" b="1" dirty="0">
                <a:solidFill>
                  <a:srgbClr val="008000"/>
                </a:solidFill>
                <a:latin typeface="Book Antiqua" panose="02040602050305030304" pitchFamily="18" charset="0"/>
              </a:rPr>
              <a:t>with small </a:t>
            </a:r>
            <a:r>
              <a:rPr lang="en-AU" altLang="it-IT" b="1" dirty="0" smtClean="0">
                <a:solidFill>
                  <a:srgbClr val="008000"/>
                </a:solidFill>
                <a:latin typeface="Book Antiqua" panose="02040602050305030304" pitchFamily="18" charset="0"/>
              </a:rPr>
              <a:t>emittance</a:t>
            </a:r>
            <a:r>
              <a:rPr lang="en-AU" altLang="it-IT" dirty="0" smtClean="0">
                <a:latin typeface="Book Antiqua" panose="02040602050305030304" pitchFamily="18" charset="0"/>
              </a:rPr>
              <a:t> </a:t>
            </a:r>
            <a:r>
              <a:rPr lang="en-AU" altLang="it-IT" dirty="0">
                <a:latin typeface="Book Antiqua" panose="02040602050305030304" pitchFamily="18" charset="0"/>
              </a:rPr>
              <a:t>and high reliability/stability;</a:t>
            </a:r>
          </a:p>
          <a:p>
            <a:pPr marL="342900" indent="-342900">
              <a:lnSpc>
                <a:spcPct val="150000"/>
              </a:lnSpc>
              <a:buClr>
                <a:srgbClr val="92D050"/>
              </a:buClr>
              <a:buSzPct val="80000"/>
              <a:buFont typeface="Wingdings" panose="05000000000000000000" pitchFamily="2" charset="2"/>
              <a:buChar char="Ø"/>
            </a:pPr>
            <a:r>
              <a:rPr lang="en-AU" altLang="it-IT" dirty="0" smtClean="0">
                <a:latin typeface="Book Antiqua" panose="02040602050305030304" pitchFamily="18" charset="0"/>
              </a:rPr>
              <a:t>the </a:t>
            </a:r>
            <a:r>
              <a:rPr lang="en-AU" altLang="it-IT" dirty="0">
                <a:latin typeface="Book Antiqua" panose="02040602050305030304" pitchFamily="18" charset="0"/>
              </a:rPr>
              <a:t>R&amp;D for the components of the </a:t>
            </a:r>
            <a:r>
              <a:rPr lang="en-AU" altLang="it-IT" b="1" dirty="0">
                <a:solidFill>
                  <a:srgbClr val="008000"/>
                </a:solidFill>
                <a:latin typeface="Book Antiqua" panose="02040602050305030304" pitchFamily="18" charset="0"/>
              </a:rPr>
              <a:t>low energy high power accelerator</a:t>
            </a:r>
            <a:r>
              <a:rPr lang="en-AU" altLang="it-IT" dirty="0">
                <a:latin typeface="Book Antiqua" panose="02040602050305030304" pitchFamily="18" charset="0"/>
              </a:rPr>
              <a:t>; </a:t>
            </a:r>
          </a:p>
          <a:p>
            <a:pPr marL="342900" indent="-342900">
              <a:lnSpc>
                <a:spcPct val="150000"/>
              </a:lnSpc>
              <a:buClr>
                <a:srgbClr val="92D050"/>
              </a:buClr>
              <a:buSzPct val="80000"/>
              <a:buFont typeface="Wingdings" panose="05000000000000000000" pitchFamily="2" charset="2"/>
              <a:buChar char="Ø"/>
            </a:pPr>
            <a:r>
              <a:rPr lang="en-AU" altLang="it-IT" dirty="0">
                <a:latin typeface="Book Antiqua" panose="02040602050305030304" pitchFamily="18" charset="0"/>
              </a:rPr>
              <a:t>the development of </a:t>
            </a:r>
            <a:r>
              <a:rPr lang="en-AU" altLang="it-IT" b="1" dirty="0">
                <a:solidFill>
                  <a:srgbClr val="008000"/>
                </a:solidFill>
                <a:latin typeface="Book Antiqua" panose="02040602050305030304" pitchFamily="18" charset="0"/>
              </a:rPr>
              <a:t>high performance superconducting cavities;</a:t>
            </a:r>
          </a:p>
          <a:p>
            <a:pPr marL="342900" indent="-342900">
              <a:lnSpc>
                <a:spcPct val="150000"/>
              </a:lnSpc>
              <a:buClr>
                <a:srgbClr val="92D050"/>
              </a:buClr>
              <a:buSzPct val="80000"/>
              <a:buFont typeface="Wingdings" panose="05000000000000000000" pitchFamily="2" charset="2"/>
              <a:buChar char="Ø"/>
            </a:pPr>
            <a:r>
              <a:rPr lang="en-AU" altLang="it-IT" b="1" dirty="0">
                <a:solidFill>
                  <a:srgbClr val="008000"/>
                </a:solidFill>
                <a:latin typeface="Book Antiqua" panose="02040602050305030304" pitchFamily="18" charset="0"/>
              </a:rPr>
              <a:t>the industrial procedures for series production.</a:t>
            </a:r>
          </a:p>
        </p:txBody>
      </p:sp>
      <p:sp>
        <p:nvSpPr>
          <p:cNvPr id="33" name="Segnaposto numero diapositiva 53"/>
          <p:cNvSpPr>
            <a:spLocks noGrp="1"/>
          </p:cNvSpPr>
          <p:nvPr>
            <p:ph type="sldNum" sz="quarter" idx="12"/>
          </p:nvPr>
        </p:nvSpPr>
        <p:spPr>
          <a:xfrm>
            <a:off x="7882299" y="6538295"/>
            <a:ext cx="1279663" cy="365125"/>
          </a:xfrm>
        </p:spPr>
        <p:txBody>
          <a:bodyPr/>
          <a:lstStyle/>
          <a:p>
            <a:r>
              <a:rPr lang="en-US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3</a:t>
            </a:r>
            <a:endParaRPr lang="en-US" sz="14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1" name="Titolo 14"/>
          <p:cNvSpPr>
            <a:spLocks noGrp="1"/>
          </p:cNvSpPr>
          <p:nvPr>
            <p:ph type="title"/>
          </p:nvPr>
        </p:nvSpPr>
        <p:spPr>
          <a:xfrm>
            <a:off x="857250" y="228601"/>
            <a:ext cx="7406640" cy="966585"/>
          </a:xfrm>
        </p:spPr>
        <p:txBody>
          <a:bodyPr>
            <a:normAutofit/>
          </a:bodyPr>
          <a:lstStyle/>
          <a:p>
            <a:pPr algn="ctr"/>
            <a:r>
              <a:rPr lang="it-IT" sz="2800" b="1" dirty="0" smtClean="0">
                <a:solidFill>
                  <a:srgbClr val="008000"/>
                </a:solidFill>
                <a:latin typeface="Book Antiqua" panose="02040602050305030304" pitchFamily="18" charset="0"/>
              </a:rPr>
              <a:t>INFN </a:t>
            </a:r>
            <a:r>
              <a:rPr lang="it-IT" sz="2800" b="1" dirty="0" err="1" smtClean="0">
                <a:solidFill>
                  <a:srgbClr val="008000"/>
                </a:solidFill>
                <a:latin typeface="Book Antiqua" panose="02040602050305030304" pitchFamily="18" charset="0"/>
              </a:rPr>
              <a:t>Contribution</a:t>
            </a:r>
            <a:r>
              <a:rPr lang="it-IT" sz="2800" b="1" dirty="0">
                <a:solidFill>
                  <a:srgbClr val="008000"/>
                </a:solidFill>
                <a:latin typeface="Book Antiqua" panose="02040602050305030304" pitchFamily="18" charset="0"/>
              </a:rPr>
              <a:t> </a:t>
            </a:r>
            <a:r>
              <a:rPr lang="it-IT" sz="2800" b="1" dirty="0" smtClean="0">
                <a:solidFill>
                  <a:srgbClr val="008000"/>
                </a:solidFill>
                <a:latin typeface="Book Antiqua" panose="02040602050305030304" pitchFamily="18" charset="0"/>
              </a:rPr>
              <a:t>to ESS</a:t>
            </a:r>
            <a:endParaRPr lang="it-IT" sz="2800" b="1" dirty="0">
              <a:solidFill>
                <a:srgbClr val="00800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20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egnaposto contenuto 7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7867"/>
          <a:stretch/>
        </p:blipFill>
        <p:spPr>
          <a:xfrm>
            <a:off x="1842101" y="288856"/>
            <a:ext cx="6802649" cy="4815314"/>
          </a:xfrm>
        </p:spPr>
      </p:pic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741021" y="0"/>
            <a:ext cx="8404022" cy="532744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5"/>
                </a:solidFill>
              </a:rPr>
              <a:t>Dismantling / Packaging</a:t>
            </a:r>
            <a:endParaRPr lang="da-DK" sz="2800" b="1" dirty="0">
              <a:solidFill>
                <a:schemeClr val="accent5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79360" y="913153"/>
            <a:ext cx="331236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/>
              <a:t>Where</a:t>
            </a:r>
            <a:r>
              <a:rPr lang="it-IT" b="1" dirty="0" smtClean="0"/>
              <a:t>:</a:t>
            </a:r>
            <a:r>
              <a:rPr lang="it-IT" dirty="0" smtClean="0"/>
              <a:t> INFN-LNS (Catania)</a:t>
            </a:r>
          </a:p>
          <a:p>
            <a:endParaRPr lang="it-IT" sz="1200" dirty="0"/>
          </a:p>
          <a:p>
            <a:r>
              <a:rPr lang="it-IT" b="1" dirty="0" smtClean="0"/>
              <a:t>Start: </a:t>
            </a:r>
            <a:r>
              <a:rPr lang="it-IT" dirty="0" smtClean="0"/>
              <a:t>06/11/2017</a:t>
            </a:r>
          </a:p>
          <a:p>
            <a:endParaRPr lang="it-IT" sz="1200" dirty="0"/>
          </a:p>
          <a:p>
            <a:r>
              <a:rPr lang="it-IT" b="1" dirty="0" err="1" smtClean="0"/>
              <a:t>Duration</a:t>
            </a:r>
            <a:r>
              <a:rPr lang="it-IT" b="1" dirty="0" smtClean="0"/>
              <a:t> estimate: </a:t>
            </a:r>
            <a:r>
              <a:rPr lang="it-IT" dirty="0" smtClean="0"/>
              <a:t>19 work </a:t>
            </a:r>
            <a:r>
              <a:rPr lang="it-IT" dirty="0" err="1" smtClean="0"/>
              <a:t>days</a:t>
            </a:r>
            <a:endParaRPr lang="it-IT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001" y="4401690"/>
            <a:ext cx="2968042" cy="2456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469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5610" y="0"/>
            <a:ext cx="8404022" cy="532744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accent5"/>
                </a:solidFill>
              </a:rPr>
              <a:t>ISLEBT operational in Catania (2017)</a:t>
            </a:r>
            <a:endParaRPr lang="da-DK" sz="2800" b="1" dirty="0">
              <a:solidFill>
                <a:schemeClr val="accent5"/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1488B-9794-DE45-9F52-F2C98C1DA640}" type="slidenum">
              <a:rPr lang="da-DK" smtClean="0"/>
              <a:pPr/>
              <a:t>21</a:t>
            </a:fld>
            <a:endParaRPr lang="da-DK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954677" y="-1514062"/>
            <a:ext cx="3430102" cy="8085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ttangolo arrotondato 4"/>
          <p:cNvSpPr/>
          <p:nvPr/>
        </p:nvSpPr>
        <p:spPr>
          <a:xfrm>
            <a:off x="1230" y="4306288"/>
            <a:ext cx="3651664" cy="254552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t-IT" sz="2000" dirty="0" smtClean="0"/>
              <a:t>A </a:t>
            </a:r>
            <a:r>
              <a:rPr lang="it-IT" sz="2000" dirty="0" err="1" smtClean="0"/>
              <a:t>detailed</a:t>
            </a:r>
            <a:r>
              <a:rPr lang="it-IT" sz="2000" dirty="0" smtClean="0"/>
              <a:t> </a:t>
            </a:r>
            <a:r>
              <a:rPr lang="it-IT" sz="2000" b="1" dirty="0" err="1" smtClean="0">
                <a:solidFill>
                  <a:srgbClr val="FF0000"/>
                </a:solidFill>
              </a:rPr>
              <a:t>plan</a:t>
            </a:r>
            <a:r>
              <a:rPr lang="it-IT" sz="2000" dirty="0" smtClean="0"/>
              <a:t> to </a:t>
            </a:r>
            <a:r>
              <a:rPr lang="it-IT" sz="2000" dirty="0" err="1" smtClean="0"/>
              <a:t>manage</a:t>
            </a:r>
            <a:r>
              <a:rPr lang="it-IT" sz="2000" dirty="0" smtClean="0"/>
              <a:t> </a:t>
            </a:r>
            <a:r>
              <a:rPr lang="it-IT" sz="2000" dirty="0" err="1" smtClean="0"/>
              <a:t>shared</a:t>
            </a:r>
            <a:r>
              <a:rPr lang="it-IT" sz="2000" dirty="0" smtClean="0"/>
              <a:t> </a:t>
            </a:r>
            <a:r>
              <a:rPr lang="it-IT" sz="2000" dirty="0" err="1" smtClean="0"/>
              <a:t>resources</a:t>
            </a:r>
            <a:r>
              <a:rPr lang="it-IT" sz="2000" dirty="0" smtClean="0"/>
              <a:t> of the Lab to:</a:t>
            </a:r>
          </a:p>
          <a:p>
            <a:endParaRPr lang="it-IT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2000" b="1" dirty="0" err="1" smtClean="0"/>
              <a:t>Dismantling</a:t>
            </a:r>
            <a:endParaRPr lang="it-IT" sz="2000" b="1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2000" b="1" dirty="0" smtClean="0"/>
              <a:t>Storage</a:t>
            </a:r>
            <a:endParaRPr lang="it-IT" sz="20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2000" b="1" dirty="0" err="1" smtClean="0"/>
              <a:t>Transport</a:t>
            </a:r>
            <a:endParaRPr lang="it-IT" sz="2000" b="1" dirty="0" smtClean="0"/>
          </a:p>
        </p:txBody>
      </p:sp>
      <p:sp>
        <p:nvSpPr>
          <p:cNvPr id="7" name="Ovale 6"/>
          <p:cNvSpPr/>
          <p:nvPr/>
        </p:nvSpPr>
        <p:spPr>
          <a:xfrm>
            <a:off x="2107111" y="5456759"/>
            <a:ext cx="1517174" cy="95213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Only</a:t>
            </a:r>
            <a:r>
              <a:rPr lang="it-IT" dirty="0" smtClean="0"/>
              <a:t> 19 </a:t>
            </a:r>
            <a:r>
              <a:rPr lang="it-IT" dirty="0" err="1" smtClean="0"/>
              <a:t>working</a:t>
            </a:r>
            <a:endParaRPr lang="it-IT" dirty="0" smtClean="0"/>
          </a:p>
          <a:p>
            <a:pPr algn="ctr"/>
            <a:r>
              <a:rPr lang="it-IT" dirty="0" err="1" smtClean="0"/>
              <a:t>days</a:t>
            </a:r>
            <a:endParaRPr lang="it-IT" dirty="0"/>
          </a:p>
        </p:txBody>
      </p:sp>
      <p:grpSp>
        <p:nvGrpSpPr>
          <p:cNvPr id="8" name="Gruppo 7"/>
          <p:cNvGrpSpPr/>
          <p:nvPr/>
        </p:nvGrpSpPr>
        <p:grpSpPr>
          <a:xfrm>
            <a:off x="4009537" y="4584383"/>
            <a:ext cx="4899202" cy="2112856"/>
            <a:chOff x="783981" y="4536474"/>
            <a:chExt cx="4899202" cy="2112856"/>
          </a:xfrm>
        </p:grpSpPr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60817" y="4894323"/>
              <a:ext cx="2222366" cy="1611215"/>
            </a:xfrm>
            <a:prstGeom prst="rect">
              <a:avLst/>
            </a:prstGeom>
          </p:spPr>
        </p:pic>
        <p:pic>
          <p:nvPicPr>
            <p:cNvPr id="12" name="Immagine 11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211" t="4640" r="35079" b="2121"/>
            <a:stretch/>
          </p:blipFill>
          <p:spPr>
            <a:xfrm flipH="1">
              <a:off x="783981" y="4536474"/>
              <a:ext cx="2767367" cy="21128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225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1488B-9794-DE45-9F52-F2C98C1DA640}" type="slidenum">
              <a:rPr lang="da-DK" smtClean="0"/>
              <a:pPr/>
              <a:t>22</a:t>
            </a:fld>
            <a:endParaRPr lang="da-DK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2216609" y="75386"/>
            <a:ext cx="5400600" cy="532744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solidFill>
                  <a:schemeClr val="accent5"/>
                </a:solidFill>
              </a:rPr>
              <a:t>Dismantling phase at INFN-LNS</a:t>
            </a:r>
            <a:endParaRPr lang="da-DK" sz="2800" b="1" dirty="0">
              <a:solidFill>
                <a:schemeClr val="accent5"/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857588"/>
            <a:ext cx="5688632" cy="3917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ttangolo arrotondato 7"/>
          <p:cNvSpPr/>
          <p:nvPr/>
        </p:nvSpPr>
        <p:spPr>
          <a:xfrm>
            <a:off x="4090733" y="969646"/>
            <a:ext cx="2715390" cy="153212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Updated daily plan with activities, duration and resources needed</a:t>
            </a:r>
            <a:endParaRPr lang="it-IT" b="1" dirty="0" smtClean="0"/>
          </a:p>
        </p:txBody>
      </p:sp>
      <p:sp>
        <p:nvSpPr>
          <p:cNvPr id="9" name="Ovale 8"/>
          <p:cNvSpPr/>
          <p:nvPr/>
        </p:nvSpPr>
        <p:spPr>
          <a:xfrm>
            <a:off x="-25609" y="3940553"/>
            <a:ext cx="2499366" cy="92065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Shared with ESS and LNS Team</a:t>
            </a:r>
            <a:endParaRPr lang="it-IT" b="1" dirty="0" smtClean="0"/>
          </a:p>
        </p:txBody>
      </p:sp>
      <p:sp>
        <p:nvSpPr>
          <p:cNvPr id="11" name="CasellaDiTesto 10"/>
          <p:cNvSpPr txBox="1"/>
          <p:nvPr/>
        </p:nvSpPr>
        <p:spPr>
          <a:xfrm>
            <a:off x="8277809" y="652284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13" name="Rettangolo arrotondato 12"/>
          <p:cNvSpPr/>
          <p:nvPr/>
        </p:nvSpPr>
        <p:spPr>
          <a:xfrm>
            <a:off x="-25610" y="5721186"/>
            <a:ext cx="9169609" cy="113742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To optimize </a:t>
            </a:r>
            <a:r>
              <a:rPr lang="en-US" dirty="0"/>
              <a:t>the activities/time we chose to work in </a:t>
            </a:r>
            <a:r>
              <a:rPr lang="en-US" dirty="0" smtClean="0"/>
              <a:t>parallel @LNS in Catania and @UMAS Company in Piazza </a:t>
            </a:r>
            <a:r>
              <a:rPr lang="en-US" dirty="0" err="1" smtClean="0"/>
              <a:t>Armerina</a:t>
            </a:r>
            <a:r>
              <a:rPr lang="en-US" dirty="0" smtClean="0"/>
              <a:t> (EN)</a:t>
            </a:r>
            <a:endParaRPr lang="it-IT" b="1" dirty="0" smtClean="0"/>
          </a:p>
        </p:txBody>
      </p:sp>
    </p:spTree>
    <p:extLst>
      <p:ext uri="{BB962C8B-B14F-4D97-AF65-F5344CB8AC3E}">
        <p14:creationId xmlns:p14="http://schemas.microsoft.com/office/powerpoint/2010/main" val="246844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6494" y="0"/>
            <a:ext cx="8404022" cy="532744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accent5"/>
                </a:solidFill>
              </a:rPr>
              <a:t>Transportation</a:t>
            </a:r>
            <a:endParaRPr lang="da-DK" sz="2800" b="1" dirty="0">
              <a:solidFill>
                <a:schemeClr val="accent5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43"/>
          <a:stretch/>
        </p:blipFill>
        <p:spPr>
          <a:xfrm>
            <a:off x="18899" y="774600"/>
            <a:ext cx="5523958" cy="3004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7716" y="4123815"/>
            <a:ext cx="5000032" cy="2420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3860" y="774599"/>
            <a:ext cx="5258007" cy="3004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77402"/>
            <a:ext cx="4750333" cy="2871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60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6494" y="0"/>
            <a:ext cx="8404022" cy="532744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accent5"/>
                </a:solidFill>
              </a:rPr>
              <a:t>Transportation</a:t>
            </a:r>
            <a:endParaRPr lang="da-DK" sz="2800" b="1" dirty="0">
              <a:solidFill>
                <a:schemeClr val="accent5"/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80" y="766932"/>
            <a:ext cx="4764021" cy="3573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7164" y="1925452"/>
            <a:ext cx="4139952" cy="3104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ttangolo 9"/>
          <p:cNvSpPr/>
          <p:nvPr/>
        </p:nvSpPr>
        <p:spPr>
          <a:xfrm>
            <a:off x="2274343" y="1951018"/>
            <a:ext cx="2088232" cy="57606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Shocking </a:t>
            </a:r>
            <a:r>
              <a:rPr lang="it-IT" dirty="0" err="1" smtClean="0"/>
              <a:t>recorder</a:t>
            </a:r>
            <a:endParaRPr lang="it-IT" dirty="0"/>
          </a:p>
        </p:txBody>
      </p:sp>
      <p:cxnSp>
        <p:nvCxnSpPr>
          <p:cNvPr id="11" name="Connettore 2 10"/>
          <p:cNvCxnSpPr>
            <a:stCxn id="10" idx="1"/>
          </p:cNvCxnSpPr>
          <p:nvPr/>
        </p:nvCxnSpPr>
        <p:spPr>
          <a:xfrm flipH="1">
            <a:off x="1435048" y="2239050"/>
            <a:ext cx="839295" cy="99101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cxnSp>
      <p:sp>
        <p:nvSpPr>
          <p:cNvPr id="12" name="Rettangolo 11"/>
          <p:cNvSpPr/>
          <p:nvPr/>
        </p:nvSpPr>
        <p:spPr>
          <a:xfrm>
            <a:off x="5835490" y="917340"/>
            <a:ext cx="2088232" cy="79208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Real-time </a:t>
            </a:r>
            <a:r>
              <a:rPr lang="it-IT" dirty="0" err="1" smtClean="0"/>
              <a:t>monitoring</a:t>
            </a:r>
            <a:r>
              <a:rPr lang="it-IT" dirty="0" smtClean="0"/>
              <a:t> with </a:t>
            </a:r>
            <a:r>
              <a:rPr lang="it-IT" dirty="0" err="1" smtClean="0"/>
              <a:t>alarm</a:t>
            </a:r>
            <a:r>
              <a:rPr lang="it-IT" dirty="0" smtClean="0"/>
              <a:t> for the driver</a:t>
            </a:r>
            <a:endParaRPr lang="it-IT" dirty="0"/>
          </a:p>
        </p:txBody>
      </p:sp>
      <p:cxnSp>
        <p:nvCxnSpPr>
          <p:cNvPr id="13" name="Connettore 2 12"/>
          <p:cNvCxnSpPr>
            <a:stCxn id="12" idx="2"/>
          </p:cNvCxnSpPr>
          <p:nvPr/>
        </p:nvCxnSpPr>
        <p:spPr>
          <a:xfrm flipH="1">
            <a:off x="6826896" y="1709428"/>
            <a:ext cx="52710" cy="5040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cxnSp>
      <p:pic>
        <p:nvPicPr>
          <p:cNvPr id="15" name="Immagin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86487"/>
            <a:ext cx="4362575" cy="3171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3648" y="4421583"/>
            <a:ext cx="3234417" cy="2436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CasellaDiTesto 18"/>
          <p:cNvSpPr txBox="1"/>
          <p:nvPr/>
        </p:nvSpPr>
        <p:spPr>
          <a:xfrm>
            <a:off x="6823640" y="5378597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REAL-TIME System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6976040" y="5530997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REAL-TIME System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84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2231740" y="404664"/>
            <a:ext cx="4680520" cy="532744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solidFill>
                  <a:schemeClr val="accent5"/>
                </a:solidFill>
              </a:rPr>
              <a:t>Social Media </a:t>
            </a:r>
            <a:r>
              <a:rPr lang="en-US" sz="2800" b="1" dirty="0">
                <a:solidFill>
                  <a:schemeClr val="accent5"/>
                </a:solidFill>
              </a:rPr>
              <a:t>C</a:t>
            </a:r>
            <a:r>
              <a:rPr lang="en-US" sz="2800" b="1" dirty="0" smtClean="0">
                <a:solidFill>
                  <a:schemeClr val="accent5"/>
                </a:solidFill>
              </a:rPr>
              <a:t>ampaign</a:t>
            </a:r>
            <a:endParaRPr lang="da-DK" sz="2800" b="1" dirty="0">
              <a:solidFill>
                <a:schemeClr val="accent5"/>
              </a:solidFill>
            </a:endParaRP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009" y="1340768"/>
            <a:ext cx="5991982" cy="4453099"/>
          </a:xfrm>
          <a:prstGeom prst="rect">
            <a:avLst/>
          </a:prstGeom>
        </p:spPr>
      </p:pic>
      <p:sp>
        <p:nvSpPr>
          <p:cNvPr id="21" name="Rettangolo 20"/>
          <p:cNvSpPr/>
          <p:nvPr/>
        </p:nvSpPr>
        <p:spPr>
          <a:xfrm>
            <a:off x="1996575" y="6103640"/>
            <a:ext cx="7758608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hlinkClick r:id="rId3"/>
              </a:rPr>
              <a:t>https://www.facebook.com/IstitutoFisicaNucleare/videos/10155913763047579</a:t>
            </a:r>
            <a:r>
              <a:rPr lang="it-IT" sz="1600" dirty="0" smtClean="0">
                <a:hlinkClick r:id="rId3"/>
              </a:rPr>
              <a:t>/</a:t>
            </a:r>
            <a:endParaRPr lang="it-IT" sz="1600" dirty="0" smtClean="0"/>
          </a:p>
          <a:p>
            <a:r>
              <a:rPr lang="it-IT" sz="1600" dirty="0">
                <a:hlinkClick r:id="rId4"/>
              </a:rPr>
              <a:t>https://twitter.com/hashtag/IonSourceAdventure?src=hash</a:t>
            </a:r>
            <a:endParaRPr lang="it-IT" sz="1600" dirty="0"/>
          </a:p>
        </p:txBody>
      </p:sp>
      <p:sp>
        <p:nvSpPr>
          <p:cNvPr id="22" name="Rettangolo 21"/>
          <p:cNvSpPr/>
          <p:nvPr/>
        </p:nvSpPr>
        <p:spPr>
          <a:xfrm>
            <a:off x="2148975" y="6256040"/>
            <a:ext cx="77586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240808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739978" y="13544"/>
            <a:ext cx="8404022" cy="532744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5"/>
                </a:solidFill>
              </a:rPr>
              <a:t>Installation Plan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3055331" y="646984"/>
            <a:ext cx="813852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/>
              <a:t>Where</a:t>
            </a:r>
            <a:r>
              <a:rPr lang="it-IT" b="1" dirty="0" smtClean="0"/>
              <a:t>:</a:t>
            </a:r>
            <a:r>
              <a:rPr lang="it-IT" dirty="0" smtClean="0"/>
              <a:t> ESS (Lund) 			</a:t>
            </a:r>
            <a:r>
              <a:rPr lang="it-IT" b="1" dirty="0"/>
              <a:t>Start: </a:t>
            </a:r>
            <a:r>
              <a:rPr lang="it-IT" dirty="0"/>
              <a:t>16/01/2018</a:t>
            </a:r>
          </a:p>
          <a:p>
            <a:endParaRPr lang="it-IT" sz="1200" dirty="0"/>
          </a:p>
          <a:p>
            <a:r>
              <a:rPr lang="it-IT" b="1" dirty="0" smtClean="0"/>
              <a:t>						</a:t>
            </a:r>
            <a:r>
              <a:rPr lang="it-IT" b="1" dirty="0" err="1" smtClean="0"/>
              <a:t>Duration</a:t>
            </a:r>
            <a:r>
              <a:rPr lang="it-IT" b="1" dirty="0" smtClean="0"/>
              <a:t> </a:t>
            </a:r>
            <a:r>
              <a:rPr lang="it-IT" b="1" dirty="0"/>
              <a:t>estimate: </a:t>
            </a:r>
            <a:r>
              <a:rPr lang="it-IT" dirty="0"/>
              <a:t>14 work </a:t>
            </a:r>
            <a:r>
              <a:rPr lang="it-IT" dirty="0" err="1"/>
              <a:t>days</a:t>
            </a:r>
            <a:endParaRPr lang="it-IT" dirty="0"/>
          </a:p>
          <a:p>
            <a:endParaRPr lang="it-IT" dirty="0" smtClean="0"/>
          </a:p>
          <a:p>
            <a:r>
              <a:rPr lang="it-IT" sz="1200" dirty="0" smtClean="0"/>
              <a:t> </a:t>
            </a:r>
            <a:endParaRPr lang="it-IT" sz="12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0" y="1317646"/>
            <a:ext cx="6150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>
                <a:solidFill>
                  <a:srgbClr val="0070C0"/>
                </a:solidFill>
              </a:rPr>
              <a:t>Reference </a:t>
            </a:r>
            <a:r>
              <a:rPr lang="it-IT" sz="1600" b="1" dirty="0" err="1" smtClean="0">
                <a:solidFill>
                  <a:srgbClr val="0070C0"/>
                </a:solidFill>
              </a:rPr>
              <a:t>document</a:t>
            </a:r>
            <a:r>
              <a:rPr lang="it-IT" sz="1600" b="1" dirty="0" smtClean="0">
                <a:solidFill>
                  <a:srgbClr val="0070C0"/>
                </a:solidFill>
              </a:rPr>
              <a:t>: </a:t>
            </a:r>
            <a:r>
              <a:rPr lang="it-IT" sz="1600" dirty="0" err="1" smtClean="0">
                <a:solidFill>
                  <a:srgbClr val="0070C0"/>
                </a:solidFill>
              </a:rPr>
              <a:t>ESS_ISRCLEBT_Installation</a:t>
            </a:r>
            <a:r>
              <a:rPr lang="it-IT" sz="1600" dirty="0" smtClean="0">
                <a:solidFill>
                  <a:srgbClr val="0070C0"/>
                </a:solidFill>
              </a:rPr>
              <a:t> Plan in Lund</a:t>
            </a:r>
            <a:endParaRPr lang="it-IT" sz="1600" dirty="0">
              <a:solidFill>
                <a:srgbClr val="0070C0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172454" y="1754980"/>
            <a:ext cx="44994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ESS </a:t>
            </a:r>
            <a:r>
              <a:rPr lang="en-GB" dirty="0"/>
              <a:t>personnel </a:t>
            </a:r>
            <a:r>
              <a:rPr lang="en-GB" dirty="0" smtClean="0"/>
              <a:t>followed Dismantling phase in Catania, but the procedure was determined by the INFN personnel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406479" y="2719098"/>
            <a:ext cx="41713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</a:rPr>
              <a:t>Hazards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have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been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identified</a:t>
            </a:r>
            <a:r>
              <a:rPr lang="it-IT" dirty="0">
                <a:solidFill>
                  <a:srgbClr val="FF0000"/>
                </a:solidFill>
              </a:rPr>
              <a:t> and </a:t>
            </a:r>
            <a:r>
              <a:rPr lang="it-IT" dirty="0" err="1">
                <a:solidFill>
                  <a:srgbClr val="FF0000"/>
                </a:solidFill>
              </a:rPr>
              <a:t>evaluated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prior</a:t>
            </a:r>
            <a:r>
              <a:rPr lang="it-IT" dirty="0">
                <a:solidFill>
                  <a:srgbClr val="FF0000"/>
                </a:solidFill>
              </a:rPr>
              <a:t> to the start-up of the </a:t>
            </a:r>
            <a:r>
              <a:rPr lang="it-IT" dirty="0" smtClean="0">
                <a:solidFill>
                  <a:srgbClr val="FF0000"/>
                </a:solidFill>
              </a:rPr>
              <a:t>work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11120"/>
            <a:ext cx="3392649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3320" y="1483473"/>
            <a:ext cx="3700680" cy="2471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magine 1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0187" y="3356991"/>
            <a:ext cx="2993812" cy="3551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Immagine 1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5331" y="3638965"/>
            <a:ext cx="3155131" cy="2380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656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119003" y="123956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Access to installation area: </a:t>
            </a:r>
          </a:p>
          <a:p>
            <a:pPr marL="0" indent="0">
              <a:buNone/>
            </a:pPr>
            <a:r>
              <a:rPr lang="en-US" sz="2000" dirty="0"/>
              <a:t>Elevator FEB100      FEB090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3050 kg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~2.3 x 2.3 x 2.3 meter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No personnel transportation allowed</a:t>
            </a:r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2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51115BC-487E-4422-894C-CB7CD3E79223}" type="slidenum">
              <a:rPr lang="en-GB" noProof="0" smtClean="0"/>
              <a:t>27</a:t>
            </a:fld>
            <a:endParaRPr lang="en-GB" noProof="0"/>
          </a:p>
        </p:txBody>
      </p:sp>
      <p:cxnSp>
        <p:nvCxnSpPr>
          <p:cNvPr id="23" name="Straight Arrow Connector 11">
            <a:extLst>
              <a:ext uri="{FF2B5EF4-FFF2-40B4-BE49-F238E27FC236}">
                <a16:creationId xmlns:a16="http://schemas.microsoft.com/office/drawing/2014/main" id="{052057AE-AD63-49FF-9279-368BEABE0959}"/>
              </a:ext>
            </a:extLst>
          </p:cNvPr>
          <p:cNvCxnSpPr>
            <a:cxnSpLocks/>
          </p:cNvCxnSpPr>
          <p:nvPr/>
        </p:nvCxnSpPr>
        <p:spPr>
          <a:xfrm>
            <a:off x="2555776" y="2348880"/>
            <a:ext cx="360040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9">
            <a:extLst>
              <a:ext uri="{FF2B5EF4-FFF2-40B4-BE49-F238E27FC236}">
                <a16:creationId xmlns:a16="http://schemas.microsoft.com/office/drawing/2014/main" id="{E15E4086-4CD2-4562-BAA0-3912785F78A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44742" y="3518247"/>
            <a:ext cx="3714295" cy="2996078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059802" y="0"/>
            <a:ext cx="62888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FF0000"/>
                </a:solidFill>
              </a:rPr>
              <a:t>ESS </a:t>
            </a:r>
            <a:r>
              <a:rPr lang="it-IT" sz="2400" b="1" dirty="0" err="1" smtClean="0">
                <a:solidFill>
                  <a:srgbClr val="FF0000"/>
                </a:solidFill>
              </a:rPr>
              <a:t>charges</a:t>
            </a:r>
            <a:endParaRPr lang="it-IT" sz="2400" b="1" dirty="0">
              <a:solidFill>
                <a:srgbClr val="FF0000"/>
              </a:solidFill>
            </a:endParaRPr>
          </a:p>
          <a:p>
            <a:r>
              <a:rPr lang="it-IT" sz="2400" b="1" dirty="0" smtClean="0">
                <a:solidFill>
                  <a:srgbClr val="FF0000"/>
                </a:solidFill>
              </a:rPr>
              <a:t>(</a:t>
            </a:r>
            <a:r>
              <a:rPr lang="it-IT" sz="2400" b="1" dirty="0" err="1" smtClean="0">
                <a:solidFill>
                  <a:srgbClr val="FF0000"/>
                </a:solidFill>
              </a:rPr>
              <a:t>preparation</a:t>
            </a:r>
            <a:r>
              <a:rPr lang="it-IT" sz="2400" b="1" dirty="0" smtClean="0">
                <a:solidFill>
                  <a:srgbClr val="FF0000"/>
                </a:solidFill>
              </a:rPr>
              <a:t> of the area, </a:t>
            </a:r>
            <a:r>
              <a:rPr lang="it-IT" sz="2400" b="1" dirty="0" err="1" smtClean="0">
                <a:solidFill>
                  <a:srgbClr val="FF0000"/>
                </a:solidFill>
              </a:rPr>
              <a:t>safety</a:t>
            </a:r>
            <a:r>
              <a:rPr lang="it-IT" sz="2400" b="1" dirty="0" smtClean="0">
                <a:solidFill>
                  <a:srgbClr val="FF0000"/>
                </a:solidFill>
              </a:rPr>
              <a:t>, </a:t>
            </a:r>
            <a:r>
              <a:rPr lang="it-IT" sz="2400" b="1" dirty="0" err="1" smtClean="0">
                <a:solidFill>
                  <a:srgbClr val="FF0000"/>
                </a:solidFill>
              </a:rPr>
              <a:t>cabling</a:t>
            </a:r>
            <a:r>
              <a:rPr lang="it-IT" sz="2400" b="1" dirty="0" smtClean="0">
                <a:solidFill>
                  <a:srgbClr val="FF0000"/>
                </a:solidFill>
              </a:rPr>
              <a:t>, </a:t>
            </a:r>
            <a:r>
              <a:rPr lang="it-IT" sz="2400" b="1" dirty="0" err="1" smtClean="0">
                <a:solidFill>
                  <a:srgbClr val="FF0000"/>
                </a:solidFill>
              </a:rPr>
              <a:t>piping</a:t>
            </a:r>
            <a:r>
              <a:rPr lang="it-IT" sz="2400" b="1" dirty="0" smtClean="0">
                <a:solidFill>
                  <a:srgbClr val="FF0000"/>
                </a:solidFill>
              </a:rPr>
              <a:t>)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7274438" y="512733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4671945" y="1064778"/>
            <a:ext cx="4472055" cy="579322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Electrical safety</a:t>
            </a:r>
          </a:p>
          <a:p>
            <a:pPr lvl="1"/>
            <a:r>
              <a:rPr lang="en-US" sz="2000" dirty="0" smtClean="0"/>
              <a:t>HV platform at 75kV</a:t>
            </a:r>
          </a:p>
          <a:p>
            <a:pPr lvl="2"/>
            <a:r>
              <a:rPr lang="en-US" sz="1600" dirty="0" smtClean="0">
                <a:solidFill>
                  <a:srgbClr val="0070C0"/>
                </a:solidFill>
              </a:rPr>
              <a:t>Grounded floor-to-ceiling cage surrounds the complete HV platform</a:t>
            </a:r>
          </a:p>
          <a:p>
            <a:pPr lvl="2"/>
            <a:r>
              <a:rPr lang="en-US" sz="1600" dirty="0" smtClean="0">
                <a:solidFill>
                  <a:srgbClr val="0070C0"/>
                </a:solidFill>
              </a:rPr>
              <a:t>1 m tall top plates with ø2.5 mm holes (IP3x) to allow hydrogen gas to escape</a:t>
            </a:r>
          </a:p>
          <a:p>
            <a:r>
              <a:rPr lang="en-US" sz="2400" dirty="0" smtClean="0"/>
              <a:t>Radiation safety</a:t>
            </a:r>
          </a:p>
          <a:p>
            <a:pPr lvl="1"/>
            <a:r>
              <a:rPr lang="en-US" sz="2000" dirty="0" smtClean="0"/>
              <a:t>X-rays generated by 75 </a:t>
            </a:r>
            <a:r>
              <a:rPr lang="en-US" sz="2000" dirty="0" err="1" smtClean="0"/>
              <a:t>keV</a:t>
            </a:r>
            <a:r>
              <a:rPr lang="en-US" sz="2000" dirty="0" smtClean="0"/>
              <a:t> electrons</a:t>
            </a:r>
          </a:p>
          <a:p>
            <a:pPr lvl="2"/>
            <a:r>
              <a:rPr lang="en-US" sz="1600" dirty="0" smtClean="0">
                <a:solidFill>
                  <a:srgbClr val="0070C0"/>
                </a:solidFill>
              </a:rPr>
              <a:t>2.5 m tall, 2 mm thick lead sheets sandwiched between two aluminum plates</a:t>
            </a:r>
            <a:endParaRPr lang="en-US" sz="1600" dirty="0" smtClean="0"/>
          </a:p>
          <a:p>
            <a:r>
              <a:rPr lang="en-US" sz="2400" dirty="0" smtClean="0"/>
              <a:t>PSS0</a:t>
            </a:r>
          </a:p>
          <a:p>
            <a:pPr lvl="1"/>
            <a:r>
              <a:rPr lang="en-US" sz="2000" dirty="0" smtClean="0"/>
              <a:t>Mitigate against electrical hazards</a:t>
            </a:r>
          </a:p>
          <a:p>
            <a:pPr lvl="2"/>
            <a:r>
              <a:rPr lang="en-US" sz="1600" dirty="0" smtClean="0">
                <a:solidFill>
                  <a:srgbClr val="0070C0"/>
                </a:solidFill>
              </a:rPr>
              <a:t>Key exchange : HV PS/cage door </a:t>
            </a:r>
          </a:p>
          <a:p>
            <a:pPr lvl="2"/>
            <a:r>
              <a:rPr lang="en-US" sz="1600" dirty="0" smtClean="0">
                <a:solidFill>
                  <a:srgbClr val="0070C0"/>
                </a:solidFill>
              </a:rPr>
              <a:t>Interlock HV PS, disconnect mains</a:t>
            </a:r>
          </a:p>
          <a:p>
            <a:pPr lvl="2"/>
            <a:r>
              <a:rPr lang="en-US" sz="1600" dirty="0" smtClean="0">
                <a:solidFill>
                  <a:srgbClr val="0070C0"/>
                </a:solidFill>
              </a:rPr>
              <a:t>Grounding relay and grounding stick</a:t>
            </a:r>
            <a:endParaRPr lang="en-US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88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2466991" y="138292"/>
            <a:ext cx="5112568" cy="532744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chemeClr val="accent5"/>
                </a:solidFill>
              </a:rPr>
              <a:t>Installation </a:t>
            </a:r>
            <a:r>
              <a:rPr lang="en-US" sz="2800" b="1" dirty="0" smtClean="0">
                <a:solidFill>
                  <a:schemeClr val="accent5"/>
                </a:solidFill>
              </a:rPr>
              <a:t>in Lund</a:t>
            </a:r>
            <a:endParaRPr lang="en-US" sz="2800" b="1" dirty="0">
              <a:solidFill>
                <a:schemeClr val="accent5"/>
              </a:solidFill>
            </a:endParaRP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6991" y="817242"/>
            <a:ext cx="4032448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5717" y="4099288"/>
            <a:ext cx="3678283" cy="2758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281498" y="1067353"/>
            <a:ext cx="3170542" cy="2377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64" y="1462534"/>
            <a:ext cx="2837553" cy="2128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901583"/>
            <a:ext cx="5236341" cy="2956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393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070887"/>
            <a:ext cx="2133600" cy="365125"/>
          </a:xfrm>
        </p:spPr>
        <p:txBody>
          <a:bodyPr/>
          <a:lstStyle/>
          <a:p>
            <a:fld id="{551115BC-487E-4422-894C-CB7CD3E79223}" type="slidenum">
              <a:rPr lang="en-GB" noProof="0" smtClean="0"/>
              <a:t>29</a:t>
            </a:fld>
            <a:endParaRPr lang="en-GB" noProof="0"/>
          </a:p>
        </p:txBody>
      </p:sp>
      <p:pic>
        <p:nvPicPr>
          <p:cNvPr id="5" name="Picture 4" descr="Slide1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1557253"/>
            <a:ext cx="2478589" cy="643210"/>
          </a:xfrm>
          <a:prstGeom prst="rect">
            <a:avLst/>
          </a:prstGeom>
        </p:spPr>
      </p:pic>
      <p:pic>
        <p:nvPicPr>
          <p:cNvPr id="6" name="Picture 5" descr="Slide2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6173" y="1336367"/>
            <a:ext cx="2561971" cy="1175189"/>
          </a:xfrm>
          <a:prstGeom prst="rect">
            <a:avLst/>
          </a:prstGeom>
        </p:spPr>
      </p:pic>
      <p:pic>
        <p:nvPicPr>
          <p:cNvPr id="8" name="Picture 7" descr="Slide4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3287" y="1200909"/>
            <a:ext cx="2283513" cy="1510580"/>
          </a:xfrm>
          <a:prstGeom prst="rect">
            <a:avLst/>
          </a:prstGeom>
        </p:spPr>
      </p:pic>
      <p:pic>
        <p:nvPicPr>
          <p:cNvPr id="9" name="Picture 8" descr="Slide7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0232" y="2827961"/>
            <a:ext cx="2086743" cy="1533714"/>
          </a:xfrm>
          <a:prstGeom prst="rect">
            <a:avLst/>
          </a:prstGeom>
        </p:spPr>
      </p:pic>
      <p:pic>
        <p:nvPicPr>
          <p:cNvPr id="11" name="Picture 10" descr="Slide12.jp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5189" y="2747960"/>
            <a:ext cx="2566971" cy="1619713"/>
          </a:xfrm>
          <a:prstGeom prst="rect">
            <a:avLst/>
          </a:prstGeom>
        </p:spPr>
      </p:pic>
      <p:pic>
        <p:nvPicPr>
          <p:cNvPr id="12" name="Picture 11" descr="Slide13.jp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670" y="2745622"/>
            <a:ext cx="2594154" cy="1622051"/>
          </a:xfrm>
          <a:prstGeom prst="rect">
            <a:avLst/>
          </a:prstGeom>
        </p:spPr>
      </p:pic>
      <p:pic>
        <p:nvPicPr>
          <p:cNvPr id="13" name="Picture 12" descr="Slide16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4712617"/>
            <a:ext cx="2736304" cy="1488717"/>
          </a:xfrm>
          <a:prstGeom prst="rect">
            <a:avLst/>
          </a:prstGeom>
        </p:spPr>
      </p:pic>
      <p:pic>
        <p:nvPicPr>
          <p:cNvPr id="15" name="Picture 14" descr="Slide19.jpg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1370" y="4654836"/>
            <a:ext cx="2602798" cy="1729061"/>
          </a:xfrm>
          <a:prstGeom prst="rect">
            <a:avLst/>
          </a:prstGeom>
        </p:spPr>
      </p:pic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379146" y="12461"/>
            <a:ext cx="6715382" cy="69250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Installation sequence 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2989690" y="1552391"/>
            <a:ext cx="214158" cy="14401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6228184" y="1552391"/>
            <a:ext cx="214158" cy="14401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 flipH="1">
            <a:off x="6300192" y="3412631"/>
            <a:ext cx="214158" cy="14401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urved Left Arrow 20"/>
          <p:cNvSpPr/>
          <p:nvPr/>
        </p:nvSpPr>
        <p:spPr>
          <a:xfrm flipH="1">
            <a:off x="35496" y="3863617"/>
            <a:ext cx="340957" cy="1421222"/>
          </a:xfrm>
          <a:prstGeom prst="curved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ight Arrow 21"/>
          <p:cNvSpPr/>
          <p:nvPr/>
        </p:nvSpPr>
        <p:spPr>
          <a:xfrm flipH="1">
            <a:off x="3133706" y="3412631"/>
            <a:ext cx="214158" cy="14401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>
            <a:off x="3349730" y="5196026"/>
            <a:ext cx="214158" cy="14401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6158042" y="5196026"/>
            <a:ext cx="214158" cy="14401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urved Left Arrow 24"/>
          <p:cNvSpPr/>
          <p:nvPr/>
        </p:nvSpPr>
        <p:spPr>
          <a:xfrm>
            <a:off x="8748464" y="1991409"/>
            <a:ext cx="340957" cy="1421222"/>
          </a:xfrm>
          <a:prstGeom prst="curved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107504" y="2711489"/>
            <a:ext cx="89008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07504" y="4583697"/>
            <a:ext cx="89008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043608" y="2384808"/>
            <a:ext cx="53285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Installation of the HV platform (using FEB Drop-Hatch crane)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71316" y="4286373"/>
            <a:ext cx="69690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Installation of the </a:t>
            </a:r>
            <a:r>
              <a:rPr lang="en-US" sz="1600" dirty="0">
                <a:solidFill>
                  <a:srgbClr val="FF0000"/>
                </a:solidFill>
              </a:rPr>
              <a:t>I</a:t>
            </a:r>
            <a:r>
              <a:rPr lang="en-US" sz="1600" dirty="0" smtClean="0">
                <a:solidFill>
                  <a:srgbClr val="FF0000"/>
                </a:solidFill>
              </a:rPr>
              <a:t>SRC &amp; </a:t>
            </a:r>
            <a:r>
              <a:rPr lang="en-US" sz="1600" smtClean="0">
                <a:solidFill>
                  <a:srgbClr val="FF0000"/>
                </a:solidFill>
              </a:rPr>
              <a:t>LEBT components </a:t>
            </a:r>
            <a:r>
              <a:rPr lang="en-US" sz="1600" dirty="0" smtClean="0">
                <a:solidFill>
                  <a:srgbClr val="FF0000"/>
                </a:solidFill>
              </a:rPr>
              <a:t>on the beamline (crane by </a:t>
            </a:r>
            <a:r>
              <a:rPr lang="en-US" sz="1600" dirty="0" err="1" smtClean="0">
                <a:solidFill>
                  <a:srgbClr val="FF0000"/>
                </a:solidFill>
              </a:rPr>
              <a:t>Tunga</a:t>
            </a:r>
            <a:r>
              <a:rPr lang="en-US" sz="1600" dirty="0" smtClean="0">
                <a:solidFill>
                  <a:srgbClr val="FF0000"/>
                </a:solidFill>
              </a:rPr>
              <a:t> Lyft)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71316" y="6189359"/>
            <a:ext cx="696903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Installation of the </a:t>
            </a:r>
            <a:r>
              <a:rPr lang="en-US" sz="1600" dirty="0">
                <a:solidFill>
                  <a:srgbClr val="FF0000"/>
                </a:solidFill>
              </a:rPr>
              <a:t>I</a:t>
            </a:r>
            <a:r>
              <a:rPr lang="en-US" sz="1600" dirty="0" smtClean="0">
                <a:solidFill>
                  <a:srgbClr val="FF0000"/>
                </a:solidFill>
              </a:rPr>
              <a:t>SRC &amp; LEBT components on the beamline (crane by </a:t>
            </a:r>
            <a:r>
              <a:rPr lang="en-US" sz="1600" dirty="0" err="1" smtClean="0">
                <a:solidFill>
                  <a:srgbClr val="FF0000"/>
                </a:solidFill>
              </a:rPr>
              <a:t>Tunga</a:t>
            </a:r>
            <a:r>
              <a:rPr lang="en-US" sz="1600" dirty="0" smtClean="0">
                <a:solidFill>
                  <a:srgbClr val="FF0000"/>
                </a:solidFill>
              </a:rPr>
              <a:t> Lyft)</a:t>
            </a:r>
            <a:endParaRPr lang="en-US" sz="1600" dirty="0">
              <a:solidFill>
                <a:srgbClr val="FF0000"/>
              </a:solidFill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4084350739"/>
              </p:ext>
            </p:extLst>
          </p:nvPr>
        </p:nvGraphicFramePr>
        <p:xfrm>
          <a:off x="6403286" y="4478145"/>
          <a:ext cx="2605081" cy="18630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363303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Graphic spid="7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8200" y="-465084"/>
            <a:ext cx="5475014" cy="8666591"/>
          </a:xfrm>
        </p:spPr>
      </p:pic>
    </p:spTree>
    <p:extLst>
      <p:ext uri="{BB962C8B-B14F-4D97-AF65-F5344CB8AC3E}">
        <p14:creationId xmlns:p14="http://schemas.microsoft.com/office/powerpoint/2010/main" val="293684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/>
        </p:nvGrpSpPr>
        <p:grpSpPr>
          <a:xfrm>
            <a:off x="0" y="815355"/>
            <a:ext cx="9143999" cy="6042645"/>
            <a:chOff x="10474243" y="3442514"/>
            <a:chExt cx="10375765" cy="6842548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74243" y="3447955"/>
              <a:ext cx="10375765" cy="6837107"/>
            </a:xfrm>
            <a:prstGeom prst="rect">
              <a:avLst/>
            </a:prstGeom>
          </p:spPr>
        </p:pic>
        <p:sp>
          <p:nvSpPr>
            <p:cNvPr id="6" name="Rettangolo 5"/>
            <p:cNvSpPr/>
            <p:nvPr/>
          </p:nvSpPr>
          <p:spPr>
            <a:xfrm>
              <a:off x="10474243" y="3442514"/>
              <a:ext cx="10375765" cy="584775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/>
                <a:t>2018-02-01 Source fully assembled in Lund by INFN-LNS team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558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200370"/>
            <a:ext cx="7886700" cy="763458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/>
              <a:t>ISRC&amp;LEBT </a:t>
            </a:r>
            <a:r>
              <a:rPr lang="en-GB" sz="3200" b="1" dirty="0" smtClean="0"/>
              <a:t>Documentations</a:t>
            </a:r>
            <a:endParaRPr lang="en-GB" sz="3200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87079" y="1166598"/>
            <a:ext cx="4284921" cy="527673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INFN is providing a shared folder collecting:</a:t>
            </a:r>
          </a:p>
          <a:p>
            <a:r>
              <a:rPr lang="en-US" dirty="0" smtClean="0"/>
              <a:t>Drawings</a:t>
            </a:r>
          </a:p>
          <a:p>
            <a:r>
              <a:rPr lang="en-US" dirty="0" smtClean="0"/>
              <a:t>Diagrams</a:t>
            </a:r>
          </a:p>
          <a:p>
            <a:r>
              <a:rPr lang="en-US" dirty="0" smtClean="0"/>
              <a:t>Cable specifications</a:t>
            </a:r>
          </a:p>
          <a:p>
            <a:r>
              <a:rPr lang="en-US" dirty="0" smtClean="0"/>
              <a:t>Manuals</a:t>
            </a:r>
          </a:p>
          <a:p>
            <a:r>
              <a:rPr lang="en-US" dirty="0"/>
              <a:t>F</a:t>
            </a:r>
            <a:r>
              <a:rPr lang="en-US" dirty="0" smtClean="0"/>
              <a:t>actory acceptance test</a:t>
            </a:r>
          </a:p>
          <a:p>
            <a:r>
              <a:rPr lang="en-US" dirty="0" smtClean="0"/>
              <a:t>Guides</a:t>
            </a:r>
          </a:p>
          <a:p>
            <a:r>
              <a:rPr lang="en-US" dirty="0" smtClean="0"/>
              <a:t>Certification of conformities</a:t>
            </a:r>
          </a:p>
          <a:p>
            <a:r>
              <a:rPr lang="en-US" dirty="0" smtClean="0"/>
              <a:t>Interface drawings</a:t>
            </a:r>
          </a:p>
          <a:p>
            <a:r>
              <a:rPr lang="en-US" dirty="0" smtClean="0"/>
              <a:t>Non conformity reports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600" dirty="0" smtClean="0"/>
              <a:t>The documentation is collected in folders organized following the </a:t>
            </a:r>
            <a:r>
              <a:rPr lang="en-US" sz="2600" dirty="0"/>
              <a:t>Product </a:t>
            </a:r>
            <a:r>
              <a:rPr lang="en-US" sz="2600" dirty="0" err="1"/>
              <a:t>Breackdown</a:t>
            </a:r>
            <a:r>
              <a:rPr lang="en-US" sz="2600" dirty="0"/>
              <a:t> </a:t>
            </a:r>
            <a:r>
              <a:rPr lang="en-US" sz="2600" dirty="0" smtClean="0"/>
              <a:t>Structure.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5920" y="1350334"/>
            <a:ext cx="4273357" cy="4685975"/>
          </a:xfrm>
          <a:prstGeom prst="rect">
            <a:avLst/>
          </a:prstGeom>
        </p:spPr>
      </p:pic>
      <p:sp>
        <p:nvSpPr>
          <p:cNvPr id="5" name="Segnaposto contenuto 2"/>
          <p:cNvSpPr txBox="1">
            <a:spLocks/>
          </p:cNvSpPr>
          <p:nvPr/>
        </p:nvSpPr>
        <p:spPr>
          <a:xfrm>
            <a:off x="6534727" y="6044234"/>
            <a:ext cx="2452255" cy="399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 smtClean="0"/>
              <a:t>700 MB of documentations</a:t>
            </a:r>
          </a:p>
        </p:txBody>
      </p:sp>
    </p:spTree>
    <p:extLst>
      <p:ext uri="{BB962C8B-B14F-4D97-AF65-F5344CB8AC3E}">
        <p14:creationId xmlns:p14="http://schemas.microsoft.com/office/powerpoint/2010/main" val="329937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72722" y="136870"/>
            <a:ext cx="7249968" cy="763458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200" b="1" dirty="0" smtClean="0"/>
              <a:t>Certifications of materials used for the fabrication</a:t>
            </a:r>
            <a:endParaRPr lang="en-GB" sz="3200" b="1" dirty="0"/>
          </a:p>
        </p:txBody>
      </p:sp>
      <p:grpSp>
        <p:nvGrpSpPr>
          <p:cNvPr id="5" name="Gruppo 4"/>
          <p:cNvGrpSpPr/>
          <p:nvPr/>
        </p:nvGrpSpPr>
        <p:grpSpPr>
          <a:xfrm>
            <a:off x="1572722" y="1218609"/>
            <a:ext cx="6084229" cy="5052882"/>
            <a:chOff x="1859045" y="1127734"/>
            <a:chExt cx="5425910" cy="4563657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59045" y="1127734"/>
              <a:ext cx="5425910" cy="3254022"/>
            </a:xfrm>
            <a:prstGeom prst="rect">
              <a:avLst/>
            </a:prstGeom>
          </p:spPr>
        </p:pic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05226" y="4442697"/>
              <a:ext cx="5317610" cy="12486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349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976225"/>
            <a:ext cx="4174259" cy="763458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200" b="1" dirty="0" smtClean="0"/>
              <a:t>Leak tests of custom purchased equipment</a:t>
            </a:r>
            <a:endParaRPr lang="en-GB" sz="3200" b="1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6092" y="477495"/>
            <a:ext cx="4281457" cy="604588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6461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37955" y="200370"/>
            <a:ext cx="6825095" cy="763458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 smtClean="0"/>
              <a:t>Specification of purchased equipment</a:t>
            </a:r>
            <a:endParaRPr lang="en-GB" sz="3200" b="1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747" y="1214493"/>
            <a:ext cx="7216765" cy="50906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2701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57442" y="200370"/>
            <a:ext cx="6778914" cy="763458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 smtClean="0"/>
              <a:t>User manuals of purchased equipment</a:t>
            </a:r>
            <a:endParaRPr lang="en-GB" sz="3200" b="1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5704" y="1361001"/>
            <a:ext cx="5364945" cy="480101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2977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200370"/>
            <a:ext cx="7886700" cy="763458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 smtClean="0"/>
              <a:t>Wiring diagrams</a:t>
            </a:r>
            <a:endParaRPr lang="en-GB" sz="3200" b="1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946" y="1075684"/>
            <a:ext cx="7712108" cy="546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85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2542" y="1493462"/>
            <a:ext cx="3389168" cy="763458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200" b="1" dirty="0" smtClean="0"/>
              <a:t>GUI control system user guides</a:t>
            </a:r>
            <a:endParaRPr lang="en-GB" sz="3200" b="1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7564" y="490319"/>
            <a:ext cx="3740643" cy="626515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3684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8177" y="200370"/>
            <a:ext cx="7490114" cy="763458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 smtClean="0"/>
              <a:t>Non conformities documentation</a:t>
            </a:r>
            <a:endParaRPr lang="en-GB" sz="3200" b="1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7463"/>
            <a:ext cx="9144000" cy="4343073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720436" y="5883563"/>
            <a:ext cx="7887855" cy="748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Almost all non conformities encountered during the construction and commissioning period were solved or mitigated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743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200370"/>
            <a:ext cx="7886700" cy="763458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 smtClean="0"/>
              <a:t>Assembling manuals</a:t>
            </a:r>
            <a:endParaRPr lang="en-GB" sz="3200" b="1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1308" y="988363"/>
            <a:ext cx="5478007" cy="554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74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9"/>
          <p:cNvPicPr>
            <a:picLocks noChangeAspect="1"/>
          </p:cNvPicPr>
          <p:nvPr/>
        </p:nvPicPr>
        <p:blipFill rotWithShape="1">
          <a:blip r:embed="rId2" cstate="screen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-1802" r="-5874"/>
          <a:stretch/>
        </p:blipFill>
        <p:spPr bwMode="auto">
          <a:xfrm>
            <a:off x="2696718" y="1714869"/>
            <a:ext cx="4116458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69175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FFFFFF"/>
                </a:solidFill>
              </a:rPr>
              <a:t>Accelerator </a:t>
            </a:r>
            <a:r>
              <a:rPr lang="en-US" dirty="0" smtClean="0">
                <a:solidFill>
                  <a:srgbClr val="FFFFFF"/>
                </a:solidFill>
              </a:rPr>
              <a:t>Collaboration - Accelerator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160400"/>
            <a:ext cx="2057400" cy="365125"/>
          </a:xfrm>
        </p:spPr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72" name="Group 10"/>
          <p:cNvGrpSpPr>
            <a:grpSpLocks/>
          </p:cNvGrpSpPr>
          <p:nvPr/>
        </p:nvGrpSpPr>
        <p:grpSpPr bwMode="auto">
          <a:xfrm>
            <a:off x="131105" y="2217172"/>
            <a:ext cx="8896350" cy="1065213"/>
            <a:chOff x="0" y="0"/>
            <a:chExt cx="12547601" cy="1720850"/>
          </a:xfrm>
        </p:grpSpPr>
        <p:sp>
          <p:nvSpPr>
            <p:cNvPr id="73" name="AutoShape 11"/>
            <p:cNvSpPr>
              <a:spLocks/>
            </p:cNvSpPr>
            <p:nvPr/>
          </p:nvSpPr>
          <p:spPr bwMode="auto">
            <a:xfrm>
              <a:off x="5461443" y="648846"/>
              <a:ext cx="964541" cy="469322"/>
            </a:xfrm>
            <a:prstGeom prst="roundRect">
              <a:avLst>
                <a:gd name="adj" fmla="val 29731"/>
              </a:avLst>
            </a:prstGeom>
            <a:solidFill>
              <a:srgbClr val="66A1DD">
                <a:alpha val="79999"/>
              </a:srgbClr>
            </a:solidFill>
            <a:ln w="25400" cap="flat" cmpd="sng">
              <a:solidFill>
                <a:srgbClr val="606060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79">
                <a:defRPr/>
              </a:pPr>
              <a:r>
                <a:rPr lang="en-US" sz="1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Gill Sans" charset="0"/>
                </a:rPr>
                <a:t>Spokes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74" name="AutoShape 12"/>
            <p:cNvSpPr>
              <a:spLocks/>
            </p:cNvSpPr>
            <p:nvPr/>
          </p:nvSpPr>
          <p:spPr bwMode="auto">
            <a:xfrm>
              <a:off x="6616749" y="648846"/>
              <a:ext cx="1238899" cy="469322"/>
            </a:xfrm>
            <a:prstGeom prst="roundRect">
              <a:avLst>
                <a:gd name="adj" fmla="val 27028"/>
              </a:avLst>
            </a:prstGeom>
            <a:solidFill>
              <a:srgbClr val="4180FC">
                <a:alpha val="79999"/>
              </a:srgbClr>
            </a:solidFill>
            <a:ln w="25400" cap="flat" cmpd="sng">
              <a:solidFill>
                <a:srgbClr val="606060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79">
                <a:defRPr/>
              </a:pPr>
              <a:r>
                <a:rPr lang="en-US" sz="1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Gill Sans" charset="0"/>
                </a:rPr>
                <a:t>Medium β</a:t>
              </a:r>
              <a:endParaRPr lang="en-US" sz="1600" dirty="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75" name="AutoShape 13"/>
            <p:cNvSpPr>
              <a:spLocks/>
            </p:cNvSpPr>
            <p:nvPr/>
          </p:nvSpPr>
          <p:spPr bwMode="auto">
            <a:xfrm>
              <a:off x="8095711" y="641151"/>
              <a:ext cx="1271049" cy="482146"/>
            </a:xfrm>
            <a:prstGeom prst="roundRect">
              <a:avLst>
                <a:gd name="adj" fmla="val 26315"/>
              </a:avLst>
            </a:prstGeom>
            <a:solidFill>
              <a:srgbClr val="0196FC">
                <a:alpha val="79999"/>
              </a:srgbClr>
            </a:solidFill>
            <a:ln w="25400" cap="flat" cmpd="sng">
              <a:solidFill>
                <a:srgbClr val="606060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79">
                <a:defRPr/>
              </a:pPr>
              <a:r>
                <a:rPr lang="en-US" sz="1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Gill Sans" charset="0"/>
                </a:rPr>
                <a:t>High β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76" name="AutoShape 14"/>
            <p:cNvSpPr>
              <a:spLocks/>
            </p:cNvSpPr>
            <p:nvPr/>
          </p:nvSpPr>
          <p:spPr bwMode="auto">
            <a:xfrm>
              <a:off x="4342576" y="648846"/>
              <a:ext cx="775919" cy="469322"/>
            </a:xfrm>
            <a:prstGeom prst="roundRect">
              <a:avLst>
                <a:gd name="adj" fmla="val 21620"/>
              </a:avLst>
            </a:prstGeom>
            <a:solidFill>
              <a:srgbClr val="FFD479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79">
                <a:defRPr/>
              </a:pPr>
              <a:r>
                <a:rPr lang="en-US" sz="1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Gill Sans" charset="0"/>
                </a:rPr>
                <a:t>DTL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77" name="AutoShape 15"/>
            <p:cNvSpPr>
              <a:spLocks/>
            </p:cNvSpPr>
            <p:nvPr/>
          </p:nvSpPr>
          <p:spPr bwMode="auto">
            <a:xfrm>
              <a:off x="3303016" y="648846"/>
              <a:ext cx="861656" cy="469322"/>
            </a:xfrm>
            <a:prstGeom prst="roundRect">
              <a:avLst>
                <a:gd name="adj" fmla="val 29731"/>
              </a:avLst>
            </a:prstGeom>
            <a:solidFill>
              <a:srgbClr val="FE7C1A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79">
                <a:defRPr/>
              </a:pPr>
              <a:r>
                <a:rPr lang="en-US" sz="1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Gill Sans" charset="0"/>
                </a:rPr>
                <a:t>MEBT</a:t>
              </a:r>
              <a:endParaRPr lang="en-US" sz="1600" dirty="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78" name="AutoShape 16"/>
            <p:cNvSpPr>
              <a:spLocks/>
            </p:cNvSpPr>
            <p:nvPr/>
          </p:nvSpPr>
          <p:spPr bwMode="auto">
            <a:xfrm>
              <a:off x="2235591" y="648846"/>
              <a:ext cx="870230" cy="469322"/>
            </a:xfrm>
            <a:prstGeom prst="roundRect">
              <a:avLst>
                <a:gd name="adj" fmla="val 29731"/>
              </a:avLst>
            </a:prstGeom>
            <a:solidFill>
              <a:srgbClr val="FD2612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79">
                <a:defRPr/>
              </a:pPr>
              <a:r>
                <a:rPr lang="en-US" sz="1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Gill Sans" charset="0"/>
                </a:rPr>
                <a:t>RFQ</a:t>
              </a:r>
              <a:endParaRPr lang="en-US" sz="1600" dirty="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79" name="AutoShape 17"/>
            <p:cNvSpPr>
              <a:spLocks/>
            </p:cNvSpPr>
            <p:nvPr/>
          </p:nvSpPr>
          <p:spPr bwMode="auto">
            <a:xfrm>
              <a:off x="1219609" y="648846"/>
              <a:ext cx="870230" cy="469322"/>
            </a:xfrm>
            <a:prstGeom prst="roundRect">
              <a:avLst>
                <a:gd name="adj" fmla="val 27028"/>
              </a:avLst>
            </a:prstGeom>
            <a:solidFill>
              <a:srgbClr val="FE7E78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79">
                <a:defRPr/>
              </a:pPr>
              <a:r>
                <a:rPr lang="en-US" sz="1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Gill Sans" charset="0"/>
                </a:rPr>
                <a:t>LEBT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80" name="AutoShape 18"/>
            <p:cNvSpPr>
              <a:spLocks/>
            </p:cNvSpPr>
            <p:nvPr/>
          </p:nvSpPr>
          <p:spPr bwMode="auto">
            <a:xfrm>
              <a:off x="0" y="648846"/>
              <a:ext cx="1054564" cy="469322"/>
            </a:xfrm>
            <a:prstGeom prst="roundRect">
              <a:avLst>
                <a:gd name="adj" fmla="val 24324"/>
              </a:avLst>
            </a:prstGeom>
            <a:solidFill>
              <a:srgbClr val="EB811A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79">
                <a:defRPr/>
              </a:pPr>
              <a:r>
                <a:rPr lang="en-US" sz="1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Gill Sans" charset="0"/>
                </a:rPr>
                <a:t>Source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81" name="AutoShape 19"/>
            <p:cNvSpPr>
              <a:spLocks/>
            </p:cNvSpPr>
            <p:nvPr/>
          </p:nvSpPr>
          <p:spPr bwMode="auto">
            <a:xfrm>
              <a:off x="9587534" y="648846"/>
              <a:ext cx="1804763" cy="469322"/>
            </a:xfrm>
            <a:prstGeom prst="roundRect">
              <a:avLst>
                <a:gd name="adj" fmla="val 18917"/>
              </a:avLst>
            </a:prstGeom>
            <a:gradFill rotWithShape="0">
              <a:gsLst>
                <a:gs pos="0">
                  <a:srgbClr val="C1B3D1">
                    <a:alpha val="89999"/>
                  </a:srgbClr>
                </a:gs>
                <a:gs pos="50990">
                  <a:srgbClr val="DEBFBA">
                    <a:alpha val="89999"/>
                  </a:srgbClr>
                </a:gs>
                <a:gs pos="81346">
                  <a:srgbClr val="FACBA3">
                    <a:alpha val="89999"/>
                  </a:srgbClr>
                </a:gs>
                <a:gs pos="91818">
                  <a:srgbClr val="FCA58F">
                    <a:alpha val="89999"/>
                  </a:srgbClr>
                </a:gs>
                <a:gs pos="100000">
                  <a:srgbClr val="FE7E7B">
                    <a:alpha val="89999"/>
                  </a:srgbClr>
                </a:gs>
              </a:gsLst>
              <a:lin ang="0"/>
            </a:gra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79">
                <a:defRPr/>
              </a:pPr>
              <a:r>
                <a:rPr lang="en-US" sz="11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Gill Sans" charset="0"/>
                </a:rPr>
                <a:t>HEBT &amp; Contingency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82" name="AutoShape 20"/>
            <p:cNvSpPr>
              <a:spLocks/>
            </p:cNvSpPr>
            <p:nvPr/>
          </p:nvSpPr>
          <p:spPr bwMode="auto">
            <a:xfrm>
              <a:off x="11583060" y="405207"/>
              <a:ext cx="964541" cy="966856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FE7E78">
                <a:alpha val="79999"/>
              </a:srgbClr>
            </a:solidFill>
            <a:ln w="25400" cap="flat" cmpd="sng">
              <a:solidFill>
                <a:srgbClr val="7A7A7A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79">
                <a:lnSpc>
                  <a:spcPct val="120000"/>
                </a:lnSpc>
                <a:defRPr/>
              </a:pPr>
              <a:r>
                <a:rPr lang="en-US" sz="1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Gill Sans" charset="0"/>
                </a:rPr>
                <a:t>Target</a:t>
              </a:r>
              <a:endParaRPr lang="en-US" sz="1600" dirty="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83" name="Line 21"/>
            <p:cNvSpPr>
              <a:spLocks noChangeShapeType="1"/>
            </p:cNvSpPr>
            <p:nvPr/>
          </p:nvSpPr>
          <p:spPr bwMode="auto">
            <a:xfrm flipH="1">
              <a:off x="1041704" y="889918"/>
              <a:ext cx="190765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739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84" name="Line 22"/>
            <p:cNvSpPr>
              <a:spLocks noChangeShapeType="1"/>
            </p:cNvSpPr>
            <p:nvPr/>
          </p:nvSpPr>
          <p:spPr bwMode="auto">
            <a:xfrm flipH="1">
              <a:off x="2083408" y="889918"/>
              <a:ext cx="190765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739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85" name="Line 23"/>
            <p:cNvSpPr>
              <a:spLocks noChangeShapeType="1"/>
            </p:cNvSpPr>
            <p:nvPr/>
          </p:nvSpPr>
          <p:spPr bwMode="auto">
            <a:xfrm flipH="1">
              <a:off x="3112251" y="889918"/>
              <a:ext cx="190765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739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86" name="Line 24"/>
            <p:cNvSpPr>
              <a:spLocks noChangeShapeType="1"/>
            </p:cNvSpPr>
            <p:nvPr/>
          </p:nvSpPr>
          <p:spPr bwMode="auto">
            <a:xfrm flipH="1">
              <a:off x="4164672" y="889918"/>
              <a:ext cx="190764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739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87" name="Line 25"/>
            <p:cNvSpPr>
              <a:spLocks noChangeShapeType="1"/>
            </p:cNvSpPr>
            <p:nvPr/>
          </p:nvSpPr>
          <p:spPr bwMode="auto">
            <a:xfrm flipH="1">
              <a:off x="5131356" y="889918"/>
              <a:ext cx="317227" cy="0"/>
            </a:xfrm>
            <a:prstGeom prst="line">
              <a:avLst/>
            </a:prstGeom>
            <a:noFill/>
            <a:ln w="50800" cap="flat" cmpd="sng">
              <a:solidFill>
                <a:srgbClr val="7B219F"/>
              </a:solidFill>
              <a:prstDash val="solid"/>
              <a:round/>
              <a:headEnd type="stealth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39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88" name="Line 26"/>
            <p:cNvSpPr>
              <a:spLocks noChangeShapeType="1"/>
            </p:cNvSpPr>
            <p:nvPr/>
          </p:nvSpPr>
          <p:spPr bwMode="auto">
            <a:xfrm flipH="1">
              <a:off x="6438844" y="889918"/>
              <a:ext cx="190765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739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89" name="Line 27"/>
            <p:cNvSpPr>
              <a:spLocks noChangeShapeType="1"/>
            </p:cNvSpPr>
            <p:nvPr/>
          </p:nvSpPr>
          <p:spPr bwMode="auto">
            <a:xfrm flipH="1">
              <a:off x="7836356" y="889918"/>
              <a:ext cx="242208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739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0" name="Line 28"/>
            <p:cNvSpPr>
              <a:spLocks noChangeShapeType="1"/>
            </p:cNvSpPr>
            <p:nvPr/>
          </p:nvSpPr>
          <p:spPr bwMode="auto">
            <a:xfrm flipH="1">
              <a:off x="9398913" y="889918"/>
              <a:ext cx="188621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739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1" name="Line 29"/>
            <p:cNvSpPr>
              <a:spLocks noChangeShapeType="1"/>
            </p:cNvSpPr>
            <p:nvPr/>
          </p:nvSpPr>
          <p:spPr bwMode="auto">
            <a:xfrm flipH="1">
              <a:off x="11392296" y="889918"/>
              <a:ext cx="190764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739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2" name="Line 30"/>
            <p:cNvSpPr>
              <a:spLocks noChangeShapeType="1"/>
            </p:cNvSpPr>
            <p:nvPr/>
          </p:nvSpPr>
          <p:spPr bwMode="auto">
            <a:xfrm flipH="1">
              <a:off x="1892644" y="482146"/>
              <a:ext cx="203625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39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3" name="Line 31"/>
            <p:cNvSpPr>
              <a:spLocks noChangeShapeType="1"/>
            </p:cNvSpPr>
            <p:nvPr/>
          </p:nvSpPr>
          <p:spPr bwMode="auto">
            <a:xfrm flipH="1">
              <a:off x="1245330" y="482146"/>
              <a:ext cx="190764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39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4" name="AutoShape 32"/>
            <p:cNvSpPr>
              <a:spLocks/>
            </p:cNvSpPr>
            <p:nvPr/>
          </p:nvSpPr>
          <p:spPr bwMode="auto">
            <a:xfrm>
              <a:off x="1386796" y="305189"/>
              <a:ext cx="544430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79">
                <a:defRPr/>
              </a:pPr>
              <a:r>
                <a:rPr lang="en-US" sz="1100" dirty="0">
                  <a:solidFill>
                    <a:prstClr val="black"/>
                  </a:solidFill>
                  <a:latin typeface="Calibri"/>
                  <a:cs typeface="Gill Sans" charset="0"/>
                </a:rPr>
                <a:t>2.4 m</a:t>
              </a:r>
              <a:endParaRPr lang="en-US" sz="1600" dirty="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95" name="Line 33"/>
            <p:cNvSpPr>
              <a:spLocks noChangeShapeType="1"/>
            </p:cNvSpPr>
            <p:nvPr/>
          </p:nvSpPr>
          <p:spPr bwMode="auto">
            <a:xfrm flipH="1">
              <a:off x="2934347" y="482146"/>
              <a:ext cx="177903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39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6" name="Line 34"/>
            <p:cNvSpPr>
              <a:spLocks noChangeShapeType="1"/>
            </p:cNvSpPr>
            <p:nvPr/>
          </p:nvSpPr>
          <p:spPr bwMode="auto">
            <a:xfrm flipH="1">
              <a:off x="2261312" y="482146"/>
              <a:ext cx="165043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39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7" name="AutoShape 35"/>
            <p:cNvSpPr>
              <a:spLocks/>
            </p:cNvSpPr>
            <p:nvPr/>
          </p:nvSpPr>
          <p:spPr bwMode="auto">
            <a:xfrm>
              <a:off x="2409208" y="305189"/>
              <a:ext cx="546574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79">
                <a:defRPr/>
              </a:pPr>
              <a:r>
                <a:rPr lang="en-US" sz="1100" dirty="0">
                  <a:solidFill>
                    <a:prstClr val="black"/>
                  </a:solidFill>
                  <a:latin typeface="Calibri"/>
                  <a:cs typeface="Gill Sans" charset="0"/>
                </a:rPr>
                <a:t>4.6 m</a:t>
              </a:r>
              <a:endParaRPr lang="en-US" sz="1600" dirty="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98" name="Line 36"/>
            <p:cNvSpPr>
              <a:spLocks noChangeShapeType="1"/>
            </p:cNvSpPr>
            <p:nvPr/>
          </p:nvSpPr>
          <p:spPr bwMode="auto">
            <a:xfrm flipH="1">
              <a:off x="3986768" y="482146"/>
              <a:ext cx="177905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39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9" name="Line 37"/>
            <p:cNvSpPr>
              <a:spLocks noChangeShapeType="1"/>
            </p:cNvSpPr>
            <p:nvPr/>
          </p:nvSpPr>
          <p:spPr bwMode="auto">
            <a:xfrm flipH="1">
              <a:off x="3352314" y="482146"/>
              <a:ext cx="165044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39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00" name="AutoShape 38"/>
            <p:cNvSpPr>
              <a:spLocks/>
            </p:cNvSpPr>
            <p:nvPr/>
          </p:nvSpPr>
          <p:spPr bwMode="auto">
            <a:xfrm>
              <a:off x="3476633" y="305189"/>
              <a:ext cx="546574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79">
                <a:defRPr/>
              </a:pPr>
              <a:r>
                <a:rPr lang="en-US" sz="1100">
                  <a:solidFill>
                    <a:prstClr val="black"/>
                  </a:solidFill>
                  <a:latin typeface="Calibri"/>
                  <a:cs typeface="Gill Sans" charset="0"/>
                </a:rPr>
                <a:t>3.8 m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01" name="Line 39"/>
            <p:cNvSpPr>
              <a:spLocks noChangeShapeType="1"/>
            </p:cNvSpPr>
            <p:nvPr/>
          </p:nvSpPr>
          <p:spPr bwMode="auto">
            <a:xfrm flipH="1">
              <a:off x="5015611" y="482146"/>
              <a:ext cx="141466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39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02" name="Line 40"/>
            <p:cNvSpPr>
              <a:spLocks noChangeShapeType="1"/>
            </p:cNvSpPr>
            <p:nvPr/>
          </p:nvSpPr>
          <p:spPr bwMode="auto">
            <a:xfrm flipH="1">
              <a:off x="4329715" y="482146"/>
              <a:ext cx="128605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39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03" name="AutoShape 41"/>
            <p:cNvSpPr>
              <a:spLocks/>
            </p:cNvSpPr>
            <p:nvPr/>
          </p:nvSpPr>
          <p:spPr bwMode="auto">
            <a:xfrm>
              <a:off x="4488329" y="305189"/>
              <a:ext cx="503705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79">
                <a:defRPr/>
              </a:pPr>
              <a:r>
                <a:rPr lang="en-US" sz="1100">
                  <a:solidFill>
                    <a:prstClr val="black"/>
                  </a:solidFill>
                  <a:latin typeface="Calibri"/>
                  <a:cs typeface="Gill Sans" charset="0"/>
                </a:rPr>
                <a:t>39 m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04" name="Line 42"/>
            <p:cNvSpPr>
              <a:spLocks noChangeShapeType="1"/>
            </p:cNvSpPr>
            <p:nvPr/>
          </p:nvSpPr>
          <p:spPr bwMode="auto">
            <a:xfrm flipH="1">
              <a:off x="6235220" y="482146"/>
              <a:ext cx="177903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39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05" name="Line 43"/>
            <p:cNvSpPr>
              <a:spLocks noChangeShapeType="1"/>
            </p:cNvSpPr>
            <p:nvPr/>
          </p:nvSpPr>
          <p:spPr bwMode="auto">
            <a:xfrm flipH="1">
              <a:off x="5487164" y="482146"/>
              <a:ext cx="165044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39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06" name="AutoShape 44"/>
            <p:cNvSpPr>
              <a:spLocks/>
            </p:cNvSpPr>
            <p:nvPr/>
          </p:nvSpPr>
          <p:spPr bwMode="auto">
            <a:xfrm>
              <a:off x="5695077" y="305189"/>
              <a:ext cx="503704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79">
                <a:defRPr/>
              </a:pPr>
              <a:r>
                <a:rPr lang="en-US" sz="1100">
                  <a:solidFill>
                    <a:prstClr val="black"/>
                  </a:solidFill>
                  <a:latin typeface="Calibri"/>
                  <a:cs typeface="Gill Sans" charset="0"/>
                </a:rPr>
                <a:t>56 m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07" name="Line 45"/>
            <p:cNvSpPr>
              <a:spLocks noChangeShapeType="1"/>
            </p:cNvSpPr>
            <p:nvPr/>
          </p:nvSpPr>
          <p:spPr bwMode="auto">
            <a:xfrm flipH="1">
              <a:off x="7544851" y="482146"/>
              <a:ext cx="252924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39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08" name="Line 46"/>
            <p:cNvSpPr>
              <a:spLocks noChangeShapeType="1"/>
            </p:cNvSpPr>
            <p:nvPr/>
          </p:nvSpPr>
          <p:spPr bwMode="auto">
            <a:xfrm flipH="1">
              <a:off x="6629609" y="482146"/>
              <a:ext cx="291506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39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09" name="AutoShape 47"/>
            <p:cNvSpPr>
              <a:spLocks/>
            </p:cNvSpPr>
            <p:nvPr/>
          </p:nvSpPr>
          <p:spPr bwMode="auto">
            <a:xfrm>
              <a:off x="6972557" y="305189"/>
              <a:ext cx="503704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79">
                <a:defRPr/>
              </a:pPr>
              <a:r>
                <a:rPr lang="en-US" sz="1100">
                  <a:solidFill>
                    <a:prstClr val="black"/>
                  </a:solidFill>
                  <a:latin typeface="Calibri"/>
                  <a:cs typeface="Gill Sans" charset="0"/>
                </a:rPr>
                <a:t>77 m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10" name="Line 48"/>
            <p:cNvSpPr>
              <a:spLocks noChangeShapeType="1"/>
            </p:cNvSpPr>
            <p:nvPr/>
          </p:nvSpPr>
          <p:spPr bwMode="auto">
            <a:xfrm flipH="1">
              <a:off x="9118123" y="482146"/>
              <a:ext cx="293650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39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11" name="Line 49"/>
            <p:cNvSpPr>
              <a:spLocks noChangeShapeType="1"/>
            </p:cNvSpPr>
            <p:nvPr/>
          </p:nvSpPr>
          <p:spPr bwMode="auto">
            <a:xfrm flipH="1">
              <a:off x="8089280" y="482146"/>
              <a:ext cx="229347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39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12" name="AutoShape 50"/>
            <p:cNvSpPr>
              <a:spLocks/>
            </p:cNvSpPr>
            <p:nvPr/>
          </p:nvSpPr>
          <p:spPr bwMode="auto">
            <a:xfrm>
              <a:off x="8410794" y="305189"/>
              <a:ext cx="598016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79">
                <a:defRPr/>
              </a:pPr>
              <a:r>
                <a:rPr lang="en-US" sz="1100">
                  <a:solidFill>
                    <a:prstClr val="black"/>
                  </a:solidFill>
                  <a:latin typeface="Calibri"/>
                  <a:cs typeface="Gill Sans" charset="0"/>
                </a:rPr>
                <a:t>179 m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13" name="AutoShape 51"/>
            <p:cNvSpPr>
              <a:spLocks/>
            </p:cNvSpPr>
            <p:nvPr/>
          </p:nvSpPr>
          <p:spPr bwMode="auto">
            <a:xfrm rot="16200000">
              <a:off x="1010251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79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Gill Sans" charset="0"/>
              </a:endParaRPr>
            </a:p>
          </p:txBody>
        </p:sp>
        <p:sp>
          <p:nvSpPr>
            <p:cNvPr id="114" name="AutoShape 52"/>
            <p:cNvSpPr>
              <a:spLocks/>
            </p:cNvSpPr>
            <p:nvPr/>
          </p:nvSpPr>
          <p:spPr bwMode="auto">
            <a:xfrm rot="16200000">
              <a:off x="3042216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79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Gill Sans" charset="0"/>
              </a:endParaRPr>
            </a:p>
          </p:txBody>
        </p:sp>
        <p:sp>
          <p:nvSpPr>
            <p:cNvPr id="115" name="AutoShape 53"/>
            <p:cNvSpPr>
              <a:spLocks/>
            </p:cNvSpPr>
            <p:nvPr/>
          </p:nvSpPr>
          <p:spPr bwMode="auto">
            <a:xfrm rot="16200000">
              <a:off x="5087042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79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Gill Sans" charset="0"/>
              </a:endParaRPr>
            </a:p>
          </p:txBody>
        </p:sp>
        <p:sp>
          <p:nvSpPr>
            <p:cNvPr id="116" name="AutoShape 54"/>
            <p:cNvSpPr>
              <a:spLocks/>
            </p:cNvSpPr>
            <p:nvPr/>
          </p:nvSpPr>
          <p:spPr bwMode="auto">
            <a:xfrm rot="16200000">
              <a:off x="6381670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79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Gill Sans" charset="0"/>
              </a:endParaRPr>
            </a:p>
          </p:txBody>
        </p:sp>
        <p:sp>
          <p:nvSpPr>
            <p:cNvPr id="117" name="AutoShape 55"/>
            <p:cNvSpPr>
              <a:spLocks/>
            </p:cNvSpPr>
            <p:nvPr/>
          </p:nvSpPr>
          <p:spPr bwMode="auto">
            <a:xfrm rot="16200000">
              <a:off x="7792043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79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Gill Sans" charset="0"/>
              </a:endParaRPr>
            </a:p>
          </p:txBody>
        </p:sp>
        <p:sp>
          <p:nvSpPr>
            <p:cNvPr id="118" name="AutoShape 56"/>
            <p:cNvSpPr>
              <a:spLocks/>
            </p:cNvSpPr>
            <p:nvPr/>
          </p:nvSpPr>
          <p:spPr bwMode="auto">
            <a:xfrm rot="16200000">
              <a:off x="9339594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79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Gill Sans" charset="0"/>
              </a:endParaRPr>
            </a:p>
          </p:txBody>
        </p:sp>
        <p:sp>
          <p:nvSpPr>
            <p:cNvPr id="119" name="AutoShape 57"/>
            <p:cNvSpPr>
              <a:spLocks/>
            </p:cNvSpPr>
            <p:nvPr/>
          </p:nvSpPr>
          <p:spPr bwMode="auto">
            <a:xfrm>
              <a:off x="803784" y="1372064"/>
              <a:ext cx="685896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79">
                <a:defRPr/>
              </a:pPr>
              <a:r>
                <a:rPr lang="en-US" sz="1200">
                  <a:solidFill>
                    <a:prstClr val="black"/>
                  </a:solidFill>
                  <a:latin typeface="Calibri"/>
                  <a:cs typeface="Gill Sans" charset="0"/>
                </a:rPr>
                <a:t>75 keV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20" name="AutoShape 58"/>
            <p:cNvSpPr>
              <a:spLocks/>
            </p:cNvSpPr>
            <p:nvPr/>
          </p:nvSpPr>
          <p:spPr bwMode="auto">
            <a:xfrm>
              <a:off x="2855040" y="1377193"/>
              <a:ext cx="795211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79">
                <a:defRPr/>
              </a:pPr>
              <a:r>
                <a:rPr lang="en-US" sz="1200">
                  <a:solidFill>
                    <a:prstClr val="black"/>
                  </a:solidFill>
                  <a:latin typeface="Calibri"/>
                  <a:cs typeface="Gill Sans" charset="0"/>
                </a:rPr>
                <a:t>3.6 MeV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21" name="AutoShape 59"/>
            <p:cNvSpPr>
              <a:spLocks/>
            </p:cNvSpPr>
            <p:nvPr/>
          </p:nvSpPr>
          <p:spPr bwMode="auto">
            <a:xfrm>
              <a:off x="4856998" y="1377193"/>
              <a:ext cx="752342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79">
                <a:defRPr/>
              </a:pPr>
              <a:r>
                <a:rPr lang="en-US" sz="1200">
                  <a:solidFill>
                    <a:prstClr val="black"/>
                  </a:solidFill>
                  <a:latin typeface="Calibri"/>
                  <a:cs typeface="Gill Sans" charset="0"/>
                </a:rPr>
                <a:t>90 MeV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22" name="AutoShape 60"/>
            <p:cNvSpPr>
              <a:spLocks/>
            </p:cNvSpPr>
            <p:nvPr/>
          </p:nvSpPr>
          <p:spPr bwMode="auto">
            <a:xfrm>
              <a:off x="6068033" y="1377193"/>
              <a:ext cx="855225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79">
                <a:defRPr/>
              </a:pPr>
              <a:r>
                <a:rPr lang="en-US" sz="1200">
                  <a:solidFill>
                    <a:prstClr val="black"/>
                  </a:solidFill>
                  <a:latin typeface="Calibri"/>
                  <a:cs typeface="Gill Sans" charset="0"/>
                </a:rPr>
                <a:t>216 MeV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23" name="AutoShape 61"/>
            <p:cNvSpPr>
              <a:spLocks/>
            </p:cNvSpPr>
            <p:nvPr/>
          </p:nvSpPr>
          <p:spPr bwMode="auto">
            <a:xfrm>
              <a:off x="7471974" y="1377193"/>
              <a:ext cx="855227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79">
                <a:defRPr/>
              </a:pPr>
              <a:r>
                <a:rPr lang="en-US" sz="1200">
                  <a:solidFill>
                    <a:prstClr val="black"/>
                  </a:solidFill>
                  <a:latin typeface="Calibri"/>
                  <a:cs typeface="Gill Sans" charset="0"/>
                </a:rPr>
                <a:t>571 MeV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24" name="AutoShape 62"/>
            <p:cNvSpPr>
              <a:spLocks/>
            </p:cNvSpPr>
            <p:nvPr/>
          </p:nvSpPr>
          <p:spPr bwMode="auto">
            <a:xfrm>
              <a:off x="8933789" y="1377193"/>
              <a:ext cx="953824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79">
                <a:defRPr/>
              </a:pPr>
              <a:r>
                <a:rPr lang="en-US" sz="1200">
                  <a:solidFill>
                    <a:prstClr val="black"/>
                  </a:solidFill>
                  <a:latin typeface="Calibri"/>
                  <a:cs typeface="Gill Sans" charset="0"/>
                </a:rPr>
                <a:t>2000 MeV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25" name="AutoShape 63"/>
            <p:cNvSpPr>
              <a:spLocks/>
            </p:cNvSpPr>
            <p:nvPr/>
          </p:nvSpPr>
          <p:spPr bwMode="auto">
            <a:xfrm>
              <a:off x="3802433" y="0"/>
              <a:ext cx="1052422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79">
                <a:defRPr/>
              </a:pPr>
              <a:r>
                <a:rPr lang="en-US" sz="1100">
                  <a:solidFill>
                    <a:prstClr val="black"/>
                  </a:solidFill>
                  <a:latin typeface="Calibri"/>
                  <a:cs typeface="Gill Sans" charset="0"/>
                </a:rPr>
                <a:t>352.21 MHz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26" name="AutoShape 64"/>
            <p:cNvSpPr>
              <a:spLocks/>
            </p:cNvSpPr>
            <p:nvPr/>
          </p:nvSpPr>
          <p:spPr bwMode="auto">
            <a:xfrm>
              <a:off x="7480548" y="0"/>
              <a:ext cx="1052422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79">
                <a:defRPr/>
              </a:pPr>
              <a:r>
                <a:rPr lang="en-US" sz="1100">
                  <a:solidFill>
                    <a:prstClr val="black"/>
                  </a:solidFill>
                  <a:latin typeface="Calibri"/>
                  <a:cs typeface="Gill Sans" charset="0"/>
                </a:rPr>
                <a:t>704.42 MHz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27" name="AutoShape 65"/>
            <p:cNvSpPr>
              <a:spLocks/>
            </p:cNvSpPr>
            <p:nvPr/>
          </p:nvSpPr>
          <p:spPr bwMode="auto">
            <a:xfrm flipH="1">
              <a:off x="2222731" y="64116"/>
              <a:ext cx="1588276" cy="189781"/>
            </a:xfrm>
            <a:prstGeom prst="rightArrow">
              <a:avLst>
                <a:gd name="adj1" fmla="val 50824"/>
                <a:gd name="adj2" fmla="val 213349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79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Gill Sans" charset="0"/>
              </a:endParaRPr>
            </a:p>
          </p:txBody>
        </p:sp>
        <p:sp>
          <p:nvSpPr>
            <p:cNvPr id="128" name="AutoShape 66"/>
            <p:cNvSpPr>
              <a:spLocks/>
            </p:cNvSpPr>
            <p:nvPr/>
          </p:nvSpPr>
          <p:spPr bwMode="auto">
            <a:xfrm>
              <a:off x="8496531" y="64116"/>
              <a:ext cx="925959" cy="189781"/>
            </a:xfrm>
            <a:prstGeom prst="rightArrow">
              <a:avLst>
                <a:gd name="adj1" fmla="val 50824"/>
                <a:gd name="adj2" fmla="val 213322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79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Gill Sans" charset="0"/>
              </a:endParaRPr>
            </a:p>
          </p:txBody>
        </p:sp>
        <p:sp>
          <p:nvSpPr>
            <p:cNvPr id="129" name="AutoShape 67"/>
            <p:cNvSpPr>
              <a:spLocks/>
            </p:cNvSpPr>
            <p:nvPr/>
          </p:nvSpPr>
          <p:spPr bwMode="auto">
            <a:xfrm flipH="1">
              <a:off x="6591028" y="64116"/>
              <a:ext cx="940962" cy="189781"/>
            </a:xfrm>
            <a:prstGeom prst="rightArrow">
              <a:avLst>
                <a:gd name="adj1" fmla="val 50824"/>
                <a:gd name="adj2" fmla="val 213344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79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Gill Sans" charset="0"/>
              </a:endParaRPr>
            </a:p>
          </p:txBody>
        </p:sp>
        <p:sp>
          <p:nvSpPr>
            <p:cNvPr id="130" name="AutoShape 68"/>
            <p:cNvSpPr>
              <a:spLocks/>
            </p:cNvSpPr>
            <p:nvPr/>
          </p:nvSpPr>
          <p:spPr bwMode="auto">
            <a:xfrm>
              <a:off x="4826990" y="64116"/>
              <a:ext cx="1598994" cy="189781"/>
            </a:xfrm>
            <a:prstGeom prst="rightArrow">
              <a:avLst>
                <a:gd name="adj1" fmla="val 50824"/>
                <a:gd name="adj2" fmla="val 213344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79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Gill Sans" charset="0"/>
              </a:endParaRPr>
            </a:p>
          </p:txBody>
        </p:sp>
      </p:grpSp>
      <p:sp>
        <p:nvSpPr>
          <p:cNvPr id="25" name="CasellaDiTesto 24"/>
          <p:cNvSpPr txBox="1"/>
          <p:nvPr/>
        </p:nvSpPr>
        <p:spPr>
          <a:xfrm>
            <a:off x="1888185" y="380563"/>
            <a:ext cx="5759731" cy="1200329"/>
          </a:xfrm>
          <a:prstGeom prst="rect">
            <a:avLst/>
          </a:prstGeom>
          <a:solidFill>
            <a:schemeClr val="accent1">
              <a:lumMod val="60000"/>
              <a:lumOff val="40000"/>
              <a:alpha val="58000"/>
            </a:schemeClr>
          </a:solidFill>
          <a:ln w="222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INFN IK-Contribution to European Spallation Source </a:t>
            </a:r>
            <a:r>
              <a:rPr lang="en-US" b="1" dirty="0" err="1" smtClean="0"/>
              <a:t>linac</a:t>
            </a:r>
            <a:r>
              <a:rPr lang="en-US" b="1" dirty="0" smtClean="0"/>
              <a:t>:</a:t>
            </a:r>
          </a:p>
          <a:p>
            <a:r>
              <a:rPr lang="en-US" dirty="0" smtClean="0"/>
              <a:t>Proton Source, LEBT		INFN-LNS</a:t>
            </a:r>
          </a:p>
          <a:p>
            <a:r>
              <a:rPr lang="en-US" dirty="0" smtClean="0"/>
              <a:t>DTL						INFN-LNL</a:t>
            </a:r>
          </a:p>
          <a:p>
            <a:r>
              <a:rPr lang="en-US" dirty="0" smtClean="0"/>
              <a:t>Medium Beta cavities		INFN-MI</a:t>
            </a:r>
          </a:p>
        </p:txBody>
      </p:sp>
      <p:sp>
        <p:nvSpPr>
          <p:cNvPr id="67" name="Content Placeholder 2"/>
          <p:cNvSpPr txBox="1">
            <a:spLocks/>
          </p:cNvSpPr>
          <p:nvPr/>
        </p:nvSpPr>
        <p:spPr>
          <a:xfrm>
            <a:off x="-85967" y="3377070"/>
            <a:ext cx="3611412" cy="2044543"/>
          </a:xfrm>
          <a:prstGeom prst="rect">
            <a:avLst/>
          </a:prstGeom>
          <a:ln>
            <a:noFill/>
          </a:ln>
        </p:spPr>
        <p:txBody>
          <a:bodyPr lIns="72737" tIns="36367" rIns="72737" bIns="36367"/>
          <a:lstStyle/>
          <a:p>
            <a:pPr marL="365760" lvl="2" algn="l" defTabSz="1034671" eaLnBrk="0" hangingPunct="0">
              <a:defRPr/>
            </a:pPr>
            <a:endParaRPr lang="en-US" sz="1400" b="1" kern="0" dirty="0" smtClean="0">
              <a:latin typeface="Arial"/>
              <a:cs typeface="Arial"/>
              <a:sym typeface="Futura Condensed" charset="0"/>
            </a:endParaRPr>
          </a:p>
          <a:p>
            <a:pPr marL="365760" lvl="2" algn="l" defTabSz="1034671" eaLnBrk="0" hangingPunct="0">
              <a:defRPr/>
            </a:pPr>
            <a:r>
              <a:rPr lang="en-US" sz="1400" b="1" kern="0" dirty="0" smtClean="0">
                <a:latin typeface="Arial"/>
                <a:cs typeface="Arial"/>
                <a:sym typeface="Futura Condensed" charset="0"/>
              </a:rPr>
              <a:t>-</a:t>
            </a:r>
            <a:r>
              <a:rPr lang="en-US" sz="1400" b="1" kern="0" dirty="0">
                <a:latin typeface="Arial"/>
                <a:cs typeface="Arial"/>
                <a:sym typeface="Futura Condensed" charset="0"/>
              </a:rPr>
              <a:t>2.86 </a:t>
            </a:r>
            <a:r>
              <a:rPr lang="en-US" sz="1400" b="1" kern="0" dirty="0" err="1">
                <a:latin typeface="Arial"/>
                <a:cs typeface="Arial"/>
                <a:sym typeface="Futura Condensed" charset="0"/>
              </a:rPr>
              <a:t>ms</a:t>
            </a:r>
            <a:r>
              <a:rPr lang="en-US" sz="1400" b="1" kern="0" dirty="0">
                <a:latin typeface="Arial"/>
                <a:cs typeface="Arial"/>
                <a:sym typeface="Futura Condensed" charset="0"/>
              </a:rPr>
              <a:t> pulses</a:t>
            </a:r>
          </a:p>
          <a:p>
            <a:pPr marL="365760" lvl="2" algn="l" defTabSz="1034671" eaLnBrk="0" hangingPunct="0">
              <a:defRPr/>
            </a:pPr>
            <a:r>
              <a:rPr lang="en-US" sz="1400" b="1" kern="0" dirty="0" smtClean="0">
                <a:latin typeface="Arial"/>
                <a:cs typeface="Arial"/>
                <a:sym typeface="Futura Condensed" charset="0"/>
              </a:rPr>
              <a:t>&gt;74mA</a:t>
            </a:r>
            <a:endParaRPr lang="en-US" sz="1400" b="1" kern="0" dirty="0">
              <a:latin typeface="Arial"/>
              <a:cs typeface="Arial"/>
              <a:sym typeface="Futura Condensed" charset="0"/>
            </a:endParaRPr>
          </a:p>
          <a:p>
            <a:pPr marL="365760" lvl="2" algn="l" defTabSz="1034671" eaLnBrk="0" hangingPunct="0">
              <a:defRPr/>
            </a:pPr>
            <a:r>
              <a:rPr lang="en-US" sz="1400" b="1" kern="0" dirty="0">
                <a:latin typeface="Arial"/>
                <a:cs typeface="Arial"/>
                <a:sym typeface="Futura Condensed" charset="0"/>
              </a:rPr>
              <a:t>-14 Hz</a:t>
            </a:r>
          </a:p>
          <a:p>
            <a:pPr marL="365760" lvl="2" algn="l" defTabSz="1034671" eaLnBrk="0" hangingPunct="0">
              <a:defRPr/>
            </a:pPr>
            <a:r>
              <a:rPr lang="en-US" sz="1400" b="1" kern="0" dirty="0">
                <a:latin typeface="Arial"/>
                <a:cs typeface="Arial"/>
                <a:sym typeface="Futura Condensed" charset="0"/>
              </a:rPr>
              <a:t>-Protons (H+)	</a:t>
            </a:r>
          </a:p>
          <a:p>
            <a:pPr marL="365760" lvl="2" algn="l" defTabSz="1034671" eaLnBrk="0" hangingPunct="0">
              <a:defRPr/>
            </a:pPr>
            <a:r>
              <a:rPr lang="en-US" sz="1400" b="1" kern="0" dirty="0" smtClean="0">
                <a:latin typeface="Arial"/>
                <a:cs typeface="Arial"/>
                <a:sym typeface="Futura Condensed" charset="0"/>
              </a:rPr>
              <a:t>-Small </a:t>
            </a:r>
            <a:r>
              <a:rPr lang="en-US" sz="1400" b="1" kern="0" dirty="0" err="1" smtClean="0">
                <a:latin typeface="Arial"/>
                <a:cs typeface="Arial"/>
                <a:sym typeface="Futura Condensed" charset="0"/>
              </a:rPr>
              <a:t>emittance</a:t>
            </a:r>
            <a:r>
              <a:rPr lang="en-US" sz="1400" b="1" kern="0" dirty="0" smtClean="0">
                <a:latin typeface="Arial"/>
                <a:cs typeface="Arial"/>
                <a:sym typeface="Futura Condensed" charset="0"/>
              </a:rPr>
              <a:t> &lt; 0.25π</a:t>
            </a:r>
          </a:p>
          <a:p>
            <a:pPr marL="365760" lvl="2" algn="l" defTabSz="1034671" eaLnBrk="0" hangingPunct="0">
              <a:defRPr/>
            </a:pPr>
            <a:r>
              <a:rPr lang="en-US" sz="1400" b="1" kern="0" dirty="0" smtClean="0">
                <a:latin typeface="Arial"/>
                <a:cs typeface="Arial"/>
                <a:sym typeface="Futura Condensed" charset="0"/>
              </a:rPr>
              <a:t>-High stability</a:t>
            </a:r>
            <a:endParaRPr lang="en-US" sz="1400" b="1" kern="0" dirty="0">
              <a:latin typeface="Arial"/>
              <a:cs typeface="Arial"/>
              <a:sym typeface="Futura Condensed" charset="0"/>
            </a:endParaRPr>
          </a:p>
          <a:p>
            <a:pPr marL="365760" lvl="2" algn="l" defTabSz="1034671" eaLnBrk="0" hangingPunct="0">
              <a:defRPr/>
            </a:pPr>
            <a:r>
              <a:rPr lang="en-US" sz="1400" b="1" kern="0" dirty="0" smtClean="0">
                <a:latin typeface="Arial"/>
                <a:cs typeface="Arial"/>
                <a:sym typeface="Futura Condensed" charset="0"/>
              </a:rPr>
              <a:t>-</a:t>
            </a:r>
            <a:r>
              <a:rPr lang="en-US" sz="1400" b="1" kern="0" dirty="0">
                <a:latin typeface="Arial"/>
                <a:cs typeface="Arial"/>
                <a:sym typeface="Futura Condensed" charset="0"/>
              </a:rPr>
              <a:t>Flexible </a:t>
            </a:r>
            <a:r>
              <a:rPr lang="en-US" sz="1400" b="1" kern="0" dirty="0" smtClean="0">
                <a:latin typeface="Arial"/>
                <a:cs typeface="Arial"/>
                <a:sym typeface="Futura Condensed" charset="0"/>
              </a:rPr>
              <a:t>design</a:t>
            </a:r>
            <a:endParaRPr lang="en-US" sz="1400" b="1" kern="0" dirty="0">
              <a:latin typeface="Arial"/>
              <a:cs typeface="Arial"/>
              <a:sym typeface="Futura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5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3834" y="-279400"/>
            <a:ext cx="8229600" cy="1143000"/>
          </a:xfrm>
        </p:spPr>
        <p:txBody>
          <a:bodyPr>
            <a:normAutofit/>
          </a:bodyPr>
          <a:lstStyle/>
          <a:p>
            <a:r>
              <a:rPr lang="it-IT" sz="3600" b="1" i="1" dirty="0" err="1" smtClean="0">
                <a:solidFill>
                  <a:srgbClr val="FF0000"/>
                </a:solidFill>
              </a:rPr>
              <a:t>Summary</a:t>
            </a:r>
            <a:r>
              <a:rPr lang="it-IT" sz="3600" b="1" i="1" dirty="0" smtClean="0">
                <a:solidFill>
                  <a:srgbClr val="FF0000"/>
                </a:solidFill>
              </a:rPr>
              <a:t> 	</a:t>
            </a:r>
            <a:endParaRPr lang="it-IT" sz="3600" b="1" i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-12700" y="863600"/>
            <a:ext cx="9144000" cy="5537200"/>
          </a:xfrm>
          <a:solidFill>
            <a:srgbClr val="FFFFFF"/>
          </a:solidFill>
        </p:spPr>
        <p:txBody>
          <a:bodyPr>
            <a:normAutofit fontScale="92500" lnSpcReduction="20000"/>
          </a:bodyPr>
          <a:lstStyle/>
          <a:p>
            <a:r>
              <a:rPr lang="it-IT" sz="2400" dirty="0" err="1" smtClean="0"/>
              <a:t>Source&amp;LEBT</a:t>
            </a:r>
            <a:r>
              <a:rPr lang="it-IT" sz="2400" dirty="0" smtClean="0"/>
              <a:t> ready for </a:t>
            </a:r>
            <a:r>
              <a:rPr lang="it-IT" sz="2400" dirty="0" err="1" smtClean="0"/>
              <a:t>beam</a:t>
            </a:r>
            <a:r>
              <a:rPr lang="it-IT" sz="2400" dirty="0" smtClean="0"/>
              <a:t> </a:t>
            </a:r>
            <a:r>
              <a:rPr lang="it-IT" sz="2400" dirty="0" err="1" smtClean="0"/>
              <a:t>commissioning</a:t>
            </a:r>
            <a:r>
              <a:rPr lang="it-IT" sz="2400" dirty="0" smtClean="0"/>
              <a:t> </a:t>
            </a:r>
            <a:r>
              <a:rPr lang="it-IT" sz="2400" dirty="0" err="1" smtClean="0"/>
              <a:t>at</a:t>
            </a:r>
            <a:r>
              <a:rPr lang="it-IT" sz="2400" dirty="0" smtClean="0"/>
              <a:t> ESS site</a:t>
            </a:r>
          </a:p>
          <a:p>
            <a:r>
              <a:rPr lang="it-IT" sz="2400" dirty="0" smtClean="0"/>
              <a:t>Ideal performances </a:t>
            </a:r>
            <a:r>
              <a:rPr lang="it-IT" sz="2400" dirty="0" err="1" smtClean="0"/>
              <a:t>have</a:t>
            </a:r>
            <a:r>
              <a:rPr lang="it-IT" sz="2400" dirty="0" smtClean="0"/>
              <a:t> </a:t>
            </a:r>
            <a:r>
              <a:rPr lang="it-IT" sz="2400" dirty="0" err="1" smtClean="0"/>
              <a:t>been</a:t>
            </a:r>
            <a:r>
              <a:rPr lang="it-IT" sz="2400" dirty="0" smtClean="0"/>
              <a:t> </a:t>
            </a:r>
            <a:r>
              <a:rPr lang="it-IT" sz="2400" dirty="0" err="1" smtClean="0"/>
              <a:t>achieved</a:t>
            </a:r>
            <a:r>
              <a:rPr lang="it-IT" sz="2400" dirty="0" smtClean="0"/>
              <a:t> and </a:t>
            </a:r>
            <a:r>
              <a:rPr lang="it-IT" sz="2400" dirty="0" err="1" smtClean="0"/>
              <a:t>all</a:t>
            </a:r>
            <a:r>
              <a:rPr lang="it-IT" sz="2400" dirty="0" smtClean="0"/>
              <a:t> </a:t>
            </a:r>
            <a:r>
              <a:rPr lang="it-IT" sz="2400" dirty="0" err="1" smtClean="0"/>
              <a:t>requirements</a:t>
            </a:r>
            <a:r>
              <a:rPr lang="it-IT" sz="2400" dirty="0" smtClean="0"/>
              <a:t> are </a:t>
            </a:r>
            <a:r>
              <a:rPr lang="it-IT" sz="2400" dirty="0" err="1" smtClean="0"/>
              <a:t>checked</a:t>
            </a:r>
            <a:r>
              <a:rPr lang="it-IT" sz="2400" dirty="0" smtClean="0"/>
              <a:t>, </a:t>
            </a:r>
            <a:r>
              <a:rPr lang="it-IT" sz="2400" dirty="0" err="1" smtClean="0"/>
              <a:t>except</a:t>
            </a:r>
            <a:r>
              <a:rPr lang="it-IT" sz="2400" dirty="0" smtClean="0"/>
              <a:t> the </a:t>
            </a:r>
            <a:r>
              <a:rPr lang="it-IT" sz="2400" dirty="0" err="1" smtClean="0"/>
              <a:t>ones</a:t>
            </a:r>
            <a:r>
              <a:rPr lang="it-IT" sz="2400" dirty="0" smtClean="0"/>
              <a:t> </a:t>
            </a:r>
            <a:r>
              <a:rPr lang="it-IT" sz="2400" dirty="0" err="1" smtClean="0"/>
              <a:t>affected</a:t>
            </a:r>
            <a:r>
              <a:rPr lang="it-IT" sz="2400" dirty="0" smtClean="0"/>
              <a:t> by the </a:t>
            </a:r>
            <a:r>
              <a:rPr lang="it-IT" sz="2400" dirty="0" err="1" smtClean="0"/>
              <a:t>stability</a:t>
            </a:r>
            <a:r>
              <a:rPr lang="it-IT" sz="2400" dirty="0" smtClean="0"/>
              <a:t> of EMU</a:t>
            </a:r>
          </a:p>
          <a:p>
            <a:r>
              <a:rPr lang="it-IT" sz="2400" dirty="0" smtClean="0"/>
              <a:t>Transfer of </a:t>
            </a:r>
            <a:r>
              <a:rPr lang="it-IT" sz="2400" dirty="0" err="1" smtClean="0"/>
              <a:t>documentation</a:t>
            </a:r>
            <a:r>
              <a:rPr lang="it-IT" sz="2400" dirty="0" smtClean="0"/>
              <a:t> </a:t>
            </a:r>
            <a:r>
              <a:rPr lang="it-IT" sz="2400" dirty="0" err="1" smtClean="0"/>
              <a:t>is</a:t>
            </a:r>
            <a:r>
              <a:rPr lang="it-IT" sz="2400" dirty="0" smtClean="0"/>
              <a:t> </a:t>
            </a:r>
            <a:r>
              <a:rPr lang="it-IT" sz="2400" dirty="0" err="1" smtClean="0"/>
              <a:t>almost</a:t>
            </a:r>
            <a:r>
              <a:rPr lang="it-IT" sz="2400" dirty="0" smtClean="0"/>
              <a:t> complete for ISLEBT</a:t>
            </a:r>
            <a:endParaRPr lang="it-IT" sz="2400" dirty="0"/>
          </a:p>
          <a:p>
            <a:pPr>
              <a:lnSpc>
                <a:spcPct val="140000"/>
              </a:lnSpc>
            </a:pPr>
            <a:r>
              <a:rPr lang="it-IT" sz="2400" dirty="0" err="1" smtClean="0"/>
              <a:t>Rebaselining</a:t>
            </a:r>
            <a:r>
              <a:rPr lang="it-IT" sz="2400" dirty="0" smtClean="0"/>
              <a:t> the ESS schedule </a:t>
            </a:r>
            <a:r>
              <a:rPr lang="it-IT" sz="2400" dirty="0" err="1" smtClean="0"/>
              <a:t>will</a:t>
            </a:r>
            <a:r>
              <a:rPr lang="it-IT" sz="2400" dirty="0" smtClean="0"/>
              <a:t> </a:t>
            </a:r>
            <a:r>
              <a:rPr lang="it-IT" sz="2400" dirty="0" err="1" smtClean="0"/>
              <a:t>allow</a:t>
            </a:r>
            <a:r>
              <a:rPr lang="it-IT" sz="2400" dirty="0" smtClean="0"/>
              <a:t> more </a:t>
            </a:r>
            <a:r>
              <a:rPr lang="it-IT" sz="2400" dirty="0" err="1" smtClean="0"/>
              <a:t>tests</a:t>
            </a:r>
            <a:r>
              <a:rPr lang="it-IT" sz="2400" dirty="0" smtClean="0"/>
              <a:t> for the IS&amp;LEBT and ESS </a:t>
            </a:r>
            <a:r>
              <a:rPr lang="it-IT" sz="2400" dirty="0" err="1" smtClean="0"/>
              <a:t>personnel</a:t>
            </a:r>
            <a:r>
              <a:rPr lang="it-IT" sz="2400" dirty="0" smtClean="0"/>
              <a:t> training</a:t>
            </a:r>
          </a:p>
          <a:p>
            <a:pPr>
              <a:lnSpc>
                <a:spcPct val="140000"/>
              </a:lnSpc>
            </a:pPr>
            <a:r>
              <a:rPr lang="it-IT" sz="2400" dirty="0" err="1"/>
              <a:t>Advantages</a:t>
            </a:r>
            <a:r>
              <a:rPr lang="it-IT" sz="2400" dirty="0"/>
              <a:t> for ESS: </a:t>
            </a:r>
            <a:r>
              <a:rPr lang="it-IT" sz="2400" dirty="0" err="1"/>
              <a:t>personnel</a:t>
            </a:r>
            <a:r>
              <a:rPr lang="it-IT" sz="2400" dirty="0"/>
              <a:t> </a:t>
            </a:r>
            <a:r>
              <a:rPr lang="it-IT" sz="2400" dirty="0" err="1"/>
              <a:t>skillness</a:t>
            </a:r>
            <a:r>
              <a:rPr lang="it-IT" sz="2400" dirty="0"/>
              <a:t> </a:t>
            </a:r>
            <a:r>
              <a:rPr lang="it-IT" sz="2400" dirty="0" err="1"/>
              <a:t>largely</a:t>
            </a:r>
            <a:r>
              <a:rPr lang="it-IT" sz="2400" dirty="0"/>
              <a:t> </a:t>
            </a:r>
            <a:r>
              <a:rPr lang="it-IT" sz="2400" dirty="0" err="1"/>
              <a:t>improved</a:t>
            </a:r>
            <a:r>
              <a:rPr lang="it-IT" sz="2400" dirty="0"/>
              <a:t> </a:t>
            </a:r>
            <a:r>
              <a:rPr lang="it-IT" sz="2400" dirty="0" err="1"/>
              <a:t>because</a:t>
            </a:r>
            <a:r>
              <a:rPr lang="it-IT" sz="2400" dirty="0"/>
              <a:t> of the </a:t>
            </a:r>
            <a:r>
              <a:rPr lang="it-IT" sz="2400" dirty="0" err="1"/>
              <a:t>challenges</a:t>
            </a:r>
            <a:r>
              <a:rPr lang="it-IT" sz="2400" dirty="0"/>
              <a:t> </a:t>
            </a:r>
            <a:r>
              <a:rPr lang="it-IT" sz="2400" dirty="0" err="1"/>
              <a:t>met</a:t>
            </a:r>
            <a:r>
              <a:rPr lang="it-IT" sz="2400" dirty="0"/>
              <a:t> </a:t>
            </a:r>
            <a:r>
              <a:rPr lang="it-IT" sz="2400" dirty="0" err="1"/>
              <a:t>during</a:t>
            </a:r>
            <a:r>
              <a:rPr lang="it-IT" sz="2400" dirty="0"/>
              <a:t> </a:t>
            </a:r>
            <a:r>
              <a:rPr lang="it-IT" sz="2400" dirty="0" err="1"/>
              <a:t>these</a:t>
            </a:r>
            <a:r>
              <a:rPr lang="it-IT" sz="2400" dirty="0"/>
              <a:t> </a:t>
            </a:r>
            <a:r>
              <a:rPr lang="it-IT" sz="2400" dirty="0" err="1" smtClean="0"/>
              <a:t>years</a:t>
            </a:r>
            <a:r>
              <a:rPr lang="it-IT" sz="2400" dirty="0" smtClean="0"/>
              <a:t>, </a:t>
            </a:r>
            <a:r>
              <a:rPr lang="it-IT" sz="2400" dirty="0" err="1" smtClean="0"/>
              <a:t>moreover</a:t>
            </a:r>
            <a:r>
              <a:rPr lang="it-IT" sz="2400" dirty="0" smtClean="0"/>
              <a:t> the </a:t>
            </a:r>
            <a:r>
              <a:rPr lang="it-IT" sz="2400" dirty="0" err="1" smtClean="0"/>
              <a:t>handover</a:t>
            </a:r>
            <a:r>
              <a:rPr lang="it-IT" sz="2400" dirty="0" smtClean="0"/>
              <a:t> of </a:t>
            </a:r>
            <a:r>
              <a:rPr lang="it-IT" sz="2400" dirty="0" err="1" smtClean="0"/>
              <a:t>this</a:t>
            </a:r>
            <a:r>
              <a:rPr lang="it-IT" sz="2400" dirty="0" smtClean="0"/>
              <a:t> first part of the </a:t>
            </a:r>
            <a:r>
              <a:rPr lang="it-IT" sz="2400" dirty="0" err="1" smtClean="0"/>
              <a:t>accelerator</a:t>
            </a:r>
            <a:r>
              <a:rPr lang="it-IT" sz="2400" dirty="0" smtClean="0"/>
              <a:t> </a:t>
            </a:r>
            <a:r>
              <a:rPr lang="it-IT" sz="2400" dirty="0" err="1" smtClean="0"/>
              <a:t>will</a:t>
            </a:r>
            <a:r>
              <a:rPr lang="it-IT" sz="2400" dirty="0" smtClean="0"/>
              <a:t> </a:t>
            </a:r>
            <a:r>
              <a:rPr lang="it-IT" sz="2400" dirty="0" err="1" smtClean="0"/>
              <a:t>push</a:t>
            </a:r>
            <a:r>
              <a:rPr lang="it-IT" sz="2400" dirty="0" smtClean="0"/>
              <a:t> the ESS staff to </a:t>
            </a:r>
            <a:r>
              <a:rPr lang="it-IT" sz="2400" dirty="0" err="1" smtClean="0"/>
              <a:t>adapt</a:t>
            </a:r>
            <a:r>
              <a:rPr lang="it-IT" sz="2400" dirty="0" smtClean="0"/>
              <a:t> to the </a:t>
            </a:r>
            <a:r>
              <a:rPr lang="it-IT" sz="2400" dirty="0" err="1" smtClean="0"/>
              <a:t>need</a:t>
            </a:r>
            <a:r>
              <a:rPr lang="it-IT" sz="2400" dirty="0" smtClean="0"/>
              <a:t> of the future </a:t>
            </a:r>
            <a:r>
              <a:rPr lang="it-IT" sz="2400" dirty="0" err="1" smtClean="0"/>
              <a:t>facility</a:t>
            </a:r>
            <a:r>
              <a:rPr lang="it-IT" sz="2400" dirty="0" smtClean="0"/>
              <a:t>, to be </a:t>
            </a:r>
            <a:r>
              <a:rPr lang="it-IT" sz="2400" dirty="0" err="1" smtClean="0"/>
              <a:t>operated</a:t>
            </a:r>
            <a:r>
              <a:rPr lang="it-IT" sz="2400" dirty="0" smtClean="0"/>
              <a:t>  24h/</a:t>
            </a:r>
            <a:r>
              <a:rPr lang="it-IT" sz="2400" dirty="0" err="1" smtClean="0"/>
              <a:t>day</a:t>
            </a:r>
            <a:r>
              <a:rPr lang="it-IT" sz="2400" dirty="0"/>
              <a:t> </a:t>
            </a:r>
            <a:r>
              <a:rPr lang="it-IT" sz="2400" dirty="0" smtClean="0"/>
              <a:t>for </a:t>
            </a:r>
            <a:r>
              <a:rPr lang="it-IT" sz="2400" dirty="0" err="1" smtClean="0"/>
              <a:t>many</a:t>
            </a:r>
            <a:r>
              <a:rPr lang="it-IT" sz="2400" dirty="0" smtClean="0"/>
              <a:t> weeks</a:t>
            </a:r>
          </a:p>
          <a:p>
            <a:pPr>
              <a:lnSpc>
                <a:spcPct val="140000"/>
              </a:lnSpc>
            </a:pPr>
            <a:r>
              <a:rPr lang="it-IT" sz="2400" dirty="0" smtClean="0"/>
              <a:t>July’18: </a:t>
            </a:r>
            <a:r>
              <a:rPr lang="it-IT" sz="2400" dirty="0" err="1" smtClean="0"/>
              <a:t>Safety</a:t>
            </a:r>
            <a:r>
              <a:rPr lang="it-IT" sz="2400" dirty="0" smtClean="0"/>
              <a:t> </a:t>
            </a:r>
            <a:r>
              <a:rPr lang="it-IT" sz="2400" dirty="0" err="1" smtClean="0"/>
              <a:t>review</a:t>
            </a:r>
            <a:r>
              <a:rPr lang="it-IT" sz="2400" dirty="0" smtClean="0"/>
              <a:t> and </a:t>
            </a:r>
            <a:r>
              <a:rPr lang="it-IT" sz="2400" dirty="0" err="1" smtClean="0"/>
              <a:t>permission</a:t>
            </a:r>
            <a:r>
              <a:rPr lang="it-IT" sz="2400" dirty="0" smtClean="0"/>
              <a:t> to operate the source </a:t>
            </a:r>
            <a:r>
              <a:rPr lang="it-IT" sz="2400" dirty="0" smtClean="0">
                <a:sym typeface="Wingdings"/>
              </a:rPr>
              <a:t></a:t>
            </a:r>
            <a:r>
              <a:rPr lang="it-IT" sz="2400" dirty="0" smtClean="0"/>
              <a:t> test of </a:t>
            </a:r>
            <a:r>
              <a:rPr lang="it-IT" sz="2400" dirty="0" err="1" smtClean="0"/>
              <a:t>components</a:t>
            </a:r>
            <a:r>
              <a:rPr lang="it-IT" sz="2400" dirty="0"/>
              <a:t> </a:t>
            </a:r>
            <a:r>
              <a:rPr lang="it-IT" sz="2400" dirty="0" smtClean="0">
                <a:sym typeface="Wingdings"/>
              </a:rPr>
              <a:t> </a:t>
            </a:r>
            <a:r>
              <a:rPr lang="it-IT" sz="2400" dirty="0" smtClean="0"/>
              <a:t>test with </a:t>
            </a:r>
            <a:r>
              <a:rPr lang="it-IT" sz="2400" dirty="0" err="1" smtClean="0"/>
              <a:t>beams</a:t>
            </a:r>
            <a:r>
              <a:rPr lang="it-IT" sz="2400" dirty="0" smtClean="0"/>
              <a:t> </a:t>
            </a:r>
            <a:r>
              <a:rPr lang="it-IT" sz="2400" dirty="0" smtClean="0">
                <a:sym typeface="Wingdings"/>
              </a:rPr>
              <a:t> long </a:t>
            </a:r>
            <a:r>
              <a:rPr lang="it-IT" sz="2400" dirty="0" err="1" smtClean="0">
                <a:sym typeface="Wingdings"/>
              </a:rPr>
              <a:t>run</a:t>
            </a:r>
            <a:r>
              <a:rPr lang="it-IT" sz="2400" dirty="0" smtClean="0">
                <a:sym typeface="Wingdings"/>
              </a:rPr>
              <a:t> test (1 </a:t>
            </a:r>
            <a:r>
              <a:rPr lang="it-IT" sz="2400" dirty="0" err="1" smtClean="0">
                <a:sym typeface="Wingdings"/>
              </a:rPr>
              <a:t>month</a:t>
            </a:r>
            <a:r>
              <a:rPr lang="it-IT" sz="2400" dirty="0" smtClean="0">
                <a:sym typeface="Wingdings"/>
              </a:rPr>
              <a:t>) </a:t>
            </a:r>
            <a:r>
              <a:rPr lang="it-IT" sz="2400" dirty="0" err="1" smtClean="0">
                <a:sym typeface="Wingdings"/>
              </a:rPr>
              <a:t>emittance</a:t>
            </a:r>
            <a:endParaRPr lang="it-IT" sz="2400" dirty="0" smtClean="0">
              <a:sym typeface="Wingdings"/>
            </a:endParaRPr>
          </a:p>
          <a:p>
            <a:pPr>
              <a:lnSpc>
                <a:spcPct val="140000"/>
              </a:lnSpc>
            </a:pPr>
            <a:r>
              <a:rPr lang="it-IT" sz="2400" dirty="0" smtClean="0">
                <a:sym typeface="Wingdings"/>
              </a:rPr>
              <a:t>A </a:t>
            </a:r>
            <a:r>
              <a:rPr lang="it-IT" sz="2400" dirty="0" err="1" smtClean="0">
                <a:sym typeface="Wingdings"/>
              </a:rPr>
              <a:t>second</a:t>
            </a:r>
            <a:r>
              <a:rPr lang="it-IT" sz="2400" dirty="0" smtClean="0">
                <a:sym typeface="Wingdings"/>
              </a:rPr>
              <a:t> source </a:t>
            </a:r>
            <a:r>
              <a:rPr lang="it-IT" sz="2400" dirty="0" err="1" smtClean="0">
                <a:sym typeface="Wingdings"/>
              </a:rPr>
              <a:t>will</a:t>
            </a:r>
            <a:r>
              <a:rPr lang="it-IT" sz="2400" dirty="0" smtClean="0">
                <a:sym typeface="Wingdings"/>
              </a:rPr>
              <a:t> be </a:t>
            </a:r>
            <a:r>
              <a:rPr lang="it-IT" sz="2400" dirty="0" err="1" smtClean="0">
                <a:sym typeface="Wingdings"/>
              </a:rPr>
              <a:t>built</a:t>
            </a:r>
            <a:r>
              <a:rPr lang="it-IT" sz="2400" dirty="0" smtClean="0">
                <a:sym typeface="Wingdings"/>
              </a:rPr>
              <a:t> in the </a:t>
            </a:r>
            <a:r>
              <a:rPr lang="it-IT" sz="2400" dirty="0" err="1" smtClean="0">
                <a:sym typeface="Wingdings"/>
              </a:rPr>
              <a:t>course</a:t>
            </a:r>
            <a:r>
              <a:rPr lang="it-IT" sz="2400" dirty="0" smtClean="0">
                <a:sym typeface="Wingdings"/>
              </a:rPr>
              <a:t> of 2018-19, </a:t>
            </a:r>
            <a:r>
              <a:rPr lang="it-IT" sz="2400" dirty="0" err="1" smtClean="0">
                <a:sym typeface="Wingdings"/>
              </a:rPr>
              <a:t>without</a:t>
            </a:r>
            <a:r>
              <a:rPr lang="it-IT" sz="2400" smtClean="0">
                <a:sym typeface="Wingdings"/>
              </a:rPr>
              <a:t> </a:t>
            </a:r>
            <a:r>
              <a:rPr lang="it-IT" sz="2400">
                <a:sym typeface="Wingdings"/>
              </a:rPr>
              <a:t>the </a:t>
            </a:r>
            <a:r>
              <a:rPr lang="it-IT" sz="2400" smtClean="0">
                <a:sym typeface="Wingdings"/>
              </a:rPr>
              <a:t>LEBT.</a:t>
            </a:r>
            <a:endParaRPr lang="it-IT" sz="2400" dirty="0" smtClean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38382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067" y="0"/>
            <a:ext cx="5769382" cy="4280615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4324" y="3985893"/>
            <a:ext cx="4769931" cy="2872107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3374" y="439038"/>
            <a:ext cx="3860626" cy="4035505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359576" y="3851206"/>
            <a:ext cx="4158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ERIC </a:t>
            </a:r>
            <a:r>
              <a:rPr lang="mr-IN" b="1" dirty="0" smtClean="0">
                <a:solidFill>
                  <a:srgbClr val="FF0000"/>
                </a:solidFill>
              </a:rPr>
              <a:t>–</a:t>
            </a:r>
            <a:r>
              <a:rPr lang="it-IT" b="1" dirty="0" smtClean="0">
                <a:solidFill>
                  <a:srgbClr val="FF0000"/>
                </a:solidFill>
              </a:rPr>
              <a:t> INFN </a:t>
            </a:r>
            <a:r>
              <a:rPr lang="it-IT" b="1" dirty="0" err="1" smtClean="0">
                <a:solidFill>
                  <a:srgbClr val="FF0000"/>
                </a:solidFill>
              </a:rPr>
              <a:t>as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</a:rPr>
              <a:t>Representing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</a:rPr>
              <a:t>Entity</a:t>
            </a:r>
            <a:r>
              <a:rPr lang="it-IT" b="1" dirty="0" smtClean="0">
                <a:solidFill>
                  <a:srgbClr val="FF0000"/>
                </a:solidFill>
              </a:rPr>
              <a:t> (2015)</a:t>
            </a:r>
          </a:p>
          <a:p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8" name="TextBox 2"/>
          <p:cNvSpPr txBox="1"/>
          <p:nvPr/>
        </p:nvSpPr>
        <p:spPr>
          <a:xfrm>
            <a:off x="98733" y="5842142"/>
            <a:ext cx="6149667" cy="10156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000" b="1" i="1" dirty="0" smtClean="0">
                <a:solidFill>
                  <a:srgbClr val="C00000"/>
                </a:solidFill>
              </a:rPr>
              <a:t>The 3 </a:t>
            </a:r>
            <a:r>
              <a:rPr lang="it-IT" sz="2000" b="1" i="1" dirty="0" err="1" smtClean="0">
                <a:solidFill>
                  <a:srgbClr val="C00000"/>
                </a:solidFill>
              </a:rPr>
              <a:t>main</a:t>
            </a:r>
            <a:r>
              <a:rPr lang="it-IT" sz="2000" b="1" i="1" dirty="0" smtClean="0">
                <a:solidFill>
                  <a:srgbClr val="C00000"/>
                </a:solidFill>
              </a:rPr>
              <a:t> </a:t>
            </a:r>
            <a:r>
              <a:rPr lang="it-IT" sz="2000" b="1" i="1" dirty="0" err="1" smtClean="0">
                <a:solidFill>
                  <a:srgbClr val="C00000"/>
                </a:solidFill>
              </a:rPr>
              <a:t>TAs</a:t>
            </a:r>
            <a:r>
              <a:rPr lang="it-IT" sz="2000" b="1" i="1" dirty="0" smtClean="0">
                <a:solidFill>
                  <a:srgbClr val="C00000"/>
                </a:solidFill>
              </a:rPr>
              <a:t> of INFN </a:t>
            </a:r>
            <a:r>
              <a:rPr lang="it-IT" sz="2000" b="1" i="1" dirty="0" err="1" smtClean="0">
                <a:solidFill>
                  <a:srgbClr val="C00000"/>
                </a:solidFill>
              </a:rPr>
              <a:t>have</a:t>
            </a:r>
            <a:r>
              <a:rPr lang="it-IT" sz="2000" b="1" i="1" dirty="0" smtClean="0">
                <a:solidFill>
                  <a:srgbClr val="C00000"/>
                </a:solidFill>
              </a:rPr>
              <a:t> </a:t>
            </a:r>
            <a:r>
              <a:rPr lang="it-IT" sz="2000" b="1" i="1" dirty="0" err="1" smtClean="0">
                <a:solidFill>
                  <a:srgbClr val="C00000"/>
                </a:solidFill>
              </a:rPr>
              <a:t>been</a:t>
            </a:r>
            <a:r>
              <a:rPr lang="it-IT" sz="2000" b="1" i="1" dirty="0" smtClean="0">
                <a:solidFill>
                  <a:srgbClr val="C00000"/>
                </a:solidFill>
              </a:rPr>
              <a:t> </a:t>
            </a:r>
            <a:r>
              <a:rPr lang="it-IT" sz="2000" b="1" i="1" dirty="0" err="1" smtClean="0">
                <a:solidFill>
                  <a:srgbClr val="C00000"/>
                </a:solidFill>
              </a:rPr>
              <a:t>approved</a:t>
            </a:r>
            <a:r>
              <a:rPr lang="it-IT" sz="2000" b="1" i="1" dirty="0" smtClean="0">
                <a:solidFill>
                  <a:srgbClr val="C00000"/>
                </a:solidFill>
              </a:rPr>
              <a:t> by INFN Board and </a:t>
            </a:r>
            <a:r>
              <a:rPr lang="it-IT" sz="2000" b="1" i="1" dirty="0" err="1" smtClean="0">
                <a:solidFill>
                  <a:srgbClr val="C00000"/>
                </a:solidFill>
              </a:rPr>
              <a:t>signed</a:t>
            </a:r>
            <a:r>
              <a:rPr lang="it-IT" sz="2000" b="1" i="1" dirty="0" smtClean="0">
                <a:solidFill>
                  <a:srgbClr val="C00000"/>
                </a:solidFill>
              </a:rPr>
              <a:t> in 2016 (DTL in April, </a:t>
            </a:r>
            <a:r>
              <a:rPr lang="it-IT" sz="2000" b="1" i="1" dirty="0" err="1" smtClean="0">
                <a:solidFill>
                  <a:srgbClr val="C00000"/>
                </a:solidFill>
              </a:rPr>
              <a:t>Ion</a:t>
            </a:r>
            <a:r>
              <a:rPr lang="it-IT" sz="2000" b="1" i="1" dirty="0" smtClean="0">
                <a:solidFill>
                  <a:srgbClr val="C00000"/>
                </a:solidFill>
              </a:rPr>
              <a:t> </a:t>
            </a:r>
            <a:r>
              <a:rPr lang="it-IT" sz="2000" b="1" i="1" dirty="0" err="1" smtClean="0">
                <a:solidFill>
                  <a:srgbClr val="C00000"/>
                </a:solidFill>
              </a:rPr>
              <a:t>Source&amp;LEBT</a:t>
            </a:r>
            <a:r>
              <a:rPr lang="it-IT" sz="2000" b="1" i="1" dirty="0" smtClean="0">
                <a:solidFill>
                  <a:srgbClr val="C00000"/>
                </a:solidFill>
              </a:rPr>
              <a:t> in </a:t>
            </a:r>
            <a:r>
              <a:rPr lang="it-IT" sz="2000" b="1" i="1" dirty="0" err="1" smtClean="0">
                <a:solidFill>
                  <a:srgbClr val="C00000"/>
                </a:solidFill>
              </a:rPr>
              <a:t>June</a:t>
            </a:r>
            <a:r>
              <a:rPr lang="it-IT" sz="2000" b="1" i="1" dirty="0" smtClean="0">
                <a:solidFill>
                  <a:srgbClr val="C00000"/>
                </a:solidFill>
              </a:rPr>
              <a:t>, Medium beta </a:t>
            </a:r>
            <a:r>
              <a:rPr lang="it-IT" sz="2000" b="1" i="1" dirty="0" err="1" smtClean="0">
                <a:solidFill>
                  <a:srgbClr val="C00000"/>
                </a:solidFill>
              </a:rPr>
              <a:t>cavities</a:t>
            </a:r>
            <a:r>
              <a:rPr lang="it-IT" sz="2000" b="1" i="1" dirty="0" smtClean="0">
                <a:solidFill>
                  <a:srgbClr val="C00000"/>
                </a:solidFill>
              </a:rPr>
              <a:t> in </a:t>
            </a:r>
            <a:r>
              <a:rPr lang="it-IT" sz="2000" b="1" i="1" dirty="0" err="1" smtClean="0">
                <a:solidFill>
                  <a:srgbClr val="C00000"/>
                </a:solidFill>
              </a:rPr>
              <a:t>November</a:t>
            </a:r>
            <a:r>
              <a:rPr lang="it-IT" sz="2000" b="1" i="1" dirty="0" smtClean="0">
                <a:solidFill>
                  <a:srgbClr val="C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2795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/>
          <p:cNvSpPr>
            <a:spLocks noGrp="1"/>
          </p:cNvSpPr>
          <p:nvPr>
            <p:ph type="title"/>
          </p:nvPr>
        </p:nvSpPr>
        <p:spPr>
          <a:xfrm>
            <a:off x="1256866" y="-15452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Background</a:t>
            </a:r>
            <a:endParaRPr lang="en-US" sz="3200" b="1" dirty="0"/>
          </a:p>
        </p:txBody>
      </p:sp>
      <p:pic>
        <p:nvPicPr>
          <p:cNvPr id="47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457" y="1466157"/>
            <a:ext cx="2038785" cy="1369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1111" y="1466157"/>
            <a:ext cx="2002637" cy="1450459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956454" y="1096825"/>
            <a:ext cx="1156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VIS (2008)</a:t>
            </a:r>
            <a:endParaRPr lang="it-IT" b="1" dirty="0"/>
          </a:p>
        </p:txBody>
      </p:sp>
      <p:sp>
        <p:nvSpPr>
          <p:cNvPr id="48" name="CasellaDiTesto 47"/>
          <p:cNvSpPr txBox="1"/>
          <p:nvPr/>
        </p:nvSpPr>
        <p:spPr>
          <a:xfrm>
            <a:off x="823263" y="1096825"/>
            <a:ext cx="1386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TRIPS (2001)</a:t>
            </a:r>
            <a:endParaRPr lang="it-IT" b="1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1209792" y="3160004"/>
            <a:ext cx="1546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+ 25% current 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54" name="CasellaDiTesto 53"/>
          <p:cNvSpPr txBox="1"/>
          <p:nvPr/>
        </p:nvSpPr>
        <p:spPr>
          <a:xfrm>
            <a:off x="1573681" y="4551541"/>
            <a:ext cx="2497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H</a:t>
            </a:r>
            <a:r>
              <a:rPr lang="en-US" dirty="0" smtClean="0">
                <a:solidFill>
                  <a:srgbClr val="0070C0"/>
                </a:solidFill>
              </a:rPr>
              <a:t>igher stability 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3" name="CasellaDiTesto 62"/>
          <p:cNvSpPr txBox="1"/>
          <p:nvPr/>
        </p:nvSpPr>
        <p:spPr>
          <a:xfrm>
            <a:off x="1637832" y="4886277"/>
            <a:ext cx="2637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rgbClr val="0070C0"/>
                </a:solidFill>
              </a:rPr>
              <a:t>S</a:t>
            </a:r>
            <a:r>
              <a:rPr lang="en-US" dirty="0" smtClean="0">
                <a:solidFill>
                  <a:srgbClr val="0070C0"/>
                </a:solidFill>
              </a:rPr>
              <a:t>lightly lower emittance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75" name="CasellaDiTesto 74"/>
          <p:cNvSpPr txBox="1"/>
          <p:nvPr/>
        </p:nvSpPr>
        <p:spPr>
          <a:xfrm>
            <a:off x="1564032" y="5197618"/>
            <a:ext cx="2886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 Easy maintenance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31" name="Immagine 3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880846" y="1346436"/>
            <a:ext cx="2147537" cy="16884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2" name="CasellaDiTesto 31"/>
          <p:cNvSpPr txBox="1"/>
          <p:nvPr/>
        </p:nvSpPr>
        <p:spPr>
          <a:xfrm>
            <a:off x="6360334" y="908745"/>
            <a:ext cx="1480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PS-ESS (2016)</a:t>
            </a:r>
            <a:endParaRPr lang="it-IT" b="1" dirty="0"/>
          </a:p>
        </p:txBody>
      </p:sp>
      <p:cxnSp>
        <p:nvCxnSpPr>
          <p:cNvPr id="33" name="Connettore 2 32"/>
          <p:cNvCxnSpPr/>
          <p:nvPr/>
        </p:nvCxnSpPr>
        <p:spPr>
          <a:xfrm>
            <a:off x="4796649" y="2151112"/>
            <a:ext cx="988854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CasellaDiTesto 50"/>
          <p:cNvSpPr txBox="1"/>
          <p:nvPr/>
        </p:nvSpPr>
        <p:spPr>
          <a:xfrm>
            <a:off x="1600791" y="4182209"/>
            <a:ext cx="2821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rgbClr val="0070C0"/>
                </a:solidFill>
              </a:rPr>
              <a:t>P</a:t>
            </a:r>
            <a:r>
              <a:rPr lang="en-US" dirty="0" err="1" smtClean="0">
                <a:solidFill>
                  <a:srgbClr val="0070C0"/>
                </a:solidFill>
              </a:rPr>
              <a:t>ulsed</a:t>
            </a:r>
            <a:r>
              <a:rPr lang="en-US" dirty="0" smtClean="0">
                <a:solidFill>
                  <a:srgbClr val="0070C0"/>
                </a:solidFill>
              </a:rPr>
              <a:t> beams</a:t>
            </a:r>
            <a:endParaRPr lang="en-US" dirty="0">
              <a:solidFill>
                <a:srgbClr val="0070C0"/>
              </a:solidFill>
            </a:endParaRPr>
          </a:p>
        </p:txBody>
      </p:sp>
      <p:graphicFrame>
        <p:nvGraphicFramePr>
          <p:cNvPr id="25" name="Tabella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1383301"/>
              </p:ext>
            </p:extLst>
          </p:nvPr>
        </p:nvGraphicFramePr>
        <p:xfrm>
          <a:off x="5168188" y="3394196"/>
          <a:ext cx="3457583" cy="27001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45469">
                  <a:extLst>
                    <a:ext uri="{9D8B030D-6E8A-4147-A177-3AD203B41FA5}">
                      <a16:colId xmlns:a16="http://schemas.microsoft.com/office/drawing/2014/main" val="4066319599"/>
                    </a:ext>
                  </a:extLst>
                </a:gridCol>
                <a:gridCol w="1312114">
                  <a:extLst>
                    <a:ext uri="{9D8B030D-6E8A-4147-A177-3AD203B41FA5}">
                      <a16:colId xmlns:a16="http://schemas.microsoft.com/office/drawing/2014/main" val="746008879"/>
                    </a:ext>
                  </a:extLst>
                </a:gridCol>
              </a:tblGrid>
              <a:tr h="168288"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kern="800" dirty="0">
                          <a:effectLst/>
                        </a:rPr>
                        <a:t>Requirement</a:t>
                      </a:r>
                      <a:endParaRPr lang="it-IT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kern="800" dirty="0">
                          <a:effectLst/>
                        </a:rPr>
                        <a:t>Value</a:t>
                      </a:r>
                      <a:endParaRPr lang="it-IT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77891014"/>
                  </a:ext>
                </a:extLst>
              </a:tr>
              <a:tr h="168288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Beam energy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75±5 keV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43390408"/>
                  </a:ext>
                </a:extLst>
              </a:tr>
              <a:tr h="206212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dirty="0" smtClean="0">
                          <a:effectLst/>
                        </a:rPr>
                        <a:t>Proton </a:t>
                      </a:r>
                      <a:r>
                        <a:rPr lang="en-GB" sz="1400" kern="800" dirty="0">
                          <a:effectLst/>
                        </a:rPr>
                        <a:t>beam current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74 mA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10101746"/>
                  </a:ext>
                </a:extLst>
              </a:tr>
              <a:tr h="168288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Proton fraction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&gt;75</a:t>
                      </a:r>
                      <a:r>
                        <a:rPr lang="en-GB" sz="1400" kern="800" dirty="0" smtClean="0">
                          <a:effectLst/>
                        </a:rPr>
                        <a:t>%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06146193"/>
                  </a:ext>
                </a:extLst>
              </a:tr>
              <a:tr h="168288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dirty="0" smtClean="0">
                          <a:effectLst/>
                        </a:rPr>
                        <a:t>Pulse </a:t>
                      </a:r>
                      <a:r>
                        <a:rPr lang="en-GB" sz="1400" kern="800" dirty="0">
                          <a:effectLst/>
                        </a:rPr>
                        <a:t>length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6 </a:t>
                      </a:r>
                      <a:r>
                        <a:rPr lang="en-GB" sz="1400" kern="800" dirty="0" err="1">
                          <a:effectLst/>
                        </a:rPr>
                        <a:t>ms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05062200"/>
                  </a:ext>
                </a:extLst>
              </a:tr>
              <a:tr h="168288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Pulse flat top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</a:rPr>
                        <a:t>3 ms</a:t>
                      </a:r>
                      <a:endParaRPr lang="it-IT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34048696"/>
                  </a:ext>
                </a:extLst>
              </a:tr>
              <a:tr h="1682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800" dirty="0" smtClean="0">
                          <a:effectLst/>
                        </a:rPr>
                        <a:t>Repetition rate</a:t>
                      </a:r>
                      <a:endParaRPr lang="it-IT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800" dirty="0" smtClean="0">
                          <a:effectLst/>
                        </a:rPr>
                        <a:t>14 Hz</a:t>
                      </a:r>
                      <a:endParaRPr lang="it-IT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11586089"/>
                  </a:ext>
                </a:extLst>
              </a:tr>
              <a:tr h="168288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Pulse to pulse stability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±3.5 %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11183170"/>
                  </a:ext>
                </a:extLst>
              </a:tr>
              <a:tr h="1682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800" dirty="0" smtClean="0">
                          <a:effectLst/>
                        </a:rPr>
                        <a:t>Flat top stability</a:t>
                      </a:r>
                      <a:endParaRPr lang="it-IT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800" dirty="0" smtClean="0">
                          <a:effectLst/>
                        </a:rPr>
                        <a:t>±2 %</a:t>
                      </a:r>
                      <a:endParaRPr lang="it-IT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12379853"/>
                  </a:ext>
                </a:extLst>
              </a:tr>
              <a:tr h="229958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Transverse emittance (99%)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1.8 pi.mm.mrad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869727"/>
                  </a:ext>
                </a:extLst>
              </a:tr>
              <a:tr h="206956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</a:rPr>
                        <a:t>Beam divergence (99%)</a:t>
                      </a:r>
                      <a:endParaRPr lang="it-IT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</a:rPr>
                        <a:t>&lt;80 mrad</a:t>
                      </a:r>
                      <a:endParaRPr lang="it-IT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47874262"/>
                  </a:ext>
                </a:extLst>
              </a:tr>
              <a:tr h="336577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Start-up after </a:t>
                      </a:r>
                      <a:r>
                        <a:rPr lang="en-GB" sz="1400" kern="800" dirty="0" smtClean="0">
                          <a:effectLst/>
                        </a:rPr>
                        <a:t>maintenance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32 hours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005485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82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egnaposto numero diapositiva 53"/>
          <p:cNvSpPr>
            <a:spLocks noGrp="1"/>
          </p:cNvSpPr>
          <p:nvPr>
            <p:ph type="sldNum" sz="quarter" idx="12"/>
          </p:nvPr>
        </p:nvSpPr>
        <p:spPr>
          <a:xfrm>
            <a:off x="7882299" y="6538295"/>
            <a:ext cx="1279663" cy="365125"/>
          </a:xfrm>
        </p:spPr>
        <p:txBody>
          <a:bodyPr/>
          <a:lstStyle/>
          <a:p>
            <a:r>
              <a:rPr lang="en-US" sz="13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5</a:t>
            </a:r>
            <a:endParaRPr lang="en-US" sz="13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0" name="Titolo 1"/>
          <p:cNvSpPr>
            <a:spLocks noGrp="1"/>
          </p:cNvSpPr>
          <p:nvPr>
            <p:ph type="title"/>
          </p:nvPr>
        </p:nvSpPr>
        <p:spPr>
          <a:xfrm>
            <a:off x="1603158" y="-13970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Improvements with respect </a:t>
            </a:r>
            <a:r>
              <a:rPr lang="en-US" sz="2400" b="1" dirty="0">
                <a:solidFill>
                  <a:srgbClr val="FF0000"/>
                </a:solidFill>
              </a:rPr>
              <a:t>to TRIPS </a:t>
            </a:r>
            <a:r>
              <a:rPr lang="en-US" sz="2400" b="1" dirty="0" smtClean="0">
                <a:solidFill>
                  <a:srgbClr val="FF0000"/>
                </a:solidFill>
              </a:rPr>
              <a:t>and VIS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8" name="Immagine 2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0939" y="2367488"/>
            <a:ext cx="6548346" cy="3519995"/>
          </a:xfrm>
          <a:prstGeom prst="rect">
            <a:avLst/>
          </a:prstGeom>
        </p:spPr>
      </p:pic>
      <p:sp>
        <p:nvSpPr>
          <p:cNvPr id="36" name="Rettangolo 35"/>
          <p:cNvSpPr/>
          <p:nvPr/>
        </p:nvSpPr>
        <p:spPr>
          <a:xfrm>
            <a:off x="3200399" y="5811933"/>
            <a:ext cx="3424913" cy="82901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/>
              <a:t>Stationary and time </a:t>
            </a:r>
            <a:r>
              <a:rPr lang="en-US" sz="1500" dirty="0"/>
              <a:t>dependent beam transport </a:t>
            </a:r>
            <a:r>
              <a:rPr lang="en-US" sz="1500" dirty="0" smtClean="0"/>
              <a:t> in space charge compensation regime </a:t>
            </a:r>
            <a:r>
              <a:rPr lang="en-US" sz="1300" dirty="0" smtClean="0"/>
              <a:t>(Particle in cell simulation code)</a:t>
            </a:r>
            <a:endParaRPr lang="en-US" sz="1300" dirty="0"/>
          </a:p>
        </p:txBody>
      </p:sp>
      <p:cxnSp>
        <p:nvCxnSpPr>
          <p:cNvPr id="39" name="Connettore 2 38"/>
          <p:cNvCxnSpPr>
            <a:stCxn id="31" idx="2"/>
            <a:endCxn id="42" idx="0"/>
          </p:cNvCxnSpPr>
          <p:nvPr/>
        </p:nvCxnSpPr>
        <p:spPr>
          <a:xfrm flipH="1">
            <a:off x="7750950" y="3230814"/>
            <a:ext cx="167000" cy="198187"/>
          </a:xfrm>
          <a:prstGeom prst="straightConnector1">
            <a:avLst/>
          </a:prstGeom>
          <a:ln w="3492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ttangolo 39"/>
          <p:cNvSpPr/>
          <p:nvPr/>
        </p:nvSpPr>
        <p:spPr>
          <a:xfrm>
            <a:off x="5546508" y="1764332"/>
            <a:ext cx="1669729" cy="76141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/>
              <a:t>Flexible magnetic system design</a:t>
            </a:r>
          </a:p>
          <a:p>
            <a:pPr algn="ctr"/>
            <a:r>
              <a:rPr lang="en-US" sz="1300" dirty="0" smtClean="0"/>
              <a:t>(OPERA, Comsol)</a:t>
            </a:r>
            <a:endParaRPr lang="en-US" sz="1300" dirty="0"/>
          </a:p>
        </p:txBody>
      </p:sp>
      <p:sp>
        <p:nvSpPr>
          <p:cNvPr id="42" name="Rettangolo 41"/>
          <p:cNvSpPr/>
          <p:nvPr/>
        </p:nvSpPr>
        <p:spPr>
          <a:xfrm>
            <a:off x="6501360" y="3429001"/>
            <a:ext cx="2499180" cy="859210"/>
          </a:xfrm>
          <a:prstGeom prst="rect">
            <a:avLst/>
          </a:prstGeom>
          <a:solidFill>
            <a:srgbClr val="31859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/>
              <a:t>Plasma dynamics and species fraction composition         </a:t>
            </a:r>
            <a:r>
              <a:rPr lang="en-US" sz="1300" dirty="0" smtClean="0"/>
              <a:t>(Particle in cell simulation code) </a:t>
            </a:r>
            <a:endParaRPr lang="en-US" sz="1300" dirty="0"/>
          </a:p>
        </p:txBody>
      </p:sp>
      <p:cxnSp>
        <p:nvCxnSpPr>
          <p:cNvPr id="43" name="Connettore 2 42"/>
          <p:cNvCxnSpPr>
            <a:stCxn id="40" idx="2"/>
          </p:cNvCxnSpPr>
          <p:nvPr/>
        </p:nvCxnSpPr>
        <p:spPr>
          <a:xfrm flipH="1">
            <a:off x="6376993" y="2525750"/>
            <a:ext cx="4380" cy="2264084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ttangolo 51"/>
          <p:cNvSpPr/>
          <p:nvPr/>
        </p:nvSpPr>
        <p:spPr>
          <a:xfrm>
            <a:off x="4978400" y="2958384"/>
            <a:ext cx="1334599" cy="55929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smtClean="0"/>
              <a:t>Beam extraction</a:t>
            </a:r>
          </a:p>
          <a:p>
            <a:pPr algn="ctr"/>
            <a:r>
              <a:rPr lang="en-US" sz="1300" dirty="0" smtClean="0"/>
              <a:t>(Axcel)</a:t>
            </a:r>
            <a:endParaRPr lang="en-US" sz="1300" dirty="0"/>
          </a:p>
        </p:txBody>
      </p:sp>
      <p:cxnSp>
        <p:nvCxnSpPr>
          <p:cNvPr id="53" name="Connettore 2 52"/>
          <p:cNvCxnSpPr>
            <a:stCxn id="42" idx="2"/>
          </p:cNvCxnSpPr>
          <p:nvPr/>
        </p:nvCxnSpPr>
        <p:spPr>
          <a:xfrm flipH="1">
            <a:off x="6280458" y="4288211"/>
            <a:ext cx="1470492" cy="847978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ttangolo 58"/>
          <p:cNvSpPr/>
          <p:nvPr/>
        </p:nvSpPr>
        <p:spPr>
          <a:xfrm>
            <a:off x="3513373" y="2360192"/>
            <a:ext cx="1886293" cy="5565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/>
              <a:t>Reduction of electric field </a:t>
            </a:r>
            <a:r>
              <a:rPr lang="en-US" sz="1300" dirty="0" smtClean="0"/>
              <a:t>(Comsol)</a:t>
            </a:r>
            <a:endParaRPr lang="en-US" sz="1300" dirty="0"/>
          </a:p>
        </p:txBody>
      </p:sp>
      <p:cxnSp>
        <p:nvCxnSpPr>
          <p:cNvPr id="62" name="Connettore 2 61"/>
          <p:cNvCxnSpPr>
            <a:stCxn id="59" idx="2"/>
          </p:cNvCxnSpPr>
          <p:nvPr/>
        </p:nvCxnSpPr>
        <p:spPr>
          <a:xfrm>
            <a:off x="4456520" y="2916767"/>
            <a:ext cx="1349194" cy="1655233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ttore 2 65"/>
          <p:cNvCxnSpPr>
            <a:stCxn id="73" idx="0"/>
          </p:cNvCxnSpPr>
          <p:nvPr/>
        </p:nvCxnSpPr>
        <p:spPr>
          <a:xfrm flipV="1">
            <a:off x="1808868" y="3429001"/>
            <a:ext cx="116898" cy="2201528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ttangolo 72"/>
          <p:cNvSpPr/>
          <p:nvPr/>
        </p:nvSpPr>
        <p:spPr>
          <a:xfrm>
            <a:off x="754744" y="5630529"/>
            <a:ext cx="2108248" cy="69485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/>
              <a:t>Improvements starting from  IFMIF design                         </a:t>
            </a:r>
            <a:r>
              <a:rPr lang="en-US" sz="1300" dirty="0" smtClean="0"/>
              <a:t>(in collaboration with CEA)</a:t>
            </a:r>
            <a:endParaRPr lang="en-US" sz="1300" dirty="0"/>
          </a:p>
        </p:txBody>
      </p:sp>
      <p:cxnSp>
        <p:nvCxnSpPr>
          <p:cNvPr id="74" name="Connettore 2 73"/>
          <p:cNvCxnSpPr>
            <a:stCxn id="73" idx="3"/>
          </p:cNvCxnSpPr>
          <p:nvPr/>
        </p:nvCxnSpPr>
        <p:spPr>
          <a:xfrm flipV="1">
            <a:off x="2862992" y="4872064"/>
            <a:ext cx="1888881" cy="1105894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ttangolo 76"/>
          <p:cNvSpPr/>
          <p:nvPr/>
        </p:nvSpPr>
        <p:spPr>
          <a:xfrm>
            <a:off x="1084729" y="1697206"/>
            <a:ext cx="2877671" cy="59645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/>
              <a:t>Pulse rise and fall time using LEBT chopper </a:t>
            </a:r>
            <a:r>
              <a:rPr lang="en-US" sz="1300" dirty="0" smtClean="0"/>
              <a:t>(Prototype tested on BETSI)</a:t>
            </a:r>
            <a:endParaRPr lang="en-US" sz="1300" dirty="0"/>
          </a:p>
        </p:txBody>
      </p:sp>
      <p:sp>
        <p:nvSpPr>
          <p:cNvPr id="31" name="Rettangolo 30"/>
          <p:cNvSpPr/>
          <p:nvPr/>
        </p:nvSpPr>
        <p:spPr>
          <a:xfrm>
            <a:off x="6884277" y="2572872"/>
            <a:ext cx="2067345" cy="657942"/>
          </a:xfrm>
          <a:prstGeom prst="rect">
            <a:avLst/>
          </a:prstGeom>
          <a:solidFill>
            <a:srgbClr val="31859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/>
              <a:t>Microwave to plasma coupling  </a:t>
            </a:r>
            <a:r>
              <a:rPr lang="en-US" sz="1300" dirty="0" smtClean="0"/>
              <a:t>(3D Full wave simulation code)</a:t>
            </a:r>
            <a:endParaRPr lang="en-US" sz="1300" dirty="0"/>
          </a:p>
        </p:txBody>
      </p:sp>
      <p:cxnSp>
        <p:nvCxnSpPr>
          <p:cNvPr id="44" name="Connettore 2 43"/>
          <p:cNvCxnSpPr>
            <a:stCxn id="47" idx="0"/>
          </p:cNvCxnSpPr>
          <p:nvPr/>
        </p:nvCxnSpPr>
        <p:spPr>
          <a:xfrm flipV="1">
            <a:off x="2970154" y="3771673"/>
            <a:ext cx="601972" cy="1156476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2 45"/>
          <p:cNvCxnSpPr>
            <a:stCxn id="77" idx="2"/>
          </p:cNvCxnSpPr>
          <p:nvPr/>
        </p:nvCxnSpPr>
        <p:spPr>
          <a:xfrm>
            <a:off x="2523565" y="2293658"/>
            <a:ext cx="1075685" cy="1421929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ttangolo 46"/>
          <p:cNvSpPr/>
          <p:nvPr/>
        </p:nvSpPr>
        <p:spPr>
          <a:xfrm>
            <a:off x="2040660" y="4928149"/>
            <a:ext cx="1858987" cy="55929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/>
              <a:t>Defocusing chopper </a:t>
            </a:r>
            <a:r>
              <a:rPr lang="en-US" sz="1300" dirty="0" smtClean="0"/>
              <a:t>(Comsol, TraceWin)</a:t>
            </a:r>
            <a:endParaRPr lang="en-US" sz="1300" dirty="0"/>
          </a:p>
        </p:txBody>
      </p:sp>
      <p:cxnSp>
        <p:nvCxnSpPr>
          <p:cNvPr id="48" name="Connettore 2 47"/>
          <p:cNvCxnSpPr>
            <a:stCxn id="77" idx="2"/>
          </p:cNvCxnSpPr>
          <p:nvPr/>
        </p:nvCxnSpPr>
        <p:spPr>
          <a:xfrm flipH="1">
            <a:off x="1667135" y="2293658"/>
            <a:ext cx="856430" cy="455169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2 40"/>
          <p:cNvCxnSpPr/>
          <p:nvPr/>
        </p:nvCxnSpPr>
        <p:spPr>
          <a:xfrm>
            <a:off x="5546508" y="3517681"/>
            <a:ext cx="411606" cy="1206719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118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0" grpId="0" animBg="1"/>
      <p:bldP spid="52" grpId="0" animBg="1"/>
      <p:bldP spid="59" grpId="0" animBg="1"/>
      <p:bldP spid="73" grpId="0" animBg="1"/>
      <p:bldP spid="77" grpId="0" animBg="1"/>
      <p:bldP spid="4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-146578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Plasma modeling</a:t>
            </a:r>
            <a:endParaRPr lang="en-US" sz="3200" b="1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5548002" y="928108"/>
            <a:ext cx="2182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RF energy adsorption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3258" y="972864"/>
            <a:ext cx="3776906" cy="4624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dirty="0" smtClean="0"/>
              <a:t>Electron Energy Distribution Function</a:t>
            </a:r>
            <a:endParaRPr lang="en-US" sz="1800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758" y="1346552"/>
            <a:ext cx="3314631" cy="2322691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804" y="4494993"/>
            <a:ext cx="2731282" cy="1568515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887" y="1536773"/>
            <a:ext cx="3038281" cy="2393797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9757" y="4456452"/>
            <a:ext cx="2384486" cy="1670902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1651" y="4438456"/>
            <a:ext cx="2399738" cy="1681590"/>
          </a:xfrm>
          <a:prstGeom prst="rect">
            <a:avLst/>
          </a:prstGeom>
        </p:spPr>
      </p:pic>
      <p:sp>
        <p:nvSpPr>
          <p:cNvPr id="20" name="Segnaposto contenuto 2"/>
          <p:cNvSpPr txBox="1">
            <a:spLocks/>
          </p:cNvSpPr>
          <p:nvPr/>
        </p:nvSpPr>
        <p:spPr>
          <a:xfrm>
            <a:off x="4186164" y="4025401"/>
            <a:ext cx="3776906" cy="462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 smtClean="0"/>
              <a:t>Generation maps</a:t>
            </a:r>
            <a:endParaRPr lang="en-US" sz="2400" dirty="0"/>
          </a:p>
        </p:txBody>
      </p:sp>
      <p:sp>
        <p:nvSpPr>
          <p:cNvPr id="21" name="Segnaposto contenuto 2"/>
          <p:cNvSpPr txBox="1">
            <a:spLocks/>
          </p:cNvSpPr>
          <p:nvPr/>
        </p:nvSpPr>
        <p:spPr>
          <a:xfrm>
            <a:off x="4372776" y="5039851"/>
            <a:ext cx="572449" cy="462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 smtClean="0"/>
              <a:t>e</a:t>
            </a:r>
            <a:r>
              <a:rPr lang="en-US" sz="2400" baseline="30000" dirty="0" smtClean="0"/>
              <a:t>-</a:t>
            </a:r>
            <a:endParaRPr lang="en-US" sz="2400" baseline="30000" dirty="0"/>
          </a:p>
        </p:txBody>
      </p:sp>
      <p:sp>
        <p:nvSpPr>
          <p:cNvPr id="22" name="Segnaposto contenuto 2"/>
          <p:cNvSpPr txBox="1">
            <a:spLocks/>
          </p:cNvSpPr>
          <p:nvPr/>
        </p:nvSpPr>
        <p:spPr>
          <a:xfrm>
            <a:off x="6951134" y="4961829"/>
            <a:ext cx="572449" cy="462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 smtClean="0"/>
              <a:t>p</a:t>
            </a:r>
            <a:r>
              <a:rPr lang="en-US" sz="2400" baseline="30000" dirty="0" smtClean="0"/>
              <a:t>+</a:t>
            </a:r>
            <a:endParaRPr lang="en-US" sz="2400" baseline="30000" dirty="0"/>
          </a:p>
        </p:txBody>
      </p:sp>
      <p:sp>
        <p:nvSpPr>
          <p:cNvPr id="23" name="Segnaposto contenuto 2"/>
          <p:cNvSpPr txBox="1">
            <a:spLocks/>
          </p:cNvSpPr>
          <p:nvPr/>
        </p:nvSpPr>
        <p:spPr>
          <a:xfrm>
            <a:off x="-224105" y="4042389"/>
            <a:ext cx="3776906" cy="462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 smtClean="0"/>
              <a:t>Ion formation</a:t>
            </a:r>
            <a:endParaRPr lang="en-US" sz="2400" dirty="0"/>
          </a:p>
        </p:txBody>
      </p:sp>
      <p:sp>
        <p:nvSpPr>
          <p:cNvPr id="24" name="Segnaposto contenuto 2"/>
          <p:cNvSpPr txBox="1">
            <a:spLocks/>
          </p:cNvSpPr>
          <p:nvPr/>
        </p:nvSpPr>
        <p:spPr>
          <a:xfrm>
            <a:off x="182587" y="6457918"/>
            <a:ext cx="8707916" cy="462463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b="1" i="1" dirty="0" smtClean="0"/>
              <a:t>L. Neri et al. "</a:t>
            </a:r>
            <a:r>
              <a:rPr lang="it-IT" b="1" i="1" dirty="0" err="1" smtClean="0"/>
              <a:t>Recent</a:t>
            </a:r>
            <a:r>
              <a:rPr lang="it-IT" b="1" i="1" dirty="0" smtClean="0"/>
              <a:t> </a:t>
            </a:r>
            <a:r>
              <a:rPr lang="it-IT" b="1" i="1" dirty="0"/>
              <a:t>progress in plasma </a:t>
            </a:r>
            <a:r>
              <a:rPr lang="it-IT" b="1" i="1" dirty="0" err="1"/>
              <a:t>modelling</a:t>
            </a:r>
            <a:r>
              <a:rPr lang="it-IT" b="1" i="1" dirty="0"/>
              <a:t> </a:t>
            </a:r>
            <a:r>
              <a:rPr lang="it-IT" b="1" i="1" dirty="0" err="1"/>
              <a:t>at</a:t>
            </a:r>
            <a:r>
              <a:rPr lang="it-IT" b="1" i="1" dirty="0"/>
              <a:t> </a:t>
            </a:r>
            <a:r>
              <a:rPr lang="it-IT" b="1" i="1" dirty="0" smtClean="0"/>
              <a:t>INFN-LNS", Rev. Sci. </a:t>
            </a:r>
            <a:r>
              <a:rPr lang="it-IT" b="1" i="1" dirty="0" err="1" smtClean="0"/>
              <a:t>Instrum</a:t>
            </a:r>
            <a:r>
              <a:rPr lang="it-IT" b="1" i="1" dirty="0" smtClean="0"/>
              <a:t>. 2016 </a:t>
            </a:r>
            <a:r>
              <a:rPr lang="it-IT" b="1" i="1" dirty="0" err="1" smtClean="0"/>
              <a:t>Feb</a:t>
            </a:r>
            <a:r>
              <a:rPr lang="it-IT" b="1" i="1" dirty="0" smtClean="0"/>
              <a:t>, 87(2):02(A)505</a:t>
            </a:r>
            <a:endParaRPr lang="it-IT" b="1" i="1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3122425" y="2825610"/>
            <a:ext cx="2906743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>
            <a:defPPr>
              <a:defRPr lang="it-IT"/>
            </a:defPPr>
            <a:lvl1pPr algn="ctr"/>
          </a:lstStyle>
          <a:p>
            <a:r>
              <a:rPr lang="en-US" dirty="0"/>
              <a:t>Magnetic system </a:t>
            </a:r>
            <a:r>
              <a:rPr lang="en-US" dirty="0" smtClean="0"/>
              <a:t>flexibility helps to tailor the EEDF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52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tangolo 20"/>
          <p:cNvSpPr/>
          <p:nvPr/>
        </p:nvSpPr>
        <p:spPr>
          <a:xfrm>
            <a:off x="-341746" y="3769611"/>
            <a:ext cx="9827491" cy="34412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-143598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Microwave to plasma coupling</a:t>
            </a:r>
            <a:endParaRPr lang="en-US" sz="3200" b="1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7880" y="1667630"/>
            <a:ext cx="2407470" cy="147172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46" y="1617894"/>
            <a:ext cx="2137640" cy="1471725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83712" y="1399734"/>
            <a:ext cx="2967489" cy="17543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>
            <a:defPPr>
              <a:defRPr lang="it-IT"/>
            </a:defPPr>
            <a:lvl1pPr algn="ctr"/>
          </a:lstStyle>
          <a:p>
            <a:r>
              <a:rPr lang="en-US" dirty="0"/>
              <a:t>3D full wave e-m simulation in presence of the electron plasma density and strong magnetic field </a:t>
            </a:r>
            <a:r>
              <a:rPr lang="en-US" dirty="0" smtClean="0"/>
              <a:t>has driven </a:t>
            </a:r>
            <a:r>
              <a:rPr lang="en-US" dirty="0"/>
              <a:t>the design of </a:t>
            </a:r>
            <a:r>
              <a:rPr lang="en-US" b="1" dirty="0"/>
              <a:t>the matching transformer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883542" y="1215068"/>
            <a:ext cx="1376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Empty cavity</a:t>
            </a:r>
            <a:endParaRPr lang="en-US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6185596" y="966789"/>
            <a:ext cx="2407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Cold tensor plasma approximation</a:t>
            </a:r>
            <a:endParaRPr lang="en-US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5497" y="4356288"/>
            <a:ext cx="2574480" cy="210426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712" y="4338918"/>
            <a:ext cx="2678593" cy="2121633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1414" y="3743526"/>
            <a:ext cx="3026027" cy="8388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dirty="0" smtClean="0"/>
              <a:t>Low measured reflected power</a:t>
            </a:r>
            <a:endParaRPr lang="en-US" sz="1800" dirty="0"/>
          </a:p>
        </p:txBody>
      </p:sp>
      <p:sp>
        <p:nvSpPr>
          <p:cNvPr id="13" name="Segnaposto contenuto 2"/>
          <p:cNvSpPr txBox="1">
            <a:spLocks/>
          </p:cNvSpPr>
          <p:nvPr/>
        </p:nvSpPr>
        <p:spPr>
          <a:xfrm>
            <a:off x="2911421" y="3769888"/>
            <a:ext cx="3026027" cy="8388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 smtClean="0"/>
              <a:t>High measured stability of forward and reflected power</a:t>
            </a:r>
            <a:endParaRPr lang="en-US" sz="1800" dirty="0"/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2758" y="4425623"/>
            <a:ext cx="2933148" cy="1945278"/>
          </a:xfrm>
          <a:prstGeom prst="rect">
            <a:avLst/>
          </a:prstGeom>
        </p:spPr>
      </p:pic>
      <p:sp>
        <p:nvSpPr>
          <p:cNvPr id="15" name="Segnaposto contenuto 2"/>
          <p:cNvSpPr txBox="1">
            <a:spLocks/>
          </p:cNvSpPr>
          <p:nvPr/>
        </p:nvSpPr>
        <p:spPr>
          <a:xfrm>
            <a:off x="5879273" y="3761131"/>
            <a:ext cx="3026027" cy="8388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 smtClean="0"/>
              <a:t>Measured forward and reflected pulsed power</a:t>
            </a:r>
            <a:endParaRPr lang="en-US" sz="1800" dirty="0"/>
          </a:p>
        </p:txBody>
      </p:sp>
      <p:sp>
        <p:nvSpPr>
          <p:cNvPr id="17" name="Segnaposto contenuto 2"/>
          <p:cNvSpPr txBox="1">
            <a:spLocks/>
          </p:cNvSpPr>
          <p:nvPr/>
        </p:nvSpPr>
        <p:spPr>
          <a:xfrm>
            <a:off x="191418" y="3234040"/>
            <a:ext cx="8707916" cy="10277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i="1" dirty="0" smtClean="0"/>
              <a:t>G. </a:t>
            </a:r>
            <a:r>
              <a:rPr lang="en-US" sz="1400" b="1" i="1" dirty="0" err="1" smtClean="0"/>
              <a:t>Torrisi</a:t>
            </a:r>
            <a:r>
              <a:rPr lang="en-US" sz="1400" b="1" i="1" dirty="0" smtClean="0"/>
              <a:t> et al. "Full-wave FEM simulations of electromagnetic waves in strongly magnetized non-homogeneous plasma", JEWA 2014 vol. 20, no. 9, 1085-1099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2061442" y="5759558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&lt; 1%</a:t>
            </a:r>
            <a:endParaRPr lang="it-IT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4740035" y="5759558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&lt; 1‰</a:t>
            </a:r>
            <a:endParaRPr lang="it-IT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7545295" y="4799145"/>
            <a:ext cx="1107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err="1" smtClean="0">
                <a:solidFill>
                  <a:schemeClr val="bg1"/>
                </a:solidFill>
              </a:rPr>
              <a:t>Forward</a:t>
            </a:r>
            <a:endParaRPr lang="it-IT" i="1" dirty="0">
              <a:solidFill>
                <a:schemeClr val="bg1"/>
              </a:solidFill>
            </a:endParaRPr>
          </a:p>
        </p:txBody>
      </p:sp>
      <p:cxnSp>
        <p:nvCxnSpPr>
          <p:cNvPr id="22" name="Connettore 2 21"/>
          <p:cNvCxnSpPr>
            <a:stCxn id="18" idx="1"/>
          </p:cNvCxnSpPr>
          <p:nvPr/>
        </p:nvCxnSpPr>
        <p:spPr>
          <a:xfrm flipH="1">
            <a:off x="7152640" y="4983811"/>
            <a:ext cx="392655" cy="27231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/>
          <p:cNvSpPr txBox="1"/>
          <p:nvPr/>
        </p:nvSpPr>
        <p:spPr>
          <a:xfrm>
            <a:off x="7210015" y="5556065"/>
            <a:ext cx="1107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err="1" smtClean="0">
                <a:solidFill>
                  <a:schemeClr val="bg1"/>
                </a:solidFill>
              </a:rPr>
              <a:t>Reflected</a:t>
            </a:r>
            <a:endParaRPr lang="it-IT" i="1" dirty="0">
              <a:solidFill>
                <a:schemeClr val="bg1"/>
              </a:solidFill>
            </a:endParaRPr>
          </a:p>
        </p:txBody>
      </p:sp>
      <p:cxnSp>
        <p:nvCxnSpPr>
          <p:cNvPr id="24" name="Connettore 2 23"/>
          <p:cNvCxnSpPr>
            <a:stCxn id="23" idx="1"/>
          </p:cNvCxnSpPr>
          <p:nvPr/>
        </p:nvCxnSpPr>
        <p:spPr>
          <a:xfrm flipH="1">
            <a:off x="6817361" y="5740731"/>
            <a:ext cx="392654" cy="27231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tangolo 8"/>
          <p:cNvSpPr/>
          <p:nvPr/>
        </p:nvSpPr>
        <p:spPr>
          <a:xfrm>
            <a:off x="-171405" y="6737824"/>
            <a:ext cx="965714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i="1" dirty="0"/>
              <a:t>G. </a:t>
            </a:r>
            <a:r>
              <a:rPr lang="en-US" sz="1500" b="1" i="1" dirty="0" err="1"/>
              <a:t>Torrisi</a:t>
            </a:r>
            <a:r>
              <a:rPr lang="en-US" sz="1500" b="1" i="1" dirty="0"/>
              <a:t> et al. "Microwave injection and coupling optimization in ECRIS and MDIS , Jour. of </a:t>
            </a:r>
            <a:r>
              <a:rPr lang="en-US" sz="1500" b="1" i="1" dirty="0" err="1"/>
              <a:t>Phys</a:t>
            </a:r>
            <a:r>
              <a:rPr lang="en-US" sz="1500" b="1" i="1" dirty="0"/>
              <a:t>, 874 (2017) 012034</a:t>
            </a:r>
            <a:endParaRPr lang="it-IT" sz="1500" dirty="0"/>
          </a:p>
        </p:txBody>
      </p:sp>
    </p:spTree>
    <p:extLst>
      <p:ext uri="{BB962C8B-B14F-4D97-AF65-F5344CB8AC3E}">
        <p14:creationId xmlns:p14="http://schemas.microsoft.com/office/powerpoint/2010/main" val="314831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ESY European XFEL">
  <a:themeElements>
    <a:clrScheme name="DESY European XFEL 1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DESY European XFEL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8" charset="-128"/>
          </a:defRPr>
        </a:defPPr>
      </a:lstStyle>
    </a:ln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SY European XFEL">
  <a:themeElements>
    <a:clrScheme name="DESY European XFEL 1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DESY European XFEL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8" charset="-128"/>
          </a:defRPr>
        </a:defPPr>
      </a:lstStyle>
    </a:ln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SY European XFEL">
  <a:themeElements>
    <a:clrScheme name="DESY European XFEL 1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DESY European XFEL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8" charset="-128"/>
          </a:defRPr>
        </a:defPPr>
      </a:lstStyle>
    </a:ln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13957</TotalTime>
  <Words>1959</Words>
  <Application>Microsoft Office PowerPoint</Application>
  <PresentationFormat>On-screen Show (4:3)</PresentationFormat>
  <Paragraphs>364</Paragraphs>
  <Slides>40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40</vt:i4>
      </vt:variant>
    </vt:vector>
  </HeadingPairs>
  <TitlesOfParts>
    <vt:vector size="58" baseType="lpstr">
      <vt:lpstr>ＭＳ Ｐゴシック</vt:lpstr>
      <vt:lpstr>Arial</vt:lpstr>
      <vt:lpstr>Book Antiqua</vt:lpstr>
      <vt:lpstr>Calibri</vt:lpstr>
      <vt:lpstr>Futura Condensed</vt:lpstr>
      <vt:lpstr>Gill Sans</vt:lpstr>
      <vt:lpstr>Gill Sans Light</vt:lpstr>
      <vt:lpstr>Helvetica</vt:lpstr>
      <vt:lpstr>Lucida Grande</vt:lpstr>
      <vt:lpstr>Mangal</vt:lpstr>
      <vt:lpstr>Times New Roman</vt:lpstr>
      <vt:lpstr>TitilliumText14L 600 wt</vt:lpstr>
      <vt:lpstr>Wingdings</vt:lpstr>
      <vt:lpstr>ヒラギノ角ゴ Pro W3</vt:lpstr>
      <vt:lpstr>Tema di Office</vt:lpstr>
      <vt:lpstr>DESY European XFEL</vt:lpstr>
      <vt:lpstr>1_DESY European XFEL</vt:lpstr>
      <vt:lpstr>2_DESY European XFEL</vt:lpstr>
      <vt:lpstr>ESS ion source &amp; LEBT commissioning experience  Santo Gammino </vt:lpstr>
      <vt:lpstr>INFN Contribution to ESS</vt:lpstr>
      <vt:lpstr>PowerPoint Presentation</vt:lpstr>
      <vt:lpstr>Accelerator Collaboration - Accelerator</vt:lpstr>
      <vt:lpstr>PowerPoint Presentation</vt:lpstr>
      <vt:lpstr>Background</vt:lpstr>
      <vt:lpstr>Improvements with respect to TRIPS and VIS</vt:lpstr>
      <vt:lpstr>Plasma modeling</vt:lpstr>
      <vt:lpstr>Microwave to plasma coupling</vt:lpstr>
      <vt:lpstr>PowerPoint Presentation</vt:lpstr>
      <vt:lpstr>Source &amp; LEBT</vt:lpstr>
      <vt:lpstr>PowerPoint Presentation</vt:lpstr>
      <vt:lpstr>Proton source and LEBT</vt:lpstr>
      <vt:lpstr>Proton Fraction: 83%   (&gt; 75%)</vt:lpstr>
      <vt:lpstr>PowerPoint Presentation</vt:lpstr>
      <vt:lpstr>PowerPoint Presentation</vt:lpstr>
      <vt:lpstr>4D particle distribution generation from real emittance measurement</vt:lpstr>
      <vt:lpstr>Forward tracking to RFQ</vt:lpstr>
      <vt:lpstr>Site Acceptance Review</vt:lpstr>
      <vt:lpstr>Dismantling / Packaging</vt:lpstr>
      <vt:lpstr>ISLEBT operational in Catania (2017)</vt:lpstr>
      <vt:lpstr>Dismantling phase at INFN-LNS</vt:lpstr>
      <vt:lpstr>Transportation</vt:lpstr>
      <vt:lpstr>Transportation</vt:lpstr>
      <vt:lpstr>Social Media Campaign</vt:lpstr>
      <vt:lpstr>Installation Plan</vt:lpstr>
      <vt:lpstr>PowerPoint Presentation</vt:lpstr>
      <vt:lpstr>Installation in Lund</vt:lpstr>
      <vt:lpstr>Installation sequence </vt:lpstr>
      <vt:lpstr>PowerPoint Presentation</vt:lpstr>
      <vt:lpstr>ISRC&amp;LEBT Documentations</vt:lpstr>
      <vt:lpstr>Certifications of materials used for the fabrication</vt:lpstr>
      <vt:lpstr>Leak tests of custom purchased equipment</vt:lpstr>
      <vt:lpstr>Specification of purchased equipment</vt:lpstr>
      <vt:lpstr>User manuals of purchased equipment</vt:lpstr>
      <vt:lpstr>Wiring diagrams</vt:lpstr>
      <vt:lpstr>GUI control system user guides</vt:lpstr>
      <vt:lpstr>Non conformities documentation</vt:lpstr>
      <vt:lpstr>Assembling manuals</vt:lpstr>
      <vt:lpstr>Summary  </vt:lpstr>
    </vt:vector>
  </TitlesOfParts>
  <Company>INFN-LNS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David Mascali</dc:creator>
  <cp:lastModifiedBy>Caroline Prabert</cp:lastModifiedBy>
  <cp:revision>423</cp:revision>
  <dcterms:created xsi:type="dcterms:W3CDTF">2014-09-17T16:42:42Z</dcterms:created>
  <dcterms:modified xsi:type="dcterms:W3CDTF">2018-06-13T06:58:05Z</dcterms:modified>
</cp:coreProperties>
</file>