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1"/>
  </p:notesMasterIdLst>
  <p:sldIdLst>
    <p:sldId id="257" r:id="rId2"/>
    <p:sldId id="316" r:id="rId3"/>
    <p:sldId id="472" r:id="rId4"/>
    <p:sldId id="471" r:id="rId5"/>
    <p:sldId id="474" r:id="rId6"/>
    <p:sldId id="478" r:id="rId7"/>
    <p:sldId id="475" r:id="rId8"/>
    <p:sldId id="476" r:id="rId9"/>
    <p:sldId id="479" r:id="rId10"/>
    <p:sldId id="480" r:id="rId11"/>
    <p:sldId id="452" r:id="rId12"/>
    <p:sldId id="468" r:id="rId13"/>
    <p:sldId id="469" r:id="rId14"/>
    <p:sldId id="460" r:id="rId15"/>
    <p:sldId id="456" r:id="rId16"/>
    <p:sldId id="464" r:id="rId17"/>
    <p:sldId id="481" r:id="rId18"/>
    <p:sldId id="434" r:id="rId19"/>
    <p:sldId id="278" r:id="rId20"/>
  </p:sldIdLst>
  <p:sldSz cx="9144000" cy="6858000" type="screen4x3"/>
  <p:notesSz cx="6794500" cy="9931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44"/>
    <p:restoredTop sz="95159"/>
  </p:normalViewPr>
  <p:slideViewPr>
    <p:cSldViewPr snapToGrid="0" snapToObjects="1">
      <p:cViewPr varScale="1">
        <p:scale>
          <a:sx n="120" d="100"/>
          <a:sy n="120" d="100"/>
        </p:scale>
        <p:origin x="108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106D3-030A-420C-9FC1-0CD1FF30FAE1}" type="datetimeFigureOut">
              <a:rPr lang="en-US" smtClean="0"/>
              <a:t>6/13/18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E28A98-C5F7-40CD-90A3-5C097D365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482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28A98-C5F7-40CD-90A3-5C097D365EF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817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2018-06-13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8304" y="260648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2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sv-SE" dirty="0">
              <a:solidFill>
                <a:srgbClr val="0094CA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2018-06-13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597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sv-SE" dirty="0">
              <a:solidFill>
                <a:srgbClr val="0094CA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2018-06-13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4662" y="260648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958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  <a:p>
            <a:pPr lvl="4"/>
            <a:r>
              <a:rPr lang="sv-SE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  <a:p>
            <a:pPr lvl="4"/>
            <a:r>
              <a:rPr lang="sv-SE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2018-06-13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sv-SE" dirty="0">
              <a:solidFill>
                <a:srgbClr val="0094CA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60713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Click to edit Master title style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7103233B-D569-4A6E-878F-CDE152514C47}" type="datetime1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2018-06-13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‹#›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63180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eg"/><Relationship Id="rId3" Type="http://schemas.openxmlformats.org/officeDocument/2006/relationships/image" Target="../media/image61.png"/><Relationship Id="rId7" Type="http://schemas.openxmlformats.org/officeDocument/2006/relationships/image" Target="../media/image6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11" Type="http://schemas.openxmlformats.org/officeDocument/2006/relationships/image" Target="../media/image69.jpeg"/><Relationship Id="rId5" Type="http://schemas.openxmlformats.org/officeDocument/2006/relationships/image" Target="../media/image63.jpeg"/><Relationship Id="rId10" Type="http://schemas.openxmlformats.org/officeDocument/2006/relationships/image" Target="../media/image68.jpeg"/><Relationship Id="rId4" Type="http://schemas.openxmlformats.org/officeDocument/2006/relationships/image" Target="../media/image62.jpeg"/><Relationship Id="rId9" Type="http://schemas.openxmlformats.org/officeDocument/2006/relationships/image" Target="../media/image6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.png"/><Relationship Id="rId4" Type="http://schemas.openxmlformats.org/officeDocument/2006/relationships/image" Target="../media/image7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7.jpeg"/><Relationship Id="rId4" Type="http://schemas.openxmlformats.org/officeDocument/2006/relationships/image" Target="../media/image7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wmf"/><Relationship Id="rId4" Type="http://schemas.openxmlformats.org/officeDocument/2006/relationships/image" Target="../media/image27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12" Type="http://schemas.openxmlformats.org/officeDocument/2006/relationships/image" Target="../media/image39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11" Type="http://schemas.openxmlformats.org/officeDocument/2006/relationships/image" Target="../media/image38.jpeg"/><Relationship Id="rId5" Type="http://schemas.openxmlformats.org/officeDocument/2006/relationships/image" Target="../media/image32.jpeg"/><Relationship Id="rId10" Type="http://schemas.openxmlformats.org/officeDocument/2006/relationships/image" Target="../media/image37.jpeg"/><Relationship Id="rId4" Type="http://schemas.openxmlformats.org/officeDocument/2006/relationships/image" Target="../media/image31.jpeg"/><Relationship Id="rId9" Type="http://schemas.openxmlformats.org/officeDocument/2006/relationships/image" Target="../media/image3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jpeg"/><Relationship Id="rId7" Type="http://schemas.openxmlformats.org/officeDocument/2006/relationships/image" Target="../media/image45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0" Type="http://schemas.openxmlformats.org/officeDocument/2006/relationships/image" Target="../media/image48.jpeg"/><Relationship Id="rId4" Type="http://schemas.openxmlformats.org/officeDocument/2006/relationships/image" Target="../media/image42.png"/><Relationship Id="rId9" Type="http://schemas.openxmlformats.org/officeDocument/2006/relationships/image" Target="../media/image4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sv-SE" sz="4000" dirty="0"/>
              <a:t>Status </a:t>
            </a:r>
            <a:r>
              <a:rPr lang="sv-SE" sz="4000" dirty="0" err="1"/>
              <a:t>of</a:t>
            </a:r>
            <a:r>
              <a:rPr lang="sv-SE" sz="4000" dirty="0"/>
              <a:t> the ESS </a:t>
            </a:r>
            <a:r>
              <a:rPr lang="sv-SE" sz="4000" dirty="0" err="1"/>
              <a:t>High</a:t>
            </a:r>
            <a:r>
              <a:rPr lang="sv-SE" sz="4000" dirty="0"/>
              <a:t> Power RF Systems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sv-SE" sz="2000" dirty="0">
                <a:solidFill>
                  <a:schemeClr val="bg1"/>
                </a:solidFill>
              </a:rPr>
              <a:t>Rihua Zeng, </a:t>
            </a:r>
          </a:p>
          <a:p>
            <a:r>
              <a:rPr lang="sv-SE" sz="2000" dirty="0">
                <a:solidFill>
                  <a:schemeClr val="bg1"/>
                </a:solidFill>
              </a:rPr>
              <a:t>On </a:t>
            </a:r>
            <a:r>
              <a:rPr lang="sv-SE" sz="2000" dirty="0" err="1">
                <a:solidFill>
                  <a:schemeClr val="bg1"/>
                </a:solidFill>
              </a:rPr>
              <a:t>behalf</a:t>
            </a:r>
            <a:r>
              <a:rPr lang="sv-SE" sz="2000" dirty="0">
                <a:solidFill>
                  <a:schemeClr val="bg1"/>
                </a:solidFill>
              </a:rPr>
              <a:t> </a:t>
            </a:r>
            <a:r>
              <a:rPr lang="sv-SE" sz="2000" dirty="0" err="1">
                <a:solidFill>
                  <a:schemeClr val="bg1"/>
                </a:solidFill>
              </a:rPr>
              <a:t>of</a:t>
            </a:r>
            <a:r>
              <a:rPr lang="sv-SE" sz="2000" dirty="0">
                <a:solidFill>
                  <a:schemeClr val="bg1"/>
                </a:solidFill>
              </a:rPr>
              <a:t> Morten Jensen (RF </a:t>
            </a:r>
            <a:r>
              <a:rPr lang="sv-SE" sz="2000" dirty="0" err="1">
                <a:solidFill>
                  <a:schemeClr val="bg1"/>
                </a:solidFill>
              </a:rPr>
              <a:t>section</a:t>
            </a:r>
            <a:r>
              <a:rPr lang="sv-SE" sz="2000" dirty="0">
                <a:solidFill>
                  <a:schemeClr val="bg1"/>
                </a:solidFill>
              </a:rPr>
              <a:t> </a:t>
            </a:r>
            <a:r>
              <a:rPr lang="sv-SE" sz="2000" dirty="0" err="1">
                <a:solidFill>
                  <a:schemeClr val="bg1"/>
                </a:solidFill>
              </a:rPr>
              <a:t>leader</a:t>
            </a:r>
            <a:r>
              <a:rPr lang="sv-SE" sz="2000" dirty="0">
                <a:solidFill>
                  <a:schemeClr val="bg1"/>
                </a:solidFill>
              </a:rPr>
              <a:t>) and all RF </a:t>
            </a:r>
            <a:r>
              <a:rPr lang="sv-SE" sz="2000" dirty="0" err="1">
                <a:solidFill>
                  <a:schemeClr val="bg1"/>
                </a:solidFill>
              </a:rPr>
              <a:t>section</a:t>
            </a:r>
            <a:r>
              <a:rPr lang="sv-SE" sz="2000" dirty="0">
                <a:solidFill>
                  <a:schemeClr val="bg1"/>
                </a:solidFill>
              </a:rPr>
              <a:t> </a:t>
            </a:r>
            <a:r>
              <a:rPr lang="sv-SE" sz="2000" dirty="0" err="1">
                <a:solidFill>
                  <a:schemeClr val="bg1"/>
                </a:solidFill>
              </a:rPr>
              <a:t>colleagues</a:t>
            </a:r>
            <a:endParaRPr lang="sv-SE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SHLIPP8, June 13, 2018</a:t>
            </a:r>
            <a:endParaRPr lang="sv-SE" sz="20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5949280"/>
            <a:ext cx="4572000" cy="36804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914400">
              <a:lnSpc>
                <a:spcPct val="120000"/>
              </a:lnSpc>
            </a:pPr>
            <a:r>
              <a:rPr lang="en-GB" sz="1600" dirty="0">
                <a:solidFill>
                  <a:srgbClr val="FFFFFF"/>
                </a:solidFill>
                <a:latin typeface="Calibri"/>
              </a:rPr>
              <a:t>www.europeanspallationsource.se</a:t>
            </a:r>
          </a:p>
        </p:txBody>
      </p:sp>
    </p:spTree>
    <p:extLst>
      <p:ext uri="{BB962C8B-B14F-4D97-AF65-F5344CB8AC3E}">
        <p14:creationId xmlns:p14="http://schemas.microsoft.com/office/powerpoint/2010/main" val="30397127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0B412-0BF3-524F-8635-9641978E3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Cable Database, Rack Layout, Electrical Schematics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5EC7F3-FD30-5F42-B8FD-331B90EBB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C39900-A2F3-314A-ADF6-A4BC5116857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652" y="2221371"/>
            <a:ext cx="2612533" cy="14328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622800F-C26E-9846-A8E8-AD626DB7E88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0426" y="2300148"/>
            <a:ext cx="2423672" cy="131792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365984B-01E9-0F4F-BE4A-E25E2C69F50A}"/>
              </a:ext>
            </a:extLst>
          </p:cNvPr>
          <p:cNvSpPr txBox="1"/>
          <p:nvPr/>
        </p:nvSpPr>
        <p:spPr>
          <a:xfrm>
            <a:off x="271652" y="1746350"/>
            <a:ext cx="6813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ans" dirty="0"/>
              <a:t>Detailed</a:t>
            </a:r>
            <a:r>
              <a:rPr lang="zh-Hans" altLang="en-US" dirty="0"/>
              <a:t> </a:t>
            </a:r>
            <a:r>
              <a:rPr lang="en-US" altLang="zh-Hans" dirty="0"/>
              <a:t>information</a:t>
            </a:r>
            <a:r>
              <a:rPr lang="zh-Hans" altLang="en-US" dirty="0"/>
              <a:t> </a:t>
            </a:r>
            <a:r>
              <a:rPr lang="en-US" altLang="zh-Hans" dirty="0"/>
              <a:t>for</a:t>
            </a:r>
            <a:r>
              <a:rPr lang="zh-Hans" altLang="en-US" dirty="0"/>
              <a:t> </a:t>
            </a:r>
            <a:r>
              <a:rPr lang="en-US" altLang="zh-Hans" b="1" dirty="0"/>
              <a:t>14,</a:t>
            </a:r>
            <a:r>
              <a:rPr lang="zh-Hans" altLang="en-US" b="1" dirty="0"/>
              <a:t> </a:t>
            </a:r>
            <a:r>
              <a:rPr lang="en-US" altLang="zh-Hans" b="1" dirty="0"/>
              <a:t>325</a:t>
            </a:r>
            <a:r>
              <a:rPr lang="zh-Hans" altLang="en-US" b="1" dirty="0"/>
              <a:t> </a:t>
            </a:r>
            <a:r>
              <a:rPr lang="en-US" altLang="zh-Hans" b="1" dirty="0"/>
              <a:t>RF</a:t>
            </a:r>
            <a:r>
              <a:rPr lang="zh-Hans" altLang="en-US" b="1" dirty="0"/>
              <a:t> </a:t>
            </a:r>
            <a:r>
              <a:rPr lang="en-US" altLang="zh-Hans" b="1" dirty="0"/>
              <a:t>cables</a:t>
            </a:r>
            <a:r>
              <a:rPr lang="zh-Hans" altLang="en-US" dirty="0"/>
              <a:t> </a:t>
            </a:r>
            <a:r>
              <a:rPr lang="en-US" altLang="zh-Hans" dirty="0"/>
              <a:t>already</a:t>
            </a:r>
            <a:r>
              <a:rPr lang="zh-Hans" altLang="en-US" dirty="0"/>
              <a:t> </a:t>
            </a:r>
            <a:r>
              <a:rPr lang="en-US" altLang="zh-Hans" dirty="0"/>
              <a:t>in</a:t>
            </a:r>
            <a:r>
              <a:rPr lang="zh-Hans" altLang="en-US" dirty="0"/>
              <a:t> </a:t>
            </a:r>
            <a:r>
              <a:rPr lang="en-US" altLang="zh-Hans" dirty="0"/>
              <a:t>now</a:t>
            </a:r>
            <a:r>
              <a:rPr lang="zh-Hans" altLang="en-US" dirty="0"/>
              <a:t> </a:t>
            </a:r>
            <a:r>
              <a:rPr lang="en-US" altLang="zh-Hans" dirty="0"/>
              <a:t>database</a:t>
            </a:r>
            <a:r>
              <a:rPr lang="zh-Hans" altLang="en-US" dirty="0"/>
              <a:t>  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67B287-FF7B-A246-95F9-794AD9695A59}"/>
              </a:ext>
            </a:extLst>
          </p:cNvPr>
          <p:cNvSpPr txBox="1"/>
          <p:nvPr/>
        </p:nvSpPr>
        <p:spPr>
          <a:xfrm>
            <a:off x="2732587" y="2488830"/>
            <a:ext cx="6947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Hans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altLang="zh-Han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…</a:t>
            </a:r>
          </a:p>
          <a:p>
            <a:r>
              <a:rPr lang="en-US" altLang="zh-Han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…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3C8AF95-3289-5743-91C0-0FF8F4BD1E6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652" y="4544006"/>
            <a:ext cx="8410270" cy="199490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9736AE5-A8B6-E945-956F-36CCBE0D6422}"/>
              </a:ext>
            </a:extLst>
          </p:cNvPr>
          <p:cNvSpPr txBox="1"/>
          <p:nvPr/>
        </p:nvSpPr>
        <p:spPr>
          <a:xfrm>
            <a:off x="230013" y="4078192"/>
            <a:ext cx="6813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ans" dirty="0"/>
              <a:t>Electrical</a:t>
            </a:r>
            <a:r>
              <a:rPr lang="zh-Hans" altLang="en-US" dirty="0"/>
              <a:t> </a:t>
            </a:r>
            <a:r>
              <a:rPr lang="en-US" altLang="zh-Hans" dirty="0"/>
              <a:t>schematic</a:t>
            </a:r>
            <a:r>
              <a:rPr lang="zh-Hans" altLang="en-US" dirty="0"/>
              <a:t> </a:t>
            </a:r>
            <a:r>
              <a:rPr lang="en-US" altLang="zh-Hans" dirty="0"/>
              <a:t>drawing</a:t>
            </a:r>
            <a:r>
              <a:rPr lang="zh-Hans" altLang="en-US" dirty="0"/>
              <a:t> </a:t>
            </a:r>
            <a:r>
              <a:rPr lang="en-US" altLang="zh-Hans" dirty="0"/>
              <a:t>for</a:t>
            </a:r>
            <a:r>
              <a:rPr lang="zh-Hans" altLang="en-US" dirty="0"/>
              <a:t> </a:t>
            </a:r>
            <a:r>
              <a:rPr lang="en-US" altLang="zh-Hans" dirty="0"/>
              <a:t>rack</a:t>
            </a:r>
            <a:r>
              <a:rPr lang="zh-Hans" altLang="en-US" dirty="0"/>
              <a:t> </a:t>
            </a:r>
            <a:r>
              <a:rPr lang="en-US" altLang="zh-Hans" dirty="0"/>
              <a:t>installation</a:t>
            </a:r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696B880-8804-A345-946B-E5EDF09B904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0316" y="2343573"/>
            <a:ext cx="2788866" cy="126942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B361C1E-96E6-4C46-BEA3-CBBCF8F91564}"/>
              </a:ext>
            </a:extLst>
          </p:cNvPr>
          <p:cNvSpPr txBox="1"/>
          <p:nvPr/>
        </p:nvSpPr>
        <p:spPr>
          <a:xfrm>
            <a:off x="5913037" y="2476115"/>
            <a:ext cx="6947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Hans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altLang="zh-Han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…</a:t>
            </a:r>
          </a:p>
          <a:p>
            <a:r>
              <a:rPr lang="en-US" altLang="zh-Han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…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677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16" descr="Imagen 1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652415" y="4555067"/>
            <a:ext cx="3394426" cy="1914447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Status: High Power RF Amplifiers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Medium beta klystrons orders placed for 36 klystrons, from Toshiba and CPI</a:t>
            </a:r>
          </a:p>
          <a:p>
            <a:pPr lvl="1"/>
            <a:r>
              <a:rPr lang="en-US" dirty="0"/>
              <a:t>First klystron on 21</a:t>
            </a:r>
            <a:r>
              <a:rPr lang="en-US" baseline="30000" dirty="0"/>
              <a:t>st</a:t>
            </a:r>
            <a:r>
              <a:rPr lang="en-US" dirty="0"/>
              <a:t> June. </a:t>
            </a:r>
          </a:p>
          <a:p>
            <a:r>
              <a:rPr lang="sv-SE" dirty="0"/>
              <a:t>Driver </a:t>
            </a:r>
            <a:r>
              <a:rPr lang="sv-SE" dirty="0" err="1"/>
              <a:t>amplifiers</a:t>
            </a:r>
            <a:r>
              <a:rPr lang="sv-SE" dirty="0"/>
              <a:t> for MB</a:t>
            </a:r>
          </a:p>
          <a:p>
            <a:pPr lvl="1"/>
            <a:r>
              <a:rPr lang="en-US" dirty="0"/>
              <a:t>Design review and first FAT is done with R&amp;S</a:t>
            </a:r>
            <a:endParaRPr lang="sv-SE" dirty="0"/>
          </a:p>
          <a:p>
            <a:pPr lvl="1"/>
            <a:r>
              <a:rPr lang="sv-SE" dirty="0"/>
              <a:t>1st </a:t>
            </a:r>
            <a:r>
              <a:rPr lang="sv-SE" dirty="0" err="1"/>
              <a:t>delivery</a:t>
            </a:r>
            <a:r>
              <a:rPr lang="sv-SE" dirty="0"/>
              <a:t> </a:t>
            </a:r>
            <a:r>
              <a:rPr lang="sv-SE" dirty="0" err="1"/>
              <a:t>scheduled</a:t>
            </a:r>
            <a:endParaRPr lang="sv-SE" dirty="0"/>
          </a:p>
          <a:p>
            <a:pPr lvl="1"/>
            <a:r>
              <a:rPr lang="sv-SE" dirty="0" err="1"/>
              <a:t>Prototype</a:t>
            </a:r>
            <a:r>
              <a:rPr lang="sv-SE" dirty="0"/>
              <a:t> </a:t>
            </a:r>
            <a:r>
              <a:rPr lang="sv-SE" dirty="0" err="1"/>
              <a:t>measured</a:t>
            </a:r>
            <a:r>
              <a:rPr lang="sv-SE" dirty="0"/>
              <a:t> and </a:t>
            </a:r>
            <a:r>
              <a:rPr lang="sv-SE" dirty="0" err="1"/>
              <a:t>report</a:t>
            </a:r>
            <a:r>
              <a:rPr lang="sv-SE" dirty="0"/>
              <a:t> </a:t>
            </a:r>
            <a:r>
              <a:rPr lang="sv-SE" dirty="0" err="1"/>
              <a:t>done</a:t>
            </a:r>
            <a:endParaRPr lang="sv-SE" dirty="0"/>
          </a:p>
          <a:p>
            <a:r>
              <a:rPr lang="en-US" dirty="0"/>
              <a:t>ESS Bilbao NC klystrons</a:t>
            </a:r>
          </a:p>
          <a:p>
            <a:pPr lvl="1"/>
            <a:r>
              <a:rPr lang="en-US" dirty="0"/>
              <a:t>Has three klystrons</a:t>
            </a:r>
          </a:p>
          <a:p>
            <a:pPr lvl="1"/>
            <a:r>
              <a:rPr lang="en-US" dirty="0"/>
              <a:t>High voltage conditioning started</a:t>
            </a:r>
          </a:p>
          <a:p>
            <a:pPr lvl="1"/>
            <a:r>
              <a:rPr lang="en-US" dirty="0"/>
              <a:t>Tendering for three more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88023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5473" y="4103095"/>
            <a:ext cx="3342409" cy="26320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Toshiba FAT, some results</a:t>
            </a:r>
            <a:endParaRPr lang="sv-SE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594" y="1600200"/>
            <a:ext cx="3406728" cy="40261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5655144"/>
            <a:ext cx="3312048" cy="100938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5690" y="1470802"/>
            <a:ext cx="3300171" cy="2618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314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Status: Interlock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Three SIM prototype modules ready</a:t>
            </a:r>
          </a:p>
          <a:p>
            <a:pPr lvl="1"/>
            <a:r>
              <a:rPr lang="en-US" dirty="0"/>
              <a:t>ATM </a:t>
            </a:r>
            <a:r>
              <a:rPr lang="en-US" dirty="0" err="1"/>
              <a:t>Atomki</a:t>
            </a:r>
            <a:r>
              <a:rPr lang="en-US" dirty="0"/>
              <a:t> at FREIA</a:t>
            </a:r>
          </a:p>
          <a:p>
            <a:pPr lvl="1"/>
            <a:r>
              <a:rPr lang="en-US" dirty="0"/>
              <a:t>2 by ESS ERIC, one in Lund (TS2)</a:t>
            </a:r>
          </a:p>
          <a:p>
            <a:pPr lvl="1"/>
            <a:r>
              <a:rPr lang="en-US" dirty="0"/>
              <a:t>Two FIM prototypes under development/test</a:t>
            </a:r>
          </a:p>
          <a:p>
            <a:pPr lvl="1"/>
            <a:r>
              <a:rPr lang="en-US" dirty="0"/>
              <a:t>1x in TS2 and 1x at ESS labs </a:t>
            </a:r>
          </a:p>
          <a:p>
            <a:r>
              <a:rPr lang="en-US" dirty="0"/>
              <a:t>All systems fully EPICS integrated</a:t>
            </a:r>
          </a:p>
          <a:p>
            <a:pPr lvl="1"/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8781" y="4629852"/>
            <a:ext cx="3982582" cy="1726498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1633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sv-SE" dirty="0"/>
              <a:t>Status: Splitter box, </a:t>
            </a:r>
            <a:r>
              <a:rPr lang="en-US" dirty="0"/>
              <a:t>E- Pick up and Pin diode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2"/>
            <a:ext cx="7812593" cy="720967"/>
          </a:xfrm>
        </p:spPr>
        <p:txBody>
          <a:bodyPr>
            <a:normAutofit/>
          </a:bodyPr>
          <a:lstStyle/>
          <a:p>
            <a:r>
              <a:rPr lang="en-US" sz="1200" dirty="0"/>
              <a:t>Installation on going on TS2 </a:t>
            </a:r>
            <a:endParaRPr lang="sv-SE" sz="1200" dirty="0"/>
          </a:p>
          <a:p>
            <a:r>
              <a:rPr lang="en-US" sz="1200" dirty="0"/>
              <a:t>Integration on ICS platform (ICS support)</a:t>
            </a:r>
          </a:p>
          <a:p>
            <a:r>
              <a:rPr lang="en-US" sz="1200" dirty="0"/>
              <a:t>Series production by PEG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14</a:t>
            </a:fld>
            <a:endParaRPr lang="sv-SE" dirty="0"/>
          </a:p>
        </p:txBody>
      </p:sp>
      <p:pic>
        <p:nvPicPr>
          <p:cNvPr id="11" name="Picture 3">
            <a:extLst>
              <a:ext uri="{FF2B5EF4-FFF2-40B4-BE49-F238E27FC236}">
                <a16:creationId xmlns:a16="http://schemas.microsoft.com/office/drawing/2014/main" id="{2E3F2938-E9B1-1E45-9AED-3BBD4163A0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32108" y="5045541"/>
            <a:ext cx="2439657" cy="1417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A7AB0040-1266-1541-A077-EC43E50E97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21423" y="3672751"/>
            <a:ext cx="1578530" cy="1183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5">
            <a:extLst>
              <a:ext uri="{FF2B5EF4-FFF2-40B4-BE49-F238E27FC236}">
                <a16:creationId xmlns:a16="http://schemas.microsoft.com/office/drawing/2014/main" id="{654A4560-84B5-AD4A-B92F-1D40FCFFC1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26415" y="2425933"/>
            <a:ext cx="1589612" cy="1192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584750D3-7A46-3745-9C1B-8B1F9203C5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2523" y="1658526"/>
            <a:ext cx="4548954" cy="445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54848F42-5B2E-E141-8149-D8E9C8111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7385" y="2342493"/>
            <a:ext cx="3252973" cy="2495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B946046-DDB8-E848-B244-B5FC3EF2FA9E}"/>
              </a:ext>
            </a:extLst>
          </p:cNvPr>
          <p:cNvPicPr/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55685" y="5045889"/>
            <a:ext cx="2227938" cy="1433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>
            <a:extLst>
              <a:ext uri="{FF2B5EF4-FFF2-40B4-BE49-F238E27FC236}">
                <a16:creationId xmlns:a16="http://schemas.microsoft.com/office/drawing/2014/main" id="{6F2A0891-2F17-B445-8F39-A160E927F2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2832" y="2421649"/>
            <a:ext cx="1711121" cy="1141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">
            <a:extLst>
              <a:ext uri="{FF2B5EF4-FFF2-40B4-BE49-F238E27FC236}">
                <a16:creationId xmlns:a16="http://schemas.microsoft.com/office/drawing/2014/main" id="{6A912D87-4ED6-5B43-B5EE-E6EDE538F1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7093" y="3611085"/>
            <a:ext cx="1736860" cy="122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5B35E36-4241-4740-B21F-A606BD79720D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9464" y="5045890"/>
            <a:ext cx="2489693" cy="1433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26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Status: LLRF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LLRF system has been running in two test systems in Lund and two in Uppsala/Freia for some time. The system will be used for cavity tests in Sweden and France</a:t>
            </a:r>
            <a:endParaRPr lang="sv-SE" dirty="0"/>
          </a:p>
          <a:p>
            <a:r>
              <a:rPr lang="en-US" dirty="0"/>
              <a:t>Main </a:t>
            </a:r>
            <a:r>
              <a:rPr lang="en-US" dirty="0" err="1"/>
              <a:t>digitiser</a:t>
            </a:r>
            <a:r>
              <a:rPr lang="en-US" dirty="0"/>
              <a:t> boards have been updated to latest version of FPGA hardware, and now have a newly developed AXI-framework running</a:t>
            </a:r>
            <a:endParaRPr lang="sv-SE" dirty="0"/>
          </a:p>
          <a:p>
            <a:r>
              <a:rPr lang="en-US" dirty="0"/>
              <a:t>Additional modules being developed by in-kind partners in Poland have reached CDR status</a:t>
            </a:r>
          </a:p>
          <a:p>
            <a:r>
              <a:rPr lang="en-US" dirty="0"/>
              <a:t>Procurement of first parts for final master oscillator version has started</a:t>
            </a:r>
            <a:endParaRPr lang="sv-SE" dirty="0"/>
          </a:p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15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08192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LLRF: Hardware and FPGA Programming</a:t>
            </a:r>
            <a:endParaRPr lang="sv-SE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0464" y="1960682"/>
            <a:ext cx="3579071" cy="2217027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16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2166" y="2569526"/>
            <a:ext cx="1801349" cy="12767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4829" y="4105564"/>
            <a:ext cx="2451375" cy="24513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26FA10A-9ED3-6B42-8CCA-1911BE0DB774}"/>
              </a:ext>
            </a:extLst>
          </p:cNvPr>
          <p:cNvSpPr txBox="1"/>
          <p:nvPr/>
        </p:nvSpPr>
        <p:spPr>
          <a:xfrm>
            <a:off x="287845" y="1715496"/>
            <a:ext cx="4534321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Christian </a:t>
            </a:r>
            <a:r>
              <a:rPr lang="en-US" dirty="0" err="1"/>
              <a:t>Amstutz</a:t>
            </a:r>
            <a:r>
              <a:rPr lang="en-US" dirty="0"/>
              <a:t> is guiding FPGA programming for the accelerator division, with contributions from Poland, Spain and beam instrumentation</a:t>
            </a:r>
          </a:p>
          <a:p>
            <a:pPr marL="285750" indent="-285750">
              <a:buFontTx/>
              <a:buChar char="-"/>
            </a:pPr>
            <a:r>
              <a:rPr lang="en-US" dirty="0"/>
              <a:t>Developing common FPGA Firmware Framework</a:t>
            </a:r>
          </a:p>
          <a:p>
            <a:pPr marL="285750" indent="-285750">
              <a:buFontTx/>
              <a:buChar char="-"/>
            </a:pPr>
            <a:r>
              <a:rPr lang="en-US" dirty="0"/>
              <a:t>Porting of  LLRF Firmware to </a:t>
            </a:r>
            <a:r>
              <a:rPr lang="en-US" dirty="0" err="1"/>
              <a:t>Kintex</a:t>
            </a:r>
            <a:r>
              <a:rPr lang="en-US" dirty="0"/>
              <a:t> </a:t>
            </a:r>
            <a:r>
              <a:rPr lang="en-US" dirty="0" err="1"/>
              <a:t>Ultrascale</a:t>
            </a:r>
            <a:r>
              <a:rPr lang="en-US" dirty="0"/>
              <a:t> FPGA </a:t>
            </a:r>
          </a:p>
          <a:p>
            <a:pPr marL="285750" indent="-285750">
              <a:buFontTx/>
              <a:buChar char="-"/>
            </a:pPr>
            <a:r>
              <a:rPr lang="en-US" sz="1000" i="1" dirty="0"/>
              <a:t>https://</a:t>
            </a:r>
            <a:r>
              <a:rPr lang="en-US" sz="1000" i="1" dirty="0" err="1"/>
              <a:t>confluence.esss.lu.se</a:t>
            </a:r>
            <a:r>
              <a:rPr lang="en-US" sz="1000" i="1" dirty="0"/>
              <a:t>/display/RFG/</a:t>
            </a:r>
            <a:r>
              <a:rPr lang="en-US" sz="1000" i="1" dirty="0" err="1"/>
              <a:t>AXI-based+FPGA+Framework</a:t>
            </a:r>
            <a:endParaRPr lang="en-US" sz="1000" i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D2C5D77-20CF-E245-95A9-8C7842A3F1F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728" y="4305714"/>
            <a:ext cx="3949848" cy="223319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1737EAC-BA96-014B-BB57-460C076C0F26}"/>
              </a:ext>
            </a:extLst>
          </p:cNvPr>
          <p:cNvSpPr/>
          <p:nvPr/>
        </p:nvSpPr>
        <p:spPr>
          <a:xfrm>
            <a:off x="2336349" y="4423053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542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88679-2826-0E4B-B054-09B711A23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RF Technical Lab at Site Office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AB21B3F-DAED-2346-8410-D1E00AADF7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080" y="1569214"/>
            <a:ext cx="3407688" cy="255576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464596-1B25-A942-877B-1E6F55519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64EC7CE-7208-4D48-81A1-9190B867C34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9521" y="1569214"/>
            <a:ext cx="3435473" cy="257660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3E603E1-7012-164F-87BB-9009AB3C52F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141" y="4165710"/>
            <a:ext cx="3407688" cy="255576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3D74DBB-C735-DD43-9637-56551E0C216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9521" y="4202788"/>
            <a:ext cx="3435473" cy="2576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982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RF Turn on Procedures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5121275"/>
          </a:xfrm>
        </p:spPr>
        <p:txBody>
          <a:bodyPr>
            <a:normAutofit/>
          </a:bodyPr>
          <a:lstStyle/>
          <a:p>
            <a:r>
              <a:rPr lang="en-US" dirty="0"/>
              <a:t>Work together with SRF, RFQ and DTL </a:t>
            </a:r>
          </a:p>
          <a:p>
            <a:endParaRPr lang="en-US" dirty="0"/>
          </a:p>
          <a:p>
            <a:r>
              <a:rPr lang="en-US" dirty="0"/>
              <a:t>Mile stones in 2018/2019:</a:t>
            </a:r>
          </a:p>
          <a:p>
            <a:pPr lvl="1"/>
            <a:r>
              <a:rPr lang="en-US" dirty="0"/>
              <a:t>Optimum coupler conditioning procedures has been tested in Uppsala, next step is to implement in LLRF&amp;EPICS</a:t>
            </a:r>
          </a:p>
          <a:p>
            <a:pPr lvl="1"/>
            <a:r>
              <a:rPr lang="en-US" dirty="0"/>
              <a:t>Transfer from SEL loop to Feed forward driven mode</a:t>
            </a:r>
          </a:p>
          <a:p>
            <a:pPr lvl="1"/>
            <a:r>
              <a:rPr lang="en-US" dirty="0"/>
              <a:t>Transient beam-loading RF tune-up procedures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18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60718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924944"/>
            <a:ext cx="8229600" cy="17567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/>
              <a:t>Thank you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40185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34783"/>
          </a:xfrm>
        </p:spPr>
        <p:txBody>
          <a:bodyPr/>
          <a:lstStyle/>
          <a:p>
            <a:r>
              <a:rPr lang="en-US" dirty="0"/>
              <a:t>RF systems highlights and status :</a:t>
            </a:r>
          </a:p>
          <a:p>
            <a:pPr lvl="1"/>
            <a:r>
              <a:rPr lang="en-US" altLang="zh-Hans" dirty="0"/>
              <a:t>Ongoing</a:t>
            </a:r>
            <a:r>
              <a:rPr lang="zh-Hans" altLang="en-US" dirty="0"/>
              <a:t> </a:t>
            </a:r>
            <a:r>
              <a:rPr lang="en-US" dirty="0"/>
              <a:t>RF section installation activities(klystron gallery, tunnel, </a:t>
            </a:r>
            <a:r>
              <a:rPr lang="en-US" altLang="zh-Hans" dirty="0"/>
              <a:t>TS2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High Power RF Amplifiers</a:t>
            </a:r>
          </a:p>
          <a:p>
            <a:pPr lvl="1"/>
            <a:r>
              <a:rPr lang="en-US" dirty="0"/>
              <a:t>Local Protection system/Interlock </a:t>
            </a:r>
          </a:p>
          <a:p>
            <a:pPr lvl="1"/>
            <a:r>
              <a:rPr lang="en-US" dirty="0"/>
              <a:t>Low Level RF system</a:t>
            </a:r>
          </a:p>
          <a:p>
            <a:pPr lvl="1"/>
            <a:endParaRPr lang="en-US" dirty="0"/>
          </a:p>
          <a:p>
            <a:r>
              <a:rPr lang="en-US" dirty="0"/>
              <a:t>Status of each subsystem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59140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Highlights</a:t>
            </a:r>
            <a:r>
              <a:rPr lang="sv-SE" dirty="0"/>
              <a:t>: RF Installation, </a:t>
            </a:r>
            <a:r>
              <a:rPr lang="sv-SE" dirty="0" err="1"/>
              <a:t>Deliveries</a:t>
            </a:r>
            <a:r>
              <a:rPr lang="sv-SE" dirty="0"/>
              <a:t> and Test </a:t>
            </a:r>
            <a:r>
              <a:rPr lang="sv-SE" dirty="0" err="1"/>
              <a:t>Activities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3</a:t>
            </a:fld>
            <a:endParaRPr lang="sv-SE"/>
          </a:p>
        </p:txBody>
      </p:sp>
      <p:pic>
        <p:nvPicPr>
          <p:cNvPr id="1026" name="Picture 2" descr="https://lh3.googleusercontent.com/cU52i4hkK-IwfbAYY72jGz6qXuPGEzwJN7BvLnmGw2lp-CBcTXT4386VfoVlJqZw_6nUX0mz9Jx97SFUTS3UdwvqpgZ8mdodaVV1bwzTS83ZLls-whD0jXhCX6gWP9VKUSJXjWhtPcfoNeCgeikGr6EUiq56Jr97eMNCZDWLn4bzrDXjwtlednsuU-vvDrVnGfeyQ3ng0zGbiycJAScDBwbTe0zVhNcQi-WS5Oy-FGKjnGJ1k6asUmOMKHGi7COntqnnSJJirGVOOAd1tzD92_ztMbsCOts3yi5k7_ydStqlc5CmoG-AUklW6omeUPoA1FMlvkVMOccQix_mb5OaRX0ExO28ZunBL3pflpbxkrXtroiK95W3k5qBcc6IqV87Np-AIMpdlknI479FN269Ucd5JqPbNSU6ElwFL1Y_dVkMY-FafMmeOiimafqbA-fqMNtBcLv49IxHLabFiTa0IMvD-cnpr9uvOBOt3XfIteWn4BQwVZ8SP2G4gE5c4dpQq9TbLKYA5aFyMcSMxZeYzhprRsnO9GHEJXB8avAd9nUT_jC7UOPwhiD1LAGsv2BHXlaglkZU6jZFzuy4JlpsYvH3aS5yWvw4enqsfClI=w1319-h990-no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48801" y="2084827"/>
            <a:ext cx="1512169" cy="1133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11" y="4627532"/>
            <a:ext cx="3082760" cy="20418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1901" y="4627532"/>
            <a:ext cx="3082760" cy="20418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0839" y="4627532"/>
            <a:ext cx="2722437" cy="20418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62718" y="3361340"/>
            <a:ext cx="1368152" cy="116888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2240" y="1484784"/>
            <a:ext cx="2250814" cy="30000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8801" y="3341617"/>
            <a:ext cx="1465940" cy="109917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0250" y="2084827"/>
            <a:ext cx="1440160" cy="107984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DB19EE4-FFB3-134A-A5C9-194BD64A2826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11" y="1797074"/>
            <a:ext cx="3627348" cy="2589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638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131B5-73D6-394F-8F72-847036A56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Highlights: RF section Installation, Test Activities in Klystron Gallery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5FB2DB-A636-2D41-86BC-5EA5102FD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90AE1BD-A5BC-314F-8DB7-36600E81508A}"/>
              </a:ext>
            </a:extLst>
          </p:cNvPr>
          <p:cNvSpPr txBox="1">
            <a:spLocks/>
          </p:cNvSpPr>
          <p:nvPr/>
        </p:nvSpPr>
        <p:spPr>
          <a:xfrm>
            <a:off x="457200" y="1600201"/>
            <a:ext cx="8229600" cy="787354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All Spoke supporting structures have been installed, MB&amp;HB supporting structures have been delivered.</a:t>
            </a:r>
          </a:p>
          <a:p>
            <a:r>
              <a:rPr lang="en-US" dirty="0"/>
              <a:t>27 352MHz loads, 26 352MHz Circulators, 71 704MHz loads has been delivered to G02 and complete site acceptance tests 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AD11B590-E538-0E48-B3B9-80C6EC5DB0F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732" y="4426035"/>
            <a:ext cx="2412723" cy="181237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50CBC94-2CE7-DB40-9C44-D5148C0FD39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738" y="2238211"/>
            <a:ext cx="2456396" cy="145333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F14B02F-A67D-5649-ADF2-5A953917E0E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738" y="2690311"/>
            <a:ext cx="2691645" cy="169658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6C94710-1097-BE42-A10E-114125344AB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4449" y="4361777"/>
            <a:ext cx="3160210" cy="207340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94A4E7A5-A41E-4A4E-B401-63FAC77A9D2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3269" y="4346489"/>
            <a:ext cx="3119452" cy="204666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1D3A46D7-53C3-9443-8124-400C0ADF24F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3189" y="2108243"/>
            <a:ext cx="3105356" cy="2289174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5F197BB5-9532-9440-8EAA-B3F9973396A1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6776" y="2238211"/>
            <a:ext cx="2526413" cy="1895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905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72B4E-D7E0-0648-A4E7-986D7F71B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Highlights</a:t>
            </a:r>
            <a:r>
              <a:rPr lang="sv-SE" dirty="0"/>
              <a:t>: RF Installation and Test </a:t>
            </a:r>
            <a:r>
              <a:rPr lang="sv-SE" dirty="0" err="1"/>
              <a:t>Activities</a:t>
            </a:r>
            <a:r>
              <a:rPr lang="sv-SE" dirty="0"/>
              <a:t> in TS2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DDFA8E-1B31-AB42-9F16-7DB144DCDD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00" y="1732374"/>
            <a:ext cx="2880360" cy="1449082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CPI Klystron is</a:t>
            </a:r>
            <a:r>
              <a:rPr lang="zh-Hans" altLang="en-US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ready to be</a:t>
            </a:r>
            <a:r>
              <a:rPr lang="zh-Hans" altLang="en-US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powered up….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6AB923-DE8E-504E-994B-ED7FD2CC3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C2ACCFD-3717-1C49-AE88-C21AD9DEAE0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235320" y="1961626"/>
            <a:ext cx="2926226" cy="213391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126EB8F-33D8-9D42-B74A-DC00E642C94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120423" y="1955352"/>
            <a:ext cx="2914108" cy="218558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3FD1490-D0E3-A742-8330-14D92832141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043192" y="2082348"/>
            <a:ext cx="2922615" cy="1931589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975C1F06-E543-9B47-8D69-666A35DD1582}"/>
              </a:ext>
            </a:extLst>
          </p:cNvPr>
          <p:cNvGrpSpPr/>
          <p:nvPr/>
        </p:nvGrpSpPr>
        <p:grpSpPr>
          <a:xfrm>
            <a:off x="4631477" y="4631779"/>
            <a:ext cx="3896884" cy="2246769"/>
            <a:chOff x="914400" y="930907"/>
            <a:chExt cx="7198477" cy="6036866"/>
          </a:xfrm>
        </p:grpSpPr>
        <p:pic>
          <p:nvPicPr>
            <p:cNvPr id="22" name="Picture 21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9B17AF87-CD29-434B-A0EC-D21194D1BE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890840" y="1000105"/>
              <a:ext cx="5533520" cy="5486400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F28115E-DCCC-C941-8F04-8AAA6C60B052}"/>
                </a:ext>
              </a:extLst>
            </p:cNvPr>
            <p:cNvSpPr txBox="1"/>
            <p:nvPr/>
          </p:nvSpPr>
          <p:spPr>
            <a:xfrm>
              <a:off x="6400798" y="930907"/>
              <a:ext cx="1712079" cy="6036866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CA" sz="1000" dirty="0"/>
                <a:t>Racks are being used to trial the installation and to see how we optimise power distribution, mechanical supports,</a:t>
              </a:r>
            </a:p>
            <a:p>
              <a:r>
                <a:rPr lang="en-CA" sz="1000" dirty="0"/>
                <a:t>cable routing, grounding etc.</a:t>
              </a:r>
              <a:endParaRPr lang="en-US" sz="1000" dirty="0"/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67FF5A92-471B-2F4C-B0DC-0DBA288D52E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771" y="4524873"/>
            <a:ext cx="4315523" cy="2333127"/>
          </a:xfrm>
          <a:prstGeom prst="rect">
            <a:avLst/>
          </a:prstGeom>
        </p:spPr>
      </p:pic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60A6D13F-4500-ED4D-98DA-5B5D54AADEEE}"/>
              </a:ext>
            </a:extLst>
          </p:cNvPr>
          <p:cNvSpPr txBox="1">
            <a:spLocks/>
          </p:cNvSpPr>
          <p:nvPr/>
        </p:nvSpPr>
        <p:spPr>
          <a:xfrm>
            <a:off x="6795915" y="3199683"/>
            <a:ext cx="2348085" cy="14490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Toshiba klystron and interlock system operational for HB cavity testing in Uppsala (see presentation from Magnus)</a:t>
            </a:r>
          </a:p>
        </p:txBody>
      </p:sp>
    </p:spTree>
    <p:extLst>
      <p:ext uri="{BB962C8B-B14F-4D97-AF65-F5344CB8AC3E}">
        <p14:creationId xmlns:p14="http://schemas.microsoft.com/office/powerpoint/2010/main" val="811000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ED85C-2DE4-2343-BF5A-90ED9152B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RF LPS User Interface in TS2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838E1C-A20C-D246-AAD9-0A99C71D9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6</a:t>
            </a:fld>
            <a:endParaRPr lang="en-GB" noProof="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4CCE9DC-73F7-5A41-896D-17E9E8E06A3C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120" y="1689407"/>
            <a:ext cx="4130040" cy="2879276"/>
          </a:xfrm>
          <a:prstGeom prst="rect">
            <a:avLst/>
          </a:prstGeom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4A01DA1-65DC-0648-A7BA-C1D3BA4C98CE}"/>
              </a:ext>
            </a:extLst>
          </p:cNvPr>
          <p:cNvSpPr txBox="1"/>
          <p:nvPr/>
        </p:nvSpPr>
        <p:spPr>
          <a:xfrm>
            <a:off x="7924800" y="6079351"/>
            <a:ext cx="9195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dirty="0"/>
              <a:t>R. Montano</a:t>
            </a:r>
            <a:endParaRPr lang="en-US" sz="1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05F21EB-EB5F-DA4B-A471-0D9E6782EB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4379" y="4728480"/>
            <a:ext cx="1312389" cy="1947340"/>
          </a:xfrm>
          <a:prstGeom prst="rect">
            <a:avLst/>
          </a:prstGeom>
        </p:spPr>
      </p:pic>
      <p:pic>
        <p:nvPicPr>
          <p:cNvPr id="9" name="Picture 13">
            <a:extLst>
              <a:ext uri="{FF2B5EF4-FFF2-40B4-BE49-F238E27FC236}">
                <a16:creationId xmlns:a16="http://schemas.microsoft.com/office/drawing/2014/main" id="{6C06C4C2-50AA-584F-9FD3-B320623C9C6E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596019" y="4728480"/>
            <a:ext cx="1644181" cy="1947340"/>
          </a:xfrm>
          <a:prstGeom prst="rect">
            <a:avLst/>
          </a:prstGeom>
          <a:ln>
            <a:noFill/>
          </a:ln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E9980CBC-D318-E84A-B7EF-FC4174E1A0FB}"/>
              </a:ext>
            </a:extLst>
          </p:cNvPr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0947" y="1574683"/>
            <a:ext cx="4185853" cy="3439277"/>
          </a:xfrm>
          <a:prstGeom prst="rect">
            <a:avLst/>
          </a:prstGeom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1879279-DDF5-3345-A73D-483972BB486E}"/>
              </a:ext>
            </a:extLst>
          </p:cNvPr>
          <p:cNvSpPr txBox="1"/>
          <p:nvPr/>
        </p:nvSpPr>
        <p:spPr>
          <a:xfrm>
            <a:off x="4328160" y="5290959"/>
            <a:ext cx="4569428" cy="646331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CA" dirty="0"/>
              <a:t>CPI Klystron: Interlocks tested and devices run up to ”STBY” state.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67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../Installation/Pictures/20171130/IMG_6019.jpg">
            <a:extLst>
              <a:ext uri="{FF2B5EF4-FFF2-40B4-BE49-F238E27FC236}">
                <a16:creationId xmlns:a16="http://schemas.microsoft.com/office/drawing/2014/main" id="{BB2963C2-CDFA-0646-8D9A-E7F12E85BDCD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43245" y="5212994"/>
            <a:ext cx="2577066" cy="1426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3A26553-4791-5248-9B18-7D017BC2EB0B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77320" y="2280501"/>
            <a:ext cx="1582953" cy="8372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Obraz 6">
            <a:extLst>
              <a:ext uri="{FF2B5EF4-FFF2-40B4-BE49-F238E27FC236}">
                <a16:creationId xmlns:a16="http://schemas.microsoft.com/office/drawing/2014/main" id="{503EA84F-E81C-E046-968E-93A8373F5FB3}"/>
              </a:ext>
            </a:extLst>
          </p:cNvPr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321" y="4509365"/>
            <a:ext cx="1611952" cy="8796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8E1F200-E4F7-4446-BD9B-0CA1DE1FEDCF}"/>
              </a:ext>
            </a:extLst>
          </p:cNvPr>
          <p:cNvPicPr/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43246" y="3978752"/>
            <a:ext cx="2577065" cy="117662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10C36BB-F111-6840-B2EE-79A8A24D8743}"/>
              </a:ext>
            </a:extLst>
          </p:cNvPr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243" y="5700789"/>
            <a:ext cx="1587029" cy="93913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7BDC43A-3050-9046-985B-0F123CBF1D74}"/>
              </a:ext>
            </a:extLst>
          </p:cNvPr>
          <p:cNvSpPr txBox="1"/>
          <p:nvPr/>
        </p:nvSpPr>
        <p:spPr>
          <a:xfrm>
            <a:off x="682118" y="1605797"/>
            <a:ext cx="1884299" cy="623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ans" sz="1200" b="1" dirty="0">
                <a:solidFill>
                  <a:srgbClr val="FF0000"/>
                </a:solidFill>
              </a:rPr>
              <a:t>119</a:t>
            </a:r>
            <a:r>
              <a:rPr lang="zh-Hans" altLang="en-US" sz="1200" b="1" dirty="0">
                <a:solidFill>
                  <a:schemeClr val="accent1"/>
                </a:solidFill>
              </a:rPr>
              <a:t> </a:t>
            </a:r>
            <a:r>
              <a:rPr lang="en-US" altLang="zh-Hans" sz="1200" b="1" dirty="0">
                <a:solidFill>
                  <a:schemeClr val="accent1"/>
                </a:solidFill>
              </a:rPr>
              <a:t>rigid</a:t>
            </a:r>
            <a:r>
              <a:rPr lang="zh-Hans" altLang="en-US" sz="1200" b="1" dirty="0">
                <a:solidFill>
                  <a:schemeClr val="accent1"/>
                </a:solidFill>
              </a:rPr>
              <a:t> </a:t>
            </a:r>
            <a:r>
              <a:rPr lang="en-US" altLang="zh-Hans" sz="1200" b="1" dirty="0">
                <a:solidFill>
                  <a:schemeClr val="accent1"/>
                </a:solidFill>
              </a:rPr>
              <a:t>line</a:t>
            </a:r>
            <a:r>
              <a:rPr lang="zh-Hans" altLang="en-US" sz="1200" b="1" dirty="0">
                <a:solidFill>
                  <a:schemeClr val="accent1"/>
                </a:solidFill>
              </a:rPr>
              <a:t> </a:t>
            </a:r>
            <a:r>
              <a:rPr lang="en-US" altLang="zh-Hans" sz="1200" b="1" dirty="0">
                <a:solidFill>
                  <a:schemeClr val="accent1"/>
                </a:solidFill>
              </a:rPr>
              <a:t>sections</a:t>
            </a:r>
            <a:r>
              <a:rPr lang="zh-Hans" altLang="en-US" sz="1200" b="1" dirty="0">
                <a:solidFill>
                  <a:schemeClr val="accent1"/>
                </a:solidFill>
              </a:rPr>
              <a:t> </a:t>
            </a:r>
            <a:r>
              <a:rPr lang="en-US" altLang="zh-Hans" sz="750" b="1" i="1" dirty="0">
                <a:solidFill>
                  <a:schemeClr val="accent1"/>
                </a:solidFill>
              </a:rPr>
              <a:t>with</a:t>
            </a:r>
            <a:r>
              <a:rPr lang="zh-Hans" altLang="en-US" sz="900" b="1" i="1" dirty="0">
                <a:solidFill>
                  <a:schemeClr val="accent1"/>
                </a:solidFill>
              </a:rPr>
              <a:t> </a:t>
            </a:r>
            <a:endParaRPr lang="en-GB" altLang="zh-Hans" sz="900" b="1" dirty="0">
              <a:solidFill>
                <a:schemeClr val="accent1"/>
              </a:solidFill>
            </a:endParaRP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altLang="zh-Hans" sz="750" b="1" i="1" dirty="0">
                <a:solidFill>
                  <a:schemeClr val="accent1"/>
                </a:solidFill>
              </a:rPr>
              <a:t>heating</a:t>
            </a:r>
            <a:r>
              <a:rPr lang="zh-Hans" altLang="en-US" sz="750" b="1" i="1" dirty="0">
                <a:solidFill>
                  <a:schemeClr val="accent1"/>
                </a:solidFill>
              </a:rPr>
              <a:t> </a:t>
            </a:r>
            <a:r>
              <a:rPr lang="en-US" altLang="zh-Hans" sz="750" b="1" i="1" dirty="0">
                <a:solidFill>
                  <a:schemeClr val="accent1"/>
                </a:solidFill>
              </a:rPr>
              <a:t>cables,</a:t>
            </a:r>
            <a:r>
              <a:rPr lang="zh-Hans" altLang="en-US" sz="750" b="1" i="1" dirty="0">
                <a:solidFill>
                  <a:schemeClr val="accent1"/>
                </a:solidFill>
              </a:rPr>
              <a:t> </a:t>
            </a:r>
            <a:endParaRPr lang="en-GB" altLang="zh-Hans" sz="750" b="1" i="1" dirty="0">
              <a:solidFill>
                <a:schemeClr val="accent1"/>
              </a:solidFill>
            </a:endParaRP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altLang="zh-Hans" sz="750" b="1" i="1" dirty="0">
                <a:solidFill>
                  <a:schemeClr val="accent1"/>
                </a:solidFill>
              </a:rPr>
              <a:t>Temperature</a:t>
            </a:r>
            <a:r>
              <a:rPr lang="zh-Hans" altLang="en-US" sz="750" b="1" i="1" dirty="0">
                <a:solidFill>
                  <a:schemeClr val="accent1"/>
                </a:solidFill>
              </a:rPr>
              <a:t> </a:t>
            </a:r>
            <a:r>
              <a:rPr lang="en-US" altLang="zh-Hans" sz="750" b="1" i="1" dirty="0">
                <a:solidFill>
                  <a:schemeClr val="accent1"/>
                </a:solidFill>
              </a:rPr>
              <a:t>sensors</a:t>
            </a:r>
            <a:endParaRPr lang="en-GB" altLang="zh-Hans" sz="750" b="1" i="1" dirty="0">
              <a:solidFill>
                <a:schemeClr val="accent1"/>
              </a:solidFill>
            </a:endParaRP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altLang="zh-Hans" sz="750" b="1" i="1" dirty="0">
                <a:solidFill>
                  <a:schemeClr val="accent1"/>
                </a:solidFill>
              </a:rPr>
              <a:t>thermal</a:t>
            </a:r>
            <a:r>
              <a:rPr lang="zh-Hans" altLang="en-US" sz="750" b="1" i="1" dirty="0">
                <a:solidFill>
                  <a:schemeClr val="accent1"/>
                </a:solidFill>
              </a:rPr>
              <a:t> </a:t>
            </a:r>
            <a:r>
              <a:rPr lang="en-US" altLang="zh-Hans" sz="750" b="1" i="1" dirty="0">
                <a:solidFill>
                  <a:schemeClr val="accent1"/>
                </a:solidFill>
              </a:rPr>
              <a:t>insulation</a:t>
            </a:r>
            <a:r>
              <a:rPr lang="zh-Hans" altLang="en-US" sz="750" b="1" i="1" dirty="0">
                <a:solidFill>
                  <a:schemeClr val="accent1"/>
                </a:solidFill>
              </a:rPr>
              <a:t> </a:t>
            </a:r>
            <a:r>
              <a:rPr lang="en-US" altLang="zh-Hans" sz="750" b="1" i="1" dirty="0">
                <a:solidFill>
                  <a:schemeClr val="accent1"/>
                </a:solidFill>
              </a:rPr>
              <a:t>jacket</a:t>
            </a:r>
            <a:endParaRPr lang="en-US" sz="750" b="1" i="1" dirty="0">
              <a:solidFill>
                <a:schemeClr val="accent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3C504A4-7C52-1546-BFC1-1F51CA66B85E}"/>
              </a:ext>
            </a:extLst>
          </p:cNvPr>
          <p:cNvSpPr/>
          <p:nvPr/>
        </p:nvSpPr>
        <p:spPr>
          <a:xfrm>
            <a:off x="665375" y="4193297"/>
            <a:ext cx="1816459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Hans" sz="1350" b="1" dirty="0">
                <a:solidFill>
                  <a:srgbClr val="FF0000"/>
                </a:solidFill>
              </a:rPr>
              <a:t>53</a:t>
            </a:r>
            <a:r>
              <a:rPr lang="zh-Hans" altLang="en-US" sz="1350" b="1" dirty="0">
                <a:solidFill>
                  <a:srgbClr val="FF0000"/>
                </a:solidFill>
              </a:rPr>
              <a:t> </a:t>
            </a:r>
            <a:r>
              <a:rPr lang="en-US" altLang="zh-Hans" sz="1350" b="1" dirty="0">
                <a:solidFill>
                  <a:schemeClr val="accent1"/>
                </a:solidFill>
              </a:rPr>
              <a:t>directional</a:t>
            </a:r>
            <a:r>
              <a:rPr lang="zh-Hans" altLang="en-US" sz="1350" b="1" dirty="0">
                <a:solidFill>
                  <a:schemeClr val="accent1"/>
                </a:solidFill>
              </a:rPr>
              <a:t> </a:t>
            </a:r>
            <a:r>
              <a:rPr lang="en-US" altLang="zh-Hans" sz="1350" b="1" dirty="0">
                <a:solidFill>
                  <a:schemeClr val="accent1"/>
                </a:solidFill>
              </a:rPr>
              <a:t>couplers</a:t>
            </a:r>
            <a:endParaRPr lang="en-US" sz="135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ECF6B50-3B97-6442-8703-A5163C20EB98}"/>
              </a:ext>
            </a:extLst>
          </p:cNvPr>
          <p:cNvSpPr/>
          <p:nvPr/>
        </p:nvSpPr>
        <p:spPr>
          <a:xfrm>
            <a:off x="665375" y="5389063"/>
            <a:ext cx="177651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Hans" sz="1350" b="1" dirty="0">
                <a:solidFill>
                  <a:srgbClr val="FF0000"/>
                </a:solidFill>
              </a:rPr>
              <a:t>~500m-long</a:t>
            </a:r>
            <a:r>
              <a:rPr lang="zh-Hans" altLang="en-US" sz="1350" b="1" dirty="0">
                <a:solidFill>
                  <a:srgbClr val="FF0000"/>
                </a:solidFill>
              </a:rPr>
              <a:t> </a:t>
            </a:r>
            <a:r>
              <a:rPr lang="en-US" altLang="zh-Hans" sz="1350" b="1" dirty="0">
                <a:solidFill>
                  <a:schemeClr val="accent1"/>
                </a:solidFill>
              </a:rPr>
              <a:t>cable</a:t>
            </a:r>
            <a:r>
              <a:rPr lang="zh-Hans" altLang="en-US" sz="1350" b="1" dirty="0">
                <a:solidFill>
                  <a:schemeClr val="accent1"/>
                </a:solidFill>
              </a:rPr>
              <a:t> </a:t>
            </a:r>
            <a:r>
              <a:rPr lang="en-US" altLang="zh-Hans" sz="1350" b="1" dirty="0">
                <a:solidFill>
                  <a:schemeClr val="accent1"/>
                </a:solidFill>
              </a:rPr>
              <a:t>tray</a:t>
            </a:r>
            <a:endParaRPr lang="en-US" sz="1350" dirty="0">
              <a:solidFill>
                <a:schemeClr val="accent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7202A17-E12E-F442-8805-41012D1EA08B}"/>
              </a:ext>
            </a:extLst>
          </p:cNvPr>
          <p:cNvSpPr txBox="1"/>
          <p:nvPr/>
        </p:nvSpPr>
        <p:spPr>
          <a:xfrm>
            <a:off x="2772561" y="1605797"/>
            <a:ext cx="251086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ans" sz="1200" b="1" dirty="0">
                <a:solidFill>
                  <a:schemeClr val="accent1"/>
                </a:solidFill>
              </a:rPr>
              <a:t>Installation</a:t>
            </a:r>
            <a:r>
              <a:rPr lang="zh-Hans" altLang="en-US" sz="1200" b="1" dirty="0">
                <a:solidFill>
                  <a:schemeClr val="accent1"/>
                </a:solidFill>
              </a:rPr>
              <a:t> </a:t>
            </a:r>
            <a:r>
              <a:rPr lang="en-US" altLang="zh-Hans" sz="1200" b="1" dirty="0">
                <a:solidFill>
                  <a:schemeClr val="accent1"/>
                </a:solidFill>
              </a:rPr>
              <a:t>in</a:t>
            </a:r>
            <a:r>
              <a:rPr lang="zh-Hans" altLang="en-US" sz="1200" b="1" dirty="0">
                <a:solidFill>
                  <a:schemeClr val="accent1"/>
                </a:solidFill>
              </a:rPr>
              <a:t> </a:t>
            </a:r>
            <a:r>
              <a:rPr lang="en-US" altLang="zh-Hans" sz="1200" b="1" dirty="0">
                <a:solidFill>
                  <a:schemeClr val="accent1"/>
                </a:solidFill>
              </a:rPr>
              <a:t>Tunnel</a:t>
            </a:r>
            <a:r>
              <a:rPr lang="zh-Hans" altLang="en-US" sz="900" b="1" i="1" dirty="0">
                <a:solidFill>
                  <a:schemeClr val="accent1"/>
                </a:solidFill>
              </a:rPr>
              <a:t> </a:t>
            </a:r>
            <a:endParaRPr lang="en-GB" altLang="zh-Hans" sz="900" b="1" dirty="0">
              <a:solidFill>
                <a:schemeClr val="accent1"/>
              </a:solidFill>
            </a:endParaRP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altLang="zh-Hans" sz="750" b="1" i="1" dirty="0">
                <a:solidFill>
                  <a:schemeClr val="accent1"/>
                </a:solidFill>
              </a:rPr>
              <a:t>Install</a:t>
            </a:r>
            <a:r>
              <a:rPr lang="zh-Hans" altLang="en-US" sz="750" b="1" i="1" dirty="0">
                <a:solidFill>
                  <a:schemeClr val="accent1"/>
                </a:solidFill>
              </a:rPr>
              <a:t> </a:t>
            </a:r>
            <a:r>
              <a:rPr lang="en-US" altLang="zh-Hans" sz="750" b="1" i="1" dirty="0">
                <a:solidFill>
                  <a:schemeClr val="accent1"/>
                </a:solidFill>
              </a:rPr>
              <a:t>hanging</a:t>
            </a:r>
            <a:r>
              <a:rPr lang="zh-Hans" altLang="en-US" sz="750" b="1" i="1" dirty="0">
                <a:solidFill>
                  <a:schemeClr val="accent1"/>
                </a:solidFill>
              </a:rPr>
              <a:t> </a:t>
            </a:r>
            <a:r>
              <a:rPr lang="en-US" altLang="zh-Hans" sz="750" b="1" i="1" dirty="0">
                <a:solidFill>
                  <a:schemeClr val="accent1"/>
                </a:solidFill>
              </a:rPr>
              <a:t>system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altLang="zh-Hans" sz="750" b="1" i="1" dirty="0">
                <a:solidFill>
                  <a:schemeClr val="accent1"/>
                </a:solidFill>
              </a:rPr>
              <a:t>Assembly</a:t>
            </a:r>
            <a:r>
              <a:rPr lang="zh-Hans" altLang="en-US" sz="750" b="1" i="1" dirty="0">
                <a:solidFill>
                  <a:schemeClr val="accent1"/>
                </a:solidFill>
              </a:rPr>
              <a:t> </a:t>
            </a:r>
            <a:r>
              <a:rPr lang="en-US" altLang="zh-Hans" sz="750" b="1" i="1" dirty="0">
                <a:solidFill>
                  <a:schemeClr val="accent1"/>
                </a:solidFill>
              </a:rPr>
              <a:t>heating</a:t>
            </a:r>
            <a:r>
              <a:rPr lang="zh-Hans" altLang="en-US" sz="750" b="1" i="1" dirty="0">
                <a:solidFill>
                  <a:schemeClr val="accent1"/>
                </a:solidFill>
              </a:rPr>
              <a:t> </a:t>
            </a:r>
            <a:r>
              <a:rPr lang="en-US" altLang="zh-Hans" sz="750" b="1" i="1" dirty="0">
                <a:solidFill>
                  <a:schemeClr val="accent1"/>
                </a:solidFill>
              </a:rPr>
              <a:t>cables,</a:t>
            </a:r>
            <a:r>
              <a:rPr lang="zh-Hans" altLang="en-US" sz="750" b="1" i="1" dirty="0">
                <a:solidFill>
                  <a:schemeClr val="accent1"/>
                </a:solidFill>
              </a:rPr>
              <a:t> </a:t>
            </a:r>
            <a:r>
              <a:rPr lang="en-US" altLang="zh-Hans" sz="750" b="1" i="1" dirty="0">
                <a:solidFill>
                  <a:schemeClr val="accent1"/>
                </a:solidFill>
              </a:rPr>
              <a:t>temperature</a:t>
            </a:r>
            <a:r>
              <a:rPr lang="zh-Hans" altLang="en-US" sz="750" b="1" i="1" dirty="0">
                <a:solidFill>
                  <a:schemeClr val="accent1"/>
                </a:solidFill>
              </a:rPr>
              <a:t> </a:t>
            </a:r>
            <a:r>
              <a:rPr lang="en-US" altLang="zh-Hans" sz="750" b="1" i="1" dirty="0">
                <a:solidFill>
                  <a:schemeClr val="accent1"/>
                </a:solidFill>
              </a:rPr>
              <a:t>sensors,</a:t>
            </a:r>
            <a:r>
              <a:rPr lang="zh-Hans" altLang="en-US" sz="750" b="1" i="1" dirty="0">
                <a:solidFill>
                  <a:schemeClr val="accent1"/>
                </a:solidFill>
              </a:rPr>
              <a:t> </a:t>
            </a:r>
            <a:r>
              <a:rPr lang="en-US" altLang="zh-Hans" sz="750" b="1" i="1" dirty="0">
                <a:solidFill>
                  <a:schemeClr val="accent1"/>
                </a:solidFill>
              </a:rPr>
              <a:t>thermal</a:t>
            </a:r>
            <a:r>
              <a:rPr lang="zh-Hans" altLang="en-US" sz="750" b="1" i="1" dirty="0">
                <a:solidFill>
                  <a:schemeClr val="accent1"/>
                </a:solidFill>
              </a:rPr>
              <a:t> </a:t>
            </a:r>
            <a:r>
              <a:rPr lang="en-US" altLang="zh-Hans" sz="750" b="1" i="1" dirty="0">
                <a:solidFill>
                  <a:schemeClr val="accent1"/>
                </a:solidFill>
              </a:rPr>
              <a:t>insulation</a:t>
            </a:r>
            <a:r>
              <a:rPr lang="zh-Hans" altLang="en-US" sz="750" b="1" i="1" dirty="0">
                <a:solidFill>
                  <a:schemeClr val="accent1"/>
                </a:solidFill>
              </a:rPr>
              <a:t> </a:t>
            </a:r>
            <a:endParaRPr lang="en-GB" altLang="zh-Hans" sz="750" b="1" i="1" dirty="0">
              <a:solidFill>
                <a:schemeClr val="accent1"/>
              </a:solidFill>
            </a:endParaRP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altLang="zh-Hans" sz="750" b="1" i="1" dirty="0">
                <a:solidFill>
                  <a:schemeClr val="accent1"/>
                </a:solidFill>
              </a:rPr>
              <a:t>Install rigid line sections, couplers, and cable tray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E5D95AF-DBDD-B54A-B19D-6CC4B6A0FC7A}"/>
              </a:ext>
            </a:extLst>
          </p:cNvPr>
          <p:cNvSpPr txBox="1"/>
          <p:nvPr/>
        </p:nvSpPr>
        <p:spPr>
          <a:xfrm>
            <a:off x="5489566" y="1605798"/>
            <a:ext cx="316336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ans" sz="1200" b="1" dirty="0">
                <a:solidFill>
                  <a:schemeClr val="accent1"/>
                </a:solidFill>
              </a:rPr>
              <a:t>What it looks like after installation</a:t>
            </a:r>
            <a:r>
              <a:rPr lang="en-US" altLang="zh-Hans" sz="1200" b="1" i="1" dirty="0">
                <a:solidFill>
                  <a:schemeClr val="accent1"/>
                </a:solidFill>
              </a:rPr>
              <a:t>: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altLang="zh-Hans" sz="750" b="1" i="1" dirty="0">
                <a:solidFill>
                  <a:schemeClr val="accent1"/>
                </a:solidFill>
              </a:rPr>
              <a:t>~500m PRL line  installed from ion source to Dogleg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altLang="zh-Hans" sz="750" b="1" i="1" dirty="0">
                <a:solidFill>
                  <a:schemeClr val="accent1"/>
                </a:solidFill>
              </a:rPr>
              <a:t>~100m PRL line remain to be installed this year from Dogleg to A2T</a:t>
            </a:r>
            <a:endParaRPr lang="en-GB" altLang="zh-Hans" sz="750" b="1" dirty="0">
              <a:solidFill>
                <a:schemeClr val="accent1"/>
              </a:solidFill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0F6CB9BF-7E31-7449-AB3B-C6E27BB09B92}"/>
              </a:ext>
            </a:extLst>
          </p:cNvPr>
          <p:cNvSpPr txBox="1">
            <a:spLocks/>
          </p:cNvSpPr>
          <p:nvPr/>
        </p:nvSpPr>
        <p:spPr>
          <a:xfrm>
            <a:off x="284914" y="132413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Highlights: RF </a:t>
            </a:r>
            <a:r>
              <a:rPr lang="en-US" altLang="zh-Hans" dirty="0"/>
              <a:t>S</a:t>
            </a:r>
            <a:r>
              <a:rPr lang="en-US" dirty="0"/>
              <a:t>ection Installation, Test Activities in Tunnel</a:t>
            </a:r>
            <a:endParaRPr lang="sv-SE" dirty="0"/>
          </a:p>
        </p:txBody>
      </p:sp>
      <p:pic>
        <p:nvPicPr>
          <p:cNvPr id="23" name="Obraz 53" descr="F:\ESS_Nowe\Dokumenty\Meetings_CDR_04_2018\pictures\Rigid_line_with_heater.jpg">
            <a:extLst>
              <a:ext uri="{FF2B5EF4-FFF2-40B4-BE49-F238E27FC236}">
                <a16:creationId xmlns:a16="http://schemas.microsoft.com/office/drawing/2014/main" id="{A40D694A-464A-2145-A41E-9B371C182825}"/>
              </a:ext>
            </a:extLst>
          </p:cNvPr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0797" y="3170700"/>
            <a:ext cx="1569476" cy="10225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4FB50D2-AB90-6944-8263-1DB91BDB46EF}"/>
              </a:ext>
            </a:extLst>
          </p:cNvPr>
          <p:cNvPicPr/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3283" y="3762829"/>
            <a:ext cx="2817809" cy="156042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E9FA03E-0AC8-CD40-BAEB-F8207BBC0CB6}"/>
              </a:ext>
            </a:extLst>
          </p:cNvPr>
          <p:cNvPicPr/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3347" y="2264166"/>
            <a:ext cx="2837680" cy="1412501"/>
          </a:xfrm>
          <a:prstGeom prst="rect">
            <a:avLst/>
          </a:prstGeom>
        </p:spPr>
      </p:pic>
      <p:pic>
        <p:nvPicPr>
          <p:cNvPr id="26" name="Picture 14" descr="https://lh3.googleusercontent.com/4vjd5gqspeJ_r2jmo5N3T1KRmUsJ7RLL9BZhWIp3WIresNQjXV3mXrj52X2rNLcWE5vQ5CEUaXypqb_AaXqDsKQKT8lsQeODqtip6jT5Ji_ds0xQH-hlONU6arwcEmN1FJjcLHC-Mu7fyFAuC11xpb17MSXf3fIEKwL-vk95BVjnt43lqWHpX-ywZjBAf3-LyhwQWdcE21INTY9YsCAxRR-egeJM5eoXjYg6s9NNrKRbj18oYyzDMknm20gADtcvHeqNkXmwmH0_djPw0qEec-KKpbah5sl56mGUR2c8hYk9psG6EcFPvxeUlDodNX4FAuEOBf-4ftKm2W9r7qDPqLz2pJSYceH_qrd91GInwVTrpCi4hE_P8B9xG8gQyFMcSmzA6b_HBCsqXMSVG4pUhQg5Pvk_8zKkPmlW2hxH7MdOYEzL87GObqdA8K_9CrzmssTryiYhvCsdXOCgDa4NfDX6GA6g_vucHMRFMzzvcNHRVa1Qft7g5sdvQtJc_bwchRr2-dMeduqEVXHVanuHIcS1mqRgGwLtNSZdKh0H4M7bBBRW5D8QmGQ-Y3HrEBT58mo85DtgldTamX9BBsV8b2i7FkBY1vIofMidPYANDvgxQuXjoEPG5yfuAPqyFw5gUnQK7FfvPa-e_44AIDsiC4ZV78kXwdbXXhHJM_WkQ-l2c94=w691-h921-no">
            <a:extLst>
              <a:ext uri="{FF2B5EF4-FFF2-40B4-BE49-F238E27FC236}">
                <a16:creationId xmlns:a16="http://schemas.microsoft.com/office/drawing/2014/main" id="{5C657F5B-AC24-6749-A516-B8878D0B72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screen">
            <a:lum brigh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"/>
          <a:stretch/>
        </p:blipFill>
        <p:spPr bwMode="auto">
          <a:xfrm>
            <a:off x="2743247" y="2324877"/>
            <a:ext cx="1320976" cy="1634291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F4350F8-5341-354D-ACEA-A795614C2869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93537" y="2337021"/>
            <a:ext cx="1219200" cy="16100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CEF02EC-74BB-684E-AAFD-1C03B2D57D6E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43283" y="5389062"/>
            <a:ext cx="2837680" cy="1377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733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1270F0-2915-F54C-8AF5-7C1C7ADDD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Highlights: RF </a:t>
            </a:r>
            <a:r>
              <a:rPr lang="en-US" altLang="zh-Hans" dirty="0"/>
              <a:t>S</a:t>
            </a:r>
            <a:r>
              <a:rPr lang="en-US" dirty="0"/>
              <a:t>ection </a:t>
            </a:r>
            <a:r>
              <a:rPr lang="en-US" altLang="zh-Hans" dirty="0"/>
              <a:t>I</a:t>
            </a:r>
            <a:r>
              <a:rPr lang="en-US" dirty="0"/>
              <a:t>nstallation &amp; Test Activities in Tunnel</a:t>
            </a:r>
            <a:br>
              <a:rPr lang="sv-SE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8E2BD4-1AD5-9D4D-AA49-5ECA898B2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B927C9B-DB4A-8043-9C6E-7D77DE154F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2518" y="1604277"/>
            <a:ext cx="2859654" cy="2144741"/>
          </a:xfrm>
          <a:prstGeom prst="rect">
            <a:avLst/>
          </a:prstGeom>
        </p:spPr>
      </p:pic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AC767851-D59D-1141-B982-397515F2608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4371" y="1605971"/>
            <a:ext cx="2859655" cy="214474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F3983E1-7607-9842-8241-CAF83A509C8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0576" y="5322298"/>
            <a:ext cx="2539343" cy="139917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8900B2E-1559-6945-B808-6F6E45A15E8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7136" y="5420262"/>
            <a:ext cx="1993441" cy="139164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35C86F4-B51A-7544-A4D8-960D02B1399D}"/>
              </a:ext>
            </a:extLst>
          </p:cNvPr>
          <p:cNvPicPr/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 bwMode="auto">
          <a:xfrm>
            <a:off x="171690" y="1562621"/>
            <a:ext cx="2528629" cy="22280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23258EC-BAE4-DD44-99AA-02C5F43C2E9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9813" y="3833814"/>
            <a:ext cx="2660106" cy="1512275"/>
          </a:xfrm>
          <a:prstGeom prst="rect">
            <a:avLst/>
          </a:prstGeom>
        </p:spPr>
      </p:pic>
      <p:pic>
        <p:nvPicPr>
          <p:cNvPr id="16" name="Picture 15" descr="../Work2017/PhaseReferenceDistribution/TDR_IFFT/Rihua/20171114/4/OpenStep004.png">
            <a:extLst>
              <a:ext uri="{FF2B5EF4-FFF2-40B4-BE49-F238E27FC236}">
                <a16:creationId xmlns:a16="http://schemas.microsoft.com/office/drawing/2014/main" id="{C8F630FB-ABDD-B749-97D2-D023C3AD0F0E}"/>
              </a:ext>
            </a:extLst>
          </p:cNvPr>
          <p:cNvPicPr/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6866" y="5420263"/>
            <a:ext cx="1861829" cy="13783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918E4EE-DB4E-2944-86B0-237F876B07D4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0591" y="3888354"/>
            <a:ext cx="1888104" cy="141607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1BE0738-ED7C-1F46-9BC7-204C0E108E4B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5660" y="3893559"/>
            <a:ext cx="2241392" cy="290506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A6767E3-438D-1B4A-B452-CA4D2969F261}"/>
              </a:ext>
            </a:extLst>
          </p:cNvPr>
          <p:cNvPicPr/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2234" y="3901208"/>
            <a:ext cx="2028342" cy="1379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195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F9EB0-D8CB-204F-BE9B-1F376320E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RF Cell Block Diagram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292A62-5728-4D43-8388-F15BBBEA9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B9621EA-EEB9-F34E-ABFB-190C207DE8A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425" b="4578"/>
          <a:stretch/>
        </p:blipFill>
        <p:spPr>
          <a:xfrm>
            <a:off x="0" y="215371"/>
            <a:ext cx="9112267" cy="579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469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ESS Core 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12504</TotalTime>
  <Words>702</Words>
  <Application>Microsoft Macintosh PowerPoint</Application>
  <PresentationFormat>On-screen Show (4:3)</PresentationFormat>
  <Paragraphs>111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宋体</vt:lpstr>
      <vt:lpstr>Arial</vt:lpstr>
      <vt:lpstr>Calibri</vt:lpstr>
      <vt:lpstr>ESS Core Powerpoint</vt:lpstr>
      <vt:lpstr>Status of the ESS High Power RF Systems</vt:lpstr>
      <vt:lpstr>Outline</vt:lpstr>
      <vt:lpstr>Highlights: RF Installation, Deliveries and Test Activities</vt:lpstr>
      <vt:lpstr>Highlights: RF section Installation, Test Activities in Klystron Gallery</vt:lpstr>
      <vt:lpstr>Highlights: RF Installation and Test Activities in TS2</vt:lpstr>
      <vt:lpstr>RF LPS User Interface in TS2</vt:lpstr>
      <vt:lpstr>PowerPoint Presentation</vt:lpstr>
      <vt:lpstr>Highlights: RF Section Installation &amp; Test Activities in Tunnel </vt:lpstr>
      <vt:lpstr>RF Cell Block Diagram</vt:lpstr>
      <vt:lpstr>Cable Database, Rack Layout, Electrical Schematics</vt:lpstr>
      <vt:lpstr>Status: High Power RF Amplifiers</vt:lpstr>
      <vt:lpstr>Toshiba FAT, some results</vt:lpstr>
      <vt:lpstr>Status: Interlock</vt:lpstr>
      <vt:lpstr>Status: Splitter box, E- Pick up and Pin diode</vt:lpstr>
      <vt:lpstr>Status: LLRF</vt:lpstr>
      <vt:lpstr>LLRF: Hardware and FPGA Programming</vt:lpstr>
      <vt:lpstr>RF Technical Lab at Site Office</vt:lpstr>
      <vt:lpstr>RF Turn on Procedures</vt:lpstr>
      <vt:lpstr>PowerPoint Presentation</vt:lpstr>
    </vt:vector>
  </TitlesOfParts>
  <Company>European Spallation Source ESS AB</Company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&lt;Project/topic&gt;</dc:title>
  <dc:creator>Mats Lindroos</dc:creator>
  <cp:lastModifiedBy>Rihua Zeng</cp:lastModifiedBy>
  <cp:revision>316</cp:revision>
  <cp:lastPrinted>2018-06-13T10:00:02Z</cp:lastPrinted>
  <dcterms:created xsi:type="dcterms:W3CDTF">2015-03-24T10:23:58Z</dcterms:created>
  <dcterms:modified xsi:type="dcterms:W3CDTF">2018-06-13T10:04:53Z</dcterms:modified>
</cp:coreProperties>
</file>