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sldIdLst>
    <p:sldId id="256" r:id="rId2"/>
    <p:sldId id="437" r:id="rId3"/>
    <p:sldId id="401" r:id="rId4"/>
    <p:sldId id="402" r:id="rId5"/>
    <p:sldId id="279" r:id="rId6"/>
    <p:sldId id="448" r:id="rId7"/>
    <p:sldId id="368" r:id="rId8"/>
    <p:sldId id="366" r:id="rId9"/>
    <p:sldId id="419" r:id="rId10"/>
    <p:sldId id="416" r:id="rId11"/>
    <p:sldId id="417" r:id="rId12"/>
    <p:sldId id="418" r:id="rId13"/>
    <p:sldId id="375" r:id="rId14"/>
    <p:sldId id="377" r:id="rId15"/>
    <p:sldId id="378" r:id="rId16"/>
    <p:sldId id="379" r:id="rId17"/>
    <p:sldId id="504" r:id="rId18"/>
    <p:sldId id="439" r:id="rId19"/>
    <p:sldId id="497" r:id="rId20"/>
    <p:sldId id="498" r:id="rId21"/>
    <p:sldId id="499" r:id="rId22"/>
    <p:sldId id="367" r:id="rId23"/>
    <p:sldId id="421" r:id="rId24"/>
    <p:sldId id="455" r:id="rId25"/>
    <p:sldId id="313" r:id="rId26"/>
    <p:sldId id="446" r:id="rId27"/>
    <p:sldId id="436" r:id="rId28"/>
    <p:sldId id="397" r:id="rId29"/>
    <p:sldId id="423" r:id="rId30"/>
    <p:sldId id="441" r:id="rId31"/>
    <p:sldId id="371" r:id="rId32"/>
    <p:sldId id="502" r:id="rId33"/>
    <p:sldId id="399" r:id="rId34"/>
    <p:sldId id="503" r:id="rId35"/>
    <p:sldId id="350" r:id="rId36"/>
    <p:sldId id="395" r:id="rId37"/>
    <p:sldId id="396" r:id="rId38"/>
    <p:sldId id="382" r:id="rId39"/>
    <p:sldId id="501" r:id="rId40"/>
    <p:sldId id="390" r:id="rId41"/>
    <p:sldId id="391" r:id="rId42"/>
    <p:sldId id="413" r:id="rId43"/>
    <p:sldId id="492" r:id="rId4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22" autoAdjust="0"/>
    <p:restoredTop sz="93078" autoAdjust="0"/>
  </p:normalViewPr>
  <p:slideViewPr>
    <p:cSldViewPr>
      <p:cViewPr varScale="1">
        <p:scale>
          <a:sx n="92" d="100"/>
          <a:sy n="92" d="100"/>
        </p:scale>
        <p:origin x="139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2018-06-11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0537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3955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2054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925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9639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3954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6375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19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14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20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94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21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64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bunker roof, part of NSS, has to be dismantled during insert changes.</a:t>
            </a:r>
          </a:p>
          <a:p>
            <a:r>
              <a:rPr lang="en-US" dirty="0"/>
              <a:t>The sequence</a:t>
            </a:r>
            <a:r>
              <a:rPr lang="en-US" baseline="0" dirty="0"/>
              <a:t> when changing the insert will be more detailed in </a:t>
            </a:r>
            <a:r>
              <a:rPr lang="en-US" baseline="0" dirty="0" err="1"/>
              <a:t>Naja’s</a:t>
            </a:r>
            <a:r>
              <a:rPr lang="en-US" baseline="0" dirty="0"/>
              <a:t> presentation during the decommissioning of inserts.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23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194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2018-06-11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2018-06-11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2018-06-11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2018-06-11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23" y="1615023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FD117B30-06C9-AA4B-9198-6E5216341B8A}" type="datetimeFigureOut">
              <a:rPr lang="en-US" smtClean="0"/>
              <a:t>6/11/18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614488"/>
            <a:ext cx="4265613" cy="3784600"/>
          </a:xfrm>
        </p:spPr>
        <p:txBody>
          <a:bodyPr/>
          <a:lstStyle>
            <a:lvl4pPr marL="1371479" indent="0">
              <a:buNone/>
              <a:defRPr/>
            </a:lvl4pPr>
            <a:lvl5pPr marL="1828639" indent="0"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6395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0" y="0"/>
            <a:ext cx="9144000" cy="1434356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12" name="image1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6975" y="378762"/>
            <a:ext cx="1359827" cy="72750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3513" y="4"/>
            <a:ext cx="5762625" cy="14414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457114">
              <a:defRPr sz="2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Shape 14"/>
          <p:cNvSpPr/>
          <p:nvPr/>
        </p:nvSpPr>
        <p:spPr>
          <a:xfrm>
            <a:off x="-326072" y="1452403"/>
            <a:ext cx="9696396" cy="1"/>
          </a:xfrm>
          <a:prstGeom prst="line">
            <a:avLst/>
          </a:prstGeom>
          <a:ln w="6350">
            <a:solidFill>
              <a:srgbClr val="FFFFFF"/>
            </a:solidFill>
            <a:bevel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6553200" y="6217864"/>
            <a:ext cx="2133600" cy="276981"/>
          </a:xfrm>
          <a:prstGeom prst="rect">
            <a:avLst/>
          </a:prstGeom>
        </p:spPr>
        <p:txBody>
          <a:bodyPr wrap="square" lIns="45711" tIns="45711" rIns="45711" bIns="45711"/>
          <a:lstStyle>
            <a:lvl1pPr defTabSz="457114">
              <a:defRPr b="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91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2018-06-11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/>
              <a:t>ESS Target Station</a:t>
            </a:r>
            <a:br>
              <a:rPr lang="sv-SE" sz="4000" dirty="0"/>
            </a:br>
            <a:r>
              <a:rPr lang="sv-SE" sz="4000" dirty="0"/>
              <a:t>for SLHiPP-8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v-SE" sz="2000" dirty="0">
                <a:solidFill>
                  <a:schemeClr val="bg1"/>
                </a:solidFill>
              </a:rPr>
              <a:t>Mark Anthony</a:t>
            </a:r>
          </a:p>
          <a:p>
            <a:r>
              <a:rPr lang="sv-SE" sz="2000" dirty="0" err="1">
                <a:solidFill>
                  <a:schemeClr val="bg1"/>
                </a:solidFill>
              </a:rPr>
              <a:t>Head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of</a:t>
            </a:r>
            <a:r>
              <a:rPr lang="sv-SE" sz="2000" dirty="0">
                <a:solidFill>
                  <a:schemeClr val="bg1"/>
                </a:solidFill>
              </a:rPr>
              <a:t> Target Division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r>
              <a:rPr lang="en-GB" sz="1400" dirty="0">
                <a:solidFill>
                  <a:srgbClr val="FFFFFF"/>
                </a:solidFill>
              </a:rPr>
              <a:t>June 12, 2018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2" y="1669119"/>
            <a:ext cx="3888432" cy="50002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ESS will be the first spallation source to employ a helium-cooled rotating target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5941245" cy="506916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Motor and bearings are mounted far away (5 meters) from the high radiation zone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Wheel is suspended on a 6 meter long shaft</a:t>
            </a:r>
          </a:p>
          <a:p>
            <a:r>
              <a:rPr lang="en-US" dirty="0">
                <a:solidFill>
                  <a:schemeClr val="tx1"/>
                </a:solidFill>
              </a:rPr>
              <a:t>Helium removes 3 MW of heat deposited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 the target by the 5-MW proton beam</a:t>
            </a:r>
          </a:p>
          <a:p>
            <a:r>
              <a:rPr lang="en-US" dirty="0">
                <a:solidFill>
                  <a:schemeClr val="tx1"/>
                </a:solidFill>
              </a:rPr>
              <a:t>Expected lifetime of 5 years</a:t>
            </a:r>
          </a:p>
          <a:p>
            <a:r>
              <a:rPr lang="en-US" dirty="0">
                <a:solidFill>
                  <a:schemeClr val="tx1"/>
                </a:solidFill>
              </a:rPr>
              <a:t>Wheel rotation scheme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Target wheel has 36 sectors of 10° each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beam pulse is 2.86 </a:t>
            </a:r>
            <a:r>
              <a:rPr lang="en-US" dirty="0" err="1">
                <a:solidFill>
                  <a:schemeClr val="tx1"/>
                </a:solidFill>
              </a:rPr>
              <a:t>ms</a:t>
            </a:r>
            <a:r>
              <a:rPr lang="en-US" dirty="0">
                <a:solidFill>
                  <a:schemeClr val="tx1"/>
                </a:solidFill>
              </a:rPr>
              <a:t> wide, and pulses 14 times per second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Wheel rotation is synchronized with the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beam pulse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Wheel rotational speed is14 Hz/36 = 0.39 Hz,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or 10° rotation between each pulse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724128" y="6381328"/>
            <a:ext cx="0" cy="36004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452320" y="6381328"/>
            <a:ext cx="0" cy="36004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V="1">
            <a:off x="7776356" y="6057292"/>
            <a:ext cx="0" cy="36004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236296" y="2918232"/>
            <a:ext cx="72008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884368" y="2924944"/>
            <a:ext cx="0" cy="3312368"/>
          </a:xfrm>
          <a:prstGeom prst="line">
            <a:avLst/>
          </a:prstGeom>
          <a:ln w="19050">
            <a:solidFill>
              <a:schemeClr val="tx1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22580" y="5013176"/>
            <a:ext cx="5382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 m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724128" y="6669360"/>
            <a:ext cx="1736576" cy="0"/>
          </a:xfrm>
          <a:prstGeom prst="line">
            <a:avLst/>
          </a:prstGeom>
          <a:ln w="19050">
            <a:solidFill>
              <a:schemeClr val="tx1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62507" y="6479453"/>
            <a:ext cx="7135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2.6 m</a:t>
            </a:r>
          </a:p>
        </p:txBody>
      </p:sp>
    </p:spTree>
    <p:extLst>
      <p:ext uri="{BB962C8B-B14F-4D97-AF65-F5344CB8AC3E}">
        <p14:creationId xmlns:p14="http://schemas.microsoft.com/office/powerpoint/2010/main" val="862604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8261" y="1470758"/>
            <a:ext cx="5508103" cy="3011159"/>
            <a:chOff x="539440" y="2060848"/>
            <a:chExt cx="8604560" cy="47039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3648" y="2074673"/>
              <a:ext cx="7740352" cy="4690100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1771230" y="3069297"/>
              <a:ext cx="1549820" cy="1340266"/>
              <a:chOff x="1771230" y="2987709"/>
              <a:chExt cx="1549820" cy="1340266"/>
            </a:xfrm>
          </p:grpSpPr>
          <p:cxnSp>
            <p:nvCxnSpPr>
              <p:cNvPr id="7" name="Straight Connector 6"/>
              <p:cNvCxnSpPr/>
              <p:nvPr/>
            </p:nvCxnSpPr>
            <p:spPr>
              <a:xfrm flipH="1" flipV="1">
                <a:off x="1825684" y="3254251"/>
                <a:ext cx="1368152" cy="7920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 flipV="1">
                <a:off x="1955937" y="3151478"/>
                <a:ext cx="1285223" cy="836835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 flipV="1">
                <a:off x="2096869" y="3055279"/>
                <a:ext cx="1182906" cy="865846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 flipV="1">
                <a:off x="2221135" y="2987709"/>
                <a:ext cx="1099915" cy="892141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 flipV="1">
                <a:off x="1771230" y="3535887"/>
                <a:ext cx="1368152" cy="7920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1761530" y="3419530"/>
              <a:ext cx="1427413" cy="907529"/>
              <a:chOff x="1761530" y="3337942"/>
              <a:chExt cx="1427413" cy="907529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1820791" y="3453383"/>
                <a:ext cx="1368152" cy="7920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761530" y="3337942"/>
                <a:ext cx="1368152" cy="792088"/>
              </a:xfrm>
              <a:prstGeom prst="line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1625397" y="3333935"/>
              <a:ext cx="290205" cy="269785"/>
              <a:chOff x="1625397" y="3252347"/>
              <a:chExt cx="290205" cy="269785"/>
            </a:xfrm>
          </p:grpSpPr>
          <p:sp>
            <p:nvSpPr>
              <p:cNvPr id="15" name="Arc 14"/>
              <p:cNvSpPr/>
              <p:nvPr/>
            </p:nvSpPr>
            <p:spPr>
              <a:xfrm rot="18420000">
                <a:off x="1724413" y="3333116"/>
                <a:ext cx="90000" cy="288032"/>
              </a:xfrm>
              <a:prstGeom prst="arc">
                <a:avLst>
                  <a:gd name="adj1" fmla="val 10445541"/>
                  <a:gd name="adj2" fmla="val 0"/>
                </a:avLst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 rot="7620000" flipH="1" flipV="1">
                <a:off x="1726586" y="3153331"/>
                <a:ext cx="90000" cy="288032"/>
              </a:xfrm>
              <a:prstGeom prst="arc">
                <a:avLst>
                  <a:gd name="adj1" fmla="val 10445541"/>
                  <a:gd name="adj2" fmla="val 0"/>
                </a:avLst>
              </a:prstGeom>
              <a:ln>
                <a:solidFill>
                  <a:srgbClr val="FF0000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539440" y="2598104"/>
              <a:ext cx="2346348" cy="1932008"/>
              <a:chOff x="539440" y="2598104"/>
              <a:chExt cx="2346348" cy="1932008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742698" y="3645024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2885788" y="431408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747813" y="3816077"/>
                <a:ext cx="1131912" cy="677168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 rot="1811177">
                <a:off x="2014606" y="3981832"/>
                <a:ext cx="62658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48 cm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811177">
                <a:off x="539440" y="2598104"/>
                <a:ext cx="1161282" cy="8735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sz="1400" dirty="0"/>
                  <a:t>proton</a:t>
                </a:r>
                <a:br>
                  <a:rPr lang="en-US" sz="1400" dirty="0"/>
                </a:br>
                <a:r>
                  <a:rPr lang="en-US" sz="1400" dirty="0"/>
                  <a:t>beam</a:t>
                </a: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587376" y="2788268"/>
                <a:ext cx="940074" cy="561355"/>
              </a:xfrm>
              <a:prstGeom prst="line">
                <a:avLst/>
              </a:prstGeom>
              <a:ln w="50800">
                <a:solidFill>
                  <a:srgbClr val="3366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6256" y="2060848"/>
              <a:ext cx="2068699" cy="7932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Each 10° sector is loaded with a tungsten-filled cassette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221088"/>
            <a:ext cx="6004373" cy="2491289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Tungsten depth in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the proton beam direction is 45 cm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The range of a 2-GeV proton in tungsten is 74 cm</a:t>
            </a:r>
          </a:p>
          <a:p>
            <a:r>
              <a:rPr lang="en-US" sz="2400" dirty="0">
                <a:solidFill>
                  <a:schemeClr val="tx1"/>
                </a:solidFill>
              </a:rPr>
              <a:t>Brick dimensions: 10 W x 30 D x 80 H mm</a:t>
            </a:r>
            <a:r>
              <a:rPr lang="en-US" sz="2400" baseline="30000" dirty="0">
                <a:solidFill>
                  <a:schemeClr val="tx1"/>
                </a:solidFill>
              </a:rPr>
              <a:t>3</a:t>
            </a:r>
          </a:p>
          <a:p>
            <a:r>
              <a:rPr lang="en-US" sz="2400" dirty="0">
                <a:solidFill>
                  <a:schemeClr val="tx1"/>
                </a:solidFill>
              </a:rPr>
              <a:t>190 bricks per sector, 6840 bricks in total</a:t>
            </a:r>
          </a:p>
          <a:p>
            <a:r>
              <a:rPr lang="en-US" sz="2400" dirty="0">
                <a:solidFill>
                  <a:schemeClr val="tx1"/>
                </a:solidFill>
              </a:rPr>
              <a:t>Helium flows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radially outward above and below the cassette,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reverses direction at the wheel rim,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and returns through the tungsten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0301" y="1442604"/>
            <a:ext cx="2433698" cy="224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7171389" y="3582946"/>
            <a:ext cx="1529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Tungsten bricks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4107924"/>
            <a:ext cx="2939737" cy="235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4"/>
          <p:cNvSpPr txBox="1"/>
          <p:nvPr/>
        </p:nvSpPr>
        <p:spPr>
          <a:xfrm>
            <a:off x="7285554" y="6382921"/>
            <a:ext cx="886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/>
              <a:t>Cassette</a:t>
            </a:r>
            <a:endParaRPr lang="en-US" sz="16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54"/>
          <a:stretch/>
        </p:blipFill>
        <p:spPr>
          <a:xfrm>
            <a:off x="740724" y="1412776"/>
            <a:ext cx="5092679" cy="289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TextBox 35"/>
          <p:cNvSpPr txBox="1"/>
          <p:nvPr/>
        </p:nvSpPr>
        <p:spPr>
          <a:xfrm rot="16200000">
            <a:off x="4808485" y="2650085"/>
            <a:ext cx="215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Target Wheel prototype</a:t>
            </a:r>
          </a:p>
        </p:txBody>
      </p:sp>
    </p:spTree>
    <p:extLst>
      <p:ext uri="{BB962C8B-B14F-4D97-AF65-F5344CB8AC3E}">
        <p14:creationId xmlns:p14="http://schemas.microsoft.com/office/powerpoint/2010/main" val="262554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functions and design of the ESS</a:t>
            </a:r>
            <a:br>
              <a:rPr lang="en-GB" dirty="0"/>
            </a:br>
            <a:r>
              <a:rPr lang="en-GB" dirty="0"/>
              <a:t>Flat Moderator and Reflector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6995120" cy="1180727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Moderate neutrons to low energies, thermal and cold, useful for the neutron scattering</a:t>
            </a:r>
          </a:p>
          <a:p>
            <a:r>
              <a:rPr lang="en-US" dirty="0">
                <a:solidFill>
                  <a:schemeClr val="tx1"/>
                </a:solidFill>
              </a:rPr>
              <a:t>Cooling the radiation heat in liquids and solid metal bodies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12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" r="1908" b="874"/>
          <a:stretch/>
        </p:blipFill>
        <p:spPr>
          <a:xfrm>
            <a:off x="853921" y="2449104"/>
            <a:ext cx="4870207" cy="3583915"/>
          </a:xfrm>
          <a:prstGeom prst="rect">
            <a:avLst/>
          </a:prstGeom>
        </p:spPr>
      </p:pic>
      <p:pic>
        <p:nvPicPr>
          <p:cNvPr id="10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908720"/>
            <a:ext cx="1960800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A2E66B-CFA1-3543-AB3A-381A015290D7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33200"/>
            <a:ext cx="2808312" cy="2264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926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Remote Handling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13</a:t>
            </a:fld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0" y="1600731"/>
            <a:ext cx="9144000" cy="5120744"/>
            <a:chOff x="0" y="1600731"/>
            <a:chExt cx="9144000" cy="51207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12580"/>
              <a:ext cx="9144000" cy="5108895"/>
            </a:xfrm>
            <a:prstGeom prst="rect">
              <a:avLst/>
            </a:prstGeom>
          </p:spPr>
        </p:pic>
        <p:sp>
          <p:nvSpPr>
            <p:cNvPr id="7" name="Frame 6"/>
            <p:cNvSpPr/>
            <p:nvPr/>
          </p:nvSpPr>
          <p:spPr>
            <a:xfrm>
              <a:off x="3012558" y="3284984"/>
              <a:ext cx="6023937" cy="3071366"/>
            </a:xfrm>
            <a:prstGeom prst="frame">
              <a:avLst>
                <a:gd name="adj1" fmla="val 380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Frame 7"/>
            <p:cNvSpPr/>
            <p:nvPr/>
          </p:nvSpPr>
          <p:spPr>
            <a:xfrm>
              <a:off x="166030" y="4297793"/>
              <a:ext cx="2145975" cy="2296213"/>
            </a:xfrm>
            <a:prstGeom prst="frame">
              <a:avLst>
                <a:gd name="adj1" fmla="val 380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Frame 8"/>
            <p:cNvSpPr/>
            <p:nvPr/>
          </p:nvSpPr>
          <p:spPr>
            <a:xfrm>
              <a:off x="6372201" y="1600731"/>
              <a:ext cx="1800200" cy="1820226"/>
            </a:xfrm>
            <a:prstGeom prst="frame">
              <a:avLst>
                <a:gd name="adj1" fmla="val 380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72201" y="1663399"/>
              <a:ext cx="5886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Casks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16016" y="5733256"/>
              <a:ext cx="15633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Active Cells Facility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6030" y="4365104"/>
              <a:ext cx="6231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MUTS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6030" y="1898829"/>
            <a:ext cx="16114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Active Cells Facility:</a:t>
            </a:r>
          </a:p>
          <a:p>
            <a:r>
              <a:rPr lang="en-US" sz="1400" dirty="0"/>
              <a:t>Length: 30 m</a:t>
            </a:r>
          </a:p>
          <a:p>
            <a:r>
              <a:rPr lang="en-US" sz="1400" dirty="0"/>
              <a:t>Depth: 12 m</a:t>
            </a:r>
          </a:p>
          <a:p>
            <a:r>
              <a:rPr lang="en-US" sz="1400" dirty="0"/>
              <a:t>Height: 15 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4B595-3850-6548-81B8-97A510713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483647" y="214748364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88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Safety System and Target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00200"/>
            <a:ext cx="8280920" cy="4525963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</a:rPr>
              <a:t>Coordinated accident analyses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Finalizing all 22 accident analyses for operations and submitted to the Swedish Radiation Safety Authority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Implemented new dose-to-worker method and analysis of uncertainties and conservatisms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Finalized definition of safety functions for the Target Safety System</a:t>
            </a:r>
          </a:p>
          <a:p>
            <a:r>
              <a:rPr lang="en-US" dirty="0">
                <a:solidFill>
                  <a:schemeClr val="tx1"/>
                </a:solidFill>
              </a:rPr>
              <a:t>TSS test stand operational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Functional HMI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Logic for single safety instrumented function (SIF) implemented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Sensor input simulated for system logic and mode testing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32277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TSS Test Stand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pic>
        <p:nvPicPr>
          <p:cNvPr id="5" name="Picture 4" descr="IMG_02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52" y="2093429"/>
            <a:ext cx="5445225" cy="4083919"/>
          </a:xfrm>
          <a:prstGeom prst="rect">
            <a:avLst/>
          </a:prstGeom>
        </p:spPr>
      </p:pic>
      <p:pic>
        <p:nvPicPr>
          <p:cNvPr id="6" name="Picture 5" descr="IMG_023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6" b="18099"/>
          <a:stretch/>
        </p:blipFill>
        <p:spPr>
          <a:xfrm rot="5400000">
            <a:off x="3341825" y="1854200"/>
            <a:ext cx="6890559" cy="313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41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Hazards Analysis and Safety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00200"/>
            <a:ext cx="8424936" cy="4925144"/>
          </a:xfrm>
        </p:spPr>
        <p:txBody>
          <a:bodyPr>
            <a:normAutofit lnSpcReduction="10000"/>
          </a:bodyPr>
          <a:lstStyle/>
          <a:p>
            <a:r>
              <a:rPr lang="en-US" sz="2100" dirty="0">
                <a:solidFill>
                  <a:schemeClr val="tx1"/>
                </a:solidFill>
              </a:rPr>
              <a:t>Hazards analyses identified 350 events from which 22 were deemed “bounding”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Accident Analysis reports completed and submitted to SSM early March 2017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Accompanying dose calculations for public and workers completed for submission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Bounding events for operations: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8 events with abnormal heating of tungsten due to beam excursions or loss of cooling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6 events associated with the Active Cells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6 events associated with water leaks, hydrogen explosion or fire, chopper malfunction, errant beam on tuning beam dump, and getter failures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2 events associated with earthquake</a:t>
            </a:r>
          </a:p>
          <a:p>
            <a:r>
              <a:rPr lang="en-US" sz="2000" dirty="0">
                <a:solidFill>
                  <a:schemeClr val="tx1"/>
                </a:solidFill>
              </a:rPr>
              <a:t>Identified safety classified systems/functions, i.e. safety and safety related SSCs: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TSS, monitoring target coolant flow, pressure and temperature, monolith pressure, &amp; target wheel rotation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Structural integrity of monolith vessel and neutron beam windows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Structural integrity of primary cooling systems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Several structures, functions and administrative controls of the Active Cells Facility (ACF)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69364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/>
              <a:t>Target Interfaces </a:t>
            </a:r>
          </a:p>
        </p:txBody>
      </p:sp>
    </p:spTree>
    <p:extLst>
      <p:ext uri="{BB962C8B-B14F-4D97-AF65-F5344CB8AC3E}">
        <p14:creationId xmlns:p14="http://schemas.microsoft.com/office/powerpoint/2010/main" val="4027017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- Beam on Target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Beam on target requirements: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Beam footprint enclosing 97.5% beam fraction: 180 mm (H) × 60 mm (V)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Beam footprint enclosing 99.9% beam fraction: 200 mm (H) × 64 mm (V)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Nominal time-averaged peak current density: 56 µA/cm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Maximum time-averaged peak current density:  81 µA/cm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Max displacement of footprint from nominal position:  ±5 mm (H),  ±3 mm (H)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768" y="1910420"/>
            <a:ext cx="3628832" cy="349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46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to Accelerator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90841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4EE3F5-6ED8-9247-894F-D6D8921A6F5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3527" y="2420888"/>
            <a:ext cx="8000913" cy="43924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B5E138-0544-9A4B-B18A-AD6794634ABC}"/>
              </a:ext>
            </a:extLst>
          </p:cNvPr>
          <p:cNvSpPr txBox="1"/>
          <p:nvPr/>
        </p:nvSpPr>
        <p:spPr>
          <a:xfrm>
            <a:off x="179512" y="1628800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Proton Beam Drift Room is located within the Target building, situated between the A2T tunnel and the Monolith/Target.</a:t>
            </a:r>
            <a:r>
              <a:rPr lang="sv-SE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26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E8550-46D6-1044-A36B-FB70EA648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F5A00-9B7A-E348-AD8B-9AF55E4A4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ESS Target Facility</a:t>
            </a:r>
          </a:p>
          <a:p>
            <a:r>
              <a:rPr lang="en-US" dirty="0">
                <a:solidFill>
                  <a:schemeClr val="tx1"/>
                </a:solidFill>
              </a:rPr>
              <a:t>Schedule</a:t>
            </a:r>
          </a:p>
          <a:p>
            <a:r>
              <a:rPr lang="en-US" dirty="0">
                <a:solidFill>
                  <a:schemeClr val="tx1"/>
                </a:solidFill>
              </a:rPr>
              <a:t>Equipment Overviews</a:t>
            </a:r>
          </a:p>
          <a:p>
            <a:r>
              <a:rPr lang="en-US" dirty="0">
                <a:solidFill>
                  <a:schemeClr val="tx1"/>
                </a:solidFill>
              </a:rPr>
              <a:t>Interfaces</a:t>
            </a:r>
          </a:p>
          <a:p>
            <a:r>
              <a:rPr lang="en-US" dirty="0">
                <a:solidFill>
                  <a:schemeClr val="tx1"/>
                </a:solidFill>
              </a:rPr>
              <a:t>Site Photos</a:t>
            </a:r>
          </a:p>
          <a:p>
            <a:r>
              <a:rPr lang="en-US" dirty="0">
                <a:solidFill>
                  <a:schemeClr val="tx1"/>
                </a:solidFill>
              </a:rPr>
              <a:t>Summary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CBAA4-9F61-C94B-9131-4151BF85A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0457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to Accelerator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90841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8B9DBF-7D4F-D847-A68A-1F85959C7860}"/>
              </a:ext>
            </a:extLst>
          </p:cNvPr>
          <p:cNvSpPr/>
          <p:nvPr/>
        </p:nvSpPr>
        <p:spPr>
          <a:xfrm>
            <a:off x="457200" y="1484785"/>
            <a:ext cx="84352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primary function of all Concrete and Steel Shielding is to provide radiological shielding, minimize direct streaming passes and to provide a barrier between PBDR and to closest surrounding rooms and areas such as A2T tunnel, Target/A2T.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primary function of the PBDR Pipe is to maintain ultra high vacuum and to transport the Proton Beam from the A2T tunnel through the PBDR into the Monolith.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PBDR Pipe shall also isolate the Monolith from the Accelerator (A2T tunnel) when proton beam is off and act as a safety device with MQC3 safety classification.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B6BA79-EC47-E746-82BE-BC329AA3369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27584" y="3605354"/>
            <a:ext cx="6998454" cy="30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16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to Accelerator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90841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3127A-32FC-F04C-9792-91BA404B109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1560" y="3548038"/>
            <a:ext cx="7283152" cy="280831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C476FB-0A1C-814F-A2CF-09C0D84A0320}"/>
              </a:ext>
            </a:extLst>
          </p:cNvPr>
          <p:cNvSpPr/>
          <p:nvPr/>
        </p:nvSpPr>
        <p:spPr>
          <a:xfrm>
            <a:off x="539553" y="1556792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Remote Handling Isolation Valve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PBDR Pipe includes an isolation valve located directly towards accelerator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be operated remotely from Target/A2T access area.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isolation valve is a safety device with MQC 3 classification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needs to be closed during proton beam off operations before people are allowed to enter the accelerator tunnel. The open/close indicator is safety relevant.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098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x-none">
              <a:ea typeface="ＭＳ Ｐゴシック" charset="-128"/>
            </a:endParaRP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F50F4B6C-E2D9-9D4D-9D78-3A43AA3DCCF1}" type="slidenum">
              <a:rPr lang="en-GB" altLang="x-none"/>
              <a:pPr/>
              <a:t>22</a:t>
            </a:fld>
            <a:endParaRPr lang="en-GB" altLang="x-none"/>
          </a:p>
        </p:txBody>
      </p:sp>
      <p:pic>
        <p:nvPicPr>
          <p:cNvPr id="43011" name="Pictur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6"/>
          <p:cNvSpPr txBox="1">
            <a:spLocks noChangeArrowheads="1"/>
          </p:cNvSpPr>
          <p:nvPr/>
        </p:nvSpPr>
        <p:spPr bwMode="auto">
          <a:xfrm>
            <a:off x="-36513" y="6564313"/>
            <a:ext cx="23828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000" i="1"/>
              <a:t>ESS Instrument Layout (December 2016)</a:t>
            </a:r>
          </a:p>
        </p:txBody>
      </p:sp>
      <p:sp>
        <p:nvSpPr>
          <p:cNvPr id="43013" name="Slide Number Placeholder 6"/>
          <p:cNvSpPr txBox="1">
            <a:spLocks/>
          </p:cNvSpPr>
          <p:nvPr/>
        </p:nvSpPr>
        <p:spPr bwMode="auto">
          <a:xfrm>
            <a:off x="8515350" y="6400800"/>
            <a:ext cx="171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8FFB6DC-9641-5C4F-907E-3163823FD441}" type="slidenum">
              <a:rPr lang="sv-SE" altLang="x-none" sz="1200" b="1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sv-SE" altLang="x-none" sz="1200" b="1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05113" y="3130550"/>
            <a:ext cx="585787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ODIN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76388" y="3375025"/>
            <a:ext cx="752475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DREAM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48275" y="1746250"/>
            <a:ext cx="55880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NMX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21450" y="2598738"/>
            <a:ext cx="942975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MIRACLES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65825" y="1676400"/>
            <a:ext cx="560388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42050" y="2108200"/>
            <a:ext cx="71120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C-SPEC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07288" y="3032125"/>
            <a:ext cx="61595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T-REX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05650" y="2774950"/>
            <a:ext cx="709613" cy="3063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MAGIC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78563" y="2332038"/>
            <a:ext cx="81280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BIFROST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267575" y="3365500"/>
            <a:ext cx="890588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HEIMDAL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67213" y="4903788"/>
            <a:ext cx="620712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FREIA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49763" y="4419600"/>
            <a:ext cx="503237" cy="3063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LoKI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79575" y="5389563"/>
            <a:ext cx="636588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SKADI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44663" y="4684713"/>
            <a:ext cx="671512" cy="3063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VESPA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989263" y="5457825"/>
            <a:ext cx="606425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ESTIA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3779838" y="4733925"/>
            <a:ext cx="0" cy="1574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3825875" y="3438525"/>
            <a:ext cx="817563" cy="971550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825875" y="3573463"/>
            <a:ext cx="890588" cy="846137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3825875" y="3719513"/>
            <a:ext cx="962025" cy="700087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3059113" y="3933825"/>
            <a:ext cx="649287" cy="485775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3825875" y="4508500"/>
            <a:ext cx="623888" cy="395288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2805113" y="4508500"/>
            <a:ext cx="920750" cy="731838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36" name="TextBox 58"/>
          <p:cNvSpPr txBox="1">
            <a:spLocks noChangeArrowheads="1"/>
          </p:cNvSpPr>
          <p:nvPr/>
        </p:nvSpPr>
        <p:spPr bwMode="auto">
          <a:xfrm>
            <a:off x="3400425" y="1604963"/>
            <a:ext cx="1052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/>
              <a:t>Monolith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3779838" y="1984375"/>
            <a:ext cx="46037" cy="235267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38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187825"/>
            <a:ext cx="4143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9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272808" cy="1143000"/>
          </a:xfrm>
        </p:spPr>
        <p:txBody>
          <a:bodyPr/>
          <a:lstStyle/>
          <a:p>
            <a:r>
              <a:rPr lang="en-US" altLang="x-none" dirty="0">
                <a:ea typeface="ＭＳ Ｐゴシック" charset="-128"/>
              </a:rPr>
              <a:t>The Beam Lines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5364163" y="4437063"/>
            <a:ext cx="3251200" cy="13350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Neutron beam extraction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Offers 42 neutron beam ports 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Allows neutron science instruments to view either upper or lower moderator position</a:t>
            </a:r>
          </a:p>
        </p:txBody>
      </p:sp>
    </p:spTree>
    <p:extLst>
      <p:ext uri="{BB962C8B-B14F-4D97-AF65-F5344CB8AC3E}">
        <p14:creationId xmlns:p14="http://schemas.microsoft.com/office/powerpoint/2010/main" val="356308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to Neutron Scattering Systems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90841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 flipH="1">
            <a:off x="827584" y="1521503"/>
            <a:ext cx="7830743" cy="5147857"/>
            <a:chOff x="1189943" y="1521503"/>
            <a:chExt cx="7830743" cy="5147857"/>
          </a:xfrm>
        </p:grpSpPr>
        <p:grpSp>
          <p:nvGrpSpPr>
            <p:cNvPr id="24" name="Group 23"/>
            <p:cNvGrpSpPr/>
            <p:nvPr/>
          </p:nvGrpSpPr>
          <p:grpSpPr>
            <a:xfrm>
              <a:off x="1189943" y="1521503"/>
              <a:ext cx="7830743" cy="5147857"/>
              <a:chOff x="1189943" y="1521503"/>
              <a:chExt cx="7830743" cy="5147857"/>
            </a:xfrm>
          </p:grpSpPr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65"/>
              <a:stretch/>
            </p:blipFill>
            <p:spPr bwMode="auto">
              <a:xfrm flipH="1">
                <a:off x="3131840" y="2378643"/>
                <a:ext cx="5797624" cy="4290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5432317" y="1875605"/>
                <a:ext cx="2385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Instrument beam guide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H="1">
                <a:off x="4788024" y="1969532"/>
                <a:ext cx="72008" cy="595372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4283968" y="1600200"/>
                <a:ext cx="12892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Bunker roof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189943" y="5157192"/>
                <a:ext cx="12775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Bunker wall</a:t>
                </a:r>
              </a:p>
            </p:txBody>
          </p:sp>
          <p:cxnSp>
            <p:nvCxnSpPr>
              <p:cNvPr id="13" name="Straight Arrow Connector 12"/>
              <p:cNvCxnSpPr>
                <a:stCxn id="12" idx="3"/>
              </p:cNvCxnSpPr>
              <p:nvPr/>
            </p:nvCxnSpPr>
            <p:spPr>
              <a:xfrm flipV="1">
                <a:off x="2467537" y="4768226"/>
                <a:ext cx="1559231" cy="573632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5868144" y="2244937"/>
                <a:ext cx="72008" cy="227906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7536946" y="1875605"/>
                <a:ext cx="491438" cy="790223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7536946" y="1521503"/>
                <a:ext cx="14837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Monolith wall</a:t>
                </a:r>
              </a:p>
            </p:txBody>
          </p:sp>
        </p:grpSp>
        <p:cxnSp>
          <p:nvCxnSpPr>
            <p:cNvPr id="9" name="Straight Arrow Connector 8"/>
            <p:cNvCxnSpPr/>
            <p:nvPr/>
          </p:nvCxnSpPr>
          <p:spPr>
            <a:xfrm flipH="1">
              <a:off x="3668849" y="4362041"/>
              <a:ext cx="4977813" cy="161960"/>
            </a:xfrm>
            <a:prstGeom prst="straightConnector1">
              <a:avLst/>
            </a:prstGeom>
            <a:ln w="22225">
              <a:solidFill>
                <a:srgbClr val="00B0F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1048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06" y="2547058"/>
            <a:ext cx="6408712" cy="43109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24</a:t>
            </a:fld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/>
              <a:t>Interface – Beginning of Beam Lines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061348" y="1336827"/>
            <a:ext cx="4063769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i="1" dirty="0"/>
              <a:t>Each bunker is designed to house the front end components of up to 15+ instruments side measures.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i="1" dirty="0"/>
              <a:t>Short sector wall radius 15m from target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i="1" dirty="0"/>
              <a:t>Long sector wall radius 28m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i="1" dirty="0"/>
              <a:t>Rear wall is 3,5m thick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336827"/>
            <a:ext cx="305983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/>
              <a:t>Construction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i="1" dirty="0"/>
              <a:t>Stacked blocks over steel frame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 dirty="0"/>
              <a:t>Number of blocks ~1400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i="1" dirty="0"/>
              <a:t>Breakdown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 dirty="0"/>
              <a:t>250t   Steel frame </a:t>
            </a:r>
            <a:endParaRPr lang="en-US" sz="16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 dirty="0"/>
              <a:t>550t   Concrete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 dirty="0"/>
              <a:t>8900t HD Concrete</a:t>
            </a:r>
          </a:p>
        </p:txBody>
      </p:sp>
    </p:spTree>
    <p:extLst>
      <p:ext uri="{BB962C8B-B14F-4D97-AF65-F5344CB8AC3E}">
        <p14:creationId xmlns:p14="http://schemas.microsoft.com/office/powerpoint/2010/main" val="3265211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15 Instruments selected so far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8 to be in user operation by 2023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06810" y="1497762"/>
          <a:ext cx="4202343" cy="52991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2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0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502">
                <a:tc>
                  <a:txBody>
                    <a:bodyPr/>
                    <a:lstStyle/>
                    <a:p>
                      <a:r>
                        <a:rPr lang="en-US" sz="1800" b="0" dirty="0"/>
                        <a:t>ODIN </a:t>
                      </a:r>
                      <a:r>
                        <a:rPr lang="en-US" sz="1400" b="0" dirty="0"/>
                        <a:t>imaging</a:t>
                      </a:r>
                      <a:endParaRPr lang="en-US" sz="1800" b="0" baseline="0" dirty="0"/>
                    </a:p>
                  </a:txBody>
                  <a:tcPr marL="64293" marR="64293" marT="32147" marB="32147">
                    <a:solidFill>
                      <a:srgbClr val="8EB9DC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rgbClr val="8EB9DC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502">
                <a:tc>
                  <a:txBody>
                    <a:bodyPr/>
                    <a:lstStyle/>
                    <a:p>
                      <a:r>
                        <a:rPr lang="en-US" sz="1800" b="0" dirty="0"/>
                        <a:t>SKADI </a:t>
                      </a:r>
                      <a:r>
                        <a:rPr lang="en-US" sz="1400" b="0" dirty="0"/>
                        <a:t>GP-SANS</a:t>
                      </a:r>
                      <a:endParaRPr lang="en-US" sz="1800" b="0" baseline="0" dirty="0"/>
                    </a:p>
                  </a:txBody>
                  <a:tcPr marL="64293" marR="64293" marT="32147" marB="32147">
                    <a:solidFill>
                      <a:srgbClr val="8EB9DC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rgbClr val="8EB9DC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502">
                <a:tc>
                  <a:txBody>
                    <a:bodyPr/>
                    <a:lstStyle/>
                    <a:p>
                      <a:r>
                        <a:rPr lang="en-US" sz="1800" b="0" dirty="0"/>
                        <a:t>LOKI </a:t>
                      </a:r>
                      <a:r>
                        <a:rPr lang="en-US" sz="1400" b="0" dirty="0"/>
                        <a:t>Broadband SANS</a:t>
                      </a:r>
                      <a:endParaRPr lang="en-US" sz="1800" b="0" dirty="0"/>
                    </a:p>
                  </a:txBody>
                  <a:tcPr marL="64293" marR="64293" marT="32147" marB="32147">
                    <a:solidFill>
                      <a:srgbClr val="8EB9DC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rgbClr val="8EB9DC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502">
                <a:tc>
                  <a:txBody>
                    <a:bodyPr/>
                    <a:lstStyle/>
                    <a:p>
                      <a:r>
                        <a:rPr lang="en-US" sz="1100" b="0" dirty="0"/>
                        <a:t>Surface Scattering</a:t>
                      </a:r>
                    </a:p>
                  </a:txBody>
                  <a:tcPr marL="64293" marR="64293" marT="32147" marB="32147">
                    <a:solidFill>
                      <a:srgbClr val="8EB9D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rgbClr val="8EB9DC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502">
                <a:tc>
                  <a:txBody>
                    <a:bodyPr/>
                    <a:lstStyle/>
                    <a:p>
                      <a:r>
                        <a:rPr lang="en-US" sz="1800" b="0" dirty="0"/>
                        <a:t>FREIA </a:t>
                      </a:r>
                      <a:r>
                        <a:rPr lang="en-US" sz="1400" b="0" dirty="0"/>
                        <a:t>Hor. Refl.</a:t>
                      </a:r>
                      <a:endParaRPr lang="en-US" sz="1800" b="0" baseline="0" dirty="0"/>
                    </a:p>
                  </a:txBody>
                  <a:tcPr marL="64293" marR="64293" marT="32147" marB="32147">
                    <a:solidFill>
                      <a:srgbClr val="8EB9DC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rgbClr val="8EB9DC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502">
                <a:tc>
                  <a:txBody>
                    <a:bodyPr/>
                    <a:lstStyle/>
                    <a:p>
                      <a:r>
                        <a:rPr lang="en-US" sz="1800" b="0" dirty="0"/>
                        <a:t>ESTIA </a:t>
                      </a:r>
                      <a:r>
                        <a:rPr lang="en-US" sz="1400" b="0" dirty="0"/>
                        <a:t>Ver. Refl.</a:t>
                      </a:r>
                      <a:endParaRPr lang="en-US" sz="1800" b="0" dirty="0"/>
                    </a:p>
                  </a:txBody>
                  <a:tcPr marL="64293" marR="64293" marT="32147" marB="32147">
                    <a:solidFill>
                      <a:srgbClr val="8EB9DC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rgbClr val="8EB9DC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740">
                <a:tc>
                  <a:txBody>
                    <a:bodyPr/>
                    <a:lstStyle/>
                    <a:p>
                      <a:r>
                        <a:rPr lang="en-US" sz="1800" b="0" dirty="0"/>
                        <a:t>HEIMDAL </a:t>
                      </a:r>
                      <a:r>
                        <a:rPr lang="en-US" sz="1400" b="0" dirty="0" err="1"/>
                        <a:t>Pow</a:t>
                      </a:r>
                      <a:r>
                        <a:rPr lang="en-US" sz="1400" b="0" dirty="0"/>
                        <a:t>. </a:t>
                      </a:r>
                      <a:r>
                        <a:rPr lang="en-US" sz="1400" b="0" dirty="0" err="1"/>
                        <a:t>Diffr</a:t>
                      </a:r>
                      <a:r>
                        <a:rPr lang="en-US" sz="1400" b="0" dirty="0"/>
                        <a:t>.</a:t>
                      </a:r>
                      <a:endParaRPr lang="en-US" sz="1800" b="0" dirty="0"/>
                    </a:p>
                  </a:txBody>
                  <a:tcPr marL="64293" marR="64293" marT="32147" marB="32147">
                    <a:solidFill>
                      <a:schemeClr val="accent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chemeClr val="accent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740">
                <a:tc>
                  <a:txBody>
                    <a:bodyPr/>
                    <a:lstStyle/>
                    <a:p>
                      <a:r>
                        <a:rPr lang="en-US" sz="1800" b="0" dirty="0"/>
                        <a:t>DREAM </a:t>
                      </a:r>
                      <a:r>
                        <a:rPr lang="en-US" sz="1400" b="0" dirty="0" err="1"/>
                        <a:t>Pow</a:t>
                      </a:r>
                      <a:r>
                        <a:rPr lang="en-US" sz="1400" b="0" dirty="0"/>
                        <a:t>. </a:t>
                      </a:r>
                      <a:r>
                        <a:rPr lang="en-US" sz="1400" b="0" dirty="0" err="1"/>
                        <a:t>Diffr</a:t>
                      </a:r>
                      <a:r>
                        <a:rPr lang="en-US" sz="1400" b="0" dirty="0"/>
                        <a:t>.</a:t>
                      </a:r>
                      <a:endParaRPr lang="en-US" sz="1800" b="0" dirty="0"/>
                    </a:p>
                  </a:txBody>
                  <a:tcPr marL="64293" marR="64293" marT="32147" marB="32147">
                    <a:solidFill>
                      <a:schemeClr val="accent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chemeClr val="accent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740">
                <a:tc>
                  <a:txBody>
                    <a:bodyPr/>
                    <a:lstStyle/>
                    <a:p>
                      <a:r>
                        <a:rPr lang="en-US" sz="1100" b="0" dirty="0"/>
                        <a:t>Monochromatic</a:t>
                      </a:r>
                      <a:r>
                        <a:rPr lang="en-US" sz="1100" b="0" baseline="0" dirty="0"/>
                        <a:t> Powder Diffractometer</a:t>
                      </a:r>
                      <a:endParaRPr lang="en-US" sz="1100" b="0" dirty="0"/>
                    </a:p>
                  </a:txBody>
                  <a:tcPr marL="64293" marR="64293" marT="32147" marB="32147">
                    <a:solidFill>
                      <a:schemeClr val="accent2">
                        <a:lumMod val="40000"/>
                        <a:lumOff val="60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chemeClr val="accent2">
                        <a:lumMod val="40000"/>
                        <a:lumOff val="60000"/>
                        <a:alpha val="4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9740">
                <a:tc>
                  <a:txBody>
                    <a:bodyPr/>
                    <a:lstStyle/>
                    <a:p>
                      <a:r>
                        <a:rPr lang="en-US" sz="1800" b="0" dirty="0"/>
                        <a:t>BEER </a:t>
                      </a:r>
                      <a:r>
                        <a:rPr lang="en-US" sz="1400" b="0" dirty="0"/>
                        <a:t>Eng. </a:t>
                      </a:r>
                      <a:r>
                        <a:rPr lang="en-US" sz="1400" b="0" dirty="0" err="1"/>
                        <a:t>Diffr</a:t>
                      </a:r>
                      <a:r>
                        <a:rPr lang="en-US" sz="1400" b="0" dirty="0"/>
                        <a:t>.</a:t>
                      </a:r>
                      <a:endParaRPr lang="en-US" sz="1800" b="0" dirty="0"/>
                    </a:p>
                  </a:txBody>
                  <a:tcPr marL="64293" marR="64293" marT="32147" marB="32147">
                    <a:solidFill>
                      <a:schemeClr val="accent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chemeClr val="accent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9740">
                <a:tc>
                  <a:txBody>
                    <a:bodyPr/>
                    <a:lstStyle/>
                    <a:p>
                      <a:r>
                        <a:rPr lang="en-US" sz="1100" b="0" dirty="0"/>
                        <a:t>Extreme Conditions Diffractometer</a:t>
                      </a:r>
                    </a:p>
                  </a:txBody>
                  <a:tcPr marL="64293" marR="64293" marT="32147" marB="32147">
                    <a:solidFill>
                      <a:schemeClr val="accent2">
                        <a:lumMod val="40000"/>
                        <a:lumOff val="60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chemeClr val="accent2">
                        <a:lumMod val="40000"/>
                        <a:lumOff val="60000"/>
                        <a:alpha val="4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9740">
                <a:tc>
                  <a:txBody>
                    <a:bodyPr/>
                    <a:lstStyle/>
                    <a:p>
                      <a:r>
                        <a:rPr lang="en-US" sz="1800" b="0" dirty="0"/>
                        <a:t>MAGIC </a:t>
                      </a:r>
                      <a:r>
                        <a:rPr lang="en-US" sz="1400" b="0" dirty="0" err="1"/>
                        <a:t>Magn</a:t>
                      </a:r>
                      <a:r>
                        <a:rPr lang="en-US" sz="1400" b="0" dirty="0"/>
                        <a:t>. </a:t>
                      </a:r>
                      <a:r>
                        <a:rPr lang="en-US" sz="1400" b="0" dirty="0" err="1"/>
                        <a:t>Diffr</a:t>
                      </a:r>
                      <a:r>
                        <a:rPr lang="en-US" sz="1400" b="0" dirty="0"/>
                        <a:t>.</a:t>
                      </a:r>
                      <a:endParaRPr lang="en-US" sz="1800" b="0" dirty="0"/>
                    </a:p>
                  </a:txBody>
                  <a:tcPr marL="64293" marR="64293" marT="32147" marB="32147">
                    <a:solidFill>
                      <a:schemeClr val="accent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chemeClr val="accent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9740">
                <a:tc>
                  <a:txBody>
                    <a:bodyPr/>
                    <a:lstStyle/>
                    <a:p>
                      <a:r>
                        <a:rPr lang="en-US" sz="1800" b="0" dirty="0"/>
                        <a:t>NMX </a:t>
                      </a:r>
                      <a:r>
                        <a:rPr lang="en-US" sz="1400" b="0" dirty="0" err="1"/>
                        <a:t>Macromol</a:t>
                      </a:r>
                      <a:r>
                        <a:rPr lang="en-US" sz="1400" b="0" dirty="0"/>
                        <a:t>. </a:t>
                      </a:r>
                      <a:r>
                        <a:rPr lang="en-US" sz="1400" b="0" dirty="0" err="1"/>
                        <a:t>Diffr</a:t>
                      </a:r>
                      <a:r>
                        <a:rPr lang="en-US" sz="1400" b="0" dirty="0"/>
                        <a:t>.</a:t>
                      </a:r>
                      <a:endParaRPr lang="en-US" sz="1800" b="0" dirty="0"/>
                    </a:p>
                  </a:txBody>
                  <a:tcPr marL="64293" marR="64293" marT="32147" marB="32147">
                    <a:solidFill>
                      <a:schemeClr val="accent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chemeClr val="accent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209751" y="1508431"/>
          <a:ext cx="3736743" cy="35060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5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0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568">
                <a:tc>
                  <a:txBody>
                    <a:bodyPr/>
                    <a:lstStyle/>
                    <a:p>
                      <a:r>
                        <a:rPr lang="en-US" sz="1800" b="0" dirty="0"/>
                        <a:t>CSPEC </a:t>
                      </a:r>
                      <a:r>
                        <a:rPr lang="en-US" sz="1400" b="0" dirty="0" err="1"/>
                        <a:t>Cold</a:t>
                      </a:r>
                      <a:r>
                        <a:rPr lang="en-US" sz="1400" b="0" baseline="0" dirty="0" err="1"/>
                        <a:t>ChopSp</a:t>
                      </a:r>
                      <a:endParaRPr lang="en-US" sz="1800" b="0" dirty="0"/>
                    </a:p>
                  </a:txBody>
                  <a:tcPr marL="64293" marR="64293" marT="32147" marB="32147">
                    <a:solidFill>
                      <a:srgbClr val="CCFFCC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rgbClr val="CCFFCC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568">
                <a:tc>
                  <a:txBody>
                    <a:bodyPr/>
                    <a:lstStyle/>
                    <a:p>
                      <a:r>
                        <a:rPr lang="en-US" sz="1100" b="0" dirty="0"/>
                        <a:t>VOR </a:t>
                      </a:r>
                      <a:r>
                        <a:rPr lang="en-US" sz="1100" b="0" dirty="0" err="1"/>
                        <a:t>BroadbandSp</a:t>
                      </a:r>
                      <a:endParaRPr lang="en-US" sz="1100" b="0" dirty="0"/>
                    </a:p>
                  </a:txBody>
                  <a:tcPr marL="64293" marR="64293" marT="32147" marB="32147">
                    <a:solidFill>
                      <a:srgbClr val="CCFFCC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rgbClr val="CCFFCC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568">
                <a:tc>
                  <a:txBody>
                    <a:bodyPr/>
                    <a:lstStyle/>
                    <a:p>
                      <a:r>
                        <a:rPr lang="en-US" sz="1800" b="0" dirty="0"/>
                        <a:t>T-REX </a:t>
                      </a:r>
                      <a:r>
                        <a:rPr lang="en-US" sz="1400" b="0" dirty="0" err="1"/>
                        <a:t>ThChopSpec</a:t>
                      </a:r>
                      <a:endParaRPr lang="en-US" sz="1800" b="0" dirty="0"/>
                    </a:p>
                  </a:txBody>
                  <a:tcPr marL="64293" marR="64293" marT="32147" marB="32147">
                    <a:solidFill>
                      <a:srgbClr val="CCFFCC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rgbClr val="CCFFCC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568">
                <a:tc>
                  <a:txBody>
                    <a:bodyPr/>
                    <a:lstStyle/>
                    <a:p>
                      <a:r>
                        <a:rPr lang="en-US" sz="1800" b="0" dirty="0"/>
                        <a:t>BIFROST</a:t>
                      </a:r>
                      <a:r>
                        <a:rPr lang="en-US" sz="1400" b="0" baseline="0" dirty="0"/>
                        <a:t> </a:t>
                      </a:r>
                      <a:r>
                        <a:rPr lang="en-US" sz="1400" b="0" baseline="0" dirty="0" err="1"/>
                        <a:t>Xana</a:t>
                      </a:r>
                      <a:r>
                        <a:rPr lang="en-US" sz="1400" b="0" baseline="0" dirty="0"/>
                        <a:t> Spec</a:t>
                      </a:r>
                      <a:endParaRPr lang="en-US" sz="1800" b="0" dirty="0"/>
                    </a:p>
                  </a:txBody>
                  <a:tcPr marL="64293" marR="64293" marT="32147" marB="32147">
                    <a:solidFill>
                      <a:srgbClr val="CCFFCC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rgbClr val="CCFFCC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508">
                <a:tc>
                  <a:txBody>
                    <a:bodyPr/>
                    <a:lstStyle/>
                    <a:p>
                      <a:r>
                        <a:rPr lang="en-US" sz="1800" b="0" dirty="0"/>
                        <a:t>VESPA</a:t>
                      </a:r>
                      <a:r>
                        <a:rPr lang="en-US" sz="1400" b="0" dirty="0"/>
                        <a:t> </a:t>
                      </a:r>
                      <a:r>
                        <a:rPr lang="en-US" sz="1400" b="0" dirty="0" err="1"/>
                        <a:t>Vibr.Spec</a:t>
                      </a:r>
                      <a:r>
                        <a:rPr lang="en-US" sz="1400" b="0" dirty="0"/>
                        <a:t>.</a:t>
                      </a:r>
                      <a:endParaRPr lang="en-US" sz="1800" b="0" dirty="0"/>
                    </a:p>
                  </a:txBody>
                  <a:tcPr marL="64293" marR="64293" marT="32147" marB="32147">
                    <a:solidFill>
                      <a:srgbClr val="CCFFCC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rgbClr val="CCFFCC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568">
                <a:tc>
                  <a:txBody>
                    <a:bodyPr/>
                    <a:lstStyle/>
                    <a:p>
                      <a:r>
                        <a:rPr lang="en-US" sz="1800" b="0" dirty="0"/>
                        <a:t>MIRACLES</a:t>
                      </a:r>
                      <a:r>
                        <a:rPr lang="en-US" sz="1400" b="0" dirty="0"/>
                        <a:t> </a:t>
                      </a:r>
                      <a:r>
                        <a:rPr lang="en-US" sz="1400" b="0" dirty="0" err="1"/>
                        <a:t>BckScatt</a:t>
                      </a:r>
                      <a:endParaRPr lang="en-US" sz="1800" b="0" dirty="0"/>
                    </a:p>
                  </a:txBody>
                  <a:tcPr marL="64293" marR="64293" marT="32147" marB="32147">
                    <a:solidFill>
                      <a:srgbClr val="CCFFCC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rgbClr val="CCFFCC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568">
                <a:tc>
                  <a:txBody>
                    <a:bodyPr/>
                    <a:lstStyle/>
                    <a:p>
                      <a:r>
                        <a:rPr lang="en-US" sz="1100" b="0" dirty="0"/>
                        <a:t>High-Resolution Spin-Echo</a:t>
                      </a:r>
                    </a:p>
                  </a:txBody>
                  <a:tcPr marL="64293" marR="64293" marT="32147" marB="32147"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rgbClr val="CCFFCC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558">
                <a:tc>
                  <a:txBody>
                    <a:bodyPr/>
                    <a:lstStyle/>
                    <a:p>
                      <a:r>
                        <a:rPr lang="en-US" sz="1100" b="0" dirty="0"/>
                        <a:t>Wide-Angle Spin-Echo</a:t>
                      </a:r>
                    </a:p>
                  </a:txBody>
                  <a:tcPr marL="64293" marR="64293" marT="32147" marB="32147"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rgbClr val="CCFFCC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568">
                <a:tc>
                  <a:txBody>
                    <a:bodyPr/>
                    <a:lstStyle/>
                    <a:p>
                      <a:r>
                        <a:rPr lang="en-US" sz="1100" b="0" dirty="0"/>
                        <a:t>Fundamental &amp; Particle Physics</a:t>
                      </a:r>
                    </a:p>
                  </a:txBody>
                  <a:tcPr marL="64293" marR="64293" marT="32147" marB="3214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64293" marR="64293" marT="32147" marB="3214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7" name="TextBox 86"/>
          <p:cNvSpPr txBox="1"/>
          <p:nvPr/>
        </p:nvSpPr>
        <p:spPr>
          <a:xfrm rot="16200000">
            <a:off x="-979901" y="2493151"/>
            <a:ext cx="2533786" cy="363526"/>
          </a:xfrm>
          <a:prstGeom prst="rect">
            <a:avLst/>
          </a:prstGeom>
          <a:noFill/>
        </p:spPr>
        <p:txBody>
          <a:bodyPr wrap="none" lIns="85689" tIns="42845" rIns="85689" bIns="42845" rtlCol="0">
            <a:spAutoFit/>
          </a:bodyPr>
          <a:lstStyle/>
          <a:p>
            <a:pPr defTabSz="457024"/>
            <a:r>
              <a:rPr lang="en-US" dirty="0">
                <a:solidFill>
                  <a:srgbClr val="496DAC"/>
                </a:solidFill>
                <a:latin typeface="Arial"/>
              </a:rPr>
              <a:t>Large-Scale Structures</a:t>
            </a:r>
          </a:p>
        </p:txBody>
      </p:sp>
      <p:sp>
        <p:nvSpPr>
          <p:cNvPr id="88" name="TextBox 87"/>
          <p:cNvSpPr txBox="1"/>
          <p:nvPr/>
        </p:nvSpPr>
        <p:spPr>
          <a:xfrm rot="16200000">
            <a:off x="-277448" y="5098280"/>
            <a:ext cx="1207965" cy="363526"/>
          </a:xfrm>
          <a:prstGeom prst="rect">
            <a:avLst/>
          </a:prstGeom>
          <a:noFill/>
        </p:spPr>
        <p:txBody>
          <a:bodyPr wrap="none" lIns="85689" tIns="42845" rIns="85689" bIns="42845" rtlCol="0">
            <a:spAutoFit/>
          </a:bodyPr>
          <a:lstStyle/>
          <a:p>
            <a:pPr defTabSz="457024"/>
            <a:r>
              <a:rPr lang="en-US" dirty="0">
                <a:solidFill>
                  <a:srgbClr val="660066"/>
                </a:solidFill>
                <a:latin typeface="Arial"/>
              </a:rPr>
              <a:t>Diffraction</a:t>
            </a:r>
          </a:p>
        </p:txBody>
      </p:sp>
      <p:sp>
        <p:nvSpPr>
          <p:cNvPr id="89" name="TextBox 88"/>
          <p:cNvSpPr txBox="1"/>
          <p:nvPr/>
        </p:nvSpPr>
        <p:spPr>
          <a:xfrm rot="16200000">
            <a:off x="4243697" y="2682275"/>
            <a:ext cx="1571571" cy="363526"/>
          </a:xfrm>
          <a:prstGeom prst="rect">
            <a:avLst/>
          </a:prstGeom>
          <a:noFill/>
        </p:spPr>
        <p:txBody>
          <a:bodyPr wrap="none" lIns="85689" tIns="42845" rIns="85689" bIns="42845" rtlCol="0">
            <a:spAutoFit/>
          </a:bodyPr>
          <a:lstStyle/>
          <a:p>
            <a:pPr defTabSz="457024"/>
            <a:r>
              <a:rPr lang="en-US" dirty="0">
                <a:solidFill>
                  <a:srgbClr val="008000"/>
                </a:solidFill>
                <a:latin typeface="Arial"/>
              </a:rPr>
              <a:t>Spectroscopy</a:t>
            </a:r>
          </a:p>
        </p:txBody>
      </p:sp>
      <p:graphicFrame>
        <p:nvGraphicFramePr>
          <p:cNvPr id="91" name="Table 90"/>
          <p:cNvGraphicFramePr>
            <a:graphicFrameLocks noGrp="1"/>
          </p:cNvGraphicFramePr>
          <p:nvPr>
            <p:extLst/>
          </p:nvPr>
        </p:nvGraphicFramePr>
        <p:xfrm>
          <a:off x="5254759" y="5164091"/>
          <a:ext cx="3959351" cy="16287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9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194">
                <a:tc>
                  <a:txBody>
                    <a:bodyPr/>
                    <a:lstStyle/>
                    <a:p>
                      <a:r>
                        <a:rPr lang="en-US" sz="1100" dirty="0"/>
                        <a:t>life sciences</a:t>
                      </a:r>
                      <a:endParaRPr lang="en-US" sz="1100" b="0" dirty="0"/>
                    </a:p>
                  </a:txBody>
                  <a:tcPr marL="64293" marR="64293" marT="32147" marB="32147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magnetism &amp; superconductivity</a:t>
                      </a:r>
                      <a:endParaRPr lang="en-US" sz="1100" b="0" dirty="0"/>
                    </a:p>
                  </a:txBody>
                  <a:tcPr marL="64293" marR="64293" marT="32147" marB="3214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194">
                <a:tc>
                  <a:txBody>
                    <a:bodyPr/>
                    <a:lstStyle/>
                    <a:p>
                      <a:r>
                        <a:rPr lang="en-US" sz="1100" dirty="0"/>
                        <a:t>soft condensed matter</a:t>
                      </a:r>
                      <a:endParaRPr lang="en-US" sz="1100" b="0" dirty="0"/>
                    </a:p>
                  </a:txBody>
                  <a:tcPr marL="64293" marR="64293" marT="32147" marB="32147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engineering &amp;</a:t>
                      </a:r>
                      <a:r>
                        <a:rPr lang="en-US" sz="1100" baseline="0" dirty="0"/>
                        <a:t> geo-sciences</a:t>
                      </a:r>
                      <a:endParaRPr lang="en-US" sz="1100" b="0" dirty="0"/>
                    </a:p>
                  </a:txBody>
                  <a:tcPr marL="64293" marR="64293" marT="32147" marB="3214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194">
                <a:tc>
                  <a:txBody>
                    <a:bodyPr/>
                    <a:lstStyle/>
                    <a:p>
                      <a:r>
                        <a:rPr lang="en-US" sz="1100" dirty="0"/>
                        <a:t>chemistry of materials</a:t>
                      </a:r>
                      <a:endParaRPr lang="en-US" sz="1100" b="0" dirty="0"/>
                    </a:p>
                  </a:txBody>
                  <a:tcPr marL="64293" marR="64293" marT="32147" marB="32147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archeology &amp; heritage conservation</a:t>
                      </a:r>
                      <a:endParaRPr lang="en-US" sz="1100" b="0" dirty="0"/>
                    </a:p>
                  </a:txBody>
                  <a:tcPr marL="64293" marR="64293" marT="32147" marB="3214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194">
                <a:tc>
                  <a:txBody>
                    <a:bodyPr/>
                    <a:lstStyle/>
                    <a:p>
                      <a:r>
                        <a:rPr lang="en-US" sz="1100" dirty="0"/>
                        <a:t>energy research</a:t>
                      </a:r>
                      <a:endParaRPr lang="en-US" sz="1100" b="0" dirty="0"/>
                    </a:p>
                  </a:txBody>
                  <a:tcPr marL="64293" marR="64293" marT="32147" marB="32147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fundamental &amp; particle physics</a:t>
                      </a:r>
                      <a:endParaRPr lang="en-US" sz="1100" b="0" dirty="0"/>
                    </a:p>
                  </a:txBody>
                  <a:tcPr marL="64293" marR="64293" marT="32147" marB="3214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2" name="Rectangle 91"/>
          <p:cNvSpPr/>
          <p:nvPr/>
        </p:nvSpPr>
        <p:spPr bwMode="auto">
          <a:xfrm>
            <a:off x="4799082" y="5113507"/>
            <a:ext cx="4303603" cy="1721441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144" tIns="32072" rIns="64144" bIns="32072" numCol="1" rtlCol="0" anchor="t" anchorCtr="0" compatLnSpc="1">
            <a:prstTxWarp prst="textNoShape">
              <a:avLst/>
            </a:prstTxWarp>
          </a:bodyPr>
          <a:lstStyle/>
          <a:p>
            <a:pPr algn="ctr" defTabSz="641446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93" name="Picture 92" descr="archeology_pos_ESS_science_icons_2015.a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68" y="5925469"/>
            <a:ext cx="432000" cy="432000"/>
          </a:xfrm>
          <a:prstGeom prst="rect">
            <a:avLst/>
          </a:prstGeom>
        </p:spPr>
      </p:pic>
      <p:pic>
        <p:nvPicPr>
          <p:cNvPr id="94" name="Picture 93" descr="chemistry_pos_ESS_science_icons_20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25" y="5860645"/>
            <a:ext cx="432000" cy="432000"/>
          </a:xfrm>
          <a:prstGeom prst="rect">
            <a:avLst/>
          </a:prstGeom>
        </p:spPr>
      </p:pic>
      <p:pic>
        <p:nvPicPr>
          <p:cNvPr id="95" name="Picture 94" descr="energy_pos_ESS_science_icons_2015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25" y="6270020"/>
            <a:ext cx="432000" cy="432000"/>
          </a:xfrm>
          <a:prstGeom prst="rect">
            <a:avLst/>
          </a:prstGeom>
        </p:spPr>
      </p:pic>
      <p:pic>
        <p:nvPicPr>
          <p:cNvPr id="96" name="Picture 95" descr="engineering_pos_ESS_science_icons_2015.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10" y="5469662"/>
            <a:ext cx="432000" cy="432000"/>
          </a:xfrm>
          <a:prstGeom prst="rect">
            <a:avLst/>
          </a:prstGeom>
        </p:spPr>
      </p:pic>
      <p:pic>
        <p:nvPicPr>
          <p:cNvPr id="97" name="Picture 96" descr="lifescience_pos_ESS_science_icons_2015.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25" y="5113458"/>
            <a:ext cx="432000" cy="432000"/>
          </a:xfrm>
          <a:prstGeom prst="rect">
            <a:avLst/>
          </a:prstGeom>
        </p:spPr>
      </p:pic>
      <p:pic>
        <p:nvPicPr>
          <p:cNvPr id="98" name="Picture 97" descr="magnetism_pos_ESS_science_icons_2015.a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10" y="5113458"/>
            <a:ext cx="432000" cy="432000"/>
          </a:xfrm>
          <a:prstGeom prst="rect">
            <a:avLst/>
          </a:prstGeom>
        </p:spPr>
      </p:pic>
      <p:pic>
        <p:nvPicPr>
          <p:cNvPr id="99" name="Picture 98" descr="physics_pos_ESS_science_icons_2015.a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68" y="6357469"/>
            <a:ext cx="432000" cy="432000"/>
          </a:xfrm>
          <a:prstGeom prst="rect">
            <a:avLst/>
          </a:prstGeom>
        </p:spPr>
      </p:pic>
      <p:pic>
        <p:nvPicPr>
          <p:cNvPr id="100" name="Picture 99" descr="softmatter_pos_ESS_science_icons_2015.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25" y="5456590"/>
            <a:ext cx="432000" cy="432000"/>
          </a:xfrm>
          <a:prstGeom prst="rect">
            <a:avLst/>
          </a:prstGeom>
        </p:spPr>
      </p:pic>
      <p:pic>
        <p:nvPicPr>
          <p:cNvPr id="101" name="Picture 100" descr="archeology_pos_ESS_science_icons_2015.a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806" y="1474985"/>
            <a:ext cx="432000" cy="432000"/>
          </a:xfrm>
          <a:prstGeom prst="rect">
            <a:avLst/>
          </a:prstGeom>
        </p:spPr>
      </p:pic>
      <p:pic>
        <p:nvPicPr>
          <p:cNvPr id="102" name="Picture 101" descr="chemistry_pos_ESS_science_icons_20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75" y="1886795"/>
            <a:ext cx="432000" cy="432000"/>
          </a:xfrm>
          <a:prstGeom prst="rect">
            <a:avLst/>
          </a:prstGeom>
        </p:spPr>
      </p:pic>
      <p:pic>
        <p:nvPicPr>
          <p:cNvPr id="103" name="Picture 102" descr="energy_pos_ESS_science_icons_2015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62" y="1886795"/>
            <a:ext cx="432000" cy="432000"/>
          </a:xfrm>
          <a:prstGeom prst="rect">
            <a:avLst/>
          </a:prstGeom>
        </p:spPr>
      </p:pic>
      <p:pic>
        <p:nvPicPr>
          <p:cNvPr id="104" name="Picture 103" descr="engineering_pos_ESS_science_icons_2015.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62" y="1474985"/>
            <a:ext cx="432000" cy="432000"/>
          </a:xfrm>
          <a:prstGeom prst="rect">
            <a:avLst/>
          </a:prstGeom>
        </p:spPr>
      </p:pic>
      <p:pic>
        <p:nvPicPr>
          <p:cNvPr id="105" name="Picture 104" descr="lifescience_pos_ESS_science_icons_2015.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75" y="1474985"/>
            <a:ext cx="432000" cy="432000"/>
          </a:xfrm>
          <a:prstGeom prst="rect">
            <a:avLst/>
          </a:prstGeom>
        </p:spPr>
      </p:pic>
      <p:pic>
        <p:nvPicPr>
          <p:cNvPr id="106" name="Picture 105" descr="magnetism_pos_ESS_science_icons_2015.a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33" y="1474985"/>
            <a:ext cx="432000" cy="432000"/>
          </a:xfrm>
          <a:prstGeom prst="rect">
            <a:avLst/>
          </a:prstGeom>
        </p:spPr>
      </p:pic>
      <p:pic>
        <p:nvPicPr>
          <p:cNvPr id="107" name="Picture 106" descr="softmatter_pos_ESS_science_icons_2015.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92" y="1474985"/>
            <a:ext cx="432000" cy="432000"/>
          </a:xfrm>
          <a:prstGeom prst="rect">
            <a:avLst/>
          </a:prstGeom>
        </p:spPr>
      </p:pic>
      <p:pic>
        <p:nvPicPr>
          <p:cNvPr id="108" name="Picture 107" descr="magnetism_pos_ESS_science_icons_2015.a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33" y="1886795"/>
            <a:ext cx="432000" cy="432000"/>
          </a:xfrm>
          <a:prstGeom prst="rect">
            <a:avLst/>
          </a:prstGeom>
        </p:spPr>
      </p:pic>
      <p:pic>
        <p:nvPicPr>
          <p:cNvPr id="109" name="Picture 108" descr="softmatter_pos_ESS_science_icons_2015.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92" y="1886795"/>
            <a:ext cx="432000" cy="432000"/>
          </a:xfrm>
          <a:prstGeom prst="rect">
            <a:avLst/>
          </a:prstGeom>
        </p:spPr>
      </p:pic>
      <p:pic>
        <p:nvPicPr>
          <p:cNvPr id="110" name="Picture 109" descr="lifescience_pos_ESS_science_icons_2015.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75" y="2242865"/>
            <a:ext cx="432000" cy="432000"/>
          </a:xfrm>
          <a:prstGeom prst="rect">
            <a:avLst/>
          </a:prstGeom>
        </p:spPr>
      </p:pic>
      <p:pic>
        <p:nvPicPr>
          <p:cNvPr id="111" name="Picture 110" descr="softmatter_pos_ESS_science_icons_2015.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92" y="2242865"/>
            <a:ext cx="432000" cy="432000"/>
          </a:xfrm>
          <a:prstGeom prst="rect">
            <a:avLst/>
          </a:prstGeom>
        </p:spPr>
      </p:pic>
      <p:pic>
        <p:nvPicPr>
          <p:cNvPr id="112" name="Picture 111" descr="lifescience_pos_ESS_science_icons_2015.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75" y="2639414"/>
            <a:ext cx="432000" cy="432000"/>
          </a:xfrm>
          <a:prstGeom prst="rect">
            <a:avLst/>
          </a:prstGeom>
        </p:spPr>
      </p:pic>
      <p:pic>
        <p:nvPicPr>
          <p:cNvPr id="113" name="Picture 112" descr="softmatter_pos_ESS_science_icons_2015.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92" y="2639414"/>
            <a:ext cx="432000" cy="432000"/>
          </a:xfrm>
          <a:prstGeom prst="rect">
            <a:avLst/>
          </a:prstGeom>
        </p:spPr>
      </p:pic>
      <p:pic>
        <p:nvPicPr>
          <p:cNvPr id="114" name="Picture 113" descr="lifescience_pos_ESS_science_icons_2015.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75" y="3031972"/>
            <a:ext cx="432000" cy="432000"/>
          </a:xfrm>
          <a:prstGeom prst="rect">
            <a:avLst/>
          </a:prstGeom>
        </p:spPr>
      </p:pic>
      <p:pic>
        <p:nvPicPr>
          <p:cNvPr id="115" name="Picture 114" descr="softmatter_pos_ESS_science_icons_2015.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92" y="3031972"/>
            <a:ext cx="432000" cy="432000"/>
          </a:xfrm>
          <a:prstGeom prst="rect">
            <a:avLst/>
          </a:prstGeom>
        </p:spPr>
      </p:pic>
      <p:pic>
        <p:nvPicPr>
          <p:cNvPr id="116" name="Picture 115" descr="chemistry_pos_ESS_science_icons_20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33" y="2639414"/>
            <a:ext cx="432000" cy="432000"/>
          </a:xfrm>
          <a:prstGeom prst="rect">
            <a:avLst/>
          </a:prstGeom>
        </p:spPr>
      </p:pic>
      <p:pic>
        <p:nvPicPr>
          <p:cNvPr id="117" name="Picture 116" descr="chemistry_pos_ESS_science_icons_20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33" y="3031972"/>
            <a:ext cx="432000" cy="432000"/>
          </a:xfrm>
          <a:prstGeom prst="rect">
            <a:avLst/>
          </a:prstGeom>
        </p:spPr>
      </p:pic>
      <p:pic>
        <p:nvPicPr>
          <p:cNvPr id="118" name="Picture 117" descr="chemistry_pos_ESS_science_icons_20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92" y="3439547"/>
            <a:ext cx="432000" cy="432000"/>
          </a:xfrm>
          <a:prstGeom prst="rect">
            <a:avLst/>
          </a:prstGeom>
        </p:spPr>
      </p:pic>
      <p:pic>
        <p:nvPicPr>
          <p:cNvPr id="119" name="Picture 118" descr="chemistry_pos_ESS_science_icons_20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75" y="3869545"/>
            <a:ext cx="432000" cy="432000"/>
          </a:xfrm>
          <a:prstGeom prst="rect">
            <a:avLst/>
          </a:prstGeom>
        </p:spPr>
      </p:pic>
      <p:pic>
        <p:nvPicPr>
          <p:cNvPr id="120" name="Picture 119" descr="chemistry_pos_ESS_science_icons_20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92" y="5954836"/>
            <a:ext cx="432000" cy="432000"/>
          </a:xfrm>
          <a:prstGeom prst="rect">
            <a:avLst/>
          </a:prstGeom>
        </p:spPr>
      </p:pic>
      <p:pic>
        <p:nvPicPr>
          <p:cNvPr id="121" name="Picture 120" descr="chemistry_pos_ESS_science_icons_20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92" y="5136437"/>
            <a:ext cx="432000" cy="432000"/>
          </a:xfrm>
          <a:prstGeom prst="rect">
            <a:avLst/>
          </a:prstGeom>
        </p:spPr>
      </p:pic>
      <p:pic>
        <p:nvPicPr>
          <p:cNvPr id="122" name="Picture 121" descr="chemistry_pos_ESS_science_icons_20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75" y="4714214"/>
            <a:ext cx="432000" cy="432000"/>
          </a:xfrm>
          <a:prstGeom prst="rect">
            <a:avLst/>
          </a:prstGeom>
        </p:spPr>
      </p:pic>
      <p:pic>
        <p:nvPicPr>
          <p:cNvPr id="123" name="Picture 122" descr="chemistry_pos_ESS_science_icons_20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92" y="4268878"/>
            <a:ext cx="432000" cy="432000"/>
          </a:xfrm>
          <a:prstGeom prst="rect">
            <a:avLst/>
          </a:prstGeom>
        </p:spPr>
      </p:pic>
      <p:pic>
        <p:nvPicPr>
          <p:cNvPr id="125" name="Picture 124" descr="magnetism_pos_ESS_science_icons_2015.a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62" y="2639414"/>
            <a:ext cx="432000" cy="432000"/>
          </a:xfrm>
          <a:prstGeom prst="rect">
            <a:avLst/>
          </a:prstGeom>
        </p:spPr>
      </p:pic>
      <p:pic>
        <p:nvPicPr>
          <p:cNvPr id="126" name="Picture 125" descr="magnetism_pos_ESS_science_icons_2015.a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75" y="3439547"/>
            <a:ext cx="432000" cy="432000"/>
          </a:xfrm>
          <a:prstGeom prst="rect">
            <a:avLst/>
          </a:prstGeom>
        </p:spPr>
      </p:pic>
      <p:pic>
        <p:nvPicPr>
          <p:cNvPr id="127" name="Picture 126" descr="magnetism_pos_ESS_science_icons_2015.a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62" y="3869545"/>
            <a:ext cx="432000" cy="432000"/>
          </a:xfrm>
          <a:prstGeom prst="rect">
            <a:avLst/>
          </a:prstGeom>
        </p:spPr>
      </p:pic>
      <p:pic>
        <p:nvPicPr>
          <p:cNvPr id="128" name="Picture 127" descr="magnetism_pos_ESS_science_icons_2015.a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75" y="4268878"/>
            <a:ext cx="432000" cy="432000"/>
          </a:xfrm>
          <a:prstGeom prst="rect">
            <a:avLst/>
          </a:prstGeom>
        </p:spPr>
      </p:pic>
      <p:pic>
        <p:nvPicPr>
          <p:cNvPr id="129" name="Picture 128" descr="magnetism_pos_ESS_science_icons_2015.a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33" y="4714214"/>
            <a:ext cx="432000" cy="432000"/>
          </a:xfrm>
          <a:prstGeom prst="rect">
            <a:avLst/>
          </a:prstGeom>
        </p:spPr>
      </p:pic>
      <p:pic>
        <p:nvPicPr>
          <p:cNvPr id="131" name="Picture 130" descr="magnetism_pos_ESS_science_icons_2015.a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75" y="5954836"/>
            <a:ext cx="432000" cy="432000"/>
          </a:xfrm>
          <a:prstGeom prst="rect">
            <a:avLst/>
          </a:prstGeom>
        </p:spPr>
      </p:pic>
      <p:pic>
        <p:nvPicPr>
          <p:cNvPr id="132" name="Picture 131" descr="energy_pos_ESS_science_icons_2015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33" y="3439547"/>
            <a:ext cx="432000" cy="432000"/>
          </a:xfrm>
          <a:prstGeom prst="rect">
            <a:avLst/>
          </a:prstGeom>
        </p:spPr>
      </p:pic>
      <p:pic>
        <p:nvPicPr>
          <p:cNvPr id="133" name="Picture 132" descr="energy_pos_ESS_science_icons_2015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92" y="3869545"/>
            <a:ext cx="432000" cy="432000"/>
          </a:xfrm>
          <a:prstGeom prst="rect">
            <a:avLst/>
          </a:prstGeom>
        </p:spPr>
      </p:pic>
      <p:pic>
        <p:nvPicPr>
          <p:cNvPr id="134" name="Picture 133" descr="energy_pos_ESS_science_icons_2015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33" y="4268878"/>
            <a:ext cx="432000" cy="432000"/>
          </a:xfrm>
          <a:prstGeom prst="rect">
            <a:avLst/>
          </a:prstGeom>
        </p:spPr>
      </p:pic>
      <p:pic>
        <p:nvPicPr>
          <p:cNvPr id="135" name="Picture 134" descr="energy_pos_ESS_science_icons_2015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92" y="4714214"/>
            <a:ext cx="432000" cy="432000"/>
          </a:xfrm>
          <a:prstGeom prst="rect">
            <a:avLst/>
          </a:prstGeom>
        </p:spPr>
      </p:pic>
      <p:pic>
        <p:nvPicPr>
          <p:cNvPr id="137" name="Picture 136" descr="softmatter_pos_ESS_science_icons_2015.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62" y="3439547"/>
            <a:ext cx="432000" cy="432000"/>
          </a:xfrm>
          <a:prstGeom prst="rect">
            <a:avLst/>
          </a:prstGeom>
        </p:spPr>
      </p:pic>
      <p:pic>
        <p:nvPicPr>
          <p:cNvPr id="138" name="Picture 137" descr="lifescience_pos_ESS_science_icons_2015.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75" y="6384172"/>
            <a:ext cx="432000" cy="432000"/>
          </a:xfrm>
          <a:prstGeom prst="rect">
            <a:avLst/>
          </a:prstGeom>
        </p:spPr>
      </p:pic>
      <p:pic>
        <p:nvPicPr>
          <p:cNvPr id="139" name="Picture 138" descr="engineering_pos_ESS_science_icons_2015.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33" y="3869545"/>
            <a:ext cx="432000" cy="432000"/>
          </a:xfrm>
          <a:prstGeom prst="rect">
            <a:avLst/>
          </a:prstGeom>
        </p:spPr>
      </p:pic>
      <p:pic>
        <p:nvPicPr>
          <p:cNvPr id="140" name="Picture 139" descr="engineering_pos_ESS_science_icons_2015.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62" y="4268878"/>
            <a:ext cx="432000" cy="432000"/>
          </a:xfrm>
          <a:prstGeom prst="rect">
            <a:avLst/>
          </a:prstGeom>
        </p:spPr>
      </p:pic>
      <p:pic>
        <p:nvPicPr>
          <p:cNvPr id="141" name="Picture 140" descr="engineering_pos_ESS_science_icons_2015.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75" y="5136437"/>
            <a:ext cx="432000" cy="432000"/>
          </a:xfrm>
          <a:prstGeom prst="rect">
            <a:avLst/>
          </a:prstGeom>
        </p:spPr>
      </p:pic>
      <p:pic>
        <p:nvPicPr>
          <p:cNvPr id="142" name="Picture 141" descr="physics_pos_ESS_science_icons_2015.a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886" y="4616950"/>
            <a:ext cx="432000" cy="432000"/>
          </a:xfrm>
          <a:prstGeom prst="rect">
            <a:avLst/>
          </a:prstGeom>
        </p:spPr>
      </p:pic>
      <p:pic>
        <p:nvPicPr>
          <p:cNvPr id="143" name="Picture 142" descr="energy_pos_ESS_science_icons_2015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89" y="4231906"/>
            <a:ext cx="432000" cy="432000"/>
          </a:xfrm>
          <a:prstGeom prst="rect">
            <a:avLst/>
          </a:prstGeom>
        </p:spPr>
      </p:pic>
      <p:pic>
        <p:nvPicPr>
          <p:cNvPr id="144" name="Picture 143" descr="magnetism_pos_ESS_science_icons_2015.a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90" y="4231906"/>
            <a:ext cx="432000" cy="432000"/>
          </a:xfrm>
          <a:prstGeom prst="rect">
            <a:avLst/>
          </a:prstGeom>
        </p:spPr>
      </p:pic>
      <p:pic>
        <p:nvPicPr>
          <p:cNvPr id="145" name="Picture 144" descr="softmatter_pos_ESS_science_icons_2015.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19" y="4231906"/>
            <a:ext cx="432000" cy="432000"/>
          </a:xfrm>
          <a:prstGeom prst="rect">
            <a:avLst/>
          </a:prstGeom>
        </p:spPr>
      </p:pic>
      <p:pic>
        <p:nvPicPr>
          <p:cNvPr id="146" name="Picture 145" descr="lifescience_pos_ESS_science_icons_2015.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802" y="4231906"/>
            <a:ext cx="432000" cy="432000"/>
          </a:xfrm>
          <a:prstGeom prst="rect">
            <a:avLst/>
          </a:prstGeom>
        </p:spPr>
      </p:pic>
      <p:pic>
        <p:nvPicPr>
          <p:cNvPr id="147" name="Picture 146" descr="chemistry_pos_ESS_science_icons_20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90" y="3859014"/>
            <a:ext cx="432000" cy="432000"/>
          </a:xfrm>
          <a:prstGeom prst="rect">
            <a:avLst/>
          </a:prstGeom>
        </p:spPr>
      </p:pic>
      <p:pic>
        <p:nvPicPr>
          <p:cNvPr id="148" name="Picture 147" descr="energy_pos_ESS_science_icons_2015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89" y="3859014"/>
            <a:ext cx="432000" cy="432000"/>
          </a:xfrm>
          <a:prstGeom prst="rect">
            <a:avLst/>
          </a:prstGeom>
        </p:spPr>
      </p:pic>
      <p:pic>
        <p:nvPicPr>
          <p:cNvPr id="149" name="Picture 148" descr="softmatter_pos_ESS_science_icons_2015.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19" y="3859014"/>
            <a:ext cx="432000" cy="432000"/>
          </a:xfrm>
          <a:prstGeom prst="rect">
            <a:avLst/>
          </a:prstGeom>
        </p:spPr>
      </p:pic>
      <p:pic>
        <p:nvPicPr>
          <p:cNvPr id="150" name="Picture 149" descr="lifescience_pos_ESS_science_icons_2015.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802" y="3859014"/>
            <a:ext cx="432000" cy="432000"/>
          </a:xfrm>
          <a:prstGeom prst="rect">
            <a:avLst/>
          </a:prstGeom>
        </p:spPr>
      </p:pic>
      <p:pic>
        <p:nvPicPr>
          <p:cNvPr id="151" name="Picture 150" descr="chemistry_pos_ESS_science_icons_20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90" y="3473618"/>
            <a:ext cx="432000" cy="432000"/>
          </a:xfrm>
          <a:prstGeom prst="rect">
            <a:avLst/>
          </a:prstGeom>
        </p:spPr>
      </p:pic>
      <p:pic>
        <p:nvPicPr>
          <p:cNvPr id="152" name="Picture 151" descr="softmatter_pos_ESS_science_icons_2015.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19" y="3473618"/>
            <a:ext cx="432000" cy="432000"/>
          </a:xfrm>
          <a:prstGeom prst="rect">
            <a:avLst/>
          </a:prstGeom>
        </p:spPr>
      </p:pic>
      <p:pic>
        <p:nvPicPr>
          <p:cNvPr id="153" name="Picture 152" descr="lifescience_pos_ESS_science_icons_2015.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802" y="3473618"/>
            <a:ext cx="432000" cy="432000"/>
          </a:xfrm>
          <a:prstGeom prst="rect">
            <a:avLst/>
          </a:prstGeom>
        </p:spPr>
      </p:pic>
      <p:pic>
        <p:nvPicPr>
          <p:cNvPr id="154" name="Picture 153" descr="chemistry_pos_ESS_science_icons_20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19" y="2705263"/>
            <a:ext cx="432000" cy="432000"/>
          </a:xfrm>
          <a:prstGeom prst="rect">
            <a:avLst/>
          </a:prstGeom>
        </p:spPr>
      </p:pic>
      <p:pic>
        <p:nvPicPr>
          <p:cNvPr id="155" name="Picture 154" descr="magnetism_pos_ESS_science_icons_2015.a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802" y="2705263"/>
            <a:ext cx="432000" cy="432000"/>
          </a:xfrm>
          <a:prstGeom prst="rect">
            <a:avLst/>
          </a:prstGeom>
        </p:spPr>
      </p:pic>
      <p:pic>
        <p:nvPicPr>
          <p:cNvPr id="156" name="Picture 155" descr="energy_pos_ESS_science_icons_2015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90" y="2705263"/>
            <a:ext cx="432000" cy="432000"/>
          </a:xfrm>
          <a:prstGeom prst="rect">
            <a:avLst/>
          </a:prstGeom>
        </p:spPr>
      </p:pic>
      <p:pic>
        <p:nvPicPr>
          <p:cNvPr id="157" name="Picture 156" descr="engineering_pos_ESS_science_icons_2015.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89" y="2705263"/>
            <a:ext cx="432000" cy="432000"/>
          </a:xfrm>
          <a:prstGeom prst="rect">
            <a:avLst/>
          </a:prstGeom>
        </p:spPr>
      </p:pic>
      <p:pic>
        <p:nvPicPr>
          <p:cNvPr id="158" name="Picture 157" descr="chemistry_pos_ESS_science_icons_20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19" y="3086869"/>
            <a:ext cx="432000" cy="432000"/>
          </a:xfrm>
          <a:prstGeom prst="rect">
            <a:avLst/>
          </a:prstGeom>
        </p:spPr>
      </p:pic>
      <p:pic>
        <p:nvPicPr>
          <p:cNvPr id="159" name="Picture 158" descr="magnetism_pos_ESS_science_icons_2015.a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802" y="3086869"/>
            <a:ext cx="432000" cy="432000"/>
          </a:xfrm>
          <a:prstGeom prst="rect">
            <a:avLst/>
          </a:prstGeom>
        </p:spPr>
      </p:pic>
      <p:pic>
        <p:nvPicPr>
          <p:cNvPr id="160" name="Picture 159" descr="energy_pos_ESS_science_icons_2015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90" y="3086869"/>
            <a:ext cx="432000" cy="432000"/>
          </a:xfrm>
          <a:prstGeom prst="rect">
            <a:avLst/>
          </a:prstGeom>
        </p:spPr>
      </p:pic>
      <p:pic>
        <p:nvPicPr>
          <p:cNvPr id="161" name="Picture 160" descr="chemistry_pos_ESS_science_icons_20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19" y="2307346"/>
            <a:ext cx="432000" cy="432000"/>
          </a:xfrm>
          <a:prstGeom prst="rect">
            <a:avLst/>
          </a:prstGeom>
        </p:spPr>
      </p:pic>
      <p:pic>
        <p:nvPicPr>
          <p:cNvPr id="162" name="Picture 161" descr="magnetism_pos_ESS_science_icons_2015.a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802" y="2307346"/>
            <a:ext cx="432000" cy="432000"/>
          </a:xfrm>
          <a:prstGeom prst="rect">
            <a:avLst/>
          </a:prstGeom>
        </p:spPr>
      </p:pic>
      <p:pic>
        <p:nvPicPr>
          <p:cNvPr id="163" name="Picture 162" descr="energy_pos_ESS_science_icons_2015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90" y="2307346"/>
            <a:ext cx="432000" cy="432000"/>
          </a:xfrm>
          <a:prstGeom prst="rect">
            <a:avLst/>
          </a:prstGeom>
        </p:spPr>
      </p:pic>
      <p:pic>
        <p:nvPicPr>
          <p:cNvPr id="164" name="Picture 163" descr="lifescience_pos_ESS_science_icons_2015.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802" y="1905556"/>
            <a:ext cx="432000" cy="432000"/>
          </a:xfrm>
          <a:prstGeom prst="rect">
            <a:avLst/>
          </a:prstGeom>
        </p:spPr>
      </p:pic>
      <p:pic>
        <p:nvPicPr>
          <p:cNvPr id="165" name="Picture 164" descr="softmatter_pos_ESS_science_icons_2015.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19" y="1905556"/>
            <a:ext cx="432000" cy="432000"/>
          </a:xfrm>
          <a:prstGeom prst="rect">
            <a:avLst/>
          </a:prstGeom>
        </p:spPr>
      </p:pic>
      <p:pic>
        <p:nvPicPr>
          <p:cNvPr id="166" name="Picture 165" descr="chemistry_pos_ESS_science_icons_20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90" y="1905556"/>
            <a:ext cx="432000" cy="432000"/>
          </a:xfrm>
          <a:prstGeom prst="rect">
            <a:avLst/>
          </a:prstGeom>
        </p:spPr>
      </p:pic>
      <p:pic>
        <p:nvPicPr>
          <p:cNvPr id="167" name="Picture 166" descr="magnetism_pos_ESS_science_icons_2015.a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89" y="1905556"/>
            <a:ext cx="432000" cy="432000"/>
          </a:xfrm>
          <a:prstGeom prst="rect">
            <a:avLst/>
          </a:prstGeom>
        </p:spPr>
      </p:pic>
      <p:pic>
        <p:nvPicPr>
          <p:cNvPr id="168" name="Picture 167" descr="lifescience_pos_ESS_science_icons_2015.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802" y="1491274"/>
            <a:ext cx="432000" cy="432000"/>
          </a:xfrm>
          <a:prstGeom prst="rect">
            <a:avLst/>
          </a:prstGeom>
        </p:spPr>
      </p:pic>
      <p:pic>
        <p:nvPicPr>
          <p:cNvPr id="169" name="Picture 168" descr="chemistry_pos_ESS_science_icons_20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19" y="1491274"/>
            <a:ext cx="432000" cy="432000"/>
          </a:xfrm>
          <a:prstGeom prst="rect">
            <a:avLst/>
          </a:prstGeom>
        </p:spPr>
      </p:pic>
      <p:pic>
        <p:nvPicPr>
          <p:cNvPr id="170" name="Picture 169" descr="magnetism_pos_ESS_science_icons_2015.a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90" y="1491274"/>
            <a:ext cx="432000" cy="432000"/>
          </a:xfrm>
          <a:prstGeom prst="rect">
            <a:avLst/>
          </a:prstGeom>
        </p:spPr>
      </p:pic>
      <p:pic>
        <p:nvPicPr>
          <p:cNvPr id="171" name="Picture 170" descr="magnetism_pos_ESS_science_icons_2015.a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26" y="6366650"/>
            <a:ext cx="432000" cy="432000"/>
          </a:xfrm>
          <a:prstGeom prst="rect">
            <a:avLst/>
          </a:prstGeom>
        </p:spPr>
      </p:pic>
      <p:pic>
        <p:nvPicPr>
          <p:cNvPr id="172" name="Picture 171" descr="chemistry_pos_ESS_science_icons_20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83" y="5542798"/>
            <a:ext cx="432000" cy="432000"/>
          </a:xfrm>
          <a:prstGeom prst="rect">
            <a:avLst/>
          </a:prstGeom>
        </p:spPr>
      </p:pic>
      <p:pic>
        <p:nvPicPr>
          <p:cNvPr id="173" name="Picture 172" descr="magnetism_pos_ESS_science_icons_2015.a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642" y="5542798"/>
            <a:ext cx="432000" cy="432000"/>
          </a:xfrm>
          <a:prstGeom prst="rect">
            <a:avLst/>
          </a:prstGeom>
        </p:spPr>
      </p:pic>
      <p:pic>
        <p:nvPicPr>
          <p:cNvPr id="174" name="Picture 173" descr="energy_pos_ESS_science_icons_2015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75" y="5542798"/>
            <a:ext cx="432000" cy="432000"/>
          </a:xfrm>
          <a:prstGeom prst="rect">
            <a:avLst/>
          </a:prstGeom>
        </p:spPr>
      </p:pic>
      <p:pic>
        <p:nvPicPr>
          <p:cNvPr id="175" name="Picture 174" descr="engineering_pos_ESS_science_icons_2015.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19" y="5538112"/>
            <a:ext cx="432000" cy="432000"/>
          </a:xfrm>
          <a:prstGeom prst="rect">
            <a:avLst/>
          </a:prstGeom>
        </p:spPr>
      </p:pic>
      <p:pic>
        <p:nvPicPr>
          <p:cNvPr id="90" name="Picture 89" descr="energy_pos_ESS_science_icons_2015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96" y="5085232"/>
            <a:ext cx="432000" cy="432000"/>
          </a:xfrm>
          <a:prstGeom prst="rect">
            <a:avLst/>
          </a:prstGeom>
        </p:spPr>
      </p:pic>
      <p:sp>
        <p:nvSpPr>
          <p:cNvPr id="124" name="Shape 157"/>
          <p:cNvSpPr/>
          <p:nvPr/>
        </p:nvSpPr>
        <p:spPr>
          <a:xfrm>
            <a:off x="458812" y="1484784"/>
            <a:ext cx="4185196" cy="360040"/>
          </a:xfrm>
          <a:prstGeom prst="roundRect">
            <a:avLst>
              <a:gd name="adj" fmla="val 43244"/>
            </a:avLst>
          </a:prstGeom>
          <a:ln w="63500">
            <a:solidFill>
              <a:srgbClr val="FF2600"/>
            </a:solidFill>
          </a:ln>
        </p:spPr>
        <p:txBody>
          <a:bodyPr lIns="45719" rIns="45719"/>
          <a:lstStyle/>
          <a:p>
            <a:pPr algn="ctr" defTabSz="914400"/>
            <a:endParaRPr sz="4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0" name="Shape 157"/>
          <p:cNvSpPr/>
          <p:nvPr/>
        </p:nvSpPr>
        <p:spPr>
          <a:xfrm>
            <a:off x="467544" y="2348880"/>
            <a:ext cx="4185196" cy="360040"/>
          </a:xfrm>
          <a:prstGeom prst="roundRect">
            <a:avLst>
              <a:gd name="adj" fmla="val 43244"/>
            </a:avLst>
          </a:prstGeom>
          <a:ln w="63500">
            <a:solidFill>
              <a:srgbClr val="FF2600"/>
            </a:solidFill>
          </a:ln>
        </p:spPr>
        <p:txBody>
          <a:bodyPr lIns="45719" rIns="45719"/>
          <a:lstStyle/>
          <a:p>
            <a:pPr algn="ctr" defTabSz="914400"/>
            <a:endParaRPr sz="4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6" name="Shape 157"/>
          <p:cNvSpPr/>
          <p:nvPr/>
        </p:nvSpPr>
        <p:spPr>
          <a:xfrm>
            <a:off x="467544" y="3501011"/>
            <a:ext cx="4185196" cy="360040"/>
          </a:xfrm>
          <a:prstGeom prst="roundRect">
            <a:avLst>
              <a:gd name="adj" fmla="val 43244"/>
            </a:avLst>
          </a:prstGeom>
          <a:ln w="63500">
            <a:solidFill>
              <a:srgbClr val="FF2600"/>
            </a:solidFill>
          </a:ln>
        </p:spPr>
        <p:txBody>
          <a:bodyPr lIns="45719" rIns="45719"/>
          <a:lstStyle/>
          <a:p>
            <a:pPr algn="ctr" defTabSz="914400"/>
            <a:endParaRPr sz="4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6" name="Shape 157"/>
          <p:cNvSpPr/>
          <p:nvPr/>
        </p:nvSpPr>
        <p:spPr>
          <a:xfrm>
            <a:off x="467544" y="4293096"/>
            <a:ext cx="4185196" cy="360040"/>
          </a:xfrm>
          <a:prstGeom prst="roundRect">
            <a:avLst>
              <a:gd name="adj" fmla="val 43244"/>
            </a:avLst>
          </a:prstGeom>
          <a:ln w="63500">
            <a:solidFill>
              <a:srgbClr val="FF2600"/>
            </a:solidFill>
          </a:ln>
        </p:spPr>
        <p:txBody>
          <a:bodyPr lIns="45719" rIns="45719"/>
          <a:lstStyle/>
          <a:p>
            <a:pPr algn="ctr" defTabSz="914400"/>
            <a:endParaRPr sz="4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7" name="Shape 157"/>
          <p:cNvSpPr/>
          <p:nvPr/>
        </p:nvSpPr>
        <p:spPr>
          <a:xfrm>
            <a:off x="467544" y="5157192"/>
            <a:ext cx="4185196" cy="360040"/>
          </a:xfrm>
          <a:prstGeom prst="roundRect">
            <a:avLst>
              <a:gd name="adj" fmla="val 43244"/>
            </a:avLst>
          </a:prstGeom>
          <a:ln w="63500">
            <a:solidFill>
              <a:srgbClr val="FF2600"/>
            </a:solidFill>
          </a:ln>
        </p:spPr>
        <p:txBody>
          <a:bodyPr lIns="45719" rIns="45719"/>
          <a:lstStyle/>
          <a:p>
            <a:pPr algn="ctr" defTabSz="914400"/>
            <a:endParaRPr sz="4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8" name="Shape 157"/>
          <p:cNvSpPr/>
          <p:nvPr/>
        </p:nvSpPr>
        <p:spPr>
          <a:xfrm>
            <a:off x="467544" y="5949281"/>
            <a:ext cx="4185196" cy="360040"/>
          </a:xfrm>
          <a:prstGeom prst="roundRect">
            <a:avLst>
              <a:gd name="adj" fmla="val 43244"/>
            </a:avLst>
          </a:prstGeom>
          <a:ln w="63500">
            <a:solidFill>
              <a:srgbClr val="FF2600"/>
            </a:solidFill>
          </a:ln>
        </p:spPr>
        <p:txBody>
          <a:bodyPr lIns="45719" rIns="45719"/>
          <a:lstStyle/>
          <a:p>
            <a:pPr algn="ctr" defTabSz="914400"/>
            <a:endParaRPr sz="4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9" name="Shape 157"/>
          <p:cNvSpPr/>
          <p:nvPr/>
        </p:nvSpPr>
        <p:spPr>
          <a:xfrm>
            <a:off x="5148064" y="1484784"/>
            <a:ext cx="3960440" cy="432048"/>
          </a:xfrm>
          <a:prstGeom prst="roundRect">
            <a:avLst>
              <a:gd name="adj" fmla="val 43244"/>
            </a:avLst>
          </a:prstGeom>
          <a:ln w="63500">
            <a:solidFill>
              <a:srgbClr val="FF2600"/>
            </a:solidFill>
          </a:ln>
        </p:spPr>
        <p:txBody>
          <a:bodyPr lIns="45719" rIns="45719"/>
          <a:lstStyle/>
          <a:p>
            <a:pPr algn="ctr" defTabSz="914400"/>
            <a:endParaRPr sz="4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" name="Shape 157"/>
          <p:cNvSpPr/>
          <p:nvPr/>
        </p:nvSpPr>
        <p:spPr>
          <a:xfrm>
            <a:off x="5148064" y="2708920"/>
            <a:ext cx="3960440" cy="432048"/>
          </a:xfrm>
          <a:prstGeom prst="roundRect">
            <a:avLst>
              <a:gd name="adj" fmla="val 43244"/>
            </a:avLst>
          </a:prstGeom>
          <a:ln w="63500">
            <a:solidFill>
              <a:srgbClr val="FF2600"/>
            </a:solidFill>
          </a:ln>
        </p:spPr>
        <p:txBody>
          <a:bodyPr lIns="45719" rIns="45719"/>
          <a:lstStyle/>
          <a:p>
            <a:pPr algn="ctr" defTabSz="914400"/>
            <a:endParaRPr sz="4200"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2308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 advAuto="0"/>
      <p:bldP spid="130" grpId="0" animBg="1" advAuto="0"/>
      <p:bldP spid="136" grpId="0" animBg="1" advAuto="0"/>
      <p:bldP spid="176" grpId="0" animBg="1" advAuto="0"/>
      <p:bldP spid="177" grpId="0" animBg="1" advAuto="0"/>
      <p:bldP spid="178" grpId="0" animBg="1" advAuto="0"/>
      <p:bldP spid="179" grpId="0" animBg="1" advAuto="0"/>
      <p:bldP spid="180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Equipment </a:t>
            </a:r>
            <a:r>
              <a:rPr lang="en-US" sz="32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The ESS target station employs many innovative features: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helium-cooled rotating tungsten target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flat moderators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proton beam expansion using raster magnets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neutron beam ports that allow viewing of either the upper or lower moderator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small angular separation between </a:t>
            </a:r>
            <a:r>
              <a:rPr lang="en-US" dirty="0" err="1">
                <a:solidFill>
                  <a:schemeClr val="tx1"/>
                </a:solidFill>
              </a:rPr>
              <a:t>beamlines</a:t>
            </a:r>
            <a:r>
              <a:rPr lang="en-US" dirty="0">
                <a:solidFill>
                  <a:schemeClr val="tx1"/>
                </a:solidFill>
              </a:rPr>
              <a:t>, doubling the number of neutron beam ports 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 d</a:t>
            </a:r>
            <a:r>
              <a:rPr lang="en-US" sz="2800" dirty="0">
                <a:solidFill>
                  <a:schemeClr val="tx1"/>
                </a:solidFill>
              </a:rPr>
              <a:t>esign fully achieves the specified performance while preserving the safety of employees, the public, and the environment. </a:t>
            </a:r>
          </a:p>
        </p:txBody>
      </p:sp>
    </p:spTree>
    <p:extLst>
      <p:ext uri="{BB962C8B-B14F-4D97-AF65-F5344CB8AC3E}">
        <p14:creationId xmlns:p14="http://schemas.microsoft.com/office/powerpoint/2010/main" val="2214113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/>
              <a:t>Site Photos – The Real World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v-SE" sz="2000" dirty="0">
                <a:solidFill>
                  <a:schemeClr val="bg1"/>
                </a:solidFill>
              </a:rPr>
              <a:t>Progress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r>
              <a:rPr lang="en-GB" sz="1400" dirty="0">
                <a:solidFill>
                  <a:srgbClr val="FFFFFF"/>
                </a:solidFill>
              </a:rPr>
              <a:t>March, 2018</a:t>
            </a:r>
          </a:p>
        </p:txBody>
      </p:sp>
    </p:spTree>
    <p:extLst>
      <p:ext uri="{BB962C8B-B14F-4D97-AF65-F5344CB8AC3E}">
        <p14:creationId xmlns:p14="http://schemas.microsoft.com/office/powerpoint/2010/main" val="1239171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September 2014</a:t>
            </a:r>
            <a:br>
              <a:rPr lang="en-US" dirty="0"/>
            </a:br>
            <a:r>
              <a:rPr lang="en-US" dirty="0">
                <a:solidFill>
                  <a:prstClr val="white"/>
                </a:solidFill>
                <a:cs typeface="Calibri"/>
              </a:rPr>
              <a:t>Civil construction groundbreaking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276"/>
          <a:stretch/>
        </p:blipFill>
        <p:spPr>
          <a:xfrm>
            <a:off x="0" y="1425387"/>
            <a:ext cx="9144000" cy="54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72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1F297-C24B-DB49-94B1-7F37A76DD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January 2018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8CBD50-A2D6-B947-89CA-E2BAC939E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4" y="1624013"/>
            <a:ext cx="4617024" cy="25970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33359-0C6A-6B48-B5BE-384FA1E11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26DACE-7FF4-254C-A3A1-D142195E3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607038"/>
            <a:ext cx="4339110" cy="2846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7B52F3-5062-944A-8980-996E6D06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760961"/>
            <a:ext cx="2641600" cy="1816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3ED6C3-26A7-334F-BC41-0222F21E2119}"/>
              </a:ext>
            </a:extLst>
          </p:cNvPr>
          <p:cNvSpPr txBox="1"/>
          <p:nvPr/>
        </p:nvSpPr>
        <p:spPr>
          <a:xfrm>
            <a:off x="466968" y="4869160"/>
            <a:ext cx="22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…..Hit -10C a few days</a:t>
            </a:r>
          </a:p>
        </p:txBody>
      </p:sp>
    </p:spTree>
    <p:extLst>
      <p:ext uri="{BB962C8B-B14F-4D97-AF65-F5344CB8AC3E}">
        <p14:creationId xmlns:p14="http://schemas.microsoft.com/office/powerpoint/2010/main" val="1108147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4.jpg" descr="ESS_site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"/>
          <a:stretch/>
        </p:blipFill>
        <p:spPr>
          <a:xfrm>
            <a:off x="-7200" y="1432800"/>
            <a:ext cx="9176400" cy="543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" name="Group 47"/>
          <p:cNvGrpSpPr/>
          <p:nvPr/>
        </p:nvGrpSpPr>
        <p:grpSpPr>
          <a:xfrm>
            <a:off x="1118855" y="2863731"/>
            <a:ext cx="1004873" cy="1429365"/>
            <a:chOff x="228613" y="119491"/>
            <a:chExt cx="1004871" cy="1429362"/>
          </a:xfrm>
        </p:grpSpPr>
        <p:sp>
          <p:nvSpPr>
            <p:cNvPr id="43" name="Shape 43"/>
            <p:cNvSpPr/>
            <p:nvPr/>
          </p:nvSpPr>
          <p:spPr>
            <a:xfrm>
              <a:off x="285442" y="183055"/>
              <a:ext cx="903782" cy="129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117" y="7415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defTabSz="411403"/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228613" y="119491"/>
              <a:ext cx="91440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4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679768" y="548300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4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1142043" y="1457412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4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8" name="Shape 48"/>
          <p:cNvSpPr/>
          <p:nvPr/>
        </p:nvSpPr>
        <p:spPr>
          <a:xfrm>
            <a:off x="-2490" y="1484784"/>
            <a:ext cx="2400176" cy="1384995"/>
          </a:xfrm>
          <a:prstGeom prst="rect">
            <a:avLst/>
          </a:prstGeom>
          <a:ln w="12700"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411403"/>
            <a:r>
              <a:rPr lang="en-GB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High Power Accelerator:</a:t>
            </a:r>
          </a:p>
          <a:p>
            <a:pPr lvl="0" algn="ctr" defTabSz="411403"/>
            <a:r>
              <a:rPr lang="en-GB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Energy: 2 GeV</a:t>
            </a:r>
          </a:p>
          <a:p>
            <a:pPr lvl="0" algn="ctr" defTabSz="411403"/>
            <a:r>
              <a:rPr lang="en-GB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Rep. Rate: 14 Hz</a:t>
            </a:r>
          </a:p>
          <a:p>
            <a:pPr lvl="0" algn="ctr" defTabSz="411403"/>
            <a:r>
              <a:rPr lang="en-GB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Current: 62.5 mA</a:t>
            </a:r>
          </a:p>
          <a:p>
            <a:pPr lvl="0" algn="ctr" defTabSz="411403"/>
            <a:r>
              <a:rPr lang="en-GB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Pulse length: 2.86 </a:t>
            </a:r>
            <a:r>
              <a:rPr lang="en-GB" b="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ms</a:t>
            </a:r>
            <a:endParaRPr lang="en-GB" b="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9" name="Shape 49"/>
          <p:cNvSpPr/>
          <p:nvPr/>
        </p:nvSpPr>
        <p:spPr>
          <a:xfrm>
            <a:off x="9043643" y="-892218"/>
            <a:ext cx="1196006" cy="1678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117" y="7415"/>
                </a:lnTo>
                <a:lnTo>
                  <a:pt x="21600" y="21600"/>
                </a:lnTo>
              </a:path>
            </a:pathLst>
          </a:custGeom>
          <a:ln w="3175">
            <a:solidFill>
              <a:srgbClr val="FFFFFF"/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 defTabSz="411403"/>
            <a:endParaRPr/>
          </a:p>
        </p:txBody>
      </p:sp>
      <p:sp>
        <p:nvSpPr>
          <p:cNvPr id="50" name="Shape 50"/>
          <p:cNvSpPr/>
          <p:nvPr/>
        </p:nvSpPr>
        <p:spPr>
          <a:xfrm>
            <a:off x="9265913" y="-382036"/>
            <a:ext cx="91441" cy="9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16796"/>
                </a:moveTo>
                <a:cubicBezTo>
                  <a:pt x="20639" y="12954"/>
                  <a:pt x="20639" y="6724"/>
                  <a:pt x="16796" y="2882"/>
                </a:cubicBezTo>
                <a:cubicBezTo>
                  <a:pt x="12954" y="-961"/>
                  <a:pt x="6724" y="-961"/>
                  <a:pt x="2882" y="2882"/>
                </a:cubicBezTo>
                <a:cubicBezTo>
                  <a:pt x="-961" y="6724"/>
                  <a:pt x="-961" y="12954"/>
                  <a:pt x="2882" y="16796"/>
                </a:cubicBezTo>
                <a:cubicBezTo>
                  <a:pt x="6724" y="20639"/>
                  <a:pt x="12954" y="20639"/>
                  <a:pt x="16796" y="16796"/>
                </a:cubicBezTo>
              </a:path>
            </a:pathLst>
          </a:custGeom>
          <a:solidFill>
            <a:srgbClr val="FFFFFF"/>
          </a:solidFill>
          <a:ln w="3175">
            <a:solidFill>
              <a:srgbClr val="000000">
                <a:alpha val="0"/>
              </a:srgbClr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Shape 51"/>
          <p:cNvSpPr/>
          <p:nvPr/>
        </p:nvSpPr>
        <p:spPr>
          <a:xfrm flipV="1">
            <a:off x="254171" y="2607635"/>
            <a:ext cx="6112139" cy="2116750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73" name="Group 73"/>
          <p:cNvGrpSpPr/>
          <p:nvPr/>
        </p:nvGrpSpPr>
        <p:grpSpPr>
          <a:xfrm>
            <a:off x="5731249" y="2265180"/>
            <a:ext cx="3071476" cy="3969095"/>
            <a:chOff x="-1" y="-1"/>
            <a:chExt cx="3071475" cy="3969095"/>
          </a:xfrm>
        </p:grpSpPr>
        <p:sp>
          <p:nvSpPr>
            <p:cNvPr id="52" name="Shape 52"/>
            <p:cNvSpPr/>
            <p:nvPr/>
          </p:nvSpPr>
          <p:spPr>
            <a:xfrm>
              <a:off x="403263" y="1753102"/>
              <a:ext cx="2668211" cy="2215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 algn="ctr" defTabSz="411403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16 Instruments in Construction </a:t>
              </a:r>
              <a:r>
                <a:rPr lang="en-US"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b</a:t>
              </a:r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udget</a:t>
              </a:r>
            </a:p>
            <a:p>
              <a:pPr lvl="0" algn="ctr" defTabSz="411403"/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lvl="0" algn="ctr" defTabSz="411403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Committed to deliver 22 instruments by 2028</a:t>
              </a:r>
            </a:p>
            <a:p>
              <a:pPr lvl="0" algn="ctr" defTabSz="411403"/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lvl="0" algn="ctr" defTabSz="411403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Peak flux ~30-100 brighter than the ILL</a:t>
              </a:r>
            </a:p>
          </p:txBody>
        </p:sp>
        <p:grpSp>
          <p:nvGrpSpPr>
            <p:cNvPr id="72" name="Group 72"/>
            <p:cNvGrpSpPr/>
            <p:nvPr/>
          </p:nvGrpSpPr>
          <p:grpSpPr>
            <a:xfrm>
              <a:off x="-1" y="-1"/>
              <a:ext cx="2455941" cy="1653498"/>
              <a:chOff x="0" y="0"/>
              <a:chExt cx="2455939" cy="1653496"/>
            </a:xfrm>
          </p:grpSpPr>
          <p:grpSp>
            <p:nvGrpSpPr>
              <p:cNvPr id="60" name="Group 60"/>
              <p:cNvGrpSpPr/>
              <p:nvPr/>
            </p:nvGrpSpPr>
            <p:grpSpPr>
              <a:xfrm>
                <a:off x="-1" y="198715"/>
                <a:ext cx="2455941" cy="1454782"/>
                <a:chOff x="0" y="0"/>
                <a:chExt cx="2455939" cy="1454781"/>
              </a:xfrm>
            </p:grpSpPr>
            <p:sp>
              <p:nvSpPr>
                <p:cNvPr id="53" name="Shape 53"/>
                <p:cNvSpPr/>
                <p:nvPr/>
              </p:nvSpPr>
              <p:spPr>
                <a:xfrm>
                  <a:off x="1678542" y="1342068"/>
                  <a:ext cx="112714" cy="112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54" name="Shape 54"/>
                <p:cNvSpPr/>
                <p:nvPr/>
              </p:nvSpPr>
              <p:spPr>
                <a:xfrm flipV="1">
                  <a:off x="1736123" y="354065"/>
                  <a:ext cx="654889" cy="1055327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5" name="Shape 55"/>
                <p:cNvSpPr/>
                <p:nvPr/>
              </p:nvSpPr>
              <p:spPr>
                <a:xfrm>
                  <a:off x="863600" y="279926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56" name="Shape 56"/>
                <p:cNvSpPr/>
                <p:nvPr/>
              </p:nvSpPr>
              <p:spPr>
                <a:xfrm flipH="1" flipV="1">
                  <a:off x="924796" y="345073"/>
                  <a:ext cx="807575" cy="10637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7" name="Shape 57"/>
                <p:cNvSpPr/>
                <p:nvPr/>
              </p:nvSpPr>
              <p:spPr>
                <a:xfrm>
                  <a:off x="2343226" y="279926"/>
                  <a:ext cx="112714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84" name="Shape 84"/>
                <p:cNvSpPr/>
                <p:nvPr/>
              </p:nvSpPr>
              <p:spPr>
                <a:xfrm>
                  <a:off x="46990" y="38100"/>
                  <a:ext cx="1687830" cy="1360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lvl="0"/>
                  <a:endParaRPr/>
                </a:p>
              </p:txBody>
            </p:sp>
            <p:sp>
              <p:nvSpPr>
                <p:cNvPr id="59" name="Shape 59"/>
                <p:cNvSpPr/>
                <p:nvPr/>
              </p:nvSpPr>
              <p:spPr>
                <a:xfrm>
                  <a:off x="0" y="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</p:grpSp>
          <p:grpSp>
            <p:nvGrpSpPr>
              <p:cNvPr id="71" name="Group 71"/>
              <p:cNvGrpSpPr/>
              <p:nvPr/>
            </p:nvGrpSpPr>
            <p:grpSpPr>
              <a:xfrm>
                <a:off x="137117" y="-1"/>
                <a:ext cx="2139290" cy="710829"/>
                <a:chOff x="0" y="0"/>
                <a:chExt cx="2139289" cy="710827"/>
              </a:xfrm>
            </p:grpSpPr>
            <p:sp>
              <p:nvSpPr>
                <p:cNvPr id="61" name="Shape 61"/>
                <p:cNvSpPr/>
                <p:nvPr/>
              </p:nvSpPr>
              <p:spPr>
                <a:xfrm flipH="1" flipV="1">
                  <a:off x="-1" y="277538"/>
                  <a:ext cx="616836" cy="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2" name="Shape 62"/>
                <p:cNvSpPr/>
                <p:nvPr/>
              </p:nvSpPr>
              <p:spPr>
                <a:xfrm flipH="1">
                  <a:off x="348166" y="248239"/>
                  <a:ext cx="271299" cy="271299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3" name="Shape 63"/>
                <p:cNvSpPr/>
                <p:nvPr/>
              </p:nvSpPr>
              <p:spPr>
                <a:xfrm flipH="1">
                  <a:off x="515313" y="263465"/>
                  <a:ext cx="110833" cy="32188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4" name="Shape 64"/>
                <p:cNvSpPr/>
                <p:nvPr/>
              </p:nvSpPr>
              <p:spPr>
                <a:xfrm flipH="1">
                  <a:off x="640224" y="257655"/>
                  <a:ext cx="1" cy="329367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5" name="Shape 65"/>
                <p:cNvSpPr/>
                <p:nvPr/>
              </p:nvSpPr>
              <p:spPr>
                <a:xfrm flipH="1" flipV="1">
                  <a:off x="112166" y="146565"/>
                  <a:ext cx="508671" cy="13479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6" name="Shape 66"/>
                <p:cNvSpPr/>
                <p:nvPr/>
              </p:nvSpPr>
              <p:spPr>
                <a:xfrm flipV="1">
                  <a:off x="635484" y="9962"/>
                  <a:ext cx="48671" cy="27602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7" name="Shape 67"/>
                <p:cNvSpPr/>
                <p:nvPr/>
              </p:nvSpPr>
              <p:spPr>
                <a:xfrm flipH="1" flipV="1">
                  <a:off x="580956" y="-1"/>
                  <a:ext cx="34158" cy="27819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8" name="Shape 68"/>
                <p:cNvSpPr/>
                <p:nvPr/>
              </p:nvSpPr>
              <p:spPr>
                <a:xfrm>
                  <a:off x="642239" y="293585"/>
                  <a:ext cx="1490427" cy="13807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9" name="Shape 69"/>
                <p:cNvSpPr/>
                <p:nvPr/>
              </p:nvSpPr>
              <p:spPr>
                <a:xfrm>
                  <a:off x="635939" y="297584"/>
                  <a:ext cx="1503351" cy="27491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0" name="Shape 70"/>
                <p:cNvSpPr/>
                <p:nvPr/>
              </p:nvSpPr>
              <p:spPr>
                <a:xfrm>
                  <a:off x="644673" y="330327"/>
                  <a:ext cx="1429911" cy="38050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0" name="Group 80"/>
          <p:cNvGrpSpPr/>
          <p:nvPr/>
        </p:nvGrpSpPr>
        <p:grpSpPr>
          <a:xfrm>
            <a:off x="2699792" y="1467941"/>
            <a:ext cx="3839741" cy="1384995"/>
            <a:chOff x="-359509" y="38058"/>
            <a:chExt cx="3102237" cy="1384993"/>
          </a:xfrm>
        </p:grpSpPr>
        <p:grpSp>
          <p:nvGrpSpPr>
            <p:cNvPr id="78" name="Group 78"/>
            <p:cNvGrpSpPr/>
            <p:nvPr/>
          </p:nvGrpSpPr>
          <p:grpSpPr>
            <a:xfrm>
              <a:off x="-359509" y="38058"/>
              <a:ext cx="3043831" cy="1384993"/>
              <a:chOff x="-359508" y="38058"/>
              <a:chExt cx="3043829" cy="1384992"/>
            </a:xfrm>
          </p:grpSpPr>
          <p:sp>
            <p:nvSpPr>
              <p:cNvPr id="77" name="Shape 77"/>
              <p:cNvSpPr/>
              <p:nvPr/>
            </p:nvSpPr>
            <p:spPr>
              <a:xfrm>
                <a:off x="-359508" y="38058"/>
                <a:ext cx="2480999" cy="13849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lvl="0" algn="ctr" defTabSz="411403"/>
                <a:r>
                  <a:rPr lang="en-GB"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Target Station:</a:t>
                </a:r>
              </a:p>
              <a:p>
                <a:pPr lvl="0" algn="ctr" defTabSz="411403"/>
                <a:r>
                  <a:rPr lang="en-GB"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He-gas cooled rotating W-target</a:t>
                </a:r>
                <a:br>
                  <a:rPr lang="en-GB"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</a:br>
                <a:r>
                  <a:rPr lang="en-GB"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Average power: 5 MW </a:t>
                </a:r>
                <a:br>
                  <a:rPr lang="en-GB"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</a:br>
                <a:r>
                  <a:rPr lang="en-GB"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Pulse power: 125 MW </a:t>
                </a:r>
              </a:p>
              <a:p>
                <a:pPr lvl="0" algn="ctr" defTabSz="411403"/>
                <a:r>
                  <a:rPr lang="en-GB"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Neutron beam ports: 42</a:t>
                </a:r>
              </a:p>
            </p:txBody>
          </p:sp>
          <p:grpSp>
            <p:nvGrpSpPr>
              <p:cNvPr id="76" name="Group 76"/>
              <p:cNvGrpSpPr/>
              <p:nvPr/>
            </p:nvGrpSpPr>
            <p:grpSpPr>
              <a:xfrm>
                <a:off x="1860438" y="627171"/>
                <a:ext cx="823883" cy="499745"/>
                <a:chOff x="-56568" y="282208"/>
                <a:chExt cx="823880" cy="499742"/>
              </a:xfrm>
            </p:grpSpPr>
            <p:sp>
              <p:nvSpPr>
                <p:cNvPr id="74" name="Shape 74"/>
                <p:cNvSpPr/>
                <p:nvPr/>
              </p:nvSpPr>
              <p:spPr>
                <a:xfrm flipH="1" flipV="1">
                  <a:off x="-38281" y="320671"/>
                  <a:ext cx="805593" cy="461279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5" name="Shape 75"/>
                <p:cNvSpPr/>
                <p:nvPr/>
              </p:nvSpPr>
              <p:spPr>
                <a:xfrm>
                  <a:off x="-56568" y="282208"/>
                  <a:ext cx="93151" cy="1024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</p:grpSp>
        </p:grpSp>
        <p:sp>
          <p:nvSpPr>
            <p:cNvPr id="79" name="Shape 79"/>
            <p:cNvSpPr/>
            <p:nvPr/>
          </p:nvSpPr>
          <p:spPr>
            <a:xfrm>
              <a:off x="2630951" y="1065354"/>
              <a:ext cx="111777" cy="112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53E"/>
                </a:gs>
                <a:gs pos="100000">
                  <a:srgbClr val="FFD1B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27000" y="4636260"/>
            <a:ext cx="1120606" cy="699641"/>
            <a:chOff x="0" y="0"/>
            <a:chExt cx="1120605" cy="699638"/>
          </a:xfrm>
        </p:grpSpPr>
        <p:sp>
          <p:nvSpPr>
            <p:cNvPr id="81" name="Shape 81"/>
            <p:cNvSpPr/>
            <p:nvPr/>
          </p:nvSpPr>
          <p:spPr>
            <a:xfrm>
              <a:off x="0" y="0"/>
              <a:ext cx="176213" cy="17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0504D"/>
            </a:solidFill>
            <a:ln w="25400" cap="flat">
              <a:solidFill>
                <a:srgbClr val="8C3A38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25368" y="145641"/>
              <a:ext cx="1095237" cy="553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411403">
                <a:def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lang="en-US" dirty="0">
                  <a:solidFill>
                    <a:schemeClr val="bg1"/>
                  </a:solidFill>
                </a:rPr>
                <a:t>Proton</a:t>
              </a:r>
              <a:r>
                <a:rPr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</a:rPr>
                <a:t> </a:t>
              </a:r>
              <a:r>
                <a:rPr lang="en-US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</a:rPr>
                <a:t>Source</a:t>
              </a:r>
              <a:endParaRPr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</p:grp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383371" y="397714"/>
            <a:ext cx="7139136" cy="943054"/>
          </a:xfr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dirty="0"/>
              <a:t> European Spallation Source basics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763688" y="5108991"/>
            <a:ext cx="3726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Environmental goal (“Sustainability”)</a:t>
            </a:r>
          </a:p>
          <a:p>
            <a:pPr marL="342936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Energy responsible </a:t>
            </a:r>
          </a:p>
          <a:p>
            <a:pPr marL="342936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Renewable energy</a:t>
            </a:r>
          </a:p>
          <a:p>
            <a:pPr marL="342936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Recyclable heat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8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 advAuto="0"/>
      <p:bldP spid="48" grpId="0" animBg="1" advAuto="0"/>
      <p:bldP spid="51" grpId="0" animBg="1" advAuto="0"/>
      <p:bldP spid="73" grpId="0" animBg="1" advAuto="0"/>
      <p:bldP spid="80" grpId="0" animBg="1" advAuto="0"/>
      <p:bldP spid="83" grpId="0" animBg="1" advAuto="0"/>
      <p:bldP spid="8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v-SE" dirty="0"/>
              <a:t>Recent Accomplishments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852988"/>
          </a:xfrm>
        </p:spPr>
        <p:txBody>
          <a:bodyPr/>
          <a:lstStyle/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Hydrogen Pumps delivered with certificates through ESS Lund to FZ </a:t>
            </a:r>
            <a:r>
              <a:rPr lang="en-US" sz="2000" dirty="0" err="1">
                <a:solidFill>
                  <a:schemeClr val="tx1"/>
                </a:solidFill>
              </a:rPr>
              <a:t>Jülich</a:t>
            </a:r>
            <a:endParaRPr lang="en-US" altLang="sv-SE" sz="2000" dirty="0">
              <a:solidFill>
                <a:schemeClr val="tx1"/>
              </a:solidFill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02C0FA-A1A1-49F5-A705-B9DD52C5B40A}" type="slidenum">
              <a:rPr lang="sv-SE" altLang="sv-SE" sz="1200" smtClean="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sv-SE" altLang="sv-SE" sz="120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1"/>
            <a:ext cx="3312368" cy="480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1"/>
            <a:ext cx="3528392" cy="476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773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v-SE"/>
              <a:t>Recent Accomplishments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640960" cy="822950"/>
          </a:xfrm>
        </p:spPr>
        <p:txBody>
          <a:bodyPr/>
          <a:lstStyle/>
          <a:p>
            <a:pPr lvl="1"/>
            <a:r>
              <a:rPr lang="en-US" sz="2000" dirty="0">
                <a:solidFill>
                  <a:schemeClr val="tx1"/>
                </a:solidFill>
              </a:rPr>
              <a:t>Manufacturing of MR Plug bottom foundation bucket completed</a:t>
            </a:r>
            <a:endParaRPr lang="sv-SE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MR Plug lifting crown ready through intermediate step machining</a:t>
            </a:r>
            <a:endParaRPr lang="sv-SE" sz="2000" dirty="0">
              <a:solidFill>
                <a:schemeClr val="tx1"/>
              </a:solidFill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B736CD-B9B1-4FDA-9333-491903F3BCA6}" type="slidenum">
              <a:rPr lang="sv-SE" altLang="sv-SE" sz="1200" smtClean="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sv-SE" altLang="sv-SE" sz="120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20888"/>
            <a:ext cx="3096344" cy="407051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20888"/>
            <a:ext cx="2880320" cy="404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56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v-SE" dirty="0"/>
              <a:t>Recent Accomplishments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852988"/>
          </a:xfrm>
        </p:spPr>
        <p:txBody>
          <a:bodyPr/>
          <a:lstStyle/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Reflector Prototype, MRP lifting crown, MRP bucket, and H2 </a:t>
            </a:r>
            <a:r>
              <a:rPr lang="en-US" sz="2000" dirty="0" err="1">
                <a:solidFill>
                  <a:schemeClr val="tx1"/>
                </a:solidFill>
              </a:rPr>
              <a:t>Hx</a:t>
            </a:r>
            <a:r>
              <a:rPr lang="en-US" sz="2000" dirty="0">
                <a:solidFill>
                  <a:schemeClr val="tx1"/>
                </a:solidFill>
              </a:rPr>
              <a:t> assembled</a:t>
            </a:r>
            <a:endParaRPr lang="en-US" altLang="sv-SE" sz="2000" dirty="0">
              <a:solidFill>
                <a:schemeClr val="tx1"/>
              </a:solidFill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02C0FA-A1A1-49F5-A705-B9DD52C5B40A}" type="slidenum">
              <a:rPr lang="sv-SE" altLang="sv-SE" sz="1200" smtClean="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sv-SE" altLang="sv-SE" sz="120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456384" cy="189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4283968" y="1916832"/>
            <a:ext cx="3096344" cy="2084038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533593" y="3933056"/>
            <a:ext cx="3382511" cy="265944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4292877" y="4359385"/>
            <a:ext cx="3394607" cy="223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72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287DD-EF55-1549-BDDB-DC5E29DF8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dirty="0"/>
              <a:t>Recent Accomplishments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B399C-8F08-3B41-8CDC-4F57CBCD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F7C19-0255-4262-A730-51B56A3117B6}" type="slidenum">
              <a:rPr lang="sv-SE" altLang="sv-SE" smtClean="0"/>
              <a:pPr>
                <a:defRPr/>
              </a:pPr>
              <a:t>33</a:t>
            </a:fld>
            <a:endParaRPr lang="sv-SE" alt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BA0AB-C749-E24B-8448-A24FB8A416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15616" y="1634013"/>
            <a:ext cx="6696744" cy="50874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7D8F55-9488-B84F-A948-9989853F1BD1}"/>
              </a:ext>
            </a:extLst>
          </p:cNvPr>
          <p:cNvSpPr txBox="1"/>
          <p:nvPr/>
        </p:nvSpPr>
        <p:spPr>
          <a:xfrm>
            <a:off x="7956376" y="3707740"/>
            <a:ext cx="95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Cryostat</a:t>
            </a:r>
          </a:p>
        </p:txBody>
      </p:sp>
    </p:spTree>
    <p:extLst>
      <p:ext uri="{BB962C8B-B14F-4D97-AF65-F5344CB8AC3E}">
        <p14:creationId xmlns:p14="http://schemas.microsoft.com/office/powerpoint/2010/main" val="2868152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763B2-230D-1041-8FE0-AA0C43C2E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dirty="0"/>
              <a:t>Recent Accomplishments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245F7-3E32-2A4D-8EBD-C57459E9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F7C19-0255-4262-A730-51B56A3117B6}" type="slidenum">
              <a:rPr lang="sv-SE" altLang="sv-SE" smtClean="0"/>
              <a:pPr>
                <a:defRPr/>
              </a:pPr>
              <a:t>34</a:t>
            </a:fld>
            <a:endParaRPr lang="sv-SE" alt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09307E-A562-1E4E-8912-28309EA841BA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56793"/>
            <a:ext cx="4248472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66E45-3705-5642-AC7F-BEADA1C073EE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2"/>
            <a:ext cx="4572000" cy="35661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BC2868-651C-BC4C-AD2D-8D421ACC0098}"/>
              </a:ext>
            </a:extLst>
          </p:cNvPr>
          <p:cNvSpPr/>
          <p:nvPr/>
        </p:nvSpPr>
        <p:spPr>
          <a:xfrm>
            <a:off x="5508104" y="6203082"/>
            <a:ext cx="2438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THERMAL MODERATOR</a:t>
            </a:r>
            <a:endParaRPr lang="sv-S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920210-A8A6-F943-B1F7-BFC302781B2E}"/>
              </a:ext>
            </a:extLst>
          </p:cNvPr>
          <p:cNvSpPr/>
          <p:nvPr/>
        </p:nvSpPr>
        <p:spPr>
          <a:xfrm>
            <a:off x="854179" y="5224340"/>
            <a:ext cx="20697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Bottom Reflector</a:t>
            </a:r>
            <a:endParaRPr lang="sv-S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816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v-SE"/>
              <a:t>Recent Accomplishments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215" cy="4852988"/>
          </a:xfrm>
        </p:spPr>
        <p:txBody>
          <a:bodyPr/>
          <a:lstStyle/>
          <a:p>
            <a:pPr marL="0" lvl="1" indent="0" eaLnBrk="1" hangingPunct="1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altLang="sv-SE" sz="2000" dirty="0">
                <a:solidFill>
                  <a:schemeClr val="tx1"/>
                </a:solidFill>
              </a:rPr>
              <a:t>Manufacturing of drainage tanks, </a:t>
            </a:r>
            <a:r>
              <a:rPr lang="en-US" altLang="sv-SE" sz="2000" dirty="0" err="1">
                <a:solidFill>
                  <a:schemeClr val="tx1"/>
                </a:solidFill>
              </a:rPr>
              <a:t>Liedholms</a:t>
            </a:r>
            <a:r>
              <a:rPr lang="en-US" altLang="sv-SE" sz="2000" dirty="0">
                <a:solidFill>
                  <a:schemeClr val="tx1"/>
                </a:solidFill>
              </a:rPr>
              <a:t> in Helsingborg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469156-30AE-40C3-B714-5F112698C133}" type="slidenum">
              <a:rPr lang="sv-SE" altLang="sv-SE" sz="1200" smtClean="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sv-SE" altLang="sv-SE" sz="120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403648" y="1916831"/>
            <a:ext cx="6408712" cy="48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23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EB8A1-AE96-F843-AAAF-8D8FAFA92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dirty="0"/>
              <a:t>Recent Accomplishments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82A44-CD68-1447-ADEF-C30182E88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F7C19-0255-4262-A730-51B56A3117B6}" type="slidenum">
              <a:rPr lang="sv-SE" altLang="sv-SE" smtClean="0"/>
              <a:pPr>
                <a:defRPr/>
              </a:pPr>
              <a:t>36</a:t>
            </a:fld>
            <a:endParaRPr lang="sv-SE" alt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34DED4-8154-664B-89D5-CC2BE22663D3}"/>
              </a:ext>
            </a:extLst>
          </p:cNvPr>
          <p:cNvSpPr/>
          <p:nvPr/>
        </p:nvSpPr>
        <p:spPr>
          <a:xfrm>
            <a:off x="5652120" y="2636912"/>
            <a:ext cx="25020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TSS cable pipes in the Front End Building (FEB) were installed </a:t>
            </a:r>
            <a:endParaRPr lang="en-US" sz="2400" dirty="0"/>
          </a:p>
        </p:txBody>
      </p:sp>
      <p:pic>
        <p:nvPicPr>
          <p:cNvPr id="6" name="Picture 5" descr="C:\Users\piotrslawik\AppData\Local\Microsoft\Windows\Temporary Internet Files\Content.Outlook\NDFW2D5Y\TSS_Cable_Pipes_Installed_FEB_180209_1.jpg">
            <a:extLst>
              <a:ext uri="{FF2B5EF4-FFF2-40B4-BE49-F238E27FC236}">
                <a16:creationId xmlns:a16="http://schemas.microsoft.com/office/drawing/2014/main" id="{F6D3DAFB-30BC-E840-870B-3B5E1587F7B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8805"/>
            <a:ext cx="3862561" cy="5037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99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0015-CADF-2747-829B-4D987BEC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dirty="0"/>
              <a:t>Recent Accomplishments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11A7D-A44D-F648-A480-5710DD2FD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F7C19-0255-4262-A730-51B56A3117B6}" type="slidenum">
              <a:rPr lang="sv-SE" altLang="sv-SE" smtClean="0"/>
              <a:pPr>
                <a:defRPr/>
              </a:pPr>
              <a:t>37</a:t>
            </a:fld>
            <a:endParaRPr lang="sv-SE" altLang="sv-SE"/>
          </a:p>
        </p:txBody>
      </p:sp>
      <p:pic>
        <p:nvPicPr>
          <p:cNvPr id="5" name="Picture 4" descr="C:\Users\piotrslawik\AppData\Local\Microsoft\Windows\Temporary Internet Files\Content.Outlook\NDFW2D5Y\20180209_105509.jpg">
            <a:extLst>
              <a:ext uri="{FF2B5EF4-FFF2-40B4-BE49-F238E27FC236}">
                <a16:creationId xmlns:a16="http://schemas.microsoft.com/office/drawing/2014/main" id="{72368F12-67CA-F248-BA11-40C075393854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1" y="1501415"/>
            <a:ext cx="6194052" cy="47711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0D6A1-2702-EB49-B076-6FDC11AB46A3}"/>
              </a:ext>
            </a:extLst>
          </p:cNvPr>
          <p:cNvSpPr/>
          <p:nvPr/>
        </p:nvSpPr>
        <p:spPr>
          <a:xfrm>
            <a:off x="1979712" y="6435921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a typeface="Cambria" panose="02040503050406030204" pitchFamily="18" charset="0"/>
                <a:cs typeface="Times New Roman" panose="02020603050405020304" pitchFamily="18" charset="0"/>
              </a:rPr>
              <a:t>Work with next level of monolith building started</a:t>
            </a:r>
            <a:r>
              <a:rPr lang="sv-SE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802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149113-552B-4A1B-93B7-3E356BA2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dirty="0"/>
              <a:t>Recent Accomplishments</a:t>
            </a: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FEF2BE3-E451-4B97-9573-D0319042E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38</a:t>
            </a:fld>
            <a:endParaRPr lang="sv-SE"/>
          </a:p>
        </p:txBody>
      </p:sp>
      <p:pic>
        <p:nvPicPr>
          <p:cNvPr id="1026" name="Picture 2" descr="C:\Users\piotrslawik\AppData\Local\Microsoft\Windows\Temporary Internet Files\Content.Outlook\NDFW2D5Y\DSC0088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20090" y="2336794"/>
            <a:ext cx="5328084" cy="355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E042238B-9C6C-4374-96E2-B03C236145DF" descr="image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684" y="2172680"/>
            <a:ext cx="5181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919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763B2-230D-1041-8FE0-AA0C43C2E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dirty="0"/>
              <a:t>Recent Accomplishments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245F7-3E32-2A4D-8EBD-C57459E9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F7C19-0255-4262-A730-51B56A3117B6}" type="slidenum">
              <a:rPr lang="sv-SE" altLang="sv-SE" smtClean="0"/>
              <a:pPr>
                <a:defRPr/>
              </a:pPr>
              <a:t>39</a:t>
            </a:fld>
            <a:endParaRPr lang="sv-SE" altLang="sv-SE"/>
          </a:p>
        </p:txBody>
      </p:sp>
      <p:pic>
        <p:nvPicPr>
          <p:cNvPr id="6" name="Bildobjekt 7">
            <a:extLst>
              <a:ext uri="{FF2B5EF4-FFF2-40B4-BE49-F238E27FC236}">
                <a16:creationId xmlns:a16="http://schemas.microsoft.com/office/drawing/2014/main" id="{27CC9FFF-6555-044A-8E12-FCB2599EF7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91680" y="1713706"/>
            <a:ext cx="5760720" cy="434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80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ESS_sit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9144000" cy="6999179"/>
          </a:xfrm>
          <a:prstGeom prst="rect">
            <a:avLst/>
          </a:prstGeom>
        </p:spPr>
      </p:pic>
      <p:pic>
        <p:nvPicPr>
          <p:cNvPr id="57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60651"/>
            <a:ext cx="1440160" cy="8860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7544" y="1441589"/>
            <a:ext cx="8136904" cy="5194663"/>
            <a:chOff x="223586" y="1601792"/>
            <a:chExt cx="9472614" cy="5039494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8533607" y="2371728"/>
              <a:ext cx="0" cy="3698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0" idx="2"/>
            </p:cNvCxnSpPr>
            <p:nvPr/>
          </p:nvCxnSpPr>
          <p:spPr bwMode="auto">
            <a:xfrm>
              <a:off x="4006705" y="3906202"/>
              <a:ext cx="240645" cy="486362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>
              <a:off x="2149740" y="4813303"/>
              <a:ext cx="0" cy="1920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33"/>
            <p:cNvSpPr txBox="1">
              <a:spLocks noChangeArrowheads="1"/>
            </p:cNvSpPr>
            <p:nvPr/>
          </p:nvSpPr>
          <p:spPr bwMode="auto">
            <a:xfrm>
              <a:off x="3050730" y="3159745"/>
              <a:ext cx="1911952" cy="746457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595"/>
              <a:r>
                <a:rPr lang="en-US" sz="1600" b="1" dirty="0">
                  <a:solidFill>
                    <a:srgbClr val="0094CA"/>
                  </a:solidFill>
                  <a:latin typeface="Calibri"/>
                  <a:cs typeface="Calibri"/>
                </a:rPr>
                <a:t>2014</a:t>
              </a:r>
            </a:p>
            <a:p>
              <a:pPr defTabSz="1028595"/>
              <a:r>
                <a:rPr lang="en-US" sz="1400" b="1" dirty="0">
                  <a:solidFill>
                    <a:srgbClr val="000000"/>
                  </a:solidFill>
                  <a:latin typeface="Calibri"/>
                  <a:cs typeface="Calibri"/>
                </a:rPr>
                <a:t>Construction Starts on Green Field Site</a:t>
              </a:r>
            </a:p>
          </p:txBody>
        </p:sp>
        <p:sp>
          <p:nvSpPr>
            <p:cNvPr id="11" name="TextBox 36"/>
            <p:cNvSpPr txBox="1">
              <a:spLocks noChangeArrowheads="1"/>
            </p:cNvSpPr>
            <p:nvPr/>
          </p:nvSpPr>
          <p:spPr bwMode="auto">
            <a:xfrm>
              <a:off x="812373" y="4044006"/>
              <a:ext cx="1694339" cy="746457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595"/>
              <a:r>
                <a:rPr lang="en-US" sz="1600" b="1" dirty="0">
                  <a:solidFill>
                    <a:srgbClr val="0094CA"/>
                  </a:solidFill>
                  <a:latin typeface="Calibri"/>
                  <a:cs typeface="Calibri"/>
                </a:rPr>
                <a:t>2009</a:t>
              </a:r>
            </a:p>
            <a:p>
              <a:pPr defTabSz="1028595"/>
              <a:r>
                <a:rPr lang="en-US" sz="1400" b="1" dirty="0">
                  <a:solidFill>
                    <a:srgbClr val="000000"/>
                  </a:solidFill>
                  <a:latin typeface="Calibri"/>
                  <a:cs typeface="Calibri"/>
                </a:rPr>
                <a:t>Decision to Site ESS in Lund</a:t>
              </a:r>
            </a:p>
          </p:txBody>
        </p:sp>
        <p:grpSp>
          <p:nvGrpSpPr>
            <p:cNvPr id="12" name="Group 84"/>
            <p:cNvGrpSpPr>
              <a:grpSpLocks/>
            </p:cNvGrpSpPr>
            <p:nvPr/>
          </p:nvGrpSpPr>
          <p:grpSpPr bwMode="auto">
            <a:xfrm>
              <a:off x="552207" y="2438402"/>
              <a:ext cx="8904941" cy="3290899"/>
              <a:chOff x="509589" y="2248787"/>
              <a:chExt cx="8219561" cy="3425738"/>
            </a:xfrm>
          </p:grpSpPr>
          <p:grpSp>
            <p:nvGrpSpPr>
              <p:cNvPr id="13" name="Group 72"/>
              <p:cNvGrpSpPr>
                <a:grpSpLocks/>
              </p:cNvGrpSpPr>
              <p:nvPr/>
            </p:nvGrpSpPr>
            <p:grpSpPr bwMode="auto">
              <a:xfrm>
                <a:off x="7576067" y="2569291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1664967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2115796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al 46"/>
                <p:cNvSpPr/>
                <p:nvPr/>
              </p:nvSpPr>
              <p:spPr>
                <a:xfrm>
                  <a:off x="1834822" y="4915342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8595">
                    <a:defRPr/>
                  </a:pPr>
                  <a:endParaRPr lang="en-US" sz="1600" dirty="0">
                    <a:solidFill>
                      <a:prstClr val="white"/>
                    </a:solidFill>
                    <a:cs typeface="Calibri"/>
                  </a:endParaRPr>
                </a:p>
              </p:txBody>
            </p:sp>
          </p:grpSp>
          <p:cxnSp>
            <p:nvCxnSpPr>
              <p:cNvPr id="14" name="Straight Arrow Connector 13"/>
              <p:cNvCxnSpPr/>
              <p:nvPr/>
            </p:nvCxnSpPr>
            <p:spPr>
              <a:xfrm flipV="1">
                <a:off x="8167201" y="2248787"/>
                <a:ext cx="561949" cy="461061"/>
              </a:xfrm>
              <a:prstGeom prst="straightConnector1">
                <a:avLst/>
              </a:prstGeom>
              <a:ln w="57150" cmpd="sng">
                <a:solidFill>
                  <a:srgbClr val="0094CA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6986157" y="2696628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60"/>
              <p:cNvGrpSpPr>
                <a:grpSpLocks/>
              </p:cNvGrpSpPr>
              <p:nvPr/>
            </p:nvGrpSpPr>
            <p:grpSpPr bwMode="auto">
              <a:xfrm>
                <a:off x="6394219" y="3039642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1665770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2115012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/>
                <p:cNvSpPr/>
                <p:nvPr/>
              </p:nvSpPr>
              <p:spPr>
                <a:xfrm>
                  <a:off x="1834037" y="4915966"/>
                  <a:ext cx="271450" cy="269364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8595">
                    <a:defRPr/>
                  </a:pPr>
                  <a:endParaRPr lang="en-US" sz="1600" dirty="0">
                    <a:solidFill>
                      <a:prstClr val="white"/>
                    </a:solidFill>
                    <a:cs typeface="Calibri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 flipH="1">
                <a:off x="5808287" y="3169256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56"/>
              <p:cNvGrpSpPr>
                <a:grpSpLocks/>
              </p:cNvGrpSpPr>
              <p:nvPr/>
            </p:nvGrpSpPr>
            <p:grpSpPr bwMode="auto">
              <a:xfrm>
                <a:off x="5217882" y="3517943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1665825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2115066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/>
                <p:cNvSpPr/>
                <p:nvPr/>
              </p:nvSpPr>
              <p:spPr>
                <a:xfrm>
                  <a:off x="1834092" y="4915250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8595">
                    <a:defRPr/>
                  </a:pPr>
                  <a:endParaRPr lang="en-US" sz="1600" dirty="0">
                    <a:solidFill>
                      <a:prstClr val="white"/>
                    </a:solidFill>
                    <a:cs typeface="Calibri"/>
                  </a:endParaRPr>
                </a:p>
              </p:txBody>
            </p:sp>
          </p:grpSp>
          <p:cxnSp>
            <p:nvCxnSpPr>
              <p:cNvPr id="19" name="Straight Connector 18"/>
              <p:cNvCxnSpPr>
                <a:endCxn id="38" idx="6"/>
              </p:cNvCxnSpPr>
              <p:nvPr/>
            </p:nvCxnSpPr>
            <p:spPr>
              <a:xfrm flipH="1">
                <a:off x="4035440" y="3646741"/>
                <a:ext cx="1200292" cy="746351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/>
              <p:cNvSpPr/>
              <p:nvPr/>
            </p:nvSpPr>
            <p:spPr bwMode="auto">
              <a:xfrm>
                <a:off x="3765578" y="4257582"/>
                <a:ext cx="269862" cy="271019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28595">
                  <a:defRPr/>
                </a:pPr>
                <a:endParaRPr lang="en-US" sz="1600" dirty="0">
                  <a:solidFill>
                    <a:prstClr val="white"/>
                  </a:solidFill>
                  <a:cs typeface="Calibri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3452547" y="4432109"/>
                <a:ext cx="313032" cy="173207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44"/>
              <p:cNvGrpSpPr>
                <a:grpSpLocks/>
              </p:cNvGrpSpPr>
              <p:nvPr/>
            </p:nvGrpSpPr>
            <p:grpSpPr bwMode="auto">
              <a:xfrm>
                <a:off x="2858379" y="4465147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1666414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2115655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Oval 34"/>
                <p:cNvSpPr/>
                <p:nvPr/>
              </p:nvSpPr>
              <p:spPr>
                <a:xfrm>
                  <a:off x="1834681" y="4914954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8595">
                    <a:defRPr/>
                  </a:pPr>
                  <a:endParaRPr lang="en-US" sz="1600" dirty="0">
                    <a:solidFill>
                      <a:prstClr val="white"/>
                    </a:solidFill>
                    <a:cs typeface="Calibri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 flipH="1">
                <a:off x="2274677" y="4592096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43"/>
              <p:cNvGrpSpPr>
                <a:grpSpLocks/>
              </p:cNvGrpSpPr>
              <p:nvPr/>
            </p:nvGrpSpPr>
            <p:grpSpPr bwMode="auto">
              <a:xfrm>
                <a:off x="1682729" y="493203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665781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2115023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834048" y="4915735"/>
                  <a:ext cx="271450" cy="269366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8595">
                    <a:defRPr/>
                  </a:pPr>
                  <a:endParaRPr lang="en-US" sz="1600" dirty="0">
                    <a:solidFill>
                      <a:prstClr val="white"/>
                    </a:solidFill>
                    <a:cs typeface="Calibri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 flipH="1">
                <a:off x="1099982" y="5061419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64"/>
              <p:cNvGrpSpPr>
                <a:grpSpLocks/>
              </p:cNvGrpSpPr>
              <p:nvPr/>
            </p:nvGrpSpPr>
            <p:grpSpPr bwMode="auto">
              <a:xfrm>
                <a:off x="509589" y="540415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1665814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115055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Oval 28"/>
                <p:cNvSpPr/>
                <p:nvPr/>
              </p:nvSpPr>
              <p:spPr>
                <a:xfrm>
                  <a:off x="1834081" y="4914591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28595">
                    <a:defRPr/>
                  </a:pPr>
                  <a:endParaRPr lang="en-US" sz="1600" dirty="0">
                    <a:solidFill>
                      <a:prstClr val="white"/>
                    </a:solidFill>
                    <a:cs typeface="Calibri"/>
                  </a:endParaRPr>
                </a:p>
              </p:txBody>
            </p:sp>
          </p:grpSp>
        </p:grpSp>
        <p:sp>
          <p:nvSpPr>
            <p:cNvPr id="48" name="TextBox 32"/>
            <p:cNvSpPr txBox="1">
              <a:spLocks noChangeArrowheads="1"/>
            </p:cNvSpPr>
            <p:nvPr/>
          </p:nvSpPr>
          <p:spPr bwMode="auto">
            <a:xfrm>
              <a:off x="7988941" y="1601792"/>
              <a:ext cx="1707259" cy="746457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595"/>
              <a:r>
                <a:rPr lang="en-US" sz="1600" b="1" dirty="0">
                  <a:solidFill>
                    <a:srgbClr val="0094CA"/>
                  </a:solidFill>
                  <a:latin typeface="Calibri"/>
                  <a:cs typeface="Calibri"/>
                </a:rPr>
                <a:t>2025</a:t>
              </a:r>
            </a:p>
            <a:p>
              <a:pPr defTabSz="1028595"/>
              <a:r>
                <a:rPr lang="en-US" sz="1400" b="1" dirty="0">
                  <a:solidFill>
                    <a:srgbClr val="000000"/>
                  </a:solidFill>
                  <a:latin typeface="Calibri"/>
                  <a:cs typeface="Calibri"/>
                </a:rPr>
                <a:t>ESS Construction Phase Complete</a:t>
              </a: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883973" y="5729291"/>
              <a:ext cx="0" cy="158750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35"/>
            <p:cNvSpPr txBox="1">
              <a:spLocks noChangeArrowheads="1"/>
            </p:cNvSpPr>
            <p:nvPr/>
          </p:nvSpPr>
          <p:spPr bwMode="auto">
            <a:xfrm>
              <a:off x="223586" y="5894829"/>
              <a:ext cx="2258879" cy="746457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595"/>
              <a:r>
                <a:rPr lang="en-US" sz="1600" b="1" dirty="0">
                  <a:solidFill>
                    <a:srgbClr val="0094CA"/>
                  </a:solidFill>
                  <a:latin typeface="Calibri"/>
                  <a:cs typeface="Calibri"/>
                </a:rPr>
                <a:t>2003</a:t>
              </a:r>
            </a:p>
            <a:p>
              <a:pPr defTabSz="1028595"/>
              <a:r>
                <a:rPr lang="en-US" sz="1400" b="1" dirty="0">
                  <a:solidFill>
                    <a:srgbClr val="000000"/>
                  </a:solidFill>
                  <a:latin typeface="Calibri"/>
                  <a:cs typeface="Calibri"/>
                </a:rPr>
                <a:t>European Design of ESS Completed</a:t>
              </a:r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>
              <a:off x="3436144" y="4827616"/>
              <a:ext cx="0" cy="312737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34"/>
            <p:cNvSpPr txBox="1">
              <a:spLocks noChangeArrowheads="1"/>
            </p:cNvSpPr>
            <p:nvPr/>
          </p:nvSpPr>
          <p:spPr bwMode="auto">
            <a:xfrm>
              <a:off x="2801268" y="5143260"/>
              <a:ext cx="2034833" cy="746457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595"/>
              <a:r>
                <a:rPr lang="en-US" sz="1600" b="1" dirty="0">
                  <a:solidFill>
                    <a:srgbClr val="0094CA"/>
                  </a:solidFill>
                  <a:latin typeface="Calibri"/>
                  <a:cs typeface="Calibri"/>
                </a:rPr>
                <a:t>2012</a:t>
              </a:r>
            </a:p>
            <a:p>
              <a:pPr defTabSz="1028595"/>
              <a:r>
                <a:rPr lang="en-US" sz="1400" b="1" dirty="0">
                  <a:solidFill>
                    <a:prstClr val="black"/>
                  </a:solidFill>
                  <a:latin typeface="Calibri"/>
                  <a:cs typeface="Calibri"/>
                </a:rPr>
                <a:t>ESS Design Update Phase Complete</a:t>
              </a: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>
              <a:off x="5981435" y="3929066"/>
              <a:ext cx="0" cy="747712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31"/>
            <p:cNvSpPr txBox="1">
              <a:spLocks noChangeArrowheads="1"/>
            </p:cNvSpPr>
            <p:nvPr/>
          </p:nvSpPr>
          <p:spPr bwMode="auto">
            <a:xfrm>
              <a:off x="5461360" y="4677402"/>
              <a:ext cx="1892126" cy="746457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595"/>
              <a:r>
                <a:rPr lang="en-US" sz="1600" b="1" dirty="0">
                  <a:solidFill>
                    <a:srgbClr val="0094CA"/>
                  </a:solidFill>
                  <a:latin typeface="Calibri"/>
                  <a:cs typeface="Calibri"/>
                </a:rPr>
                <a:t>2022</a:t>
              </a:r>
            </a:p>
            <a:p>
              <a:pPr defTabSz="1028595"/>
              <a:r>
                <a:rPr lang="en-US" sz="1400" b="1" dirty="0">
                  <a:solidFill>
                    <a:prstClr val="black"/>
                  </a:solidFill>
                  <a:latin typeface="Calibri"/>
                  <a:cs typeface="Calibri"/>
                </a:rPr>
                <a:t>Machine Ready for</a:t>
              </a:r>
            </a:p>
            <a:p>
              <a:pPr defTabSz="1028595"/>
              <a:r>
                <a:rPr lang="en-US" sz="1400" b="1" dirty="0">
                  <a:solidFill>
                    <a:prstClr val="black"/>
                  </a:solidFill>
                  <a:latin typeface="Calibri"/>
                  <a:cs typeface="Calibri"/>
                </a:rPr>
                <a:t>1</a:t>
              </a:r>
              <a:r>
                <a:rPr lang="en-US" sz="1400" b="1" baseline="30000" dirty="0">
                  <a:solidFill>
                    <a:prstClr val="black"/>
                  </a:solidFill>
                  <a:latin typeface="Calibri"/>
                  <a:cs typeface="Calibri"/>
                </a:rPr>
                <a:t>st</a:t>
              </a:r>
              <a:r>
                <a:rPr lang="en-US" sz="1400" b="1" dirty="0">
                  <a:solidFill>
                    <a:prstClr val="black"/>
                  </a:solidFill>
                  <a:latin typeface="Calibri"/>
                  <a:cs typeface="Calibri"/>
                </a:rPr>
                <a:t> Beam on Target</a:t>
              </a: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>
              <a:off x="7260962" y="3463928"/>
              <a:ext cx="0" cy="257175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22"/>
            <p:cNvSpPr txBox="1">
              <a:spLocks noChangeArrowheads="1"/>
            </p:cNvSpPr>
            <p:nvPr/>
          </p:nvSpPr>
          <p:spPr bwMode="auto">
            <a:xfrm>
              <a:off x="6927507" y="3720713"/>
              <a:ext cx="1837271" cy="746457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1028595"/>
              <a:r>
                <a:rPr lang="en-US" sz="1600" b="1" dirty="0">
                  <a:solidFill>
                    <a:srgbClr val="0094CA"/>
                  </a:solidFill>
                  <a:latin typeface="Calibri"/>
                  <a:cs typeface="Calibri"/>
                </a:rPr>
                <a:t>2023</a:t>
              </a:r>
            </a:p>
            <a:p>
              <a:pPr defTabSz="1028595"/>
              <a:r>
                <a:rPr lang="en-US" sz="1400" b="1" dirty="0">
                  <a:solidFill>
                    <a:srgbClr val="000000"/>
                  </a:solidFill>
                  <a:latin typeface="Calibri"/>
                  <a:cs typeface="Calibri"/>
                </a:rPr>
                <a:t>ESS Starts</a:t>
              </a:r>
            </a:p>
            <a:p>
              <a:pPr defTabSz="1028595"/>
              <a:r>
                <a:rPr lang="en-US" sz="1400" b="1" dirty="0">
                  <a:solidFill>
                    <a:srgbClr val="000000"/>
                  </a:solidFill>
                  <a:latin typeface="Calibri"/>
                  <a:cs typeface="Calibri"/>
                </a:rPr>
                <a:t>User Program</a:t>
              </a:r>
            </a:p>
          </p:txBody>
        </p:sp>
      </p:grp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341851" y="-28783"/>
            <a:ext cx="7309410" cy="1441531"/>
          </a:xfrm>
        </p:spPr>
        <p:txBody>
          <a:bodyPr>
            <a:normAutofit/>
          </a:bodyPr>
          <a:lstStyle/>
          <a:p>
            <a:r>
              <a:rPr lang="en-US" dirty="0"/>
              <a:t>Construction plan</a:t>
            </a:r>
          </a:p>
        </p:txBody>
      </p:sp>
    </p:spTree>
    <p:extLst>
      <p:ext uri="{BB962C8B-B14F-4D97-AF65-F5344CB8AC3E}">
        <p14:creationId xmlns:p14="http://schemas.microsoft.com/office/powerpoint/2010/main" val="155549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82360-4FBF-3F4A-864E-9D207D2F262D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554" name="TextBox 5"/>
          <p:cNvSpPr txBox="1">
            <a:spLocks noChangeArrowheads="1"/>
          </p:cNvSpPr>
          <p:nvPr/>
        </p:nvSpPr>
        <p:spPr bwMode="auto">
          <a:xfrm>
            <a:off x="179388" y="549275"/>
            <a:ext cx="4824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200" dirty="0">
                <a:solidFill>
                  <a:srgbClr val="FFFFFF"/>
                </a:solidFill>
              </a:rPr>
              <a:t>Target Building</a:t>
            </a:r>
          </a:p>
        </p:txBody>
      </p:sp>
      <p:pic>
        <p:nvPicPr>
          <p:cNvPr id="235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09" y="4643734"/>
            <a:ext cx="4427984" cy="231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latshållare för innehåll 5">
            <a:extLst>
              <a:ext uri="{FF2B5EF4-FFF2-40B4-BE49-F238E27FC236}">
                <a16:creationId xmlns:a16="http://schemas.microsoft.com/office/drawing/2014/main" id="{7B446E17-7796-E445-8911-0661CF5FE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790" y="1707459"/>
            <a:ext cx="4112820" cy="3084615"/>
          </a:xfrm>
        </p:spPr>
      </p:pic>
      <p:pic>
        <p:nvPicPr>
          <p:cNvPr id="9" name="Bildobjekt 1">
            <a:extLst>
              <a:ext uri="{FF2B5EF4-FFF2-40B4-BE49-F238E27FC236}">
                <a16:creationId xmlns:a16="http://schemas.microsoft.com/office/drawing/2014/main" id="{7A0F04E3-31C4-2F49-A80F-29AFF45B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9" y="1493969"/>
            <a:ext cx="4033837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80752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9A0CB-EE10-2943-9040-6FF38D7FAFE1}" type="slidenum">
              <a:rPr lang="sv-SE" smtClean="0"/>
              <a:pPr>
                <a:defRPr/>
              </a:pPr>
              <a:t>41</a:t>
            </a:fld>
            <a:endParaRPr lang="sv-SE"/>
          </a:p>
        </p:txBody>
      </p:sp>
      <p:sp>
        <p:nvSpPr>
          <p:cNvPr id="24578" name="TextBox 5"/>
          <p:cNvSpPr txBox="1">
            <a:spLocks noChangeArrowheads="1"/>
          </p:cNvSpPr>
          <p:nvPr/>
        </p:nvSpPr>
        <p:spPr bwMode="auto">
          <a:xfrm>
            <a:off x="179388" y="549275"/>
            <a:ext cx="4824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bg1"/>
                </a:solidFill>
              </a:rPr>
              <a:t>Major Achievements</a:t>
            </a:r>
          </a:p>
        </p:txBody>
      </p:sp>
      <p:sp>
        <p:nvSpPr>
          <p:cNvPr id="24579" name="TextBox 7"/>
          <p:cNvSpPr txBox="1">
            <a:spLocks noChangeArrowheads="1"/>
          </p:cNvSpPr>
          <p:nvPr/>
        </p:nvSpPr>
        <p:spPr bwMode="auto">
          <a:xfrm>
            <a:off x="107950" y="1628775"/>
            <a:ext cx="1535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spcBef>
                <a:spcPct val="0"/>
              </a:spcBef>
              <a:buFont typeface="Wingdings" charset="2"/>
              <a:buChar char="q"/>
            </a:pPr>
            <a:r>
              <a:rPr lang="en-GB" altLang="en-US" sz="1800" b="1"/>
              <a:t>Active cells</a:t>
            </a:r>
          </a:p>
        </p:txBody>
      </p:sp>
      <p:pic>
        <p:nvPicPr>
          <p:cNvPr id="2458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4511675"/>
            <a:ext cx="493236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8"/>
          <a:stretch>
            <a:fillRect/>
          </a:stretch>
        </p:blipFill>
        <p:spPr bwMode="auto">
          <a:xfrm>
            <a:off x="107950" y="2009775"/>
            <a:ext cx="446405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7"/>
          <a:stretch>
            <a:fillRect/>
          </a:stretch>
        </p:blipFill>
        <p:spPr bwMode="auto">
          <a:xfrm>
            <a:off x="4725988" y="2117725"/>
            <a:ext cx="4402137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888334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C8A7481-D423-654B-A7A5-8BAD37F5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1143000"/>
          </a:xfrm>
        </p:spPr>
        <p:txBody>
          <a:bodyPr/>
          <a:lstStyle/>
          <a:p>
            <a:pPr eaLnBrk="1" hangingPunct="1"/>
            <a:r>
              <a:rPr lang="en-US" altLang="sv-SE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Progress on ACF Construction</a:t>
            </a:r>
          </a:p>
        </p:txBody>
      </p:sp>
      <p:sp>
        <p:nvSpPr>
          <p:cNvPr id="14339" name="Slide Number Placeholder 3">
            <a:extLst>
              <a:ext uri="{FF2B5EF4-FFF2-40B4-BE49-F238E27FC236}">
                <a16:creationId xmlns:a16="http://schemas.microsoft.com/office/drawing/2014/main" id="{76656E26-BB93-BA4F-A288-1F1701F5A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3F6051-0AC4-3945-B7BC-D082AC79819D}" type="slidenum">
              <a:rPr lang="sv-SE" altLang="sv-SE" sz="1200" smtClean="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sv-SE" altLang="sv-SE" sz="1200"/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EC881D64-BFCA-6C4A-8016-BD97CEAB1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28775"/>
            <a:ext cx="5256212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sv-SE" sz="2000"/>
              <a:t>Ongoing form-work in West wall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sv-SE" sz="2000"/>
              <a:t>(process cell)</a:t>
            </a:r>
            <a:endParaRPr lang="sv-SE" altLang="sv-SE" sz="2000"/>
          </a:p>
          <a:p>
            <a:pPr>
              <a:buFont typeface="Arial" panose="020B0604020202020204" pitchFamily="34" charset="0"/>
              <a:buNone/>
            </a:pPr>
            <a:endParaRPr lang="sv-SE" altLang="sv-SE" sz="2000"/>
          </a:p>
        </p:txBody>
      </p:sp>
      <p:pic>
        <p:nvPicPr>
          <p:cNvPr id="26628" name="Picture 5">
            <a:extLst>
              <a:ext uri="{FF2B5EF4-FFF2-40B4-BE49-F238E27FC236}">
                <a16:creationId xmlns:a16="http://schemas.microsoft.com/office/drawing/2014/main" id="{4CDCA46E-4EEE-D940-BCEC-4EE403E32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554537" cy="673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081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3F9E13C1-98A9-2D43-9760-59047A980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Closing Remarks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2E1EA574-6C3A-AA49-8EA3-645966D9C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/>
          <a:lstStyle/>
          <a:p>
            <a:r>
              <a:rPr lang="en-US" altLang="en-US" sz="2400" dirty="0">
                <a:solidFill>
                  <a:schemeClr val="tx1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Many new staff, mainly consultants has been introduced during 2017, and the organization will continue to develop.</a:t>
            </a:r>
          </a:p>
          <a:p>
            <a:r>
              <a:rPr lang="en-US" altLang="en-US" sz="2400" dirty="0">
                <a:solidFill>
                  <a:schemeClr val="tx1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Access dates to the Target Station buildings have slipped due to civil works.</a:t>
            </a:r>
          </a:p>
          <a:p>
            <a:pPr eaLnBrk="1" hangingPunct="1"/>
            <a:r>
              <a:rPr lang="en-GB" altLang="en-US" sz="2400" dirty="0">
                <a:solidFill>
                  <a:schemeClr val="tx1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Target is in Final Design phase for most systems, and also in Procurement and Manufacturing for some of them.</a:t>
            </a:r>
          </a:p>
          <a:p>
            <a:r>
              <a:rPr lang="en-US" altLang="en-US" sz="2400" dirty="0">
                <a:solidFill>
                  <a:schemeClr val="tx1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Work related to license applications to the Swedish Radiation Safety Authority continues to draw extensive resources.</a:t>
            </a:r>
          </a:p>
          <a:p>
            <a:pPr eaLnBrk="1" hangingPunct="1"/>
            <a:r>
              <a:rPr lang="en-GB" altLang="en-US" sz="2400" dirty="0">
                <a:solidFill>
                  <a:schemeClr val="tx1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Target has entered hardware installation phase mainly for embedded and cast-in items.</a:t>
            </a:r>
          </a:p>
        </p:txBody>
      </p:sp>
      <p:sp>
        <p:nvSpPr>
          <p:cNvPr id="52227" name="Slide Number Placeholder 3">
            <a:extLst>
              <a:ext uri="{FF2B5EF4-FFF2-40B4-BE49-F238E27FC236}">
                <a16:creationId xmlns:a16="http://schemas.microsoft.com/office/drawing/2014/main" id="{D217B268-4840-1245-B910-3BA5734F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760BFA-708C-234D-9BBF-BD2CCBB1774B}" type="slidenum">
              <a:rPr lang="sv-SE" altLang="en-US" sz="1200" smtClean="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sv-SE" altLang="en-US" sz="1200"/>
          </a:p>
        </p:txBody>
      </p:sp>
    </p:spTree>
    <p:extLst>
      <p:ext uri="{BB962C8B-B14F-4D97-AF65-F5344CB8AC3E}">
        <p14:creationId xmlns:p14="http://schemas.microsoft.com/office/powerpoint/2010/main" val="217487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Schedule for Remaining Work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5536" y="2808182"/>
            <a:ext cx="3705746" cy="403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Accelerator + ICS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4810" y="4162422"/>
            <a:ext cx="4786790" cy="393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CF + Target + NSS (Bunker+TBL) + ICS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4569637" y="3104662"/>
            <a:ext cx="183456" cy="11201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2388C73-E991-3A46-A5A6-4AAA2A127D66}"/>
              </a:ext>
            </a:extLst>
          </p:cNvPr>
          <p:cNvGrpSpPr/>
          <p:nvPr/>
        </p:nvGrpSpPr>
        <p:grpSpPr>
          <a:xfrm>
            <a:off x="395536" y="1447800"/>
            <a:ext cx="8496944" cy="256222"/>
            <a:chOff x="3947204" y="1484784"/>
            <a:chExt cx="6313428" cy="36004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0520E45-9C88-8B48-8BB0-8CE4AFD5EF98}"/>
                </a:ext>
              </a:extLst>
            </p:cNvPr>
            <p:cNvSpPr/>
            <p:nvPr/>
          </p:nvSpPr>
          <p:spPr>
            <a:xfrm>
              <a:off x="394720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2018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47E711C-708F-2342-9278-FA900265C7A4}"/>
                </a:ext>
              </a:extLst>
            </p:cNvPr>
            <p:cNvSpPr/>
            <p:nvPr/>
          </p:nvSpPr>
          <p:spPr>
            <a:xfrm>
              <a:off x="4739292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2019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A7338E9-D599-2C4B-871E-3A22427D7CAB}"/>
                </a:ext>
              </a:extLst>
            </p:cNvPr>
            <p:cNvSpPr/>
            <p:nvPr/>
          </p:nvSpPr>
          <p:spPr>
            <a:xfrm>
              <a:off x="5531380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2020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7D5A4D4-A84C-A044-B4A0-D9EC7D6B127D}"/>
                </a:ext>
              </a:extLst>
            </p:cNvPr>
            <p:cNvSpPr/>
            <p:nvPr/>
          </p:nvSpPr>
          <p:spPr>
            <a:xfrm>
              <a:off x="63234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2021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5A31C87-962A-824B-A055-16D9087532AB}"/>
                </a:ext>
              </a:extLst>
            </p:cNvPr>
            <p:cNvSpPr/>
            <p:nvPr/>
          </p:nvSpPr>
          <p:spPr>
            <a:xfrm>
              <a:off x="71155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2022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0932C98-3928-F24A-8BC4-C25786B9D7BD}"/>
                </a:ext>
              </a:extLst>
            </p:cNvPr>
            <p:cNvSpPr/>
            <p:nvPr/>
          </p:nvSpPr>
          <p:spPr>
            <a:xfrm>
              <a:off x="78843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2023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F5AE180-E445-0F46-99CF-8575735442F3}"/>
                </a:ext>
              </a:extLst>
            </p:cNvPr>
            <p:cNvSpPr/>
            <p:nvPr/>
          </p:nvSpPr>
          <p:spPr>
            <a:xfrm>
              <a:off x="86764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2024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B77CE49-3FF7-3844-842E-29A69A254A4B}"/>
                </a:ext>
              </a:extLst>
            </p:cNvPr>
            <p:cNvSpPr/>
            <p:nvPr/>
          </p:nvSpPr>
          <p:spPr>
            <a:xfrm>
              <a:off x="946854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2025</a:t>
              </a:r>
            </a:p>
          </p:txBody>
        </p:sp>
      </p:grpSp>
      <p:sp>
        <p:nvSpPr>
          <p:cNvPr id="51" name="Diamond 50">
            <a:extLst>
              <a:ext uri="{FF2B5EF4-FFF2-40B4-BE49-F238E27FC236}">
                <a16:creationId xmlns:a16="http://schemas.microsoft.com/office/drawing/2014/main" id="{5E8441DE-FE85-454D-A8EE-A2B195644139}"/>
              </a:ext>
            </a:extLst>
          </p:cNvPr>
          <p:cNvSpPr/>
          <p:nvPr/>
        </p:nvSpPr>
        <p:spPr>
          <a:xfrm>
            <a:off x="3661619" y="314096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9F33A9-B1CC-E147-B51B-236E8930D924}"/>
              </a:ext>
            </a:extLst>
          </p:cNvPr>
          <p:cNvSpPr txBox="1"/>
          <p:nvPr/>
        </p:nvSpPr>
        <p:spPr>
          <a:xfrm>
            <a:off x="1988327" y="3212976"/>
            <a:ext cx="171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Beam on Dump</a:t>
            </a:r>
          </a:p>
          <a:p>
            <a:pPr algn="ctr"/>
            <a:r>
              <a:rPr lang="en-GB" dirty="0"/>
              <a:t>(570 MeV)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DDAF6-282A-5B4F-8B83-21689E3423D5}"/>
              </a:ext>
            </a:extLst>
          </p:cNvPr>
          <p:cNvSpPr txBox="1"/>
          <p:nvPr/>
        </p:nvSpPr>
        <p:spPr>
          <a:xfrm>
            <a:off x="3347863" y="3707740"/>
            <a:ext cx="441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Accelerator Schedule Float to BOT</a:t>
            </a:r>
          </a:p>
        </p:txBody>
      </p:sp>
      <p:sp>
        <p:nvSpPr>
          <p:cNvPr id="52" name="Diamond 51">
            <a:extLst>
              <a:ext uri="{FF2B5EF4-FFF2-40B4-BE49-F238E27FC236}">
                <a16:creationId xmlns:a16="http://schemas.microsoft.com/office/drawing/2014/main" id="{9532FCFB-EC29-0246-A7D2-AE71C4129DF3}"/>
              </a:ext>
            </a:extLst>
          </p:cNvPr>
          <p:cNvSpPr/>
          <p:nvPr/>
        </p:nvSpPr>
        <p:spPr>
          <a:xfrm>
            <a:off x="4021659" y="314096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36F6E-2D78-264E-988E-F1B518B4A21D}"/>
              </a:ext>
            </a:extLst>
          </p:cNvPr>
          <p:cNvSpPr txBox="1"/>
          <p:nvPr/>
        </p:nvSpPr>
        <p:spPr>
          <a:xfrm>
            <a:off x="4307216" y="3220418"/>
            <a:ext cx="185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Accelerator RBOT</a:t>
            </a:r>
          </a:p>
        </p:txBody>
      </p:sp>
      <p:sp>
        <p:nvSpPr>
          <p:cNvPr id="53" name="Diamond 52">
            <a:extLst>
              <a:ext uri="{FF2B5EF4-FFF2-40B4-BE49-F238E27FC236}">
                <a16:creationId xmlns:a16="http://schemas.microsoft.com/office/drawing/2014/main" id="{17D8785B-E6A5-BD47-83D8-AD3FC20AB138}"/>
              </a:ext>
            </a:extLst>
          </p:cNvPr>
          <p:cNvSpPr/>
          <p:nvPr/>
        </p:nvSpPr>
        <p:spPr>
          <a:xfrm>
            <a:off x="827584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4" name="Diamond 53">
            <a:extLst>
              <a:ext uri="{FF2B5EF4-FFF2-40B4-BE49-F238E27FC236}">
                <a16:creationId xmlns:a16="http://schemas.microsoft.com/office/drawing/2014/main" id="{8BD6A2C4-190B-B344-90CC-F0A78DBC99D5}"/>
              </a:ext>
            </a:extLst>
          </p:cNvPr>
          <p:cNvSpPr/>
          <p:nvPr/>
        </p:nvSpPr>
        <p:spPr>
          <a:xfrm>
            <a:off x="2267744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5" name="Diamond 54">
            <a:extLst>
              <a:ext uri="{FF2B5EF4-FFF2-40B4-BE49-F238E27FC236}">
                <a16:creationId xmlns:a16="http://schemas.microsoft.com/office/drawing/2014/main" id="{CB2BF9DA-4291-9B40-B39E-E2498ABB5B4D}"/>
              </a:ext>
            </a:extLst>
          </p:cNvPr>
          <p:cNvSpPr/>
          <p:nvPr/>
        </p:nvSpPr>
        <p:spPr>
          <a:xfrm>
            <a:off x="2797523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B0B5C-E83F-FD4B-A8C2-EDD6398165E7}"/>
              </a:ext>
            </a:extLst>
          </p:cNvPr>
          <p:cNvSpPr txBox="1"/>
          <p:nvPr/>
        </p:nvSpPr>
        <p:spPr>
          <a:xfrm>
            <a:off x="200772" y="1844824"/>
            <a:ext cx="3507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Warm LINAC Commissioning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A83A02-2D04-A342-B497-4688BF5FD57F}"/>
              </a:ext>
            </a:extLst>
          </p:cNvPr>
          <p:cNvSpPr txBox="1"/>
          <p:nvPr/>
        </p:nvSpPr>
        <p:spPr>
          <a:xfrm>
            <a:off x="4337301" y="1714267"/>
            <a:ext cx="71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BOT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E09293B-5BB4-334A-85DB-7BC786A9221F}"/>
              </a:ext>
            </a:extLst>
          </p:cNvPr>
          <p:cNvSpPr txBox="1"/>
          <p:nvPr/>
        </p:nvSpPr>
        <p:spPr>
          <a:xfrm>
            <a:off x="5724128" y="1700808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SOUP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970D6E-3217-224D-A3D2-5D9CC9A104AA}"/>
              </a:ext>
            </a:extLst>
          </p:cNvPr>
          <p:cNvSpPr txBox="1"/>
          <p:nvPr/>
        </p:nvSpPr>
        <p:spPr>
          <a:xfrm>
            <a:off x="8127869" y="1974031"/>
            <a:ext cx="701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EOC</a:t>
            </a:r>
          </a:p>
        </p:txBody>
      </p:sp>
      <p:sp>
        <p:nvSpPr>
          <p:cNvPr id="23" name="4-Point Star 22">
            <a:extLst>
              <a:ext uri="{FF2B5EF4-FFF2-40B4-BE49-F238E27FC236}">
                <a16:creationId xmlns:a16="http://schemas.microsoft.com/office/drawing/2014/main" id="{55318053-B1AB-7C4A-BB7D-558287045189}"/>
              </a:ext>
            </a:extLst>
          </p:cNvPr>
          <p:cNvSpPr/>
          <p:nvPr/>
        </p:nvSpPr>
        <p:spPr>
          <a:xfrm>
            <a:off x="4986349" y="1795383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4-Point Star 61">
            <a:extLst>
              <a:ext uri="{FF2B5EF4-FFF2-40B4-BE49-F238E27FC236}">
                <a16:creationId xmlns:a16="http://schemas.microsoft.com/office/drawing/2014/main" id="{0D9B7E53-D33B-F04D-8681-1D9A42B5565F}"/>
              </a:ext>
            </a:extLst>
          </p:cNvPr>
          <p:cNvSpPr/>
          <p:nvPr/>
        </p:nvSpPr>
        <p:spPr>
          <a:xfrm>
            <a:off x="8633900" y="1795383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Diamond 62">
            <a:extLst>
              <a:ext uri="{FF2B5EF4-FFF2-40B4-BE49-F238E27FC236}">
                <a16:creationId xmlns:a16="http://schemas.microsoft.com/office/drawing/2014/main" id="{61BE28C4-D7F0-0C4B-9CCF-A9C7CB166DFC}"/>
              </a:ext>
            </a:extLst>
          </p:cNvPr>
          <p:cNvSpPr/>
          <p:nvPr/>
        </p:nvSpPr>
        <p:spPr>
          <a:xfrm>
            <a:off x="2221459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8" name="Diamond 67">
            <a:extLst>
              <a:ext uri="{FF2B5EF4-FFF2-40B4-BE49-F238E27FC236}">
                <a16:creationId xmlns:a16="http://schemas.microsoft.com/office/drawing/2014/main" id="{E06C357B-3447-894A-9DD6-8B7DD513BFF4}"/>
              </a:ext>
            </a:extLst>
          </p:cNvPr>
          <p:cNvSpPr/>
          <p:nvPr/>
        </p:nvSpPr>
        <p:spPr>
          <a:xfrm>
            <a:off x="4813747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788C30-A05F-BB42-A528-81C6193E0A77}"/>
              </a:ext>
            </a:extLst>
          </p:cNvPr>
          <p:cNvSpPr txBox="1"/>
          <p:nvPr/>
        </p:nvSpPr>
        <p:spPr>
          <a:xfrm>
            <a:off x="179512" y="4562835"/>
            <a:ext cx="2122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Access for Monolith Installation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A4A6C7-D046-8B4E-BB76-63750FBB3A2E}"/>
              </a:ext>
            </a:extLst>
          </p:cNvPr>
          <p:cNvSpPr txBox="1"/>
          <p:nvPr/>
        </p:nvSpPr>
        <p:spPr>
          <a:xfrm>
            <a:off x="3347864" y="4582869"/>
            <a:ext cx="1436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Target RBOT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March 2022</a:t>
            </a:r>
          </a:p>
        </p:txBody>
      </p:sp>
      <p:sp>
        <p:nvSpPr>
          <p:cNvPr id="72" name="Diamond 71">
            <a:extLst>
              <a:ext uri="{FF2B5EF4-FFF2-40B4-BE49-F238E27FC236}">
                <a16:creationId xmlns:a16="http://schemas.microsoft.com/office/drawing/2014/main" id="{00F05CB9-0778-E646-B615-D820A3C20AE7}"/>
              </a:ext>
            </a:extLst>
          </p:cNvPr>
          <p:cNvSpPr/>
          <p:nvPr/>
        </p:nvSpPr>
        <p:spPr>
          <a:xfrm>
            <a:off x="5101779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AA908F3-A84A-9745-A139-612E332502E7}"/>
              </a:ext>
            </a:extLst>
          </p:cNvPr>
          <p:cNvSpPr txBox="1"/>
          <p:nvPr/>
        </p:nvSpPr>
        <p:spPr>
          <a:xfrm>
            <a:off x="5148064" y="4334037"/>
            <a:ext cx="21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Bunker and Test Beam Line RBOT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1AC354-CD9B-5643-942A-C31E52C09418}"/>
              </a:ext>
            </a:extLst>
          </p:cNvPr>
          <p:cNvSpPr/>
          <p:nvPr/>
        </p:nvSpPr>
        <p:spPr>
          <a:xfrm>
            <a:off x="405573" y="5504831"/>
            <a:ext cx="8509827" cy="42429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NSS Instruments + ICS</a:t>
            </a:r>
          </a:p>
        </p:txBody>
      </p:sp>
      <p:sp>
        <p:nvSpPr>
          <p:cNvPr id="80" name="Diamond 79">
            <a:extLst>
              <a:ext uri="{FF2B5EF4-FFF2-40B4-BE49-F238E27FC236}">
                <a16:creationId xmlns:a16="http://schemas.microsoft.com/office/drawing/2014/main" id="{906F7DC3-E275-7148-9558-DCC1AA2F4E7D}"/>
              </a:ext>
            </a:extLst>
          </p:cNvPr>
          <p:cNvSpPr/>
          <p:nvPr/>
        </p:nvSpPr>
        <p:spPr>
          <a:xfrm>
            <a:off x="5126297" y="5844304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40E5666-194F-014D-8870-F09CBFA7DA93}"/>
              </a:ext>
            </a:extLst>
          </p:cNvPr>
          <p:cNvSpPr txBox="1"/>
          <p:nvPr/>
        </p:nvSpPr>
        <p:spPr>
          <a:xfrm>
            <a:off x="3856426" y="6239053"/>
            <a:ext cx="273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Start beam commissioning for 1st Instruments</a:t>
            </a:r>
          </a:p>
        </p:txBody>
      </p:sp>
      <p:sp>
        <p:nvSpPr>
          <p:cNvPr id="85" name="Diamond 84">
            <a:extLst>
              <a:ext uri="{FF2B5EF4-FFF2-40B4-BE49-F238E27FC236}">
                <a16:creationId xmlns:a16="http://schemas.microsoft.com/office/drawing/2014/main" id="{59C6BD5D-DAF6-874E-A94F-5F26C33446B9}"/>
              </a:ext>
            </a:extLst>
          </p:cNvPr>
          <p:cNvSpPr/>
          <p:nvPr/>
        </p:nvSpPr>
        <p:spPr>
          <a:xfrm>
            <a:off x="8820249" y="510835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6" name="Diamond 85">
            <a:extLst>
              <a:ext uri="{FF2B5EF4-FFF2-40B4-BE49-F238E27FC236}">
                <a16:creationId xmlns:a16="http://schemas.microsoft.com/office/drawing/2014/main" id="{6B9206AA-49D5-664B-8730-D504E897731B}"/>
              </a:ext>
            </a:extLst>
          </p:cNvPr>
          <p:cNvSpPr/>
          <p:nvPr/>
        </p:nvSpPr>
        <p:spPr>
          <a:xfrm>
            <a:off x="6591499" y="5844304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45244FE-B0F5-0644-A5EB-2F8E51CB3E53}"/>
              </a:ext>
            </a:extLst>
          </p:cNvPr>
          <p:cNvSpPr txBox="1"/>
          <p:nvPr/>
        </p:nvSpPr>
        <p:spPr>
          <a:xfrm>
            <a:off x="5725705" y="4922693"/>
            <a:ext cx="320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15</a:t>
            </a:r>
            <a:r>
              <a:rPr lang="en-GB" baseline="30000" dirty="0"/>
              <a:t>th</a:t>
            </a:r>
            <a:r>
              <a:rPr lang="en-GB" dirty="0"/>
              <a:t> Instrument Complete (Ready for hot commissioning)</a:t>
            </a:r>
          </a:p>
        </p:txBody>
      </p:sp>
      <p:sp>
        <p:nvSpPr>
          <p:cNvPr id="89" name="Diamond 88">
            <a:extLst>
              <a:ext uri="{FF2B5EF4-FFF2-40B4-BE49-F238E27FC236}">
                <a16:creationId xmlns:a16="http://schemas.microsoft.com/office/drawing/2014/main" id="{07D80071-9CFF-9744-A22A-DC5CBF4539F4}"/>
              </a:ext>
            </a:extLst>
          </p:cNvPr>
          <p:cNvSpPr/>
          <p:nvPr/>
        </p:nvSpPr>
        <p:spPr>
          <a:xfrm>
            <a:off x="1958027" y="5835969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90" name="Diamond 89">
            <a:extLst>
              <a:ext uri="{FF2B5EF4-FFF2-40B4-BE49-F238E27FC236}">
                <a16:creationId xmlns:a16="http://schemas.microsoft.com/office/drawing/2014/main" id="{0EC1422A-A630-2B4B-9059-08FC826AD294}"/>
              </a:ext>
            </a:extLst>
          </p:cNvPr>
          <p:cNvSpPr/>
          <p:nvPr/>
        </p:nvSpPr>
        <p:spPr>
          <a:xfrm>
            <a:off x="3923928" y="583857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91" name="Diamond 90">
            <a:extLst>
              <a:ext uri="{FF2B5EF4-FFF2-40B4-BE49-F238E27FC236}">
                <a16:creationId xmlns:a16="http://schemas.microsoft.com/office/drawing/2014/main" id="{EF25F498-248B-3045-B96F-E05D8DBB72EF}"/>
              </a:ext>
            </a:extLst>
          </p:cNvPr>
          <p:cNvSpPr/>
          <p:nvPr/>
        </p:nvSpPr>
        <p:spPr>
          <a:xfrm>
            <a:off x="3491880" y="5844304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3CD0900-9986-8A45-AC55-AF5F4717994C}"/>
              </a:ext>
            </a:extLst>
          </p:cNvPr>
          <p:cNvSpPr txBox="1"/>
          <p:nvPr/>
        </p:nvSpPr>
        <p:spPr>
          <a:xfrm>
            <a:off x="6825283" y="6130786"/>
            <a:ext cx="93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RSOUP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91A4BC9-6191-D94D-98BE-80A57B83F306}"/>
              </a:ext>
            </a:extLst>
          </p:cNvPr>
          <p:cNvSpPr txBox="1"/>
          <p:nvPr/>
        </p:nvSpPr>
        <p:spPr>
          <a:xfrm>
            <a:off x="1347454" y="6165304"/>
            <a:ext cx="23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Instrument Hall Access for Start of Installation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20709AE-C5CC-0D4E-B986-A86CBDAA5EF8}"/>
              </a:ext>
            </a:extLst>
          </p:cNvPr>
          <p:cNvCxnSpPr>
            <a:cxnSpLocks/>
          </p:cNvCxnSpPr>
          <p:nvPr/>
        </p:nvCxnSpPr>
        <p:spPr>
          <a:xfrm flipH="1" flipV="1">
            <a:off x="2153360" y="6121618"/>
            <a:ext cx="387267" cy="78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7C3818F-CFB7-6C4A-87E5-077357CE4969}"/>
              </a:ext>
            </a:extLst>
          </p:cNvPr>
          <p:cNvCxnSpPr>
            <a:cxnSpLocks/>
          </p:cNvCxnSpPr>
          <p:nvPr/>
        </p:nvCxnSpPr>
        <p:spPr>
          <a:xfrm flipV="1">
            <a:off x="2540627" y="5929128"/>
            <a:ext cx="951253" cy="271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29F0CCA-E784-5941-949F-1CC559507A10}"/>
              </a:ext>
            </a:extLst>
          </p:cNvPr>
          <p:cNvCxnSpPr>
            <a:cxnSpLocks/>
          </p:cNvCxnSpPr>
          <p:nvPr/>
        </p:nvCxnSpPr>
        <p:spPr>
          <a:xfrm flipV="1">
            <a:off x="2484727" y="6021288"/>
            <a:ext cx="1367193" cy="179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5D555DC3-3789-A445-96B4-0988BBC1549F}"/>
              </a:ext>
            </a:extLst>
          </p:cNvPr>
          <p:cNvSpPr/>
          <p:nvPr/>
        </p:nvSpPr>
        <p:spPr>
          <a:xfrm>
            <a:off x="4101282" y="2808182"/>
            <a:ext cx="1156517" cy="424667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Hi-Beta Install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734024C2-6FDA-8E41-AC0D-5E64C2181D1E}"/>
              </a:ext>
            </a:extLst>
          </p:cNvPr>
          <p:cNvSpPr/>
          <p:nvPr/>
        </p:nvSpPr>
        <p:spPr>
          <a:xfrm rot="5400000" flipH="1">
            <a:off x="1729352" y="1231087"/>
            <a:ext cx="338193" cy="21417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Diamond 65">
            <a:extLst>
              <a:ext uri="{FF2B5EF4-FFF2-40B4-BE49-F238E27FC236}">
                <a16:creationId xmlns:a16="http://schemas.microsoft.com/office/drawing/2014/main" id="{D15E2AF5-D198-B048-9397-25EBFF09F960}"/>
              </a:ext>
            </a:extLst>
          </p:cNvPr>
          <p:cNvSpPr/>
          <p:nvPr/>
        </p:nvSpPr>
        <p:spPr>
          <a:xfrm>
            <a:off x="4572000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1C12DB-B994-4241-BCFF-D03D467225BC}"/>
              </a:ext>
            </a:extLst>
          </p:cNvPr>
          <p:cNvSpPr txBox="1"/>
          <p:nvPr/>
        </p:nvSpPr>
        <p:spPr>
          <a:xfrm>
            <a:off x="3191900" y="2132856"/>
            <a:ext cx="195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1.3 GeV Capability Installed</a:t>
            </a:r>
          </a:p>
        </p:txBody>
      </p:sp>
      <p:sp>
        <p:nvSpPr>
          <p:cNvPr id="65" name="4-Point Star 64">
            <a:extLst>
              <a:ext uri="{FF2B5EF4-FFF2-40B4-BE49-F238E27FC236}">
                <a16:creationId xmlns:a16="http://schemas.microsoft.com/office/drawing/2014/main" id="{7CC8856B-630F-E14B-B628-9C12192F5718}"/>
              </a:ext>
            </a:extLst>
          </p:cNvPr>
          <p:cNvSpPr/>
          <p:nvPr/>
        </p:nvSpPr>
        <p:spPr>
          <a:xfrm>
            <a:off x="6444208" y="1796579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DF66C9B-B338-3B4C-953E-48FEA1849557}"/>
              </a:ext>
            </a:extLst>
          </p:cNvPr>
          <p:cNvCxnSpPr>
            <a:cxnSpLocks/>
          </p:cNvCxnSpPr>
          <p:nvPr/>
        </p:nvCxnSpPr>
        <p:spPr>
          <a:xfrm flipV="1">
            <a:off x="6660232" y="2029640"/>
            <a:ext cx="1125912" cy="15366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2B98CE0-6030-DF48-B558-28FAAC978E37}"/>
              </a:ext>
            </a:extLst>
          </p:cNvPr>
          <p:cNvSpPr txBox="1"/>
          <p:nvPr/>
        </p:nvSpPr>
        <p:spPr>
          <a:xfrm>
            <a:off x="6047855" y="2303137"/>
            <a:ext cx="2419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Will propose reasonable float to establish external milestone commitment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A559C42-8301-E641-9D70-C47B099C9A73}"/>
              </a:ext>
            </a:extLst>
          </p:cNvPr>
          <p:cNvCxnSpPr>
            <a:cxnSpLocks/>
          </p:cNvCxnSpPr>
          <p:nvPr/>
        </p:nvCxnSpPr>
        <p:spPr>
          <a:xfrm flipH="1">
            <a:off x="10134900" y="1498419"/>
            <a:ext cx="3756" cy="5386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26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4" y="1484784"/>
            <a:ext cx="7254701" cy="148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60"/>
          <p:cNvSpPr txBox="1">
            <a:spLocks/>
          </p:cNvSpPr>
          <p:nvPr/>
        </p:nvSpPr>
        <p:spPr>
          <a:xfrm>
            <a:off x="251520" y="116636"/>
            <a:ext cx="6912768" cy="1297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  <a:lvl2pPr indent="0" algn="ctr" defTabSz="457200">
              <a:defRPr sz="4400"/>
            </a:lvl2pPr>
            <a:lvl3pPr indent="0" algn="ctr" defTabSz="457200">
              <a:defRPr sz="4400"/>
            </a:lvl3pPr>
            <a:lvl4pPr indent="0" algn="ctr" defTabSz="457200">
              <a:defRPr sz="4400"/>
            </a:lvl4pPr>
            <a:lvl5pPr indent="0" algn="ctr" defTabSz="457200">
              <a:defRPr sz="4400"/>
            </a:lvl5pPr>
            <a:lvl6pPr indent="0" algn="ctr" defTabSz="457200">
              <a:defRPr sz="4400"/>
            </a:lvl6pPr>
            <a:lvl7pPr indent="0" algn="ctr" defTabSz="457200">
              <a:defRPr sz="4400"/>
            </a:lvl7pPr>
            <a:lvl8pPr indent="0" algn="ctr" defTabSz="457200">
              <a:defRPr sz="4400"/>
            </a:lvl8pPr>
            <a:lvl9pPr indent="0" algn="ctr" defTabSz="457200">
              <a:defRPr sz="4400"/>
            </a:lvl9pPr>
          </a:lstStyle>
          <a:p>
            <a:r>
              <a:rPr lang="en-GB" sz="3200" dirty="0"/>
              <a:t>The Accelerator will be the world highest energy/highest power proton </a:t>
            </a:r>
            <a:r>
              <a:rPr lang="en-GB" sz="3200" dirty="0" err="1"/>
              <a:t>linac</a:t>
            </a:r>
            <a:endParaRPr lang="en-GB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3765808" y="3480810"/>
            <a:ext cx="5342696" cy="3332566"/>
            <a:chOff x="3771576" y="3284982"/>
            <a:chExt cx="5342696" cy="333256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4" t="25372" r="23636" b="17263"/>
            <a:stretch/>
          </p:blipFill>
          <p:spPr>
            <a:xfrm>
              <a:off x="3771576" y="3284982"/>
              <a:ext cx="5342696" cy="333256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33" t="91858" r="43131" b="1423"/>
            <a:stretch/>
          </p:blipFill>
          <p:spPr>
            <a:xfrm>
              <a:off x="7723012" y="3377849"/>
              <a:ext cx="1121678" cy="390330"/>
            </a:xfrm>
            <a:prstGeom prst="rect">
              <a:avLst/>
            </a:prstGeom>
          </p:spPr>
        </p:pic>
      </p:grp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5498" y="2866432"/>
            <a:ext cx="5400598" cy="214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1" tIns="34291" rIns="68581" bIns="34291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tabLst>
                <a:tab pos="2244725" algn="l"/>
              </a:tabLst>
            </a:pPr>
            <a:r>
              <a:rPr lang="sv-SE" sz="1500" dirty="0">
                <a:latin typeface="Arial"/>
                <a:ea typeface="ＭＳ Ｐゴシック" charset="0"/>
                <a:cs typeface="Arial"/>
              </a:rPr>
              <a:t>Particle species	     proton</a:t>
            </a:r>
          </a:p>
          <a:p>
            <a:pPr eaLnBrk="1" hangingPunct="1">
              <a:tabLst>
                <a:tab pos="2244725" algn="l"/>
              </a:tabLst>
            </a:pPr>
            <a:r>
              <a:rPr lang="sv-SE" sz="1500" dirty="0">
                <a:latin typeface="Arial"/>
                <a:ea typeface="ＭＳ Ｐゴシック" charset="0"/>
                <a:cs typeface="Arial"/>
              </a:rPr>
              <a:t>Energy                           	     2.0 GeV (1.3 GeV initially)</a:t>
            </a:r>
          </a:p>
          <a:p>
            <a:pPr eaLnBrk="1" hangingPunct="1">
              <a:tabLst>
                <a:tab pos="2244725" algn="l"/>
              </a:tabLst>
            </a:pPr>
            <a:r>
              <a:rPr lang="sv-SE" sz="1500" dirty="0">
                <a:latin typeface="Arial"/>
                <a:ea typeface="ＭＳ Ｐゴシック" charset="0"/>
                <a:cs typeface="Arial"/>
              </a:rPr>
              <a:t>Current                                    62.5 mA</a:t>
            </a:r>
          </a:p>
          <a:p>
            <a:pPr eaLnBrk="1" hangingPunct="1">
              <a:tabLst>
                <a:tab pos="2244725" algn="l"/>
              </a:tabLst>
            </a:pPr>
            <a:r>
              <a:rPr lang="sv-SE" sz="1500" dirty="0">
                <a:latin typeface="Arial"/>
                <a:ea typeface="ＭＳ Ｐゴシック" charset="0"/>
                <a:cs typeface="Arial"/>
              </a:rPr>
              <a:t>Average power                        5 MW (3 MW initially)</a:t>
            </a:r>
          </a:p>
          <a:p>
            <a:pPr eaLnBrk="1" hangingPunct="1">
              <a:tabLst>
                <a:tab pos="2244725" algn="l"/>
              </a:tabLst>
            </a:pPr>
            <a:r>
              <a:rPr lang="sv-SE" sz="1500" dirty="0">
                <a:latin typeface="Arial"/>
                <a:ea typeface="ＭＳ Ｐゴシック" charset="0"/>
                <a:cs typeface="Arial"/>
              </a:rPr>
              <a:t>Peak power                             125 MW (75 MW initially)</a:t>
            </a:r>
          </a:p>
          <a:p>
            <a:pPr eaLnBrk="1" hangingPunct="1">
              <a:tabLst>
                <a:tab pos="2244725" algn="l"/>
              </a:tabLst>
            </a:pPr>
            <a:r>
              <a:rPr lang="sv-SE" sz="1500" dirty="0">
                <a:latin typeface="Arial"/>
                <a:ea typeface="ＭＳ Ｐゴシック" charset="0"/>
                <a:cs typeface="Arial"/>
              </a:rPr>
              <a:t>Pulse length                            2.86 ms</a:t>
            </a:r>
          </a:p>
          <a:p>
            <a:pPr eaLnBrk="1" hangingPunct="1">
              <a:tabLst>
                <a:tab pos="2244725" algn="l"/>
              </a:tabLst>
            </a:pPr>
            <a:r>
              <a:rPr lang="sv-SE" sz="1500" dirty="0">
                <a:latin typeface="Arial"/>
                <a:ea typeface="ＭＳ Ｐゴシック" charset="0"/>
                <a:cs typeface="Arial"/>
              </a:rPr>
              <a:t>Repetition rate	     14 Hz</a:t>
            </a:r>
            <a:endParaRPr lang="en-US" sz="1500" dirty="0">
              <a:latin typeface="Arial"/>
              <a:ea typeface="ＭＳ Ｐゴシック" charset="0"/>
              <a:cs typeface="Arial"/>
            </a:endParaRPr>
          </a:p>
          <a:p>
            <a:pPr eaLnBrk="1" hangingPunct="1">
              <a:tabLst>
                <a:tab pos="2244725" algn="l"/>
              </a:tabLst>
            </a:pPr>
            <a:r>
              <a:rPr lang="sv-SE" sz="1500" dirty="0">
                <a:latin typeface="Arial"/>
                <a:ea typeface="ＭＳ Ｐゴシック" charset="0"/>
                <a:cs typeface="Arial"/>
              </a:rPr>
              <a:t>Operating time	     ~6000 h/year</a:t>
            </a:r>
          </a:p>
          <a:p>
            <a:pPr eaLnBrk="1" hangingPunct="1">
              <a:tabLst>
                <a:tab pos="2244725" algn="l"/>
              </a:tabLst>
            </a:pPr>
            <a:r>
              <a:rPr lang="sv-SE" sz="1500" dirty="0">
                <a:latin typeface="Arial"/>
                <a:ea typeface="ＭＳ Ｐゴシック" charset="0"/>
                <a:cs typeface="Arial"/>
              </a:rPr>
              <a:t>Availability goal (incl. target)   95%</a:t>
            </a:r>
          </a:p>
        </p:txBody>
      </p:sp>
    </p:spTree>
    <p:extLst>
      <p:ext uri="{BB962C8B-B14F-4D97-AF65-F5344CB8AC3E}">
        <p14:creationId xmlns:p14="http://schemas.microsoft.com/office/powerpoint/2010/main" val="218281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"/>
          <a:stretch>
            <a:fillRect/>
          </a:stretch>
        </p:blipFill>
        <p:spPr bwMode="auto">
          <a:xfrm>
            <a:off x="34925" y="3573463"/>
            <a:ext cx="8893175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339975" y="1219200"/>
            <a:ext cx="6710363" cy="16795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Utilities and cooling plant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Helium cooling of target wheel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Water cooling of moderators, plugs and shielding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Intermediate water loops between primary circuits and conventional facility utilities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Helium </a:t>
            </a:r>
            <a:r>
              <a:rPr lang="en-GB" sz="1400" dirty="0" err="1"/>
              <a:t>cryoplant</a:t>
            </a:r>
            <a:r>
              <a:rPr lang="en-GB" sz="1400" dirty="0"/>
              <a:t> for refrigeration of cold moderator system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Nuclear grade HVAC system</a:t>
            </a:r>
          </a:p>
        </p:txBody>
      </p:sp>
      <p:sp>
        <p:nvSpPr>
          <p:cNvPr id="44035" name="TextBox 9"/>
          <p:cNvSpPr txBox="1">
            <a:spLocks noChangeArrowheads="1"/>
          </p:cNvSpPr>
          <p:nvPr/>
        </p:nvSpPr>
        <p:spPr bwMode="auto">
          <a:xfrm rot="-308205">
            <a:off x="4832350" y="3675063"/>
            <a:ext cx="708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130 m</a:t>
            </a:r>
          </a:p>
        </p:txBody>
      </p:sp>
      <p:sp>
        <p:nvSpPr>
          <p:cNvPr id="44036" name="TextBox 10"/>
          <p:cNvSpPr txBox="1">
            <a:spLocks noChangeArrowheads="1"/>
          </p:cNvSpPr>
          <p:nvPr/>
        </p:nvSpPr>
        <p:spPr bwMode="auto">
          <a:xfrm rot="2434085">
            <a:off x="8532813" y="3482975"/>
            <a:ext cx="603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22 m</a:t>
            </a:r>
          </a:p>
        </p:txBody>
      </p:sp>
      <p:sp>
        <p:nvSpPr>
          <p:cNvPr id="44037" name="TextBox 11"/>
          <p:cNvSpPr txBox="1">
            <a:spLocks noChangeArrowheads="1"/>
          </p:cNvSpPr>
          <p:nvPr/>
        </p:nvSpPr>
        <p:spPr bwMode="auto">
          <a:xfrm rot="5400000">
            <a:off x="8680451" y="4024312"/>
            <a:ext cx="6032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37 m</a:t>
            </a:r>
          </a:p>
        </p:txBody>
      </p:sp>
      <p:sp>
        <p:nvSpPr>
          <p:cNvPr id="44038" name="TextBox 18"/>
          <p:cNvSpPr txBox="1">
            <a:spLocks noChangeArrowheads="1"/>
          </p:cNvSpPr>
          <p:nvPr/>
        </p:nvSpPr>
        <p:spPr bwMode="auto">
          <a:xfrm>
            <a:off x="5821363" y="3362325"/>
            <a:ext cx="968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High bay</a:t>
            </a:r>
          </a:p>
        </p:txBody>
      </p:sp>
      <p:cxnSp>
        <p:nvCxnSpPr>
          <p:cNvPr id="20" name="Straight Arrow Connector 19"/>
          <p:cNvCxnSpPr>
            <a:cxnSpLocks noChangeShapeType="1"/>
            <a:stCxn id="44038" idx="2"/>
          </p:cNvCxnSpPr>
          <p:nvPr/>
        </p:nvCxnSpPr>
        <p:spPr bwMode="auto">
          <a:xfrm flipH="1">
            <a:off x="5441950" y="3702050"/>
            <a:ext cx="863600" cy="10160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0" name="TextBox 23"/>
          <p:cNvSpPr txBox="1">
            <a:spLocks noChangeArrowheads="1"/>
          </p:cNvSpPr>
          <p:nvPr/>
        </p:nvSpPr>
        <p:spPr bwMode="auto">
          <a:xfrm>
            <a:off x="104775" y="4154488"/>
            <a:ext cx="15509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Transport hall</a:t>
            </a: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flipH="1">
            <a:off x="338138" y="4465638"/>
            <a:ext cx="417512" cy="15795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2" name="Title 1"/>
          <p:cNvSpPr>
            <a:spLocks noGrp="1"/>
          </p:cNvSpPr>
          <p:nvPr>
            <p:ph type="title"/>
          </p:nvPr>
        </p:nvSpPr>
        <p:spPr>
          <a:xfrm>
            <a:off x="338138" y="274638"/>
            <a:ext cx="7258198" cy="1143000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Key features of the ESS Target Station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0013" y="2630488"/>
            <a:ext cx="4256087" cy="144621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Remote handling systems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Large active cells for safe storage and processing of spent radioactive target components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Shielded casks for transfer of spent components from monolith to active cells</a:t>
            </a:r>
          </a:p>
        </p:txBody>
      </p:sp>
      <p:sp>
        <p:nvSpPr>
          <p:cNvPr id="44044" name="TextBox 12"/>
          <p:cNvSpPr txBox="1">
            <a:spLocks noChangeArrowheads="1"/>
          </p:cNvSpPr>
          <p:nvPr/>
        </p:nvSpPr>
        <p:spPr bwMode="auto">
          <a:xfrm>
            <a:off x="7096125" y="6513513"/>
            <a:ext cx="1943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Beam expander hall</a:t>
            </a: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 flipV="1">
            <a:off x="7834313" y="5699125"/>
            <a:ext cx="46037" cy="75723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6" name="TextBox 14"/>
          <p:cNvSpPr txBox="1">
            <a:spLocks noChangeArrowheads="1"/>
          </p:cNvSpPr>
          <p:nvPr/>
        </p:nvSpPr>
        <p:spPr bwMode="auto">
          <a:xfrm>
            <a:off x="5954713" y="6273800"/>
            <a:ext cx="1008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 sz="1600"/>
              <a:t>Target </a:t>
            </a:r>
            <a:br>
              <a:rPr lang="en-GB" altLang="x-none" sz="1600"/>
            </a:br>
            <a:r>
              <a:rPr lang="en-GB" altLang="x-none" sz="1600"/>
              <a:t>monolith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H="1" flipV="1">
            <a:off x="5819775" y="6045200"/>
            <a:ext cx="355600" cy="46831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8" name="TextBox 16"/>
          <p:cNvSpPr txBox="1">
            <a:spLocks noChangeArrowheads="1"/>
          </p:cNvSpPr>
          <p:nvPr/>
        </p:nvSpPr>
        <p:spPr bwMode="auto">
          <a:xfrm>
            <a:off x="4500563" y="6519863"/>
            <a:ext cx="14049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 sz="1600"/>
              <a:t>Utilities block</a:t>
            </a:r>
          </a:p>
        </p:txBody>
      </p:sp>
      <p:cxnSp>
        <p:nvCxnSpPr>
          <p:cNvPr id="18" name="Straight Arrow Connector 17"/>
          <p:cNvCxnSpPr>
            <a:cxnSpLocks noChangeShapeType="1"/>
            <a:stCxn id="44048" idx="1"/>
          </p:cNvCxnSpPr>
          <p:nvPr/>
        </p:nvCxnSpPr>
        <p:spPr bwMode="auto">
          <a:xfrm flipH="1" flipV="1">
            <a:off x="4389438" y="6253163"/>
            <a:ext cx="111125" cy="43497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50" name="TextBox 20"/>
          <p:cNvSpPr txBox="1">
            <a:spLocks noChangeArrowheads="1"/>
          </p:cNvSpPr>
          <p:nvPr/>
        </p:nvSpPr>
        <p:spPr bwMode="auto">
          <a:xfrm>
            <a:off x="3205163" y="6519863"/>
            <a:ext cx="1303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Active cells</a:t>
            </a:r>
          </a:p>
        </p:txBody>
      </p:sp>
      <p:cxnSp>
        <p:nvCxnSpPr>
          <p:cNvPr id="22" name="Straight Arrow Connector 21"/>
          <p:cNvCxnSpPr>
            <a:cxnSpLocks noChangeShapeType="1"/>
            <a:stCxn id="44050" idx="1"/>
          </p:cNvCxnSpPr>
          <p:nvPr/>
        </p:nvCxnSpPr>
        <p:spPr bwMode="auto">
          <a:xfrm flipH="1" flipV="1">
            <a:off x="2341563" y="6442075"/>
            <a:ext cx="863600" cy="2460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1038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659563" y="1773238"/>
            <a:ext cx="2417762" cy="1676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Helium cooling of target material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Mass flow 3 kg/s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Pressure 11 bar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Temperature inlet/outlet 40 °C/240 °C</a:t>
            </a:r>
          </a:p>
        </p:txBody>
      </p:sp>
      <p:grpSp>
        <p:nvGrpSpPr>
          <p:cNvPr id="41986" name="Group 10"/>
          <p:cNvGrpSpPr>
            <a:grpSpLocks/>
          </p:cNvGrpSpPr>
          <p:nvPr/>
        </p:nvGrpSpPr>
        <p:grpSpPr bwMode="auto">
          <a:xfrm>
            <a:off x="-74613" y="1492250"/>
            <a:ext cx="4114801" cy="4498975"/>
            <a:chOff x="3980464" y="1484783"/>
            <a:chExt cx="4865843" cy="5321491"/>
          </a:xfrm>
        </p:grpSpPr>
        <p:pic>
          <p:nvPicPr>
            <p:cNvPr id="41993" name="Content Placeholder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550" y="1484783"/>
              <a:ext cx="3963170" cy="5321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994" name="Group 12"/>
            <p:cNvGrpSpPr>
              <a:grpSpLocks/>
            </p:cNvGrpSpPr>
            <p:nvPr/>
          </p:nvGrpSpPr>
          <p:grpSpPr bwMode="auto">
            <a:xfrm>
              <a:off x="3980464" y="4814507"/>
              <a:ext cx="936104" cy="461665"/>
              <a:chOff x="3887239" y="4835673"/>
              <a:chExt cx="936104" cy="461665"/>
            </a:xfrm>
          </p:grpSpPr>
          <p:cxnSp>
            <p:nvCxnSpPr>
              <p:cNvPr id="28" name="Straight Arrow Connector 27"/>
              <p:cNvCxnSpPr>
                <a:cxnSpLocks noChangeShapeType="1"/>
              </p:cNvCxnSpPr>
              <p:nvPr/>
            </p:nvCxnSpPr>
            <p:spPr bwMode="auto">
              <a:xfrm flipV="1">
                <a:off x="4152526" y="5013176"/>
                <a:ext cx="576064" cy="14040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40005" dist="19939" dir="5400000" algn="tl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010" name="TextBox 28"/>
              <p:cNvSpPr txBox="1">
                <a:spLocks noChangeArrowheads="1"/>
              </p:cNvSpPr>
              <p:nvPr/>
            </p:nvSpPr>
            <p:spPr bwMode="auto">
              <a:xfrm rot="-808130">
                <a:off x="3887239" y="4835673"/>
                <a:ext cx="93610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200"/>
                  <a:t>proton</a:t>
                </a:r>
                <a:br>
                  <a:rPr lang="en-US" altLang="x-none" sz="1200"/>
                </a:br>
                <a:r>
                  <a:rPr lang="en-US" altLang="x-none" sz="1200"/>
                  <a:t>beam</a:t>
                </a:r>
              </a:p>
            </p:txBody>
          </p:sp>
        </p:grpSp>
        <p:sp>
          <p:nvSpPr>
            <p:cNvPr id="41995" name="TextBox 13"/>
            <p:cNvSpPr txBox="1">
              <a:spLocks noChangeArrowheads="1"/>
            </p:cNvSpPr>
            <p:nvPr/>
          </p:nvSpPr>
          <p:spPr bwMode="auto">
            <a:xfrm>
              <a:off x="5029195" y="5053977"/>
              <a:ext cx="93610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/>
                <a:t>proton</a:t>
              </a:r>
              <a:br>
                <a:rPr lang="en-US" altLang="x-none" sz="1200"/>
              </a:br>
              <a:r>
                <a:rPr lang="en-US" altLang="x-none" sz="1200"/>
                <a:t>beam window</a:t>
              </a:r>
            </a:p>
          </p:txBody>
        </p:sp>
        <p:sp>
          <p:nvSpPr>
            <p:cNvPr id="41996" name="TextBox 14"/>
            <p:cNvSpPr txBox="1">
              <a:spLocks noChangeArrowheads="1"/>
            </p:cNvSpPr>
            <p:nvPr/>
          </p:nvSpPr>
          <p:spPr bwMode="auto">
            <a:xfrm>
              <a:off x="4929610" y="1902293"/>
              <a:ext cx="1465432" cy="76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>
                  <a:solidFill>
                    <a:schemeClr val="bg1"/>
                  </a:solidFill>
                </a:rPr>
                <a:t>proton beam instrumentation plug</a:t>
              </a:r>
            </a:p>
          </p:txBody>
        </p:sp>
        <p:sp>
          <p:nvSpPr>
            <p:cNvPr id="41997" name="TextBox 15"/>
            <p:cNvSpPr txBox="1">
              <a:spLocks noChangeArrowheads="1"/>
            </p:cNvSpPr>
            <p:nvPr/>
          </p:nvSpPr>
          <p:spPr bwMode="auto">
            <a:xfrm>
              <a:off x="6118273" y="1526536"/>
              <a:ext cx="1228523" cy="54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>
                  <a:solidFill>
                    <a:schemeClr val="bg1"/>
                  </a:solidFill>
                </a:rPr>
                <a:t>Moderator and reflector</a:t>
              </a:r>
            </a:p>
          </p:txBody>
        </p:sp>
        <p:sp>
          <p:nvSpPr>
            <p:cNvPr id="41998" name="TextBox 16"/>
            <p:cNvSpPr txBox="1">
              <a:spLocks noChangeArrowheads="1"/>
            </p:cNvSpPr>
            <p:nvPr/>
          </p:nvSpPr>
          <p:spPr bwMode="auto">
            <a:xfrm>
              <a:off x="6664782" y="4934498"/>
              <a:ext cx="682014" cy="54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/>
                <a:t>target wheel </a:t>
              </a:r>
            </a:p>
          </p:txBody>
        </p:sp>
        <p:sp>
          <p:nvSpPr>
            <p:cNvPr id="41999" name="TextBox 17"/>
            <p:cNvSpPr txBox="1">
              <a:spLocks noChangeArrowheads="1"/>
            </p:cNvSpPr>
            <p:nvPr/>
          </p:nvSpPr>
          <p:spPr bwMode="auto">
            <a:xfrm>
              <a:off x="7663266" y="3776267"/>
              <a:ext cx="1183041" cy="98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/>
                <a:t>neutron beam extraction port</a:t>
              </a:r>
            </a:p>
          </p:txBody>
        </p:sp>
        <p:sp>
          <p:nvSpPr>
            <p:cNvPr id="42000" name="TextBox 18"/>
            <p:cNvSpPr txBox="1">
              <a:spLocks noChangeArrowheads="1"/>
            </p:cNvSpPr>
            <p:nvPr/>
          </p:nvSpPr>
          <p:spPr bwMode="auto">
            <a:xfrm>
              <a:off x="7185614" y="2098693"/>
              <a:ext cx="1080121" cy="54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>
                  <a:solidFill>
                    <a:schemeClr val="bg1"/>
                  </a:solidFill>
                </a:rPr>
                <a:t>monolith vessel</a:t>
              </a:r>
            </a:p>
          </p:txBody>
        </p:sp>
        <p:sp>
          <p:nvSpPr>
            <p:cNvPr id="42001" name="TextBox 19"/>
            <p:cNvSpPr txBox="1">
              <a:spLocks noChangeArrowheads="1"/>
            </p:cNvSpPr>
            <p:nvPr/>
          </p:nvSpPr>
          <p:spPr bwMode="auto">
            <a:xfrm>
              <a:off x="7685162" y="4810734"/>
              <a:ext cx="1161144" cy="76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/>
                <a:t>target monitoring plug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5399669" y="4904133"/>
              <a:ext cx="101372" cy="326725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5450354" y="2617056"/>
              <a:ext cx="555667" cy="1704980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439668" y="2072514"/>
              <a:ext cx="103248" cy="2486116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41998" idx="0"/>
            </p:cNvCxnSpPr>
            <p:nvPr/>
          </p:nvCxnSpPr>
          <p:spPr>
            <a:xfrm flipH="1" flipV="1">
              <a:off x="6910858" y="4558630"/>
              <a:ext cx="95741" cy="375546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7320099" y="4149285"/>
              <a:ext cx="405487" cy="153974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7248763" y="4365223"/>
              <a:ext cx="476822" cy="49947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320099" y="2639588"/>
              <a:ext cx="245921" cy="501354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9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A57855AA-C5C2-FE41-B7FD-29F847F4DA3F}" type="slidenum">
              <a:rPr lang="en-GB" altLang="x-none"/>
              <a:pPr/>
              <a:t>8</a:t>
            </a:fld>
            <a:endParaRPr lang="en-GB" altLang="x-none"/>
          </a:p>
        </p:txBody>
      </p:sp>
      <p:sp>
        <p:nvSpPr>
          <p:cNvPr id="6" name="Rounded Rectangle 5"/>
          <p:cNvSpPr/>
          <p:nvPr/>
        </p:nvSpPr>
        <p:spPr>
          <a:xfrm>
            <a:off x="3914775" y="3724275"/>
            <a:ext cx="5157788" cy="11334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Rotating solid tungsten target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36 sectors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Mass, total 11 tonnes, whereof 3 tonnes of W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Rotates 23.3 rpm, synchronized with pulsed proton beam 14 Hz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6050" y="5122863"/>
            <a:ext cx="4402138" cy="16637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Moderators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Provisional locations of moderators above and beneath the target wheel, i.e. monolith centre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1</a:t>
            </a:r>
            <a:r>
              <a:rPr lang="en-GB" sz="1400" baseline="30000" dirty="0"/>
              <a:t>st</a:t>
            </a:r>
            <a:r>
              <a:rPr lang="en-GB" sz="1400" dirty="0"/>
              <a:t> MR plug exploits the upper space, offering:</a:t>
            </a:r>
          </a:p>
          <a:p>
            <a:pPr marL="742950" lvl="1" indent="-285750" algn="ctr">
              <a:buFont typeface="Wingdings" charset="2"/>
              <a:buChar char="ü"/>
              <a:defRPr/>
            </a:pPr>
            <a:r>
              <a:rPr lang="en-GB" sz="1400" dirty="0"/>
              <a:t>Cold, 30 mm high, liquid H</a:t>
            </a:r>
            <a:r>
              <a:rPr lang="en-GB" sz="1400" baseline="-25000" dirty="0"/>
              <a:t>2</a:t>
            </a:r>
            <a:r>
              <a:rPr lang="en-GB" sz="1400" dirty="0"/>
              <a:t> moderators, 17 K</a:t>
            </a:r>
          </a:p>
          <a:p>
            <a:pPr marL="742950" lvl="1" indent="-285750" algn="ctr">
              <a:buFont typeface="Wingdings" charset="2"/>
              <a:buChar char="ü"/>
              <a:defRPr/>
            </a:pPr>
            <a:r>
              <a:rPr lang="en-GB" sz="1400" dirty="0"/>
              <a:t>Thermal, 30 mm high, H</a:t>
            </a:r>
            <a:r>
              <a:rPr lang="en-GB" sz="1400" baseline="-25000" dirty="0"/>
              <a:t>2</a:t>
            </a:r>
            <a:r>
              <a:rPr lang="en-GB" sz="1400" dirty="0"/>
              <a:t>O moderator, 300 K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10100" y="4949825"/>
            <a:ext cx="4471988" cy="18319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Diagnostics and instrumentation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US" sz="1400" dirty="0"/>
              <a:t>Controlled and integrated commissioning and operation of the accelerator and target 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US" sz="1400" dirty="0"/>
              <a:t>Fluorescent coating of PBW and target front face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US" sz="1400" dirty="0"/>
              <a:t>Optical paths, grid profile monitor, aperture monitor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US" sz="1400" dirty="0"/>
              <a:t>Wheel monitoring including position, temperature, vibration, as well as internal structure </a:t>
            </a:r>
          </a:p>
        </p:txBody>
      </p:sp>
      <p:sp>
        <p:nvSpPr>
          <p:cNvPr id="41991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272808" cy="1143000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Key features of the ESS Target Station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605213" y="1573213"/>
            <a:ext cx="2998787" cy="20335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Target Safety System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Monitors target coolant flow, pressure and temperature, monolith pressure, </a:t>
            </a:r>
            <a:br>
              <a:rPr lang="en-GB" sz="1400" dirty="0"/>
            </a:br>
            <a:r>
              <a:rPr lang="en-GB" sz="1400" dirty="0"/>
              <a:t>&amp; target wheel rotation</a:t>
            </a:r>
          </a:p>
          <a:p>
            <a:pPr marL="285750" indent="-285750" algn="ctr">
              <a:buFont typeface="Wingdings" charset="2"/>
              <a:buChar char="Ø"/>
              <a:defRPr/>
            </a:pPr>
            <a:r>
              <a:rPr lang="en-GB" sz="1400" dirty="0"/>
              <a:t>Prohibit beam on target if parameters are outside specified limits</a:t>
            </a:r>
          </a:p>
        </p:txBody>
      </p:sp>
    </p:spTree>
    <p:extLst>
      <p:ext uri="{BB962C8B-B14F-4D97-AF65-F5344CB8AC3E}">
        <p14:creationId xmlns:p14="http://schemas.microsoft.com/office/powerpoint/2010/main" val="48735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Targe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"/>
          <a:stretch/>
        </p:blipFill>
        <p:spPr>
          <a:xfrm>
            <a:off x="809989" y="1450170"/>
            <a:ext cx="4194059" cy="533832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Target Wheel and Moderator and Reflector unit (MR Plug) placement in Monolith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3" name="Picture 2" descr="2016-01-25_14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84784"/>
            <a:ext cx="2615044" cy="5129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5405" y="4205320"/>
            <a:ext cx="145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Wheel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5495" y="6277792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 Plugs</a:t>
            </a:r>
          </a:p>
        </p:txBody>
      </p:sp>
      <p:cxnSp>
        <p:nvCxnSpPr>
          <p:cNvPr id="10" name="Straight Arrow Connector 9"/>
          <p:cNvCxnSpPr>
            <a:stCxn id="5" idx="2"/>
          </p:cNvCxnSpPr>
          <p:nvPr/>
        </p:nvCxnSpPr>
        <p:spPr>
          <a:xfrm>
            <a:off x="5340668" y="4574652"/>
            <a:ext cx="966128" cy="7408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0"/>
          </p:cNvCxnSpPr>
          <p:nvPr/>
        </p:nvCxnSpPr>
        <p:spPr>
          <a:xfrm flipV="1">
            <a:off x="5103845" y="5472602"/>
            <a:ext cx="2325347" cy="805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5" idx="2"/>
          </p:cNvCxnSpPr>
          <p:nvPr/>
        </p:nvCxnSpPr>
        <p:spPr>
          <a:xfrm flipH="1">
            <a:off x="3751604" y="4574652"/>
            <a:ext cx="1589064" cy="116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0"/>
          </p:cNvCxnSpPr>
          <p:nvPr/>
        </p:nvCxnSpPr>
        <p:spPr>
          <a:xfrm flipH="1" flipV="1">
            <a:off x="3067940" y="4913832"/>
            <a:ext cx="2035905" cy="13639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7504" y="4221088"/>
            <a:ext cx="826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/>
              <a:t>Proton</a:t>
            </a:r>
            <a:br>
              <a:rPr lang="en-US" kern="1200" dirty="0"/>
            </a:br>
            <a:r>
              <a:rPr lang="en-US" kern="1200" dirty="0"/>
              <a:t>Beam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19641" y="4802736"/>
            <a:ext cx="1486968" cy="854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207915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16030</TotalTime>
  <Words>1812</Words>
  <Application>Microsoft Macintosh PowerPoint</Application>
  <PresentationFormat>On-screen Show (4:3)</PresentationFormat>
  <Paragraphs>389</Paragraphs>
  <Slides>43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ＭＳ Ｐゴシック</vt:lpstr>
      <vt:lpstr>ＭＳ Ｐゴシック</vt:lpstr>
      <vt:lpstr>ヒラギノ角ゴ ProN W3</vt:lpstr>
      <vt:lpstr>Arial</vt:lpstr>
      <vt:lpstr>Calibri</vt:lpstr>
      <vt:lpstr>Cambria</vt:lpstr>
      <vt:lpstr>Courier New</vt:lpstr>
      <vt:lpstr>Gill Sans</vt:lpstr>
      <vt:lpstr>Helvetica</vt:lpstr>
      <vt:lpstr>Tahoma</vt:lpstr>
      <vt:lpstr>Times New Roman</vt:lpstr>
      <vt:lpstr>Wingdings</vt:lpstr>
      <vt:lpstr>ESS Core Powerpoint template</vt:lpstr>
      <vt:lpstr>ESS Target Station for SLHiPP-8</vt:lpstr>
      <vt:lpstr>Agenda</vt:lpstr>
      <vt:lpstr> European Spallation Source basics</vt:lpstr>
      <vt:lpstr>Construction plan</vt:lpstr>
      <vt:lpstr>Summary Schedule for Remaining Work</vt:lpstr>
      <vt:lpstr>PowerPoint Presentation</vt:lpstr>
      <vt:lpstr>Key features of the ESS Target Station</vt:lpstr>
      <vt:lpstr>Key features of the ESS Target Station</vt:lpstr>
      <vt:lpstr>Target Wheel and Moderator and Reflector unit (MR Plug) placement in Monolith</vt:lpstr>
      <vt:lpstr>ESS will be the first spallation source to employ a helium-cooled rotating target</vt:lpstr>
      <vt:lpstr>Each 10° sector is loaded with a tungsten-filled cassette</vt:lpstr>
      <vt:lpstr>Main functions and design of the ESS Flat Moderator and Reflector Systems</vt:lpstr>
      <vt:lpstr>Remote Handling Systems</vt:lpstr>
      <vt:lpstr>Target Safety System and Target Controls</vt:lpstr>
      <vt:lpstr>TSS Test Stand</vt:lpstr>
      <vt:lpstr>Radiation Hazards Analysis and Safety Functions</vt:lpstr>
      <vt:lpstr>Target Interfaces </vt:lpstr>
      <vt:lpstr>Accelerator - Beam on Target</vt:lpstr>
      <vt:lpstr>Interface to Accelerator</vt:lpstr>
      <vt:lpstr>Interface to Accelerator</vt:lpstr>
      <vt:lpstr>Interface to Accelerator</vt:lpstr>
      <vt:lpstr>The Beam Lines</vt:lpstr>
      <vt:lpstr>Interface to Neutron Scattering Systems</vt:lpstr>
      <vt:lpstr>Interface – Beginning of Beam Lines</vt:lpstr>
      <vt:lpstr>15 Instruments selected so far  8 to be in user operation by 2023</vt:lpstr>
      <vt:lpstr>Equipment Summary</vt:lpstr>
      <vt:lpstr>Site Photos – The Real World</vt:lpstr>
      <vt:lpstr>September 2014 Civil construction groundbreaking</vt:lpstr>
      <vt:lpstr>January 2018</vt:lpstr>
      <vt:lpstr>Recent Accomplishments</vt:lpstr>
      <vt:lpstr>Recent Accomplishments</vt:lpstr>
      <vt:lpstr>Recent Accomplishments</vt:lpstr>
      <vt:lpstr>Recent Accomplishments</vt:lpstr>
      <vt:lpstr>Recent Accomplishments</vt:lpstr>
      <vt:lpstr>Recent Accomplishments</vt:lpstr>
      <vt:lpstr>Recent Accomplishments</vt:lpstr>
      <vt:lpstr>Recent Accomplishments</vt:lpstr>
      <vt:lpstr>Recent Accomplishments</vt:lpstr>
      <vt:lpstr>Recent Accomplishments</vt:lpstr>
      <vt:lpstr>PowerPoint Presentation</vt:lpstr>
      <vt:lpstr>PowerPoint Presentation</vt:lpstr>
      <vt:lpstr>Progress on ACF Construction</vt:lpstr>
      <vt:lpstr>Closing Remarks</vt:lpstr>
    </vt:vector>
  </TitlesOfParts>
  <Manager/>
  <Company>ESS</Company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Rikard Linander</dc:creator>
  <cp:keywords/>
  <dc:description/>
  <cp:lastModifiedBy>Mark Anthony</cp:lastModifiedBy>
  <cp:revision>190</cp:revision>
  <dcterms:created xsi:type="dcterms:W3CDTF">2013-10-29T16:05:10Z</dcterms:created>
  <dcterms:modified xsi:type="dcterms:W3CDTF">2018-06-11T12:01:20Z</dcterms:modified>
  <cp:category/>
</cp:coreProperties>
</file>