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embeddings/oleObject2.bin" ContentType="application/vnd.openxmlformats-officedocument.oleObject"/>
  <Override PartName="/ppt/tags/tag4.xml" ContentType="application/vnd.openxmlformats-officedocument.presentationml.tags+xml"/>
  <Override PartName="/ppt/embeddings/oleObject3.bin" ContentType="application/vnd.openxmlformats-officedocument.oleObject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embeddings/oleObject4.bin" ContentType="application/vnd.openxmlformats-officedocument.oleObject"/>
  <Override PartName="/ppt/tags/tag6.xml" ContentType="application/vnd.openxmlformats-officedocument.presentationml.tags+xml"/>
  <Override PartName="/ppt/embeddings/oleObject5.bin" ContentType="application/vnd.openxmlformats-officedocument.oleObject"/>
  <Override PartName="/ppt/theme/theme3.xml" ContentType="application/vnd.openxmlformats-officedocument.theme+xml"/>
  <Override PartName="/ppt/tags/tag7.xml" ContentType="application/vnd.openxmlformats-officedocument.presentationml.tags+xml"/>
  <Override PartName="/ppt/embeddings/oleObject6.bin" ContentType="application/vnd.openxmlformats-officedocument.oleObject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tags/tag10.xml" ContentType="application/vnd.openxmlformats-officedocument.presentationml.tags+xml"/>
  <Override PartName="/ppt/embeddings/oleObject8.bin" ContentType="application/vnd.openxmlformats-officedocument.oleObject"/>
  <Override PartName="/ppt/tags/tag11.xml" ContentType="application/vnd.openxmlformats-officedocument.presentationml.tags+xml"/>
  <Override PartName="/ppt/embeddings/oleObject9.bin" ContentType="application/vnd.openxmlformats-officedocument.oleObject"/>
  <Override PartName="/ppt/tags/tag12.xml" ContentType="application/vnd.openxmlformats-officedocument.presentationml.tags+xml"/>
  <Override PartName="/ppt/embeddings/oleObject10.bin" ContentType="application/vnd.openxmlformats-officedocument.oleObject"/>
  <Override PartName="/ppt/tags/tag13.xml" ContentType="application/vnd.openxmlformats-officedocument.presentationml.tags+xml"/>
  <Override PartName="/ppt/embeddings/oleObject11.bin" ContentType="application/vnd.openxmlformats-officedocument.oleObject"/>
  <Override PartName="/ppt/tags/tag14.xml" ContentType="application/vnd.openxmlformats-officedocument.presentationml.tags+xml"/>
  <Override PartName="/ppt/embeddings/oleObject12.bin" ContentType="application/vnd.openxmlformats-officedocument.oleObject"/>
  <Override PartName="/ppt/tags/tag15.xml" ContentType="application/vnd.openxmlformats-officedocument.presentationml.tags+xml"/>
  <Override PartName="/ppt/embeddings/oleObject13.bin" ContentType="application/vnd.openxmlformats-officedocument.oleObject"/>
  <Override PartName="/ppt/tags/tag16.xml" ContentType="application/vnd.openxmlformats-officedocument.presentationml.tags+xml"/>
  <Override PartName="/ppt/embeddings/oleObject14.bin" ContentType="application/vnd.openxmlformats-officedocument.oleObject"/>
  <Override PartName="/ppt/tags/tag17.xml" ContentType="application/vnd.openxmlformats-officedocument.presentationml.tags+xml"/>
  <Override PartName="/ppt/embeddings/oleObject15.bin" ContentType="application/vnd.openxmlformats-officedocument.oleObject"/>
  <Override PartName="/ppt/tags/tag18.xml" ContentType="application/vnd.openxmlformats-officedocument.presentationml.tags+xml"/>
  <Override PartName="/ppt/embeddings/oleObject16.bin" ContentType="application/vnd.openxmlformats-officedocument.oleObject"/>
  <Override PartName="/ppt/tags/tag19.xml" ContentType="application/vnd.openxmlformats-officedocument.presentationml.tags+xml"/>
  <Override PartName="/ppt/embeddings/oleObject17.bin" ContentType="application/vnd.openxmlformats-officedocument.oleObject"/>
  <Override PartName="/ppt/tags/tag20.xml" ContentType="application/vnd.openxmlformats-officedocument.presentationml.tags+xml"/>
  <Override PartName="/ppt/embeddings/oleObject18.bin" ContentType="application/vnd.openxmlformats-officedocument.oleObject"/>
  <Override PartName="/ppt/tags/tag21.xml" ContentType="application/vnd.openxmlformats-officedocument.presentationml.tags+xml"/>
  <Override PartName="/ppt/embeddings/oleObject19.bin" ContentType="application/vnd.openxmlformats-officedocument.oleObject"/>
  <Override PartName="/ppt/tags/tag22.xml" ContentType="application/vnd.openxmlformats-officedocument.presentationml.tags+xml"/>
  <Override PartName="/ppt/embeddings/oleObject20.bin" ContentType="application/vnd.openxmlformats-officedocument.oleObject"/>
  <Override PartName="/ppt/tags/tag23.xml" ContentType="application/vnd.openxmlformats-officedocument.presentationml.tags+xml"/>
  <Override PartName="/ppt/embeddings/oleObject21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7"/>
  </p:notesMasterIdLst>
  <p:sldIdLst>
    <p:sldId id="257" r:id="rId3"/>
    <p:sldId id="595" r:id="rId4"/>
    <p:sldId id="513" r:id="rId5"/>
    <p:sldId id="597" r:id="rId6"/>
    <p:sldId id="588" r:id="rId7"/>
    <p:sldId id="598" r:id="rId8"/>
    <p:sldId id="599" r:id="rId9"/>
    <p:sldId id="602" r:id="rId10"/>
    <p:sldId id="600" r:id="rId11"/>
    <p:sldId id="603" r:id="rId12"/>
    <p:sldId id="604" r:id="rId13"/>
    <p:sldId id="605" r:id="rId14"/>
    <p:sldId id="606" r:id="rId15"/>
    <p:sldId id="607" r:id="rId16"/>
    <p:sldId id="608" r:id="rId17"/>
    <p:sldId id="601" r:id="rId18"/>
    <p:sldId id="609" r:id="rId19"/>
    <p:sldId id="610" r:id="rId20"/>
    <p:sldId id="611" r:id="rId21"/>
    <p:sldId id="612" r:id="rId22"/>
    <p:sldId id="613" r:id="rId23"/>
    <p:sldId id="614" r:id="rId24"/>
    <p:sldId id="615" r:id="rId25"/>
    <p:sldId id="258" r:id="rId26"/>
  </p:sldIdLst>
  <p:sldSz cx="9906000" cy="6858000" type="A4"/>
  <p:notesSz cx="9144000" cy="6858000"/>
  <p:custDataLst>
    <p:tags r:id="rId29"/>
  </p:custDataLst>
  <p:defaultTextStyle>
    <a:defPPr>
      <a:defRPr lang="nl-BE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07">
          <p15:clr>
            <a:srgbClr val="A4A3A4"/>
          </p15:clr>
        </p15:guide>
        <p15:guide id="2" pos="27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FCD"/>
    <a:srgbClr val="898989"/>
    <a:srgbClr val="007DC3"/>
    <a:srgbClr val="F36D47"/>
    <a:srgbClr val="F3663F"/>
    <a:srgbClr val="0DA9FF"/>
    <a:srgbClr val="FFFF99"/>
    <a:srgbClr val="96D9FF"/>
    <a:srgbClr val="00A4FF"/>
    <a:srgbClr val="40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64" autoAdjust="0"/>
  </p:normalViewPr>
  <p:slideViewPr>
    <p:cSldViewPr>
      <p:cViewPr varScale="1">
        <p:scale>
          <a:sx n="88" d="100"/>
          <a:sy n="88" d="100"/>
        </p:scale>
        <p:origin x="-1480" y="-112"/>
      </p:cViewPr>
      <p:guideLst>
        <p:guide orient="horz" pos="1207"/>
        <p:guide pos="27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laus\AppData\Local\Temp\Flatness_0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laus\AppData\Local\Temp\Flatness_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083333333333"/>
          <c:y val="0.0486111111111111"/>
          <c:w val="0.801388888888889"/>
          <c:h val="0.895833333333334"/>
        </c:manualLayout>
      </c:layout>
      <c:scatterChart>
        <c:scatterStyle val="lineMarker"/>
        <c:varyColors val="0"/>
        <c:ser>
          <c:idx val="0"/>
          <c:order val="0"/>
          <c:yVal>
            <c:numRef>
              <c:f>[Flatness_06.xlsx]Tabelle1!$F$4:$F$42</c:f>
              <c:numCache>
                <c:formatCode>0.00%</c:formatCode>
                <c:ptCount val="39"/>
                <c:pt idx="0">
                  <c:v>0.0220463596923187</c:v>
                </c:pt>
                <c:pt idx="1">
                  <c:v>-0.00536707844439083</c:v>
                </c:pt>
                <c:pt idx="2">
                  <c:v>-0.0215890142336109</c:v>
                </c:pt>
                <c:pt idx="3">
                  <c:v>-0.0171382968610411</c:v>
                </c:pt>
                <c:pt idx="4">
                  <c:v>0.000466595751371821</c:v>
                </c:pt>
                <c:pt idx="5">
                  <c:v>0.0149040893823383</c:v>
                </c:pt>
                <c:pt idx="6">
                  <c:v>0.0305517465022717</c:v>
                </c:pt>
                <c:pt idx="7">
                  <c:v>0.029139063526231</c:v>
                </c:pt>
                <c:pt idx="8">
                  <c:v>0.029139063526231</c:v>
                </c:pt>
                <c:pt idx="9">
                  <c:v>0.0220463596923187</c:v>
                </c:pt>
                <c:pt idx="10">
                  <c:v>0.0120330678186971</c:v>
                </c:pt>
                <c:pt idx="11">
                  <c:v>0.00481962542697009</c:v>
                </c:pt>
                <c:pt idx="12">
                  <c:v>0.00481962542697009</c:v>
                </c:pt>
                <c:pt idx="13">
                  <c:v>-0.00244597693765516</c:v>
                </c:pt>
                <c:pt idx="14">
                  <c:v>-0.0186196265693781</c:v>
                </c:pt>
                <c:pt idx="15">
                  <c:v>-0.0245674411924278</c:v>
                </c:pt>
                <c:pt idx="16">
                  <c:v>-0.0305517465022718</c:v>
                </c:pt>
                <c:pt idx="17">
                  <c:v>-0.0201031956315032</c:v>
                </c:pt>
                <c:pt idx="18">
                  <c:v>-0.0201031956315032</c:v>
                </c:pt>
                <c:pt idx="19">
                  <c:v>-0.0186196265693781</c:v>
                </c:pt>
                <c:pt idx="20">
                  <c:v>-0.0112351704929255</c:v>
                </c:pt>
                <c:pt idx="21">
                  <c:v>0.000466595751371821</c:v>
                </c:pt>
                <c:pt idx="22">
                  <c:v>0.00191970704122472</c:v>
                </c:pt>
                <c:pt idx="23">
                  <c:v>0.0120330678186971</c:v>
                </c:pt>
                <c:pt idx="24">
                  <c:v>0.0220463596923187</c:v>
                </c:pt>
                <c:pt idx="25">
                  <c:v>0.0234688326976817</c:v>
                </c:pt>
                <c:pt idx="26">
                  <c:v>0.0305517465022717</c:v>
                </c:pt>
                <c:pt idx="27">
                  <c:v>0.0263078640394303</c:v>
                </c:pt>
                <c:pt idx="28">
                  <c:v>0.029139063526231</c:v>
                </c:pt>
                <c:pt idx="29">
                  <c:v>0.0220463596923187</c:v>
                </c:pt>
                <c:pt idx="30">
                  <c:v>0.0134695952527429</c:v>
                </c:pt>
                <c:pt idx="31">
                  <c:v>0.00481962542697009</c:v>
                </c:pt>
                <c:pt idx="32">
                  <c:v>0.00191970704122472</c:v>
                </c:pt>
                <c:pt idx="33">
                  <c:v>-0.00244597693765516</c:v>
                </c:pt>
                <c:pt idx="34">
                  <c:v>-0.0141823151395159</c:v>
                </c:pt>
                <c:pt idx="35">
                  <c:v>-0.029052212344541</c:v>
                </c:pt>
                <c:pt idx="36">
                  <c:v>-0.0275549905026686</c:v>
                </c:pt>
                <c:pt idx="37">
                  <c:v>-0.0215890142336109</c:v>
                </c:pt>
                <c:pt idx="38">
                  <c:v>0.0305517465022717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4C9-4531-B26A-DEB32E433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7927752"/>
        <c:axId val="2137930888"/>
      </c:scatterChart>
      <c:valAx>
        <c:axId val="2137927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2137930888"/>
        <c:crosses val="autoZero"/>
        <c:crossBetween val="midCat"/>
      </c:valAx>
      <c:valAx>
        <c:axId val="2137930888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1379277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[Flatness_06.xlsx]Tabelle1!$J$4:$J$42</c:f>
              <c:numCache>
                <c:formatCode>0.00%</c:formatCode>
                <c:ptCount val="39"/>
                <c:pt idx="0">
                  <c:v>1.02204635969232</c:v>
                </c:pt>
                <c:pt idx="1">
                  <c:v>0.994632921555609</c:v>
                </c:pt>
                <c:pt idx="2">
                  <c:v>0.978410985766388</c:v>
                </c:pt>
                <c:pt idx="3">
                  <c:v>0.982861703138958</c:v>
                </c:pt>
                <c:pt idx="4">
                  <c:v>1.000466595751372</c:v>
                </c:pt>
                <c:pt idx="5">
                  <c:v>1.014904089382338</c:v>
                </c:pt>
                <c:pt idx="6">
                  <c:v>1.030551746502272</c:v>
                </c:pt>
                <c:pt idx="7">
                  <c:v>1.029139063526232</c:v>
                </c:pt>
                <c:pt idx="8">
                  <c:v>1.029139063526232</c:v>
                </c:pt>
                <c:pt idx="9">
                  <c:v>1.02204635969232</c:v>
                </c:pt>
                <c:pt idx="10">
                  <c:v>1.012033067818697</c:v>
                </c:pt>
                <c:pt idx="11">
                  <c:v>1.00481962542697</c:v>
                </c:pt>
                <c:pt idx="12">
                  <c:v>1.00481962542697</c:v>
                </c:pt>
                <c:pt idx="13">
                  <c:v>0.997554023062344</c:v>
                </c:pt>
                <c:pt idx="14">
                  <c:v>0.981380373430622</c:v>
                </c:pt>
                <c:pt idx="15">
                  <c:v>0.975432558807572</c:v>
                </c:pt>
                <c:pt idx="16">
                  <c:v>0.969448253497729</c:v>
                </c:pt>
                <c:pt idx="17">
                  <c:v>0.979896804368498</c:v>
                </c:pt>
                <c:pt idx="18">
                  <c:v>0.979896804368498</c:v>
                </c:pt>
                <c:pt idx="19">
                  <c:v>0.981380373430622</c:v>
                </c:pt>
                <c:pt idx="20">
                  <c:v>0.988764829507075</c:v>
                </c:pt>
                <c:pt idx="21">
                  <c:v>1.000466595751372</c:v>
                </c:pt>
                <c:pt idx="22">
                  <c:v>1.001919707041224</c:v>
                </c:pt>
                <c:pt idx="23">
                  <c:v>1.012033067818697</c:v>
                </c:pt>
                <c:pt idx="24">
                  <c:v>1.02204635969232</c:v>
                </c:pt>
                <c:pt idx="25">
                  <c:v>1.023468832697681</c:v>
                </c:pt>
                <c:pt idx="26">
                  <c:v>1.030551746502272</c:v>
                </c:pt>
                <c:pt idx="27">
                  <c:v>1.02630786403943</c:v>
                </c:pt>
                <c:pt idx="28">
                  <c:v>1.029139063526232</c:v>
                </c:pt>
                <c:pt idx="29">
                  <c:v>1.02204635969232</c:v>
                </c:pt>
                <c:pt idx="30">
                  <c:v>1.013469595252742</c:v>
                </c:pt>
                <c:pt idx="31">
                  <c:v>1.00481962542697</c:v>
                </c:pt>
                <c:pt idx="32">
                  <c:v>1.001919707041224</c:v>
                </c:pt>
                <c:pt idx="33">
                  <c:v>0.997554023062344</c:v>
                </c:pt>
                <c:pt idx="34">
                  <c:v>0.985817684860483</c:v>
                </c:pt>
                <c:pt idx="35">
                  <c:v>0.970947787655459</c:v>
                </c:pt>
                <c:pt idx="36">
                  <c:v>0.972445009497332</c:v>
                </c:pt>
                <c:pt idx="37">
                  <c:v>0.978410985766388</c:v>
                </c:pt>
                <c:pt idx="38">
                  <c:v>1.030551746502272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4FA-4D1C-8E61-D767178CB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5894872"/>
        <c:axId val="-2135889672"/>
      </c:lineChart>
      <c:catAx>
        <c:axId val="-213589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35889672"/>
        <c:crosses val="autoZero"/>
        <c:auto val="1"/>
        <c:lblAlgn val="ctr"/>
        <c:lblOffset val="100"/>
        <c:noMultiLvlLbl val="0"/>
      </c:catAx>
      <c:valAx>
        <c:axId val="-2135889672"/>
        <c:scaling>
          <c:orientation val="minMax"/>
          <c:min val="0.7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358948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BC57B-3E7E-469D-8403-91A719FB33F3}" type="datetimeFigureOut">
              <a:rPr lang="nl-BE" smtClean="0"/>
              <a:t>11/06/18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426AA-B911-4315-8B16-824FEF6D4B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1016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28913" y="522288"/>
            <a:ext cx="3689350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49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Messung Durchführung</a:t>
            </a:r>
          </a:p>
          <a:p>
            <a:r>
              <a:rPr lang="de-DE" dirty="0" smtClean="0"/>
              <a:t>FORMEL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AD2AF6-F53B-43AB-AAF1-A9F493B44A0D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373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426AA-B911-4315-8B16-824FEF6D4B62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84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.vml"/><Relationship Id="rId2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404677" y="1988840"/>
            <a:ext cx="9096646" cy="182420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8FC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chemeClr val="tx1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6368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495300" y="6356352"/>
            <a:ext cx="23114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20016" tIns="10008" rIns="20016" bIns="1000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DFF070F-223B-41EB-8445-0BEEC2B56EBA}" type="datetimeFigureOut">
              <a:rPr lang="de-DE"/>
              <a:pPr>
                <a:defRPr/>
              </a:pPr>
              <a:t>11/06/18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384550" y="6356352"/>
            <a:ext cx="31369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20016" tIns="10008" rIns="20016" bIns="1000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099300" y="6356352"/>
            <a:ext cx="23114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20016" tIns="10008" rIns="20016" bIns="1000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68A905-4E0E-48DF-8F66-87F362B6B3B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315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495300" y="6356352"/>
            <a:ext cx="23114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20016" tIns="10008" rIns="20016" bIns="1000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35F755-1C99-4F3A-9F36-2B80B3272C42}" type="datetimeFigureOut">
              <a:rPr lang="de-DE"/>
              <a:pPr>
                <a:defRPr/>
              </a:pPr>
              <a:t>11/06/18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3384550" y="6356352"/>
            <a:ext cx="31369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20016" tIns="10008" rIns="20016" bIns="1000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7099300" y="6356352"/>
            <a:ext cx="23114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20016" tIns="10008" rIns="20016" bIns="1000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A602CD4-CF2F-47D6-AEDC-344A5DA4C5D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8809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D0EC9F18-97BA-4498-9B91-C73032EE449D}" type="datetimeFigureOut">
              <a:rPr lang="de-DE" smtClean="0"/>
              <a:t>11/06/18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6856BBC-19B4-49F1-BBC6-7E4263D5EB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838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42566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22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16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412750" y="989681"/>
            <a:ext cx="9096646" cy="539164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8317894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5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5300" y="1141545"/>
            <a:ext cx="8915400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7276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150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3271044" y="989681"/>
            <a:ext cx="6238352" cy="5391647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lvl="0"/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6" name="Rounded Rectangle 5"/>
          <p:cNvSpPr>
            <a:spLocks/>
          </p:cNvSpPr>
          <p:nvPr userDrawn="1"/>
        </p:nvSpPr>
        <p:spPr bwMode="auto">
          <a:xfrm>
            <a:off x="412750" y="989683"/>
            <a:ext cx="2693194" cy="5391646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06506" y="1124744"/>
            <a:ext cx="2496277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chemeClr val="tx1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392827" y="1141545"/>
            <a:ext cx="5928659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2341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1028734"/>
            <a:ext cx="6183319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6769065" y="1046401"/>
            <a:ext cx="2693194" cy="5283355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67522" y="1124744"/>
            <a:ext cx="2496277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chemeClr val="tx1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9" y="1141545"/>
            <a:ext cx="5928659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731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4981690" y="1028734"/>
            <a:ext cx="4462240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5109018" y="1141545"/>
            <a:ext cx="417889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1028734"/>
            <a:ext cx="4462240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9" y="1141545"/>
            <a:ext cx="417889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3859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4981690" y="1213398"/>
            <a:ext cx="4462240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1213398"/>
            <a:ext cx="4462240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9" y="1604797"/>
            <a:ext cx="417889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135131" y="1604797"/>
            <a:ext cx="417889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22994" y="1021376"/>
            <a:ext cx="4195981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900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5125505" y="1021376"/>
            <a:ext cx="4195981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28464" y="2420888"/>
            <a:ext cx="1440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b="1" dirty="0" err="1" smtClean="0">
              <a:solidFill>
                <a:schemeClr val="bg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632520" y="1073456"/>
            <a:ext cx="3960440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232590" y="1073456"/>
            <a:ext cx="3960440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090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/>
          </p:cNvSpPr>
          <p:nvPr userDrawn="1"/>
        </p:nvSpPr>
        <p:spPr bwMode="auto">
          <a:xfrm>
            <a:off x="412751" y="1028733"/>
            <a:ext cx="9031179" cy="259228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412751" y="3717033"/>
            <a:ext cx="9031179" cy="259228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40078" y="3856616"/>
            <a:ext cx="8781407" cy="23131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40078" y="1192299"/>
            <a:ext cx="8781407" cy="22651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5300" y="20621"/>
            <a:ext cx="89154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456" y="6392521"/>
            <a:ext cx="8424936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000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437669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16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1" y="0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905292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tags" Target="../tags/tag2.xml"/><Relationship Id="rId16" Type="http://schemas.openxmlformats.org/officeDocument/2006/relationships/image" Target="../media/image2.png"/><Relationship Id="rId17" Type="http://schemas.openxmlformats.org/officeDocument/2006/relationships/oleObject" Target="../embeddings/oleObject1.bin"/><Relationship Id="rId18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4.vml"/><Relationship Id="rId4" Type="http://schemas.openxmlformats.org/officeDocument/2006/relationships/tags" Target="../tags/tag5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1.emf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50000" r="17797" b="-3153"/>
          <a:stretch/>
        </p:blipFill>
        <p:spPr bwMode="auto">
          <a:xfrm rot="10800000">
            <a:off x="0" y="5716456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42316092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86" name="think-cell Slide" r:id="rId17" imgW="216" imgH="216" progId="TCLayout.ActiveDocument.1">
                  <p:embed/>
                </p:oleObj>
              </mc:Choice>
              <mc:Fallback>
                <p:oleObj name="think-cell Slide" r:id="rId17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1" y="0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 userDrawn="1"/>
        </p:nvSpPr>
        <p:spPr bwMode="auto">
          <a:xfrm>
            <a:off x="8481392" y="6705654"/>
            <a:ext cx="1352600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Copyright</a:t>
            </a:r>
            <a:r>
              <a:rPr lang="en-GB" sz="700" b="0" baseline="0" dirty="0" smtClean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© 2018</a:t>
            </a:r>
            <a:r>
              <a:rPr lang="en-GB" sz="700" b="0" baseline="0" dirty="0" smtClean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 err="1" smtClean="0">
                <a:solidFill>
                  <a:srgbClr val="898989"/>
                </a:solidFill>
                <a:latin typeface="+mj-lt"/>
              </a:rPr>
              <a:t>SCK•CEN</a:t>
            </a:r>
            <a:endParaRPr lang="en-GB" sz="700" b="0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 userDrawn="1"/>
        </p:nvSpPr>
        <p:spPr bwMode="auto">
          <a:xfrm>
            <a:off x="8481392" y="6574429"/>
            <a:ext cx="13526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9CD9413-B2A0-4D48-9D45-C313C489C51C}" type="slidenum">
              <a:rPr lang="nl-BE" sz="800" smtClean="0">
                <a:solidFill>
                  <a:srgbClr val="898989"/>
                </a:solidFill>
              </a:rPr>
              <a:pPr algn="r"/>
              <a:t>‹#›</a:t>
            </a:fld>
            <a:endParaRPr lang="nl-BE" sz="8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6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61" r:id="rId5"/>
    <p:sldLayoutId id="2147483662" r:id="rId6"/>
    <p:sldLayoutId id="2147483664" r:id="rId7"/>
    <p:sldLayoutId id="2147483663" r:id="rId8"/>
    <p:sldLayoutId id="2147483665" r:id="rId9"/>
    <p:sldLayoutId id="2147483666" r:id="rId10"/>
    <p:sldLayoutId id="2147483667" r:id="rId11"/>
    <p:sldLayoutId id="2147483668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1072866" rtl="0" eaLnBrk="1" latinLnBrk="0" hangingPunct="1">
        <a:spcBef>
          <a:spcPct val="0"/>
        </a:spcBef>
        <a:buNone/>
        <a:defRPr lang="nl-BE" sz="2400" b="1" kern="0" dirty="0">
          <a:solidFill>
            <a:srgbClr val="3E8FCD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E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53393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8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50000" r="17797" b="-3153"/>
          <a:stretch/>
        </p:blipFill>
        <p:spPr bwMode="auto">
          <a:xfrm rot="10800000">
            <a:off x="2" y="5716456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1" y="0"/>
            <a:ext cx="9905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09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072866" rtl="0" eaLnBrk="1" latinLnBrk="0" hangingPunct="1">
        <a:spcBef>
          <a:spcPct val="0"/>
        </a:spcBef>
        <a:buNone/>
        <a:defRPr lang="nl-BE" sz="3100" b="1" kern="0" dirty="0">
          <a:solidFill>
            <a:srgbClr val="007DC3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Clr>
          <a:schemeClr val="accent2"/>
        </a:buClr>
        <a:buSzPct val="150000"/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Clr>
          <a:schemeClr val="accent3"/>
        </a:buClr>
        <a:buSzPct val="150000"/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Clr>
          <a:schemeClr val="accent4"/>
        </a:buClr>
        <a:buSzPct val="15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Clr>
          <a:schemeClr val="accent5"/>
        </a:buClr>
        <a:buSzPct val="150000"/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Clr>
          <a:schemeClr val="accent6"/>
        </a:buClr>
        <a:buSzPct val="150000"/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.emf"/><Relationship Id="rId6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2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.emf"/><Relationship Id="rId6" Type="http://schemas.openxmlformats.org/officeDocument/2006/relationships/image" Target="../media/image10.jpg"/><Relationship Id="rId1" Type="http://schemas.openxmlformats.org/officeDocument/2006/relationships/vmlDrawing" Target="../drawings/vmlDrawing15.vml"/><Relationship Id="rId2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.emf"/><Relationship Id="rId6" Type="http://schemas.openxmlformats.org/officeDocument/2006/relationships/image" Target="../media/image11.jpg"/><Relationship Id="rId1" Type="http://schemas.openxmlformats.org/officeDocument/2006/relationships/vmlDrawing" Target="../drawings/vmlDrawing16.vml"/><Relationship Id="rId2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1.emf"/><Relationship Id="rId6" Type="http://schemas.openxmlformats.org/officeDocument/2006/relationships/image" Target="../media/image12.jpg"/><Relationship Id="rId1" Type="http://schemas.openxmlformats.org/officeDocument/2006/relationships/vmlDrawing" Target="../drawings/vmlDrawing17.vml"/><Relationship Id="rId2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1.emf"/><Relationship Id="rId6" Type="http://schemas.openxmlformats.org/officeDocument/2006/relationships/image" Target="../media/image13.jpg"/><Relationship Id="rId1" Type="http://schemas.openxmlformats.org/officeDocument/2006/relationships/vmlDrawing" Target="../drawings/vmlDrawing18.vml"/><Relationship Id="rId2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.emf"/><Relationship Id="rId6" Type="http://schemas.openxmlformats.org/officeDocument/2006/relationships/image" Target="../media/image14.jpg"/><Relationship Id="rId1" Type="http://schemas.openxmlformats.org/officeDocument/2006/relationships/vmlDrawing" Target="../drawings/vmlDrawing19.vml"/><Relationship Id="rId2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1.emf"/><Relationship Id="rId6" Type="http://schemas.openxmlformats.org/officeDocument/2006/relationships/image" Target="../media/image15.jpg"/><Relationship Id="rId1" Type="http://schemas.openxmlformats.org/officeDocument/2006/relationships/vmlDrawing" Target="../drawings/vmlDrawing20.vml"/><Relationship Id="rId2" Type="http://schemas.openxmlformats.org/officeDocument/2006/relationships/tags" Target="../tags/tag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21.vml"/><Relationship Id="rId2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1.xml"/><Relationship Id="rId6" Type="http://schemas.openxmlformats.org/officeDocument/2006/relationships/oleObject" Target="../embeddings/oleObject7.bin"/><Relationship Id="rId7" Type="http://schemas.openxmlformats.org/officeDocument/2006/relationships/image" Target="../media/image4.emf"/><Relationship Id="rId8" Type="http://schemas.openxmlformats.org/officeDocument/2006/relationships/image" Target="../media/image5.emf"/><Relationship Id="rId1" Type="http://schemas.openxmlformats.org/officeDocument/2006/relationships/vmlDrawing" Target="../drawings/vmlDrawing7.vml"/><Relationship Id="rId2" Type="http://schemas.openxmlformats.org/officeDocument/2006/relationships/tags" Target="../tags/tag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8.vml"/><Relationship Id="rId2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.emf"/><Relationship Id="rId6" Type="http://schemas.openxmlformats.org/officeDocument/2006/relationships/image" Target="../media/image6.emf"/><Relationship Id="rId1" Type="http://schemas.openxmlformats.org/officeDocument/2006/relationships/vmlDrawing" Target="../drawings/vmlDrawing9.vml"/><Relationship Id="rId2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.emf"/><Relationship Id="rId6" Type="http://schemas.openxmlformats.org/officeDocument/2006/relationships/image" Target="../media/image7.png"/><Relationship Id="rId1" Type="http://schemas.openxmlformats.org/officeDocument/2006/relationships/vmlDrawing" Target="../drawings/vmlDrawing10.vml"/><Relationship Id="rId2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1.vml"/><Relationship Id="rId2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12.vml"/><Relationship Id="rId2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.emf"/><Relationship Id="rId6" Type="http://schemas.openxmlformats.org/officeDocument/2006/relationships/image" Target="../media/image8.png"/><Relationship Id="rId1" Type="http://schemas.openxmlformats.org/officeDocument/2006/relationships/vmlDrawing" Target="../drawings/vmlDrawing13.vml"/><Relationship Id="rId2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.emf"/><Relationship Id="rId6" Type="http://schemas.openxmlformats.org/officeDocument/2006/relationships/image" Target="../media/image9.jpg"/><Relationship Id="rId1" Type="http://schemas.openxmlformats.org/officeDocument/2006/relationships/vmlDrawing" Target="../drawings/vmlDrawing14.vml"/><Relationship Id="rId2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87320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48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2348" y="3356992"/>
            <a:ext cx="8663180" cy="301682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Segoe UI Light" panose="020B0502040204020203" pitchFamily="34" charset="0"/>
              </a:rPr>
              <a:t>Integrated prototyping for </a:t>
            </a:r>
            <a:r>
              <a:rPr lang="en-US" sz="2800" dirty="0" err="1" smtClean="0">
                <a:solidFill>
                  <a:schemeClr val="bg2"/>
                </a:solidFill>
                <a:latin typeface="Segoe UI Light" panose="020B0502040204020203" pitchFamily="34" charset="0"/>
              </a:rPr>
              <a:t>MYRRHA</a:t>
            </a:r>
            <a:endParaRPr lang="en-US" sz="2800" dirty="0" smtClean="0">
              <a:solidFill>
                <a:schemeClr val="bg2"/>
              </a:solidFill>
              <a:latin typeface="Segoe UI Light" panose="020B0502040204020203" pitchFamily="34" charset="0"/>
            </a:endParaRPr>
          </a:p>
          <a:p>
            <a:endParaRPr lang="en-US" sz="2800" dirty="0" smtClean="0">
              <a:solidFill>
                <a:schemeClr val="bg2"/>
              </a:solidFill>
              <a:latin typeface="Segoe UI Light" panose="020B0502040204020203" pitchFamily="34" charset="0"/>
            </a:endParaRPr>
          </a:p>
          <a:p>
            <a:endParaRPr lang="en-US" sz="2800" dirty="0" smtClean="0">
              <a:solidFill>
                <a:schemeClr val="bg2"/>
              </a:solidFill>
              <a:latin typeface="Segoe UI Light" panose="020B0502040204020203" pitchFamily="34" charset="0"/>
            </a:endParaRPr>
          </a:p>
          <a:p>
            <a:r>
              <a:rPr lang="en-GB" dirty="0" smtClean="0">
                <a:solidFill>
                  <a:schemeClr val="bg2"/>
                </a:solidFill>
              </a:rPr>
              <a:t>The ADT team : Dirk </a:t>
            </a:r>
            <a:r>
              <a:rPr lang="en-GB" dirty="0" err="1" smtClean="0">
                <a:solidFill>
                  <a:schemeClr val="bg2"/>
                </a:solidFill>
              </a:rPr>
              <a:t>Vandeplassche</a:t>
            </a:r>
            <a:r>
              <a:rPr lang="en-GB" dirty="0" smtClean="0">
                <a:solidFill>
                  <a:schemeClr val="bg2"/>
                </a:solidFill>
              </a:rPr>
              <a:t>, </a:t>
            </a:r>
            <a:r>
              <a:rPr lang="en-GB" dirty="0" err="1" smtClean="0">
                <a:solidFill>
                  <a:schemeClr val="bg2"/>
                </a:solidFill>
              </a:rPr>
              <a:t>Jorik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Belmans</a:t>
            </a:r>
            <a:r>
              <a:rPr lang="en-GB" dirty="0" smtClean="0">
                <a:solidFill>
                  <a:schemeClr val="bg2"/>
                </a:solidFill>
              </a:rPr>
              <a:t>, </a:t>
            </a:r>
            <a:r>
              <a:rPr lang="en-GB" dirty="0" err="1" smtClean="0">
                <a:solidFill>
                  <a:schemeClr val="bg2"/>
                </a:solidFill>
              </a:rPr>
              <a:t>Wouter</a:t>
            </a:r>
            <a:r>
              <a:rPr lang="en-GB" dirty="0" smtClean="0">
                <a:solidFill>
                  <a:schemeClr val="bg2"/>
                </a:solidFill>
              </a:rPr>
              <a:t> De Cock, François </a:t>
            </a:r>
            <a:r>
              <a:rPr lang="en-GB" dirty="0" err="1" smtClean="0">
                <a:solidFill>
                  <a:schemeClr val="bg2"/>
                </a:solidFill>
              </a:rPr>
              <a:t>Davin</a:t>
            </a:r>
            <a:r>
              <a:rPr lang="en-GB" dirty="0" smtClean="0">
                <a:solidFill>
                  <a:schemeClr val="bg2"/>
                </a:solidFill>
              </a:rPr>
              <a:t>, </a:t>
            </a:r>
            <a:r>
              <a:rPr lang="en-GB" dirty="0" err="1" smtClean="0">
                <a:solidFill>
                  <a:schemeClr val="bg2"/>
                </a:solidFill>
              </a:rPr>
              <a:t>Frédéric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Doucet</a:t>
            </a:r>
            <a:r>
              <a:rPr lang="en-GB" dirty="0" smtClean="0">
                <a:solidFill>
                  <a:schemeClr val="bg2"/>
                </a:solidFill>
              </a:rPr>
              <a:t>, Franck Pompon, Philippe Della Faille, </a:t>
            </a:r>
            <a:r>
              <a:rPr lang="en-GB" dirty="0" err="1" smtClean="0">
                <a:solidFill>
                  <a:schemeClr val="bg2"/>
                </a:solidFill>
              </a:rPr>
              <a:t>Angélique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Gatera</a:t>
            </a:r>
            <a:endParaRPr lang="en-GB" dirty="0" smtClean="0">
              <a:solidFill>
                <a:schemeClr val="bg2"/>
              </a:solidFill>
            </a:endParaRPr>
          </a:p>
          <a:p>
            <a:endParaRPr lang="en-GB" dirty="0" smtClean="0">
              <a:solidFill>
                <a:schemeClr val="bg2"/>
              </a:solidFill>
            </a:endParaRPr>
          </a:p>
          <a:p>
            <a:r>
              <a:rPr lang="en-GB" dirty="0" err="1" smtClean="0">
                <a:solidFill>
                  <a:schemeClr val="bg2"/>
                </a:solidFill>
              </a:rPr>
              <a:t>SLHiPP</a:t>
            </a:r>
            <a:r>
              <a:rPr lang="en-GB" dirty="0" smtClean="0">
                <a:solidFill>
                  <a:schemeClr val="bg2"/>
                </a:solidFill>
              </a:rPr>
              <a:t>-8, Uppsala, 12-13 June, 2018</a:t>
            </a:r>
            <a:endParaRPr lang="nl-BE" dirty="0">
              <a:solidFill>
                <a:schemeClr val="bg2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1837" y="836712"/>
            <a:ext cx="1802938" cy="227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879128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1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Present status</a:t>
            </a:r>
            <a:endParaRPr lang="nl-BE" sz="2400" dirty="0">
              <a:solidFill>
                <a:srgbClr val="3E8FCD"/>
              </a:solidFill>
            </a:endParaRPr>
          </a:p>
        </p:txBody>
      </p:sp>
      <p:pic>
        <p:nvPicPr>
          <p:cNvPr id="5" name="Espace réservé du contenu 4" descr="DSC_1911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4" r="-9664"/>
          <a:stretch>
            <a:fillRect/>
          </a:stretch>
        </p:blipFill>
        <p:spPr>
          <a:xfrm>
            <a:off x="128464" y="980728"/>
            <a:ext cx="9698980" cy="5422900"/>
          </a:xfrm>
        </p:spPr>
      </p:pic>
    </p:spTree>
    <p:extLst>
      <p:ext uri="{BB962C8B-B14F-4D97-AF65-F5344CB8AC3E}">
        <p14:creationId xmlns:p14="http://schemas.microsoft.com/office/powerpoint/2010/main" val="27415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314170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36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Present status</a:t>
            </a:r>
            <a:endParaRPr lang="nl-BE" sz="2400" dirty="0">
              <a:solidFill>
                <a:srgbClr val="3E8FCD"/>
              </a:solidFill>
            </a:endParaRPr>
          </a:p>
        </p:txBody>
      </p:sp>
      <p:pic>
        <p:nvPicPr>
          <p:cNvPr id="4" name="Espace réservé du contenu 3" descr="DSC_1903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6" r="-9666"/>
          <a:stretch>
            <a:fillRect/>
          </a:stretch>
        </p:blipFill>
        <p:spPr>
          <a:xfrm>
            <a:off x="128464" y="1030436"/>
            <a:ext cx="9699305" cy="5422900"/>
          </a:xfrm>
        </p:spPr>
      </p:pic>
    </p:spTree>
    <p:extLst>
      <p:ext uri="{BB962C8B-B14F-4D97-AF65-F5344CB8AC3E}">
        <p14:creationId xmlns:p14="http://schemas.microsoft.com/office/powerpoint/2010/main" val="191347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74976698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60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Present status</a:t>
            </a:r>
            <a:endParaRPr lang="nl-BE" sz="2400" dirty="0">
              <a:solidFill>
                <a:srgbClr val="3E8FCD"/>
              </a:solidFill>
            </a:endParaRPr>
          </a:p>
        </p:txBody>
      </p:sp>
      <p:pic>
        <p:nvPicPr>
          <p:cNvPr id="5" name="Espace réservé du contenu 4" descr="DSC_1907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9" b="8099"/>
          <a:stretch>
            <a:fillRect/>
          </a:stretch>
        </p:blipFill>
        <p:spPr>
          <a:xfrm>
            <a:off x="344488" y="1124744"/>
            <a:ext cx="9265920" cy="5180728"/>
          </a:xfrm>
        </p:spPr>
      </p:pic>
    </p:spTree>
    <p:extLst>
      <p:ext uri="{BB962C8B-B14F-4D97-AF65-F5344CB8AC3E}">
        <p14:creationId xmlns:p14="http://schemas.microsoft.com/office/powerpoint/2010/main" val="248515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1526168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8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Present status</a:t>
            </a:r>
            <a:endParaRPr lang="nl-BE" sz="2400" dirty="0">
              <a:solidFill>
                <a:srgbClr val="3E8FCD"/>
              </a:solidFill>
            </a:endParaRPr>
          </a:p>
        </p:txBody>
      </p:sp>
      <p:pic>
        <p:nvPicPr>
          <p:cNvPr id="4" name="Espace réservé du contenu 3" descr="DSC_1917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6" r="-9666"/>
          <a:stretch>
            <a:fillRect/>
          </a:stretch>
        </p:blipFill>
        <p:spPr>
          <a:xfrm>
            <a:off x="128464" y="980728"/>
            <a:ext cx="9699305" cy="5422900"/>
          </a:xfrm>
        </p:spPr>
      </p:pic>
    </p:spTree>
    <p:extLst>
      <p:ext uri="{BB962C8B-B14F-4D97-AF65-F5344CB8AC3E}">
        <p14:creationId xmlns:p14="http://schemas.microsoft.com/office/powerpoint/2010/main" val="309432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1538497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07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Present status</a:t>
            </a:r>
            <a:endParaRPr lang="nl-BE" sz="2400" dirty="0">
              <a:solidFill>
                <a:srgbClr val="3E8FCD"/>
              </a:solidFill>
            </a:endParaRPr>
          </a:p>
        </p:txBody>
      </p:sp>
      <p:pic>
        <p:nvPicPr>
          <p:cNvPr id="5" name="Espace réservé du contenu 4" descr="DSC_1927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4" r="-9664"/>
          <a:stretch>
            <a:fillRect/>
          </a:stretch>
        </p:blipFill>
        <p:spPr>
          <a:xfrm>
            <a:off x="136132" y="980728"/>
            <a:ext cx="9698980" cy="5422900"/>
          </a:xfrm>
        </p:spPr>
      </p:pic>
    </p:spTree>
    <p:extLst>
      <p:ext uri="{BB962C8B-B14F-4D97-AF65-F5344CB8AC3E}">
        <p14:creationId xmlns:p14="http://schemas.microsoft.com/office/powerpoint/2010/main" val="39384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7049072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30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Present status</a:t>
            </a:r>
            <a:endParaRPr lang="nl-BE" sz="2400" dirty="0">
              <a:solidFill>
                <a:srgbClr val="3E8FCD"/>
              </a:solidFill>
            </a:endParaRPr>
          </a:p>
        </p:txBody>
      </p:sp>
      <p:pic>
        <p:nvPicPr>
          <p:cNvPr id="4" name="Espace réservé du contenu 3" descr="DSC_1929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6" r="-9666"/>
          <a:stretch>
            <a:fillRect/>
          </a:stretch>
        </p:blipFill>
        <p:spPr>
          <a:xfrm>
            <a:off x="128464" y="1030436"/>
            <a:ext cx="9699305" cy="5422900"/>
          </a:xfrm>
        </p:spPr>
      </p:pic>
    </p:spTree>
    <p:extLst>
      <p:ext uri="{BB962C8B-B14F-4D97-AF65-F5344CB8AC3E}">
        <p14:creationId xmlns:p14="http://schemas.microsoft.com/office/powerpoint/2010/main" val="417478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5003338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5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Conclusion</a:t>
            </a:r>
            <a:endParaRPr lang="nl-BE" sz="2400" dirty="0">
              <a:solidFill>
                <a:srgbClr val="3E8FCD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88504" y="1052736"/>
            <a:ext cx="8915400" cy="5400600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lot of effort invested, lot of work accomplished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results will start to arrive in near future  at next </a:t>
            </a:r>
            <a:r>
              <a:rPr lang="en-US" sz="2100" dirty="0" err="1" smtClean="0">
                <a:sym typeface="Wingdings"/>
              </a:rPr>
              <a:t>SLHiPP</a:t>
            </a:r>
            <a:endParaRPr lang="en-US" sz="2100" dirty="0" smtClean="0">
              <a:sym typeface="Wingdings"/>
            </a:endParaRP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thanks !</a:t>
            </a:r>
            <a:endParaRPr lang="en-US" sz="1400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3643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19" y="909966"/>
            <a:ext cx="3144195" cy="28439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7222" y="1001707"/>
            <a:ext cx="57506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The MYRRHA </a:t>
            </a:r>
            <a:r>
              <a:rPr lang="de-DE" b="1" dirty="0" err="1"/>
              <a:t>Injector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907222" y="2327840"/>
            <a:ext cx="29482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Beam </a:t>
            </a:r>
            <a:r>
              <a:rPr lang="de-DE" dirty="0" err="1"/>
              <a:t>dynamics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injector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constant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CH </a:t>
            </a:r>
            <a:r>
              <a:rPr lang="de-DE" dirty="0" err="1"/>
              <a:t>cavities</a:t>
            </a:r>
            <a:r>
              <a:rPr lang="de-DE" dirty="0"/>
              <a:t>.</a:t>
            </a:r>
          </a:p>
        </p:txBody>
      </p:sp>
      <p:pic>
        <p:nvPicPr>
          <p:cNvPr id="6" name="Picture 2" descr="D:\MYRTE_school\MYRRHA_Injector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8" r="3125" b="16167"/>
          <a:stretch/>
        </p:blipFill>
        <p:spPr bwMode="auto">
          <a:xfrm>
            <a:off x="1288555" y="4579886"/>
            <a:ext cx="7328892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>
            <a:off x="1400341" y="6094359"/>
            <a:ext cx="7126817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4"/>
          <p:cNvSpPr txBox="1"/>
          <p:nvPr/>
        </p:nvSpPr>
        <p:spPr>
          <a:xfrm>
            <a:off x="4640427" y="6155744"/>
            <a:ext cx="85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de-DE" sz="1200" dirty="0"/>
              <a:t>32 m</a:t>
            </a:r>
          </a:p>
        </p:txBody>
      </p:sp>
      <p:sp>
        <p:nvSpPr>
          <p:cNvPr id="9" name="Textfeld 10"/>
          <p:cNvSpPr txBox="1"/>
          <p:nvPr/>
        </p:nvSpPr>
        <p:spPr>
          <a:xfrm>
            <a:off x="1406789" y="4441386"/>
            <a:ext cx="85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de-DE" sz="1200" dirty="0"/>
              <a:t>ECR</a:t>
            </a:r>
          </a:p>
        </p:txBody>
      </p:sp>
      <p:sp>
        <p:nvSpPr>
          <p:cNvPr id="10" name="Textfeld 11"/>
          <p:cNvSpPr txBox="1"/>
          <p:nvPr/>
        </p:nvSpPr>
        <p:spPr>
          <a:xfrm>
            <a:off x="1780843" y="4438210"/>
            <a:ext cx="85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de-DE" sz="1200" dirty="0"/>
              <a:t>LEBT</a:t>
            </a:r>
          </a:p>
        </p:txBody>
      </p:sp>
      <p:sp>
        <p:nvSpPr>
          <p:cNvPr id="11" name="Textfeld 12"/>
          <p:cNvSpPr txBox="1"/>
          <p:nvPr/>
        </p:nvSpPr>
        <p:spPr>
          <a:xfrm>
            <a:off x="2381911" y="4441386"/>
            <a:ext cx="85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de-DE" sz="1200" dirty="0"/>
              <a:t>RFQ</a:t>
            </a:r>
          </a:p>
        </p:txBody>
      </p:sp>
      <p:sp>
        <p:nvSpPr>
          <p:cNvPr id="12" name="Textfeld 13"/>
          <p:cNvSpPr txBox="1"/>
          <p:nvPr/>
        </p:nvSpPr>
        <p:spPr>
          <a:xfrm>
            <a:off x="3052629" y="4435036"/>
            <a:ext cx="85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de-DE" sz="1200" dirty="0"/>
              <a:t>MEBT-1</a:t>
            </a:r>
          </a:p>
        </p:txBody>
      </p:sp>
      <p:sp>
        <p:nvSpPr>
          <p:cNvPr id="13" name="Textfeld 14"/>
          <p:cNvSpPr txBox="1"/>
          <p:nvPr/>
        </p:nvSpPr>
        <p:spPr>
          <a:xfrm>
            <a:off x="3733667" y="4435036"/>
            <a:ext cx="85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de-DE" sz="1200" dirty="0"/>
              <a:t>CH-</a:t>
            </a:r>
            <a:r>
              <a:rPr lang="de-DE" sz="1200" dirty="0" err="1"/>
              <a:t>cavities</a:t>
            </a:r>
            <a:endParaRPr lang="de-DE" sz="1200" dirty="0"/>
          </a:p>
        </p:txBody>
      </p:sp>
      <p:sp>
        <p:nvSpPr>
          <p:cNvPr id="14" name="Textfeld 15"/>
          <p:cNvSpPr txBox="1"/>
          <p:nvPr/>
        </p:nvSpPr>
        <p:spPr>
          <a:xfrm>
            <a:off x="4713948" y="4433836"/>
            <a:ext cx="85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de-DE" sz="1200" dirty="0"/>
              <a:t>MEBT-2</a:t>
            </a:r>
          </a:p>
        </p:txBody>
      </p:sp>
      <p:sp>
        <p:nvSpPr>
          <p:cNvPr id="15" name="Textfeld 17"/>
          <p:cNvSpPr txBox="1"/>
          <p:nvPr/>
        </p:nvSpPr>
        <p:spPr>
          <a:xfrm>
            <a:off x="6277239" y="4433836"/>
            <a:ext cx="85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de-DE" sz="1200" dirty="0"/>
              <a:t>CH-</a:t>
            </a:r>
            <a:r>
              <a:rPr lang="de-DE" sz="1200" dirty="0" err="1"/>
              <a:t>cavities</a:t>
            </a:r>
            <a:endParaRPr lang="de-DE" sz="1200" dirty="0"/>
          </a:p>
        </p:txBody>
      </p:sp>
      <p:sp>
        <p:nvSpPr>
          <p:cNvPr id="16" name="Textfeld 8"/>
          <p:cNvSpPr txBox="1"/>
          <p:nvPr/>
        </p:nvSpPr>
        <p:spPr>
          <a:xfrm>
            <a:off x="1595322" y="3780037"/>
            <a:ext cx="6715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de-DE" b="1" dirty="0"/>
              <a:t>Design </a:t>
            </a:r>
            <a:r>
              <a:rPr lang="de-DE" b="1" dirty="0" err="1"/>
              <a:t>philosophy</a:t>
            </a:r>
            <a:r>
              <a:rPr lang="de-DE" b="1" dirty="0"/>
              <a:t>: As </a:t>
            </a:r>
            <a:r>
              <a:rPr lang="de-DE" b="1" dirty="0" err="1"/>
              <a:t>conservative</a:t>
            </a:r>
            <a:r>
              <a:rPr lang="de-DE" b="1" dirty="0"/>
              <a:t> </a:t>
            </a:r>
            <a:r>
              <a:rPr lang="de-DE" b="1" dirty="0" err="1" smtClean="0"/>
              <a:t>as</a:t>
            </a:r>
            <a:r>
              <a:rPr lang="de-DE" b="1" dirty="0" smtClean="0"/>
              <a:t> </a:t>
            </a:r>
            <a:r>
              <a:rPr lang="de-DE" b="1" dirty="0" err="1"/>
              <a:t>necessary</a:t>
            </a:r>
            <a:r>
              <a:rPr lang="de-DE" b="1" dirty="0"/>
              <a:t>, </a:t>
            </a:r>
            <a:r>
              <a:rPr lang="de-DE" b="1" dirty="0" err="1"/>
              <a:t>as</a:t>
            </a:r>
            <a:r>
              <a:rPr lang="de-DE" b="1" dirty="0"/>
              <a:t> </a:t>
            </a:r>
            <a:r>
              <a:rPr lang="de-DE" b="1" dirty="0" err="1"/>
              <a:t>efficient</a:t>
            </a:r>
            <a:r>
              <a:rPr lang="de-DE" b="1" dirty="0"/>
              <a:t> </a:t>
            </a:r>
            <a:r>
              <a:rPr lang="de-DE" b="1" dirty="0" err="1"/>
              <a:t>as</a:t>
            </a:r>
            <a:r>
              <a:rPr lang="de-DE" b="1" dirty="0"/>
              <a:t> </a:t>
            </a:r>
            <a:r>
              <a:rPr lang="de-DE" b="1" dirty="0" err="1"/>
              <a:t>possible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21907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428" y="833249"/>
            <a:ext cx="2627554" cy="273349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806701" y="648583"/>
            <a:ext cx="43901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Dipole </a:t>
            </a:r>
            <a:r>
              <a:rPr lang="de-DE" b="1" dirty="0" err="1"/>
              <a:t>Compensation</a:t>
            </a:r>
            <a:endParaRPr lang="de-DE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78"/>
          <a:stretch/>
        </p:blipFill>
        <p:spPr bwMode="auto">
          <a:xfrm>
            <a:off x="3293791" y="3885579"/>
            <a:ext cx="5341257" cy="269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Grafik 1" descr="klausplot DIPOL MYRRH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8251" y="1194250"/>
            <a:ext cx="3699741" cy="34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40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>
            <a:graphicFrameLocks/>
          </p:cNvGraphicFramePr>
          <p:nvPr>
            <p:extLst/>
          </p:nvPr>
        </p:nvGraphicFramePr>
        <p:xfrm>
          <a:off x="1534704" y="1501388"/>
          <a:ext cx="3288713" cy="2601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Diagramm 2"/>
          <p:cNvGraphicFramePr>
            <a:graphicFrameLocks/>
          </p:cNvGraphicFramePr>
          <p:nvPr>
            <p:extLst/>
          </p:nvPr>
        </p:nvGraphicFramePr>
        <p:xfrm>
          <a:off x="4999541" y="1650242"/>
          <a:ext cx="3409041" cy="2297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70678" y="800708"/>
            <a:ext cx="638343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ctr" eaLnBrk="0" hangingPunct="0"/>
            <a:r>
              <a:rPr lang="en-US" altLang="de-DE" b="1" dirty="0"/>
              <a:t>Field Flatness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t="22306" b="10690"/>
          <a:stretch/>
        </p:blipFill>
        <p:spPr>
          <a:xfrm>
            <a:off x="3247580" y="4202545"/>
            <a:ext cx="3327797" cy="18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5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12738850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>
          <a:xfrm>
            <a:off x="428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 smtClean="0"/>
              <a:t>Source</a:t>
            </a:r>
            <a:r>
              <a:rPr lang="nl-BE" dirty="0"/>
              <a:t>: </a:t>
            </a:r>
            <a:r>
              <a:rPr lang="en-US" dirty="0" smtClean="0"/>
              <a:t>[TBD]</a:t>
            </a:r>
            <a:endParaRPr lang="nl-B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 dirty="0" smtClean="0"/>
              <a:t>Introduction : 100 MeV </a:t>
            </a:r>
            <a:r>
              <a:rPr lang="en-GB" dirty="0" err="1" smtClean="0"/>
              <a:t>linac</a:t>
            </a:r>
            <a:r>
              <a:rPr lang="en-GB" dirty="0" smtClean="0"/>
              <a:t> overview</a:t>
            </a:r>
            <a:endParaRPr lang="en-GB" dirty="0"/>
          </a:p>
        </p:txBody>
      </p:sp>
      <p:pic>
        <p:nvPicPr>
          <p:cNvPr id="2" name="Image 1" descr="newslide_4_1inj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900"/>
            <a:ext cx="9906000" cy="41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40" y="1582622"/>
            <a:ext cx="2600000" cy="180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41" y="1643347"/>
            <a:ext cx="2600000" cy="1800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05725" y="3717961"/>
            <a:ext cx="436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Comparison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Measurement </a:t>
            </a:r>
            <a:r>
              <a:rPr lang="de-DE" sz="2000" dirty="0" err="1"/>
              <a:t>and</a:t>
            </a:r>
            <a:r>
              <a:rPr lang="de-DE" sz="2000" dirty="0"/>
              <a:t> Simulation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333731"/>
              </p:ext>
            </p:extLst>
          </p:nvPr>
        </p:nvGraphicFramePr>
        <p:xfrm>
          <a:off x="3512837" y="4347658"/>
          <a:ext cx="4104458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2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71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71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FRANZ RFQ</a:t>
                      </a:r>
                      <a:endParaRPr lang="de-DE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MYRRHA RFQ</a:t>
                      </a:r>
                      <a:endParaRPr lang="de-DE" sz="1600" dirty="0"/>
                    </a:p>
                  </a:txBody>
                  <a:tcPr marL="74295" marR="7429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Simulation</a:t>
                      </a:r>
                      <a:endParaRPr lang="de-DE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22,6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dirty="0" smtClean="0"/>
                        <a:t>%</a:t>
                      </a:r>
                      <a:endParaRPr lang="de-DE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-0,4 %</a:t>
                      </a:r>
                      <a:endParaRPr lang="de-DE" sz="1600" dirty="0"/>
                    </a:p>
                  </a:txBody>
                  <a:tcPr marL="74295" marR="7429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Measurement</a:t>
                      </a:r>
                      <a:endParaRPr lang="de-DE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23,1 %</a:t>
                      </a:r>
                      <a:endParaRPr lang="de-DE" sz="1600" dirty="0"/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-4</a:t>
                      </a:r>
                      <a:r>
                        <a:rPr lang="de-DE" sz="1600" baseline="0" dirty="0" smtClean="0"/>
                        <a:t> %</a:t>
                      </a:r>
                      <a:endParaRPr lang="de-DE" sz="1600" dirty="0"/>
                    </a:p>
                  </a:txBody>
                  <a:tcPr marL="74295" marR="7429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7759" y="4618168"/>
            <a:ext cx="88999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712" y="3575703"/>
            <a:ext cx="1942505" cy="21717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806701" y="648583"/>
            <a:ext cx="43901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Dipole </a:t>
            </a:r>
            <a:r>
              <a:rPr lang="de-DE" b="1" dirty="0" err="1"/>
              <a:t>measurement</a:t>
            </a:r>
            <a:endParaRPr lang="de-DE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3678993" y="5706444"/>
            <a:ext cx="458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Discrepancy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the MYRRHA RFQ </a:t>
            </a:r>
            <a:r>
              <a:rPr lang="de-DE" sz="1600" dirty="0" err="1" smtClean="0"/>
              <a:t>caused</a:t>
            </a:r>
            <a:r>
              <a:rPr lang="de-DE" sz="1600" dirty="0" smtClean="0"/>
              <a:t> </a:t>
            </a:r>
            <a:r>
              <a:rPr lang="de-DE" sz="1600" dirty="0" err="1" smtClean="0"/>
              <a:t>because</a:t>
            </a:r>
            <a:r>
              <a:rPr lang="de-DE" sz="1600" dirty="0" smtClean="0"/>
              <a:t> </a:t>
            </a:r>
            <a:r>
              <a:rPr lang="de-DE" sz="1600" dirty="0" err="1" smtClean="0"/>
              <a:t>simulated</a:t>
            </a:r>
            <a:r>
              <a:rPr lang="de-DE" sz="1600" dirty="0" smtClean="0"/>
              <a:t> </a:t>
            </a:r>
            <a:r>
              <a:rPr lang="de-DE" sz="1600" dirty="0" err="1" smtClean="0"/>
              <a:t>tuning</a:t>
            </a:r>
            <a:r>
              <a:rPr lang="de-DE" sz="1600" dirty="0" smtClean="0"/>
              <a:t> </a:t>
            </a:r>
            <a:r>
              <a:rPr lang="de-DE" sz="1600" dirty="0" err="1" smtClean="0"/>
              <a:t>heights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different </a:t>
            </a:r>
            <a:r>
              <a:rPr lang="de-DE" sz="1600" dirty="0" err="1" smtClean="0"/>
              <a:t>from</a:t>
            </a:r>
            <a:r>
              <a:rPr lang="de-DE" sz="1600" dirty="0" smtClean="0"/>
              <a:t> final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68112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-20180407-WA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7342" y="1314896"/>
            <a:ext cx="3510000" cy="3240000"/>
          </a:xfrm>
          <a:prstGeom prst="rect">
            <a:avLst/>
          </a:prstGeom>
        </p:spPr>
      </p:pic>
      <p:pic>
        <p:nvPicPr>
          <p:cNvPr id="3" name="Grafik 2" descr="IMG-20180407-WA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834" y="3211549"/>
            <a:ext cx="3510000" cy="324000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0678" y="800710"/>
            <a:ext cx="6383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ctr" eaLnBrk="0" hangingPunct="0"/>
            <a:r>
              <a:rPr lang="en-US" altLang="de-DE" sz="2400" b="1" dirty="0">
                <a:solidFill>
                  <a:srgbClr val="00618F"/>
                </a:solidFill>
              </a:rPr>
              <a:t> Installation of the temperature sensors</a:t>
            </a:r>
            <a:endParaRPr lang="en-US" altLang="de-DE" b="1" dirty="0">
              <a:solidFill>
                <a:srgbClr val="0061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96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88169" y="5524500"/>
            <a:ext cx="9026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The </a:t>
            </a:r>
            <a:r>
              <a:rPr lang="de-DE" sz="1600" dirty="0" err="1" smtClean="0"/>
              <a:t>following</a:t>
            </a:r>
            <a:r>
              <a:rPr lang="de-DE" sz="1600" dirty="0" smtClean="0"/>
              <a:t> </a:t>
            </a:r>
            <a:r>
              <a:rPr lang="de-DE" sz="1600" dirty="0" err="1" smtClean="0"/>
              <a:t>graphs</a:t>
            </a:r>
            <a:r>
              <a:rPr lang="de-DE" sz="1600" dirty="0" smtClean="0"/>
              <a:t> </a:t>
            </a:r>
            <a:r>
              <a:rPr lang="de-DE" sz="1600" dirty="0" err="1" smtClean="0"/>
              <a:t>show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measured</a:t>
            </a:r>
            <a:r>
              <a:rPr lang="de-DE" sz="1600" dirty="0" smtClean="0"/>
              <a:t> </a:t>
            </a:r>
            <a:r>
              <a:rPr lang="de-DE" sz="1600" dirty="0" err="1" smtClean="0"/>
              <a:t>data</a:t>
            </a:r>
            <a:r>
              <a:rPr lang="de-DE" sz="1600" dirty="0" smtClean="0"/>
              <a:t> vs. time </a:t>
            </a:r>
            <a:r>
              <a:rPr lang="de-DE" sz="1600" dirty="0" err="1" smtClean="0"/>
              <a:t>for</a:t>
            </a:r>
            <a:r>
              <a:rPr lang="de-DE" sz="1600" dirty="0" smtClean="0"/>
              <a:t> all of the </a:t>
            </a:r>
            <a:r>
              <a:rPr lang="de-DE" sz="1600" dirty="0" err="1" smtClean="0"/>
              <a:t>measurements</a:t>
            </a:r>
            <a:r>
              <a:rPr lang="de-DE" sz="1600" dirty="0" smtClean="0"/>
              <a:t> 1-8. </a:t>
            </a:r>
          </a:p>
          <a:p>
            <a:r>
              <a:rPr lang="de-DE" sz="1600" dirty="0" smtClean="0"/>
              <a:t>P</a:t>
            </a:r>
            <a:r>
              <a:rPr lang="de-DE" sz="1600" baseline="-25000" dirty="0" smtClean="0"/>
              <a:t>F 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the </a:t>
            </a:r>
            <a:r>
              <a:rPr lang="de-DE" sz="1600" dirty="0" err="1" smtClean="0"/>
              <a:t>forward</a:t>
            </a:r>
            <a:r>
              <a:rPr lang="de-DE" sz="1600" dirty="0" smtClean="0"/>
              <a:t> power, P</a:t>
            </a:r>
            <a:r>
              <a:rPr lang="de-DE" sz="1600" baseline="-25000" dirty="0" smtClean="0"/>
              <a:t>R 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the </a:t>
            </a:r>
            <a:r>
              <a:rPr lang="de-DE" sz="1600" dirty="0" err="1" smtClean="0"/>
              <a:t>reflected</a:t>
            </a:r>
            <a:r>
              <a:rPr lang="de-DE" sz="1600" dirty="0" smtClean="0"/>
              <a:t> power, P</a:t>
            </a:r>
            <a:r>
              <a:rPr lang="de-DE" sz="1600" baseline="-25000" dirty="0"/>
              <a:t>T</a:t>
            </a:r>
            <a:r>
              <a:rPr lang="de-DE" sz="1600" baseline="-25000" dirty="0" smtClean="0"/>
              <a:t> </a:t>
            </a:r>
            <a:r>
              <a:rPr lang="de-DE" sz="1600" dirty="0" smtClean="0"/>
              <a:t> ist the power </a:t>
            </a:r>
            <a:r>
              <a:rPr lang="de-DE" sz="1600" dirty="0" err="1" smtClean="0"/>
              <a:t>coupled</a:t>
            </a:r>
            <a:r>
              <a:rPr lang="de-DE" sz="1600" dirty="0" smtClean="0"/>
              <a:t> out at the </a:t>
            </a:r>
            <a:r>
              <a:rPr lang="de-DE" sz="1600" dirty="0" err="1" smtClean="0"/>
              <a:t>pickup</a:t>
            </a:r>
            <a:r>
              <a:rPr lang="de-DE" sz="1600" dirty="0" smtClean="0"/>
              <a:t> and p </a:t>
            </a:r>
            <a:r>
              <a:rPr lang="de-DE" sz="1600" dirty="0" err="1" smtClean="0"/>
              <a:t>is</a:t>
            </a:r>
            <a:r>
              <a:rPr lang="de-DE" sz="1600" dirty="0" smtClean="0"/>
              <a:t> the </a:t>
            </a:r>
            <a:r>
              <a:rPr lang="de-DE" sz="1600" dirty="0" err="1" smtClean="0"/>
              <a:t>pressure</a:t>
            </a:r>
            <a:r>
              <a:rPr lang="de-DE" sz="1600" dirty="0" smtClean="0"/>
              <a:t> </a:t>
            </a:r>
          </a:p>
          <a:p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85" y="2064746"/>
            <a:ext cx="5405736" cy="298350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22312" y="749301"/>
            <a:ext cx="87193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The </a:t>
            </a:r>
            <a:r>
              <a:rPr lang="de-DE" sz="1600" dirty="0" err="1" smtClean="0"/>
              <a:t>rf-commissioning</a:t>
            </a:r>
            <a:r>
              <a:rPr lang="de-DE" sz="1600" dirty="0" smtClean="0"/>
              <a:t> was </a:t>
            </a:r>
            <a:r>
              <a:rPr lang="de-DE" sz="1600" dirty="0" err="1" smtClean="0"/>
              <a:t>done</a:t>
            </a:r>
            <a:r>
              <a:rPr lang="de-DE" sz="1600" dirty="0" smtClean="0"/>
              <a:t> </a:t>
            </a:r>
            <a:r>
              <a:rPr lang="de-DE" sz="1600" dirty="0" err="1" smtClean="0"/>
              <a:t>stepwise</a:t>
            </a:r>
            <a:r>
              <a:rPr lang="de-DE" sz="1600" dirty="0" smtClean="0"/>
              <a:t> </a:t>
            </a:r>
            <a:r>
              <a:rPr lang="de-DE" sz="1600" dirty="0" err="1" smtClean="0"/>
              <a:t>over</a:t>
            </a:r>
            <a:r>
              <a:rPr lang="de-DE" sz="1600" dirty="0" smtClean="0"/>
              <a:t> </a:t>
            </a:r>
            <a:r>
              <a:rPr lang="de-DE" sz="1600" dirty="0" err="1" smtClean="0"/>
              <a:t>several</a:t>
            </a:r>
            <a:r>
              <a:rPr lang="de-DE" sz="1600" dirty="0" smtClean="0"/>
              <a:t> </a:t>
            </a:r>
            <a:r>
              <a:rPr lang="de-DE" sz="1600" dirty="0" err="1" smtClean="0"/>
              <a:t>days</a:t>
            </a:r>
            <a:r>
              <a:rPr lang="de-DE" sz="1600" dirty="0" smtClean="0"/>
              <a:t>. </a:t>
            </a:r>
            <a:r>
              <a:rPr lang="de-DE" sz="1600" dirty="0" err="1" smtClean="0"/>
              <a:t>Following</a:t>
            </a:r>
            <a:r>
              <a:rPr lang="de-DE" sz="1600" dirty="0" smtClean="0"/>
              <a:t> </a:t>
            </a:r>
            <a:r>
              <a:rPr lang="de-DE" sz="1600" dirty="0" err="1" smtClean="0"/>
              <a:t>table</a:t>
            </a:r>
            <a:r>
              <a:rPr lang="de-DE" sz="1600" dirty="0" smtClean="0"/>
              <a:t> </a:t>
            </a:r>
            <a:r>
              <a:rPr lang="de-DE" sz="1600" dirty="0" err="1" smtClean="0"/>
              <a:t>shows</a:t>
            </a:r>
            <a:r>
              <a:rPr lang="de-DE" sz="1600" dirty="0" smtClean="0"/>
              <a:t> the </a:t>
            </a:r>
            <a:r>
              <a:rPr lang="de-DE" sz="1600" dirty="0" err="1" smtClean="0"/>
              <a:t>dates</a:t>
            </a:r>
            <a:r>
              <a:rPr lang="de-DE" sz="1600" dirty="0" smtClean="0"/>
              <a:t> on </a:t>
            </a:r>
            <a:r>
              <a:rPr lang="de-DE" sz="1600" dirty="0" err="1" smtClean="0"/>
              <a:t>which</a:t>
            </a:r>
            <a:r>
              <a:rPr lang="de-DE" sz="1600" dirty="0" smtClean="0"/>
              <a:t> the rf-</a:t>
            </a:r>
            <a:r>
              <a:rPr lang="de-DE" sz="1600" dirty="0" err="1" smtClean="0"/>
              <a:t>commissioning</a:t>
            </a:r>
            <a:r>
              <a:rPr lang="de-DE" sz="1600" dirty="0" smtClean="0"/>
              <a:t> </a:t>
            </a:r>
            <a:r>
              <a:rPr lang="de-DE" sz="1600" dirty="0" err="1" smtClean="0"/>
              <a:t>took</a:t>
            </a:r>
            <a:r>
              <a:rPr lang="de-DE" sz="1600" dirty="0" smtClean="0"/>
              <a:t> </a:t>
            </a:r>
            <a:r>
              <a:rPr lang="de-DE" sz="1600" dirty="0" err="1" smtClean="0"/>
              <a:t>place</a:t>
            </a:r>
            <a:r>
              <a:rPr lang="de-DE" sz="1600" dirty="0"/>
              <a:t> </a:t>
            </a:r>
            <a:r>
              <a:rPr lang="de-DE" sz="1600" dirty="0" smtClean="0"/>
              <a:t>and the </a:t>
            </a:r>
            <a:r>
              <a:rPr lang="de-DE" sz="1600" dirty="0" err="1" smtClean="0"/>
              <a:t>powers</a:t>
            </a:r>
            <a:r>
              <a:rPr lang="de-DE" sz="1600" dirty="0" smtClean="0"/>
              <a:t> </a:t>
            </a:r>
            <a:r>
              <a:rPr lang="de-DE" sz="1600" dirty="0" err="1" smtClean="0"/>
              <a:t>that</a:t>
            </a:r>
            <a:r>
              <a:rPr lang="de-DE" sz="1600" dirty="0" smtClean="0"/>
              <a:t> </a:t>
            </a:r>
            <a:r>
              <a:rPr lang="de-DE" sz="1600" dirty="0" err="1" smtClean="0"/>
              <a:t>where</a:t>
            </a:r>
            <a:r>
              <a:rPr lang="de-DE" sz="1600" dirty="0" smtClean="0"/>
              <a:t> </a:t>
            </a:r>
            <a:r>
              <a:rPr lang="de-DE" sz="1600" dirty="0" err="1" smtClean="0"/>
              <a:t>reached</a:t>
            </a:r>
            <a:r>
              <a:rPr lang="de-DE" sz="1600" dirty="0" smtClean="0"/>
              <a:t> on </a:t>
            </a:r>
            <a:r>
              <a:rPr lang="de-DE" sz="1600" dirty="0" err="1" smtClean="0"/>
              <a:t>that</a:t>
            </a:r>
            <a:r>
              <a:rPr lang="de-DE" sz="1600" dirty="0" smtClean="0"/>
              <a:t> </a:t>
            </a:r>
            <a:r>
              <a:rPr lang="de-DE" sz="1600" dirty="0" err="1" smtClean="0"/>
              <a:t>date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22544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12" y="1666186"/>
            <a:ext cx="7211180" cy="42358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70678" y="800710"/>
            <a:ext cx="6383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ctr" eaLnBrk="0" hangingPunct="0"/>
            <a:r>
              <a:rPr lang="en-US" altLang="de-DE" sz="2400" b="1" dirty="0">
                <a:solidFill>
                  <a:srgbClr val="00618F"/>
                </a:solidFill>
              </a:rPr>
              <a:t> Last day of conditioning at IAP</a:t>
            </a:r>
            <a:endParaRPr lang="en-US" altLang="de-DE" b="1" dirty="0">
              <a:solidFill>
                <a:srgbClr val="0061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49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1300" b="1" kern="0" dirty="0"/>
              <a:t>Copyright © </a:t>
            </a:r>
            <a:r>
              <a:rPr lang="en-US" sz="1300" b="1" kern="0" dirty="0" smtClean="0"/>
              <a:t>2018 </a:t>
            </a:r>
            <a:r>
              <a:rPr lang="en-US" sz="1300" b="1" kern="0" dirty="0"/>
              <a:t>- </a:t>
            </a:r>
            <a:r>
              <a:rPr lang="en-US" sz="1300" b="1" kern="0" dirty="0" err="1"/>
              <a:t>SCK</a:t>
            </a:r>
            <a:r>
              <a:rPr lang="en-US" sz="1300" b="1" kern="0" dirty="0" err="1">
                <a:sym typeface="Wingdings" pitchFamily="2" charset="2"/>
              </a:rPr>
              <a:t></a:t>
            </a:r>
            <a:r>
              <a:rPr lang="en-US" sz="1300" b="1" kern="0" dirty="0" err="1"/>
              <a:t>CEN</a:t>
            </a:r>
            <a:endParaRPr lang="en-GB" sz="1300" b="1" kern="0" dirty="0"/>
          </a:p>
          <a:p>
            <a:pPr marL="0" indent="0" algn="ctr">
              <a:spcBef>
                <a:spcPct val="0"/>
              </a:spcBef>
              <a:buNone/>
            </a:pPr>
            <a:endParaRPr lang="en-GB" sz="1300" b="1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GB" sz="1300" kern="0" dirty="0"/>
              <a:t>PLEASE NOTE!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sz="1300" kern="0" dirty="0"/>
              <a:t>This presentation contains data, information and formats for dedicated use ONLY and may not be copied, distributed or cited without the explicit permission of the </a:t>
            </a:r>
            <a:r>
              <a:rPr lang="en-GB" sz="1300" kern="0" dirty="0" err="1"/>
              <a:t>SCK•CEN</a:t>
            </a:r>
            <a:r>
              <a:rPr lang="en-GB" sz="1300" kern="0" dirty="0"/>
              <a:t>. If this has been obtained, please reference it as a “personal communication. </a:t>
            </a:r>
            <a:r>
              <a:rPr lang="en-US" sz="1300" kern="0" dirty="0"/>
              <a:t>By c</a:t>
            </a:r>
            <a:r>
              <a:rPr lang="nl-BE" sz="1300" kern="0" dirty="0" err="1"/>
              <a:t>ourtesy</a:t>
            </a:r>
            <a:r>
              <a:rPr lang="nl-BE" sz="1300" kern="0" dirty="0"/>
              <a:t> of </a:t>
            </a:r>
            <a:r>
              <a:rPr lang="nl-BE" sz="1300" kern="0" dirty="0" err="1"/>
              <a:t>SCK•CEN</a:t>
            </a:r>
            <a:r>
              <a:rPr lang="nl-BE" sz="1300" kern="0" dirty="0"/>
              <a:t>”.</a:t>
            </a:r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 smtClean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 smtClean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 smtClean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b="1" kern="0" dirty="0" err="1"/>
              <a:t>SCK•CEN</a:t>
            </a:r>
            <a:endParaRPr lang="nl-BE" sz="1050" b="1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kern="0" dirty="0"/>
              <a:t>Studiecentrum voor Kernenergie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kern="0" dirty="0"/>
              <a:t>Centre </a:t>
            </a:r>
            <a:r>
              <a:rPr lang="nl-BE" sz="1050" kern="0" dirty="0" err="1"/>
              <a:t>d'Etude</a:t>
            </a:r>
            <a:r>
              <a:rPr lang="nl-BE" sz="1050" kern="0" dirty="0"/>
              <a:t> de </a:t>
            </a:r>
            <a:r>
              <a:rPr lang="nl-BE" sz="1050" kern="0" dirty="0" err="1"/>
              <a:t>l'Energie</a:t>
            </a:r>
            <a:r>
              <a:rPr lang="nl-BE" sz="1050" kern="0" dirty="0"/>
              <a:t> Nucléaire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kern="0" dirty="0" err="1"/>
              <a:t>Belgian</a:t>
            </a:r>
            <a:r>
              <a:rPr lang="nl-BE" sz="1050" kern="0" dirty="0"/>
              <a:t> </a:t>
            </a:r>
            <a:r>
              <a:rPr lang="nl-BE" sz="1050" kern="0" dirty="0" err="1"/>
              <a:t>Nuclear</a:t>
            </a:r>
            <a:r>
              <a:rPr lang="nl-BE" sz="1050" kern="0" dirty="0"/>
              <a:t> Research Centre</a:t>
            </a:r>
            <a:endParaRPr lang="en-US" sz="1050" kern="0" dirty="0"/>
          </a:p>
          <a:p>
            <a:pPr marL="0" indent="0" algn="ctr">
              <a:spcBef>
                <a:spcPct val="0"/>
              </a:spcBef>
              <a:buNone/>
            </a:pPr>
            <a:endParaRPr lang="en-US" sz="105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 err="1"/>
              <a:t>Stichting</a:t>
            </a:r>
            <a:r>
              <a:rPr lang="en-US" sz="1050" kern="0" dirty="0"/>
              <a:t> van </a:t>
            </a:r>
            <a:r>
              <a:rPr lang="en-US" sz="1050" kern="0" dirty="0" err="1"/>
              <a:t>Openbaar</a:t>
            </a:r>
            <a:r>
              <a:rPr lang="en-US" sz="1050" kern="0" dirty="0"/>
              <a:t> Nut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 err="1"/>
              <a:t>Fondation</a:t>
            </a:r>
            <a:r>
              <a:rPr lang="en-US" sz="1050" kern="0" dirty="0"/>
              <a:t> </a:t>
            </a:r>
            <a:r>
              <a:rPr lang="en-US" sz="1050" kern="0" dirty="0" err="1"/>
              <a:t>d'Utilité</a:t>
            </a:r>
            <a:r>
              <a:rPr lang="en-US" sz="1050" kern="0" dirty="0"/>
              <a:t> </a:t>
            </a:r>
            <a:r>
              <a:rPr lang="en-US" sz="1050" kern="0" dirty="0" err="1"/>
              <a:t>Publique</a:t>
            </a:r>
            <a:r>
              <a:rPr lang="en-US" sz="1050" kern="0" dirty="0"/>
              <a:t>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/>
              <a:t>Foundation of Public Utility</a:t>
            </a:r>
            <a:endParaRPr lang="en-GB" sz="1050" kern="0" dirty="0"/>
          </a:p>
          <a:p>
            <a:pPr marL="0" indent="0" algn="ctr">
              <a:spcBef>
                <a:spcPct val="0"/>
              </a:spcBef>
              <a:buNone/>
            </a:pPr>
            <a:endParaRPr lang="en-GB" sz="105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GB" sz="1050" kern="0" dirty="0"/>
              <a:t>Registered Office: Avenue Herrmann-</a:t>
            </a:r>
            <a:r>
              <a:rPr lang="en-GB" sz="1050" kern="0" dirty="0" err="1"/>
              <a:t>Debrouxlaan</a:t>
            </a:r>
            <a:r>
              <a:rPr lang="en-GB" sz="1050" kern="0" dirty="0"/>
              <a:t> 40 – BE-1160 BRUSSELS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sz="1050" kern="0" dirty="0"/>
              <a:t>Operational Office: </a:t>
            </a:r>
            <a:r>
              <a:rPr lang="en-GB" sz="1050" kern="0" dirty="0" err="1"/>
              <a:t>Boeretang</a:t>
            </a:r>
            <a:r>
              <a:rPr lang="en-GB" sz="1050" kern="0" dirty="0"/>
              <a:t> 200 – BE-2400 </a:t>
            </a:r>
            <a:r>
              <a:rPr lang="en-GB" sz="1050" kern="0" dirty="0" err="1"/>
              <a:t>MOL</a:t>
            </a:r>
            <a:r>
              <a:rPr lang="nl-NL" sz="1050" kern="0" dirty="0"/>
              <a:t> </a:t>
            </a:r>
            <a:endParaRPr lang="en-GB" sz="1050" kern="0" dirty="0"/>
          </a:p>
        </p:txBody>
      </p:sp>
    </p:spTree>
    <p:extLst>
      <p:ext uri="{BB962C8B-B14F-4D97-AF65-F5344CB8AC3E}">
        <p14:creationId xmlns:p14="http://schemas.microsoft.com/office/powerpoint/2010/main" val="32969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10400242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27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sz="2400" dirty="0" smtClean="0">
                <a:solidFill>
                  <a:srgbClr val="3E8FCD"/>
                </a:solidFill>
              </a:rPr>
              <a:t>Introduction</a:t>
            </a:r>
            <a:endParaRPr lang="nl-BE" sz="2400" dirty="0">
              <a:solidFill>
                <a:srgbClr val="3E8FCD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88504" y="1052736"/>
            <a:ext cx="8915400" cy="5400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BE" sz="2600" dirty="0" smtClean="0">
                <a:solidFill>
                  <a:srgbClr val="000000"/>
                </a:solidFill>
              </a:rPr>
              <a:t>MYRRHA phase 1 : 100 MeV project</a:t>
            </a:r>
          </a:p>
          <a:p>
            <a:pPr lvl="1">
              <a:spcAft>
                <a:spcPts val="600"/>
              </a:spcAft>
            </a:pPr>
            <a:r>
              <a:rPr lang="nl-BE" sz="2100" dirty="0" smtClean="0">
                <a:solidFill>
                  <a:srgbClr val="000000"/>
                </a:solidFill>
              </a:rPr>
              <a:t>cfr. Carmen's presentation</a:t>
            </a:r>
          </a:p>
          <a:p>
            <a:pPr lvl="1">
              <a:spcAft>
                <a:spcPts val="600"/>
              </a:spcAft>
            </a:pPr>
            <a:r>
              <a:rPr lang="nl-BE" sz="2100" dirty="0" smtClean="0">
                <a:solidFill>
                  <a:srgbClr val="000000"/>
                </a:solidFill>
              </a:rPr>
              <a:t>consists of</a:t>
            </a:r>
          </a:p>
          <a:p>
            <a:pPr lvl="2">
              <a:spcAft>
                <a:spcPts val="600"/>
              </a:spcAft>
            </a:pPr>
            <a:r>
              <a:rPr lang="nl-BE" sz="1600" dirty="0" smtClean="0">
                <a:solidFill>
                  <a:srgbClr val="000000"/>
                </a:solidFill>
              </a:rPr>
              <a:t>prototype of 600 MeV linac</a:t>
            </a:r>
          </a:p>
          <a:p>
            <a:pPr lvl="2">
              <a:spcAft>
                <a:spcPts val="600"/>
              </a:spcAft>
            </a:pPr>
            <a:r>
              <a:rPr lang="nl-BE" sz="1600" dirty="0" smtClean="0">
                <a:solidFill>
                  <a:srgbClr val="000000"/>
                </a:solidFill>
              </a:rPr>
              <a:t>ISOL target station</a:t>
            </a:r>
          </a:p>
          <a:p>
            <a:pPr lvl="1">
              <a:spcAft>
                <a:spcPts val="600"/>
              </a:spcAft>
            </a:pPr>
            <a:r>
              <a:rPr lang="nl-BE" sz="2100" dirty="0" smtClean="0">
                <a:solidFill>
                  <a:srgbClr val="000000"/>
                </a:solidFill>
              </a:rPr>
              <a:t>accelerator : setting up 2 teams for 2 // activities :</a:t>
            </a:r>
          </a:p>
          <a:p>
            <a:pPr marL="1415766" lvl="2" indent="-342900">
              <a:spcAft>
                <a:spcPts val="600"/>
              </a:spcAft>
              <a:buFont typeface="+mj-lt"/>
              <a:buAutoNum type="arabicPeriod"/>
            </a:pPr>
            <a:r>
              <a:rPr lang="nl-BE" sz="1600" dirty="0" smtClean="0">
                <a:solidFill>
                  <a:srgbClr val="000000"/>
                </a:solidFill>
              </a:rPr>
              <a:t>integration : accelerator / accelerator in building (connection BOP)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1072866" lvl="2" indent="0">
              <a:spcAft>
                <a:spcPts val="600"/>
              </a:spcAft>
              <a:buNone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</a:rPr>
              <a:t>industrialisation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1072866" lvl="2" indent="0">
              <a:spcAft>
                <a:spcPts val="600"/>
              </a:spcAft>
              <a:buNone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connection to and interface with the target</a:t>
            </a:r>
          </a:p>
          <a:p>
            <a:pPr marL="1415766" lvl="2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en-US" sz="1600" dirty="0" smtClean="0"/>
              <a:t>integrated prototyping for 100 MeV </a:t>
            </a:r>
            <a:r>
              <a:rPr lang="en-US" sz="1600" dirty="0" err="1" smtClean="0"/>
              <a:t>linac</a:t>
            </a:r>
            <a:r>
              <a:rPr lang="en-US" sz="1600" dirty="0" smtClean="0"/>
              <a:t> : today's ADT emphasis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80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8293239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19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Component prototyping activities</a:t>
            </a:r>
            <a:endParaRPr lang="nl-BE" sz="2400" dirty="0">
              <a:solidFill>
                <a:srgbClr val="3E8FCD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88504" y="1052736"/>
            <a:ext cx="8915400" cy="5400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BE" sz="2600" dirty="0" smtClean="0">
                <a:solidFill>
                  <a:srgbClr val="000000"/>
                </a:solidFill>
              </a:rPr>
              <a:t>providing fundamental framework</a:t>
            </a:r>
          </a:p>
          <a:p>
            <a:pPr>
              <a:spcAft>
                <a:spcPts val="600"/>
              </a:spcAft>
            </a:pPr>
            <a:r>
              <a:rPr lang="nl-BE" sz="2600" dirty="0" smtClean="0">
                <a:solidFill>
                  <a:srgbClr val="000000"/>
                </a:solidFill>
              </a:rPr>
              <a:t>obtained through successive Euratom FP's</a:t>
            </a:r>
          </a:p>
          <a:p>
            <a:pPr lvl="1">
              <a:spcAft>
                <a:spcPts val="600"/>
              </a:spcAft>
            </a:pPr>
            <a:r>
              <a:rPr lang="nl-BE" sz="2100" dirty="0" smtClean="0">
                <a:solidFill>
                  <a:srgbClr val="000000"/>
                </a:solidFill>
              </a:rPr>
              <a:t>reported at earlier SLHiPP meetings</a:t>
            </a:r>
            <a:endParaRPr lang="en-US" sz="2100" dirty="0"/>
          </a:p>
        </p:txBody>
      </p:sp>
      <p:pic>
        <p:nvPicPr>
          <p:cNvPr id="2" name="Image 1" descr="tabl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2" y="2564890"/>
            <a:ext cx="6925056" cy="3885184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1064568" y="3212976"/>
            <a:ext cx="7848872" cy="1224136"/>
          </a:xfrm>
          <a:prstGeom prst="roundRect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1064568" y="4437112"/>
            <a:ext cx="7848872" cy="936104"/>
          </a:xfrm>
          <a:prstGeom prst="roundRect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1064568" y="5373216"/>
            <a:ext cx="7848872" cy="792088"/>
          </a:xfrm>
          <a:prstGeom prst="roundRect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4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65507895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6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Integrated prototyping</a:t>
            </a:r>
            <a:endParaRPr lang="nl-BE" sz="2400" dirty="0">
              <a:solidFill>
                <a:srgbClr val="3E8FCD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88504" y="1052736"/>
            <a:ext cx="8915400" cy="5400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dirty="0" smtClean="0"/>
              <a:t>combining components into complete operational entities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dual single spoke </a:t>
            </a:r>
            <a:r>
              <a:rPr lang="en-US" sz="2600" dirty="0" err="1" smtClean="0"/>
              <a:t>cryomodule</a:t>
            </a:r>
            <a:r>
              <a:rPr lang="en-US" sz="2600" dirty="0" smtClean="0"/>
              <a:t> (β</a:t>
            </a:r>
            <a:r>
              <a:rPr lang="en-US" sz="2600" baseline="-25000" dirty="0" smtClean="0"/>
              <a:t>opt</a:t>
            </a:r>
            <a:r>
              <a:rPr lang="en-US" sz="2600" dirty="0" smtClean="0"/>
              <a:t> = 0.37, 17–100 MeV)</a:t>
            </a:r>
          </a:p>
          <a:p>
            <a:pPr lvl="1">
              <a:spcAft>
                <a:spcPts val="600"/>
              </a:spcAft>
            </a:pPr>
            <a:r>
              <a:rPr lang="en-US" sz="2100" dirty="0" err="1" smtClean="0"/>
              <a:t>IPNO</a:t>
            </a:r>
            <a:r>
              <a:rPr lang="en-US" sz="2100" dirty="0" smtClean="0"/>
              <a:t>, collaboration agreement </a:t>
            </a:r>
            <a:r>
              <a:rPr lang="en-US" sz="2100" dirty="0" err="1" smtClean="0"/>
              <a:t>IN2P3</a:t>
            </a:r>
            <a:r>
              <a:rPr lang="en-US" sz="2100" dirty="0" smtClean="0"/>
              <a:t> – </a:t>
            </a:r>
            <a:r>
              <a:rPr lang="en-US" sz="2100" dirty="0" err="1" smtClean="0"/>
              <a:t>SCK•CEN</a:t>
            </a:r>
            <a:endParaRPr lang="en-US" sz="2100" dirty="0" smtClean="0"/>
          </a:p>
          <a:p>
            <a:pPr lvl="1">
              <a:spcAft>
                <a:spcPts val="600"/>
              </a:spcAft>
            </a:pPr>
            <a:r>
              <a:rPr lang="en-US" sz="2100" dirty="0" smtClean="0"/>
              <a:t>strongly inspired by </a:t>
            </a:r>
            <a:r>
              <a:rPr lang="en-US" sz="2100" dirty="0" err="1" smtClean="0"/>
              <a:t>ESS</a:t>
            </a:r>
            <a:r>
              <a:rPr lang="en-US" sz="2100" dirty="0" smtClean="0"/>
              <a:t> dual double spoke </a:t>
            </a:r>
            <a:r>
              <a:rPr lang="en-US" sz="2100" dirty="0" err="1" smtClean="0"/>
              <a:t>cryomodule</a:t>
            </a:r>
            <a:r>
              <a:rPr lang="en-US" sz="2100" dirty="0" smtClean="0"/>
              <a:t>, but</a:t>
            </a:r>
          </a:p>
          <a:p>
            <a:pPr lvl="2">
              <a:spcAft>
                <a:spcPts val="600"/>
              </a:spcAft>
            </a:pPr>
            <a:r>
              <a:rPr lang="en-US" sz="1600" dirty="0" err="1" smtClean="0"/>
              <a:t>CW</a:t>
            </a:r>
            <a:endParaRPr lang="en-US" sz="1600" dirty="0" smtClean="0"/>
          </a:p>
          <a:p>
            <a:pPr lvl="2">
              <a:spcAft>
                <a:spcPts val="600"/>
              </a:spcAft>
            </a:pPr>
            <a:r>
              <a:rPr lang="en-US" sz="1600" dirty="0" smtClean="0"/>
              <a:t>4 mA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/>
              <a:t>fault recovery </a:t>
            </a:r>
            <a:r>
              <a:rPr lang="en-US" sz="1600" dirty="0" smtClean="0">
                <a:sym typeface="Wingdings"/>
              </a:rPr>
              <a:t> fast detuning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(</a:t>
            </a:r>
            <a:r>
              <a:rPr lang="en-US" sz="1600" dirty="0" err="1" smtClean="0">
                <a:sym typeface="Wingdings"/>
              </a:rPr>
              <a:t>SSA</a:t>
            </a:r>
            <a:r>
              <a:rPr lang="en-US" sz="1600" dirty="0" smtClean="0">
                <a:sym typeface="Wingdings"/>
              </a:rPr>
              <a:t>)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status of components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cavities : call for tender finalized (</a:t>
            </a:r>
            <a:r>
              <a:rPr lang="en-US" sz="1600" dirty="0" err="1" smtClean="0">
                <a:sym typeface="Wingdings"/>
              </a:rPr>
              <a:t>Nb</a:t>
            </a:r>
            <a:r>
              <a:rPr lang="en-US" sz="1600" dirty="0" smtClean="0">
                <a:sym typeface="Wingdings"/>
              </a:rPr>
              <a:t> sheets available)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cold tuning systems : driver tests ongoing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power couplers : designed and under review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cryostat : call for tender initiated</a:t>
            </a:r>
          </a:p>
        </p:txBody>
      </p:sp>
      <p:pic>
        <p:nvPicPr>
          <p:cNvPr id="2" name="Image 1" descr="cryomodu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0" y="3212976"/>
            <a:ext cx="3010388" cy="189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0557274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45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Integrated prototyping</a:t>
            </a:r>
            <a:endParaRPr lang="nl-BE" sz="2400" dirty="0">
              <a:solidFill>
                <a:srgbClr val="3E8FCD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88504" y="1052736"/>
            <a:ext cx="8915400" cy="5400600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auxiliaries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valve box : specifications to industry, ongoing: design under review</a:t>
            </a:r>
          </a:p>
          <a:p>
            <a:pPr lvl="2">
              <a:spcAft>
                <a:spcPts val="600"/>
              </a:spcAft>
            </a:pPr>
            <a:r>
              <a:rPr lang="en-US" sz="1600" dirty="0" err="1" smtClean="0">
                <a:sym typeface="Wingdings"/>
              </a:rPr>
              <a:t>LLRF</a:t>
            </a:r>
            <a:r>
              <a:rPr lang="en-US" sz="1600" dirty="0" smtClean="0">
                <a:sym typeface="Wingdings"/>
              </a:rPr>
              <a:t> : </a:t>
            </a:r>
            <a:r>
              <a:rPr lang="en-US" sz="1600" dirty="0" err="1" smtClean="0">
                <a:sym typeface="Wingdings"/>
              </a:rPr>
              <a:t>IPNO</a:t>
            </a:r>
            <a:r>
              <a:rPr lang="en-US" sz="1600" dirty="0" smtClean="0">
                <a:sym typeface="Wingdings"/>
              </a:rPr>
              <a:t>, µ</a:t>
            </a:r>
            <a:r>
              <a:rPr lang="en-US" sz="1600" dirty="0" err="1" smtClean="0">
                <a:sym typeface="Wingdings"/>
              </a:rPr>
              <a:t>TCA</a:t>
            </a:r>
            <a:r>
              <a:rPr lang="en-US" sz="1600" dirty="0" smtClean="0">
                <a:sym typeface="Wingdings"/>
              </a:rPr>
              <a:t>-based, compatible with fault recovery procedure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2 </a:t>
            </a:r>
            <a:r>
              <a:rPr lang="en-US" sz="1600" dirty="0" err="1" smtClean="0">
                <a:sym typeface="Wingdings"/>
              </a:rPr>
              <a:t>SSA</a:t>
            </a:r>
            <a:r>
              <a:rPr lang="en-US" sz="1600" dirty="0" smtClean="0">
                <a:sym typeface="Wingdings"/>
              </a:rPr>
              <a:t> 352 MHz 40 kW : collaboration agreement </a:t>
            </a:r>
            <a:r>
              <a:rPr lang="en-US" sz="1600" dirty="0" err="1" smtClean="0">
                <a:sym typeface="Wingdings"/>
              </a:rPr>
              <a:t>IBA</a:t>
            </a:r>
            <a:r>
              <a:rPr lang="en-US" sz="1600" dirty="0" smtClean="0">
                <a:sym typeface="Wingdings"/>
              </a:rPr>
              <a:t> – </a:t>
            </a:r>
            <a:r>
              <a:rPr lang="en-US" sz="1600" dirty="0" err="1" smtClean="0">
                <a:sym typeface="Wingdings"/>
              </a:rPr>
              <a:t>SCK•CEN</a:t>
            </a:r>
            <a:endParaRPr lang="en-US" sz="1600" dirty="0" smtClean="0">
              <a:sym typeface="Wingdings"/>
            </a:endParaRP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test cavity for power couplers : </a:t>
            </a:r>
            <a:r>
              <a:rPr lang="en-US" sz="1600" dirty="0" err="1" smtClean="0">
                <a:sym typeface="Wingdings"/>
              </a:rPr>
              <a:t>tbd</a:t>
            </a:r>
            <a:endParaRPr lang="en-US" sz="1600" dirty="0" smtClean="0"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sz="2600" dirty="0" smtClean="0">
                <a:sym typeface="Wingdings"/>
              </a:rPr>
              <a:t>global machine studies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start-to-end beam dynamics + full error studies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frozen optimized </a:t>
            </a:r>
            <a:r>
              <a:rPr lang="en-US" sz="1600" dirty="0" smtClean="0">
                <a:sym typeface="Wingdings"/>
              </a:rPr>
              <a:t>layout of 17 – 100 MeV </a:t>
            </a:r>
            <a:r>
              <a:rPr lang="en-US" sz="1600" dirty="0" err="1" smtClean="0">
                <a:sym typeface="Wingdings"/>
              </a:rPr>
              <a:t>linac</a:t>
            </a:r>
            <a:r>
              <a:rPr lang="en-US" sz="1600" dirty="0" smtClean="0">
                <a:sym typeface="Wingdings"/>
              </a:rPr>
              <a:t> : 30 dual single spoke </a:t>
            </a:r>
            <a:r>
              <a:rPr lang="en-US" sz="1600" dirty="0" err="1" smtClean="0">
                <a:sym typeface="Wingdings"/>
              </a:rPr>
              <a:t>cryomodules</a:t>
            </a:r>
            <a:endParaRPr lang="en-US" sz="1600" dirty="0" smtClean="0">
              <a:sym typeface="Wingdings"/>
            </a:endParaRP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layout and design of </a:t>
            </a:r>
            <a:r>
              <a:rPr lang="en-US" sz="1600" dirty="0" err="1" smtClean="0">
                <a:sym typeface="Wingdings"/>
              </a:rPr>
              <a:t>MEBT3</a:t>
            </a:r>
            <a:r>
              <a:rPr lang="en-US" sz="1600" dirty="0" smtClean="0">
                <a:sym typeface="Wingdings"/>
              </a:rPr>
              <a:t> @ 17 MeV : ongoing at </a:t>
            </a:r>
            <a:r>
              <a:rPr lang="en-US" sz="1600" dirty="0" err="1" smtClean="0">
                <a:sym typeface="Wingdings"/>
              </a:rPr>
              <a:t>IPHC</a:t>
            </a:r>
            <a:endParaRPr lang="en-US" sz="1600" dirty="0" smtClean="0">
              <a:sym typeface="Wingdings"/>
            </a:endParaRP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integrated approach to reliability and machine protection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towards a Virtual Accelerator, considering </a:t>
            </a:r>
            <a:r>
              <a:rPr lang="en-US" sz="2100" dirty="0" err="1" smtClean="0">
                <a:sym typeface="Wingdings"/>
              </a:rPr>
              <a:t>i.a</a:t>
            </a:r>
            <a:r>
              <a:rPr lang="en-US" sz="2100" dirty="0" smtClean="0">
                <a:sym typeface="Wingdings"/>
              </a:rPr>
              <a:t>. AI tools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essential for the fault recovery procedure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subject of PhD thesis (Mathieu </a:t>
            </a:r>
            <a:r>
              <a:rPr lang="en-US" sz="1600" dirty="0" err="1" smtClean="0">
                <a:sym typeface="Wingdings"/>
              </a:rPr>
              <a:t>Debongnie</a:t>
            </a:r>
            <a:r>
              <a:rPr lang="en-US" sz="1600" dirty="0" smtClean="0">
                <a:sym typeface="Wingding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4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523847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64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Integrated prototyping</a:t>
            </a:r>
            <a:endParaRPr lang="nl-BE" sz="2400" dirty="0">
              <a:solidFill>
                <a:srgbClr val="3E8FCD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88504" y="1052736"/>
            <a:ext cx="8915400" cy="5400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dirty="0" smtClean="0">
                <a:sym typeface="Wingdings"/>
              </a:rPr>
              <a:t>beam activity  injector up to 5.9 MeV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performed at </a:t>
            </a:r>
            <a:r>
              <a:rPr lang="en-US" sz="2100" dirty="0" err="1" smtClean="0">
                <a:sym typeface="Wingdings"/>
              </a:rPr>
              <a:t>LLN</a:t>
            </a:r>
            <a:r>
              <a:rPr lang="en-US" sz="2100" dirty="0" smtClean="0">
                <a:sym typeface="Wingdings"/>
              </a:rPr>
              <a:t>, in collaboration with </a:t>
            </a:r>
            <a:r>
              <a:rPr lang="en-US" sz="2100" dirty="0" err="1" smtClean="0">
                <a:sym typeface="Wingdings"/>
              </a:rPr>
              <a:t>UCL</a:t>
            </a:r>
            <a:r>
              <a:rPr lang="en-US" sz="2100" dirty="0" smtClean="0">
                <a:sym typeface="Wingdings"/>
              </a:rPr>
              <a:t>/</a:t>
            </a:r>
            <a:r>
              <a:rPr lang="en-US" sz="2100" dirty="0" err="1" smtClean="0">
                <a:sym typeface="Wingdings"/>
              </a:rPr>
              <a:t>CRC</a:t>
            </a:r>
            <a:endParaRPr lang="en-US" sz="2100" dirty="0" smtClean="0">
              <a:sym typeface="Wingdings"/>
            </a:endParaRP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presently the main </a:t>
            </a:r>
            <a:r>
              <a:rPr lang="en-US" sz="2100" dirty="0" err="1" smtClean="0">
                <a:sym typeface="Wingdings"/>
              </a:rPr>
              <a:t>SCK•CEN</a:t>
            </a:r>
            <a:r>
              <a:rPr lang="en-US" sz="2100" dirty="0" smtClean="0">
                <a:sym typeface="Wingdings"/>
              </a:rPr>
              <a:t> (ADT) effort on the accelerator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main goals :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high quality beam &amp; characterize it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test platform related to reliability : evaluation tool</a:t>
            </a:r>
          </a:p>
          <a:p>
            <a:pPr lvl="3">
              <a:spcAft>
                <a:spcPts val="600"/>
              </a:spcAft>
            </a:pPr>
            <a:r>
              <a:rPr lang="en-US" sz="1400" dirty="0" smtClean="0">
                <a:sym typeface="Wingdings"/>
              </a:rPr>
              <a:t>technological choices (</a:t>
            </a:r>
            <a:r>
              <a:rPr lang="en-US" sz="1400" dirty="0" err="1" smtClean="0">
                <a:sym typeface="Wingdings"/>
              </a:rPr>
              <a:t>SSA</a:t>
            </a:r>
            <a:r>
              <a:rPr lang="en-US" sz="1400" dirty="0" smtClean="0">
                <a:sym typeface="Wingdings"/>
              </a:rPr>
              <a:t>, µ</a:t>
            </a:r>
            <a:r>
              <a:rPr lang="en-US" sz="1400" dirty="0" err="1" smtClean="0">
                <a:sym typeface="Wingdings"/>
              </a:rPr>
              <a:t>TCA</a:t>
            </a:r>
            <a:r>
              <a:rPr lang="en-US" sz="1400" dirty="0" smtClean="0">
                <a:sym typeface="Wingdings"/>
              </a:rPr>
              <a:t>)</a:t>
            </a:r>
          </a:p>
          <a:p>
            <a:pPr lvl="3">
              <a:spcAft>
                <a:spcPts val="600"/>
              </a:spcAft>
            </a:pPr>
            <a:r>
              <a:rPr lang="en-US" sz="1400" dirty="0" smtClean="0">
                <a:sym typeface="Wingdings"/>
              </a:rPr>
              <a:t>control choices</a:t>
            </a:r>
          </a:p>
          <a:p>
            <a:pPr lvl="3">
              <a:spcAft>
                <a:spcPts val="600"/>
              </a:spcAft>
            </a:pPr>
            <a:r>
              <a:rPr lang="en-US" sz="1400" dirty="0" smtClean="0">
                <a:sym typeface="Wingdings"/>
              </a:rPr>
              <a:t>diagnostics</a:t>
            </a:r>
          </a:p>
          <a:p>
            <a:pPr lvl="3">
              <a:spcAft>
                <a:spcPts val="600"/>
              </a:spcAft>
            </a:pPr>
            <a:r>
              <a:rPr lang="en-US" sz="1400" dirty="0" smtClean="0">
                <a:sym typeface="Wingdings"/>
              </a:rPr>
              <a:t>experiments expected : MPS, Virtual Accelerator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educational platform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beam dynamics and cavity design by </a:t>
            </a:r>
            <a:r>
              <a:rPr lang="en-US" sz="2100" dirty="0" err="1" smtClean="0">
                <a:sym typeface="Wingdings"/>
              </a:rPr>
              <a:t>IAP</a:t>
            </a:r>
            <a:endParaRPr lang="en-US" sz="21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65251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5801260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49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Integrated prototyping</a:t>
            </a:r>
            <a:endParaRPr lang="nl-BE" sz="2400" dirty="0">
              <a:solidFill>
                <a:srgbClr val="3E8FCD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88504" y="1052736"/>
            <a:ext cx="8915400" cy="5400600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en-US" sz="2100" dirty="0" smtClean="0">
                <a:sym typeface="Wingdings"/>
              </a:rPr>
              <a:t>subsystems :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infrastructures and services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source + </a:t>
            </a:r>
            <a:r>
              <a:rPr lang="en-US" sz="1600" dirty="0" err="1" smtClean="0">
                <a:sym typeface="Wingdings"/>
              </a:rPr>
              <a:t>LEBT</a:t>
            </a:r>
            <a:r>
              <a:rPr lang="en-US" sz="1600" dirty="0" smtClean="0">
                <a:sym typeface="Wingdings"/>
              </a:rPr>
              <a:t> (</a:t>
            </a:r>
            <a:r>
              <a:rPr lang="en-US" sz="1600" dirty="0" err="1" smtClean="0">
                <a:sym typeface="Wingdings"/>
              </a:rPr>
              <a:t>LPSC</a:t>
            </a:r>
            <a:r>
              <a:rPr lang="en-US" sz="1600" dirty="0" smtClean="0">
                <a:sym typeface="Wingdings"/>
              </a:rPr>
              <a:t>)</a:t>
            </a:r>
          </a:p>
          <a:p>
            <a:pPr lvl="2">
              <a:spcAft>
                <a:spcPts val="600"/>
              </a:spcAft>
            </a:pPr>
            <a:r>
              <a:rPr lang="en-US" sz="1600" dirty="0" err="1" smtClean="0">
                <a:sym typeface="Wingdings"/>
              </a:rPr>
              <a:t>RFQ</a:t>
            </a:r>
            <a:r>
              <a:rPr lang="en-US" sz="1600" dirty="0" smtClean="0">
                <a:sym typeface="Wingdings"/>
              </a:rPr>
              <a:t> (</a:t>
            </a:r>
            <a:r>
              <a:rPr lang="en-US" sz="1600" dirty="0" err="1" smtClean="0">
                <a:sym typeface="Wingdings"/>
              </a:rPr>
              <a:t>IAP</a:t>
            </a:r>
            <a:r>
              <a:rPr lang="en-US" sz="1600" dirty="0" smtClean="0">
                <a:sym typeface="Wingdings"/>
              </a:rPr>
              <a:t>, </a:t>
            </a:r>
            <a:r>
              <a:rPr lang="en-US" sz="1600" dirty="0" err="1" smtClean="0">
                <a:sym typeface="Wingdings"/>
              </a:rPr>
              <a:t>NTG</a:t>
            </a:r>
            <a:r>
              <a:rPr lang="en-US" sz="1600" dirty="0" smtClean="0">
                <a:sym typeface="Wingdings"/>
              </a:rPr>
              <a:t>) with its amplifier (</a:t>
            </a:r>
            <a:r>
              <a:rPr lang="en-US" sz="1600" dirty="0" err="1" smtClean="0">
                <a:sym typeface="Wingdings"/>
              </a:rPr>
              <a:t>IBA</a:t>
            </a:r>
            <a:r>
              <a:rPr lang="en-US" sz="1600" dirty="0" smtClean="0">
                <a:sym typeface="Wingdings"/>
              </a:rPr>
              <a:t>) and </a:t>
            </a:r>
            <a:r>
              <a:rPr lang="en-US" sz="1600" dirty="0" err="1" smtClean="0">
                <a:sym typeface="Wingdings"/>
              </a:rPr>
              <a:t>LLRF</a:t>
            </a:r>
            <a:r>
              <a:rPr lang="en-US" sz="1600" dirty="0" smtClean="0">
                <a:sym typeface="Wingdings"/>
              </a:rPr>
              <a:t> (</a:t>
            </a:r>
            <a:r>
              <a:rPr lang="en-US" sz="1600" dirty="0" err="1" smtClean="0">
                <a:sym typeface="Wingdings"/>
              </a:rPr>
              <a:t>IPNO</a:t>
            </a:r>
            <a:r>
              <a:rPr lang="en-US" sz="1600" dirty="0" smtClean="0">
                <a:sym typeface="Wingdings"/>
              </a:rPr>
              <a:t>)</a:t>
            </a:r>
          </a:p>
          <a:p>
            <a:pPr lvl="2">
              <a:spcAft>
                <a:spcPts val="600"/>
              </a:spcAft>
            </a:pPr>
            <a:r>
              <a:rPr lang="en-US" sz="1600" dirty="0" err="1" smtClean="0">
                <a:sym typeface="Wingdings"/>
              </a:rPr>
              <a:t>MEBT1</a:t>
            </a:r>
            <a:r>
              <a:rPr lang="en-US" sz="1600" dirty="0" smtClean="0">
                <a:sym typeface="Wingdings"/>
              </a:rPr>
              <a:t> (2 </a:t>
            </a:r>
            <a:r>
              <a:rPr lang="en-US" sz="1600" dirty="0" err="1" smtClean="0">
                <a:sym typeface="Wingdings"/>
              </a:rPr>
              <a:t>QW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rebunchers</a:t>
            </a:r>
            <a:r>
              <a:rPr lang="en-US" sz="1600" dirty="0" smtClean="0">
                <a:sym typeface="Wingdings"/>
              </a:rPr>
              <a:t>, quad triplet, diagnostics)</a:t>
            </a:r>
          </a:p>
          <a:p>
            <a:pPr lvl="2">
              <a:spcAft>
                <a:spcPts val="600"/>
              </a:spcAft>
            </a:pPr>
            <a:r>
              <a:rPr lang="en-US" sz="1600" dirty="0" smtClean="0">
                <a:sym typeface="Wingdings"/>
              </a:rPr>
              <a:t>string </a:t>
            </a:r>
            <a:r>
              <a:rPr lang="en-US" sz="1600" dirty="0">
                <a:sym typeface="Wingdings"/>
              </a:rPr>
              <a:t>of </a:t>
            </a:r>
            <a:r>
              <a:rPr lang="en-US" sz="1600" dirty="0" smtClean="0">
                <a:sym typeface="Wingdings"/>
              </a:rPr>
              <a:t>7 CH </a:t>
            </a:r>
            <a:r>
              <a:rPr lang="en-US" sz="1600" dirty="0">
                <a:sym typeface="Wingdings"/>
              </a:rPr>
              <a:t>cavities (</a:t>
            </a:r>
            <a:r>
              <a:rPr lang="en-US" sz="1600" dirty="0" err="1">
                <a:sym typeface="Wingdings"/>
              </a:rPr>
              <a:t>IAP</a:t>
            </a:r>
            <a:r>
              <a:rPr lang="en-US" sz="1600" dirty="0">
                <a:sym typeface="Wingdings"/>
              </a:rPr>
              <a:t>, </a:t>
            </a:r>
            <a:r>
              <a:rPr lang="en-US" sz="1600" dirty="0" err="1">
                <a:sym typeface="Wingdings"/>
              </a:rPr>
              <a:t>Bevatech</a:t>
            </a:r>
            <a:r>
              <a:rPr lang="en-US" sz="1600" dirty="0">
                <a:sym typeface="Wingdings"/>
              </a:rPr>
              <a:t>, several manufacturers) with their amplifiers (</a:t>
            </a:r>
            <a:r>
              <a:rPr lang="en-US" sz="1600" dirty="0" err="1">
                <a:sym typeface="Wingdings"/>
              </a:rPr>
              <a:t>IBA</a:t>
            </a:r>
            <a:r>
              <a:rPr lang="en-US" sz="1600" dirty="0">
                <a:sym typeface="Wingdings"/>
              </a:rPr>
              <a:t>) and </a:t>
            </a:r>
            <a:r>
              <a:rPr lang="en-US" sz="1600" dirty="0" err="1">
                <a:sym typeface="Wingdings"/>
              </a:rPr>
              <a:t>LLRF</a:t>
            </a:r>
            <a:r>
              <a:rPr lang="en-US" sz="1600" dirty="0">
                <a:sym typeface="Wingdings"/>
              </a:rPr>
              <a:t> (</a:t>
            </a:r>
            <a:r>
              <a:rPr lang="en-US" sz="1600" dirty="0" err="1">
                <a:sym typeface="Wingdings"/>
              </a:rPr>
              <a:t>IPNO</a:t>
            </a:r>
            <a:r>
              <a:rPr lang="en-US" sz="1600" dirty="0" smtClean="0">
                <a:sym typeface="Wingdings"/>
              </a:rPr>
              <a:t>) + </a:t>
            </a:r>
            <a:r>
              <a:rPr lang="en-US" sz="1600" dirty="0" err="1" smtClean="0">
                <a:sym typeface="Wingdings"/>
              </a:rPr>
              <a:t>quadrupole</a:t>
            </a:r>
            <a:r>
              <a:rPr lang="en-US" sz="1600" dirty="0" smtClean="0">
                <a:sym typeface="Wingdings"/>
              </a:rPr>
              <a:t> doublets (</a:t>
            </a:r>
            <a:r>
              <a:rPr lang="en-US" sz="1600" dirty="0" err="1" smtClean="0">
                <a:sym typeface="Wingdings"/>
              </a:rPr>
              <a:t>Scanditronix</a:t>
            </a:r>
            <a:r>
              <a:rPr lang="en-US" sz="1600" dirty="0" smtClean="0">
                <a:sym typeface="Wingdings"/>
              </a:rPr>
              <a:t>, </a:t>
            </a:r>
            <a:r>
              <a:rPr lang="en-US" sz="1600" dirty="0" err="1" smtClean="0">
                <a:sym typeface="Wingdings"/>
              </a:rPr>
              <a:t>JEMA</a:t>
            </a:r>
            <a:r>
              <a:rPr lang="en-US" sz="1600" dirty="0" smtClean="0">
                <a:sym typeface="Wingdings"/>
              </a:rPr>
              <a:t>)</a:t>
            </a:r>
            <a:endParaRPr lang="en-US" sz="1600" dirty="0">
              <a:sym typeface="Wingdings"/>
            </a:endParaRPr>
          </a:p>
          <a:p>
            <a:pPr lvl="2">
              <a:spcAft>
                <a:spcPts val="600"/>
              </a:spcAft>
            </a:pPr>
            <a:r>
              <a:rPr lang="en-US" sz="1600" dirty="0">
                <a:sym typeface="Wingdings"/>
              </a:rPr>
              <a:t>diagnostic chamber (+ dump</a:t>
            </a:r>
            <a:r>
              <a:rPr lang="en-US" sz="1600" dirty="0" smtClean="0">
                <a:sym typeface="Wingdings"/>
              </a:rPr>
              <a:t>) incl. </a:t>
            </a:r>
            <a:r>
              <a:rPr lang="en-US" sz="1600" dirty="0" err="1" smtClean="0">
                <a:sym typeface="Wingdings"/>
              </a:rPr>
              <a:t>emittance</a:t>
            </a:r>
            <a:r>
              <a:rPr lang="en-US" sz="1600" dirty="0" smtClean="0">
                <a:sym typeface="Wingdings"/>
              </a:rPr>
              <a:t> measurements</a:t>
            </a:r>
            <a:endParaRPr lang="en-US" sz="1600" dirty="0">
              <a:sym typeface="Wingdings"/>
            </a:endParaRPr>
          </a:p>
          <a:p>
            <a:pPr lvl="2">
              <a:spcAft>
                <a:spcPts val="600"/>
              </a:spcAft>
            </a:pPr>
            <a:r>
              <a:rPr lang="en-US" sz="1600" dirty="0">
                <a:sym typeface="Wingdings"/>
              </a:rPr>
              <a:t>global : </a:t>
            </a:r>
            <a:r>
              <a:rPr lang="en-US" sz="1600" dirty="0" smtClean="0">
                <a:sym typeface="Wingdings"/>
              </a:rPr>
              <a:t>controls w. 3 tiers</a:t>
            </a:r>
            <a:endParaRPr lang="en-US" sz="1600" dirty="0">
              <a:sym typeface="Wingdings"/>
            </a:endParaRPr>
          </a:p>
        </p:txBody>
      </p:sp>
      <p:pic>
        <p:nvPicPr>
          <p:cNvPr id="5" name="Image 4" descr="TUPAF003f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5" y="4581128"/>
            <a:ext cx="9106593" cy="142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7952393"/>
              </p:ext>
            </p:extLst>
          </p:nvPr>
        </p:nvGraphicFramePr>
        <p:xfrm>
          <a:off x="1721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84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1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300" y="68627"/>
            <a:ext cx="8915400" cy="912101"/>
          </a:xfrm>
        </p:spPr>
        <p:txBody>
          <a:bodyPr vert="horz" lIns="107287" tIns="53643" rIns="107287" bIns="53643" rtlCol="0" anchor="ctr">
            <a:noAutofit/>
          </a:bodyPr>
          <a:lstStyle/>
          <a:p>
            <a:r>
              <a:rPr lang="nl-BE" dirty="0" smtClean="0">
                <a:solidFill>
                  <a:srgbClr val="3E8FCD"/>
                </a:solidFill>
              </a:rPr>
              <a:t>Present status</a:t>
            </a:r>
            <a:endParaRPr lang="nl-BE" sz="2400" dirty="0">
              <a:solidFill>
                <a:srgbClr val="3E8FCD"/>
              </a:solidFill>
            </a:endParaRPr>
          </a:p>
        </p:txBody>
      </p:sp>
      <p:pic>
        <p:nvPicPr>
          <p:cNvPr id="8" name="Espace réservé du contenu 7" descr="DSC_1922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4" r="-9664"/>
          <a:stretch>
            <a:fillRect/>
          </a:stretch>
        </p:blipFill>
        <p:spPr>
          <a:xfrm>
            <a:off x="121700" y="980728"/>
            <a:ext cx="9698980" cy="5422900"/>
          </a:xfrm>
        </p:spPr>
      </p:pic>
    </p:spTree>
    <p:extLst>
      <p:ext uri="{BB962C8B-B14F-4D97-AF65-F5344CB8AC3E}">
        <p14:creationId xmlns:p14="http://schemas.microsoft.com/office/powerpoint/2010/main" val="132801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08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Y-%m-%d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4&quot;/&gt;&lt;end val=&quot;4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4&quot;&gt;&lt;elem m_fUsage=&quot;5.50933305550389995631E+00&quot;&gt;&lt;m_msothmcolidx val=&quot;0&quot;/&gt;&lt;m_rgb r=&quot;FF&quot; g=&quot;C5&quot; b=&quot;45&quot;/&gt;&lt;m_nBrightness val=&quot;0&quot;/&gt;&lt;/elem&gt;&lt;elem m_fUsage=&quot;1.98034801682310868109E+00&quot;&gt;&lt;m_msothmcolidx val=&quot;0&quot;/&gt;&lt;m_rgb r=&quot;F3&quot; g=&quot;6D&quot; b=&quot;47&quot;/&gt;&lt;m_nBrightness val=&quot;0&quot;/&gt;&lt;/elem&gt;&lt;elem m_fUsage=&quot;1.15946721000000030344E+00&quot;&gt;&lt;m_msothmcolidx val=&quot;0&quot;/&gt;&lt;m_rgb r=&quot;92&quot; g=&quot;D0&quot; b=&quot;50&quot;/&gt;&lt;m_nBrightness val=&quot;0&quot;/&gt;&lt;/elem&gt;&lt;elem m_fUsage=&quot;1.35085171767299283552E-01&quot;&gt;&lt;m_msothmcolidx val=&quot;0&quot;/&gt;&lt;m_rgb r=&quot;FB&quot; g=&quot;97&quot; b=&quot;6C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heme/theme1.xml><?xml version="1.0" encoding="utf-8"?>
<a:theme xmlns:a="http://schemas.openxmlformats.org/drawingml/2006/main" name="Office Theme">
  <a:themeElements>
    <a:clrScheme name="MYRRHA">
      <a:dk1>
        <a:srgbClr val="000000"/>
      </a:dk1>
      <a:lt1>
        <a:srgbClr val="FFFFFF"/>
      </a:lt1>
      <a:dk2>
        <a:srgbClr val="98C3E4"/>
      </a:dk2>
      <a:lt2>
        <a:srgbClr val="FFFFFF"/>
      </a:lt2>
      <a:accent1>
        <a:srgbClr val="3E8FCD"/>
      </a:accent1>
      <a:accent2>
        <a:srgbClr val="73AEDB"/>
      </a:accent2>
      <a:accent3>
        <a:srgbClr val="98C3E4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73AEDB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1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SCKCEN">
      <a:dk1>
        <a:srgbClr val="000000"/>
      </a:dk1>
      <a:lt1>
        <a:srgbClr val="FFFFFF"/>
      </a:lt1>
      <a:dk2>
        <a:srgbClr val="D9F1FF"/>
      </a:dk2>
      <a:lt2>
        <a:srgbClr val="FFFFFF"/>
      </a:lt2>
      <a:accent1>
        <a:srgbClr val="00517E"/>
      </a:accent1>
      <a:accent2>
        <a:srgbClr val="007DC3"/>
      </a:accent2>
      <a:accent3>
        <a:srgbClr val="0DA9FF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69C9FF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25820</TotalTime>
  <Words>842</Words>
  <Application>Microsoft Macintosh PowerPoint</Application>
  <PresentationFormat>Format A4 (210 x 297 mm)</PresentationFormat>
  <Paragraphs>141</Paragraphs>
  <Slides>24</Slides>
  <Notes>3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think-cell Slide</vt:lpstr>
      <vt:lpstr>Présentation PowerPoint</vt:lpstr>
      <vt:lpstr>Présentation PowerPoint</vt:lpstr>
      <vt:lpstr>Introduction</vt:lpstr>
      <vt:lpstr>Component prototyping activities</vt:lpstr>
      <vt:lpstr>Integrated prototyping</vt:lpstr>
      <vt:lpstr>Integrated prototyping</vt:lpstr>
      <vt:lpstr>Integrated prototyping</vt:lpstr>
      <vt:lpstr>Integrated prototyping</vt:lpstr>
      <vt:lpstr>Present status</vt:lpstr>
      <vt:lpstr>Present status</vt:lpstr>
      <vt:lpstr>Present status</vt:lpstr>
      <vt:lpstr>Present status</vt:lpstr>
      <vt:lpstr>Present status</vt:lpstr>
      <vt:lpstr>Present status</vt:lpstr>
      <vt:lpstr>Present status</vt:lpstr>
      <vt:lpstr>Conclusion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SCK-CEN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rdillen</dc:creator>
  <cp:lastModifiedBy>Dirk Vandeplassche</cp:lastModifiedBy>
  <cp:revision>1200</cp:revision>
  <dcterms:created xsi:type="dcterms:W3CDTF">2016-08-30T09:17:11Z</dcterms:created>
  <dcterms:modified xsi:type="dcterms:W3CDTF">2018-06-11T14:45:40Z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D">
    <vt:i4>19640505</vt:i4>
  </property>
  <property fmtid="{D5CDD505-2E9C-101B-9397-08002B2CF9AE}" pid="3" name="Name">
    <vt:lpwstr>2016-09-27 MYRHHA presentatie to Febeliec - SMR v07.pptx</vt:lpwstr>
  </property>
  <property fmtid="{D5CDD505-2E9C-101B-9397-08002B2CF9AE}" pid="4" name="Common Attributes_Reference Number">
    <vt:lpwstr>SCK•CEN/19640505/2</vt:lpwstr>
  </property>
  <property fmtid="{D5CDD505-2E9C-101B-9397-08002B2CF9AE}" pid="5" name="Common Attributes_Short Reference">
    <vt:lpwstr>SCK•CEN/19640505</vt:lpwstr>
  </property>
  <property fmtid="{D5CDD505-2E9C-101B-9397-08002B2CF9AE}" pid="6" name="Common Attributes_Alternative Reference">
    <vt:lpwstr> </vt:lpwstr>
  </property>
  <property fmtid="{D5CDD505-2E9C-101B-9397-08002B2CF9AE}" pid="7" name="Common Attributes_Document Type">
    <vt:lpwstr>Presentation</vt:lpwstr>
  </property>
  <property fmtid="{D5CDD505-2E9C-101B-9397-08002B2CF9AE}" pid="8" name="Common Attributes_Author_Author Name">
    <vt:lpwstr>Stijn Proost</vt:lpwstr>
  </property>
  <property fmtid="{D5CDD505-2E9C-101B-9397-08002B2CF9AE}" pid="9" name="Common Attributes_Author_Author Affiliation">
    <vt:lpwstr>SCK•CEN</vt:lpwstr>
  </property>
  <property fmtid="{D5CDD505-2E9C-101B-9397-08002B2CF9AE}" pid="10" name="Common Attributes_Information Security Classification">
    <vt:lpwstr>Restricted</vt:lpwstr>
  </property>
  <property fmtid="{D5CDD505-2E9C-101B-9397-08002B2CF9AE}" pid="11" name="MYRRHA Attributes_ACCL Version Number">
    <vt:lpwstr> </vt:lpwstr>
  </property>
  <property fmtid="{D5CDD505-2E9C-101B-9397-08002B2CF9AE}" pid="12" name="MYRRHA Attributes_BOP Version Number">
    <vt:lpwstr> </vt:lpwstr>
  </property>
  <property fmtid="{D5CDD505-2E9C-101B-9397-08002B2CF9AE}" pid="13" name="MYRRHA Attributes_PSD Version Number">
    <vt:lpwstr> </vt:lpwstr>
  </property>
  <property fmtid="{D5CDD505-2E9C-101B-9397-08002B2CF9AE}" pid="14" name="Event Attributes_Event_Event Type">
    <vt:lpwstr> </vt:lpwstr>
  </property>
  <property fmtid="{D5CDD505-2E9C-101B-9397-08002B2CF9AE}" pid="15" name="Event Attributes_Event_Event Name">
    <vt:lpwstr> </vt:lpwstr>
  </property>
  <property fmtid="{D5CDD505-2E9C-101B-9397-08002B2CF9AE}" pid="16" name="Event Attributes_Event_Event Start Date">
    <vt:filetime>1899-12-29T22:00:00Z</vt:filetime>
  </property>
  <property fmtid="{D5CDD505-2E9C-101B-9397-08002B2CF9AE}" pid="17" name="Event Attributes_Event_Event End Date">
    <vt:filetime>1899-12-29T22:00:00Z</vt:filetime>
  </property>
  <property fmtid="{D5CDD505-2E9C-101B-9397-08002B2CF9AE}" pid="18" name="Event Attributes_Event_Event Location">
    <vt:lpwstr> </vt:lpwstr>
  </property>
  <property fmtid="{D5CDD505-2E9C-101B-9397-08002B2CF9AE}" pid="19" name="SuppMarkings">
    <vt:lpwstr> </vt:lpwstr>
  </property>
  <property fmtid="{D5CDD505-2E9C-101B-9397-08002B2CF9AE}" pid="20" name="Security Clearance">
    <vt:lpwstr> </vt:lpwstr>
  </property>
  <property fmtid="{D5CDD505-2E9C-101B-9397-08002B2CF9AE}" pid="21" name="HyperLink">
    <vt:lpwstr>http://ecm.sckcen.be/OTCS/llisapi.dll/open/19640505</vt:lpwstr>
  </property>
</Properties>
</file>