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handoutMasterIdLst>
    <p:handoutMasterId r:id="rId34"/>
  </p:handoutMasterIdLst>
  <p:sldIdLst>
    <p:sldId id="263" r:id="rId2"/>
    <p:sldId id="396" r:id="rId3"/>
    <p:sldId id="381" r:id="rId4"/>
    <p:sldId id="400" r:id="rId5"/>
    <p:sldId id="401" r:id="rId6"/>
    <p:sldId id="402" r:id="rId7"/>
    <p:sldId id="403" r:id="rId8"/>
    <p:sldId id="407" r:id="rId9"/>
    <p:sldId id="406" r:id="rId10"/>
    <p:sldId id="409" r:id="rId11"/>
    <p:sldId id="391" r:id="rId12"/>
    <p:sldId id="410" r:id="rId13"/>
    <p:sldId id="413" r:id="rId14"/>
    <p:sldId id="414" r:id="rId15"/>
    <p:sldId id="424" r:id="rId16"/>
    <p:sldId id="417" r:id="rId17"/>
    <p:sldId id="421" r:id="rId18"/>
    <p:sldId id="419" r:id="rId19"/>
    <p:sldId id="420" r:id="rId20"/>
    <p:sldId id="422" r:id="rId21"/>
    <p:sldId id="397" r:id="rId22"/>
    <p:sldId id="395" r:id="rId23"/>
    <p:sldId id="412" r:id="rId24"/>
    <p:sldId id="256" r:id="rId25"/>
    <p:sldId id="404" r:id="rId26"/>
    <p:sldId id="408" r:id="rId27"/>
    <p:sldId id="416" r:id="rId28"/>
    <p:sldId id="425" r:id="rId29"/>
    <p:sldId id="398" r:id="rId30"/>
    <p:sldId id="399" r:id="rId31"/>
    <p:sldId id="40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4"/>
    <a:srgbClr val="88237B"/>
    <a:srgbClr val="178588"/>
    <a:srgbClr val="FF0000"/>
    <a:srgbClr val="0D6994"/>
    <a:srgbClr val="FFFFFF"/>
    <a:srgbClr val="009777"/>
    <a:srgbClr val="007C61"/>
    <a:srgbClr val="1A88BE"/>
    <a:srgbClr val="00B9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67"/>
    <p:restoredTop sz="90480"/>
  </p:normalViewPr>
  <p:slideViewPr>
    <p:cSldViewPr snapToGrid="0" snapToObjects="1">
      <p:cViewPr>
        <p:scale>
          <a:sx n="200" d="100"/>
          <a:sy n="200" d="100"/>
        </p:scale>
        <p:origin x="-480" y="-2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package" Target="../embeddings/Microsoft_Excel_Worksheet1.xlsx"/><Relationship Id="rId1" Type="http://schemas.microsoft.com/office/2011/relationships/chartStyle" Target="style1.xml"/><Relationship Id="rId2"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00" b="1" i="0" u="none" strike="noStrike" kern="1200" spc="0" baseline="0">
                <a:solidFill>
                  <a:schemeClr val="tx1">
                    <a:lumMod val="65000"/>
                    <a:lumOff val="35000"/>
                  </a:schemeClr>
                </a:solidFill>
                <a:latin typeface="+mn-lt"/>
                <a:ea typeface="+mn-ea"/>
                <a:cs typeface="+mn-cs"/>
              </a:defRPr>
            </a:pPr>
            <a:r>
              <a:rPr lang="en-US" sz="1300" b="1"/>
              <a:t>Root Cause</a:t>
            </a:r>
            <a:r>
              <a:rPr lang="en-US" sz="1300" b="1" baseline="0"/>
              <a:t> Downtime by system</a:t>
            </a:r>
            <a:endParaRPr lang="en-US" sz="1300" b="1"/>
          </a:p>
        </c:rich>
      </c:tx>
      <c:layout>
        <c:manualLayout>
          <c:xMode val="edge"/>
          <c:yMode val="edge"/>
          <c:x val="0.0482976713345992"/>
          <c:y val="0.0313499743275801"/>
        </c:manualLayout>
      </c:layout>
      <c:overlay val="0"/>
      <c:spPr>
        <a:noFill/>
        <a:ln>
          <a:noFill/>
        </a:ln>
        <a:effectLst/>
      </c:spPr>
      <c:txPr>
        <a:bodyPr rot="0" spcFirstLastPara="1" vertOverflow="ellipsis" vert="horz" wrap="square" anchor="ctr" anchorCtr="1"/>
        <a:lstStyle/>
        <a:p>
          <a:pPr>
            <a:defRPr sz="13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BySystem!$B$6</c:f>
              <c:strCache>
                <c:ptCount val="1"/>
                <c:pt idx="0">
                  <c:v>cdt</c:v>
                </c:pt>
              </c:strCache>
            </c:strRef>
          </c:tx>
          <c:explosion val="1"/>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317-49A6-B036-3BF7EE1C3F4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317-49A6-B036-3BF7EE1C3F4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B317-49A6-B036-3BF7EE1C3F4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B317-49A6-B036-3BF7EE1C3F44}"/>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B317-49A6-B036-3BF7EE1C3F44}"/>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B317-49A6-B036-3BF7EE1C3F44}"/>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B317-49A6-B036-3BF7EE1C3F44}"/>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B317-49A6-B036-3BF7EE1C3F44}"/>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B317-49A6-B036-3BF7EE1C3F44}"/>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B317-49A6-B036-3BF7EE1C3F44}"/>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B317-49A6-B036-3BF7EE1C3F44}"/>
              </c:ext>
            </c:extLst>
          </c:dPt>
          <c:dLbls>
            <c:dLbl>
              <c:idx val="0"/>
              <c:layout>
                <c:manualLayout>
                  <c:x val="-0.359829949070973"/>
                  <c:y val="0.0653213434081125"/>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7624893364402"/>
                      <c:h val="0.140898695149887"/>
                    </c:manualLayout>
                  </c15:layout>
                </c:ext>
              </c:extLst>
            </c:dLbl>
            <c:dLbl>
              <c:idx val="1"/>
              <c:layout>
                <c:manualLayout>
                  <c:x val="-0.148137397862302"/>
                  <c:y val="0.158580265808286"/>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22011676345293"/>
                  <c:y val="-0.0972524956554366"/>
                </c:manualLayout>
              </c:layout>
              <c:tx>
                <c:rich>
                  <a:bodyPr/>
                  <a:lstStyle/>
                  <a:p>
                    <a:r>
                      <a:rPr lang="en-US" dirty="0" smtClean="0"/>
                      <a:t>CV</a:t>
                    </a:r>
                    <a:r>
                      <a:rPr lang="en-US" baseline="0" dirty="0"/>
                      <a:t>
</a:t>
                    </a:r>
                    <a:fld id="{9D49A191-008A-6C46-9063-F25D109EF2B9}"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3"/>
              <c:layout>
                <c:manualLayout>
                  <c:x val="0.0232342627420274"/>
                  <c:y val="-0.085191703858762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delete val="1"/>
              <c:extLst xmlns:c16r2="http://schemas.microsoft.com/office/drawing/2015/06/chart">
                <c:ext xmlns:c16="http://schemas.microsoft.com/office/drawing/2014/chart" uri="{C3380CC4-5D6E-409C-BE32-E72D297353CC}">
                  <c16:uniqueId val="{00000009-B317-49A6-B036-3BF7EE1C3F44}"/>
                </c:ext>
                <c:ext xmlns:c15="http://schemas.microsoft.com/office/drawing/2012/chart" uri="{CE6537A1-D6FC-4f65-9D91-7224C49458BB}"/>
              </c:extLst>
            </c:dLbl>
            <c:dLbl>
              <c:idx val="5"/>
              <c:layout>
                <c:manualLayout>
                  <c:x val="0.0"/>
                  <c:y val="0.0222097288597496"/>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0.034200209430293"/>
                  <c:y val="0.10905656325289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0.192550534828905"/>
                  <c:y val="-0.0349907060902879"/>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678174102071"/>
                      <c:h val="0.184181099174533"/>
                    </c:manualLayout>
                  </c15:layout>
                </c:ext>
              </c:extLst>
            </c:dLbl>
            <c:dLbl>
              <c:idx val="8"/>
              <c:layout>
                <c:manualLayout>
                  <c:x val="-0.111761855924357"/>
                  <c:y val="-0.122376908151981"/>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0.214137589233612"/>
                  <c:y val="-0.109964971957818"/>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0.125934451283199"/>
                  <c:y val="0.130341838145266"/>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5-B317-49A6-B036-3BF7EE1C3F44}"/>
                </c:ext>
                <c:ext xmlns:c15="http://schemas.microsoft.com/office/drawing/2012/chart" uri="{CE6537A1-D6FC-4f65-9D91-7224C49458BB}">
                  <c15:layout/>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BySystem!$A$7:$A$17</c:f>
              <c:strCache>
                <c:ptCount val="11"/>
                <c:pt idx="0">
                  <c:v>Accelerator Controls</c:v>
                </c:pt>
                <c:pt idx="1">
                  <c:v>Beam Losses</c:v>
                </c:pt>
                <c:pt idx="2">
                  <c:v>Cooling and Ventilation</c:v>
                </c:pt>
                <c:pt idx="3">
                  <c:v>Electrical Network</c:v>
                </c:pt>
                <c:pt idx="4">
                  <c:v>Machine Interlock System</c:v>
                </c:pt>
                <c:pt idx="5">
                  <c:v>Operation</c:v>
                </c:pt>
                <c:pt idx="6">
                  <c:v>Other</c:v>
                </c:pt>
                <c:pt idx="7">
                  <c:v>Power Converters</c:v>
                </c:pt>
                <c:pt idx="8">
                  <c:v>Pre-Chopper</c:v>
                </c:pt>
                <c:pt idx="9">
                  <c:v>Radio Frequency</c:v>
                </c:pt>
                <c:pt idx="10">
                  <c:v>Source</c:v>
                </c:pt>
              </c:strCache>
            </c:strRef>
          </c:cat>
          <c:val>
            <c:numRef>
              <c:f>BySystem!$B$7:$B$17</c:f>
              <c:numCache>
                <c:formatCode>General</c:formatCode>
                <c:ptCount val="11"/>
                <c:pt idx="0">
                  <c:v>4.445833333333333</c:v>
                </c:pt>
                <c:pt idx="1">
                  <c:v>24.38833333333325</c:v>
                </c:pt>
                <c:pt idx="2">
                  <c:v>1.233333333333333</c:v>
                </c:pt>
                <c:pt idx="3">
                  <c:v>0.816666666666666</c:v>
                </c:pt>
                <c:pt idx="4">
                  <c:v>0.0</c:v>
                </c:pt>
                <c:pt idx="5">
                  <c:v>4.149166666666669</c:v>
                </c:pt>
                <c:pt idx="6">
                  <c:v>1.65</c:v>
                </c:pt>
                <c:pt idx="7">
                  <c:v>49.92166666666645</c:v>
                </c:pt>
                <c:pt idx="8">
                  <c:v>21.19444444444444</c:v>
                </c:pt>
                <c:pt idx="9">
                  <c:v>80.36222222222218</c:v>
                </c:pt>
                <c:pt idx="10">
                  <c:v>29.17666666666666</c:v>
                </c:pt>
              </c:numCache>
            </c:numRef>
          </c:val>
          <c:extLst xmlns:c16r2="http://schemas.microsoft.com/office/drawing/2015/06/chart">
            <c:ext xmlns:c16="http://schemas.microsoft.com/office/drawing/2014/chart" uri="{C3380CC4-5D6E-409C-BE32-E72D297353CC}">
              <c16:uniqueId val="{00000016-B317-49A6-B036-3BF7EE1C3F4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4747B0E-AABA-1943-B66A-4CC83E1772CA}" type="datetimeFigureOut">
              <a:rPr lang="en-GB" smtClean="0"/>
              <a:t>11/06/2018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B718CE-0C5D-8C4A-A47B-21E59D1B2348}" type="slidenum">
              <a:rPr lang="en-GB" smtClean="0"/>
              <a:t>‹#›</a:t>
            </a:fld>
            <a:endParaRPr lang="en-GB"/>
          </a:p>
        </p:txBody>
      </p:sp>
    </p:spTree>
    <p:extLst>
      <p:ext uri="{BB962C8B-B14F-4D97-AF65-F5344CB8AC3E}">
        <p14:creationId xmlns:p14="http://schemas.microsoft.com/office/powerpoint/2010/main" val="77176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1AA99D8-18B0-5E4F-B69E-E9AB0D29F125}" type="datetimeFigureOut">
              <a:rPr lang="en-GB" smtClean="0"/>
              <a:t>11/06/2018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B6259-216C-704C-9ED7-AB41B897C327}" type="slidenum">
              <a:rPr lang="en-GB" smtClean="0"/>
              <a:t>‹#›</a:t>
            </a:fld>
            <a:endParaRPr lang="en-GB"/>
          </a:p>
        </p:txBody>
      </p:sp>
    </p:spTree>
    <p:extLst>
      <p:ext uri="{BB962C8B-B14F-4D97-AF65-F5344CB8AC3E}">
        <p14:creationId xmlns:p14="http://schemas.microsoft.com/office/powerpoint/2010/main" val="65888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31B6259-216C-704C-9ED7-AB41B897C327}" type="slidenum">
              <a:rPr lang="en-GB" smtClean="0"/>
              <a:t>1</a:t>
            </a:fld>
            <a:endParaRPr lang="en-GB"/>
          </a:p>
        </p:txBody>
      </p:sp>
    </p:spTree>
    <p:extLst>
      <p:ext uri="{BB962C8B-B14F-4D97-AF65-F5344CB8AC3E}">
        <p14:creationId xmlns:p14="http://schemas.microsoft.com/office/powerpoint/2010/main" val="1630634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B6259-216C-704C-9ED7-AB41B897C327}" type="slidenum">
              <a:rPr lang="en-GB" smtClean="0"/>
              <a:t>17</a:t>
            </a:fld>
            <a:endParaRPr lang="en-GB"/>
          </a:p>
        </p:txBody>
      </p:sp>
    </p:spTree>
    <p:extLst>
      <p:ext uri="{BB962C8B-B14F-4D97-AF65-F5344CB8AC3E}">
        <p14:creationId xmlns:p14="http://schemas.microsoft.com/office/powerpoint/2010/main" val="161793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B6259-216C-704C-9ED7-AB41B897C327}" type="slidenum">
              <a:rPr lang="en-GB" smtClean="0"/>
              <a:t>18</a:t>
            </a:fld>
            <a:endParaRPr lang="en-GB"/>
          </a:p>
        </p:txBody>
      </p:sp>
    </p:spTree>
    <p:extLst>
      <p:ext uri="{BB962C8B-B14F-4D97-AF65-F5344CB8AC3E}">
        <p14:creationId xmlns:p14="http://schemas.microsoft.com/office/powerpoint/2010/main" val="401555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Nominal 60%</a:t>
            </a:r>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19</a:t>
            </a:fld>
            <a:endParaRPr lang="en-GB"/>
          </a:p>
        </p:txBody>
      </p:sp>
    </p:spTree>
    <p:extLst>
      <p:ext uri="{BB962C8B-B14F-4D97-AF65-F5344CB8AC3E}">
        <p14:creationId xmlns:p14="http://schemas.microsoft.com/office/powerpoint/2010/main" val="1568759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BSM1:</a:t>
            </a:r>
            <a:r>
              <a:rPr lang="en-US" baseline="0" dirty="0" smtClean="0"/>
              <a:t> beam is chopped; BSM2 beam is not chopped (or differently); </a:t>
            </a:r>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20</a:t>
            </a:fld>
            <a:endParaRPr lang="en-GB"/>
          </a:p>
        </p:txBody>
      </p:sp>
    </p:spTree>
    <p:extLst>
      <p:ext uri="{BB962C8B-B14F-4D97-AF65-F5344CB8AC3E}">
        <p14:creationId xmlns:p14="http://schemas.microsoft.com/office/powerpoint/2010/main" val="162424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re-com-missioning run until the end of the year with the aim of validating all changes implemented. </a:t>
            </a:r>
          </a:p>
          <a:p>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22</a:t>
            </a:fld>
            <a:endParaRPr lang="en-GB"/>
          </a:p>
        </p:txBody>
      </p:sp>
    </p:spTree>
    <p:extLst>
      <p:ext uri="{BB962C8B-B14F-4D97-AF65-F5344CB8AC3E}">
        <p14:creationId xmlns:p14="http://schemas.microsoft.com/office/powerpoint/2010/main" val="1231750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B6259-216C-704C-9ED7-AB41B897C327}" type="slidenum">
              <a:rPr lang="en-GB" smtClean="0"/>
              <a:t>24</a:t>
            </a:fld>
            <a:endParaRPr lang="en-GB"/>
          </a:p>
        </p:txBody>
      </p:sp>
    </p:spTree>
    <p:extLst>
      <p:ext uri="{BB962C8B-B14F-4D97-AF65-F5344CB8AC3E}">
        <p14:creationId xmlns:p14="http://schemas.microsoft.com/office/powerpoint/2010/main" val="908111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B6259-216C-704C-9ED7-AB41B897C327}" type="slidenum">
              <a:rPr lang="en-GB" smtClean="0"/>
              <a:t>27</a:t>
            </a:fld>
            <a:endParaRPr lang="en-GB"/>
          </a:p>
        </p:txBody>
      </p:sp>
    </p:spTree>
    <p:extLst>
      <p:ext uri="{BB962C8B-B14F-4D97-AF65-F5344CB8AC3E}">
        <p14:creationId xmlns:p14="http://schemas.microsoft.com/office/powerpoint/2010/main" val="1478682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31</a:t>
            </a:fld>
            <a:endParaRPr lang="en-GB"/>
          </a:p>
        </p:txBody>
      </p:sp>
    </p:spTree>
    <p:extLst>
      <p:ext uri="{BB962C8B-B14F-4D97-AF65-F5344CB8AC3E}">
        <p14:creationId xmlns:p14="http://schemas.microsoft.com/office/powerpoint/2010/main" val="184347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B6259-216C-704C-9ED7-AB41B897C327}" type="slidenum">
              <a:rPr lang="en-GB" smtClean="0"/>
              <a:t>2</a:t>
            </a:fld>
            <a:endParaRPr lang="en-GB"/>
          </a:p>
        </p:txBody>
      </p:sp>
    </p:spTree>
    <p:extLst>
      <p:ext uri="{BB962C8B-B14F-4D97-AF65-F5344CB8AC3E}">
        <p14:creationId xmlns:p14="http://schemas.microsoft.com/office/powerpoint/2010/main" val="1054326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Linac4 will be connected to the Proton Synchrotron Booster (PSB) during the next long LHC shutdown in 2019 and it will operationally replace Linac2 as provider of protons to the CERN complex as of 2021. Commissioning to the final beam energy of 160 MeV was achieved by the end of 2016. Linac4 is presently undergoing a reliability and beam quality test run to meet the beam specifications and relative tolerances requested by the PSB. </a:t>
            </a:r>
          </a:p>
          <a:p>
            <a:endParaRPr lang="en-GB" dirty="0" smtClean="0"/>
          </a:p>
          <a:p>
            <a:r>
              <a:rPr lang="en-GB" dirty="0" smtClean="0"/>
              <a:t>We chose PMQs – among</a:t>
            </a:r>
            <a:r>
              <a:rPr lang="en-GB" baseline="0" dirty="0" smtClean="0"/>
              <a:t> other reasons – to have a better reliability. Replace L2, 352MHz, reuse LEP </a:t>
            </a:r>
            <a:r>
              <a:rPr lang="en-GB" baseline="0" dirty="0" err="1" smtClean="0"/>
              <a:t>clystrons</a:t>
            </a:r>
            <a:r>
              <a:rPr lang="en-GB" baseline="0" dirty="0" smtClean="0"/>
              <a:t>, underground &amp; then go up to connect with PSB. </a:t>
            </a:r>
          </a:p>
          <a:p>
            <a:endParaRPr lang="en-GB" baseline="0" dirty="0" smtClean="0"/>
          </a:p>
          <a:p>
            <a:r>
              <a:rPr lang="en-GB" baseline="0" dirty="0" smtClean="0"/>
              <a:t>22 RF cavities</a:t>
            </a:r>
            <a:endParaRPr lang="en-GB" dirty="0"/>
          </a:p>
        </p:txBody>
      </p:sp>
      <p:sp>
        <p:nvSpPr>
          <p:cNvPr id="4" name="Slide Number Placeholder 3"/>
          <p:cNvSpPr>
            <a:spLocks noGrp="1"/>
          </p:cNvSpPr>
          <p:nvPr>
            <p:ph type="sldNum" sz="quarter" idx="10"/>
          </p:nvPr>
        </p:nvSpPr>
        <p:spPr/>
        <p:txBody>
          <a:bodyPr/>
          <a:lstStyle/>
          <a:p>
            <a:fld id="{57DF3252-A915-40E0-BC9F-D2DC6D360965}" type="slidenum">
              <a:rPr lang="en-GB" smtClean="0"/>
              <a:t>3</a:t>
            </a:fld>
            <a:endParaRPr lang="en-GB"/>
          </a:p>
        </p:txBody>
      </p:sp>
    </p:spTree>
    <p:extLst>
      <p:ext uri="{BB962C8B-B14F-4D97-AF65-F5344CB8AC3E}">
        <p14:creationId xmlns:p14="http://schemas.microsoft.com/office/powerpoint/2010/main" val="102166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energy test bench:</a:t>
            </a:r>
            <a:r>
              <a:rPr lang="en-US" baseline="0" dirty="0" smtClean="0"/>
              <a:t> only until after the RFQ (3 MeV) + then moved down into the tunnel, added MEBT and used same </a:t>
            </a:r>
            <a:r>
              <a:rPr lang="en-US" baseline="0" dirty="0" err="1" smtClean="0"/>
              <a:t>testbench</a:t>
            </a:r>
            <a:r>
              <a:rPr lang="en-US" baseline="0" dirty="0" smtClean="0"/>
              <a:t> after DTL1.</a:t>
            </a:r>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5</a:t>
            </a:fld>
            <a:endParaRPr lang="en-GB"/>
          </a:p>
        </p:txBody>
      </p:sp>
    </p:spTree>
    <p:extLst>
      <p:ext uri="{BB962C8B-B14F-4D97-AF65-F5344CB8AC3E}">
        <p14:creationId xmlns:p14="http://schemas.microsoft.com/office/powerpoint/2010/main" val="4005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 different measurements were taken at 3 different locations along the beam -&gt; recalculated to same position: 0.3 pi mm </a:t>
            </a:r>
            <a:r>
              <a:rPr lang="en-US" dirty="0" err="1" smtClean="0"/>
              <a:t>mrad</a:t>
            </a:r>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7</a:t>
            </a:fld>
            <a:endParaRPr lang="en-GB"/>
          </a:p>
        </p:txBody>
      </p:sp>
    </p:spTree>
    <p:extLst>
      <p:ext uri="{BB962C8B-B14F-4D97-AF65-F5344CB8AC3E}">
        <p14:creationId xmlns:p14="http://schemas.microsoft.com/office/powerpoint/2010/main" val="168994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Demonstration</a:t>
            </a:r>
            <a:r>
              <a:rPr lang="en-US" baseline="0" dirty="0" smtClean="0"/>
              <a:t> why we think that commissioning in stages is essential: everything until after DTL1 had been commissioned, working well. In addition, it was lucky that the hotspot was at the end of DTL2 -&gt; RP was able to detect the higher radioactivity. If it would have been in the middle of the tank it may not have worked so easily/quickly. And </a:t>
            </a:r>
            <a:r>
              <a:rPr lang="en-US" baseline="0" dirty="0" err="1" smtClean="0"/>
              <a:t>beamdynamics</a:t>
            </a:r>
            <a:r>
              <a:rPr lang="en-US" baseline="0" dirty="0" smtClean="0"/>
              <a:t> helped in confirming the suspicion of inversion.</a:t>
            </a:r>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9</a:t>
            </a:fld>
            <a:endParaRPr lang="en-GB"/>
          </a:p>
        </p:txBody>
      </p:sp>
    </p:spTree>
    <p:extLst>
      <p:ext uri="{BB962C8B-B14F-4D97-AF65-F5344CB8AC3E}">
        <p14:creationId xmlns:p14="http://schemas.microsoft.com/office/powerpoint/2010/main" val="178370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1B6259-216C-704C-9ED7-AB41B897C327}" type="slidenum">
              <a:rPr lang="en-GB" smtClean="0"/>
              <a:t>11</a:t>
            </a:fld>
            <a:endParaRPr lang="en-GB"/>
          </a:p>
        </p:txBody>
      </p:sp>
    </p:spTree>
    <p:extLst>
      <p:ext uri="{BB962C8B-B14F-4D97-AF65-F5344CB8AC3E}">
        <p14:creationId xmlns:p14="http://schemas.microsoft.com/office/powerpoint/2010/main" val="49186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 most faults are</a:t>
            </a:r>
            <a:r>
              <a:rPr lang="en-US" baseline="0" dirty="0" smtClean="0"/>
              <a:t> short, that better training of the operators will still shorten that, and that the LHC filling time is 15’</a:t>
            </a:r>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13</a:t>
            </a:fld>
            <a:endParaRPr lang="en-GB"/>
          </a:p>
        </p:txBody>
      </p:sp>
    </p:spTree>
    <p:extLst>
      <p:ext uri="{BB962C8B-B14F-4D97-AF65-F5344CB8AC3E}">
        <p14:creationId xmlns:p14="http://schemas.microsoft.com/office/powerpoint/2010/main" val="1512963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tuning; gas optimization;</a:t>
            </a:r>
            <a:r>
              <a:rPr lang="en-US" baseline="0" dirty="0" smtClean="0"/>
              <a:t> Lesson learned: don’t touch the machine for higher availability (i.e. no tuning)</a:t>
            </a:r>
            <a:endParaRPr lang="en-US" dirty="0"/>
          </a:p>
        </p:txBody>
      </p:sp>
      <p:sp>
        <p:nvSpPr>
          <p:cNvPr id="4" name="Slide Number Placeholder 3"/>
          <p:cNvSpPr>
            <a:spLocks noGrp="1"/>
          </p:cNvSpPr>
          <p:nvPr>
            <p:ph type="sldNum" sz="quarter" idx="10"/>
          </p:nvPr>
        </p:nvSpPr>
        <p:spPr/>
        <p:txBody>
          <a:bodyPr/>
          <a:lstStyle/>
          <a:p>
            <a:fld id="{731B6259-216C-704C-9ED7-AB41B897C327}" type="slidenum">
              <a:rPr lang="en-GB" smtClean="0"/>
              <a:t>14</a:t>
            </a:fld>
            <a:endParaRPr lang="en-GB"/>
          </a:p>
        </p:txBody>
      </p:sp>
    </p:spTree>
    <p:extLst>
      <p:ext uri="{BB962C8B-B14F-4D97-AF65-F5344CB8AC3E}">
        <p14:creationId xmlns:p14="http://schemas.microsoft.com/office/powerpoint/2010/main" val="159593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3"/>
          <p:cNvSpPr>
            <a:spLocks noGrp="1"/>
          </p:cNvSpPr>
          <p:nvPr>
            <p:ph type="sldNum" sz="quarter" idx="4"/>
          </p:nvPr>
        </p:nvSpPr>
        <p:spPr>
          <a:xfrm>
            <a:off x="8185375" y="6356350"/>
            <a:ext cx="60420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r>
              <a:rPr lang="en-US" dirty="0" smtClean="0"/>
              <a:t>/22</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3"/>
          <p:cNvSpPr>
            <a:spLocks noGrp="1"/>
          </p:cNvSpPr>
          <p:nvPr>
            <p:ph type="sldNum" sz="quarter" idx="4"/>
          </p:nvPr>
        </p:nvSpPr>
        <p:spPr>
          <a:xfrm>
            <a:off x="8185376" y="6356350"/>
            <a:ext cx="6112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r>
              <a:rPr lang="en-US" dirty="0" smtClean="0"/>
              <a:t>/22</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a:t>Click to edit Master title style</a:t>
            </a:r>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a:t>Drag picture to placeholder or click icon to add</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sp>
        <p:nvSpPr>
          <p:cNvPr id="6"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7"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799171" y="2663938"/>
            <a:ext cx="1545657" cy="1530123"/>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5"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799171" y="2663938"/>
            <a:ext cx="1545657" cy="1530123"/>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3" name="Image 2" descr="logoBadgeWeb.eps"/>
          <p:cNvPicPr>
            <a:picLocks noChangeAspect="1"/>
          </p:cNvPicPr>
          <p:nvPr userDrawn="1"/>
        </p:nvPicPr>
        <p:blipFill rotWithShape="1">
          <a:blip r:embed="rId2" cstate="email">
            <a:extLst>
              <a:ext uri="{28A0092B-C50C-407E-A947-70E740481C1C}">
                <a14:useLocalDpi xmlns:a14="http://schemas.microsoft.com/office/drawing/2010/main" val="0"/>
              </a:ext>
            </a:extLst>
          </a:blip>
          <a:srcRect b="17835"/>
          <a:stretch/>
        </p:blipFill>
        <p:spPr>
          <a:xfrm>
            <a:off x="3959440" y="2765964"/>
            <a:ext cx="1221946" cy="1261931"/>
          </a:xfrm>
          <a:prstGeom prst="rect">
            <a:avLst/>
          </a:prstGeom>
        </p:spPr>
      </p:pic>
      <p:sp>
        <p:nvSpPr>
          <p:cNvPr id="6"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a:t>Click to edit Master title style</a:t>
            </a:r>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pic>
        <p:nvPicPr>
          <p:cNvPr id="10" name="Picture 2"/>
          <p:cNvPicPr>
            <a:picLocks noChangeAspect="1" noChangeArrowheads="1"/>
          </p:cNvPicPr>
          <p:nvPr userDrawn="1"/>
        </p:nvPicPr>
        <p:blipFill>
          <a:blip r:embed="rId2" cstate="print"/>
          <a:srcRect/>
          <a:stretch>
            <a:fillRect/>
          </a:stretch>
        </p:blipFill>
        <p:spPr bwMode="auto">
          <a:xfrm>
            <a:off x="8678262" y="6304453"/>
            <a:ext cx="465738" cy="468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a:t>Click to edit Master title style</a:t>
            </a:r>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73" y="5495218"/>
            <a:ext cx="9144000" cy="1362782"/>
          </a:xfrm>
          <a:prstGeom prst="rect">
            <a:avLst/>
          </a:prstGeom>
        </p:spPr>
      </p:pic>
    </p:spTree>
    <p:extLst>
      <p:ext uri="{BB962C8B-B14F-4D97-AF65-F5344CB8AC3E}">
        <p14:creationId xmlns:p14="http://schemas.microsoft.com/office/powerpoint/2010/main" val="2057637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15661" y="109269"/>
            <a:ext cx="8226854" cy="744901"/>
          </a:xfrm>
        </p:spPr>
        <p:txBody>
          <a:bodyPr>
            <a:noAutofit/>
          </a:bodyPr>
          <a:lstStyle>
            <a:lvl1pPr algn="l">
              <a:defRPr sz="3600">
                <a:solidFill>
                  <a:srgbClr val="005494"/>
                </a:solidFill>
              </a:defRPr>
            </a:lvl1pPr>
          </a:lstStyle>
          <a:p>
            <a:r>
              <a:rPr kumimoji="0" lang="en-US" dirty="0"/>
              <a:t>Click to edit Master title style</a:t>
            </a:r>
          </a:p>
        </p:txBody>
      </p:sp>
      <p:sp>
        <p:nvSpPr>
          <p:cNvPr id="3" name="Espace réservé du contenu 2"/>
          <p:cNvSpPr>
            <a:spLocks noGrp="1"/>
          </p:cNvSpPr>
          <p:nvPr>
            <p:ph idx="1"/>
          </p:nvPr>
        </p:nvSpPr>
        <p:spPr>
          <a:xfrm>
            <a:off x="215661" y="1216338"/>
            <a:ext cx="8226854" cy="4667421"/>
          </a:xfrm>
        </p:spPr>
        <p:txBody>
          <a:bodyPr/>
          <a:lstStyle>
            <a:lvl1pPr>
              <a:buClr>
                <a:srgbClr val="002060"/>
              </a:buClr>
              <a:defRPr>
                <a:solidFill>
                  <a:srgbClr val="002060"/>
                </a:solidFill>
              </a:defRPr>
            </a:lvl1pPr>
            <a:lvl2pPr marL="905256" indent="-457200">
              <a:buClr>
                <a:srgbClr val="178588"/>
              </a:buClr>
              <a:buSzPct val="52000"/>
              <a:buFont typeface="Wingdings" charset="2"/>
              <a:buChar char="v"/>
              <a:defRPr>
                <a:solidFill>
                  <a:srgbClr val="178588"/>
                </a:solidFill>
              </a:defRPr>
            </a:lvl2pPr>
            <a:lvl3pPr marL="1092708" indent="-342900">
              <a:buClr>
                <a:srgbClr val="88237B"/>
              </a:buClr>
              <a:buSzPct val="50000"/>
              <a:buFont typeface="LucidaGrande" charset="0"/>
              <a:buChar char="−"/>
              <a:defRPr>
                <a:solidFill>
                  <a:srgbClr val="88237B"/>
                </a:solidFill>
              </a:defRPr>
            </a:lvl3pPr>
            <a:lvl4pPr>
              <a:buClr>
                <a:schemeClr val="tx1"/>
              </a:buClr>
              <a:defRPr>
                <a:solidFill>
                  <a:schemeClr val="tx1"/>
                </a:solidFill>
              </a:defRPr>
            </a:lvl4pPr>
            <a:lvl5pPr>
              <a:buClr>
                <a:srgbClr val="005494"/>
              </a:buClr>
              <a:defRPr>
                <a:solidFill>
                  <a:srgbClr val="005494"/>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Footer Placeholder 2"/>
          <p:cNvSpPr>
            <a:spLocks noGrp="1"/>
          </p:cNvSpPr>
          <p:nvPr>
            <p:ph type="ftr" sz="quarter" idx="3"/>
          </p:nvPr>
        </p:nvSpPr>
        <p:spPr>
          <a:xfrm>
            <a:off x="5054600" y="6356350"/>
            <a:ext cx="3587976"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endParaRPr lang="en-US" dirty="0"/>
          </a:p>
        </p:txBody>
      </p:sp>
      <p:sp>
        <p:nvSpPr>
          <p:cNvPr id="9" name="Slide Number Placeholder 3"/>
          <p:cNvSpPr>
            <a:spLocks noGrp="1"/>
          </p:cNvSpPr>
          <p:nvPr>
            <p:ph type="sldNum" sz="quarter" idx="4"/>
          </p:nvPr>
        </p:nvSpPr>
        <p:spPr>
          <a:xfrm>
            <a:off x="8521700" y="6356350"/>
            <a:ext cx="6223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17918391-D411-FE40-AAD7-861AE5233E0E}" type="slidenum">
              <a:rPr lang="en-US" smtClean="0"/>
              <a:pPr/>
              <a:t>‹#›</a:t>
            </a:fld>
            <a:r>
              <a:rPr lang="en-US" dirty="0" smtClean="0"/>
              <a:t>/22</a:t>
            </a:r>
          </a:p>
        </p:txBody>
      </p:sp>
      <p:sp>
        <p:nvSpPr>
          <p:cNvPr id="5" name="Chevron 4"/>
          <p:cNvSpPr/>
          <p:nvPr userDrawn="1"/>
        </p:nvSpPr>
        <p:spPr>
          <a:xfrm>
            <a:off x="215660" y="854169"/>
            <a:ext cx="720000" cy="54175"/>
          </a:xfrm>
          <a:prstGeom prst="chevron">
            <a:avLst/>
          </a:prstGeom>
          <a:solidFill>
            <a:srgbClr val="005494"/>
          </a:solidFill>
          <a:ln>
            <a:solidFill>
              <a:schemeClr val="tx2">
                <a:lumMod val="25000"/>
                <a:lumOff val="75000"/>
                <a:alpha val="43922"/>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hevron 9"/>
          <p:cNvSpPr/>
          <p:nvPr userDrawn="1"/>
        </p:nvSpPr>
        <p:spPr>
          <a:xfrm>
            <a:off x="967567" y="855169"/>
            <a:ext cx="540000" cy="53175"/>
          </a:xfrm>
          <a:prstGeom prst="chevron">
            <a:avLst/>
          </a:prstGeom>
          <a:solidFill>
            <a:srgbClr val="005494"/>
          </a:solidFill>
          <a:ln>
            <a:solidFill>
              <a:schemeClr val="tx2">
                <a:lumMod val="25000"/>
                <a:lumOff val="75000"/>
                <a:alpha val="43922"/>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hevron 10"/>
          <p:cNvSpPr/>
          <p:nvPr userDrawn="1"/>
        </p:nvSpPr>
        <p:spPr>
          <a:xfrm>
            <a:off x="1539445" y="857359"/>
            <a:ext cx="360000" cy="50985"/>
          </a:xfrm>
          <a:prstGeom prst="chevron">
            <a:avLst/>
          </a:prstGeom>
          <a:solidFill>
            <a:srgbClr val="005494"/>
          </a:solidFill>
          <a:ln>
            <a:solidFill>
              <a:schemeClr val="tx2">
                <a:lumMod val="25000"/>
                <a:lumOff val="75000"/>
                <a:alpha val="43922"/>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hevron 11"/>
          <p:cNvSpPr/>
          <p:nvPr userDrawn="1"/>
        </p:nvSpPr>
        <p:spPr>
          <a:xfrm>
            <a:off x="1928393" y="854169"/>
            <a:ext cx="180000" cy="54176"/>
          </a:xfrm>
          <a:prstGeom prst="chevron">
            <a:avLst/>
          </a:prstGeom>
          <a:solidFill>
            <a:srgbClr val="005494"/>
          </a:solidFill>
          <a:ln>
            <a:solidFill>
              <a:schemeClr val="tx2">
                <a:lumMod val="25000"/>
                <a:lumOff val="75000"/>
                <a:alpha val="43922"/>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hevron 12"/>
          <p:cNvSpPr/>
          <p:nvPr userDrawn="1"/>
        </p:nvSpPr>
        <p:spPr>
          <a:xfrm>
            <a:off x="2137341" y="854168"/>
            <a:ext cx="90000" cy="54176"/>
          </a:xfrm>
          <a:prstGeom prst="chevron">
            <a:avLst/>
          </a:prstGeom>
          <a:solidFill>
            <a:srgbClr val="005494"/>
          </a:solidFill>
          <a:ln>
            <a:solidFill>
              <a:schemeClr val="tx2">
                <a:lumMod val="25000"/>
                <a:lumOff val="75000"/>
                <a:alpha val="43922"/>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hevron 13"/>
          <p:cNvSpPr/>
          <p:nvPr userDrawn="1"/>
        </p:nvSpPr>
        <p:spPr>
          <a:xfrm>
            <a:off x="2256289" y="854168"/>
            <a:ext cx="46800" cy="54176"/>
          </a:xfrm>
          <a:prstGeom prst="chevron">
            <a:avLst/>
          </a:prstGeom>
          <a:solidFill>
            <a:srgbClr val="005494"/>
          </a:solidFill>
          <a:ln>
            <a:solidFill>
              <a:schemeClr val="tx2">
                <a:lumMod val="25000"/>
                <a:lumOff val="75000"/>
                <a:alpha val="43922"/>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lvl1pPr>
              <a:defRPr>
                <a:latin typeface="Calibri" charset="0"/>
                <a:ea typeface="Calibri" charset="0"/>
                <a:cs typeface="Calibri" charset="0"/>
              </a:defRPr>
            </a:lvl1pPr>
          </a:lstStyle>
          <a:p>
            <a:r>
              <a:rPr kumimoji="0" lang="en-US" dirty="0"/>
              <a:t>Click to edit Master title style</a:t>
            </a:r>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3"/>
          <p:cNvSpPr>
            <a:spLocks noGrp="1"/>
          </p:cNvSpPr>
          <p:nvPr>
            <p:ph type="sldNum" sz="quarter" idx="4"/>
          </p:nvPr>
        </p:nvSpPr>
        <p:spPr>
          <a:xfrm>
            <a:off x="8185376" y="6356350"/>
            <a:ext cx="5829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r>
              <a:rPr lang="en-US" dirty="0" smtClean="0"/>
              <a:t>/22</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a:t>Click to edit Master title style</a:t>
            </a:r>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2" name="Slide Number Placeholder 3"/>
          <p:cNvSpPr>
            <a:spLocks noGrp="1"/>
          </p:cNvSpPr>
          <p:nvPr>
            <p:ph type="sldNum" sz="quarter" idx="12"/>
          </p:nvPr>
        </p:nvSpPr>
        <p:spPr>
          <a:xfrm>
            <a:off x="8185376" y="6356350"/>
            <a:ext cx="6112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r>
              <a:rPr lang="en-US" dirty="0" smtClean="0"/>
              <a:t>/22</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pic>
        <p:nvPicPr>
          <p:cNvPr id="5" name="Image 4" descr="bande-01.eps"/>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Slide Number Placeholder 3"/>
          <p:cNvSpPr>
            <a:spLocks noGrp="1"/>
          </p:cNvSpPr>
          <p:nvPr>
            <p:ph type="sldNum" sz="quarter" idx="4"/>
          </p:nvPr>
        </p:nvSpPr>
        <p:spPr>
          <a:xfrm>
            <a:off x="8185376" y="6356350"/>
            <a:ext cx="6112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r>
              <a:rPr lang="en-US" dirty="0" smtClean="0"/>
              <a:t>/24</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64" r:id="rId8"/>
    <p:sldLayoutId id="2147483665" r:id="rId9"/>
    <p:sldLayoutId id="2147483667" r:id="rId10"/>
    <p:sldLayoutId id="2147483668" r:id="rId11"/>
    <p:sldLayoutId id="2147483669" r:id="rId12"/>
    <p:sldLayoutId id="2147483674" r:id="rId13"/>
  </p:sldLayoutIdLst>
  <p:timing>
    <p:tnLst>
      <p:par>
        <p:cTn id="1" dur="indefinite" restart="never" nodeType="tmRoot"/>
      </p:par>
    </p:tnLst>
  </p:timing>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100.png"/><Relationship Id="rId5" Type="http://schemas.openxmlformats.org/officeDocument/2006/relationships/image" Target="../media/image150.png"/><Relationship Id="rId6" Type="http://schemas.openxmlformats.org/officeDocument/2006/relationships/image" Target="../media/image160.png"/><Relationship Id="rId7" Type="http://schemas.openxmlformats.org/officeDocument/2006/relationships/image" Target="../media/image61.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emf"/><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9.png"/><Relationship Id="rId5" Type="http://schemas.openxmlformats.org/officeDocument/2006/relationships/image" Target="../media/image44.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2.png"/><Relationship Id="rId11"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15.jpeg"/><Relationship Id="rId7" Type="http://schemas.microsoft.com/office/2007/relationships/hdphoto" Target="../media/hdphoto1.wdp"/><Relationship Id="rId8" Type="http://schemas.openxmlformats.org/officeDocument/2006/relationships/image" Target="../media/image16.jpeg"/><Relationship Id="rId9" Type="http://schemas.openxmlformats.org/officeDocument/2006/relationships/image" Target="../media/image17.tiff"/><Relationship Id="rId10"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gi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49557"/>
            <a:ext cx="8536488" cy="1726139"/>
          </a:xfrm>
        </p:spPr>
        <p:txBody>
          <a:bodyPr>
            <a:normAutofit/>
          </a:bodyPr>
          <a:lstStyle/>
          <a:p>
            <a:r>
              <a:rPr lang="en-GB" sz="4000" smtClean="0">
                <a:solidFill>
                  <a:srgbClr val="0055A0"/>
                </a:solidFill>
              </a:rPr>
              <a:t>BEAM COMMISSIONING OF LINAC4 at CERN</a:t>
            </a:r>
            <a:endParaRPr lang="en-GB" sz="4000" dirty="0">
              <a:solidFill>
                <a:srgbClr val="0055A0"/>
              </a:solidFill>
            </a:endParaRPr>
          </a:p>
        </p:txBody>
      </p:sp>
      <p:sp>
        <p:nvSpPr>
          <p:cNvPr id="8" name="Text Placeholder 7"/>
          <p:cNvSpPr>
            <a:spLocks noGrp="1"/>
          </p:cNvSpPr>
          <p:nvPr>
            <p:ph type="body" idx="10"/>
          </p:nvPr>
        </p:nvSpPr>
        <p:spPr>
          <a:xfrm>
            <a:off x="457200" y="2555242"/>
            <a:ext cx="8289561" cy="1274745"/>
          </a:xfrm>
        </p:spPr>
        <p:txBody>
          <a:bodyPr>
            <a:noAutofit/>
          </a:bodyPr>
          <a:lstStyle/>
          <a:p>
            <a:r>
              <a:rPr lang="en-GB" sz="1600" dirty="0">
                <a:solidFill>
                  <a:srgbClr val="0055A0"/>
                </a:solidFill>
              </a:rPr>
              <a:t>Silvia </a:t>
            </a:r>
            <a:r>
              <a:rPr lang="en-GB" sz="1600" dirty="0" err="1" smtClean="0">
                <a:solidFill>
                  <a:srgbClr val="0055A0"/>
                </a:solidFill>
              </a:rPr>
              <a:t>Schuh</a:t>
            </a:r>
            <a:r>
              <a:rPr lang="en-GB" sz="1600" dirty="0">
                <a:solidFill>
                  <a:srgbClr val="0055A0"/>
                </a:solidFill>
              </a:rPr>
              <a:t> </a:t>
            </a:r>
            <a:r>
              <a:rPr lang="en-GB" sz="1600" dirty="0" smtClean="0">
                <a:solidFill>
                  <a:srgbClr val="0055A0"/>
                </a:solidFill>
              </a:rPr>
              <a:t>for the LINAC4 Team</a:t>
            </a:r>
          </a:p>
          <a:p>
            <a:endParaRPr lang="en-GB" sz="1600" dirty="0" smtClean="0">
              <a:solidFill>
                <a:srgbClr val="0055A0"/>
              </a:solidFill>
            </a:endParaRPr>
          </a:p>
          <a:p>
            <a:r>
              <a:rPr lang="en-GB" dirty="0" smtClean="0">
                <a:solidFill>
                  <a:srgbClr val="0055A0"/>
                </a:solidFill>
              </a:rPr>
              <a:t>8</a:t>
            </a:r>
            <a:r>
              <a:rPr lang="en-GB" baseline="30000" dirty="0" smtClean="0">
                <a:solidFill>
                  <a:srgbClr val="0055A0"/>
                </a:solidFill>
              </a:rPr>
              <a:t>th</a:t>
            </a:r>
            <a:r>
              <a:rPr lang="en-GB" dirty="0" smtClean="0">
                <a:solidFill>
                  <a:srgbClr val="0055A0"/>
                </a:solidFill>
              </a:rPr>
              <a:t> Open Collaboration Meeting on Superconducting </a:t>
            </a:r>
            <a:r>
              <a:rPr lang="en-GB" dirty="0" err="1" smtClean="0">
                <a:solidFill>
                  <a:srgbClr val="0055A0"/>
                </a:solidFill>
              </a:rPr>
              <a:t>Linacs</a:t>
            </a:r>
            <a:r>
              <a:rPr lang="en-GB" dirty="0" smtClean="0">
                <a:solidFill>
                  <a:srgbClr val="0055A0"/>
                </a:solidFill>
              </a:rPr>
              <a:t> for High Power Proton Beams (SLHiPP-8)</a:t>
            </a:r>
          </a:p>
          <a:p>
            <a:r>
              <a:rPr lang="en-GB" dirty="0" smtClean="0">
                <a:solidFill>
                  <a:srgbClr val="0055A0"/>
                </a:solidFill>
              </a:rPr>
              <a:t>Uppsala, June 12-13, 2018</a:t>
            </a:r>
            <a:endParaRPr lang="en-GB" dirty="0">
              <a:solidFill>
                <a:srgbClr val="0055A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93" t="12037" r="1357"/>
          <a:stretch/>
        </p:blipFill>
        <p:spPr>
          <a:xfrm>
            <a:off x="0" y="4237911"/>
            <a:ext cx="9144000" cy="1930542"/>
          </a:xfrm>
          <a:prstGeom prst="rect">
            <a:avLst/>
          </a:prstGeom>
        </p:spPr>
      </p:pic>
    </p:spTree>
    <p:extLst>
      <p:ext uri="{BB962C8B-B14F-4D97-AF65-F5344CB8AC3E}">
        <p14:creationId xmlns:p14="http://schemas.microsoft.com/office/powerpoint/2010/main" val="1302146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Reliability/Beam Quality </a:t>
            </a:r>
            <a:r>
              <a:rPr lang="en-GB" sz="2800" dirty="0"/>
              <a:t>R</a:t>
            </a:r>
            <a:r>
              <a:rPr lang="en-GB" sz="2800" dirty="0" smtClean="0"/>
              <a:t>un (July 17 - May18)</a:t>
            </a:r>
            <a:endParaRPr lang="en-GB" sz="2800" dirty="0"/>
          </a:p>
        </p:txBody>
      </p:sp>
      <p:sp>
        <p:nvSpPr>
          <p:cNvPr id="7" name="Text Placeholder 4"/>
          <p:cNvSpPr txBox="1">
            <a:spLocks/>
          </p:cNvSpPr>
          <p:nvPr/>
        </p:nvSpPr>
        <p:spPr>
          <a:xfrm>
            <a:off x="215661" y="1101741"/>
            <a:ext cx="8667968" cy="3722948"/>
          </a:xfrm>
          <a:prstGeom prst="rect">
            <a:avLst/>
          </a:prstGeom>
        </p:spPr>
        <p:txBody>
          <a:bodyPr vert="horz" lIns="68580" tIns="34290" rIns="68580" bIns="3429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27432" indent="0">
              <a:buNone/>
            </a:pPr>
            <a:r>
              <a:rPr lang="en-GB" sz="2000" i="1" dirty="0" smtClean="0">
                <a:solidFill>
                  <a:srgbClr val="005494"/>
                </a:solidFill>
              </a:rPr>
              <a:t>Rationale &amp; Goals</a:t>
            </a:r>
          </a:p>
          <a:p>
            <a:pPr marL="370332" indent="-342900">
              <a:buFont typeface="+mj-lt"/>
              <a:buAutoNum type="arabicPeriod"/>
            </a:pPr>
            <a:r>
              <a:rPr lang="en-GB" sz="1800" u="sng" dirty="0" smtClean="0"/>
              <a:t>Ensure </a:t>
            </a:r>
            <a:r>
              <a:rPr lang="en-GB" sz="1800" u="sng" dirty="0"/>
              <a:t>a smooth transition from commissioning to operation</a:t>
            </a:r>
            <a:r>
              <a:rPr lang="en-GB" sz="1800" dirty="0"/>
              <a:t>: train operators, necessary software development, learn to deal with the increased </a:t>
            </a:r>
            <a:r>
              <a:rPr lang="en-GB" sz="1800" dirty="0" smtClean="0"/>
              <a:t>flexibility, </a:t>
            </a:r>
            <a:r>
              <a:rPr lang="en-GB" sz="1800" i="1" dirty="0" smtClean="0">
                <a:solidFill>
                  <a:srgbClr val="FF0000"/>
                </a:solidFill>
              </a:rPr>
              <a:t>gain experience with the full system</a:t>
            </a:r>
            <a:r>
              <a:rPr lang="en-GB" sz="1800" i="1" dirty="0" smtClean="0"/>
              <a:t>.</a:t>
            </a:r>
            <a:endParaRPr lang="en-GB" sz="1800" i="1" dirty="0"/>
          </a:p>
          <a:p>
            <a:pPr marL="370332" indent="-342900">
              <a:buFont typeface="+mj-lt"/>
              <a:buAutoNum type="arabicPeriod"/>
            </a:pPr>
            <a:r>
              <a:rPr lang="en-GB" sz="1800" u="sng" dirty="0" smtClean="0"/>
              <a:t>Find </a:t>
            </a:r>
            <a:r>
              <a:rPr lang="en-GB" sz="1800" u="sng" dirty="0"/>
              <a:t>any  weak points and mend them in time for the connection</a:t>
            </a:r>
            <a:endParaRPr lang="en-GB" sz="1800" dirty="0"/>
          </a:p>
          <a:p>
            <a:pPr marL="370332" indent="-342900">
              <a:buFont typeface="+mj-lt"/>
              <a:buAutoNum type="arabicPeriod"/>
            </a:pPr>
            <a:r>
              <a:rPr lang="en-GB" sz="1800" u="sng" dirty="0"/>
              <a:t>Achieve a </a:t>
            </a:r>
            <a:r>
              <a:rPr lang="en-GB" sz="1800" i="1" u="sng" dirty="0">
                <a:solidFill>
                  <a:srgbClr val="FF0000"/>
                </a:solidFill>
              </a:rPr>
              <a:t>beam-availability</a:t>
            </a:r>
            <a:r>
              <a:rPr lang="en-GB" sz="1800" u="sng" dirty="0"/>
              <a:t> for the PSB as high as possible </a:t>
            </a:r>
            <a:r>
              <a:rPr lang="en-GB" sz="1800" dirty="0"/>
              <a:t>and possibly above 90% :  importance of the </a:t>
            </a:r>
            <a:r>
              <a:rPr lang="en-GB" sz="1800" i="1" dirty="0">
                <a:solidFill>
                  <a:srgbClr val="FF0000"/>
                </a:solidFill>
              </a:rPr>
              <a:t>fault tracking system </a:t>
            </a:r>
          </a:p>
          <a:p>
            <a:pPr marL="27432" indent="0">
              <a:buNone/>
            </a:pPr>
            <a:r>
              <a:rPr lang="en-GB" sz="1400" dirty="0"/>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85" y="4080649"/>
            <a:ext cx="8551544" cy="1488079"/>
          </a:xfrm>
          <a:prstGeom prst="rect">
            <a:avLst/>
          </a:prstGeom>
        </p:spPr>
      </p:pic>
      <p:sp>
        <p:nvSpPr>
          <p:cNvPr id="4" name="Slide Number Placeholder 3"/>
          <p:cNvSpPr>
            <a:spLocks noGrp="1"/>
          </p:cNvSpPr>
          <p:nvPr>
            <p:ph type="sldNum" sz="quarter" idx="4"/>
          </p:nvPr>
        </p:nvSpPr>
        <p:spPr/>
        <p:txBody>
          <a:bodyPr/>
          <a:lstStyle/>
          <a:p>
            <a:fld id="{17918391-D411-FE40-AAD7-861AE5233E0E}" type="slidenum">
              <a:rPr lang="en-US" smtClean="0"/>
              <a:pPr/>
              <a:t>10</a:t>
            </a:fld>
            <a:r>
              <a:rPr lang="en-US" smtClean="0"/>
              <a:t>/22</a:t>
            </a:r>
            <a:endParaRPr lang="en-US" dirty="0" smtClean="0"/>
          </a:p>
        </p:txBody>
      </p:sp>
    </p:spTree>
    <p:extLst>
      <p:ext uri="{BB962C8B-B14F-4D97-AF65-F5344CB8AC3E}">
        <p14:creationId xmlns:p14="http://schemas.microsoft.com/office/powerpoint/2010/main" val="10001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Failure analysis</a:t>
            </a:r>
            <a:endParaRPr lang="en-US" sz="3200" dirty="0"/>
          </a:p>
        </p:txBody>
      </p:sp>
      <p:grpSp>
        <p:nvGrpSpPr>
          <p:cNvPr id="9" name="Group 8"/>
          <p:cNvGrpSpPr/>
          <p:nvPr/>
        </p:nvGrpSpPr>
        <p:grpSpPr>
          <a:xfrm>
            <a:off x="130359" y="3091649"/>
            <a:ext cx="5076318" cy="3017268"/>
            <a:chOff x="130359" y="2949384"/>
            <a:chExt cx="5076318" cy="3017268"/>
          </a:xfrm>
        </p:grpSpPr>
        <p:grpSp>
          <p:nvGrpSpPr>
            <p:cNvPr id="167" name="Group 166"/>
            <p:cNvGrpSpPr/>
            <p:nvPr/>
          </p:nvGrpSpPr>
          <p:grpSpPr>
            <a:xfrm>
              <a:off x="1069658" y="3266823"/>
              <a:ext cx="4137019" cy="369499"/>
              <a:chOff x="2565331" y="2680655"/>
              <a:chExt cx="5205772" cy="691738"/>
            </a:xfrm>
          </p:grpSpPr>
          <p:cxnSp>
            <p:nvCxnSpPr>
              <p:cNvPr id="245" name="Straight Connector 244"/>
              <p:cNvCxnSpPr/>
              <p:nvPr/>
            </p:nvCxnSpPr>
            <p:spPr>
              <a:xfrm>
                <a:off x="7127241" y="2680655"/>
                <a:ext cx="0" cy="14401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a:off x="2565331" y="2680655"/>
                <a:ext cx="5205772" cy="691738"/>
                <a:chOff x="2540745" y="2351453"/>
                <a:chExt cx="5205772" cy="691738"/>
              </a:xfrm>
            </p:grpSpPr>
            <p:grpSp>
              <p:nvGrpSpPr>
                <p:cNvPr id="247" name="Group 246"/>
                <p:cNvGrpSpPr/>
                <p:nvPr/>
              </p:nvGrpSpPr>
              <p:grpSpPr>
                <a:xfrm>
                  <a:off x="2540745" y="2351453"/>
                  <a:ext cx="4561910" cy="691738"/>
                  <a:chOff x="2540745" y="2351453"/>
                  <a:chExt cx="4561910" cy="691738"/>
                </a:xfrm>
              </p:grpSpPr>
              <p:cxnSp>
                <p:nvCxnSpPr>
                  <p:cNvPr id="249" name="Straight Connector 248"/>
                  <p:cNvCxnSpPr/>
                  <p:nvPr/>
                </p:nvCxnSpPr>
                <p:spPr>
                  <a:xfrm flipV="1">
                    <a:off x="2990795" y="2418228"/>
                    <a:ext cx="4111860" cy="2692"/>
                  </a:xfrm>
                  <a:prstGeom prst="line">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2990795" y="2351453"/>
                    <a:ext cx="0" cy="14401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1" name="TextBox 250"/>
                      <p:cNvSpPr txBox="1"/>
                      <p:nvPr/>
                    </p:nvSpPr>
                    <p:spPr>
                      <a:xfrm>
                        <a:off x="2540745" y="2539627"/>
                        <a:ext cx="1018711" cy="50356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i="1" smtClean="0">
                                      <a:solidFill>
                                        <a:srgbClr val="00B0F0"/>
                                      </a:solidFill>
                                      <a:latin typeface="Cambria Math" charset="0"/>
                                    </a:rPr>
                                  </m:ctrlPr>
                                </m:sSubPr>
                                <m:e>
                                  <m:r>
                                    <a:rPr lang="en-GB" sz="1100" b="0" i="1" smtClean="0">
                                      <a:solidFill>
                                        <a:srgbClr val="00B0F0"/>
                                      </a:solidFill>
                                      <a:latin typeface="Cambria Math" panose="02040503050406030204" pitchFamily="18" charset="0"/>
                                    </a:rPr>
                                    <m:t>𝑡</m:t>
                                  </m:r>
                                </m:e>
                                <m:sub>
                                  <m:r>
                                    <a:rPr lang="en-GB" sz="1100" b="0" i="1" smtClean="0">
                                      <a:solidFill>
                                        <a:srgbClr val="00B0F0"/>
                                      </a:solidFill>
                                      <a:latin typeface="Cambria Math" panose="02040503050406030204" pitchFamily="18" charset="0"/>
                                    </a:rPr>
                                    <m:t>𝑆𝑡𝑎𝑟𝑡</m:t>
                                  </m:r>
                                  <m:r>
                                    <a:rPr lang="en-GB" sz="1100" b="0" i="1" smtClean="0">
                                      <a:solidFill>
                                        <a:srgbClr val="00B0F0"/>
                                      </a:solidFill>
                                      <a:latin typeface="Cambria Math" panose="02040503050406030204" pitchFamily="18" charset="0"/>
                                    </a:rPr>
                                    <m:t>, </m:t>
                                  </m:r>
                                  <m:r>
                                    <a:rPr lang="en-GB" sz="1100" b="0" i="1" smtClean="0">
                                      <a:solidFill>
                                        <a:srgbClr val="00B0F0"/>
                                      </a:solidFill>
                                      <a:latin typeface="Cambria Math" panose="02040503050406030204" pitchFamily="18" charset="0"/>
                                    </a:rPr>
                                    <m:t>𝑇𝐼𝑀𝐵𝐸𝑅</m:t>
                                  </m:r>
                                </m:sub>
                              </m:sSub>
                            </m:oMath>
                          </m:oMathPara>
                        </a14:m>
                        <a:endParaRPr lang="en-GB" sz="1100" dirty="0">
                          <a:solidFill>
                            <a:srgbClr val="00B0F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540745" y="2539627"/>
                        <a:ext cx="1018710" cy="413511"/>
                      </a:xfrm>
                      <a:prstGeom prst="rect">
                        <a:avLst/>
                      </a:prstGeom>
                      <a:blipFill rotWithShape="0">
                        <a:blip r:embed="rId3"/>
                        <a:stretch>
                          <a:fillRect l="-26347" r="-1856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48" name="TextBox 247"/>
                    <p:cNvSpPr txBox="1"/>
                    <p:nvPr/>
                  </p:nvSpPr>
                  <p:spPr>
                    <a:xfrm>
                      <a:off x="6727806" y="2539288"/>
                      <a:ext cx="1018711" cy="50356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i="1" smtClean="0">
                                    <a:solidFill>
                                      <a:srgbClr val="00B0F0"/>
                                    </a:solidFill>
                                    <a:latin typeface="Cambria Math" charset="0"/>
                                  </a:rPr>
                                </m:ctrlPr>
                              </m:sSubPr>
                              <m:e>
                                <m:r>
                                  <a:rPr lang="en-GB" sz="1100" b="0" i="1" smtClean="0">
                                    <a:solidFill>
                                      <a:srgbClr val="00B0F0"/>
                                    </a:solidFill>
                                    <a:latin typeface="Cambria Math" panose="02040503050406030204" pitchFamily="18" charset="0"/>
                                  </a:rPr>
                                  <m:t>𝑡</m:t>
                                </m:r>
                              </m:e>
                              <m:sub>
                                <m:r>
                                  <a:rPr lang="en-GB" sz="1100" b="0" i="1" smtClean="0">
                                    <a:solidFill>
                                      <a:srgbClr val="00B0F0"/>
                                    </a:solidFill>
                                    <a:latin typeface="Cambria Math" panose="02040503050406030204" pitchFamily="18" charset="0"/>
                                  </a:rPr>
                                  <m:t>𝐸𝑛𝑑</m:t>
                                </m:r>
                                <m:r>
                                  <a:rPr lang="en-GB" sz="1100" b="0" i="1" smtClean="0">
                                    <a:solidFill>
                                      <a:srgbClr val="00B0F0"/>
                                    </a:solidFill>
                                    <a:latin typeface="Cambria Math" panose="02040503050406030204" pitchFamily="18" charset="0"/>
                                  </a:rPr>
                                  <m:t>, </m:t>
                                </m:r>
                                <m:r>
                                  <a:rPr lang="en-GB" sz="1100" b="0" i="1" smtClean="0">
                                    <a:solidFill>
                                      <a:srgbClr val="00B0F0"/>
                                    </a:solidFill>
                                    <a:latin typeface="Cambria Math" panose="02040503050406030204" pitchFamily="18" charset="0"/>
                                  </a:rPr>
                                  <m:t>𝑇𝐼𝑀𝐵𝐸𝑅</m:t>
                                </m:r>
                              </m:sub>
                            </m:sSub>
                          </m:oMath>
                        </m:oMathPara>
                      </a14:m>
                      <a:endParaRPr lang="en-GB" sz="1100" dirty="0">
                        <a:solidFill>
                          <a:srgbClr val="00B0F0"/>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6727807" y="2539289"/>
                      <a:ext cx="1018710" cy="413511"/>
                    </a:xfrm>
                    <a:prstGeom prst="rect">
                      <a:avLst/>
                    </a:prstGeom>
                    <a:blipFill rotWithShape="0">
                      <a:blip r:embed="rId4"/>
                      <a:stretch>
                        <a:fillRect l="-20958" r="-13174"/>
                      </a:stretch>
                    </a:blipFill>
                  </p:spPr>
                  <p:txBody>
                    <a:bodyPr/>
                    <a:lstStyle/>
                    <a:p>
                      <a:r>
                        <a:rPr lang="en-GB">
                          <a:noFill/>
                        </a:rPr>
                        <a:t> </a:t>
                      </a:r>
                    </a:p>
                  </p:txBody>
                </p:sp>
              </mc:Fallback>
            </mc:AlternateContent>
          </p:grpSp>
        </p:grpSp>
        <p:grpSp>
          <p:nvGrpSpPr>
            <p:cNvPr id="168" name="Group 167"/>
            <p:cNvGrpSpPr/>
            <p:nvPr/>
          </p:nvGrpSpPr>
          <p:grpSpPr>
            <a:xfrm>
              <a:off x="139758" y="3641894"/>
              <a:ext cx="4571142" cy="1139895"/>
              <a:chOff x="1350610" y="3027500"/>
              <a:chExt cx="5752045" cy="2133992"/>
            </a:xfrm>
          </p:grpSpPr>
          <p:sp>
            <p:nvSpPr>
              <p:cNvPr id="241" name="TextBox 240"/>
              <p:cNvSpPr txBox="1"/>
              <p:nvPr/>
            </p:nvSpPr>
            <p:spPr>
              <a:xfrm>
                <a:off x="1350610" y="4686137"/>
                <a:ext cx="1224136" cy="475355"/>
              </a:xfrm>
              <a:prstGeom prst="rect">
                <a:avLst/>
              </a:prstGeom>
              <a:noFill/>
            </p:spPr>
            <p:txBody>
              <a:bodyPr wrap="square" rtlCol="0">
                <a:spAutoFit/>
              </a:bodyPr>
              <a:lstStyle/>
              <a:p>
                <a:pPr algn="ctr"/>
                <a:r>
                  <a:rPr lang="en-GB" sz="1000" dirty="0" smtClean="0">
                    <a:solidFill>
                      <a:schemeClr val="accent1"/>
                    </a:solidFill>
                    <a:latin typeface="+mn-lt"/>
                  </a:rPr>
                  <a:t>Operation</a:t>
                </a:r>
                <a:endParaRPr lang="en-GB" sz="900" dirty="0">
                  <a:solidFill>
                    <a:schemeClr val="accent1"/>
                  </a:solidFill>
                  <a:latin typeface="+mn-lt"/>
                </a:endParaRPr>
              </a:p>
            </p:txBody>
          </p:sp>
          <p:cxnSp>
            <p:nvCxnSpPr>
              <p:cNvPr id="242" name="Straight Connector 241"/>
              <p:cNvCxnSpPr/>
              <p:nvPr/>
            </p:nvCxnSpPr>
            <p:spPr>
              <a:xfrm>
                <a:off x="1398476" y="3519168"/>
                <a:ext cx="0" cy="1589212"/>
              </a:xfrm>
              <a:prstGeom prst="line">
                <a:avLst/>
              </a:prstGeom>
              <a:ln>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1398476" y="5091252"/>
                <a:ext cx="5696036" cy="1712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7094513" y="3027500"/>
                <a:ext cx="8142" cy="2080880"/>
              </a:xfrm>
              <a:prstGeom prst="line">
                <a:avLst/>
              </a:prstGeom>
              <a:ln>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69" name="Straight Connector 168"/>
            <p:cNvCxnSpPr/>
            <p:nvPr/>
          </p:nvCxnSpPr>
          <p:spPr>
            <a:xfrm>
              <a:off x="4710899" y="3297634"/>
              <a:ext cx="417206" cy="295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70" name="Group 169"/>
            <p:cNvGrpSpPr/>
            <p:nvPr/>
          </p:nvGrpSpPr>
          <p:grpSpPr>
            <a:xfrm>
              <a:off x="1416902" y="3582603"/>
              <a:ext cx="3242008" cy="966230"/>
              <a:chOff x="2982652" y="2952800"/>
              <a:chExt cx="4079544" cy="1808874"/>
            </a:xfrm>
          </p:grpSpPr>
          <p:sp>
            <p:nvSpPr>
              <p:cNvPr id="237" name="TextBox 236"/>
              <p:cNvSpPr txBox="1"/>
              <p:nvPr/>
            </p:nvSpPr>
            <p:spPr>
              <a:xfrm>
                <a:off x="4432924" y="4286319"/>
                <a:ext cx="1274440" cy="475355"/>
              </a:xfrm>
              <a:prstGeom prst="rect">
                <a:avLst/>
              </a:prstGeom>
              <a:noFill/>
            </p:spPr>
            <p:txBody>
              <a:bodyPr wrap="square" rtlCol="0">
                <a:spAutoFit/>
              </a:bodyPr>
              <a:lstStyle/>
              <a:p>
                <a:pPr algn="ctr"/>
                <a:r>
                  <a:rPr lang="en-GB" sz="1000" dirty="0" smtClean="0">
                    <a:solidFill>
                      <a:srgbClr val="00B0F0"/>
                    </a:solidFill>
                    <a:latin typeface="+mn-lt"/>
                  </a:rPr>
                  <a:t>Fault time</a:t>
                </a:r>
                <a:endParaRPr lang="en-GB" sz="1000" dirty="0">
                  <a:solidFill>
                    <a:srgbClr val="00B0F0"/>
                  </a:solidFill>
                  <a:latin typeface="+mn-lt"/>
                </a:endParaRPr>
              </a:p>
            </p:txBody>
          </p:sp>
          <p:cxnSp>
            <p:nvCxnSpPr>
              <p:cNvPr id="238" name="Straight Connector 237"/>
              <p:cNvCxnSpPr/>
              <p:nvPr/>
            </p:nvCxnSpPr>
            <p:spPr>
              <a:xfrm>
                <a:off x="2982652" y="2952800"/>
                <a:ext cx="0" cy="1663912"/>
              </a:xfrm>
              <a:prstGeom prst="line">
                <a:avLst/>
              </a:prstGeom>
              <a:ln>
                <a:solidFill>
                  <a:srgbClr val="00B0F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7062196" y="3027500"/>
                <a:ext cx="0" cy="1589212"/>
              </a:xfrm>
              <a:prstGeom prst="line">
                <a:avLst/>
              </a:prstGeom>
              <a:ln>
                <a:solidFill>
                  <a:srgbClr val="00B0F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H="1">
                <a:off x="2990795" y="4616712"/>
                <a:ext cx="4071401" cy="0"/>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a:off x="2318411" y="3435204"/>
              <a:ext cx="1630213" cy="603309"/>
              <a:chOff x="4102968" y="2649862"/>
              <a:chExt cx="2051360" cy="1129452"/>
            </a:xfrm>
          </p:grpSpPr>
          <p:sp>
            <p:nvSpPr>
              <p:cNvPr id="233" name="TextBox 232"/>
              <p:cNvSpPr txBox="1"/>
              <p:nvPr/>
            </p:nvSpPr>
            <p:spPr>
              <a:xfrm>
                <a:off x="4308202" y="3303959"/>
                <a:ext cx="1676037" cy="475355"/>
              </a:xfrm>
              <a:prstGeom prst="rect">
                <a:avLst/>
              </a:prstGeom>
              <a:noFill/>
            </p:spPr>
            <p:txBody>
              <a:bodyPr wrap="square" rtlCol="0">
                <a:spAutoFit/>
              </a:bodyPr>
              <a:lstStyle/>
              <a:p>
                <a:pPr algn="ctr"/>
                <a:r>
                  <a:rPr lang="en-GB" sz="1000" b="1" dirty="0" smtClean="0">
                    <a:solidFill>
                      <a:schemeClr val="accent2"/>
                    </a:solidFill>
                    <a:latin typeface="+mn-lt"/>
                  </a:rPr>
                  <a:t>Logged fault time</a:t>
                </a:r>
                <a:endParaRPr lang="en-GB" sz="1000" b="1" dirty="0">
                  <a:solidFill>
                    <a:schemeClr val="accent2"/>
                  </a:solidFill>
                  <a:latin typeface="+mn-lt"/>
                </a:endParaRPr>
              </a:p>
            </p:txBody>
          </p:sp>
          <p:cxnSp>
            <p:nvCxnSpPr>
              <p:cNvPr id="234" name="Straight Connector 233"/>
              <p:cNvCxnSpPr/>
              <p:nvPr/>
            </p:nvCxnSpPr>
            <p:spPr>
              <a:xfrm>
                <a:off x="4106163" y="2649862"/>
                <a:ext cx="1978" cy="997735"/>
              </a:xfrm>
              <a:prstGeom prst="line">
                <a:avLst/>
              </a:prstGeom>
              <a:ln>
                <a:solidFill>
                  <a:srgbClr val="FF000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6149510" y="2649862"/>
                <a:ext cx="4818" cy="997735"/>
              </a:xfrm>
              <a:prstGeom prst="line">
                <a:avLst/>
              </a:prstGeom>
              <a:ln>
                <a:solidFill>
                  <a:srgbClr val="FF000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a:off x="4102968" y="3647597"/>
                <a:ext cx="20513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p:nvGrpSpPr>
          <p:grpSpPr>
            <a:xfrm>
              <a:off x="197672" y="4744270"/>
              <a:ext cx="3721870" cy="750973"/>
              <a:chOff x="1332969" y="5370141"/>
              <a:chExt cx="4683373" cy="1405893"/>
            </a:xfrm>
          </p:grpSpPr>
          <p:cxnSp>
            <p:nvCxnSpPr>
              <p:cNvPr id="227" name="Straight Connector 226"/>
              <p:cNvCxnSpPr/>
              <p:nvPr/>
            </p:nvCxnSpPr>
            <p:spPr>
              <a:xfrm>
                <a:off x="1332969" y="5370141"/>
                <a:ext cx="1537658" cy="15688"/>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238310" y="5375693"/>
                <a:ext cx="3778032" cy="1400341"/>
                <a:chOff x="2201928" y="5106063"/>
                <a:chExt cx="3778032" cy="1400341"/>
              </a:xfrm>
            </p:grpSpPr>
            <p:cxnSp>
              <p:nvCxnSpPr>
                <p:cNvPr id="229" name="Straight Connector 228"/>
                <p:cNvCxnSpPr/>
                <p:nvPr/>
              </p:nvCxnSpPr>
              <p:spPr>
                <a:xfrm>
                  <a:off x="4029210" y="5106063"/>
                  <a:ext cx="1950750"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2591276" y="6016645"/>
                  <a:ext cx="2766298" cy="489759"/>
                </a:xfrm>
                <a:prstGeom prst="rect">
                  <a:avLst/>
                </a:prstGeom>
                <a:noFill/>
              </p:spPr>
              <p:txBody>
                <a:bodyPr wrap="square" rtlCol="0">
                  <a:spAutoFit/>
                </a:bodyPr>
                <a:lstStyle/>
                <a:p>
                  <a:pPr algn="ctr"/>
                  <a:r>
                    <a:rPr lang="en-GB" sz="1050" b="1" dirty="0" smtClean="0">
                      <a:solidFill>
                        <a:srgbClr val="00B050"/>
                      </a:solidFill>
                      <a:latin typeface="+mn-lt"/>
                    </a:rPr>
                    <a:t>Effective operation</a:t>
                  </a:r>
                  <a:endParaRPr lang="en-GB" sz="1000" b="1" dirty="0">
                    <a:solidFill>
                      <a:srgbClr val="00B050"/>
                    </a:solidFill>
                    <a:latin typeface="+mn-lt"/>
                  </a:endParaRPr>
                </a:p>
              </p:txBody>
            </p:sp>
            <p:cxnSp>
              <p:nvCxnSpPr>
                <p:cNvPr id="231" name="Straight Arrow Connector 230"/>
                <p:cNvCxnSpPr/>
                <p:nvPr/>
              </p:nvCxnSpPr>
              <p:spPr>
                <a:xfrm flipH="1" flipV="1">
                  <a:off x="2201928" y="5249893"/>
                  <a:ext cx="1460764" cy="75517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a:endCxn id="246" idx="4"/>
                </p:cNvCxnSpPr>
                <p:nvPr/>
              </p:nvCxnSpPr>
              <p:spPr>
                <a:xfrm flipV="1">
                  <a:off x="4156452" y="5275164"/>
                  <a:ext cx="101056" cy="76591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3" name="Group 172"/>
            <p:cNvGrpSpPr/>
            <p:nvPr/>
          </p:nvGrpSpPr>
          <p:grpSpPr>
            <a:xfrm>
              <a:off x="1393783" y="3211509"/>
              <a:ext cx="3353869" cy="1601615"/>
              <a:chOff x="2744423" y="2244857"/>
              <a:chExt cx="4220304" cy="2998375"/>
            </a:xfrm>
          </p:grpSpPr>
          <p:grpSp>
            <p:nvGrpSpPr>
              <p:cNvPr id="199" name="Group 198"/>
              <p:cNvGrpSpPr/>
              <p:nvPr/>
            </p:nvGrpSpPr>
            <p:grpSpPr>
              <a:xfrm>
                <a:off x="2818979" y="2244857"/>
                <a:ext cx="1028441" cy="318018"/>
                <a:chOff x="3039207" y="2292110"/>
                <a:chExt cx="1028441" cy="254203"/>
              </a:xfrm>
            </p:grpSpPr>
            <p:cxnSp>
              <p:nvCxnSpPr>
                <p:cNvPr id="221" name="Straight Connector 220"/>
                <p:cNvCxnSpPr/>
                <p:nvPr/>
              </p:nvCxnSpPr>
              <p:spPr>
                <a:xfrm flipH="1">
                  <a:off x="3039207" y="2292110"/>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3194852" y="2295059"/>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3365432" y="2295058"/>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3535787" y="2295057"/>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3740918" y="2292834"/>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3910929" y="2299740"/>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p:nvGrpSpPr>
            <p:grpSpPr>
              <a:xfrm>
                <a:off x="2744423" y="4982012"/>
                <a:ext cx="1024637" cy="253479"/>
                <a:chOff x="2944277" y="4997997"/>
                <a:chExt cx="1024637" cy="253479"/>
              </a:xfrm>
            </p:grpSpPr>
            <p:cxnSp>
              <p:nvCxnSpPr>
                <p:cNvPr id="215" name="Straight Connector 214"/>
                <p:cNvCxnSpPr/>
                <p:nvPr/>
              </p:nvCxnSpPr>
              <p:spPr>
                <a:xfrm flipH="1">
                  <a:off x="2944277" y="4998335"/>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H="1">
                  <a:off x="3096118" y="5000222"/>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3266698" y="5000221"/>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437053" y="5000220"/>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3642184" y="4997997"/>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3812195" y="5004903"/>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p:nvGrpSpPr>
            <p:grpSpPr>
              <a:xfrm>
                <a:off x="5906911" y="4989753"/>
                <a:ext cx="1024637" cy="253479"/>
                <a:chOff x="6045003" y="5008207"/>
                <a:chExt cx="1024637" cy="253479"/>
              </a:xfrm>
            </p:grpSpPr>
            <p:cxnSp>
              <p:nvCxnSpPr>
                <p:cNvPr id="209" name="Straight Connector 208"/>
                <p:cNvCxnSpPr/>
                <p:nvPr/>
              </p:nvCxnSpPr>
              <p:spPr>
                <a:xfrm flipH="1">
                  <a:off x="6045003" y="5008545"/>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6196844" y="5010432"/>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6367424" y="5010431"/>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6537779" y="5010430"/>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6742910" y="5008207"/>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6912921" y="5015113"/>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p:nvGrpSpPr>
            <p:grpSpPr>
              <a:xfrm>
                <a:off x="5936286" y="2249629"/>
                <a:ext cx="1028441" cy="318018"/>
                <a:chOff x="3039207" y="2292110"/>
                <a:chExt cx="1028441" cy="254203"/>
              </a:xfrm>
            </p:grpSpPr>
            <p:cxnSp>
              <p:nvCxnSpPr>
                <p:cNvPr id="203" name="Straight Connector 202"/>
                <p:cNvCxnSpPr/>
                <p:nvPr/>
              </p:nvCxnSpPr>
              <p:spPr>
                <a:xfrm flipH="1">
                  <a:off x="3039207" y="2292110"/>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3194852" y="2295059"/>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3365432" y="2295058"/>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3535787" y="2295057"/>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3740918" y="2292834"/>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3910929" y="2299740"/>
                  <a:ext cx="156719" cy="246573"/>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grpSp>
        </p:grpSp>
        <p:grpSp>
          <p:nvGrpSpPr>
            <p:cNvPr id="174" name="Group 173"/>
            <p:cNvGrpSpPr/>
            <p:nvPr/>
          </p:nvGrpSpPr>
          <p:grpSpPr>
            <a:xfrm>
              <a:off x="2124089" y="2949384"/>
              <a:ext cx="2313696" cy="394254"/>
              <a:chOff x="3838156" y="1762562"/>
              <a:chExt cx="2911413" cy="738080"/>
            </a:xfrm>
          </p:grpSpPr>
          <p:cxnSp>
            <p:nvCxnSpPr>
              <p:cNvPr id="194" name="Straight Connector 193"/>
              <p:cNvCxnSpPr/>
              <p:nvPr/>
            </p:nvCxnSpPr>
            <p:spPr>
              <a:xfrm>
                <a:off x="4088917" y="2356626"/>
                <a:ext cx="0" cy="1440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6159147" y="2340104"/>
                <a:ext cx="0" cy="1440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6" name="TextBox 195"/>
                  <p:cNvSpPr txBox="1"/>
                  <p:nvPr/>
                </p:nvSpPr>
                <p:spPr>
                  <a:xfrm>
                    <a:off x="3838156" y="1812436"/>
                    <a:ext cx="1018711" cy="51544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i="1" smtClean="0">
                                  <a:solidFill>
                                    <a:schemeClr val="accent2"/>
                                  </a:solidFill>
                                  <a:latin typeface="Cambria Math" charset="0"/>
                                </a:rPr>
                              </m:ctrlPr>
                            </m:sSubPr>
                            <m:e>
                              <m:r>
                                <a:rPr lang="en-GB" sz="1100" i="1">
                                  <a:solidFill>
                                    <a:schemeClr val="accent2"/>
                                  </a:solidFill>
                                  <a:latin typeface="Cambria Math" panose="02040503050406030204" pitchFamily="18" charset="0"/>
                                </a:rPr>
                                <m:t>𝑡</m:t>
                              </m:r>
                            </m:e>
                            <m:sub>
                              <m:r>
                                <a:rPr lang="en-GB" sz="1100" i="1">
                                  <a:solidFill>
                                    <a:schemeClr val="accent2"/>
                                  </a:solidFill>
                                  <a:latin typeface="Cambria Math" panose="02040503050406030204" pitchFamily="18" charset="0"/>
                                </a:rPr>
                                <m:t>𝑆𝑡𝑎𝑟𝑡</m:t>
                              </m:r>
                              <m:r>
                                <a:rPr lang="en-GB" sz="1100" i="1">
                                  <a:solidFill>
                                    <a:schemeClr val="accent2"/>
                                  </a:solidFill>
                                  <a:latin typeface="Cambria Math" panose="02040503050406030204" pitchFamily="18" charset="0"/>
                                </a:rPr>
                                <m:t>, </m:t>
                              </m:r>
                              <m:r>
                                <a:rPr lang="en-GB" sz="1100" b="0" i="1" smtClean="0">
                                  <a:solidFill>
                                    <a:schemeClr val="accent2"/>
                                  </a:solidFill>
                                  <a:latin typeface="Cambria Math" panose="02040503050406030204" pitchFamily="18" charset="0"/>
                                </a:rPr>
                                <m:t>𝐿𝑜𝑔</m:t>
                              </m:r>
                            </m:sub>
                          </m:sSub>
                        </m:oMath>
                      </m:oMathPara>
                    </a14:m>
                    <a:endParaRPr lang="en-GB" sz="1000" dirty="0">
                      <a:solidFill>
                        <a:schemeClr val="accent2"/>
                      </a:solidFill>
                      <a:latin typeface="+mn-lt"/>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838156" y="1812436"/>
                    <a:ext cx="1018710" cy="425053"/>
                  </a:xfrm>
                  <a:prstGeom prst="rect">
                    <a:avLst/>
                  </a:prstGeom>
                  <a:blipFill rotWithShape="0">
                    <a:blip r:embed="rId5"/>
                    <a:stretch>
                      <a:fillRect l="-7784" r="-599" b="-8571"/>
                    </a:stretch>
                  </a:blipFill>
                </p:spPr>
                <p:txBody>
                  <a:bodyPr/>
                  <a:lstStyle/>
                  <a:p>
                    <a:r>
                      <a:rPr lang="en-GB">
                        <a:noFill/>
                      </a:rPr>
                      <a:t> </a:t>
                    </a:r>
                  </a:p>
                </p:txBody>
              </p:sp>
            </mc:Fallback>
          </mc:AlternateContent>
          <p:cxnSp>
            <p:nvCxnSpPr>
              <p:cNvPr id="197" name="Straight Connector 196"/>
              <p:cNvCxnSpPr/>
              <p:nvPr/>
            </p:nvCxnSpPr>
            <p:spPr>
              <a:xfrm>
                <a:off x="4066648" y="2416983"/>
                <a:ext cx="2070230" cy="201"/>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8" name="TextBox 197"/>
                  <p:cNvSpPr txBox="1"/>
                  <p:nvPr/>
                </p:nvSpPr>
                <p:spPr>
                  <a:xfrm>
                    <a:off x="5730858" y="1762562"/>
                    <a:ext cx="1018711" cy="51544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100" i="1" smtClean="0">
                                  <a:solidFill>
                                    <a:schemeClr val="accent2"/>
                                  </a:solidFill>
                                  <a:latin typeface="Cambria Math" charset="0"/>
                                </a:rPr>
                              </m:ctrlPr>
                            </m:sSubPr>
                            <m:e>
                              <m:r>
                                <a:rPr lang="en-GB" sz="1100" i="1">
                                  <a:solidFill>
                                    <a:schemeClr val="accent2"/>
                                  </a:solidFill>
                                  <a:latin typeface="Cambria Math" panose="02040503050406030204" pitchFamily="18" charset="0"/>
                                </a:rPr>
                                <m:t>𝑡</m:t>
                              </m:r>
                            </m:e>
                            <m:sub>
                              <m:r>
                                <a:rPr lang="en-GB" sz="1100" b="0" i="1" smtClean="0">
                                  <a:solidFill>
                                    <a:schemeClr val="accent2"/>
                                  </a:solidFill>
                                  <a:latin typeface="Cambria Math" panose="02040503050406030204" pitchFamily="18" charset="0"/>
                                </a:rPr>
                                <m:t>𝐸𝑛𝑑</m:t>
                              </m:r>
                              <m:r>
                                <a:rPr lang="en-GB" sz="1100" i="1">
                                  <a:solidFill>
                                    <a:schemeClr val="accent2"/>
                                  </a:solidFill>
                                  <a:latin typeface="Cambria Math" panose="02040503050406030204" pitchFamily="18" charset="0"/>
                                </a:rPr>
                                <m:t>, </m:t>
                              </m:r>
                              <m:r>
                                <a:rPr lang="en-GB" sz="1100" b="0" i="1" smtClean="0">
                                  <a:solidFill>
                                    <a:schemeClr val="accent2"/>
                                  </a:solidFill>
                                  <a:latin typeface="Cambria Math" panose="02040503050406030204" pitchFamily="18" charset="0"/>
                                </a:rPr>
                                <m:t>𝐿𝑜𝑔</m:t>
                              </m:r>
                            </m:sub>
                          </m:sSub>
                        </m:oMath>
                      </m:oMathPara>
                    </a14:m>
                    <a:endParaRPr lang="en-GB" sz="1000" dirty="0">
                      <a:solidFill>
                        <a:schemeClr val="accent2"/>
                      </a:solidFill>
                      <a:latin typeface="+mn-lt"/>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730859" y="1762562"/>
                    <a:ext cx="1018710" cy="425053"/>
                  </a:xfrm>
                  <a:prstGeom prst="rect">
                    <a:avLst/>
                  </a:prstGeom>
                  <a:blipFill rotWithShape="0">
                    <a:blip r:embed="rId6"/>
                    <a:stretch>
                      <a:fillRect l="-1796" b="-8571"/>
                    </a:stretch>
                  </a:blipFill>
                </p:spPr>
                <p:txBody>
                  <a:bodyPr/>
                  <a:lstStyle/>
                  <a:p>
                    <a:r>
                      <a:rPr lang="en-GB">
                        <a:noFill/>
                      </a:rPr>
                      <a:t> </a:t>
                    </a:r>
                  </a:p>
                </p:txBody>
              </p:sp>
            </mc:Fallback>
          </mc:AlternateContent>
        </p:grpSp>
        <p:grpSp>
          <p:nvGrpSpPr>
            <p:cNvPr id="8" name="Group 7"/>
            <p:cNvGrpSpPr/>
            <p:nvPr/>
          </p:nvGrpSpPr>
          <p:grpSpPr>
            <a:xfrm>
              <a:off x="130359" y="4598506"/>
              <a:ext cx="3855327" cy="1368146"/>
              <a:chOff x="130359" y="4598506"/>
              <a:chExt cx="3855327" cy="1368146"/>
            </a:xfrm>
          </p:grpSpPr>
          <mc:AlternateContent xmlns:mc="http://schemas.openxmlformats.org/markup-compatibility/2006" xmlns:a14="http://schemas.microsoft.com/office/drawing/2010/main">
            <mc:Choice Requires="a14">
              <p:sp>
                <p:nvSpPr>
                  <p:cNvPr id="191" name="Rectangle 190"/>
                  <p:cNvSpPr/>
                  <p:nvPr/>
                </p:nvSpPr>
                <p:spPr>
                  <a:xfrm>
                    <a:off x="1028373" y="5536598"/>
                    <a:ext cx="2957313" cy="430054"/>
                  </a:xfrm>
                  <a:prstGeom prst="rect">
                    <a:avLst/>
                  </a:prstGeom>
                  <a:ln>
                    <a:solidFill>
                      <a:srgbClr val="000066"/>
                    </a:solidFill>
                  </a:ln>
                </p:spPr>
                <p:txBody>
                  <a:bodyPr wrap="square">
                    <a:spAutoFit/>
                  </a:bodyPr>
                  <a:lstStyle/>
                  <a:p>
                    <a:pPr algn="ctr"/>
                    <a14:m>
                      <m:oMath xmlns:m="http://schemas.openxmlformats.org/officeDocument/2006/math">
                        <m:r>
                          <a:rPr lang="en-GB" sz="1400" b="0" i="1" kern="0" smtClean="0">
                            <a:solidFill>
                              <a:srgbClr val="062F67"/>
                            </a:solidFill>
                            <a:latin typeface="Cambria Math" panose="02040503050406030204" pitchFamily="18" charset="0"/>
                          </a:rPr>
                          <m:t>𝑄</m:t>
                        </m:r>
                        <m:r>
                          <a:rPr lang="en-GB" sz="1400" b="0" i="1" kern="0" smtClean="0">
                            <a:solidFill>
                              <a:srgbClr val="062F67"/>
                            </a:solidFill>
                            <a:latin typeface="Cambria Math" panose="02040503050406030204" pitchFamily="18" charset="0"/>
                          </a:rPr>
                          <m:t>=</m:t>
                        </m:r>
                        <m:f>
                          <m:fPr>
                            <m:ctrlPr>
                              <a:rPr lang="en-GB" sz="1400" b="0" i="1" kern="0" smtClean="0">
                                <a:solidFill>
                                  <a:srgbClr val="062F67"/>
                                </a:solidFill>
                                <a:latin typeface="Cambria Math" charset="0"/>
                              </a:rPr>
                            </m:ctrlPr>
                          </m:fPr>
                          <m:num>
                            <m:r>
                              <a:rPr lang="en-GB" sz="1400" b="0" i="1" kern="0" smtClean="0">
                                <a:solidFill>
                                  <a:schemeClr val="accent2"/>
                                </a:solidFill>
                                <a:latin typeface="Cambria Math" panose="02040503050406030204" pitchFamily="18" charset="0"/>
                              </a:rPr>
                              <m:t>𝐿𝑜𝑔𝑔𝑒𝑑</m:t>
                            </m:r>
                            <m:r>
                              <a:rPr lang="en-GB" sz="1400" b="0" i="1" kern="0" smtClean="0">
                                <a:solidFill>
                                  <a:schemeClr val="accent2"/>
                                </a:solidFill>
                                <a:latin typeface="Cambria Math" panose="02040503050406030204" pitchFamily="18" charset="0"/>
                              </a:rPr>
                              <m:t> </m:t>
                            </m:r>
                            <m:r>
                              <a:rPr lang="en-GB" sz="1400" b="0" i="1" kern="0" smtClean="0">
                                <a:solidFill>
                                  <a:schemeClr val="accent2"/>
                                </a:solidFill>
                                <a:latin typeface="Cambria Math" panose="02040503050406030204" pitchFamily="18" charset="0"/>
                              </a:rPr>
                              <m:t>𝑓𝑎𝑢𝑙𝑡</m:t>
                            </m:r>
                            <m:r>
                              <a:rPr lang="en-GB" sz="1400" b="0" i="1" kern="0" smtClean="0">
                                <a:solidFill>
                                  <a:schemeClr val="accent2"/>
                                </a:solidFill>
                                <a:latin typeface="Cambria Math" panose="02040503050406030204" pitchFamily="18" charset="0"/>
                              </a:rPr>
                              <m:t> </m:t>
                            </m:r>
                            <m:r>
                              <a:rPr lang="en-GB" sz="1400" b="0" i="1" kern="0" smtClean="0">
                                <a:solidFill>
                                  <a:schemeClr val="accent2"/>
                                </a:solidFill>
                                <a:latin typeface="Cambria Math" panose="02040503050406030204" pitchFamily="18" charset="0"/>
                              </a:rPr>
                              <m:t>𝑡𝑖𝑚𝑒</m:t>
                            </m:r>
                          </m:num>
                          <m:den>
                            <m:r>
                              <a:rPr lang="en-GB" sz="1400" b="0" i="1" kern="0" smtClean="0">
                                <a:solidFill>
                                  <a:srgbClr val="00B050"/>
                                </a:solidFill>
                                <a:latin typeface="Cambria Math" panose="02040503050406030204" pitchFamily="18" charset="0"/>
                              </a:rPr>
                              <m:t>𝐸𝑓𝑓𝑒𝑐𝑡𝑖𝑣𝑒</m:t>
                            </m:r>
                            <m:r>
                              <a:rPr lang="en-GB" sz="1400" b="0" i="1" kern="0" smtClean="0">
                                <a:solidFill>
                                  <a:srgbClr val="00B050"/>
                                </a:solidFill>
                                <a:latin typeface="Cambria Math" panose="02040503050406030204" pitchFamily="18" charset="0"/>
                              </a:rPr>
                              <m:t> </m:t>
                            </m:r>
                            <m:r>
                              <a:rPr lang="en-GB" sz="1400" b="0" i="1" kern="0" smtClean="0">
                                <a:solidFill>
                                  <a:srgbClr val="00B050"/>
                                </a:solidFill>
                                <a:latin typeface="Cambria Math" panose="02040503050406030204" pitchFamily="18" charset="0"/>
                              </a:rPr>
                              <m:t>𝑂𝑝𝑒𝑟𝑎𝑡𝑖𝑜𝑛</m:t>
                            </m:r>
                          </m:den>
                        </m:f>
                      </m:oMath>
                    </a14:m>
                    <a:r>
                      <a:rPr lang="en-GB" sz="1400" kern="0" dirty="0" smtClean="0">
                        <a:solidFill>
                          <a:srgbClr val="062F67"/>
                        </a:solidFill>
                        <a:latin typeface="Calibri"/>
                      </a:rPr>
                      <a:t> </a:t>
                    </a:r>
                    <a:endParaRPr lang="en-GB" sz="1400" dirty="0"/>
                  </a:p>
                </p:txBody>
              </p:sp>
            </mc:Choice>
            <mc:Fallback xmlns="">
              <p:sp>
                <p:nvSpPr>
                  <p:cNvPr id="191" name="Rectangle 190"/>
                  <p:cNvSpPr>
                    <a:spLocks noRot="1" noChangeAspect="1" noMove="1" noResize="1" noEditPoints="1" noAdjustHandles="1" noChangeArrowheads="1" noChangeShapeType="1" noTextEdit="1"/>
                  </p:cNvSpPr>
                  <p:nvPr/>
                </p:nvSpPr>
                <p:spPr>
                  <a:xfrm>
                    <a:off x="1028373" y="5536598"/>
                    <a:ext cx="2957313" cy="430054"/>
                  </a:xfrm>
                  <a:prstGeom prst="rect">
                    <a:avLst/>
                  </a:prstGeom>
                  <a:blipFill rotWithShape="0">
                    <a:blip r:embed="rId7"/>
                    <a:stretch>
                      <a:fillRect t="-40278" b="-52778"/>
                    </a:stretch>
                  </a:blipFill>
                  <a:ln>
                    <a:solidFill>
                      <a:srgbClr val="000066"/>
                    </a:solidFill>
                  </a:ln>
                </p:spPr>
                <p:txBody>
                  <a:bodyPr/>
                  <a:lstStyle/>
                  <a:p>
                    <a:r>
                      <a:rPr lang="en-US">
                        <a:noFill/>
                      </a:rPr>
                      <a:t> </a:t>
                    </a:r>
                  </a:p>
                </p:txBody>
              </p:sp>
            </mc:Fallback>
          </mc:AlternateContent>
          <p:sp>
            <p:nvSpPr>
              <p:cNvPr id="192" name="Oval 191"/>
              <p:cNvSpPr/>
              <p:nvPr/>
            </p:nvSpPr>
            <p:spPr>
              <a:xfrm>
                <a:off x="130359" y="4598506"/>
                <a:ext cx="1294577" cy="307711"/>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3" name="Oval 192"/>
              <p:cNvSpPr/>
              <p:nvPr/>
            </p:nvSpPr>
            <p:spPr>
              <a:xfrm>
                <a:off x="2305577" y="4635704"/>
                <a:ext cx="490268" cy="201859"/>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176" name="Straight Connector 175"/>
            <p:cNvCxnSpPr/>
            <p:nvPr/>
          </p:nvCxnSpPr>
          <p:spPr>
            <a:xfrm flipH="1">
              <a:off x="2218623" y="4673590"/>
              <a:ext cx="124544" cy="131710"/>
            </a:xfrm>
            <a:prstGeom prst="line">
              <a:avLst/>
            </a:prstGeom>
            <a:ln w="12700">
              <a:solidFill>
                <a:srgbClr val="451361"/>
              </a:solidFill>
            </a:ln>
          </p:spPr>
          <p:style>
            <a:lnRef idx="1">
              <a:schemeClr val="accent1"/>
            </a:lnRef>
            <a:fillRef idx="0">
              <a:schemeClr val="accent1"/>
            </a:fillRef>
            <a:effectRef idx="0">
              <a:schemeClr val="accent1"/>
            </a:effectRef>
            <a:fontRef idx="minor">
              <a:schemeClr val="tx1"/>
            </a:fontRef>
          </p:style>
        </p:cxnSp>
        <p:grpSp>
          <p:nvGrpSpPr>
            <p:cNvPr id="177" name="Group 176"/>
            <p:cNvGrpSpPr/>
            <p:nvPr/>
          </p:nvGrpSpPr>
          <p:grpSpPr>
            <a:xfrm>
              <a:off x="2762032" y="3200272"/>
              <a:ext cx="1012796" cy="340063"/>
              <a:chOff x="4006932" y="2072426"/>
              <a:chExt cx="1274440" cy="636631"/>
            </a:xfrm>
          </p:grpSpPr>
          <p:grpSp>
            <p:nvGrpSpPr>
              <p:cNvPr id="187" name="Group 186"/>
              <p:cNvGrpSpPr/>
              <p:nvPr/>
            </p:nvGrpSpPr>
            <p:grpSpPr>
              <a:xfrm>
                <a:off x="4037187" y="2072426"/>
                <a:ext cx="1196728" cy="375592"/>
                <a:chOff x="7040788" y="3802510"/>
                <a:chExt cx="1530341" cy="374929"/>
              </a:xfrm>
            </p:grpSpPr>
            <p:sp>
              <p:nvSpPr>
                <p:cNvPr id="189" name="Double Bracket 188"/>
                <p:cNvSpPr/>
                <p:nvPr/>
              </p:nvSpPr>
              <p:spPr>
                <a:xfrm>
                  <a:off x="7040788" y="3802510"/>
                  <a:ext cx="1530341" cy="374929"/>
                </a:xfrm>
                <a:prstGeom prst="bracketPair">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a:p>
              </p:txBody>
            </p:sp>
            <p:cxnSp>
              <p:nvCxnSpPr>
                <p:cNvPr id="190" name="Straight Connector 189"/>
                <p:cNvCxnSpPr>
                  <a:stCxn id="167" idx="1"/>
                  <a:endCxn id="167" idx="3"/>
                </p:cNvCxnSpPr>
                <p:nvPr/>
              </p:nvCxnSpPr>
              <p:spPr>
                <a:xfrm>
                  <a:off x="7040788" y="3989975"/>
                  <a:ext cx="153034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8" name="TextBox 187"/>
              <p:cNvSpPr txBox="1"/>
              <p:nvPr/>
            </p:nvSpPr>
            <p:spPr>
              <a:xfrm>
                <a:off x="4006932" y="2233703"/>
                <a:ext cx="1274440" cy="475354"/>
              </a:xfrm>
              <a:prstGeom prst="rect">
                <a:avLst/>
              </a:prstGeom>
              <a:noFill/>
            </p:spPr>
            <p:txBody>
              <a:bodyPr wrap="square" rtlCol="0">
                <a:spAutoFit/>
              </a:bodyPr>
              <a:lstStyle/>
              <a:p>
                <a:pPr algn="ctr"/>
                <a:r>
                  <a:rPr lang="en-GB" sz="1000" dirty="0" smtClean="0">
                    <a:solidFill>
                      <a:srgbClr val="002060"/>
                    </a:solidFill>
                    <a:latin typeface="+mn-lt"/>
                  </a:rPr>
                  <a:t>Clock-stop</a:t>
                </a:r>
                <a:endParaRPr lang="en-GB" sz="1000" dirty="0">
                  <a:solidFill>
                    <a:srgbClr val="002060"/>
                  </a:solidFill>
                  <a:latin typeface="+mn-lt"/>
                </a:endParaRPr>
              </a:p>
            </p:txBody>
          </p:sp>
        </p:grpSp>
        <p:grpSp>
          <p:nvGrpSpPr>
            <p:cNvPr id="178" name="Group 177"/>
            <p:cNvGrpSpPr/>
            <p:nvPr/>
          </p:nvGrpSpPr>
          <p:grpSpPr>
            <a:xfrm>
              <a:off x="2783559" y="4647391"/>
              <a:ext cx="1012796" cy="340063"/>
              <a:chOff x="4006932" y="2072426"/>
              <a:chExt cx="1274440" cy="636631"/>
            </a:xfrm>
          </p:grpSpPr>
          <p:grpSp>
            <p:nvGrpSpPr>
              <p:cNvPr id="183" name="Group 182"/>
              <p:cNvGrpSpPr/>
              <p:nvPr/>
            </p:nvGrpSpPr>
            <p:grpSpPr>
              <a:xfrm>
                <a:off x="4037187" y="2072426"/>
                <a:ext cx="1196728" cy="375592"/>
                <a:chOff x="7040788" y="3802510"/>
                <a:chExt cx="1530341" cy="374929"/>
              </a:xfrm>
            </p:grpSpPr>
            <p:sp>
              <p:nvSpPr>
                <p:cNvPr id="185" name="Double Bracket 184"/>
                <p:cNvSpPr/>
                <p:nvPr/>
              </p:nvSpPr>
              <p:spPr>
                <a:xfrm>
                  <a:off x="7040788" y="3802510"/>
                  <a:ext cx="1530341" cy="374929"/>
                </a:xfrm>
                <a:prstGeom prst="bracketPair">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a:p>
              </p:txBody>
            </p:sp>
            <p:cxnSp>
              <p:nvCxnSpPr>
                <p:cNvPr id="186" name="Straight Connector 185"/>
                <p:cNvCxnSpPr/>
                <p:nvPr/>
              </p:nvCxnSpPr>
              <p:spPr>
                <a:xfrm>
                  <a:off x="7040788" y="3989975"/>
                  <a:ext cx="153034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4" name="TextBox 183"/>
              <p:cNvSpPr txBox="1"/>
              <p:nvPr/>
            </p:nvSpPr>
            <p:spPr>
              <a:xfrm>
                <a:off x="4006932" y="2233703"/>
                <a:ext cx="1274440" cy="475354"/>
              </a:xfrm>
              <a:prstGeom prst="rect">
                <a:avLst/>
              </a:prstGeom>
              <a:noFill/>
            </p:spPr>
            <p:txBody>
              <a:bodyPr wrap="square" rtlCol="0">
                <a:spAutoFit/>
              </a:bodyPr>
              <a:lstStyle/>
              <a:p>
                <a:pPr algn="ctr"/>
                <a:r>
                  <a:rPr lang="en-GB" sz="1000" dirty="0" smtClean="0">
                    <a:solidFill>
                      <a:srgbClr val="002060"/>
                    </a:solidFill>
                    <a:latin typeface="+mn-lt"/>
                  </a:rPr>
                  <a:t>Clock-stop</a:t>
                </a:r>
                <a:endParaRPr lang="en-GB" sz="1000" dirty="0">
                  <a:solidFill>
                    <a:srgbClr val="002060"/>
                  </a:solidFill>
                  <a:latin typeface="+mn-lt"/>
                </a:endParaRPr>
              </a:p>
            </p:txBody>
          </p:sp>
        </p:grpSp>
        <p:sp>
          <p:nvSpPr>
            <p:cNvPr id="179" name="Oval 178"/>
            <p:cNvSpPr/>
            <p:nvPr/>
          </p:nvSpPr>
          <p:spPr>
            <a:xfrm>
              <a:off x="2323918" y="3191970"/>
              <a:ext cx="476241" cy="213216"/>
            </a:xfrm>
            <a:prstGeom prst="ellips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0" name="Oval 179"/>
            <p:cNvSpPr/>
            <p:nvPr/>
          </p:nvSpPr>
          <p:spPr>
            <a:xfrm>
              <a:off x="3750253" y="3237040"/>
              <a:ext cx="235433" cy="120111"/>
            </a:xfrm>
            <a:prstGeom prst="ellips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1" name="Oval 180"/>
            <p:cNvSpPr/>
            <p:nvPr/>
          </p:nvSpPr>
          <p:spPr>
            <a:xfrm>
              <a:off x="3769204" y="4646306"/>
              <a:ext cx="179421" cy="201859"/>
            </a:xfrm>
            <a:prstGeom prst="ellipse">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182" name="Straight Arrow Connector 181"/>
            <p:cNvCxnSpPr/>
            <p:nvPr/>
          </p:nvCxnSpPr>
          <p:spPr>
            <a:xfrm flipV="1">
              <a:off x="2715536" y="4896044"/>
              <a:ext cx="1143378" cy="34804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95" name="Content Placeholder 2"/>
          <p:cNvSpPr>
            <a:spLocks noGrp="1"/>
          </p:cNvSpPr>
          <p:nvPr>
            <p:ph idx="1"/>
          </p:nvPr>
        </p:nvSpPr>
        <p:spPr>
          <a:xfrm>
            <a:off x="130359" y="948647"/>
            <a:ext cx="8928339" cy="1906260"/>
          </a:xfrm>
        </p:spPr>
        <p:txBody>
          <a:bodyPr>
            <a:normAutofit/>
          </a:bodyPr>
          <a:lstStyle/>
          <a:p>
            <a:pPr marL="36576" indent="0">
              <a:buNone/>
            </a:pPr>
            <a:r>
              <a:rPr lang="en-US" sz="1800" dirty="0" smtClean="0"/>
              <a:t>LINAC4 run 24/7 in parallel to normal operation on </a:t>
            </a:r>
            <a:r>
              <a:rPr lang="en-US" sz="1800" b="1" dirty="0" smtClean="0"/>
              <a:t>best-effort basis </a:t>
            </a:r>
            <a:r>
              <a:rPr lang="en-US" sz="1800" dirty="0" smtClean="0"/>
              <a:t>with:</a:t>
            </a:r>
          </a:p>
          <a:p>
            <a:pPr lvl="1"/>
            <a:r>
              <a:rPr lang="en-US" sz="1600" dirty="0" smtClean="0"/>
              <a:t>Operators deal with issues where possible</a:t>
            </a:r>
          </a:p>
          <a:p>
            <a:pPr lvl="1"/>
            <a:r>
              <a:rPr lang="en-US" sz="1600" b="1" dirty="0" smtClean="0"/>
              <a:t>Expert</a:t>
            </a:r>
            <a:r>
              <a:rPr lang="en-US" sz="1600" dirty="0" smtClean="0"/>
              <a:t> availability and interventions </a:t>
            </a:r>
            <a:r>
              <a:rPr lang="en-US" sz="1600" b="1" dirty="0" smtClean="0"/>
              <a:t>only during working hours</a:t>
            </a:r>
          </a:p>
          <a:p>
            <a:pPr lvl="1"/>
            <a:r>
              <a:rPr lang="en-US" sz="1600" dirty="0" smtClean="0"/>
              <a:t>Faults are fully tracked (Accelerator Fault Tracker AFT)</a:t>
            </a:r>
          </a:p>
          <a:p>
            <a:pPr lvl="1"/>
            <a:r>
              <a:rPr lang="en-US" sz="1600" dirty="0" smtClean="0"/>
              <a:t>Stop AFT Clock during off-hours when fault needs expert intervention &amp; during MDs</a:t>
            </a:r>
          </a:p>
          <a:p>
            <a:pPr marL="36576" indent="0">
              <a:buNone/>
            </a:pPr>
            <a:r>
              <a:rPr lang="en-US" sz="1800" dirty="0" smtClean="0"/>
              <a:t>Thorough logbook verification w/ Timber/LASER information</a:t>
            </a:r>
          </a:p>
          <a:p>
            <a:pPr lvl="2"/>
            <a:endParaRPr lang="en-US" sz="1600"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11</a:t>
            </a:fld>
            <a:r>
              <a:rPr lang="en-US" smtClean="0"/>
              <a:t>/22</a:t>
            </a:r>
            <a:endParaRPr lang="en-US" dirty="0" smtClean="0"/>
          </a:p>
        </p:txBody>
      </p:sp>
      <p:grpSp>
        <p:nvGrpSpPr>
          <p:cNvPr id="12" name="Group 11"/>
          <p:cNvGrpSpPr/>
          <p:nvPr/>
        </p:nvGrpSpPr>
        <p:grpSpPr>
          <a:xfrm>
            <a:off x="5352525" y="3085061"/>
            <a:ext cx="3982583" cy="3282536"/>
            <a:chOff x="5352525" y="3085061"/>
            <a:chExt cx="3982583" cy="3282536"/>
          </a:xfrm>
        </p:grpSpPr>
        <p:pic>
          <p:nvPicPr>
            <p:cNvPr id="98" name="Picture 97"/>
            <p:cNvPicPr/>
            <p:nvPr/>
          </p:nvPicPr>
          <p:blipFill rotWithShape="1">
            <a:blip r:embed="rId8">
              <a:extLst>
                <a:ext uri="{28A0092B-C50C-407E-A947-70E740481C1C}">
                  <a14:useLocalDpi xmlns:a14="http://schemas.microsoft.com/office/drawing/2010/main" val="0"/>
                </a:ext>
              </a:extLst>
            </a:blip>
            <a:srcRect l="11288" t="20051" r="10955" b="-3008"/>
            <a:stretch/>
          </p:blipFill>
          <p:spPr>
            <a:xfrm>
              <a:off x="5606980" y="3637925"/>
              <a:ext cx="3473672" cy="2729672"/>
            </a:xfrm>
            <a:prstGeom prst="rect">
              <a:avLst/>
            </a:prstGeom>
          </p:spPr>
        </p:pic>
        <p:grpSp>
          <p:nvGrpSpPr>
            <p:cNvPr id="11" name="Group 10"/>
            <p:cNvGrpSpPr/>
            <p:nvPr/>
          </p:nvGrpSpPr>
          <p:grpSpPr>
            <a:xfrm>
              <a:off x="5352525" y="3085061"/>
              <a:ext cx="3982583" cy="961728"/>
              <a:chOff x="5352525" y="3085061"/>
              <a:chExt cx="3982583" cy="961728"/>
            </a:xfrm>
          </p:grpSpPr>
          <p:sp>
            <p:nvSpPr>
              <p:cNvPr id="100" name="Content Placeholder 2"/>
              <p:cNvSpPr txBox="1">
                <a:spLocks/>
              </p:cNvSpPr>
              <p:nvPr/>
            </p:nvSpPr>
            <p:spPr>
              <a:xfrm>
                <a:off x="5352525" y="3085061"/>
                <a:ext cx="3982583" cy="506567"/>
              </a:xfrm>
              <a:prstGeom prst="rect">
                <a:avLst/>
              </a:prstGeom>
              <a:ln w="25400">
                <a:noFill/>
              </a:ln>
            </p:spPr>
            <p:txBody>
              <a:bodyPr vert="horz">
                <a:normAutofit lnSpcReduction="10000"/>
              </a:bodyPr>
              <a:lstStyle>
                <a:lvl1pPr marL="493776" indent="-457200" algn="l" rtl="0" eaLnBrk="1" latinLnBrk="0" hangingPunct="1">
                  <a:spcBef>
                    <a:spcPct val="20000"/>
                  </a:spcBef>
                  <a:buClr>
                    <a:srgbClr val="002060"/>
                  </a:buClr>
                  <a:buSzPct val="80000"/>
                  <a:buFont typeface="Arial"/>
                  <a:buChar char="•"/>
                  <a:defRPr kumimoji="0" sz="3000" kern="1200">
                    <a:solidFill>
                      <a:srgbClr val="002060"/>
                    </a:solidFill>
                    <a:latin typeface="+mn-lt"/>
                    <a:ea typeface="+mn-ea"/>
                    <a:cs typeface="+mn-cs"/>
                  </a:defRPr>
                </a:lvl1pPr>
                <a:lvl2pPr marL="905256" indent="-457200" algn="l" rtl="0" eaLnBrk="1" latinLnBrk="0" hangingPunct="1">
                  <a:spcBef>
                    <a:spcPct val="20000"/>
                  </a:spcBef>
                  <a:buClr>
                    <a:srgbClr val="178588"/>
                  </a:buClr>
                  <a:buSzPct val="52000"/>
                  <a:buFont typeface="Wingdings" charset="2"/>
                  <a:buChar char="v"/>
                  <a:defRPr kumimoji="0" sz="2600" kern="1200">
                    <a:solidFill>
                      <a:srgbClr val="178588"/>
                    </a:solidFill>
                    <a:latin typeface="+mn-lt"/>
                    <a:ea typeface="+mn-ea"/>
                    <a:cs typeface="+mn-cs"/>
                  </a:defRPr>
                </a:lvl2pPr>
                <a:lvl3pPr marL="1092708" indent="-342900" algn="l" rtl="0" eaLnBrk="1" latinLnBrk="0" hangingPunct="1">
                  <a:spcBef>
                    <a:spcPct val="20000"/>
                  </a:spcBef>
                  <a:buClr>
                    <a:srgbClr val="88237B"/>
                  </a:buClr>
                  <a:buSzPct val="50000"/>
                  <a:buFont typeface="LucidaGrande" charset="0"/>
                  <a:buChar char="−"/>
                  <a:defRPr kumimoji="0" sz="2400" kern="1200">
                    <a:solidFill>
                      <a:srgbClr val="88237B"/>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rgbClr val="005494"/>
                  </a:buClr>
                  <a:buSzPct val="100000"/>
                  <a:buFont typeface="Arial"/>
                  <a:buChar char="•"/>
                  <a:defRPr kumimoji="0" sz="2000" kern="1200">
                    <a:solidFill>
                      <a:srgbClr val="005494"/>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1400" dirty="0" err="1" smtClean="0"/>
                  <a:t>Criterium</a:t>
                </a:r>
                <a:r>
                  <a:rPr lang="en-US" sz="1400" dirty="0" smtClean="0"/>
                  <a:t> for LINAC4 availability: Current in BCT before the dump</a:t>
                </a:r>
                <a:endParaRPr lang="en-US" sz="1400" dirty="0"/>
              </a:p>
            </p:txBody>
          </p:sp>
          <p:cxnSp>
            <p:nvCxnSpPr>
              <p:cNvPr id="102" name="Straight Arrow Connector 101"/>
              <p:cNvCxnSpPr/>
              <p:nvPr/>
            </p:nvCxnSpPr>
            <p:spPr>
              <a:xfrm>
                <a:off x="6828086" y="3543163"/>
                <a:ext cx="362545" cy="503626"/>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562689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113171" y="2460176"/>
            <a:ext cx="5875402" cy="3694740"/>
          </a:xfrm>
          <a:prstGeom prst="rect">
            <a:avLst/>
          </a:prstGeom>
        </p:spPr>
      </p:pic>
      <p:sp>
        <p:nvSpPr>
          <p:cNvPr id="12" name="Title 1"/>
          <p:cNvSpPr>
            <a:spLocks noGrp="1"/>
          </p:cNvSpPr>
          <p:nvPr>
            <p:ph type="title"/>
          </p:nvPr>
        </p:nvSpPr>
        <p:spPr>
          <a:xfrm>
            <a:off x="215661" y="109269"/>
            <a:ext cx="8226854" cy="744901"/>
          </a:xfrm>
        </p:spPr>
        <p:txBody>
          <a:bodyPr>
            <a:normAutofit/>
          </a:bodyPr>
          <a:lstStyle/>
          <a:p>
            <a:r>
              <a:rPr lang="en-US" sz="3200" dirty="0" smtClean="0"/>
              <a:t>Availability data</a:t>
            </a:r>
            <a:endParaRPr lang="en-US" sz="3200" dirty="0"/>
          </a:p>
        </p:txBody>
      </p:sp>
      <p:graphicFrame>
        <p:nvGraphicFramePr>
          <p:cNvPr id="14" name="Table 13"/>
          <p:cNvGraphicFramePr>
            <a:graphicFrameLocks noGrp="1"/>
          </p:cNvGraphicFramePr>
          <p:nvPr>
            <p:extLst>
              <p:ext uri="{D42A27DB-BD31-4B8C-83A1-F6EECF244321}">
                <p14:modId xmlns:p14="http://schemas.microsoft.com/office/powerpoint/2010/main" val="1653704761"/>
              </p:ext>
            </p:extLst>
          </p:nvPr>
        </p:nvGraphicFramePr>
        <p:xfrm>
          <a:off x="215661" y="1164450"/>
          <a:ext cx="8366013" cy="683114"/>
        </p:xfrm>
        <a:graphic>
          <a:graphicData uri="http://schemas.openxmlformats.org/drawingml/2006/table">
            <a:tbl>
              <a:tblPr/>
              <a:tblGrid>
                <a:gridCol w="1432800">
                  <a:extLst>
                    <a:ext uri="{9D8B030D-6E8A-4147-A177-3AD203B41FA5}">
                      <a16:colId xmlns:a16="http://schemas.microsoft.com/office/drawing/2014/main" xmlns="" val="20003"/>
                    </a:ext>
                  </a:extLst>
                </a:gridCol>
                <a:gridCol w="1051200">
                  <a:extLst>
                    <a:ext uri="{9D8B030D-6E8A-4147-A177-3AD203B41FA5}">
                      <a16:colId xmlns:a16="http://schemas.microsoft.com/office/drawing/2014/main" xmlns="" val="20004"/>
                    </a:ext>
                  </a:extLst>
                </a:gridCol>
                <a:gridCol w="1411200">
                  <a:extLst>
                    <a:ext uri="{9D8B030D-6E8A-4147-A177-3AD203B41FA5}">
                      <a16:colId xmlns:a16="http://schemas.microsoft.com/office/drawing/2014/main" xmlns="" val="20005"/>
                    </a:ext>
                  </a:extLst>
                </a:gridCol>
                <a:gridCol w="1641600">
                  <a:extLst>
                    <a:ext uri="{9D8B030D-6E8A-4147-A177-3AD203B41FA5}">
                      <a16:colId xmlns:a16="http://schemas.microsoft.com/office/drawing/2014/main" xmlns="" val="20006"/>
                    </a:ext>
                  </a:extLst>
                </a:gridCol>
                <a:gridCol w="1459428">
                  <a:extLst>
                    <a:ext uri="{9D8B030D-6E8A-4147-A177-3AD203B41FA5}">
                      <a16:colId xmlns:a16="http://schemas.microsoft.com/office/drawing/2014/main" xmlns="" val="20007"/>
                    </a:ext>
                  </a:extLst>
                </a:gridCol>
                <a:gridCol w="1369785">
                  <a:extLst>
                    <a:ext uri="{9D8B030D-6E8A-4147-A177-3AD203B41FA5}">
                      <a16:colId xmlns:a16="http://schemas.microsoft.com/office/drawing/2014/main" xmlns="" val="20008"/>
                    </a:ext>
                  </a:extLst>
                </a:gridCol>
              </a:tblGrid>
              <a:tr h="361355">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100" b="0" u="none" strike="noStrike" dirty="0">
                          <a:solidFill>
                            <a:srgbClr val="000000"/>
                          </a:solidFill>
                          <a:effectLst/>
                        </a:rPr>
                        <a:t>Availability</a:t>
                      </a:r>
                      <a:endParaRPr lang="en-GB" sz="1100" b="0" i="0" u="none" strike="noStrike" dirty="0">
                        <a:solidFill>
                          <a:srgbClr val="000000"/>
                        </a:solidFill>
                        <a:effectLst/>
                        <a:latin typeface="Calibri" panose="020F0502020204030204" pitchFamily="34" charset="0"/>
                      </a:endParaRPr>
                    </a:p>
                  </a:txBody>
                  <a:tcPr marL="6373" marR="6373" marT="63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100" b="0" u="none" strike="noStrike" dirty="0" smtClean="0">
                          <a:solidFill>
                            <a:srgbClr val="000000"/>
                          </a:solidFill>
                          <a:effectLst/>
                        </a:rPr>
                        <a:t>Fault Count</a:t>
                      </a:r>
                      <a:endParaRPr lang="en-GB" sz="1100" b="0" i="0" u="none" strike="noStrike" dirty="0">
                        <a:solidFill>
                          <a:srgbClr val="000000"/>
                        </a:solidFill>
                        <a:effectLst/>
                        <a:latin typeface="Calibri" panose="020F0502020204030204" pitchFamily="34" charset="0"/>
                      </a:endParaRPr>
                    </a:p>
                  </a:txBody>
                  <a:tcPr marL="6373" marR="6373" marT="63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100" b="0" u="none" strike="noStrike" dirty="0" smtClean="0">
                          <a:solidFill>
                            <a:srgbClr val="000000"/>
                          </a:solidFill>
                          <a:effectLst/>
                        </a:rPr>
                        <a:t>Operation</a:t>
                      </a:r>
                      <a:endParaRPr lang="en-GB" sz="1100" b="0" i="0" u="none" strike="noStrike" dirty="0">
                        <a:solidFill>
                          <a:srgbClr val="000000"/>
                        </a:solidFill>
                        <a:effectLst/>
                        <a:latin typeface="Calibri" panose="020F0502020204030204" pitchFamily="34" charset="0"/>
                      </a:endParaRPr>
                    </a:p>
                  </a:txBody>
                  <a:tcPr marL="6373" marR="6373" marT="63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100" b="0" i="0" u="none" strike="noStrike" dirty="0" smtClean="0">
                          <a:solidFill>
                            <a:srgbClr val="000000"/>
                          </a:solidFill>
                          <a:effectLst/>
                          <a:latin typeface="Calibri" panose="020F0502020204030204"/>
                        </a:rPr>
                        <a:t>Suspended</a:t>
                      </a:r>
                      <a:r>
                        <a:rPr lang="en-GB" sz="1100" b="0" i="0" u="none" strike="noStrike" baseline="0" dirty="0" smtClean="0">
                          <a:solidFill>
                            <a:srgbClr val="000000"/>
                          </a:solidFill>
                          <a:effectLst/>
                          <a:latin typeface="Calibri" panose="020F0502020204030204"/>
                        </a:rPr>
                        <a:t> OP</a:t>
                      </a:r>
                      <a:endParaRPr lang="en-GB" sz="1100" b="0" i="0" u="none" strike="noStrike" dirty="0">
                        <a:solidFill>
                          <a:srgbClr val="000000"/>
                        </a:solidFill>
                        <a:effectLst/>
                        <a:latin typeface="Calibri" panose="020F0502020204030204" pitchFamily="34" charset="0"/>
                      </a:endParaRPr>
                    </a:p>
                  </a:txBody>
                  <a:tcPr marL="6373" marR="6373" marT="63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100" b="0" u="none" strike="noStrike" dirty="0" smtClean="0">
                          <a:solidFill>
                            <a:srgbClr val="000000"/>
                          </a:solidFill>
                          <a:effectLst/>
                        </a:rPr>
                        <a:t>Effective </a:t>
                      </a:r>
                    </a:p>
                    <a:p>
                      <a:pPr algn="ctr" fontAlgn="b"/>
                      <a:r>
                        <a:rPr lang="en-GB" sz="1100" b="0" u="none" strike="noStrike" dirty="0" smtClean="0">
                          <a:solidFill>
                            <a:srgbClr val="000000"/>
                          </a:solidFill>
                          <a:effectLst/>
                        </a:rPr>
                        <a:t>Operation</a:t>
                      </a:r>
                      <a:endParaRPr lang="en-GB" sz="1100" b="0" i="0" u="none" strike="noStrike" dirty="0">
                        <a:solidFill>
                          <a:srgbClr val="000000"/>
                        </a:solidFill>
                        <a:effectLst/>
                        <a:latin typeface="Calibri" panose="020F0502020204030204" pitchFamily="34" charset="0"/>
                      </a:endParaRPr>
                    </a:p>
                  </a:txBody>
                  <a:tcPr marL="6373" marR="6373" marT="63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100" b="0" i="0" u="none" strike="noStrike" dirty="0" smtClean="0">
                          <a:solidFill>
                            <a:srgbClr val="000000"/>
                          </a:solidFill>
                          <a:effectLst/>
                          <a:latin typeface="Calibri" panose="020F0502020204030204"/>
                        </a:rPr>
                        <a:t>Fault Mean</a:t>
                      </a:r>
                      <a:r>
                        <a:rPr lang="en-GB" sz="1100" b="0" i="0" u="none" strike="noStrike" baseline="0" dirty="0" smtClean="0">
                          <a:solidFill>
                            <a:srgbClr val="000000"/>
                          </a:solidFill>
                          <a:effectLst/>
                          <a:latin typeface="Calibri" panose="020F0502020204030204"/>
                        </a:rPr>
                        <a:t> Time </a:t>
                      </a:r>
                    </a:p>
                    <a:p>
                      <a:pPr algn="ctr" fontAlgn="b"/>
                      <a:r>
                        <a:rPr lang="en-GB" sz="1100" b="0" i="0" u="none" strike="noStrike" baseline="0" dirty="0" smtClean="0">
                          <a:solidFill>
                            <a:srgbClr val="000000"/>
                          </a:solidFill>
                          <a:effectLst/>
                          <a:latin typeface="Calibri" panose="020F0502020204030204"/>
                        </a:rPr>
                        <a:t>to Repair</a:t>
                      </a:r>
                      <a:endParaRPr lang="en-GB" sz="1100" b="0" i="0" u="none" strike="noStrike" dirty="0">
                        <a:solidFill>
                          <a:srgbClr val="000000"/>
                        </a:solidFill>
                        <a:effectLst/>
                        <a:latin typeface="Calibri" panose="020F0502020204030204" pitchFamily="34" charset="0"/>
                      </a:endParaRPr>
                    </a:p>
                  </a:txBody>
                  <a:tcPr marL="6373" marR="6373" marT="63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xmlns="" val="10000"/>
                  </a:ext>
                </a:extLst>
              </a:tr>
              <a:tr h="321759">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400" b="1" i="0" u="none" strike="noStrike" dirty="0" smtClean="0">
                          <a:solidFill>
                            <a:schemeClr val="tx1"/>
                          </a:solidFill>
                          <a:effectLst/>
                          <a:latin typeface="Calibri" panose="020F0502020204030204" pitchFamily="34" charset="0"/>
                        </a:rPr>
                        <a:t>91.5%</a:t>
                      </a:r>
                      <a:endParaRPr lang="en-GB" sz="1400" b="1" i="0" u="none" strike="noStrike" dirty="0">
                        <a:solidFill>
                          <a:schemeClr val="tx1"/>
                        </a:solidFill>
                        <a:effectLst/>
                        <a:latin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400" b="1" i="0" u="none" strike="noStrike" dirty="0" smtClean="0">
                          <a:solidFill>
                            <a:schemeClr val="tx1"/>
                          </a:solidFill>
                          <a:effectLst/>
                          <a:latin typeface="Calibri" panose="020F0502020204030204" pitchFamily="34" charset="0"/>
                        </a:rPr>
                        <a:t>449</a:t>
                      </a:r>
                      <a:endParaRPr lang="en-GB" sz="1400" b="1" i="0" u="none" strike="noStrike" dirty="0">
                        <a:solidFill>
                          <a:schemeClr val="tx1"/>
                        </a:solidFill>
                        <a:effectLst/>
                        <a:latin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200" b="0" i="0" u="none" strike="noStrike" dirty="0" smtClean="0">
                          <a:solidFill>
                            <a:schemeClr val="tx1"/>
                          </a:solidFill>
                          <a:effectLst/>
                          <a:latin typeface="Calibri" panose="020F0502020204030204" pitchFamily="34" charset="0"/>
                        </a:rPr>
                        <a:t>23 weeks</a:t>
                      </a:r>
                      <a:endParaRPr lang="en-GB" sz="1200" b="0" i="0" u="none" strike="noStrike" dirty="0">
                        <a:solidFill>
                          <a:schemeClr val="tx1"/>
                        </a:solidFill>
                        <a:effectLst/>
                        <a:latin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200" b="0" i="0" u="none" strike="noStrike" dirty="0" smtClean="0">
                          <a:solidFill>
                            <a:schemeClr val="tx1"/>
                          </a:solidFill>
                          <a:effectLst/>
                          <a:latin typeface="Calibri" panose="020F0502020204030204" pitchFamily="34" charset="0"/>
                        </a:rPr>
                        <a:t>~ 8 weeks</a:t>
                      </a:r>
                      <a:endParaRPr lang="en-GB" sz="1200" b="0" i="0" u="none" strike="noStrike" dirty="0">
                        <a:solidFill>
                          <a:schemeClr val="tx1"/>
                        </a:solidFill>
                        <a:effectLst/>
                        <a:latin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200" b="0" i="0" u="none" strike="noStrike" dirty="0" smtClean="0">
                          <a:solidFill>
                            <a:schemeClr val="tx1"/>
                          </a:solidFill>
                          <a:effectLst/>
                          <a:latin typeface="Calibri" panose="020F0502020204030204" pitchFamily="34" charset="0"/>
                        </a:rPr>
                        <a:t>~15</a:t>
                      </a:r>
                      <a:r>
                        <a:rPr lang="en-GB" sz="1200" b="0" i="0" u="none" strike="noStrike" baseline="0" dirty="0" smtClean="0">
                          <a:solidFill>
                            <a:schemeClr val="tx1"/>
                          </a:solidFill>
                          <a:effectLst/>
                          <a:latin typeface="Calibri" panose="020F0502020204030204" pitchFamily="34" charset="0"/>
                        </a:rPr>
                        <a:t> weeks</a:t>
                      </a:r>
                      <a:endParaRPr lang="en-GB" sz="1200" b="0" i="0" u="none" strike="noStrike" dirty="0">
                        <a:solidFill>
                          <a:schemeClr val="tx1"/>
                        </a:solidFill>
                        <a:effectLst/>
                        <a:latin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200" b="0" i="0" u="none" strike="noStrike" dirty="0" smtClean="0">
                          <a:solidFill>
                            <a:schemeClr val="tx1"/>
                          </a:solidFill>
                          <a:effectLst/>
                          <a:latin typeface="Calibri" panose="020F0502020204030204" pitchFamily="34" charset="0"/>
                        </a:rPr>
                        <a:t>~29 min</a:t>
                      </a:r>
                      <a:endParaRPr lang="en-GB" sz="1200" b="0" i="0" u="none" strike="noStrike" dirty="0">
                        <a:solidFill>
                          <a:schemeClr val="tx1"/>
                        </a:solidFill>
                        <a:effectLst/>
                        <a:latin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xmlns="" val="10001"/>
                  </a:ext>
                </a:extLst>
              </a:tr>
            </a:tbl>
          </a:graphicData>
        </a:graphic>
      </p:graphicFrame>
      <p:sp>
        <p:nvSpPr>
          <p:cNvPr id="15" name="Rectangle 14"/>
          <p:cNvSpPr/>
          <p:nvPr/>
        </p:nvSpPr>
        <p:spPr>
          <a:xfrm>
            <a:off x="6538218" y="623337"/>
            <a:ext cx="2523532" cy="461665"/>
          </a:xfrm>
          <a:prstGeom prst="rect">
            <a:avLst/>
          </a:prstGeom>
        </p:spPr>
        <p:txBody>
          <a:bodyPr wrap="square">
            <a:spAutoFit/>
          </a:bodyPr>
          <a:lstStyle/>
          <a:p>
            <a:r>
              <a:rPr lang="en-GB" sz="1200" b="1" dirty="0" smtClean="0">
                <a:solidFill>
                  <a:srgbClr val="00B050"/>
                </a:solidFill>
                <a:latin typeface="Calibri" panose="020F0502020204030204" pitchFamily="34" charset="0"/>
              </a:rPr>
              <a:t>Period: 13/07/2017 – 15/05/2018</a:t>
            </a:r>
          </a:p>
          <a:p>
            <a:r>
              <a:rPr lang="en-GB" sz="1200" dirty="0" smtClean="0">
                <a:solidFill>
                  <a:srgbClr val="00B050"/>
                </a:solidFill>
                <a:latin typeface="Calibri" panose="020F0502020204030204" pitchFamily="34" charset="0"/>
              </a:rPr>
              <a:t>Last update: 05/06/2018 </a:t>
            </a:r>
            <a:endParaRPr lang="en-GB" sz="1200" dirty="0">
              <a:solidFill>
                <a:srgbClr val="00B050"/>
              </a:solidFill>
            </a:endParaRPr>
          </a:p>
        </p:txBody>
      </p:sp>
      <p:graphicFrame>
        <p:nvGraphicFramePr>
          <p:cNvPr id="16" name="Chart 15"/>
          <p:cNvGraphicFramePr>
            <a:graphicFrameLocks/>
          </p:cNvGraphicFramePr>
          <p:nvPr>
            <p:extLst>
              <p:ext uri="{D42A27DB-BD31-4B8C-83A1-F6EECF244321}">
                <p14:modId xmlns:p14="http://schemas.microsoft.com/office/powerpoint/2010/main" val="1267680222"/>
              </p:ext>
            </p:extLst>
          </p:nvPr>
        </p:nvGraphicFramePr>
        <p:xfrm>
          <a:off x="5988573" y="2488528"/>
          <a:ext cx="2968052" cy="3240832"/>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p:cNvCxnSpPr/>
          <p:nvPr/>
        </p:nvCxnSpPr>
        <p:spPr>
          <a:xfrm>
            <a:off x="505594" y="3002764"/>
            <a:ext cx="5090556" cy="0"/>
          </a:xfrm>
          <a:prstGeom prst="line">
            <a:avLst/>
          </a:prstGeom>
          <a:ln w="19050">
            <a:solidFill>
              <a:srgbClr val="0D6994"/>
            </a:solidFill>
            <a:prstDash val="dash"/>
          </a:ln>
        </p:spPr>
        <p:style>
          <a:lnRef idx="1">
            <a:schemeClr val="accent2"/>
          </a:lnRef>
          <a:fillRef idx="0">
            <a:schemeClr val="accent2"/>
          </a:fillRef>
          <a:effectRef idx="0">
            <a:schemeClr val="accent2"/>
          </a:effectRef>
          <a:fontRef idx="minor">
            <a:schemeClr val="tx1"/>
          </a:fontRef>
        </p:style>
      </p:cxnSp>
      <p:sp>
        <p:nvSpPr>
          <p:cNvPr id="18" name="Rectangle 17"/>
          <p:cNvSpPr/>
          <p:nvPr/>
        </p:nvSpPr>
        <p:spPr>
          <a:xfrm>
            <a:off x="5258471" y="2471160"/>
            <a:ext cx="631966" cy="400110"/>
          </a:xfrm>
          <a:prstGeom prst="rect">
            <a:avLst/>
          </a:prstGeom>
          <a:solidFill>
            <a:schemeClr val="bg1"/>
          </a:solidFill>
          <a:ln>
            <a:solidFill>
              <a:srgbClr val="005494"/>
            </a:solidFill>
          </a:ln>
        </p:spPr>
        <p:txBody>
          <a:bodyPr wrap="square">
            <a:spAutoFit/>
          </a:bodyPr>
          <a:lstStyle/>
          <a:p>
            <a:r>
              <a:rPr lang="en-GB" sz="1000" b="1" smtClean="0">
                <a:solidFill>
                  <a:srgbClr val="005494"/>
                </a:solidFill>
                <a:latin typeface="Calibri" panose="020F0502020204030204" pitchFamily="34" charset="0"/>
              </a:rPr>
              <a:t>Average 91.5 %</a:t>
            </a:r>
            <a:endParaRPr lang="en-GB" sz="1000" dirty="0">
              <a:solidFill>
                <a:srgbClr val="005494"/>
              </a:solidFill>
            </a:endParaRPr>
          </a:p>
        </p:txBody>
      </p:sp>
      <p:sp>
        <p:nvSpPr>
          <p:cNvPr id="10" name="Rectangle 9"/>
          <p:cNvSpPr/>
          <p:nvPr/>
        </p:nvSpPr>
        <p:spPr>
          <a:xfrm>
            <a:off x="4496641" y="5930794"/>
            <a:ext cx="3218372" cy="184666"/>
          </a:xfrm>
          <a:prstGeom prst="rect">
            <a:avLst/>
          </a:prstGeom>
        </p:spPr>
        <p:txBody>
          <a:bodyPr wrap="square">
            <a:spAutoFit/>
          </a:bodyPr>
          <a:lstStyle/>
          <a:p>
            <a:r>
              <a:rPr lang="en-GB" sz="600" b="1" dirty="0" smtClean="0">
                <a:solidFill>
                  <a:srgbClr val="000000"/>
                </a:solidFill>
                <a:latin typeface="Calibri" panose="020F0502020204030204" pitchFamily="34" charset="0"/>
              </a:rPr>
              <a:t>Week 47: </a:t>
            </a:r>
            <a:r>
              <a:rPr lang="en-GB" sz="600" dirty="0" smtClean="0">
                <a:solidFill>
                  <a:srgbClr val="000000"/>
                </a:solidFill>
                <a:latin typeface="Calibri" panose="020F0502020204030204" pitchFamily="34" charset="0"/>
              </a:rPr>
              <a:t>Anode module change 2x, Pre-Chopper connector </a:t>
            </a:r>
            <a:r>
              <a:rPr lang="en-GB" sz="600" smtClean="0">
                <a:solidFill>
                  <a:srgbClr val="000000"/>
                </a:solidFill>
                <a:latin typeface="Calibri" panose="020F0502020204030204" pitchFamily="34" charset="0"/>
              </a:rPr>
              <a:t>to feedthrough to vacuum</a:t>
            </a:r>
            <a:endParaRPr lang="en-GB" sz="600" b="1" dirty="0">
              <a:solidFill>
                <a:srgbClr val="000000"/>
              </a:solidFill>
            </a:endParaRPr>
          </a:p>
        </p:txBody>
      </p:sp>
      <p:sp>
        <p:nvSpPr>
          <p:cNvPr id="2" name="Slide Number Placeholder 1"/>
          <p:cNvSpPr>
            <a:spLocks noGrp="1"/>
          </p:cNvSpPr>
          <p:nvPr>
            <p:ph type="sldNum" sz="quarter" idx="4"/>
          </p:nvPr>
        </p:nvSpPr>
        <p:spPr/>
        <p:txBody>
          <a:bodyPr/>
          <a:lstStyle/>
          <a:p>
            <a:fld id="{17918391-D411-FE40-AAD7-861AE5233E0E}" type="slidenum">
              <a:rPr lang="en-US" smtClean="0"/>
              <a:pPr/>
              <a:t>12</a:t>
            </a:fld>
            <a:r>
              <a:rPr lang="en-US" smtClean="0"/>
              <a:t>/22</a:t>
            </a:r>
            <a:endParaRPr lang="en-US" dirty="0" smtClean="0"/>
          </a:p>
        </p:txBody>
      </p:sp>
    </p:spTree>
    <p:extLst>
      <p:ext uri="{BB962C8B-B14F-4D97-AF65-F5344CB8AC3E}">
        <p14:creationId xmlns:p14="http://schemas.microsoft.com/office/powerpoint/2010/main" val="202363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Availability </a:t>
            </a:r>
            <a:r>
              <a:rPr lang="en-US" sz="3200" dirty="0"/>
              <a:t>data</a:t>
            </a:r>
          </a:p>
        </p:txBody>
      </p:sp>
      <p:sp>
        <p:nvSpPr>
          <p:cNvPr id="7" name="Rectangle 6"/>
          <p:cNvSpPr/>
          <p:nvPr/>
        </p:nvSpPr>
        <p:spPr>
          <a:xfrm>
            <a:off x="6740389" y="103023"/>
            <a:ext cx="4572000" cy="461665"/>
          </a:xfrm>
          <a:prstGeom prst="rect">
            <a:avLst/>
          </a:prstGeom>
        </p:spPr>
        <p:txBody>
          <a:bodyPr>
            <a:spAutoFit/>
          </a:bodyPr>
          <a:lstStyle/>
          <a:p>
            <a:r>
              <a:rPr lang="en-GB" sz="1200" b="1" dirty="0" smtClean="0">
                <a:solidFill>
                  <a:srgbClr val="00B050"/>
                </a:solidFill>
                <a:latin typeface="Calibri" panose="020F0502020204030204" pitchFamily="34" charset="0"/>
              </a:rPr>
              <a:t>Period: 13/07/2017 – 15/05/2018</a:t>
            </a:r>
          </a:p>
          <a:p>
            <a:r>
              <a:rPr lang="en-GB" sz="1200" dirty="0" smtClean="0">
                <a:solidFill>
                  <a:srgbClr val="00B050"/>
                </a:solidFill>
                <a:latin typeface="Calibri" panose="020F0502020204030204" pitchFamily="34" charset="0"/>
              </a:rPr>
              <a:t>Last update: 05/06/2018 </a:t>
            </a:r>
            <a:endParaRPr lang="en-GB" sz="1200" dirty="0">
              <a:solidFill>
                <a:srgbClr val="00B050"/>
              </a:solidFill>
            </a:endParaRPr>
          </a:p>
        </p:txBody>
      </p:sp>
      <p:pic>
        <p:nvPicPr>
          <p:cNvPr id="8" name="Picture 7"/>
          <p:cNvPicPr>
            <a:picLocks noChangeAspect="1"/>
          </p:cNvPicPr>
          <p:nvPr/>
        </p:nvPicPr>
        <p:blipFill>
          <a:blip r:embed="rId3"/>
          <a:stretch>
            <a:fillRect/>
          </a:stretch>
        </p:blipFill>
        <p:spPr>
          <a:xfrm>
            <a:off x="180810" y="3673423"/>
            <a:ext cx="5763401" cy="2650801"/>
          </a:xfrm>
          <a:prstGeom prst="rect">
            <a:avLst/>
          </a:prstGeom>
        </p:spPr>
      </p:pic>
      <p:grpSp>
        <p:nvGrpSpPr>
          <p:cNvPr id="16" name="Group 15"/>
          <p:cNvGrpSpPr/>
          <p:nvPr/>
        </p:nvGrpSpPr>
        <p:grpSpPr>
          <a:xfrm>
            <a:off x="476261" y="854170"/>
            <a:ext cx="5428353" cy="2819253"/>
            <a:chOff x="476261" y="1029461"/>
            <a:chExt cx="4895093" cy="2643962"/>
          </a:xfrm>
        </p:grpSpPr>
        <p:pic>
          <p:nvPicPr>
            <p:cNvPr id="6" name="Picture 5"/>
            <p:cNvPicPr>
              <a:picLocks noChangeAspect="1"/>
            </p:cNvPicPr>
            <p:nvPr/>
          </p:nvPicPr>
          <p:blipFill>
            <a:blip r:embed="rId4"/>
            <a:stretch>
              <a:fillRect/>
            </a:stretch>
          </p:blipFill>
          <p:spPr>
            <a:xfrm>
              <a:off x="476261" y="1029461"/>
              <a:ext cx="4847262" cy="2643962"/>
            </a:xfrm>
            <a:prstGeom prst="rect">
              <a:avLst/>
            </a:prstGeom>
          </p:spPr>
        </p:pic>
        <p:cxnSp>
          <p:nvCxnSpPr>
            <p:cNvPr id="12" name="Straight Connector 11"/>
            <p:cNvCxnSpPr/>
            <p:nvPr/>
          </p:nvCxnSpPr>
          <p:spPr>
            <a:xfrm flipV="1">
              <a:off x="552893" y="2580167"/>
              <a:ext cx="4699591" cy="21266"/>
            </a:xfrm>
            <a:prstGeom prst="line">
              <a:avLst/>
            </a:prstGeom>
            <a:ln>
              <a:solidFill>
                <a:srgbClr val="0070C0"/>
              </a:solidFill>
              <a:prstDash val="sysDot"/>
            </a:ln>
            <a:effectLst>
              <a:glow>
                <a:schemeClr val="bg1">
                  <a:alpha val="50000"/>
                </a:schemeClr>
              </a:glow>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4492587" y="2274071"/>
              <a:ext cx="878767" cy="261610"/>
            </a:xfrm>
            <a:prstGeom prst="rect">
              <a:avLst/>
            </a:prstGeom>
          </p:spPr>
          <p:txBody>
            <a:bodyPr wrap="none">
              <a:spAutoFit/>
            </a:bodyPr>
            <a:lstStyle/>
            <a:p>
              <a:r>
                <a:rPr lang="en-GB" sz="1100" b="1" dirty="0" smtClean="0">
                  <a:solidFill>
                    <a:srgbClr val="005494"/>
                  </a:solidFill>
                  <a:latin typeface="Calibri" panose="020F0502020204030204" pitchFamily="34" charset="0"/>
                </a:rPr>
                <a:t>Average: 21</a:t>
              </a:r>
              <a:endParaRPr lang="en-GB" sz="1100" dirty="0">
                <a:solidFill>
                  <a:srgbClr val="005494"/>
                </a:solidFill>
              </a:endParaRPr>
            </a:p>
          </p:txBody>
        </p:sp>
      </p:grpSp>
      <p:sp>
        <p:nvSpPr>
          <p:cNvPr id="14" name="Rectangle 13"/>
          <p:cNvSpPr/>
          <p:nvPr/>
        </p:nvSpPr>
        <p:spPr>
          <a:xfrm>
            <a:off x="6848588" y="4868018"/>
            <a:ext cx="1608133" cy="261610"/>
          </a:xfrm>
          <a:prstGeom prst="rect">
            <a:avLst/>
          </a:prstGeom>
        </p:spPr>
        <p:txBody>
          <a:bodyPr wrap="none">
            <a:spAutoFit/>
          </a:bodyPr>
          <a:lstStyle/>
          <a:p>
            <a:r>
              <a:rPr lang="en-GB" sz="1100" b="1" dirty="0" smtClean="0">
                <a:solidFill>
                  <a:srgbClr val="005494"/>
                </a:solidFill>
                <a:latin typeface="Calibri" panose="020F0502020204030204" pitchFamily="34" charset="0"/>
              </a:rPr>
              <a:t>Mostly short faults &lt; 15’</a:t>
            </a:r>
            <a:endParaRPr lang="en-GB" sz="1100" dirty="0">
              <a:solidFill>
                <a:srgbClr val="005494"/>
              </a:solidFill>
            </a:endParaRPr>
          </a:p>
        </p:txBody>
      </p:sp>
      <p:sp>
        <p:nvSpPr>
          <p:cNvPr id="15" name="Rectangle 14"/>
          <p:cNvSpPr/>
          <p:nvPr/>
        </p:nvSpPr>
        <p:spPr>
          <a:xfrm>
            <a:off x="6848588" y="2107433"/>
            <a:ext cx="2074850" cy="430887"/>
          </a:xfrm>
          <a:prstGeom prst="rect">
            <a:avLst/>
          </a:prstGeom>
        </p:spPr>
        <p:txBody>
          <a:bodyPr wrap="square">
            <a:spAutoFit/>
          </a:bodyPr>
          <a:lstStyle/>
          <a:p>
            <a:r>
              <a:rPr lang="en-GB" sz="1100" b="1" dirty="0" smtClean="0">
                <a:solidFill>
                  <a:srgbClr val="005494"/>
                </a:solidFill>
                <a:latin typeface="Calibri" panose="020F0502020204030204" pitchFamily="34" charset="0"/>
              </a:rPr>
              <a:t>Fault counts / week</a:t>
            </a:r>
          </a:p>
          <a:p>
            <a:r>
              <a:rPr lang="en-GB" sz="1100" b="1" dirty="0" smtClean="0">
                <a:solidFill>
                  <a:srgbClr val="005494"/>
                </a:solidFill>
                <a:latin typeface="Calibri" panose="020F0502020204030204" pitchFamily="34" charset="0"/>
              </a:rPr>
              <a:t>(not including parallel faults)</a:t>
            </a:r>
            <a:endParaRPr lang="en-GB" sz="1100" dirty="0">
              <a:solidFill>
                <a:srgbClr val="005494"/>
              </a:solidFill>
            </a:endParaRPr>
          </a:p>
        </p:txBody>
      </p:sp>
      <p:sp>
        <p:nvSpPr>
          <p:cNvPr id="3" name="Slide Number Placeholder 2"/>
          <p:cNvSpPr>
            <a:spLocks noGrp="1"/>
          </p:cNvSpPr>
          <p:nvPr>
            <p:ph type="sldNum" sz="quarter" idx="4"/>
          </p:nvPr>
        </p:nvSpPr>
        <p:spPr/>
        <p:txBody>
          <a:bodyPr/>
          <a:lstStyle/>
          <a:p>
            <a:fld id="{17918391-D411-FE40-AAD7-861AE5233E0E}" type="slidenum">
              <a:rPr lang="en-US" smtClean="0"/>
              <a:pPr/>
              <a:t>13</a:t>
            </a:fld>
            <a:r>
              <a:rPr lang="en-US" smtClean="0"/>
              <a:t>/22</a:t>
            </a:r>
            <a:endParaRPr lang="en-US" dirty="0" smtClean="0"/>
          </a:p>
        </p:txBody>
      </p:sp>
    </p:spTree>
    <p:extLst>
      <p:ext uri="{BB962C8B-B14F-4D97-AF65-F5344CB8AC3E}">
        <p14:creationId xmlns:p14="http://schemas.microsoft.com/office/powerpoint/2010/main" val="1696876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693" b="297"/>
          <a:stretch/>
        </p:blipFill>
        <p:spPr>
          <a:xfrm>
            <a:off x="215661" y="934140"/>
            <a:ext cx="7971409" cy="518312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344215940"/>
              </p:ext>
            </p:extLst>
          </p:nvPr>
        </p:nvGraphicFramePr>
        <p:xfrm>
          <a:off x="6632716" y="798260"/>
          <a:ext cx="2121422" cy="528486"/>
        </p:xfrm>
        <a:graphic>
          <a:graphicData uri="http://schemas.openxmlformats.org/drawingml/2006/table">
            <a:tbl>
              <a:tblPr/>
              <a:tblGrid>
                <a:gridCol w="1223661">
                  <a:extLst>
                    <a:ext uri="{9D8B030D-6E8A-4147-A177-3AD203B41FA5}">
                      <a16:colId xmlns="" xmlns:a16="http://schemas.microsoft.com/office/drawing/2014/main" val="20003"/>
                    </a:ext>
                  </a:extLst>
                </a:gridCol>
                <a:gridCol w="897761">
                  <a:extLst>
                    <a:ext uri="{9D8B030D-6E8A-4147-A177-3AD203B41FA5}">
                      <a16:colId xmlns="" xmlns:a16="http://schemas.microsoft.com/office/drawing/2014/main" val="20004"/>
                    </a:ext>
                  </a:extLst>
                </a:gridCol>
              </a:tblGrid>
              <a:tr h="279560">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100" b="0" u="none" strike="noStrike" dirty="0">
                          <a:solidFill>
                            <a:srgbClr val="000000"/>
                          </a:solidFill>
                          <a:effectLst/>
                        </a:rPr>
                        <a:t>Availability</a:t>
                      </a:r>
                      <a:endParaRPr lang="en-GB" sz="1100" b="0" i="0" u="none" strike="noStrike" dirty="0">
                        <a:solidFill>
                          <a:srgbClr val="000000"/>
                        </a:solidFill>
                        <a:effectLst/>
                        <a:latin typeface="Calibri" panose="020F0502020204030204" pitchFamily="34" charset="0"/>
                      </a:endParaRPr>
                    </a:p>
                  </a:txBody>
                  <a:tcPr marL="6373" marR="6373" marT="63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100" b="0" u="none" strike="noStrike" dirty="0" smtClean="0">
                          <a:solidFill>
                            <a:srgbClr val="000000"/>
                          </a:solidFill>
                          <a:effectLst/>
                        </a:rPr>
                        <a:t>Fault Count</a:t>
                      </a:r>
                      <a:endParaRPr lang="en-GB" sz="1100" b="0" i="0" u="none" strike="noStrike" dirty="0">
                        <a:solidFill>
                          <a:srgbClr val="000000"/>
                        </a:solidFill>
                        <a:effectLst/>
                        <a:latin typeface="Calibri" panose="020F0502020204030204" pitchFamily="34" charset="0"/>
                      </a:endParaRPr>
                    </a:p>
                  </a:txBody>
                  <a:tcPr marL="6373" marR="6373" marT="6373"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0000"/>
                  </a:ext>
                </a:extLst>
              </a:tr>
              <a:tr h="248926">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400" b="1" i="0" u="none" strike="noStrike" dirty="0" smtClean="0">
                          <a:solidFill>
                            <a:schemeClr val="tx1"/>
                          </a:solidFill>
                          <a:effectLst/>
                          <a:latin typeface="Calibri" panose="020F0502020204030204" pitchFamily="34" charset="0"/>
                        </a:rPr>
                        <a:t>91.5%</a:t>
                      </a:r>
                      <a:endParaRPr lang="en-GB" sz="1400" b="1" i="0" u="none" strike="noStrike" dirty="0">
                        <a:solidFill>
                          <a:schemeClr val="tx1"/>
                        </a:solidFill>
                        <a:effectLst/>
                        <a:latin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fontAlgn="b"/>
                      <a:r>
                        <a:rPr lang="en-GB" sz="1400" b="1" i="0" u="none" strike="noStrike" dirty="0" smtClean="0">
                          <a:solidFill>
                            <a:schemeClr val="tx1"/>
                          </a:solidFill>
                          <a:effectLst/>
                          <a:latin typeface="Calibri" panose="020F0502020204030204" pitchFamily="34" charset="0"/>
                        </a:rPr>
                        <a:t>449</a:t>
                      </a:r>
                      <a:endParaRPr lang="en-GB" sz="1400" b="1" i="0" u="none" strike="noStrike" dirty="0">
                        <a:solidFill>
                          <a:schemeClr val="tx1"/>
                        </a:solidFill>
                        <a:effectLst/>
                        <a:latin typeface="Calibri" panose="020F0502020204030204" pitchFamily="34" charset="0"/>
                      </a:endParaRPr>
                    </a:p>
                  </a:txBody>
                  <a:tcPr marL="7620" marR="7620" marT="762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0001"/>
                  </a:ext>
                </a:extLst>
              </a:tr>
            </a:tbl>
          </a:graphicData>
        </a:graphic>
      </p:graphicFrame>
      <p:sp>
        <p:nvSpPr>
          <p:cNvPr id="8" name="Rectangle 7"/>
          <p:cNvSpPr/>
          <p:nvPr/>
        </p:nvSpPr>
        <p:spPr>
          <a:xfrm>
            <a:off x="6632716" y="282017"/>
            <a:ext cx="2622306" cy="461665"/>
          </a:xfrm>
          <a:prstGeom prst="rect">
            <a:avLst/>
          </a:prstGeom>
        </p:spPr>
        <p:txBody>
          <a:bodyPr wrap="square">
            <a:spAutoFit/>
          </a:bodyPr>
          <a:lstStyle/>
          <a:p>
            <a:r>
              <a:rPr lang="en-GB" sz="1200" b="1" dirty="0" smtClean="0">
                <a:solidFill>
                  <a:srgbClr val="00B050"/>
                </a:solidFill>
                <a:latin typeface="Calibri" panose="020F0502020204030204" pitchFamily="34" charset="0"/>
              </a:rPr>
              <a:t>Period: 13/07/2017 – 15/05/2018</a:t>
            </a:r>
          </a:p>
          <a:p>
            <a:r>
              <a:rPr lang="en-GB" sz="1200" dirty="0" smtClean="0">
                <a:solidFill>
                  <a:srgbClr val="00B050"/>
                </a:solidFill>
                <a:latin typeface="Calibri" panose="020F0502020204030204" pitchFamily="34" charset="0"/>
              </a:rPr>
              <a:t>Last update: 15/05/2018 </a:t>
            </a:r>
            <a:endParaRPr lang="en-GB" sz="1200" dirty="0">
              <a:solidFill>
                <a:srgbClr val="00B050"/>
              </a:solidFill>
            </a:endParaRPr>
          </a:p>
        </p:txBody>
      </p:sp>
      <p:sp>
        <p:nvSpPr>
          <p:cNvPr id="9" name="Content Placeholder 2"/>
          <p:cNvSpPr txBox="1">
            <a:spLocks/>
          </p:cNvSpPr>
          <p:nvPr/>
        </p:nvSpPr>
        <p:spPr bwMode="auto">
          <a:xfrm>
            <a:off x="4041970" y="1815863"/>
            <a:ext cx="4600605" cy="2529309"/>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rgbClr val="6699FF"/>
              </a:buClr>
              <a:buSzPct val="80000"/>
              <a:buFont typeface="+mj-lt"/>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a:lstStyle>
          <a:p>
            <a:pPr marL="0" marR="0" lvl="0" indent="0" algn="l" defTabSz="914400" rtl="0" eaLnBrk="0" fontAlgn="base" latinLnBrk="0" hangingPunct="0">
              <a:lnSpc>
                <a:spcPct val="100000"/>
              </a:lnSpc>
              <a:spcBef>
                <a:spcPct val="20000"/>
              </a:spcBef>
              <a:spcAft>
                <a:spcPct val="0"/>
              </a:spcAft>
              <a:buClr>
                <a:srgbClr val="000099"/>
              </a:buClr>
              <a:buSzPct val="80000"/>
              <a:buFont typeface="Arial Unicode MS" pitchFamily="34" charset="-128"/>
              <a:buNone/>
              <a:tabLst/>
              <a:defRPr/>
            </a:pPr>
            <a:r>
              <a:rPr kumimoji="0" lang="en-GB" sz="1200" b="1" i="0" u="none" strike="noStrike" kern="0" cap="none" spc="0" normalizeH="0" baseline="0" noProof="0" dirty="0" smtClean="0">
                <a:ln>
                  <a:noFill/>
                </a:ln>
                <a:solidFill>
                  <a:schemeClr val="tx1"/>
                </a:solidFill>
                <a:effectLst/>
                <a:uLnTx/>
                <a:uFillTx/>
                <a:latin typeface="Calibri"/>
              </a:rPr>
              <a:t>Faults fixed permanently after the Technical Stop:</a:t>
            </a:r>
          </a:p>
          <a:p>
            <a:pPr marL="342900" marR="0" lvl="0" indent="-342900" algn="l" defTabSz="914400" rtl="0" eaLnBrk="0" fontAlgn="base" latinLnBrk="0" hangingPunct="0">
              <a:lnSpc>
                <a:spcPct val="100000"/>
              </a:lnSpc>
              <a:spcBef>
                <a:spcPct val="20000"/>
              </a:spcBef>
              <a:spcAft>
                <a:spcPct val="0"/>
              </a:spcAft>
              <a:buClr>
                <a:schemeClr val="tx1"/>
              </a:buClr>
              <a:buSzPct val="80000"/>
              <a:buFont typeface="Arial Unicode MS" pitchFamily="34" charset="-128"/>
              <a:buChar char="●"/>
              <a:tabLst/>
              <a:defRPr/>
            </a:pPr>
            <a:r>
              <a:rPr kumimoji="0" lang="en-GB" sz="1200" b="1" i="0" u="none" strike="noStrike" kern="0" cap="none" spc="0" normalizeH="0" baseline="0" noProof="0" dirty="0" smtClean="0">
                <a:ln>
                  <a:noFill/>
                </a:ln>
                <a:solidFill>
                  <a:srgbClr val="00B0F0"/>
                </a:solidFill>
                <a:effectLst/>
                <a:uLnTx/>
                <a:uFillTx/>
                <a:latin typeface="Calibri"/>
              </a:rPr>
              <a:t>Power supply of klystron vacuum pump in RF cavities</a:t>
            </a:r>
          </a:p>
          <a:p>
            <a:pPr marL="342900" marR="0" lvl="0" indent="-342900" algn="l" defTabSz="914400" rtl="0" eaLnBrk="0" fontAlgn="base" latinLnBrk="0" hangingPunct="0">
              <a:lnSpc>
                <a:spcPct val="100000"/>
              </a:lnSpc>
              <a:spcBef>
                <a:spcPct val="20000"/>
              </a:spcBef>
              <a:spcAft>
                <a:spcPct val="0"/>
              </a:spcAft>
              <a:buClr>
                <a:schemeClr val="tx1"/>
              </a:buClr>
              <a:buSzPct val="80000"/>
              <a:buFont typeface="Arial Unicode MS" pitchFamily="34" charset="-128"/>
              <a:buChar char="●"/>
              <a:tabLst/>
              <a:defRPr/>
            </a:pPr>
            <a:r>
              <a:rPr kumimoji="0" lang="en-GB" sz="1200" b="1" i="0" u="none" strike="noStrike" kern="0" cap="none" spc="0" normalizeH="0" baseline="0" noProof="0" dirty="0" smtClean="0">
                <a:ln>
                  <a:noFill/>
                </a:ln>
                <a:solidFill>
                  <a:schemeClr val="accent2"/>
                </a:solidFill>
                <a:effectLst/>
                <a:uLnTx/>
                <a:uFillTx/>
                <a:latin typeface="Calibri"/>
              </a:rPr>
              <a:t>Flow meter on the Radio Frequency CCDTL tank</a:t>
            </a:r>
          </a:p>
          <a:p>
            <a:pPr marL="342900" marR="0" lvl="0" indent="-342900" algn="l" defTabSz="914400" rtl="0" eaLnBrk="0" fontAlgn="base" latinLnBrk="0" hangingPunct="0">
              <a:lnSpc>
                <a:spcPct val="100000"/>
              </a:lnSpc>
              <a:spcBef>
                <a:spcPct val="20000"/>
              </a:spcBef>
              <a:spcAft>
                <a:spcPct val="0"/>
              </a:spcAft>
              <a:buClr>
                <a:schemeClr val="tx1"/>
              </a:buClr>
              <a:buSzPct val="80000"/>
              <a:buFont typeface="Arial Unicode MS" pitchFamily="34" charset="-128"/>
              <a:buChar char="●"/>
              <a:tabLst/>
              <a:defRPr/>
            </a:pPr>
            <a:r>
              <a:rPr kumimoji="0" lang="en-GB" sz="1200" b="1" i="0" u="none" strike="noStrike" kern="0" cap="none" spc="0" normalizeH="0" baseline="0" noProof="0" dirty="0" smtClean="0">
                <a:ln>
                  <a:noFill/>
                </a:ln>
                <a:solidFill>
                  <a:srgbClr val="FFD72D"/>
                </a:solidFill>
                <a:effectLst/>
                <a:uLnTx/>
                <a:uFillTx/>
                <a:latin typeface="Calibri"/>
              </a:rPr>
              <a:t>Source/Autopilot -&gt; Source</a:t>
            </a:r>
            <a:r>
              <a:rPr kumimoji="0" lang="en-GB" sz="1200" b="1" i="0" u="none" strike="noStrike" kern="0" cap="none" spc="0" normalizeH="0" noProof="0" dirty="0" smtClean="0">
                <a:ln>
                  <a:noFill/>
                </a:ln>
                <a:solidFill>
                  <a:srgbClr val="FFD72D"/>
                </a:solidFill>
                <a:effectLst/>
                <a:uLnTx/>
                <a:uFillTx/>
                <a:latin typeface="Calibri"/>
              </a:rPr>
              <a:t> Tuning</a:t>
            </a:r>
            <a:endParaRPr kumimoji="0" lang="en-GB" sz="1200" b="1" i="0" u="none" strike="noStrike" kern="0" cap="none" spc="0" normalizeH="0" baseline="0" noProof="0" dirty="0" smtClean="0">
              <a:ln>
                <a:noFill/>
              </a:ln>
              <a:solidFill>
                <a:srgbClr val="FFD72D"/>
              </a:solidFill>
              <a:effectLst/>
              <a:uLnTx/>
              <a:uFillTx/>
              <a:latin typeface="Calibri"/>
            </a:endParaRPr>
          </a:p>
          <a:p>
            <a:pPr marL="342900" marR="0" lvl="0" indent="-342900" algn="l" defTabSz="914400" rtl="0" eaLnBrk="0" fontAlgn="base" latinLnBrk="0" hangingPunct="0">
              <a:lnSpc>
                <a:spcPct val="100000"/>
              </a:lnSpc>
              <a:spcBef>
                <a:spcPct val="20000"/>
              </a:spcBef>
              <a:spcAft>
                <a:spcPct val="0"/>
              </a:spcAft>
              <a:buClr>
                <a:schemeClr val="tx1"/>
              </a:buClr>
              <a:buSzPct val="80000"/>
              <a:buFont typeface="Arial Unicode MS" pitchFamily="34" charset="-128"/>
              <a:buChar char="●"/>
              <a:tabLst/>
              <a:defRPr/>
            </a:pPr>
            <a:endParaRPr lang="en-GB" sz="1200" b="1" kern="0" dirty="0">
              <a:solidFill>
                <a:schemeClr val="tx1"/>
              </a:solidFill>
              <a:latin typeface="Calibri"/>
            </a:endParaRPr>
          </a:p>
          <a:p>
            <a:pPr marL="0" lvl="0" indent="0">
              <a:buNone/>
              <a:defRPr/>
            </a:pPr>
            <a:r>
              <a:rPr kumimoji="0" lang="en-GB" sz="1200" b="1" i="0" u="none" strike="noStrike" kern="0" cap="none" spc="0" normalizeH="0" baseline="0" noProof="0" dirty="0" smtClean="0">
                <a:ln>
                  <a:noFill/>
                </a:ln>
                <a:solidFill>
                  <a:schemeClr val="tx1"/>
                </a:solidFill>
                <a:effectLst/>
                <a:uLnTx/>
                <a:uFillTx/>
                <a:latin typeface="Calibri"/>
              </a:rPr>
              <a:t>Fault to</a:t>
            </a:r>
            <a:r>
              <a:rPr kumimoji="0" lang="en-GB" sz="1200" b="1" i="0" u="none" strike="noStrike" kern="0" cap="none" spc="0" normalizeH="0" noProof="0" dirty="0" smtClean="0">
                <a:ln>
                  <a:noFill/>
                </a:ln>
                <a:solidFill>
                  <a:schemeClr val="tx1"/>
                </a:solidFill>
                <a:effectLst/>
                <a:uLnTx/>
                <a:uFillTx/>
                <a:latin typeface="Calibri"/>
              </a:rPr>
              <a:t> be solved in </a:t>
            </a:r>
            <a:r>
              <a:rPr lang="en-GB" sz="1200" b="1" kern="0" dirty="0" smtClean="0">
                <a:solidFill>
                  <a:schemeClr val="tx1"/>
                </a:solidFill>
                <a:latin typeface="Calibri"/>
              </a:rPr>
              <a:t>the </a:t>
            </a:r>
            <a:r>
              <a:rPr lang="en-GB" sz="1200" b="1" kern="0" dirty="0">
                <a:solidFill>
                  <a:schemeClr val="tx1"/>
                </a:solidFill>
                <a:latin typeface="Calibri"/>
              </a:rPr>
              <a:t>2018/19 </a:t>
            </a:r>
            <a:r>
              <a:rPr lang="en-GB" sz="1200" b="1" kern="0" dirty="0" smtClean="0">
                <a:solidFill>
                  <a:schemeClr val="tx1"/>
                </a:solidFill>
                <a:latin typeface="Calibri"/>
              </a:rPr>
              <a:t>stop:</a:t>
            </a:r>
          </a:p>
          <a:p>
            <a:pPr>
              <a:buClr>
                <a:schemeClr val="tx1"/>
              </a:buClr>
              <a:defRPr/>
            </a:pPr>
            <a:r>
              <a:rPr lang="en-GB" sz="1200" b="1" kern="0" dirty="0" smtClean="0">
                <a:solidFill>
                  <a:schemeClr val="bg1">
                    <a:lumMod val="65000"/>
                  </a:schemeClr>
                </a:solidFill>
                <a:latin typeface="Calibri"/>
              </a:rPr>
              <a:t>R2E issue </a:t>
            </a:r>
            <a:r>
              <a:rPr lang="en-GB" sz="1200" b="1" kern="0" dirty="0">
                <a:solidFill>
                  <a:schemeClr val="bg1">
                    <a:lumMod val="65000"/>
                  </a:schemeClr>
                </a:solidFill>
                <a:latin typeface="Calibri"/>
              </a:rPr>
              <a:t>with the Arc Detectors electronics </a:t>
            </a:r>
            <a:r>
              <a:rPr lang="en-GB" sz="1200" b="1" kern="0" dirty="0" smtClean="0">
                <a:solidFill>
                  <a:schemeClr val="bg1">
                    <a:lumMod val="65000"/>
                  </a:schemeClr>
                </a:solidFill>
                <a:latin typeface="Calibri"/>
              </a:rPr>
              <a:t>-&gt; move location</a:t>
            </a:r>
          </a:p>
          <a:p>
            <a:pPr>
              <a:buClr>
                <a:schemeClr val="tx1"/>
              </a:buClr>
              <a:defRPr/>
            </a:pPr>
            <a:endParaRPr lang="en-GB" sz="1200" b="1" kern="0" dirty="0">
              <a:solidFill>
                <a:schemeClr val="bg1">
                  <a:lumMod val="65000"/>
                </a:schemeClr>
              </a:solidFill>
              <a:latin typeface="Calibri"/>
            </a:endParaRPr>
          </a:p>
          <a:p>
            <a:pPr marL="0" lvl="0" indent="0">
              <a:buClr>
                <a:schemeClr val="tx1"/>
              </a:buClr>
              <a:buNone/>
              <a:defRPr/>
            </a:pPr>
            <a:r>
              <a:rPr lang="en-GB" sz="1200" b="1" i="1" u="sng" kern="0" dirty="0">
                <a:solidFill>
                  <a:schemeClr val="tx1"/>
                </a:solidFill>
                <a:latin typeface="Calibri"/>
              </a:rPr>
              <a:t>Expect </a:t>
            </a:r>
            <a:r>
              <a:rPr lang="en-GB" sz="1200" b="1" i="1" u="sng" kern="0" dirty="0" smtClean="0">
                <a:solidFill>
                  <a:schemeClr val="tx1"/>
                </a:solidFill>
                <a:latin typeface="Calibri"/>
              </a:rPr>
              <a:t>availability of ~93-94</a:t>
            </a:r>
            <a:r>
              <a:rPr lang="en-GB" sz="1200" b="1" i="1" u="sng" kern="0" dirty="0">
                <a:solidFill>
                  <a:schemeClr val="tx1"/>
                </a:solidFill>
                <a:latin typeface="Calibri"/>
              </a:rPr>
              <a:t>% once these </a:t>
            </a:r>
            <a:r>
              <a:rPr lang="en-GB" sz="1200" b="1" i="1" u="sng" kern="0" dirty="0" smtClean="0">
                <a:solidFill>
                  <a:schemeClr val="tx1"/>
                </a:solidFill>
                <a:latin typeface="Calibri"/>
              </a:rPr>
              <a:t>known issues </a:t>
            </a:r>
            <a:r>
              <a:rPr lang="en-GB" sz="1200" b="1" i="1" u="sng" kern="0" dirty="0">
                <a:solidFill>
                  <a:schemeClr val="tx1"/>
                </a:solidFill>
                <a:latin typeface="Calibri"/>
              </a:rPr>
              <a:t>are </a:t>
            </a:r>
            <a:r>
              <a:rPr lang="en-GB" sz="1200" b="1" i="1" u="sng" kern="0" dirty="0" smtClean="0">
                <a:solidFill>
                  <a:schemeClr val="tx1"/>
                </a:solidFill>
                <a:latin typeface="Calibri"/>
              </a:rPr>
              <a:t>fixed</a:t>
            </a:r>
            <a:endParaRPr lang="en-GB" sz="1200" b="1" u="sng" kern="0" dirty="0">
              <a:solidFill>
                <a:schemeClr val="tx1"/>
              </a:solidFill>
              <a:latin typeface="Calibri"/>
            </a:endParaRPr>
          </a:p>
        </p:txBody>
      </p:sp>
      <p:sp>
        <p:nvSpPr>
          <p:cNvPr id="10" name="Title 1"/>
          <p:cNvSpPr>
            <a:spLocks noGrp="1"/>
          </p:cNvSpPr>
          <p:nvPr>
            <p:ph type="title"/>
          </p:nvPr>
        </p:nvSpPr>
        <p:spPr/>
        <p:txBody>
          <a:bodyPr/>
          <a:lstStyle/>
          <a:p>
            <a:r>
              <a:rPr lang="en-US" sz="3200" dirty="0" smtClean="0"/>
              <a:t>Extrapolated Availability</a:t>
            </a:r>
            <a:endParaRPr lang="en-US" sz="3200" dirty="0"/>
          </a:p>
        </p:txBody>
      </p:sp>
      <p:sp>
        <p:nvSpPr>
          <p:cNvPr id="2" name="Slide Number Placeholder 1"/>
          <p:cNvSpPr>
            <a:spLocks noGrp="1"/>
          </p:cNvSpPr>
          <p:nvPr>
            <p:ph type="sldNum" sz="quarter" idx="4"/>
          </p:nvPr>
        </p:nvSpPr>
        <p:spPr/>
        <p:txBody>
          <a:bodyPr/>
          <a:lstStyle/>
          <a:p>
            <a:fld id="{17918391-D411-FE40-AAD7-861AE5233E0E}" type="slidenum">
              <a:rPr lang="en-US" smtClean="0"/>
              <a:pPr/>
              <a:t>14</a:t>
            </a:fld>
            <a:r>
              <a:rPr lang="en-US" smtClean="0"/>
              <a:t>/22</a:t>
            </a:r>
            <a:endParaRPr lang="en-US" dirty="0" smtClean="0"/>
          </a:p>
        </p:txBody>
      </p:sp>
    </p:spTree>
    <p:extLst>
      <p:ext uri="{BB962C8B-B14F-4D97-AF65-F5344CB8AC3E}">
        <p14:creationId xmlns:p14="http://schemas.microsoft.com/office/powerpoint/2010/main" val="309362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Beam quality run 2018</a:t>
            </a:r>
            <a:endParaRPr lang="en-US" sz="3200" dirty="0"/>
          </a:p>
        </p:txBody>
      </p:sp>
      <p:sp>
        <p:nvSpPr>
          <p:cNvPr id="3" name="Content Placeholder 2"/>
          <p:cNvSpPr>
            <a:spLocks noGrp="1"/>
          </p:cNvSpPr>
          <p:nvPr>
            <p:ph idx="1"/>
          </p:nvPr>
        </p:nvSpPr>
        <p:spPr>
          <a:xfrm>
            <a:off x="215661" y="1003686"/>
            <a:ext cx="8226854" cy="4667421"/>
          </a:xfrm>
        </p:spPr>
        <p:txBody>
          <a:bodyPr>
            <a:normAutofit/>
          </a:bodyPr>
          <a:lstStyle/>
          <a:p>
            <a:r>
              <a:rPr lang="en-US" sz="2400" dirty="0" smtClean="0"/>
              <a:t>12 weeks of beam quality run spring 2018</a:t>
            </a:r>
          </a:p>
          <a:p>
            <a:pPr lvl="1"/>
            <a:r>
              <a:rPr lang="en-US" sz="2000" dirty="0" smtClean="0"/>
              <a:t>Extensive HW checkout, RF setup and beam re-commissioning after YETS activities</a:t>
            </a:r>
          </a:p>
          <a:p>
            <a:pPr lvl="1"/>
            <a:r>
              <a:rPr lang="en-US" sz="2000" dirty="0" smtClean="0"/>
              <a:t>Measurements of beam quality &amp; characteristics</a:t>
            </a:r>
          </a:p>
        </p:txBody>
      </p:sp>
      <p:grpSp>
        <p:nvGrpSpPr>
          <p:cNvPr id="11" name="Group 10"/>
          <p:cNvGrpSpPr/>
          <p:nvPr/>
        </p:nvGrpSpPr>
        <p:grpSpPr>
          <a:xfrm>
            <a:off x="1096336" y="2516373"/>
            <a:ext cx="6495309" cy="3621175"/>
            <a:chOff x="1082160" y="2509284"/>
            <a:chExt cx="6495309" cy="3621175"/>
          </a:xfrm>
        </p:grpSpPr>
        <p:grpSp>
          <p:nvGrpSpPr>
            <p:cNvPr id="7" name="Group 6"/>
            <p:cNvGrpSpPr/>
            <p:nvPr/>
          </p:nvGrpSpPr>
          <p:grpSpPr>
            <a:xfrm>
              <a:off x="1294812" y="2606468"/>
              <a:ext cx="6282657" cy="3523991"/>
              <a:chOff x="846944" y="937723"/>
              <a:chExt cx="7595571" cy="5072912"/>
            </a:xfrm>
          </p:grpSpPr>
          <p:pic>
            <p:nvPicPr>
              <p:cNvPr id="8" name="Content Placeholder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46944" y="937723"/>
                <a:ext cx="7595571" cy="5072912"/>
              </a:xfrm>
              <a:prstGeom prst="rect">
                <a:avLst/>
              </a:prstGeom>
            </p:spPr>
          </p:pic>
          <p:sp>
            <p:nvSpPr>
              <p:cNvPr id="9" name="Text Box 17"/>
              <p:cNvSpPr txBox="1"/>
              <p:nvPr/>
            </p:nvSpPr>
            <p:spPr>
              <a:xfrm>
                <a:off x="5722965" y="4665824"/>
                <a:ext cx="771525" cy="2476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100" smtClean="0">
                    <a:effectLst/>
                    <a:latin typeface="Garamond" panose="02020404030301010803" pitchFamily="18" charset="0"/>
                    <a:ea typeface="Times New Roman" panose="02020603050405020304" pitchFamily="18" charset="0"/>
                    <a:cs typeface="Times New Roman" panose="02020603050405020304" pitchFamily="18" charset="0"/>
                  </a:rPr>
                  <a:t>600µsec</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p:txBody>
          </p:sp>
        </p:grpSp>
        <p:sp>
          <p:nvSpPr>
            <p:cNvPr id="5" name="TextBox 4"/>
            <p:cNvSpPr txBox="1"/>
            <p:nvPr/>
          </p:nvSpPr>
          <p:spPr>
            <a:xfrm>
              <a:off x="1082160" y="2509284"/>
              <a:ext cx="1667444" cy="307777"/>
            </a:xfrm>
            <a:prstGeom prst="rect">
              <a:avLst/>
            </a:prstGeom>
            <a:solidFill>
              <a:schemeClr val="bg1"/>
            </a:solidFill>
            <a:ln>
              <a:solidFill>
                <a:srgbClr val="005494"/>
              </a:solidFill>
            </a:ln>
          </p:spPr>
          <p:txBody>
            <a:bodyPr wrap="none" rtlCol="0">
              <a:spAutoFit/>
            </a:bodyPr>
            <a:lstStyle/>
            <a:p>
              <a:r>
                <a:rPr lang="en-US" sz="1400" smtClean="0"/>
                <a:t>Beam pulse shape</a:t>
              </a:r>
              <a:endParaRPr lang="en-US" sz="1400"/>
            </a:p>
          </p:txBody>
        </p:sp>
      </p:grpSp>
      <p:sp>
        <p:nvSpPr>
          <p:cNvPr id="6" name="Slide Number Placeholder 5"/>
          <p:cNvSpPr>
            <a:spLocks noGrp="1"/>
          </p:cNvSpPr>
          <p:nvPr>
            <p:ph type="sldNum" sz="quarter" idx="4"/>
          </p:nvPr>
        </p:nvSpPr>
        <p:spPr/>
        <p:txBody>
          <a:bodyPr/>
          <a:lstStyle/>
          <a:p>
            <a:fld id="{17918391-D411-FE40-AAD7-861AE5233E0E}" type="slidenum">
              <a:rPr lang="en-US" smtClean="0"/>
              <a:pPr/>
              <a:t>15</a:t>
            </a:fld>
            <a:r>
              <a:rPr lang="en-US" smtClean="0"/>
              <a:t>/22</a:t>
            </a:r>
            <a:endParaRPr lang="en-US" dirty="0" smtClean="0"/>
          </a:p>
        </p:txBody>
      </p:sp>
    </p:spTree>
    <p:extLst>
      <p:ext uri="{BB962C8B-B14F-4D97-AF65-F5344CB8AC3E}">
        <p14:creationId xmlns:p14="http://schemas.microsoft.com/office/powerpoint/2010/main" val="166882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RF setup 2018</a:t>
            </a:r>
            <a:endParaRPr lang="en-US" sz="3200" dirty="0"/>
          </a:p>
        </p:txBody>
      </p:sp>
      <p:sp>
        <p:nvSpPr>
          <p:cNvPr id="6" name="TextBox 5"/>
          <p:cNvSpPr txBox="1"/>
          <p:nvPr/>
        </p:nvSpPr>
        <p:spPr>
          <a:xfrm>
            <a:off x="116424" y="990684"/>
            <a:ext cx="5055504" cy="2246769"/>
          </a:xfrm>
          <a:prstGeom prst="rect">
            <a:avLst/>
          </a:prstGeom>
          <a:noFill/>
        </p:spPr>
        <p:txBody>
          <a:bodyPr wrap="square" rtlCol="0">
            <a:spAutoFit/>
          </a:bodyPr>
          <a:lstStyle/>
          <a:p>
            <a:r>
              <a:rPr lang="en-US" sz="1400" i="1" dirty="0" smtClean="0"/>
              <a:t>Via beam-loading measurements: </a:t>
            </a:r>
          </a:p>
          <a:p>
            <a:endParaRPr lang="en-US" sz="1400" dirty="0" smtClean="0"/>
          </a:p>
          <a:p>
            <a:r>
              <a:rPr lang="en-US" sz="1400" dirty="0" smtClean="0"/>
              <a:t>Initial setup: automatic phase scan of each cavities with beam loading measurement. Offline analysis to fit the data.  </a:t>
            </a:r>
          </a:p>
          <a:p>
            <a:endParaRPr lang="en-US" sz="1400" dirty="0" smtClean="0"/>
          </a:p>
          <a:p>
            <a:r>
              <a:rPr lang="en-US" sz="1400" i="1" dirty="0" smtClean="0"/>
              <a:t>Via energy measurements (</a:t>
            </a:r>
            <a:r>
              <a:rPr lang="en-US" sz="1400" i="1" dirty="0" err="1" smtClean="0"/>
              <a:t>ToF</a:t>
            </a:r>
            <a:r>
              <a:rPr lang="en-US" sz="1400" i="1" dirty="0" smtClean="0"/>
              <a:t> technique): </a:t>
            </a:r>
          </a:p>
          <a:p>
            <a:endParaRPr lang="en-US" sz="1400" dirty="0"/>
          </a:p>
          <a:p>
            <a:r>
              <a:rPr lang="en-US" sz="1400" dirty="0" smtClean="0"/>
              <a:t>Fine tuning of the setting points. </a:t>
            </a:r>
          </a:p>
          <a:p>
            <a:r>
              <a:rPr lang="en-US" sz="1400" dirty="0" smtClean="0"/>
              <a:t>TOF application validated, human discernment needed for correct data interpretation + offline analysis / fits. </a:t>
            </a:r>
            <a:endParaRPr lang="en-GB" sz="14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6849" t="13731" r="7447" b="9531"/>
          <a:stretch/>
        </p:blipFill>
        <p:spPr>
          <a:xfrm>
            <a:off x="5207711" y="854170"/>
            <a:ext cx="3936289" cy="433808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92" y="3589412"/>
            <a:ext cx="3858768" cy="2347949"/>
          </a:xfrm>
          <a:prstGeom prst="rect">
            <a:avLst/>
          </a:prstGeom>
        </p:spPr>
      </p:pic>
      <p:sp>
        <p:nvSpPr>
          <p:cNvPr id="11" name="TextBox 10"/>
          <p:cNvSpPr txBox="1"/>
          <p:nvPr/>
        </p:nvSpPr>
        <p:spPr>
          <a:xfrm>
            <a:off x="395756" y="3589411"/>
            <a:ext cx="2165489" cy="253916"/>
          </a:xfrm>
          <a:prstGeom prst="rect">
            <a:avLst/>
          </a:prstGeom>
          <a:solidFill>
            <a:schemeClr val="bg1"/>
          </a:solidFill>
          <a:ln>
            <a:solidFill>
              <a:srgbClr val="005494"/>
            </a:solidFill>
          </a:ln>
        </p:spPr>
        <p:txBody>
          <a:bodyPr wrap="square" rtlCol="0">
            <a:spAutoFit/>
          </a:bodyPr>
          <a:lstStyle/>
          <a:p>
            <a:r>
              <a:rPr lang="en-US" sz="1000" smtClean="0"/>
              <a:t>Average energy vs cavity phase</a:t>
            </a:r>
            <a:endParaRPr lang="en-GB" sz="1000" dirty="0"/>
          </a:p>
        </p:txBody>
      </p:sp>
      <p:sp>
        <p:nvSpPr>
          <p:cNvPr id="12" name="TextBox 11"/>
          <p:cNvSpPr txBox="1"/>
          <p:nvPr/>
        </p:nvSpPr>
        <p:spPr>
          <a:xfrm>
            <a:off x="4892596" y="4948373"/>
            <a:ext cx="2996322" cy="1323439"/>
          </a:xfrm>
          <a:prstGeom prst="rect">
            <a:avLst/>
          </a:prstGeom>
          <a:solidFill>
            <a:schemeClr val="bg1"/>
          </a:solidFill>
          <a:ln>
            <a:solidFill>
              <a:srgbClr val="005494"/>
            </a:solidFill>
          </a:ln>
        </p:spPr>
        <p:txBody>
          <a:bodyPr wrap="square" rtlCol="0">
            <a:spAutoFit/>
          </a:bodyPr>
          <a:lstStyle/>
          <a:p>
            <a:r>
              <a:rPr lang="en-GB" sz="1600" dirty="0" err="1" smtClean="0"/>
              <a:t>ToF</a:t>
            </a:r>
            <a:r>
              <a:rPr lang="en-GB" sz="1600" dirty="0" smtClean="0"/>
              <a:t> sufficiently precise to allow setting each RF cavity to: </a:t>
            </a:r>
            <a:endParaRPr lang="en-GB" sz="1600" dirty="0"/>
          </a:p>
          <a:p>
            <a:endParaRPr lang="en-GB" sz="1600" dirty="0"/>
          </a:p>
          <a:p>
            <a:r>
              <a:rPr lang="en-GB" sz="1600" dirty="0" smtClean="0"/>
              <a:t>± 0.5 % in amplitude</a:t>
            </a:r>
          </a:p>
          <a:p>
            <a:r>
              <a:rPr lang="en-GB" sz="1600" dirty="0" smtClean="0"/>
              <a:t>± 0.5° for the phase</a:t>
            </a:r>
            <a:endParaRPr lang="en-GB" sz="1600"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16</a:t>
            </a:fld>
            <a:r>
              <a:rPr lang="en-US" smtClean="0"/>
              <a:t>/22</a:t>
            </a:r>
            <a:endParaRPr lang="en-US" dirty="0" smtClean="0"/>
          </a:p>
        </p:txBody>
      </p:sp>
    </p:spTree>
    <p:extLst>
      <p:ext uri="{BB962C8B-B14F-4D97-AF65-F5344CB8AC3E}">
        <p14:creationId xmlns:p14="http://schemas.microsoft.com/office/powerpoint/2010/main" val="9188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979909"/>
            <a:ext cx="9055006" cy="3250701"/>
            <a:chOff x="0" y="1979909"/>
            <a:chExt cx="9055006" cy="3250701"/>
          </a:xfrm>
        </p:grpSpPr>
        <p:grpSp>
          <p:nvGrpSpPr>
            <p:cNvPr id="19" name="Group 18"/>
            <p:cNvGrpSpPr/>
            <p:nvPr/>
          </p:nvGrpSpPr>
          <p:grpSpPr>
            <a:xfrm>
              <a:off x="0" y="1994556"/>
              <a:ext cx="4909937" cy="3221407"/>
              <a:chOff x="629175" y="229391"/>
              <a:chExt cx="3785015" cy="2138934"/>
            </a:xfrm>
          </p:grpSpPr>
          <p:pic>
            <p:nvPicPr>
              <p:cNvPr id="17" name="Picture 16"/>
              <p:cNvPicPr/>
              <p:nvPr/>
            </p:nvPicPr>
            <p:blipFill rotWithShape="1">
              <a:blip r:embed="rId3">
                <a:extLst>
                  <a:ext uri="{28A0092B-C50C-407E-A947-70E740481C1C}">
                    <a14:useLocalDpi xmlns:a14="http://schemas.microsoft.com/office/drawing/2010/main" val="0"/>
                  </a:ext>
                </a:extLst>
              </a:blip>
              <a:srcRect r="-180" b="16993"/>
              <a:stretch/>
            </p:blipFill>
            <p:spPr>
              <a:xfrm>
                <a:off x="629175" y="229391"/>
                <a:ext cx="3785015" cy="2138934"/>
              </a:xfrm>
              <a:prstGeom prst="rect">
                <a:avLst/>
              </a:prstGeom>
            </p:spPr>
          </p:pic>
          <p:sp>
            <p:nvSpPr>
              <p:cNvPr id="18" name="TextBox 17"/>
              <p:cNvSpPr txBox="1"/>
              <p:nvPr/>
            </p:nvSpPr>
            <p:spPr>
              <a:xfrm>
                <a:off x="629178" y="2079234"/>
                <a:ext cx="1575306" cy="253916"/>
              </a:xfrm>
              <a:prstGeom prst="rect">
                <a:avLst/>
              </a:prstGeom>
              <a:solidFill>
                <a:schemeClr val="bg1"/>
              </a:solidFill>
            </p:spPr>
            <p:txBody>
              <a:bodyPr wrap="square" rtlCol="0">
                <a:spAutoFit/>
              </a:bodyPr>
              <a:lstStyle/>
              <a:p>
                <a:r>
                  <a:rPr lang="en-GB" sz="1050" b="1" dirty="0" smtClean="0"/>
                  <a:t>Run 2017 – December </a:t>
                </a:r>
                <a:endParaRPr lang="en-GB" sz="1050" b="1" dirty="0"/>
              </a:p>
            </p:txBody>
          </p:sp>
        </p:grpSp>
        <p:grpSp>
          <p:nvGrpSpPr>
            <p:cNvPr id="20" name="Group 19"/>
            <p:cNvGrpSpPr/>
            <p:nvPr/>
          </p:nvGrpSpPr>
          <p:grpSpPr>
            <a:xfrm>
              <a:off x="4916159" y="1979909"/>
              <a:ext cx="4138847" cy="3250701"/>
              <a:chOff x="3141747" y="3334318"/>
              <a:chExt cx="3844074" cy="2483962"/>
            </a:xfrm>
          </p:grpSpPr>
          <p:pic>
            <p:nvPicPr>
              <p:cNvPr id="8" name="Picture 7"/>
              <p:cNvPicPr/>
              <p:nvPr/>
            </p:nvPicPr>
            <p:blipFill rotWithShape="1">
              <a:blip r:embed="rId4">
                <a:extLst>
                  <a:ext uri="{28A0092B-C50C-407E-A947-70E740481C1C}">
                    <a14:useLocalDpi xmlns:a14="http://schemas.microsoft.com/office/drawing/2010/main" val="0"/>
                  </a:ext>
                </a:extLst>
              </a:blip>
              <a:srcRect l="11288" t="20051" r="10955" b="-3008"/>
              <a:stretch/>
            </p:blipFill>
            <p:spPr>
              <a:xfrm>
                <a:off x="3143731" y="3334318"/>
                <a:ext cx="3842090" cy="2483962"/>
              </a:xfrm>
              <a:prstGeom prst="rect">
                <a:avLst/>
              </a:prstGeom>
            </p:spPr>
          </p:pic>
          <p:sp>
            <p:nvSpPr>
              <p:cNvPr id="9" name="TextBox 8"/>
              <p:cNvSpPr txBox="1"/>
              <p:nvPr/>
            </p:nvSpPr>
            <p:spPr>
              <a:xfrm>
                <a:off x="3141747" y="5499564"/>
                <a:ext cx="2334649" cy="261610"/>
              </a:xfrm>
              <a:prstGeom prst="rect">
                <a:avLst/>
              </a:prstGeom>
              <a:solidFill>
                <a:schemeClr val="bg1"/>
              </a:solidFill>
            </p:spPr>
            <p:txBody>
              <a:bodyPr wrap="square" rtlCol="0">
                <a:spAutoFit/>
              </a:bodyPr>
              <a:lstStyle/>
              <a:p>
                <a:r>
                  <a:rPr lang="en-GB" sz="1100" b="1" dirty="0" smtClean="0"/>
                  <a:t>Run 2018 – May – after </a:t>
                </a:r>
                <a:r>
                  <a:rPr lang="en-GB" sz="1100" b="1" dirty="0" err="1" smtClean="0"/>
                  <a:t>cesiation</a:t>
                </a:r>
                <a:r>
                  <a:rPr lang="en-GB" sz="1100" b="1" dirty="0" smtClean="0"/>
                  <a:t> </a:t>
                </a:r>
                <a:endParaRPr lang="en-GB" sz="1100" b="1" dirty="0"/>
              </a:p>
            </p:txBody>
          </p:sp>
        </p:grpSp>
      </p:grpSp>
      <p:sp>
        <p:nvSpPr>
          <p:cNvPr id="2" name="Title 1"/>
          <p:cNvSpPr>
            <a:spLocks noGrp="1"/>
          </p:cNvSpPr>
          <p:nvPr>
            <p:ph type="title"/>
          </p:nvPr>
        </p:nvSpPr>
        <p:spPr/>
        <p:txBody>
          <a:bodyPr/>
          <a:lstStyle/>
          <a:p>
            <a:r>
              <a:rPr lang="en-US" sz="3200" dirty="0" smtClean="0"/>
              <a:t>Beam quality measurements - current</a:t>
            </a:r>
            <a:endParaRPr lang="en-US" sz="3200"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17</a:t>
            </a:fld>
            <a:r>
              <a:rPr lang="en-US" smtClean="0"/>
              <a:t>/22</a:t>
            </a:r>
            <a:endParaRPr lang="en-US" dirty="0" smtClean="0"/>
          </a:p>
        </p:txBody>
      </p:sp>
    </p:spTree>
    <p:extLst>
      <p:ext uri="{BB962C8B-B14F-4D97-AF65-F5344CB8AC3E}">
        <p14:creationId xmlns:p14="http://schemas.microsoft.com/office/powerpoint/2010/main" val="2044722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60" y="109269"/>
            <a:ext cx="8843280" cy="744901"/>
          </a:xfrm>
        </p:spPr>
        <p:txBody>
          <a:bodyPr/>
          <a:lstStyle/>
          <a:p>
            <a:r>
              <a:rPr lang="en-US" sz="3000" dirty="0" smtClean="0"/>
              <a:t>Beam quality </a:t>
            </a:r>
            <a:r>
              <a:rPr lang="en-US" sz="3000" smtClean="0"/>
              <a:t>measurements – stability at 160 MeV</a:t>
            </a:r>
            <a:endParaRPr lang="en-US" sz="3000" dirty="0"/>
          </a:p>
        </p:txBody>
      </p:sp>
      <p:grpSp>
        <p:nvGrpSpPr>
          <p:cNvPr id="24" name="Group 23"/>
          <p:cNvGrpSpPr/>
          <p:nvPr/>
        </p:nvGrpSpPr>
        <p:grpSpPr>
          <a:xfrm>
            <a:off x="396333" y="1239891"/>
            <a:ext cx="7989475" cy="4368571"/>
            <a:chOff x="247213" y="1769822"/>
            <a:chExt cx="7989475" cy="4368571"/>
          </a:xfrm>
        </p:grpSpPr>
        <p:grpSp>
          <p:nvGrpSpPr>
            <p:cNvPr id="25" name="Group 24"/>
            <p:cNvGrpSpPr/>
            <p:nvPr/>
          </p:nvGrpSpPr>
          <p:grpSpPr>
            <a:xfrm>
              <a:off x="247213" y="1964973"/>
              <a:ext cx="7989475" cy="4173420"/>
              <a:chOff x="247213" y="1964973"/>
              <a:chExt cx="7989475" cy="4173420"/>
            </a:xfrm>
          </p:grpSpPr>
          <p:grpSp>
            <p:nvGrpSpPr>
              <p:cNvPr id="27" name="Group 26"/>
              <p:cNvGrpSpPr/>
              <p:nvPr/>
            </p:nvGrpSpPr>
            <p:grpSpPr>
              <a:xfrm>
                <a:off x="270546" y="2420179"/>
                <a:ext cx="1296202" cy="1218612"/>
                <a:chOff x="325431" y="2420179"/>
                <a:chExt cx="1296202" cy="1218612"/>
              </a:xfrm>
            </p:grpSpPr>
            <p:sp>
              <p:nvSpPr>
                <p:cNvPr id="46" name="TextBox 45"/>
                <p:cNvSpPr txBox="1"/>
                <p:nvPr/>
              </p:nvSpPr>
              <p:spPr>
                <a:xfrm>
                  <a:off x="331774" y="2420179"/>
                  <a:ext cx="1289859" cy="461665"/>
                </a:xfrm>
                <a:prstGeom prst="rect">
                  <a:avLst/>
                </a:prstGeom>
                <a:noFill/>
              </p:spPr>
              <p:txBody>
                <a:bodyPr wrap="square" rtlCol="0">
                  <a:spAutoFit/>
                </a:bodyPr>
                <a:lstStyle/>
                <a:p>
                  <a:r>
                    <a:rPr lang="en-US" sz="1200" dirty="0" smtClean="0"/>
                    <a:t>H/V position on L4T pick-up </a:t>
                  </a:r>
                  <a:endParaRPr lang="en-GB" sz="1200" dirty="0"/>
                </a:p>
              </p:txBody>
            </p:sp>
            <p:grpSp>
              <p:nvGrpSpPr>
                <p:cNvPr id="47" name="Group 46"/>
                <p:cNvGrpSpPr/>
                <p:nvPr/>
              </p:nvGrpSpPr>
              <p:grpSpPr>
                <a:xfrm>
                  <a:off x="325431" y="2990482"/>
                  <a:ext cx="1110643" cy="648309"/>
                  <a:chOff x="326725" y="3066510"/>
                  <a:chExt cx="1110643" cy="648309"/>
                </a:xfrm>
              </p:grpSpPr>
              <p:sp>
                <p:nvSpPr>
                  <p:cNvPr id="48" name="TextBox 47"/>
                  <p:cNvSpPr txBox="1"/>
                  <p:nvPr/>
                </p:nvSpPr>
                <p:spPr>
                  <a:xfrm>
                    <a:off x="372160" y="3263706"/>
                    <a:ext cx="1019772" cy="253916"/>
                  </a:xfrm>
                  <a:prstGeom prst="rect">
                    <a:avLst/>
                  </a:prstGeom>
                  <a:noFill/>
                </p:spPr>
                <p:txBody>
                  <a:bodyPr wrap="square" rtlCol="0">
                    <a:spAutoFit/>
                  </a:bodyPr>
                  <a:lstStyle/>
                  <a:p>
                    <a:pPr marL="285750" indent="-285750">
                      <a:buClr>
                        <a:schemeClr val="accent6">
                          <a:lumMod val="60000"/>
                          <a:lumOff val="40000"/>
                        </a:schemeClr>
                      </a:buClr>
                      <a:buSzPct val="200000"/>
                      <a:buFont typeface="Wingdings" panose="05000000000000000000" pitchFamily="2" charset="2"/>
                      <a:buChar char="ü"/>
                    </a:pPr>
                    <a:r>
                      <a:rPr lang="en-US" sz="1050" b="1" dirty="0" smtClean="0"/>
                      <a:t>&lt; +-1mm</a:t>
                    </a:r>
                    <a:endParaRPr lang="en-GB" sz="1050" b="1" dirty="0"/>
                  </a:p>
                </p:txBody>
              </p:sp>
              <p:sp>
                <p:nvSpPr>
                  <p:cNvPr id="49" name="Oval 48"/>
                  <p:cNvSpPr/>
                  <p:nvPr/>
                </p:nvSpPr>
                <p:spPr>
                  <a:xfrm>
                    <a:off x="326725" y="3066510"/>
                    <a:ext cx="1110643" cy="648309"/>
                  </a:xfrm>
                  <a:prstGeom prst="ellipse">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grpSp>
            <p:nvGrpSpPr>
              <p:cNvPr id="28" name="Group 27"/>
              <p:cNvGrpSpPr/>
              <p:nvPr/>
            </p:nvGrpSpPr>
            <p:grpSpPr>
              <a:xfrm>
                <a:off x="247213" y="4601899"/>
                <a:ext cx="1342868" cy="1195557"/>
                <a:chOff x="215661" y="4601899"/>
                <a:chExt cx="1342868" cy="1195557"/>
              </a:xfrm>
            </p:grpSpPr>
            <p:sp>
              <p:nvSpPr>
                <p:cNvPr id="42" name="TextBox 41"/>
                <p:cNvSpPr txBox="1"/>
                <p:nvPr/>
              </p:nvSpPr>
              <p:spPr>
                <a:xfrm>
                  <a:off x="215661" y="4601899"/>
                  <a:ext cx="1342868" cy="430887"/>
                </a:xfrm>
                <a:prstGeom prst="rect">
                  <a:avLst/>
                </a:prstGeom>
                <a:noFill/>
              </p:spPr>
              <p:txBody>
                <a:bodyPr wrap="square" rtlCol="0">
                  <a:spAutoFit/>
                </a:bodyPr>
                <a:lstStyle/>
                <a:p>
                  <a:r>
                    <a:rPr lang="en-US" sz="1100" dirty="0" smtClean="0"/>
                    <a:t>Beam intensity on L4Z BCT (3 rings) </a:t>
                  </a:r>
                  <a:endParaRPr lang="en-GB" sz="1100" dirty="0"/>
                </a:p>
              </p:txBody>
            </p:sp>
            <p:grpSp>
              <p:nvGrpSpPr>
                <p:cNvPr id="43" name="Group 42"/>
                <p:cNvGrpSpPr/>
                <p:nvPr/>
              </p:nvGrpSpPr>
              <p:grpSpPr>
                <a:xfrm>
                  <a:off x="331774" y="5149147"/>
                  <a:ext cx="1110643" cy="648309"/>
                  <a:chOff x="325431" y="5149147"/>
                  <a:chExt cx="1110643" cy="648309"/>
                </a:xfrm>
              </p:grpSpPr>
              <p:sp>
                <p:nvSpPr>
                  <p:cNvPr id="44" name="TextBox 43"/>
                  <p:cNvSpPr txBox="1"/>
                  <p:nvPr/>
                </p:nvSpPr>
                <p:spPr>
                  <a:xfrm>
                    <a:off x="370866" y="5342496"/>
                    <a:ext cx="1019772" cy="261610"/>
                  </a:xfrm>
                  <a:prstGeom prst="rect">
                    <a:avLst/>
                  </a:prstGeom>
                  <a:noFill/>
                </p:spPr>
                <p:txBody>
                  <a:bodyPr wrap="square" rtlCol="0">
                    <a:spAutoFit/>
                  </a:bodyPr>
                  <a:lstStyle/>
                  <a:p>
                    <a:pPr marL="285750" indent="-285750">
                      <a:buClr>
                        <a:schemeClr val="accent6">
                          <a:lumMod val="60000"/>
                          <a:lumOff val="40000"/>
                        </a:schemeClr>
                      </a:buClr>
                      <a:buSzPct val="200000"/>
                      <a:buFont typeface="Wingdings" panose="05000000000000000000" pitchFamily="2" charset="2"/>
                      <a:buChar char="ü"/>
                    </a:pPr>
                    <a:r>
                      <a:rPr lang="en-US" sz="1100" b="1" dirty="0" smtClean="0"/>
                      <a:t>&lt; +-2%</a:t>
                    </a:r>
                    <a:endParaRPr lang="en-GB" sz="1100" b="1" dirty="0"/>
                  </a:p>
                </p:txBody>
              </p:sp>
              <p:sp>
                <p:nvSpPr>
                  <p:cNvPr id="45" name="Oval 44"/>
                  <p:cNvSpPr/>
                  <p:nvPr/>
                </p:nvSpPr>
                <p:spPr>
                  <a:xfrm>
                    <a:off x="325431" y="5149147"/>
                    <a:ext cx="1110643" cy="648309"/>
                  </a:xfrm>
                  <a:prstGeom prst="ellipse">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grpSp>
            <p:nvGrpSpPr>
              <p:cNvPr id="29" name="Group 28"/>
              <p:cNvGrpSpPr/>
              <p:nvPr/>
            </p:nvGrpSpPr>
            <p:grpSpPr>
              <a:xfrm>
                <a:off x="1912756" y="1964973"/>
                <a:ext cx="6323932" cy="4173420"/>
                <a:chOff x="1912756" y="1964973"/>
                <a:chExt cx="6323932" cy="4173420"/>
              </a:xfrm>
            </p:grpSpPr>
            <p:grpSp>
              <p:nvGrpSpPr>
                <p:cNvPr id="30" name="Group 29"/>
                <p:cNvGrpSpPr/>
                <p:nvPr/>
              </p:nvGrpSpPr>
              <p:grpSpPr>
                <a:xfrm>
                  <a:off x="1912756" y="1964973"/>
                  <a:ext cx="6323932" cy="2014385"/>
                  <a:chOff x="2311021" y="817256"/>
                  <a:chExt cx="8548048" cy="2898229"/>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021" y="817256"/>
                    <a:ext cx="8548048" cy="2898229"/>
                  </a:xfrm>
                  <a:prstGeom prst="rect">
                    <a:avLst/>
                  </a:prstGeom>
                </p:spPr>
              </p:pic>
              <p:sp>
                <p:nvSpPr>
                  <p:cNvPr id="41" name="TextBox 40"/>
                  <p:cNvSpPr txBox="1"/>
                  <p:nvPr/>
                </p:nvSpPr>
                <p:spPr>
                  <a:xfrm>
                    <a:off x="3507475" y="1897039"/>
                    <a:ext cx="1296537" cy="398537"/>
                  </a:xfrm>
                  <a:prstGeom prst="rect">
                    <a:avLst/>
                  </a:prstGeom>
                  <a:noFill/>
                </p:spPr>
                <p:txBody>
                  <a:bodyPr wrap="square" rtlCol="0">
                    <a:spAutoFit/>
                  </a:bodyPr>
                  <a:lstStyle/>
                  <a:p>
                    <a:r>
                      <a:rPr lang="en-US" sz="1200" dirty="0" smtClean="0"/>
                      <a:t>Ring 3</a:t>
                    </a:r>
                    <a:endParaRPr lang="en-GB" sz="1200" dirty="0"/>
                  </a:p>
                </p:txBody>
              </p:sp>
            </p:grpSp>
            <p:sp>
              <p:nvSpPr>
                <p:cNvPr id="31" name="TextBox 30"/>
                <p:cNvSpPr txBox="1"/>
                <p:nvPr/>
              </p:nvSpPr>
              <p:spPr>
                <a:xfrm>
                  <a:off x="4354487" y="2715465"/>
                  <a:ext cx="959191" cy="276999"/>
                </a:xfrm>
                <a:prstGeom prst="rect">
                  <a:avLst/>
                </a:prstGeom>
                <a:noFill/>
              </p:spPr>
              <p:txBody>
                <a:bodyPr wrap="square" rtlCol="0">
                  <a:spAutoFit/>
                </a:bodyPr>
                <a:lstStyle/>
                <a:p>
                  <a:r>
                    <a:rPr lang="en-US" sz="1200" dirty="0" smtClean="0"/>
                    <a:t>Ring 2</a:t>
                  </a:r>
                  <a:endParaRPr lang="en-GB" sz="1200" dirty="0"/>
                </a:p>
              </p:txBody>
            </p:sp>
            <p:sp>
              <p:nvSpPr>
                <p:cNvPr id="32" name="TextBox 31"/>
                <p:cNvSpPr txBox="1"/>
                <p:nvPr/>
              </p:nvSpPr>
              <p:spPr>
                <a:xfrm>
                  <a:off x="6101225" y="2705622"/>
                  <a:ext cx="959191" cy="276999"/>
                </a:xfrm>
                <a:prstGeom prst="rect">
                  <a:avLst/>
                </a:prstGeom>
                <a:noFill/>
              </p:spPr>
              <p:txBody>
                <a:bodyPr wrap="square" rtlCol="0">
                  <a:spAutoFit/>
                </a:bodyPr>
                <a:lstStyle/>
                <a:p>
                  <a:r>
                    <a:rPr lang="en-US" sz="1200" dirty="0" smtClean="0"/>
                    <a:t>Ring 1</a:t>
                  </a:r>
                  <a:endParaRPr lang="en-GB" sz="1200" dirty="0"/>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756" y="3975719"/>
                  <a:ext cx="6323932" cy="2162674"/>
                </a:xfrm>
                <a:prstGeom prst="rect">
                  <a:avLst/>
                </a:prstGeom>
              </p:spPr>
            </p:pic>
            <p:sp>
              <p:nvSpPr>
                <p:cNvPr id="36" name="TextBox 35"/>
                <p:cNvSpPr txBox="1"/>
                <p:nvPr/>
              </p:nvSpPr>
              <p:spPr>
                <a:xfrm>
                  <a:off x="5243843" y="4673117"/>
                  <a:ext cx="959191" cy="276999"/>
                </a:xfrm>
                <a:prstGeom prst="rect">
                  <a:avLst/>
                </a:prstGeom>
                <a:noFill/>
              </p:spPr>
              <p:txBody>
                <a:bodyPr wrap="square" rtlCol="0">
                  <a:spAutoFit/>
                </a:bodyPr>
                <a:lstStyle/>
                <a:p>
                  <a:r>
                    <a:rPr lang="en-US" sz="1200" dirty="0" smtClean="0"/>
                    <a:t>Ring 3</a:t>
                  </a:r>
                  <a:endParaRPr lang="en-GB" sz="1200" dirty="0"/>
                </a:p>
              </p:txBody>
            </p:sp>
            <p:sp>
              <p:nvSpPr>
                <p:cNvPr id="37" name="TextBox 36"/>
                <p:cNvSpPr txBox="1"/>
                <p:nvPr/>
              </p:nvSpPr>
              <p:spPr>
                <a:xfrm>
                  <a:off x="5996892" y="4712960"/>
                  <a:ext cx="959191" cy="276999"/>
                </a:xfrm>
                <a:prstGeom prst="rect">
                  <a:avLst/>
                </a:prstGeom>
                <a:noFill/>
              </p:spPr>
              <p:txBody>
                <a:bodyPr wrap="square" rtlCol="0">
                  <a:spAutoFit/>
                </a:bodyPr>
                <a:lstStyle/>
                <a:p>
                  <a:r>
                    <a:rPr lang="en-US" sz="1200" dirty="0" smtClean="0"/>
                    <a:t>Ring 2</a:t>
                  </a:r>
                  <a:endParaRPr lang="en-GB" sz="1200" dirty="0"/>
                </a:p>
              </p:txBody>
            </p:sp>
            <p:sp>
              <p:nvSpPr>
                <p:cNvPr id="38" name="TextBox 37"/>
                <p:cNvSpPr txBox="1"/>
                <p:nvPr/>
              </p:nvSpPr>
              <p:spPr>
                <a:xfrm>
                  <a:off x="6775183" y="4779304"/>
                  <a:ext cx="959191" cy="276999"/>
                </a:xfrm>
                <a:prstGeom prst="rect">
                  <a:avLst/>
                </a:prstGeom>
                <a:noFill/>
              </p:spPr>
              <p:txBody>
                <a:bodyPr wrap="square" rtlCol="0">
                  <a:spAutoFit/>
                </a:bodyPr>
                <a:lstStyle/>
                <a:p>
                  <a:r>
                    <a:rPr lang="en-US" sz="1200" dirty="0" smtClean="0"/>
                    <a:t>Ring 1</a:t>
                  </a:r>
                  <a:endParaRPr lang="en-GB" sz="1200" dirty="0"/>
                </a:p>
              </p:txBody>
            </p:sp>
          </p:grpSp>
        </p:grpSp>
        <p:sp>
          <p:nvSpPr>
            <p:cNvPr id="26" name="TextBox 25"/>
            <p:cNvSpPr txBox="1"/>
            <p:nvPr/>
          </p:nvSpPr>
          <p:spPr>
            <a:xfrm>
              <a:off x="315981" y="1769822"/>
              <a:ext cx="2740286" cy="276999"/>
            </a:xfrm>
            <a:prstGeom prst="rect">
              <a:avLst/>
            </a:prstGeom>
            <a:solidFill>
              <a:schemeClr val="bg1"/>
            </a:solidFill>
            <a:ln>
              <a:solidFill>
                <a:srgbClr val="0070C0"/>
              </a:solidFill>
            </a:ln>
          </p:spPr>
          <p:txBody>
            <a:bodyPr wrap="square" rtlCol="0">
              <a:spAutoFit/>
            </a:bodyPr>
            <a:lstStyle/>
            <a:p>
              <a:r>
                <a:rPr lang="en-US" sz="1200" dirty="0" smtClean="0"/>
                <a:t>Current/position stability along pulse</a:t>
              </a:r>
              <a:endParaRPr lang="en-GB" sz="1200" dirty="0"/>
            </a:p>
          </p:txBody>
        </p:sp>
      </p:grpSp>
      <p:sp>
        <p:nvSpPr>
          <p:cNvPr id="3" name="Slide Number Placeholder 2"/>
          <p:cNvSpPr>
            <a:spLocks noGrp="1"/>
          </p:cNvSpPr>
          <p:nvPr>
            <p:ph type="sldNum" sz="quarter" idx="4"/>
          </p:nvPr>
        </p:nvSpPr>
        <p:spPr/>
        <p:txBody>
          <a:bodyPr/>
          <a:lstStyle/>
          <a:p>
            <a:fld id="{17918391-D411-FE40-AAD7-861AE5233E0E}" type="slidenum">
              <a:rPr lang="en-US" smtClean="0"/>
              <a:pPr/>
              <a:t>18</a:t>
            </a:fld>
            <a:r>
              <a:rPr lang="en-US" smtClean="0"/>
              <a:t>/22</a:t>
            </a:r>
            <a:endParaRPr lang="en-US" dirty="0" smtClean="0"/>
          </a:p>
        </p:txBody>
      </p:sp>
    </p:spTree>
    <p:extLst>
      <p:ext uri="{BB962C8B-B14F-4D97-AF65-F5344CB8AC3E}">
        <p14:creationId xmlns:p14="http://schemas.microsoft.com/office/powerpoint/2010/main" val="82437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Beam quality measurements - chopping</a:t>
            </a:r>
            <a:endParaRPr lang="en-US" sz="3200" dirty="0"/>
          </a:p>
        </p:txBody>
      </p:sp>
      <p:grpSp>
        <p:nvGrpSpPr>
          <p:cNvPr id="35" name="Group 34"/>
          <p:cNvGrpSpPr/>
          <p:nvPr/>
        </p:nvGrpSpPr>
        <p:grpSpPr>
          <a:xfrm>
            <a:off x="434880" y="1447527"/>
            <a:ext cx="8115764" cy="3840409"/>
            <a:chOff x="93832" y="2415932"/>
            <a:chExt cx="7466360" cy="350834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 y="2415932"/>
              <a:ext cx="6991491" cy="291867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139" y="4206031"/>
              <a:ext cx="2625053" cy="1718248"/>
            </a:xfrm>
            <a:prstGeom prst="rect">
              <a:avLst/>
            </a:prstGeom>
          </p:spPr>
        </p:pic>
        <p:sp>
          <p:nvSpPr>
            <p:cNvPr id="34" name="TextBox 33"/>
            <p:cNvSpPr txBox="1"/>
            <p:nvPr/>
          </p:nvSpPr>
          <p:spPr>
            <a:xfrm>
              <a:off x="93832" y="5069762"/>
              <a:ext cx="3443571" cy="261610"/>
            </a:xfrm>
            <a:prstGeom prst="rect">
              <a:avLst/>
            </a:prstGeom>
            <a:solidFill>
              <a:schemeClr val="bg1"/>
            </a:solidFill>
          </p:spPr>
          <p:txBody>
            <a:bodyPr wrap="none" rtlCol="0">
              <a:spAutoFit/>
            </a:bodyPr>
            <a:lstStyle/>
            <a:p>
              <a:r>
                <a:rPr lang="en-US" sz="1100" b="1" dirty="0" smtClean="0"/>
                <a:t>Chopping pattern for typical LHC </a:t>
              </a:r>
              <a:r>
                <a:rPr lang="en-US" sz="1100" b="1" smtClean="0"/>
                <a:t>pulses for PSB</a:t>
              </a:r>
              <a:endParaRPr lang="en-US" sz="1100" b="1"/>
            </a:p>
          </p:txBody>
        </p:sp>
      </p:grpSp>
      <p:sp>
        <p:nvSpPr>
          <p:cNvPr id="3" name="Slide Number Placeholder 2"/>
          <p:cNvSpPr>
            <a:spLocks noGrp="1"/>
          </p:cNvSpPr>
          <p:nvPr>
            <p:ph type="sldNum" sz="quarter" idx="4"/>
          </p:nvPr>
        </p:nvSpPr>
        <p:spPr/>
        <p:txBody>
          <a:bodyPr/>
          <a:lstStyle/>
          <a:p>
            <a:fld id="{17918391-D411-FE40-AAD7-861AE5233E0E}" type="slidenum">
              <a:rPr lang="en-US" smtClean="0"/>
              <a:pPr/>
              <a:t>19</a:t>
            </a:fld>
            <a:r>
              <a:rPr lang="en-US" smtClean="0"/>
              <a:t>/22</a:t>
            </a:r>
            <a:endParaRPr lang="en-US" dirty="0" smtClean="0"/>
          </a:p>
        </p:txBody>
      </p:sp>
    </p:spTree>
    <p:extLst>
      <p:ext uri="{BB962C8B-B14F-4D97-AF65-F5344CB8AC3E}">
        <p14:creationId xmlns:p14="http://schemas.microsoft.com/office/powerpoint/2010/main" val="1551131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Outline</a:t>
            </a:r>
            <a:endParaRPr lang="en-US" sz="3200" dirty="0"/>
          </a:p>
        </p:txBody>
      </p:sp>
      <p:sp>
        <p:nvSpPr>
          <p:cNvPr id="7" name="Content Placeholder 6"/>
          <p:cNvSpPr>
            <a:spLocks noGrp="1"/>
          </p:cNvSpPr>
          <p:nvPr>
            <p:ph idx="1"/>
          </p:nvPr>
        </p:nvSpPr>
        <p:spPr/>
        <p:txBody>
          <a:bodyPr/>
          <a:lstStyle/>
          <a:p>
            <a:pPr>
              <a:buClr>
                <a:srgbClr val="005494"/>
              </a:buClr>
            </a:pPr>
            <a:r>
              <a:rPr lang="en-US" dirty="0" smtClean="0">
                <a:solidFill>
                  <a:srgbClr val="005494"/>
                </a:solidFill>
              </a:rPr>
              <a:t>LINAC4 layout and choices</a:t>
            </a:r>
          </a:p>
          <a:p>
            <a:pPr>
              <a:buClr>
                <a:srgbClr val="005494"/>
              </a:buClr>
            </a:pPr>
            <a:r>
              <a:rPr lang="en-US" dirty="0">
                <a:solidFill>
                  <a:srgbClr val="005494"/>
                </a:solidFill>
              </a:rPr>
              <a:t>C</a:t>
            </a:r>
            <a:r>
              <a:rPr lang="en-US" dirty="0" smtClean="0">
                <a:solidFill>
                  <a:srgbClr val="005494"/>
                </a:solidFill>
              </a:rPr>
              <a:t>ommissioning results</a:t>
            </a:r>
          </a:p>
          <a:p>
            <a:pPr>
              <a:buClr>
                <a:srgbClr val="005494"/>
              </a:buClr>
            </a:pPr>
            <a:r>
              <a:rPr lang="en-US" dirty="0" smtClean="0">
                <a:solidFill>
                  <a:srgbClr val="005494"/>
                </a:solidFill>
              </a:rPr>
              <a:t>Reliability and beam </a:t>
            </a:r>
            <a:r>
              <a:rPr lang="en-US" dirty="0">
                <a:solidFill>
                  <a:srgbClr val="005494"/>
                </a:solidFill>
              </a:rPr>
              <a:t>quality run</a:t>
            </a:r>
          </a:p>
          <a:p>
            <a:pPr>
              <a:buClr>
                <a:srgbClr val="005494"/>
              </a:buClr>
            </a:pPr>
            <a:r>
              <a:rPr lang="en-US" dirty="0" smtClean="0">
                <a:solidFill>
                  <a:srgbClr val="005494"/>
                </a:solidFill>
              </a:rPr>
              <a:t>Conclusions </a:t>
            </a:r>
            <a:r>
              <a:rPr lang="en-US" dirty="0">
                <a:solidFill>
                  <a:srgbClr val="005494"/>
                </a:solidFill>
              </a:rPr>
              <a:t>and </a:t>
            </a:r>
            <a:r>
              <a:rPr lang="en-US" dirty="0" smtClean="0">
                <a:solidFill>
                  <a:srgbClr val="005494"/>
                </a:solidFill>
              </a:rPr>
              <a:t>outlook</a:t>
            </a:r>
            <a:r>
              <a:rPr lang="en-US" dirty="0">
                <a:solidFill>
                  <a:srgbClr val="005494"/>
                </a:solidFill>
              </a:rPr>
              <a:t/>
            </a:r>
            <a:br>
              <a:rPr lang="en-US" dirty="0">
                <a:solidFill>
                  <a:srgbClr val="005494"/>
                </a:solidFill>
              </a:rPr>
            </a:br>
            <a:endParaRPr lang="en-US" dirty="0">
              <a:solidFill>
                <a:srgbClr val="005494"/>
              </a:solidFill>
            </a:endParaRPr>
          </a:p>
        </p:txBody>
      </p:sp>
      <p:sp>
        <p:nvSpPr>
          <p:cNvPr id="2" name="Slide Number Placeholder 1"/>
          <p:cNvSpPr>
            <a:spLocks noGrp="1"/>
          </p:cNvSpPr>
          <p:nvPr>
            <p:ph type="sldNum" sz="quarter" idx="4"/>
          </p:nvPr>
        </p:nvSpPr>
        <p:spPr/>
        <p:txBody>
          <a:bodyPr/>
          <a:lstStyle/>
          <a:p>
            <a:fld id="{17918391-D411-FE40-AAD7-861AE5233E0E}" type="slidenum">
              <a:rPr lang="en-US" smtClean="0"/>
              <a:pPr/>
              <a:t>2</a:t>
            </a:fld>
            <a:r>
              <a:rPr lang="en-US" smtClean="0"/>
              <a:t>/22</a:t>
            </a:r>
            <a:endParaRPr lang="en-US" dirty="0" smtClean="0"/>
          </a:p>
        </p:txBody>
      </p:sp>
    </p:spTree>
    <p:extLst>
      <p:ext uri="{BB962C8B-B14F-4D97-AF65-F5344CB8AC3E}">
        <p14:creationId xmlns:p14="http://schemas.microsoft.com/office/powerpoint/2010/main" val="1003932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61" y="109269"/>
            <a:ext cx="8617190" cy="744901"/>
          </a:xfrm>
        </p:spPr>
        <p:txBody>
          <a:bodyPr/>
          <a:lstStyle/>
          <a:p>
            <a:r>
              <a:rPr lang="en-US" sz="3000" dirty="0" smtClean="0"/>
              <a:t>Beam quality measurements – longitudinal shape</a:t>
            </a:r>
            <a:endParaRPr lang="en-US" sz="3000" dirty="0"/>
          </a:p>
        </p:txBody>
      </p:sp>
      <p:grpSp>
        <p:nvGrpSpPr>
          <p:cNvPr id="50" name="Group 49"/>
          <p:cNvGrpSpPr/>
          <p:nvPr/>
        </p:nvGrpSpPr>
        <p:grpSpPr>
          <a:xfrm>
            <a:off x="9233" y="1273879"/>
            <a:ext cx="8823617" cy="4662761"/>
            <a:chOff x="142722" y="1386677"/>
            <a:chExt cx="8823617" cy="4662761"/>
          </a:xfrm>
        </p:grpSpPr>
        <p:grpSp>
          <p:nvGrpSpPr>
            <p:cNvPr id="51" name="Group 50"/>
            <p:cNvGrpSpPr/>
            <p:nvPr/>
          </p:nvGrpSpPr>
          <p:grpSpPr>
            <a:xfrm>
              <a:off x="5576919" y="1989334"/>
              <a:ext cx="3389420" cy="2579327"/>
              <a:chOff x="5576919" y="1989334"/>
              <a:chExt cx="3389420" cy="2579327"/>
            </a:xfrm>
          </p:grpSpPr>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3561" t="10956" r="16427"/>
              <a:stretch/>
            </p:blipFill>
            <p:spPr>
              <a:xfrm>
                <a:off x="5576919" y="2123527"/>
                <a:ext cx="3389420" cy="2445134"/>
              </a:xfrm>
              <a:prstGeom prst="rect">
                <a:avLst/>
              </a:prstGeom>
            </p:spPr>
          </p:pic>
          <p:sp>
            <p:nvSpPr>
              <p:cNvPr id="59" name="TextBox 58"/>
              <p:cNvSpPr txBox="1"/>
              <p:nvPr/>
            </p:nvSpPr>
            <p:spPr>
              <a:xfrm>
                <a:off x="7946467" y="1989334"/>
                <a:ext cx="992096" cy="369332"/>
              </a:xfrm>
              <a:prstGeom prst="rect">
                <a:avLst/>
              </a:prstGeom>
              <a:solidFill>
                <a:schemeClr val="bg1"/>
              </a:solidFill>
              <a:ln>
                <a:solidFill>
                  <a:srgbClr val="0070C0"/>
                </a:solidFill>
              </a:ln>
            </p:spPr>
            <p:txBody>
              <a:bodyPr wrap="square" rtlCol="0">
                <a:spAutoFit/>
              </a:bodyPr>
              <a:lstStyle/>
              <a:p>
                <a:r>
                  <a:rPr lang="en-US" dirty="0" smtClean="0"/>
                  <a:t>BSM2</a:t>
                </a:r>
                <a:endParaRPr lang="en-GB" dirty="0"/>
              </a:p>
            </p:txBody>
          </p:sp>
        </p:grpSp>
        <p:grpSp>
          <p:nvGrpSpPr>
            <p:cNvPr id="52" name="Group 51"/>
            <p:cNvGrpSpPr/>
            <p:nvPr/>
          </p:nvGrpSpPr>
          <p:grpSpPr>
            <a:xfrm>
              <a:off x="142722" y="1386677"/>
              <a:ext cx="5317737" cy="4662761"/>
              <a:chOff x="142722" y="1386677"/>
              <a:chExt cx="5317737" cy="4662761"/>
            </a:xfrm>
          </p:grpSpPr>
          <p:grpSp>
            <p:nvGrpSpPr>
              <p:cNvPr id="54" name="Group 53"/>
              <p:cNvGrpSpPr/>
              <p:nvPr/>
            </p:nvGrpSpPr>
            <p:grpSpPr>
              <a:xfrm>
                <a:off x="142722" y="1386677"/>
                <a:ext cx="5317737" cy="4478095"/>
                <a:chOff x="142722" y="1386677"/>
                <a:chExt cx="5317737" cy="4478095"/>
              </a:xfrm>
            </p:grpSpPr>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32" y="1386677"/>
                  <a:ext cx="5194927" cy="4478095"/>
                </a:xfrm>
                <a:prstGeom prst="rect">
                  <a:avLst/>
                </a:prstGeom>
              </p:spPr>
            </p:pic>
            <p:sp>
              <p:nvSpPr>
                <p:cNvPr id="57" name="TextBox 56"/>
                <p:cNvSpPr txBox="1"/>
                <p:nvPr/>
              </p:nvSpPr>
              <p:spPr>
                <a:xfrm>
                  <a:off x="142722" y="1938861"/>
                  <a:ext cx="992096" cy="369332"/>
                </a:xfrm>
                <a:prstGeom prst="rect">
                  <a:avLst/>
                </a:prstGeom>
                <a:solidFill>
                  <a:schemeClr val="bg1"/>
                </a:solidFill>
                <a:ln>
                  <a:solidFill>
                    <a:srgbClr val="0070C0"/>
                  </a:solidFill>
                </a:ln>
              </p:spPr>
              <p:txBody>
                <a:bodyPr wrap="square" rtlCol="0">
                  <a:spAutoFit/>
                </a:bodyPr>
                <a:lstStyle/>
                <a:p>
                  <a:r>
                    <a:rPr lang="en-US" dirty="0" smtClean="0"/>
                    <a:t>BSM1</a:t>
                  </a:r>
                  <a:endParaRPr lang="en-GB" dirty="0"/>
                </a:p>
              </p:txBody>
            </p:sp>
          </p:grpSp>
          <p:sp>
            <p:nvSpPr>
              <p:cNvPr id="55" name="TextBox 54"/>
              <p:cNvSpPr txBox="1"/>
              <p:nvPr/>
            </p:nvSpPr>
            <p:spPr>
              <a:xfrm>
                <a:off x="1845812" y="5680106"/>
                <a:ext cx="1889760" cy="369332"/>
              </a:xfrm>
              <a:prstGeom prst="rect">
                <a:avLst/>
              </a:prstGeom>
              <a:solidFill>
                <a:schemeClr val="bg1"/>
              </a:solidFill>
            </p:spPr>
            <p:txBody>
              <a:bodyPr wrap="square" rtlCol="0">
                <a:spAutoFit/>
              </a:bodyPr>
              <a:lstStyle/>
              <a:p>
                <a:r>
                  <a:rPr lang="en-US" dirty="0" smtClean="0"/>
                  <a:t>Caterpillar beam </a:t>
                </a:r>
                <a:endParaRPr lang="en-GB" dirty="0"/>
              </a:p>
            </p:txBody>
          </p:sp>
        </p:grpSp>
        <p:sp>
          <p:nvSpPr>
            <p:cNvPr id="53" name="TextBox 52"/>
            <p:cNvSpPr txBox="1"/>
            <p:nvPr/>
          </p:nvSpPr>
          <p:spPr>
            <a:xfrm>
              <a:off x="2981561" y="1386677"/>
              <a:ext cx="4000486" cy="369332"/>
            </a:xfrm>
            <a:prstGeom prst="rect">
              <a:avLst/>
            </a:prstGeom>
            <a:solidFill>
              <a:schemeClr val="bg1"/>
            </a:solidFill>
            <a:ln>
              <a:solidFill>
                <a:srgbClr val="0070C0"/>
              </a:solidFill>
            </a:ln>
          </p:spPr>
          <p:txBody>
            <a:bodyPr wrap="square" rtlCol="0">
              <a:spAutoFit/>
            </a:bodyPr>
            <a:lstStyle/>
            <a:p>
              <a:r>
                <a:rPr lang="en-US" dirty="0" smtClean="0"/>
                <a:t>Beam Shape </a:t>
              </a:r>
              <a:r>
                <a:rPr lang="en-US" smtClean="0"/>
                <a:t>Monitor Commissioning</a:t>
              </a:r>
              <a:endParaRPr lang="en-GB" dirty="0"/>
            </a:p>
          </p:txBody>
        </p:sp>
      </p:grpSp>
      <p:sp>
        <p:nvSpPr>
          <p:cNvPr id="3" name="Slide Number Placeholder 2"/>
          <p:cNvSpPr>
            <a:spLocks noGrp="1"/>
          </p:cNvSpPr>
          <p:nvPr>
            <p:ph type="sldNum" sz="quarter" idx="4"/>
          </p:nvPr>
        </p:nvSpPr>
        <p:spPr/>
        <p:txBody>
          <a:bodyPr/>
          <a:lstStyle/>
          <a:p>
            <a:fld id="{17918391-D411-FE40-AAD7-861AE5233E0E}" type="slidenum">
              <a:rPr lang="en-US" smtClean="0"/>
              <a:pPr/>
              <a:t>20</a:t>
            </a:fld>
            <a:r>
              <a:rPr lang="en-US" smtClean="0"/>
              <a:t>/22</a:t>
            </a:r>
            <a:endParaRPr lang="en-US" dirty="0" smtClean="0"/>
          </a:p>
        </p:txBody>
      </p:sp>
    </p:spTree>
    <p:extLst>
      <p:ext uri="{BB962C8B-B14F-4D97-AF65-F5344CB8AC3E}">
        <p14:creationId xmlns:p14="http://schemas.microsoft.com/office/powerpoint/2010/main" val="1485076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2" y="109269"/>
            <a:ext cx="9084038" cy="744901"/>
          </a:xfrm>
        </p:spPr>
        <p:txBody>
          <a:bodyPr>
            <a:noAutofit/>
          </a:bodyPr>
          <a:lstStyle/>
          <a:p>
            <a:r>
              <a:rPr lang="en-US" sz="3000" dirty="0" smtClean="0"/>
              <a:t>LINAC4: measured beam characteristics</a:t>
            </a:r>
            <a:endParaRPr lang="en-US" sz="3000" dirty="0"/>
          </a:p>
        </p:txBody>
      </p:sp>
      <p:graphicFrame>
        <p:nvGraphicFramePr>
          <p:cNvPr id="7" name="Table 6"/>
          <p:cNvGraphicFramePr>
            <a:graphicFrameLocks noGrp="1"/>
          </p:cNvGraphicFramePr>
          <p:nvPr>
            <p:extLst>
              <p:ext uri="{D42A27DB-BD31-4B8C-83A1-F6EECF244321}">
                <p14:modId xmlns:p14="http://schemas.microsoft.com/office/powerpoint/2010/main" val="1699925975"/>
              </p:ext>
            </p:extLst>
          </p:nvPr>
        </p:nvGraphicFramePr>
        <p:xfrm>
          <a:off x="1280555" y="1480188"/>
          <a:ext cx="6431594" cy="4250143"/>
        </p:xfrm>
        <a:graphic>
          <a:graphicData uri="http://schemas.openxmlformats.org/drawingml/2006/table">
            <a:tbl>
              <a:tblPr firstRow="1" bandRow="1">
                <a:tableStyleId>{3C2FFA5D-87B4-456A-9821-1D502468CF0F}</a:tableStyleId>
              </a:tblPr>
              <a:tblGrid>
                <a:gridCol w="3215797"/>
                <a:gridCol w="3215797"/>
              </a:tblGrid>
              <a:tr h="0">
                <a:tc>
                  <a:txBody>
                    <a:bodyPr/>
                    <a:lstStyle/>
                    <a:p>
                      <a:r>
                        <a:rPr lang="en-US" sz="1600" dirty="0" smtClean="0">
                          <a:effectLst/>
                        </a:rPr>
                        <a:t>Parameter</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solidFill>
                      <a:srgbClr val="005494"/>
                    </a:solidFill>
                  </a:tcPr>
                </a:tc>
                <a:tc>
                  <a:txBody>
                    <a:bodyPr/>
                    <a:lstStyle/>
                    <a:p>
                      <a:r>
                        <a:rPr lang="en-US" sz="1600" dirty="0" smtClean="0">
                          <a:effectLst/>
                        </a:rPr>
                        <a:t>Measurement</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solidFill>
                      <a:srgbClr val="005494"/>
                    </a:solidFill>
                  </a:tcPr>
                </a:tc>
              </a:tr>
              <a:tr h="354343">
                <a:tc>
                  <a:txBody>
                    <a:bodyPr/>
                    <a:lstStyle/>
                    <a:p>
                      <a:r>
                        <a:rPr lang="en-US" sz="1600" dirty="0" smtClean="0">
                          <a:effectLst/>
                        </a:rPr>
                        <a:t>Peak intensity at 160 MeV</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gradFill>
                      <a:gsLst>
                        <a:gs pos="0">
                          <a:srgbClr val="005494">
                            <a:tint val="66000"/>
                            <a:satMod val="160000"/>
                          </a:srgbClr>
                        </a:gs>
                        <a:gs pos="100000">
                          <a:srgbClr val="005494">
                            <a:tint val="23500"/>
                            <a:satMod val="160000"/>
                          </a:srgbClr>
                        </a:gs>
                      </a:gsLst>
                      <a:lin ang="2700000" scaled="1"/>
                    </a:gradFill>
                  </a:tcPr>
                </a:tc>
                <a:tc>
                  <a:txBody>
                    <a:bodyPr/>
                    <a:lstStyle/>
                    <a:p>
                      <a:r>
                        <a:rPr lang="en-US" sz="1600" dirty="0" smtClean="0">
                          <a:effectLst/>
                        </a:rPr>
                        <a:t>25 mA</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gradFill>
                      <a:gsLst>
                        <a:gs pos="0">
                          <a:srgbClr val="005494">
                            <a:tint val="66000"/>
                            <a:satMod val="160000"/>
                          </a:srgbClr>
                        </a:gs>
                        <a:gs pos="100000">
                          <a:srgbClr val="005494">
                            <a:tint val="23500"/>
                            <a:satMod val="160000"/>
                          </a:srgbClr>
                        </a:gs>
                      </a:gsLst>
                      <a:lin ang="2700000" scaled="1"/>
                    </a:gradFill>
                  </a:tcPr>
                </a:tc>
              </a:tr>
              <a:tr h="354343">
                <a:tc>
                  <a:txBody>
                    <a:bodyPr/>
                    <a:lstStyle/>
                    <a:p>
                      <a:r>
                        <a:rPr lang="en-US" sz="1600" dirty="0" smtClean="0">
                          <a:effectLst/>
                        </a:rPr>
                        <a:t>Emittance </a:t>
                      </a:r>
                      <a:r>
                        <a:rPr lang="en-US" sz="1600" dirty="0" err="1" smtClean="0">
                          <a:effectLst/>
                        </a:rPr>
                        <a:t>rms</a:t>
                      </a:r>
                      <a:r>
                        <a:rPr lang="en-US" sz="1600" dirty="0" smtClean="0">
                          <a:effectLst/>
                        </a:rPr>
                        <a:t> normalized</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solidFill>
                      <a:srgbClr val="005494">
                        <a:alpha val="30000"/>
                      </a:srgbClr>
                    </a:solidFill>
                  </a:tcPr>
                </a:tc>
                <a:tc>
                  <a:txBody>
                    <a:bodyPr/>
                    <a:lstStyle/>
                    <a:p>
                      <a:r>
                        <a:rPr lang="en-US" sz="1600" dirty="0" smtClean="0">
                          <a:effectLst/>
                        </a:rPr>
                        <a:t>0.3 </a:t>
                      </a:r>
                      <a:r>
                        <a:rPr lang="en-US" sz="1800" dirty="0" smtClean="0">
                          <a:effectLst/>
                          <a:latin typeface="Symbol" charset="2"/>
                          <a:ea typeface="Symbol" charset="2"/>
                          <a:cs typeface="Symbol" charset="2"/>
                        </a:rPr>
                        <a:t>p</a:t>
                      </a:r>
                      <a:r>
                        <a:rPr lang="en-US" sz="1600" dirty="0" smtClean="0">
                          <a:effectLst/>
                        </a:rPr>
                        <a:t> mm </a:t>
                      </a:r>
                      <a:r>
                        <a:rPr lang="en-US" sz="1600" dirty="0" err="1" smtClean="0">
                          <a:effectLst/>
                        </a:rPr>
                        <a:t>mrad</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solidFill>
                      <a:srgbClr val="005494">
                        <a:alpha val="30000"/>
                      </a:srgbClr>
                    </a:solidFill>
                  </a:tcPr>
                </a:tc>
              </a:tr>
              <a:tr h="413400">
                <a:tc>
                  <a:txBody>
                    <a:bodyPr/>
                    <a:lstStyle/>
                    <a:p>
                      <a:r>
                        <a:rPr lang="en-US" sz="1600" dirty="0" smtClean="0">
                          <a:effectLst/>
                        </a:rPr>
                        <a:t>Max usable pulse length</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gradFill>
                      <a:gsLst>
                        <a:gs pos="0">
                          <a:srgbClr val="005494">
                            <a:tint val="66000"/>
                            <a:satMod val="160000"/>
                          </a:srgbClr>
                        </a:gs>
                        <a:gs pos="100000">
                          <a:srgbClr val="005494">
                            <a:tint val="23500"/>
                            <a:satMod val="160000"/>
                          </a:srgbClr>
                        </a:gs>
                      </a:gsLst>
                      <a:lin ang="2700000" scaled="1"/>
                    </a:gradFill>
                  </a:tcPr>
                </a:tc>
                <a:tc>
                  <a:txBody>
                    <a:bodyPr/>
                    <a:lstStyle/>
                    <a:p>
                      <a:r>
                        <a:rPr lang="en-US" sz="1600" dirty="0" smtClean="0">
                          <a:effectLst/>
                        </a:rPr>
                        <a:t>600 </a:t>
                      </a:r>
                      <a:r>
                        <a:rPr lang="en-US" sz="2000" dirty="0" err="1" smtClean="0">
                          <a:effectLst/>
                          <a:latin typeface="Symbol" charset="2"/>
                          <a:ea typeface="Symbol" charset="2"/>
                          <a:cs typeface="Symbol" charset="2"/>
                        </a:rPr>
                        <a:t>m</a:t>
                      </a:r>
                      <a:r>
                        <a:rPr lang="en-US" sz="1600" dirty="0" err="1" smtClean="0">
                          <a:effectLst/>
                        </a:rPr>
                        <a:t>s</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gradFill>
                      <a:gsLst>
                        <a:gs pos="0">
                          <a:srgbClr val="005494">
                            <a:tint val="66000"/>
                            <a:satMod val="160000"/>
                          </a:srgbClr>
                        </a:gs>
                        <a:gs pos="100000">
                          <a:srgbClr val="005494">
                            <a:tint val="23500"/>
                            <a:satMod val="160000"/>
                          </a:srgbClr>
                        </a:gs>
                      </a:gsLst>
                      <a:lin ang="2700000" scaled="1"/>
                    </a:gradFill>
                  </a:tcPr>
                </a:tc>
              </a:tr>
              <a:tr h="354343">
                <a:tc>
                  <a:txBody>
                    <a:bodyPr/>
                    <a:lstStyle/>
                    <a:p>
                      <a:r>
                        <a:rPr lang="en-US" sz="1600" dirty="0" smtClean="0">
                          <a:effectLst/>
                        </a:rPr>
                        <a:t>Stability</a:t>
                      </a:r>
                      <a:r>
                        <a:rPr lang="en-US" sz="1600" baseline="0" dirty="0" smtClean="0">
                          <a:effectLst/>
                        </a:rPr>
                        <a:t> shot-to-shot</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solidFill>
                      <a:srgbClr val="005494">
                        <a:alpha val="30000"/>
                      </a:srgbClr>
                    </a:solidFill>
                  </a:tcPr>
                </a:tc>
                <a:tc>
                  <a:txBody>
                    <a:bodyPr/>
                    <a:lstStyle/>
                    <a:p>
                      <a:r>
                        <a:rPr lang="en-US" sz="1600" dirty="0" smtClean="0">
                          <a:effectLst/>
                        </a:rPr>
                        <a:t>2%</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solidFill>
                      <a:srgbClr val="005494">
                        <a:alpha val="30000"/>
                      </a:srgbClr>
                    </a:solidFill>
                  </a:tcPr>
                </a:tc>
              </a:tr>
              <a:tr h="679157">
                <a:tc>
                  <a:txBody>
                    <a:bodyPr/>
                    <a:lstStyle/>
                    <a:p>
                      <a:r>
                        <a:rPr lang="en-US" sz="1600" dirty="0" smtClean="0">
                          <a:effectLst/>
                        </a:rPr>
                        <a:t>Pulse flatness</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gradFill>
                      <a:gsLst>
                        <a:gs pos="0">
                          <a:srgbClr val="005494">
                            <a:tint val="66000"/>
                            <a:satMod val="160000"/>
                          </a:srgbClr>
                        </a:gs>
                        <a:gs pos="100000">
                          <a:srgbClr val="005494">
                            <a:tint val="23500"/>
                            <a:satMod val="160000"/>
                          </a:srgbClr>
                        </a:gs>
                      </a:gsLst>
                      <a:lin ang="27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rPr>
                        <a:t>2% for 160</a:t>
                      </a:r>
                      <a:r>
                        <a:rPr lang="en-US" sz="1800" dirty="0" smtClean="0">
                          <a:effectLst/>
                          <a:latin typeface="Symbol" charset="2"/>
                          <a:ea typeface="Symbol" charset="2"/>
                          <a:cs typeface="Symbol" charset="2"/>
                        </a:rPr>
                        <a:t>m</a:t>
                      </a:r>
                      <a:r>
                        <a:rPr lang="en-US" sz="1600" dirty="0" smtClean="0">
                          <a:effectLst/>
                        </a:rPr>
                        <a:t>s pulse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rPr>
                        <a:t>5% </a:t>
                      </a:r>
                      <a:r>
                        <a:rPr lang="en-US" sz="1600" dirty="0" err="1" smtClean="0">
                          <a:effectLst/>
                        </a:rPr>
                        <a:t>fpr</a:t>
                      </a:r>
                      <a:r>
                        <a:rPr lang="en-US" sz="1600" dirty="0" smtClean="0">
                          <a:effectLst/>
                        </a:rPr>
                        <a:t> 600</a:t>
                      </a:r>
                      <a:r>
                        <a:rPr lang="en-US" sz="1800" dirty="0" smtClean="0">
                          <a:effectLst/>
                          <a:latin typeface="Symbol" charset="2"/>
                          <a:ea typeface="Symbol" charset="2"/>
                          <a:cs typeface="Symbol" charset="2"/>
                        </a:rPr>
                        <a:t>m</a:t>
                      </a:r>
                      <a:r>
                        <a:rPr lang="en-US" sz="1600" dirty="0" smtClean="0">
                          <a:effectLst/>
                        </a:rPr>
                        <a:t>s pulse</a:t>
                      </a: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gradFill>
                      <a:gsLst>
                        <a:gs pos="0">
                          <a:srgbClr val="005494">
                            <a:tint val="66000"/>
                            <a:satMod val="160000"/>
                          </a:srgbClr>
                        </a:gs>
                        <a:gs pos="100000">
                          <a:srgbClr val="005494">
                            <a:tint val="23500"/>
                            <a:satMod val="160000"/>
                          </a:srgbClr>
                        </a:gs>
                      </a:gsLst>
                      <a:lin ang="2700000" scaled="1"/>
                    </a:gradFill>
                  </a:tcPr>
                </a:tc>
              </a:tr>
              <a:tr h="620100">
                <a:tc>
                  <a:txBody>
                    <a:bodyPr/>
                    <a:lstStyle/>
                    <a:p>
                      <a:r>
                        <a:rPr lang="en-US" sz="1600" dirty="0" smtClean="0">
                          <a:effectLst/>
                        </a:rPr>
                        <a:t>Beam position jitter along the pulse at the </a:t>
                      </a:r>
                      <a:r>
                        <a:rPr lang="en-US" sz="1600" dirty="0" err="1" smtClean="0">
                          <a:effectLst/>
                        </a:rPr>
                        <a:t>linac</a:t>
                      </a:r>
                      <a:r>
                        <a:rPr lang="en-US" sz="1600" dirty="0" smtClean="0">
                          <a:effectLst/>
                        </a:rPr>
                        <a:t> dump</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solidFill>
                      <a:srgbClr val="005494">
                        <a:alpha val="30000"/>
                      </a:srgbClr>
                    </a:solidFill>
                  </a:tcPr>
                </a:tc>
                <a:tc>
                  <a:txBody>
                    <a:bodyPr/>
                    <a:lstStyle/>
                    <a:p>
                      <a:r>
                        <a:rPr lang="en-US" sz="1600" dirty="0" smtClean="0">
                          <a:effectLst/>
                        </a:rPr>
                        <a:t>+/- 1mm</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solidFill>
                      <a:srgbClr val="005494">
                        <a:alpha val="30000"/>
                      </a:srgbClr>
                    </a:solidFill>
                  </a:tcPr>
                </a:tc>
              </a:tr>
              <a:tr h="620100">
                <a:tc>
                  <a:txBody>
                    <a:bodyPr/>
                    <a:lstStyle/>
                    <a:p>
                      <a:r>
                        <a:rPr lang="en-US" sz="1600" dirty="0" smtClean="0">
                          <a:effectLst/>
                        </a:rPr>
                        <a:t>Fast Chopping at 3</a:t>
                      </a:r>
                      <a:r>
                        <a:rPr lang="en-US" sz="1600" baseline="0" dirty="0" smtClean="0">
                          <a:effectLst/>
                        </a:rPr>
                        <a:t> MeV</a:t>
                      </a:r>
                      <a:endParaRPr lang="en-US" sz="1600" dirty="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gradFill>
                      <a:gsLst>
                        <a:gs pos="0">
                          <a:srgbClr val="005494">
                            <a:tint val="66000"/>
                            <a:satMod val="160000"/>
                          </a:srgbClr>
                        </a:gs>
                        <a:gs pos="100000">
                          <a:srgbClr val="005494">
                            <a:tint val="23500"/>
                            <a:satMod val="160000"/>
                          </a:srgbClr>
                        </a:gs>
                      </a:gsLst>
                      <a:lin ang="27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rPr>
                        <a:t>Rise</a:t>
                      </a:r>
                      <a:r>
                        <a:rPr lang="en-US" sz="1600" baseline="0" dirty="0" smtClean="0">
                          <a:effectLst/>
                        </a:rPr>
                        <a:t> time &lt; 10ns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effectLst/>
                        </a:rPr>
                        <a:t>Extinction factor close to 100%</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effectLst/>
                        </a:rPr>
                        <a:t>Unprecedented flexibility: beam 1- 600 </a:t>
                      </a:r>
                      <a:r>
                        <a:rPr lang="en-US" sz="2000" dirty="0" err="1" smtClean="0">
                          <a:effectLst/>
                          <a:latin typeface="Symbol" charset="2"/>
                          <a:ea typeface="Symbol" charset="2"/>
                          <a:cs typeface="Symbol" charset="2"/>
                        </a:rPr>
                        <a:t>m</a:t>
                      </a:r>
                      <a:r>
                        <a:rPr lang="en-US" sz="1600" dirty="0" err="1" smtClean="0">
                          <a:effectLst/>
                        </a:rPr>
                        <a:t>s</a:t>
                      </a:r>
                      <a:endParaRPr lang="en-US" sz="1600" dirty="0" smtClean="0">
                        <a:effectLst/>
                      </a:endParaRPr>
                    </a:p>
                  </a:txBody>
                  <a:tcPr>
                    <a:lnL w="12700" cap="flat" cmpd="sng" algn="ctr">
                      <a:solidFill>
                        <a:srgbClr val="005494"/>
                      </a:solidFill>
                      <a:prstDash val="solid"/>
                      <a:round/>
                      <a:headEnd type="none" w="med" len="med"/>
                      <a:tailEnd type="none" w="med" len="med"/>
                    </a:lnL>
                    <a:lnR w="12700" cap="flat" cmpd="sng" algn="ctr">
                      <a:solidFill>
                        <a:srgbClr val="005494"/>
                      </a:solidFill>
                      <a:prstDash val="solid"/>
                      <a:round/>
                      <a:headEnd type="none" w="med" len="med"/>
                      <a:tailEnd type="none" w="med" len="med"/>
                    </a:lnR>
                    <a:lnT w="12700" cap="flat" cmpd="sng" algn="ctr">
                      <a:solidFill>
                        <a:srgbClr val="005494"/>
                      </a:solidFill>
                      <a:prstDash val="solid"/>
                      <a:round/>
                      <a:headEnd type="none" w="med" len="med"/>
                      <a:tailEnd type="none" w="med" len="med"/>
                    </a:lnT>
                    <a:lnB w="12700" cap="flat" cmpd="sng" algn="ctr">
                      <a:solidFill>
                        <a:srgbClr val="005494"/>
                      </a:solidFill>
                      <a:prstDash val="solid"/>
                      <a:round/>
                      <a:headEnd type="none" w="med" len="med"/>
                      <a:tailEnd type="none" w="med" len="med"/>
                    </a:lnB>
                    <a:gradFill>
                      <a:gsLst>
                        <a:gs pos="0">
                          <a:srgbClr val="005494">
                            <a:tint val="66000"/>
                            <a:satMod val="160000"/>
                          </a:srgbClr>
                        </a:gs>
                        <a:gs pos="100000">
                          <a:srgbClr val="005494">
                            <a:tint val="23500"/>
                            <a:satMod val="160000"/>
                          </a:srgbClr>
                        </a:gs>
                      </a:gsLst>
                      <a:lin ang="2700000" scaled="1"/>
                    </a:gradFill>
                  </a:tcPr>
                </a:tc>
              </a:tr>
            </a:tbl>
          </a:graphicData>
        </a:graphic>
      </p:graphicFrame>
      <p:sp>
        <p:nvSpPr>
          <p:cNvPr id="3" name="Slide Number Placeholder 2"/>
          <p:cNvSpPr>
            <a:spLocks noGrp="1"/>
          </p:cNvSpPr>
          <p:nvPr>
            <p:ph type="sldNum" sz="quarter" idx="4"/>
          </p:nvPr>
        </p:nvSpPr>
        <p:spPr/>
        <p:txBody>
          <a:bodyPr/>
          <a:lstStyle/>
          <a:p>
            <a:fld id="{17918391-D411-FE40-AAD7-861AE5233E0E}" type="slidenum">
              <a:rPr lang="en-US" smtClean="0"/>
              <a:pPr/>
              <a:t>21</a:t>
            </a:fld>
            <a:r>
              <a:rPr lang="en-US" smtClean="0"/>
              <a:t>/22</a:t>
            </a:r>
            <a:endParaRPr lang="en-US" dirty="0" smtClean="0"/>
          </a:p>
        </p:txBody>
      </p:sp>
    </p:spTree>
    <p:extLst>
      <p:ext uri="{BB962C8B-B14F-4D97-AF65-F5344CB8AC3E}">
        <p14:creationId xmlns:p14="http://schemas.microsoft.com/office/powerpoint/2010/main" val="1861498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 and outlook</a:t>
            </a:r>
            <a:endParaRPr lang="en-US" dirty="0"/>
          </a:p>
        </p:txBody>
      </p:sp>
      <p:sp>
        <p:nvSpPr>
          <p:cNvPr id="3" name="Content Placeholder 2"/>
          <p:cNvSpPr>
            <a:spLocks noGrp="1"/>
          </p:cNvSpPr>
          <p:nvPr>
            <p:ph idx="1"/>
          </p:nvPr>
        </p:nvSpPr>
        <p:spPr>
          <a:xfrm>
            <a:off x="-70880" y="932206"/>
            <a:ext cx="9214880" cy="5291388"/>
          </a:xfrm>
        </p:spPr>
        <p:txBody>
          <a:bodyPr>
            <a:normAutofit lnSpcReduction="10000"/>
          </a:bodyPr>
          <a:lstStyle/>
          <a:p>
            <a:pPr>
              <a:buClr>
                <a:srgbClr val="005494"/>
              </a:buClr>
            </a:pPr>
            <a:r>
              <a:rPr lang="en-US" sz="1900" dirty="0" smtClean="0">
                <a:solidFill>
                  <a:srgbClr val="005494"/>
                </a:solidFill>
              </a:rPr>
              <a:t>Reliability run proved very useful experience allowing to identify issues beyond the possibilities during pure commissioning</a:t>
            </a:r>
          </a:p>
          <a:p>
            <a:pPr lvl="1">
              <a:buClr>
                <a:srgbClr val="88237B"/>
              </a:buClr>
            </a:pPr>
            <a:r>
              <a:rPr lang="en-US" sz="1500" dirty="0" smtClean="0">
                <a:solidFill>
                  <a:srgbClr val="88237B"/>
                </a:solidFill>
              </a:rPr>
              <a:t>Number of teething problems identified, strategies for mitigation for implementation in 2018</a:t>
            </a:r>
          </a:p>
          <a:p>
            <a:pPr lvl="1">
              <a:buClr>
                <a:srgbClr val="88237B"/>
              </a:buClr>
            </a:pPr>
            <a:r>
              <a:rPr lang="en-US" sz="1500" dirty="0" smtClean="0">
                <a:solidFill>
                  <a:srgbClr val="88237B"/>
                </a:solidFill>
              </a:rPr>
              <a:t>Gain further experience with a complex system</a:t>
            </a:r>
            <a:endParaRPr lang="en-US" sz="1500" dirty="0">
              <a:solidFill>
                <a:srgbClr val="88237B"/>
              </a:solidFill>
            </a:endParaRPr>
          </a:p>
          <a:p>
            <a:pPr lvl="1">
              <a:buClr>
                <a:srgbClr val="88237B"/>
              </a:buClr>
            </a:pPr>
            <a:r>
              <a:rPr lang="en-US" sz="1500" dirty="0" smtClean="0">
                <a:solidFill>
                  <a:srgbClr val="88237B"/>
                </a:solidFill>
              </a:rPr>
              <a:t>Run time used to measure and improve performance</a:t>
            </a:r>
          </a:p>
          <a:p>
            <a:pPr lvl="1">
              <a:buClr>
                <a:srgbClr val="88237B"/>
              </a:buClr>
            </a:pPr>
            <a:r>
              <a:rPr lang="en-US" sz="1500" dirty="0">
                <a:solidFill>
                  <a:srgbClr val="88237B"/>
                </a:solidFill>
              </a:rPr>
              <a:t>Identification of areas that need </a:t>
            </a:r>
            <a:r>
              <a:rPr lang="en-US" sz="1500" dirty="0" smtClean="0">
                <a:solidFill>
                  <a:srgbClr val="88237B"/>
                </a:solidFill>
              </a:rPr>
              <a:t>strengthening</a:t>
            </a:r>
          </a:p>
          <a:p>
            <a:pPr>
              <a:buClr>
                <a:srgbClr val="005494"/>
              </a:buClr>
            </a:pPr>
            <a:endParaRPr lang="en-US" sz="600" dirty="0" smtClean="0">
              <a:solidFill>
                <a:srgbClr val="005494"/>
              </a:solidFill>
            </a:endParaRPr>
          </a:p>
          <a:p>
            <a:pPr>
              <a:buClr>
                <a:srgbClr val="005494"/>
              </a:buClr>
            </a:pPr>
            <a:r>
              <a:rPr lang="en-US" sz="1900" dirty="0" smtClean="0">
                <a:solidFill>
                  <a:srgbClr val="005494"/>
                </a:solidFill>
              </a:rPr>
              <a:t>Demonstrated reliable operation of the LINAC4 line to the dump</a:t>
            </a:r>
          </a:p>
          <a:p>
            <a:pPr lvl="1">
              <a:buClr>
                <a:srgbClr val="88237B"/>
              </a:buClr>
            </a:pPr>
            <a:r>
              <a:rPr lang="en-US" sz="1500" dirty="0" smtClean="0">
                <a:solidFill>
                  <a:srgbClr val="88237B"/>
                </a:solidFill>
              </a:rPr>
              <a:t>Most of LINAC4 beam requirements demonstrated (stability, flatness, chopper specifications </a:t>
            </a:r>
            <a:r>
              <a:rPr lang="en-US" sz="1500" dirty="0" err="1" smtClean="0">
                <a:solidFill>
                  <a:srgbClr val="88237B"/>
                </a:solidFill>
              </a:rPr>
              <a:t>etc</a:t>
            </a:r>
            <a:r>
              <a:rPr lang="en-US" sz="1500" dirty="0" smtClean="0">
                <a:solidFill>
                  <a:srgbClr val="88237B"/>
                </a:solidFill>
              </a:rPr>
              <a:t>)</a:t>
            </a:r>
          </a:p>
          <a:p>
            <a:pPr lvl="1">
              <a:buClr>
                <a:srgbClr val="88237B"/>
              </a:buClr>
            </a:pPr>
            <a:r>
              <a:rPr lang="en-US" sz="1500" dirty="0" smtClean="0">
                <a:solidFill>
                  <a:srgbClr val="88237B"/>
                </a:solidFill>
              </a:rPr>
              <a:t>Confidence in running LINAC4 after LS2 </a:t>
            </a:r>
            <a:r>
              <a:rPr lang="en-US" sz="1500" dirty="0" err="1" smtClean="0">
                <a:solidFill>
                  <a:srgbClr val="88237B"/>
                </a:solidFill>
              </a:rPr>
              <a:t>strenghtened</a:t>
            </a:r>
            <a:endParaRPr lang="en-US" sz="1500" dirty="0" smtClean="0">
              <a:solidFill>
                <a:srgbClr val="88237B"/>
              </a:solidFill>
            </a:endParaRPr>
          </a:p>
          <a:p>
            <a:pPr>
              <a:buClr>
                <a:srgbClr val="005494"/>
              </a:buClr>
            </a:pPr>
            <a:endParaRPr lang="en-US" sz="600" dirty="0" smtClean="0">
              <a:solidFill>
                <a:srgbClr val="005494"/>
              </a:solidFill>
            </a:endParaRPr>
          </a:p>
          <a:p>
            <a:pPr>
              <a:buClr>
                <a:srgbClr val="005494"/>
              </a:buClr>
            </a:pPr>
            <a:r>
              <a:rPr lang="en-US" sz="1900" dirty="0" smtClean="0">
                <a:solidFill>
                  <a:srgbClr val="005494"/>
                </a:solidFill>
              </a:rPr>
              <a:t>Transition </a:t>
            </a:r>
            <a:r>
              <a:rPr lang="en-US" sz="1900" dirty="0">
                <a:solidFill>
                  <a:srgbClr val="005494"/>
                </a:solidFill>
              </a:rPr>
              <a:t>from Commissioning to Operation </a:t>
            </a:r>
            <a:r>
              <a:rPr lang="en-US" sz="1900" dirty="0" smtClean="0">
                <a:solidFill>
                  <a:srgbClr val="005494"/>
                </a:solidFill>
              </a:rPr>
              <a:t>ongoing</a:t>
            </a:r>
          </a:p>
          <a:p>
            <a:pPr>
              <a:buClr>
                <a:srgbClr val="005494"/>
              </a:buClr>
            </a:pPr>
            <a:endParaRPr lang="en-US" sz="600" dirty="0" smtClean="0">
              <a:solidFill>
                <a:srgbClr val="005494"/>
              </a:solidFill>
            </a:endParaRPr>
          </a:p>
          <a:p>
            <a:pPr>
              <a:buClr>
                <a:srgbClr val="005494"/>
              </a:buClr>
            </a:pPr>
            <a:r>
              <a:rPr lang="en-US" sz="1900" dirty="0" smtClean="0">
                <a:solidFill>
                  <a:srgbClr val="005494"/>
                </a:solidFill>
              </a:rPr>
              <a:t>More general</a:t>
            </a:r>
          </a:p>
          <a:p>
            <a:pPr lvl="1">
              <a:buClr>
                <a:srgbClr val="88237B"/>
              </a:buClr>
            </a:pPr>
            <a:r>
              <a:rPr lang="en-US" sz="1500" dirty="0" smtClean="0">
                <a:solidFill>
                  <a:srgbClr val="88237B"/>
                </a:solidFill>
              </a:rPr>
              <a:t>Importance of a </a:t>
            </a:r>
            <a:r>
              <a:rPr lang="en-US" sz="1500" dirty="0" err="1" smtClean="0">
                <a:solidFill>
                  <a:srgbClr val="88237B"/>
                </a:solidFill>
              </a:rPr>
              <a:t>teststand</a:t>
            </a:r>
            <a:r>
              <a:rPr lang="en-US" sz="1500" dirty="0" smtClean="0">
                <a:solidFill>
                  <a:srgbClr val="88237B"/>
                </a:solidFill>
              </a:rPr>
              <a:t> that includes the full pre-injector and staged commissioning</a:t>
            </a:r>
          </a:p>
          <a:p>
            <a:pPr lvl="1">
              <a:buClr>
                <a:srgbClr val="88237B"/>
              </a:buClr>
            </a:pPr>
            <a:r>
              <a:rPr lang="en-US" sz="1500" dirty="0" smtClean="0">
                <a:solidFill>
                  <a:srgbClr val="88237B"/>
                </a:solidFill>
              </a:rPr>
              <a:t>Importance of a validated machine model and accuracy of particle tracking codes</a:t>
            </a:r>
          </a:p>
          <a:p>
            <a:pPr>
              <a:buClr>
                <a:srgbClr val="005494"/>
              </a:buClr>
            </a:pPr>
            <a:endParaRPr lang="en-US" sz="600" dirty="0">
              <a:solidFill>
                <a:srgbClr val="005494"/>
              </a:solidFill>
            </a:endParaRPr>
          </a:p>
          <a:p>
            <a:pPr>
              <a:buClr>
                <a:srgbClr val="005494"/>
              </a:buClr>
            </a:pPr>
            <a:r>
              <a:rPr lang="en-US" sz="1900" dirty="0" smtClean="0">
                <a:solidFill>
                  <a:srgbClr val="005494"/>
                </a:solidFill>
              </a:rPr>
              <a:t>Outlook</a:t>
            </a:r>
          </a:p>
          <a:p>
            <a:pPr lvl="1">
              <a:buClr>
                <a:srgbClr val="88237B"/>
              </a:buClr>
            </a:pPr>
            <a:r>
              <a:rPr lang="en-US" sz="1500" dirty="0" smtClean="0">
                <a:solidFill>
                  <a:srgbClr val="88237B"/>
                </a:solidFill>
              </a:rPr>
              <a:t>1018: 3 months re-commissioning after scheduled RF upgrade and maintenance activity</a:t>
            </a:r>
          </a:p>
          <a:p>
            <a:pPr lvl="1">
              <a:buClr>
                <a:srgbClr val="88237B"/>
              </a:buClr>
            </a:pPr>
            <a:r>
              <a:rPr lang="en-US" sz="1500" dirty="0" smtClean="0">
                <a:solidFill>
                  <a:srgbClr val="88237B"/>
                </a:solidFill>
              </a:rPr>
              <a:t>2019</a:t>
            </a:r>
            <a:r>
              <a:rPr lang="en-US" sz="1500" dirty="0">
                <a:solidFill>
                  <a:srgbClr val="88237B"/>
                </a:solidFill>
              </a:rPr>
              <a:t>: 3 months running with LBE line (emittance measurement)</a:t>
            </a:r>
          </a:p>
          <a:p>
            <a:pPr lvl="1">
              <a:buClr>
                <a:srgbClr val="88237B"/>
              </a:buClr>
            </a:pPr>
            <a:r>
              <a:rPr lang="en-US" sz="1500" dirty="0" smtClean="0">
                <a:solidFill>
                  <a:srgbClr val="88237B"/>
                </a:solidFill>
              </a:rPr>
              <a:t>After LS2: </a:t>
            </a:r>
            <a:r>
              <a:rPr lang="en-US" sz="1500" dirty="0">
                <a:solidFill>
                  <a:srgbClr val="88237B"/>
                </a:solidFill>
              </a:rPr>
              <a:t>LINAC4 </a:t>
            </a:r>
            <a:r>
              <a:rPr lang="en-US" sz="1500" dirty="0" smtClean="0">
                <a:solidFill>
                  <a:srgbClr val="88237B"/>
                </a:solidFill>
              </a:rPr>
              <a:t>sole provider of </a:t>
            </a:r>
            <a:r>
              <a:rPr lang="en-US" sz="1500" dirty="0" smtClean="0">
                <a:solidFill>
                  <a:srgbClr val="88237B"/>
                </a:solidFill>
              </a:rPr>
              <a:t>protons for the whole CERN complex</a:t>
            </a:r>
            <a:endParaRPr lang="en-US" sz="1500" dirty="0">
              <a:solidFill>
                <a:srgbClr val="88237B"/>
              </a:solidFill>
            </a:endParaRPr>
          </a:p>
        </p:txBody>
      </p:sp>
      <p:sp>
        <p:nvSpPr>
          <p:cNvPr id="5" name="Slide Number Placeholder 4"/>
          <p:cNvSpPr>
            <a:spLocks noGrp="1"/>
          </p:cNvSpPr>
          <p:nvPr>
            <p:ph type="sldNum" sz="quarter" idx="4"/>
          </p:nvPr>
        </p:nvSpPr>
        <p:spPr/>
        <p:txBody>
          <a:bodyPr/>
          <a:lstStyle/>
          <a:p>
            <a:fld id="{17918391-D411-FE40-AAD7-861AE5233E0E}" type="slidenum">
              <a:rPr lang="en-US" smtClean="0"/>
              <a:pPr/>
              <a:t>22</a:t>
            </a:fld>
            <a:r>
              <a:rPr lang="en-US" smtClean="0"/>
              <a:t>/22</a:t>
            </a:r>
            <a:endParaRPr lang="en-US" dirty="0" smtClean="0"/>
          </a:p>
        </p:txBody>
      </p:sp>
    </p:spTree>
    <p:extLst>
      <p:ext uri="{BB962C8B-B14F-4D97-AF65-F5344CB8AC3E}">
        <p14:creationId xmlns:p14="http://schemas.microsoft.com/office/powerpoint/2010/main" val="1729610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0639" y="2564751"/>
            <a:ext cx="8542723" cy="830997"/>
          </a:xfrm>
          <a:prstGeom prst="rect">
            <a:avLst/>
          </a:prstGeom>
          <a:solidFill>
            <a:schemeClr val="bg1"/>
          </a:solidFill>
        </p:spPr>
        <p:txBody>
          <a:bodyPr wrap="none" lIns="91440" tIns="45720" rIns="91440" bIns="45720">
            <a:spAutoFit/>
          </a:bodyPr>
          <a:lstStyle/>
          <a:p>
            <a:r>
              <a:rPr lang="en-US" sz="4800" b="1" dirty="0">
                <a:ln w="10160">
                  <a:solidFill>
                    <a:schemeClr val="accent5"/>
                  </a:solidFill>
                  <a:prstDash val="solid"/>
                </a:ln>
                <a:solidFill>
                  <a:srgbClr val="005494"/>
                </a:solidFill>
                <a:effectLst>
                  <a:outerShdw blurRad="38100" dist="22860" dir="5400000" algn="tl" rotWithShape="0">
                    <a:srgbClr val="000000">
                      <a:alpha val="30000"/>
                    </a:srgbClr>
                  </a:outerShdw>
                </a:effectLst>
              </a:rPr>
              <a:t>Thank you for your attention</a:t>
            </a:r>
            <a:endParaRPr lang="en-GB" sz="4800" b="1" dirty="0">
              <a:ln w="10160">
                <a:solidFill>
                  <a:schemeClr val="accent5"/>
                </a:solidFill>
                <a:prstDash val="solid"/>
              </a:ln>
              <a:solidFill>
                <a:srgbClr val="005494"/>
              </a:solidFill>
              <a:effectLst>
                <a:outerShdw blurRad="38100" dist="22860" dir="5400000" algn="tl" rotWithShape="0">
                  <a:srgbClr val="000000">
                    <a:alpha val="30000"/>
                  </a:srgbClr>
                </a:outerShdw>
              </a:effectLst>
            </a:endParaRPr>
          </a:p>
        </p:txBody>
      </p:sp>
      <p:sp>
        <p:nvSpPr>
          <p:cNvPr id="2" name="Slide Number Placeholder 1"/>
          <p:cNvSpPr>
            <a:spLocks noGrp="1"/>
          </p:cNvSpPr>
          <p:nvPr>
            <p:ph type="sldNum" sz="quarter" idx="4"/>
          </p:nvPr>
        </p:nvSpPr>
        <p:spPr/>
        <p:txBody>
          <a:bodyPr/>
          <a:lstStyle/>
          <a:p>
            <a:fld id="{17918391-D411-FE40-AAD7-861AE5233E0E}" type="slidenum">
              <a:rPr lang="en-US" smtClean="0"/>
              <a:pPr/>
              <a:t>23</a:t>
            </a:fld>
            <a:r>
              <a:rPr lang="en-US" smtClean="0"/>
              <a:t>/22</a:t>
            </a:r>
            <a:endParaRPr lang="en-US" dirty="0"/>
          </a:p>
        </p:txBody>
      </p:sp>
    </p:spTree>
    <p:extLst>
      <p:ext uri="{BB962C8B-B14F-4D97-AF65-F5344CB8AC3E}">
        <p14:creationId xmlns:p14="http://schemas.microsoft.com/office/powerpoint/2010/main" val="1112281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263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Transverse emittance at higher energies</a:t>
            </a:r>
            <a:endParaRPr lang="en-US" sz="3200" dirty="0"/>
          </a:p>
        </p:txBody>
      </p:sp>
      <p:sp>
        <p:nvSpPr>
          <p:cNvPr id="6" name="TextBox 5"/>
          <p:cNvSpPr txBox="1"/>
          <p:nvPr/>
        </p:nvSpPr>
        <p:spPr>
          <a:xfrm>
            <a:off x="50116" y="989736"/>
            <a:ext cx="8848351" cy="1323439"/>
          </a:xfrm>
          <a:prstGeom prst="rect">
            <a:avLst/>
          </a:prstGeom>
          <a:noFill/>
        </p:spPr>
        <p:txBody>
          <a:bodyPr wrap="square" rtlCol="0">
            <a:spAutoFit/>
          </a:bodyPr>
          <a:lstStyle/>
          <a:p>
            <a:r>
              <a:rPr lang="en-GB" sz="1600" dirty="0"/>
              <a:t>T</a:t>
            </a:r>
            <a:r>
              <a:rPr lang="en-GB" sz="1600" dirty="0" smtClean="0"/>
              <a:t>ransverse emittances were indirectly measured with:</a:t>
            </a:r>
          </a:p>
          <a:p>
            <a:pPr marL="285750" indent="-285750">
              <a:buFont typeface="Arial" charset="0"/>
              <a:buChar char="•"/>
            </a:pPr>
            <a:r>
              <a:rPr lang="en-GB" sz="1600" dirty="0"/>
              <a:t>t</a:t>
            </a:r>
            <a:r>
              <a:rPr lang="en-GB" sz="1600" dirty="0" smtClean="0"/>
              <a:t>he “</a:t>
            </a:r>
            <a:r>
              <a:rPr lang="en-GB" sz="1600" b="1" dirty="0" smtClean="0"/>
              <a:t>Forward method</a:t>
            </a:r>
            <a:r>
              <a:rPr lang="en-GB" sz="1600" dirty="0" smtClean="0"/>
              <a:t>” </a:t>
            </a:r>
          </a:p>
          <a:p>
            <a:pPr marL="285750" indent="-285750">
              <a:buFont typeface="Arial" charset="0"/>
              <a:buChar char="•"/>
            </a:pPr>
            <a:r>
              <a:rPr lang="en-GB" sz="1600" dirty="0" smtClean="0"/>
              <a:t>the “</a:t>
            </a:r>
            <a:r>
              <a:rPr lang="en-GB" sz="1600" b="1" dirty="0" smtClean="0"/>
              <a:t>Hybrid Tomographic method</a:t>
            </a:r>
            <a:r>
              <a:rPr lang="en-GB" sz="1600" dirty="0" smtClean="0"/>
              <a:t>” </a:t>
            </a:r>
          </a:p>
          <a:p>
            <a:r>
              <a:rPr lang="en-GB" sz="1600" dirty="0" smtClean="0"/>
              <a:t>Both based on: The 3 profiles method – Including the space charge forces with multi-particle simulation codes.  </a:t>
            </a:r>
          </a:p>
        </p:txBody>
      </p:sp>
      <p:grpSp>
        <p:nvGrpSpPr>
          <p:cNvPr id="19" name="Group 18"/>
          <p:cNvGrpSpPr/>
          <p:nvPr/>
        </p:nvGrpSpPr>
        <p:grpSpPr>
          <a:xfrm>
            <a:off x="806552" y="2143348"/>
            <a:ext cx="4111733" cy="3871457"/>
            <a:chOff x="1111353" y="2142536"/>
            <a:chExt cx="4111733" cy="3871457"/>
          </a:xfrm>
        </p:grpSpPr>
        <p:grpSp>
          <p:nvGrpSpPr>
            <p:cNvPr id="8" name="Group 7"/>
            <p:cNvGrpSpPr>
              <a:grpSpLocks noChangeAspect="1"/>
            </p:cNvGrpSpPr>
            <p:nvPr/>
          </p:nvGrpSpPr>
          <p:grpSpPr>
            <a:xfrm>
              <a:off x="1111353" y="2558280"/>
              <a:ext cx="4111733" cy="3455713"/>
              <a:chOff x="350981" y="1893455"/>
              <a:chExt cx="5320146" cy="4614872"/>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 t="8026" r="-433" b="3832"/>
              <a:stretch/>
            </p:blipFill>
            <p:spPr>
              <a:xfrm>
                <a:off x="350981" y="1893455"/>
                <a:ext cx="5209309" cy="2290618"/>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 t="7873" r="-2134" b="4359"/>
              <a:stretch/>
            </p:blipFill>
            <p:spPr>
              <a:xfrm>
                <a:off x="350981" y="4217709"/>
                <a:ext cx="5320146" cy="2290618"/>
              </a:xfrm>
              <a:prstGeom prst="rect">
                <a:avLst/>
              </a:prstGeom>
            </p:spPr>
          </p:pic>
        </p:grpSp>
        <p:sp>
          <p:nvSpPr>
            <p:cNvPr id="10" name="TextBox 9"/>
            <p:cNvSpPr txBox="1"/>
            <p:nvPr/>
          </p:nvSpPr>
          <p:spPr>
            <a:xfrm>
              <a:off x="2105817" y="2142536"/>
              <a:ext cx="2122804" cy="338554"/>
            </a:xfrm>
            <a:prstGeom prst="rect">
              <a:avLst/>
            </a:prstGeom>
            <a:noFill/>
          </p:spPr>
          <p:txBody>
            <a:bodyPr wrap="square" rtlCol="0">
              <a:spAutoFit/>
            </a:bodyPr>
            <a:lstStyle/>
            <a:p>
              <a:pPr algn="ctr"/>
              <a:r>
                <a:rPr lang="en-GB" sz="1600" dirty="0" smtClean="0"/>
                <a:t>@ 50 MeV</a:t>
              </a:r>
              <a:endParaRPr lang="en-GB" sz="1600" dirty="0"/>
            </a:p>
          </p:txBody>
        </p:sp>
      </p:grpSp>
      <p:grpSp>
        <p:nvGrpSpPr>
          <p:cNvPr id="18" name="Group 17"/>
          <p:cNvGrpSpPr/>
          <p:nvPr/>
        </p:nvGrpSpPr>
        <p:grpSpPr>
          <a:xfrm>
            <a:off x="4985659" y="2181131"/>
            <a:ext cx="4143522" cy="3795890"/>
            <a:chOff x="5290460" y="2219726"/>
            <a:chExt cx="4143522" cy="3795890"/>
          </a:xfrm>
        </p:grpSpPr>
        <p:grpSp>
          <p:nvGrpSpPr>
            <p:cNvPr id="9" name="Group 8"/>
            <p:cNvGrpSpPr>
              <a:grpSpLocks noChangeAspect="1"/>
            </p:cNvGrpSpPr>
            <p:nvPr/>
          </p:nvGrpSpPr>
          <p:grpSpPr>
            <a:xfrm>
              <a:off x="5290460" y="2590800"/>
              <a:ext cx="4143522" cy="3424816"/>
              <a:chOff x="5957452" y="1893455"/>
              <a:chExt cx="5801566" cy="4614871"/>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88" t="8023" r="-1535" b="4270"/>
              <a:stretch/>
            </p:blipFill>
            <p:spPr>
              <a:xfrm>
                <a:off x="5957452" y="1893455"/>
                <a:ext cx="5801566" cy="2349194"/>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7954" r="-2955" b="4565"/>
              <a:stretch/>
            </p:blipFill>
            <p:spPr>
              <a:xfrm>
                <a:off x="5957452" y="4217707"/>
                <a:ext cx="5801566" cy="2290619"/>
              </a:xfrm>
              <a:prstGeom prst="rect">
                <a:avLst/>
              </a:prstGeom>
            </p:spPr>
          </p:pic>
        </p:grpSp>
        <p:sp>
          <p:nvSpPr>
            <p:cNvPr id="11" name="TextBox 10"/>
            <p:cNvSpPr txBox="1"/>
            <p:nvPr/>
          </p:nvSpPr>
          <p:spPr>
            <a:xfrm>
              <a:off x="6156876" y="2219726"/>
              <a:ext cx="2410691" cy="338554"/>
            </a:xfrm>
            <a:prstGeom prst="rect">
              <a:avLst/>
            </a:prstGeom>
            <a:noFill/>
          </p:spPr>
          <p:txBody>
            <a:bodyPr wrap="square" rtlCol="0">
              <a:spAutoFit/>
            </a:bodyPr>
            <a:lstStyle/>
            <a:p>
              <a:pPr algn="ctr"/>
              <a:r>
                <a:rPr lang="en-GB" sz="1600" dirty="0" smtClean="0"/>
                <a:t>@ 107 MeV</a:t>
              </a:r>
              <a:endParaRPr lang="en-GB" sz="1600" dirty="0"/>
            </a:p>
          </p:txBody>
        </p:sp>
      </p:grpSp>
      <p:sp>
        <p:nvSpPr>
          <p:cNvPr id="12" name="TextBox 11"/>
          <p:cNvSpPr txBox="1"/>
          <p:nvPr/>
        </p:nvSpPr>
        <p:spPr>
          <a:xfrm>
            <a:off x="-91075" y="3049116"/>
            <a:ext cx="1056342" cy="577081"/>
          </a:xfrm>
          <a:prstGeom prst="rect">
            <a:avLst/>
          </a:prstGeom>
          <a:noFill/>
        </p:spPr>
        <p:txBody>
          <a:bodyPr wrap="square" rtlCol="0">
            <a:spAutoFit/>
          </a:bodyPr>
          <a:lstStyle/>
          <a:p>
            <a:pPr algn="ctr"/>
            <a:r>
              <a:rPr lang="en-GB" sz="1050" b="1" dirty="0" smtClean="0"/>
              <a:t>Expected from simulations</a:t>
            </a:r>
            <a:endParaRPr lang="en-GB" sz="1050" b="1" dirty="0"/>
          </a:p>
        </p:txBody>
      </p:sp>
      <p:sp>
        <p:nvSpPr>
          <p:cNvPr id="13" name="TextBox 12"/>
          <p:cNvSpPr txBox="1"/>
          <p:nvPr/>
        </p:nvSpPr>
        <p:spPr>
          <a:xfrm>
            <a:off x="-186358" y="5100802"/>
            <a:ext cx="1246909" cy="261610"/>
          </a:xfrm>
          <a:prstGeom prst="rect">
            <a:avLst/>
          </a:prstGeom>
          <a:noFill/>
        </p:spPr>
        <p:txBody>
          <a:bodyPr wrap="square" rtlCol="0">
            <a:spAutoFit/>
          </a:bodyPr>
          <a:lstStyle/>
          <a:p>
            <a:pPr algn="ctr"/>
            <a:r>
              <a:rPr lang="en-GB" sz="1050" b="1" dirty="0" smtClean="0"/>
              <a:t>Measured</a:t>
            </a:r>
            <a:endParaRPr lang="en-GB" sz="1050" b="1" dirty="0"/>
          </a:p>
        </p:txBody>
      </p:sp>
      <p:sp>
        <p:nvSpPr>
          <p:cNvPr id="20" name="Slide Number Placeholder 19"/>
          <p:cNvSpPr>
            <a:spLocks noGrp="1"/>
          </p:cNvSpPr>
          <p:nvPr>
            <p:ph type="sldNum" sz="quarter" idx="4"/>
          </p:nvPr>
        </p:nvSpPr>
        <p:spPr/>
        <p:txBody>
          <a:bodyPr/>
          <a:lstStyle/>
          <a:p>
            <a:fld id="{17918391-D411-FE40-AAD7-861AE5233E0E}" type="slidenum">
              <a:rPr lang="en-US" smtClean="0"/>
              <a:pPr/>
              <a:t>25</a:t>
            </a:fld>
            <a:r>
              <a:rPr lang="en-US" smtClean="0"/>
              <a:t>/24</a:t>
            </a:r>
            <a:endParaRPr lang="en-US" dirty="0"/>
          </a:p>
        </p:txBody>
      </p:sp>
    </p:spTree>
    <p:extLst>
      <p:ext uri="{BB962C8B-B14F-4D97-AF65-F5344CB8AC3E}">
        <p14:creationId xmlns:p14="http://schemas.microsoft.com/office/powerpoint/2010/main" val="26146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Half Sector Test (Nov ’16 – March ‘17)</a:t>
            </a:r>
            <a:endParaRPr lang="en-US" dirty="0"/>
          </a:p>
        </p:txBody>
      </p:sp>
      <p:grpSp>
        <p:nvGrpSpPr>
          <p:cNvPr id="39" name="Group 38"/>
          <p:cNvGrpSpPr/>
          <p:nvPr/>
        </p:nvGrpSpPr>
        <p:grpSpPr>
          <a:xfrm>
            <a:off x="215661" y="973667"/>
            <a:ext cx="3988878" cy="3173611"/>
            <a:chOff x="5934055" y="2383691"/>
            <a:chExt cx="5453693" cy="3804053"/>
          </a:xfrm>
        </p:grpSpPr>
        <p:pic>
          <p:nvPicPr>
            <p:cNvPr id="31" name="Picture 30" descr="P102018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34055" y="2383691"/>
              <a:ext cx="5072070" cy="3804053"/>
            </a:xfrm>
            <a:prstGeom prst="rect">
              <a:avLst/>
            </a:prstGeom>
          </p:spPr>
        </p:pic>
        <p:sp>
          <p:nvSpPr>
            <p:cNvPr id="32" name="TextBox 31"/>
            <p:cNvSpPr txBox="1"/>
            <p:nvPr/>
          </p:nvSpPr>
          <p:spPr>
            <a:xfrm>
              <a:off x="10193783" y="3490415"/>
              <a:ext cx="1193965" cy="496610"/>
            </a:xfrm>
            <a:prstGeom prst="rect">
              <a:avLst/>
            </a:prstGeom>
            <a:solidFill>
              <a:schemeClr val="bg1"/>
            </a:solidFill>
            <a:ln>
              <a:solidFill>
                <a:schemeClr val="tx2"/>
              </a:solidFill>
            </a:ln>
          </p:spPr>
          <p:txBody>
            <a:bodyPr wrap="none" rtlCol="0">
              <a:spAutoFit/>
            </a:bodyPr>
            <a:lstStyle/>
            <a:p>
              <a:r>
                <a:rPr lang="en-US" sz="1100" dirty="0">
                  <a:solidFill>
                    <a:srgbClr val="0055A0"/>
                  </a:solidFill>
                </a:rPr>
                <a:t>Stripping foil</a:t>
              </a:r>
            </a:p>
            <a:p>
              <a:r>
                <a:rPr lang="en-US" sz="1100" dirty="0">
                  <a:solidFill>
                    <a:srgbClr val="0055A0"/>
                  </a:solidFill>
                </a:rPr>
                <a:t>system</a:t>
              </a:r>
            </a:p>
          </p:txBody>
        </p:sp>
        <p:sp>
          <p:nvSpPr>
            <p:cNvPr id="33" name="TextBox 32"/>
            <p:cNvSpPr txBox="1"/>
            <p:nvPr/>
          </p:nvSpPr>
          <p:spPr>
            <a:xfrm>
              <a:off x="9046046" y="3023923"/>
              <a:ext cx="1122352" cy="691707"/>
            </a:xfrm>
            <a:prstGeom prst="rect">
              <a:avLst/>
            </a:prstGeom>
            <a:solidFill>
              <a:schemeClr val="bg1"/>
            </a:solidFill>
            <a:ln>
              <a:solidFill>
                <a:schemeClr val="tx2"/>
              </a:solidFill>
            </a:ln>
          </p:spPr>
          <p:txBody>
            <a:bodyPr wrap="none" rtlCol="0">
              <a:spAutoFit/>
            </a:bodyPr>
            <a:lstStyle/>
            <a:p>
              <a:r>
                <a:rPr lang="en-US" sz="1100" dirty="0">
                  <a:solidFill>
                    <a:srgbClr val="0055A0"/>
                  </a:solidFill>
                </a:rPr>
                <a:t>Chicane</a:t>
              </a:r>
            </a:p>
            <a:p>
              <a:r>
                <a:rPr lang="en-US" sz="1100" dirty="0">
                  <a:solidFill>
                    <a:srgbClr val="0055A0"/>
                  </a:solidFill>
                </a:rPr>
                <a:t>magnets +</a:t>
              </a:r>
            </a:p>
            <a:p>
              <a:r>
                <a:rPr lang="en-US" sz="1100" dirty="0">
                  <a:solidFill>
                    <a:srgbClr val="0055A0"/>
                  </a:solidFill>
                </a:rPr>
                <a:t>H</a:t>
              </a:r>
              <a:r>
                <a:rPr lang="en-US" sz="1100" baseline="30000" dirty="0">
                  <a:solidFill>
                    <a:srgbClr val="0055A0"/>
                  </a:solidFill>
                </a:rPr>
                <a:t>0</a:t>
              </a:r>
              <a:r>
                <a:rPr lang="en-US" sz="1100" dirty="0">
                  <a:solidFill>
                    <a:srgbClr val="0055A0"/>
                  </a:solidFill>
                </a:rPr>
                <a:t>/H</a:t>
              </a:r>
              <a:r>
                <a:rPr lang="en-US" sz="1100" baseline="30000" dirty="0">
                  <a:solidFill>
                    <a:srgbClr val="0055A0"/>
                  </a:solidFill>
                </a:rPr>
                <a:t>-</a:t>
              </a:r>
              <a:r>
                <a:rPr lang="en-US" sz="1100" dirty="0">
                  <a:solidFill>
                    <a:srgbClr val="0055A0"/>
                  </a:solidFill>
                </a:rPr>
                <a:t> dump</a:t>
              </a:r>
            </a:p>
          </p:txBody>
        </p:sp>
        <p:cxnSp>
          <p:nvCxnSpPr>
            <p:cNvPr id="34" name="Straight Arrow Connector 33"/>
            <p:cNvCxnSpPr/>
            <p:nvPr/>
          </p:nvCxnSpPr>
          <p:spPr>
            <a:xfrm flipH="1">
              <a:off x="10433427" y="3987771"/>
              <a:ext cx="281320" cy="814989"/>
            </a:xfrm>
            <a:prstGeom prst="straightConnector1">
              <a:avLst/>
            </a:prstGeom>
            <a:ln>
              <a:solidFill>
                <a:srgbClr val="005494"/>
              </a:solidFill>
              <a:tailEnd type="arrow"/>
            </a:ln>
            <a:effectLst>
              <a:glow>
                <a:schemeClr val="accent1">
                  <a:tint val="30000"/>
                  <a:shade val="95000"/>
                  <a:satMod val="300000"/>
                </a:schemeClr>
              </a:glow>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9046052" y="3762586"/>
              <a:ext cx="521131" cy="498527"/>
            </a:xfrm>
            <a:prstGeom prst="straightConnector1">
              <a:avLst/>
            </a:prstGeom>
            <a:ln>
              <a:solidFill>
                <a:srgbClr val="0055A0"/>
              </a:solidFill>
              <a:tailEnd type="arrow"/>
            </a:ln>
            <a:effectLst>
              <a:glow>
                <a:schemeClr val="accent1">
                  <a:tint val="30000"/>
                  <a:shade val="95000"/>
                  <a:satMod val="300000"/>
                </a:schemeClr>
              </a:glow>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9567183" y="3762586"/>
              <a:ext cx="32344" cy="771099"/>
            </a:xfrm>
            <a:prstGeom prst="straightConnector1">
              <a:avLst/>
            </a:prstGeom>
            <a:ln>
              <a:solidFill>
                <a:srgbClr val="0055A0"/>
              </a:solidFill>
              <a:tailEnd type="arrow"/>
            </a:ln>
            <a:effectLst>
              <a:glow>
                <a:schemeClr val="accent1">
                  <a:tint val="30000"/>
                  <a:shade val="95000"/>
                  <a:satMod val="300000"/>
                </a:schemeClr>
              </a:glow>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420014" y="2619258"/>
              <a:ext cx="1074609" cy="496610"/>
            </a:xfrm>
            <a:prstGeom prst="rect">
              <a:avLst/>
            </a:prstGeom>
            <a:solidFill>
              <a:schemeClr val="bg1"/>
            </a:solidFill>
            <a:ln>
              <a:solidFill>
                <a:schemeClr val="tx2"/>
              </a:solidFill>
            </a:ln>
          </p:spPr>
          <p:txBody>
            <a:bodyPr wrap="none" rtlCol="0">
              <a:spAutoFit/>
            </a:bodyPr>
            <a:lstStyle/>
            <a:p>
              <a:r>
                <a:rPr lang="en-US" sz="1100" dirty="0">
                  <a:solidFill>
                    <a:srgbClr val="0055A0"/>
                  </a:solidFill>
                </a:rPr>
                <a:t>Temporary</a:t>
              </a:r>
            </a:p>
            <a:p>
              <a:r>
                <a:rPr lang="en-US" sz="1100" dirty="0">
                  <a:solidFill>
                    <a:srgbClr val="0055A0"/>
                  </a:solidFill>
                </a:rPr>
                <a:t>dump</a:t>
              </a:r>
            </a:p>
          </p:txBody>
        </p:sp>
        <p:cxnSp>
          <p:nvCxnSpPr>
            <p:cNvPr id="38" name="Straight Arrow Connector 37"/>
            <p:cNvCxnSpPr/>
            <p:nvPr/>
          </p:nvCxnSpPr>
          <p:spPr>
            <a:xfrm flipH="1">
              <a:off x="7060542" y="3116614"/>
              <a:ext cx="740978" cy="743982"/>
            </a:xfrm>
            <a:prstGeom prst="straightConnector1">
              <a:avLst/>
            </a:prstGeom>
            <a:ln>
              <a:solidFill>
                <a:srgbClr val="0055A0"/>
              </a:solidFill>
              <a:tailEnd type="arrow"/>
            </a:ln>
            <a:effectLst>
              <a:glow>
                <a:schemeClr val="accent1">
                  <a:tint val="30000"/>
                  <a:shade val="95000"/>
                  <a:satMod val="300000"/>
                </a:schemeClr>
              </a:glow>
            </a:effectLst>
          </p:spPr>
          <p:style>
            <a:lnRef idx="2">
              <a:schemeClr val="accent1"/>
            </a:lnRef>
            <a:fillRef idx="0">
              <a:schemeClr val="accent1"/>
            </a:fillRef>
            <a:effectRef idx="1">
              <a:schemeClr val="accent1"/>
            </a:effectRef>
            <a:fontRef idx="minor">
              <a:schemeClr val="tx1"/>
            </a:fontRef>
          </p:style>
        </p:cxnSp>
      </p:grpSp>
      <p:pic>
        <p:nvPicPr>
          <p:cNvPr id="41"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27490" t="16105" r="28712" b="12332"/>
          <a:stretch/>
        </p:blipFill>
        <p:spPr>
          <a:xfrm>
            <a:off x="7083469" y="3525981"/>
            <a:ext cx="1864589" cy="2591865"/>
          </a:xfrm>
          <a:prstGeom prst="rect">
            <a:avLst/>
          </a:prstGeom>
        </p:spPr>
      </p:pic>
      <p:sp>
        <p:nvSpPr>
          <p:cNvPr id="42" name="TextBox 41"/>
          <p:cNvSpPr txBox="1"/>
          <p:nvPr/>
        </p:nvSpPr>
        <p:spPr>
          <a:xfrm>
            <a:off x="6749221" y="3073634"/>
            <a:ext cx="2533085" cy="430887"/>
          </a:xfrm>
          <a:prstGeom prst="rect">
            <a:avLst/>
          </a:prstGeom>
          <a:noFill/>
        </p:spPr>
        <p:txBody>
          <a:bodyPr wrap="square" rtlCol="0">
            <a:spAutoFit/>
          </a:bodyPr>
          <a:lstStyle/>
          <a:p>
            <a:r>
              <a:rPr lang="en-GB" sz="1100" dirty="0" smtClean="0"/>
              <a:t>Beam transverse footprint – stripped – 160 MeV at BTV1077 , March ’17</a:t>
            </a:r>
            <a:endParaRPr lang="en-US" sz="1100" dirty="0"/>
          </a:p>
        </p:txBody>
      </p:sp>
      <p:sp>
        <p:nvSpPr>
          <p:cNvPr id="52" name="TextBox 51"/>
          <p:cNvSpPr txBox="1"/>
          <p:nvPr/>
        </p:nvSpPr>
        <p:spPr>
          <a:xfrm>
            <a:off x="7531064" y="1567691"/>
            <a:ext cx="960519" cy="646331"/>
          </a:xfrm>
          <a:prstGeom prst="rect">
            <a:avLst/>
          </a:prstGeom>
          <a:noFill/>
          <a:ln>
            <a:solidFill>
              <a:schemeClr val="bg1"/>
            </a:solidFill>
          </a:ln>
        </p:spPr>
        <p:txBody>
          <a:bodyPr wrap="none" rtlCol="0">
            <a:spAutoFit/>
          </a:bodyPr>
          <a:lstStyle/>
          <a:p>
            <a:r>
              <a:rPr lang="en-US" sz="1200" dirty="0" smtClean="0"/>
              <a:t>1 µm thick</a:t>
            </a:r>
            <a:br>
              <a:rPr lang="en-US" sz="1200" dirty="0" smtClean="0"/>
            </a:br>
            <a:r>
              <a:rPr lang="en-US" sz="1200" dirty="0" smtClean="0"/>
              <a:t>carbon foil</a:t>
            </a:r>
          </a:p>
          <a:p>
            <a:r>
              <a:rPr lang="en-US" sz="1200" dirty="0" smtClean="0"/>
              <a:t>(24x68mm)</a:t>
            </a:r>
            <a:endParaRPr lang="en-GB" sz="1200" dirty="0"/>
          </a:p>
        </p:txBody>
      </p:sp>
      <p:pic>
        <p:nvPicPr>
          <p:cNvPr id="53" name="Picture 52"/>
          <p:cNvPicPr>
            <a:picLocks noChangeAspect="1"/>
          </p:cNvPicPr>
          <p:nvPr/>
        </p:nvPicPr>
        <p:blipFill>
          <a:blip r:embed="rId4"/>
          <a:stretch>
            <a:fillRect/>
          </a:stretch>
        </p:blipFill>
        <p:spPr>
          <a:xfrm>
            <a:off x="4447847" y="944740"/>
            <a:ext cx="2626074" cy="1962653"/>
          </a:xfrm>
          <a:prstGeom prst="rect">
            <a:avLst/>
          </a:prstGeom>
        </p:spPr>
      </p:pic>
      <p:sp>
        <p:nvSpPr>
          <p:cNvPr id="55" name="TextBox 54"/>
          <p:cNvSpPr txBox="1"/>
          <p:nvPr/>
        </p:nvSpPr>
        <p:spPr>
          <a:xfrm>
            <a:off x="215661" y="4303127"/>
            <a:ext cx="6858260" cy="1877437"/>
          </a:xfrm>
          <a:prstGeom prst="rect">
            <a:avLst/>
          </a:prstGeom>
          <a:noFill/>
        </p:spPr>
        <p:txBody>
          <a:bodyPr wrap="square" rtlCol="0">
            <a:spAutoFit/>
          </a:bodyPr>
          <a:lstStyle/>
          <a:p>
            <a:r>
              <a:rPr lang="en-US" sz="1400" dirty="0" smtClean="0"/>
              <a:t>Goals:</a:t>
            </a:r>
            <a:endParaRPr lang="en-GB" sz="1400" dirty="0"/>
          </a:p>
          <a:p>
            <a:pPr marL="285750" indent="-285750">
              <a:buFont typeface="Courier New" panose="02070309020205020404" pitchFamily="49" charset="0"/>
              <a:buChar char="o"/>
            </a:pPr>
            <a:endParaRPr lang="en-US" sz="800" dirty="0" smtClean="0"/>
          </a:p>
          <a:p>
            <a:pPr marL="285750" indent="-285750">
              <a:buFont typeface="Courier New" panose="02070309020205020404" pitchFamily="49" charset="0"/>
              <a:buChar char="o"/>
            </a:pPr>
            <a:r>
              <a:rPr lang="en-US" sz="1400" dirty="0" smtClean="0"/>
              <a:t>Run </a:t>
            </a:r>
            <a:r>
              <a:rPr lang="en-US" sz="1400" dirty="0"/>
              <a:t>the beam through half the injection chicane with the aim of mitigating risks for future PSB H</a:t>
            </a:r>
            <a:r>
              <a:rPr lang="en-US" sz="1400" baseline="30000" dirty="0"/>
              <a:t>-</a:t>
            </a:r>
            <a:r>
              <a:rPr lang="en-US" sz="1400" dirty="0"/>
              <a:t> Injection Section – as connection schedule is very tight.</a:t>
            </a:r>
            <a:endParaRPr lang="en-GB" sz="1400" dirty="0"/>
          </a:p>
          <a:p>
            <a:pPr marL="285750" indent="-285750">
              <a:buFont typeface="Courier New" panose="02070309020205020404" pitchFamily="49" charset="0"/>
              <a:buChar char="o"/>
            </a:pPr>
            <a:endParaRPr lang="en-GB" sz="800" b="1" dirty="0" smtClean="0"/>
          </a:p>
          <a:p>
            <a:pPr marL="285750" indent="-285750">
              <a:buFont typeface="Courier New" panose="02070309020205020404" pitchFamily="49" charset="0"/>
              <a:buChar char="o"/>
            </a:pPr>
            <a:r>
              <a:rPr lang="en-GB" sz="1400" dirty="0" smtClean="0"/>
              <a:t>Improve </a:t>
            </a:r>
            <a:r>
              <a:rPr lang="en-GB" sz="1400" dirty="0"/>
              <a:t>handling and </a:t>
            </a:r>
            <a:r>
              <a:rPr lang="en-GB" sz="1400" dirty="0" smtClean="0"/>
              <a:t>procedures/ gather operational experience</a:t>
            </a:r>
            <a:endParaRPr lang="en-GB" sz="1400" dirty="0"/>
          </a:p>
          <a:p>
            <a:pPr marL="285750" indent="-285750">
              <a:buFont typeface="Courier New" panose="02070309020205020404" pitchFamily="49" charset="0"/>
              <a:buChar char="o"/>
            </a:pPr>
            <a:endParaRPr lang="en-GB" sz="800" dirty="0"/>
          </a:p>
          <a:p>
            <a:pPr marL="285750" indent="-285750">
              <a:buFont typeface="Courier New" panose="02070309020205020404" pitchFamily="49" charset="0"/>
              <a:buChar char="o"/>
            </a:pPr>
            <a:r>
              <a:rPr lang="en-GB" sz="1400" dirty="0"/>
              <a:t>Debugging and improvement of beam </a:t>
            </a:r>
            <a:r>
              <a:rPr lang="en-GB" sz="1400" dirty="0" smtClean="0"/>
              <a:t>instrumentation/</a:t>
            </a:r>
            <a:r>
              <a:rPr lang="en-GB" sz="1400" dirty="0"/>
              <a:t> Sensitivity </a:t>
            </a:r>
            <a:r>
              <a:rPr lang="en-GB" sz="1400" dirty="0" smtClean="0"/>
              <a:t>measurements</a:t>
            </a:r>
          </a:p>
          <a:p>
            <a:pPr marL="285750" indent="-285750">
              <a:buFont typeface="Courier New" panose="02070309020205020404" pitchFamily="49" charset="0"/>
              <a:buChar char="o"/>
            </a:pPr>
            <a:endParaRPr lang="en-GB" sz="800" dirty="0"/>
          </a:p>
          <a:p>
            <a:pPr marL="285750" indent="-285750">
              <a:buFont typeface="Courier New" panose="02070309020205020404" pitchFamily="49" charset="0"/>
              <a:buChar char="o"/>
            </a:pPr>
            <a:r>
              <a:rPr lang="en-US" sz="1400" dirty="0" smtClean="0"/>
              <a:t>Stripping efficiency measurements with BCTs &amp; H0/H- monitor</a:t>
            </a:r>
            <a:endParaRPr lang="en-GB" sz="1400" dirty="0"/>
          </a:p>
        </p:txBody>
      </p:sp>
      <p:cxnSp>
        <p:nvCxnSpPr>
          <p:cNvPr id="58" name="Straight Arrow Connector 57"/>
          <p:cNvCxnSpPr/>
          <p:nvPr/>
        </p:nvCxnSpPr>
        <p:spPr>
          <a:xfrm flipH="1">
            <a:off x="5954262" y="1873177"/>
            <a:ext cx="1513338" cy="22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1" name="Slide Number Placeholder 60"/>
          <p:cNvSpPr>
            <a:spLocks noGrp="1"/>
          </p:cNvSpPr>
          <p:nvPr>
            <p:ph type="sldNum" sz="quarter" idx="4"/>
          </p:nvPr>
        </p:nvSpPr>
        <p:spPr/>
        <p:txBody>
          <a:bodyPr/>
          <a:lstStyle/>
          <a:p>
            <a:fld id="{17918391-D411-FE40-AAD7-861AE5233E0E}" type="slidenum">
              <a:rPr lang="en-US" smtClean="0"/>
              <a:pPr/>
              <a:t>26</a:t>
            </a:fld>
            <a:r>
              <a:rPr lang="en-US" smtClean="0"/>
              <a:t>/24</a:t>
            </a:r>
            <a:endParaRPr lang="en-US" dirty="0"/>
          </a:p>
        </p:txBody>
      </p:sp>
    </p:spTree>
    <p:extLst>
      <p:ext uri="{BB962C8B-B14F-4D97-AF65-F5344CB8AC3E}">
        <p14:creationId xmlns:p14="http://schemas.microsoft.com/office/powerpoint/2010/main" val="1605584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1356346"/>
            <a:ext cx="9055006" cy="3250701"/>
            <a:chOff x="32290" y="1412623"/>
            <a:chExt cx="9055006" cy="3250701"/>
          </a:xfrm>
        </p:grpSpPr>
        <p:grpSp>
          <p:nvGrpSpPr>
            <p:cNvPr id="19" name="Group 18"/>
            <p:cNvGrpSpPr/>
            <p:nvPr/>
          </p:nvGrpSpPr>
          <p:grpSpPr>
            <a:xfrm>
              <a:off x="32290" y="1427270"/>
              <a:ext cx="4909937" cy="3221407"/>
              <a:chOff x="629175" y="229391"/>
              <a:chExt cx="3785015" cy="2138934"/>
            </a:xfrm>
          </p:grpSpPr>
          <p:pic>
            <p:nvPicPr>
              <p:cNvPr id="17" name="Picture 16"/>
              <p:cNvPicPr/>
              <p:nvPr/>
            </p:nvPicPr>
            <p:blipFill rotWithShape="1">
              <a:blip r:embed="rId3">
                <a:extLst>
                  <a:ext uri="{28A0092B-C50C-407E-A947-70E740481C1C}">
                    <a14:useLocalDpi xmlns:a14="http://schemas.microsoft.com/office/drawing/2010/main" val="0"/>
                  </a:ext>
                </a:extLst>
              </a:blip>
              <a:srcRect r="-180" b="16993"/>
              <a:stretch/>
            </p:blipFill>
            <p:spPr>
              <a:xfrm>
                <a:off x="629175" y="229391"/>
                <a:ext cx="3785015" cy="2138934"/>
              </a:xfrm>
              <a:prstGeom prst="rect">
                <a:avLst/>
              </a:prstGeom>
            </p:spPr>
          </p:pic>
          <p:sp>
            <p:nvSpPr>
              <p:cNvPr id="18" name="TextBox 17"/>
              <p:cNvSpPr txBox="1"/>
              <p:nvPr/>
            </p:nvSpPr>
            <p:spPr>
              <a:xfrm>
                <a:off x="629178" y="2079234"/>
                <a:ext cx="1575306" cy="253916"/>
              </a:xfrm>
              <a:prstGeom prst="rect">
                <a:avLst/>
              </a:prstGeom>
              <a:solidFill>
                <a:schemeClr val="bg1"/>
              </a:solidFill>
            </p:spPr>
            <p:txBody>
              <a:bodyPr wrap="square" rtlCol="0">
                <a:spAutoFit/>
              </a:bodyPr>
              <a:lstStyle/>
              <a:p>
                <a:r>
                  <a:rPr lang="en-GB" sz="1050" b="1" dirty="0" smtClean="0"/>
                  <a:t>Run 2017 – December </a:t>
                </a:r>
                <a:endParaRPr lang="en-GB" sz="1050" b="1" dirty="0"/>
              </a:p>
            </p:txBody>
          </p:sp>
        </p:grpSp>
        <p:grpSp>
          <p:nvGrpSpPr>
            <p:cNvPr id="20" name="Group 19"/>
            <p:cNvGrpSpPr/>
            <p:nvPr/>
          </p:nvGrpSpPr>
          <p:grpSpPr>
            <a:xfrm>
              <a:off x="4948449" y="1412623"/>
              <a:ext cx="4138847" cy="3250701"/>
              <a:chOff x="3141747" y="3334318"/>
              <a:chExt cx="3844074" cy="2483962"/>
            </a:xfrm>
          </p:grpSpPr>
          <p:pic>
            <p:nvPicPr>
              <p:cNvPr id="8" name="Picture 7"/>
              <p:cNvPicPr/>
              <p:nvPr/>
            </p:nvPicPr>
            <p:blipFill rotWithShape="1">
              <a:blip r:embed="rId4">
                <a:extLst>
                  <a:ext uri="{28A0092B-C50C-407E-A947-70E740481C1C}">
                    <a14:useLocalDpi xmlns:a14="http://schemas.microsoft.com/office/drawing/2010/main" val="0"/>
                  </a:ext>
                </a:extLst>
              </a:blip>
              <a:srcRect l="11288" t="20051" r="10955" b="-3008"/>
              <a:stretch/>
            </p:blipFill>
            <p:spPr>
              <a:xfrm>
                <a:off x="3143731" y="3334318"/>
                <a:ext cx="3842090" cy="2483962"/>
              </a:xfrm>
              <a:prstGeom prst="rect">
                <a:avLst/>
              </a:prstGeom>
            </p:spPr>
          </p:pic>
          <p:sp>
            <p:nvSpPr>
              <p:cNvPr id="9" name="TextBox 8"/>
              <p:cNvSpPr txBox="1"/>
              <p:nvPr/>
            </p:nvSpPr>
            <p:spPr>
              <a:xfrm>
                <a:off x="3141747" y="5499564"/>
                <a:ext cx="2334649" cy="261610"/>
              </a:xfrm>
              <a:prstGeom prst="rect">
                <a:avLst/>
              </a:prstGeom>
              <a:solidFill>
                <a:schemeClr val="bg1"/>
              </a:solidFill>
            </p:spPr>
            <p:txBody>
              <a:bodyPr wrap="square" rtlCol="0">
                <a:spAutoFit/>
              </a:bodyPr>
              <a:lstStyle/>
              <a:p>
                <a:r>
                  <a:rPr lang="en-GB" sz="1100" b="1" dirty="0" smtClean="0"/>
                  <a:t>Run 2018 – May – after </a:t>
                </a:r>
                <a:r>
                  <a:rPr lang="en-GB" sz="1100" b="1" dirty="0" err="1" smtClean="0"/>
                  <a:t>cesiation</a:t>
                </a:r>
                <a:r>
                  <a:rPr lang="en-GB" sz="1100" b="1" dirty="0" smtClean="0"/>
                  <a:t> </a:t>
                </a:r>
                <a:endParaRPr lang="en-GB" sz="1100" b="1" dirty="0"/>
              </a:p>
            </p:txBody>
          </p:sp>
        </p:grpSp>
      </p:grpSp>
      <p:grpSp>
        <p:nvGrpSpPr>
          <p:cNvPr id="11" name="Group 10"/>
          <p:cNvGrpSpPr/>
          <p:nvPr/>
        </p:nvGrpSpPr>
        <p:grpSpPr>
          <a:xfrm>
            <a:off x="295352" y="1041417"/>
            <a:ext cx="7595571" cy="5072912"/>
            <a:chOff x="846944" y="1019347"/>
            <a:chExt cx="7595571" cy="5072912"/>
          </a:xfrm>
        </p:grpSpPr>
        <p:pic>
          <p:nvPicPr>
            <p:cNvPr id="10" name="Content Placeholder 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46944" y="1019347"/>
              <a:ext cx="7595571" cy="5072912"/>
            </a:xfrm>
            <a:prstGeom prst="rect">
              <a:avLst/>
            </a:prstGeom>
          </p:spPr>
        </p:pic>
        <p:sp>
          <p:nvSpPr>
            <p:cNvPr id="22" name="Text Box 17"/>
            <p:cNvSpPr txBox="1"/>
            <p:nvPr/>
          </p:nvSpPr>
          <p:spPr>
            <a:xfrm>
              <a:off x="5722965" y="4665824"/>
              <a:ext cx="771525" cy="2476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100" smtClean="0">
                  <a:effectLst/>
                  <a:latin typeface="Garamond" panose="02020404030301010803" pitchFamily="18" charset="0"/>
                  <a:ea typeface="Times New Roman" panose="02020603050405020304" pitchFamily="18" charset="0"/>
                  <a:cs typeface="Times New Roman" panose="02020603050405020304" pitchFamily="18" charset="0"/>
                </a:rPr>
                <a:t>600µsec</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p:txBody>
        </p:sp>
      </p:grpSp>
      <p:sp>
        <p:nvSpPr>
          <p:cNvPr id="2" name="Title 1"/>
          <p:cNvSpPr>
            <a:spLocks noGrp="1"/>
          </p:cNvSpPr>
          <p:nvPr>
            <p:ph type="title"/>
          </p:nvPr>
        </p:nvSpPr>
        <p:spPr/>
        <p:txBody>
          <a:bodyPr/>
          <a:lstStyle/>
          <a:p>
            <a:r>
              <a:rPr lang="en-US" sz="3200" dirty="0" smtClean="0"/>
              <a:t>Beam quality measurements</a:t>
            </a:r>
            <a:endParaRPr lang="en-US" sz="3200" dirty="0"/>
          </a:p>
        </p:txBody>
      </p:sp>
      <p:grpSp>
        <p:nvGrpSpPr>
          <p:cNvPr id="35" name="Group 34"/>
          <p:cNvGrpSpPr/>
          <p:nvPr/>
        </p:nvGrpSpPr>
        <p:grpSpPr>
          <a:xfrm>
            <a:off x="537738" y="2092569"/>
            <a:ext cx="8115764" cy="3840409"/>
            <a:chOff x="93832" y="2415932"/>
            <a:chExt cx="7466360" cy="3508347"/>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32" y="2415932"/>
              <a:ext cx="6991491" cy="291867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139" y="4206031"/>
              <a:ext cx="2625053" cy="1718248"/>
            </a:xfrm>
            <a:prstGeom prst="rect">
              <a:avLst/>
            </a:prstGeom>
          </p:spPr>
        </p:pic>
        <p:sp>
          <p:nvSpPr>
            <p:cNvPr id="34" name="TextBox 33"/>
            <p:cNvSpPr txBox="1"/>
            <p:nvPr/>
          </p:nvSpPr>
          <p:spPr>
            <a:xfrm>
              <a:off x="93832" y="5069762"/>
              <a:ext cx="3443571" cy="261610"/>
            </a:xfrm>
            <a:prstGeom prst="rect">
              <a:avLst/>
            </a:prstGeom>
            <a:solidFill>
              <a:schemeClr val="bg1"/>
            </a:solidFill>
          </p:spPr>
          <p:txBody>
            <a:bodyPr wrap="none" rtlCol="0">
              <a:spAutoFit/>
            </a:bodyPr>
            <a:lstStyle/>
            <a:p>
              <a:r>
                <a:rPr lang="en-US" sz="1100" b="1" dirty="0" smtClean="0"/>
                <a:t>Chopping pattern for typical LHC </a:t>
              </a:r>
              <a:r>
                <a:rPr lang="en-US" sz="1100" b="1" smtClean="0"/>
                <a:t>pulses for PSB</a:t>
              </a:r>
              <a:endParaRPr lang="en-US" sz="1100" b="1"/>
            </a:p>
          </p:txBody>
        </p:sp>
      </p:grpSp>
      <p:grpSp>
        <p:nvGrpSpPr>
          <p:cNvPr id="24" name="Group 23"/>
          <p:cNvGrpSpPr/>
          <p:nvPr/>
        </p:nvGrpSpPr>
        <p:grpSpPr>
          <a:xfrm>
            <a:off x="334350" y="1020672"/>
            <a:ext cx="7989475" cy="4368571"/>
            <a:chOff x="247213" y="1769822"/>
            <a:chExt cx="7989475" cy="4368571"/>
          </a:xfrm>
        </p:grpSpPr>
        <p:grpSp>
          <p:nvGrpSpPr>
            <p:cNvPr id="25" name="Group 24"/>
            <p:cNvGrpSpPr/>
            <p:nvPr/>
          </p:nvGrpSpPr>
          <p:grpSpPr>
            <a:xfrm>
              <a:off x="247213" y="1964973"/>
              <a:ext cx="7989475" cy="4173420"/>
              <a:chOff x="247213" y="1964973"/>
              <a:chExt cx="7989475" cy="4173420"/>
            </a:xfrm>
          </p:grpSpPr>
          <p:grpSp>
            <p:nvGrpSpPr>
              <p:cNvPr id="27" name="Group 26"/>
              <p:cNvGrpSpPr/>
              <p:nvPr/>
            </p:nvGrpSpPr>
            <p:grpSpPr>
              <a:xfrm>
                <a:off x="270546" y="2420179"/>
                <a:ext cx="1296202" cy="1218612"/>
                <a:chOff x="325431" y="2420179"/>
                <a:chExt cx="1296202" cy="1218612"/>
              </a:xfrm>
            </p:grpSpPr>
            <p:sp>
              <p:nvSpPr>
                <p:cNvPr id="46" name="TextBox 45"/>
                <p:cNvSpPr txBox="1"/>
                <p:nvPr/>
              </p:nvSpPr>
              <p:spPr>
                <a:xfrm>
                  <a:off x="331774" y="2420179"/>
                  <a:ext cx="1289859" cy="461665"/>
                </a:xfrm>
                <a:prstGeom prst="rect">
                  <a:avLst/>
                </a:prstGeom>
                <a:noFill/>
              </p:spPr>
              <p:txBody>
                <a:bodyPr wrap="square" rtlCol="0">
                  <a:spAutoFit/>
                </a:bodyPr>
                <a:lstStyle/>
                <a:p>
                  <a:r>
                    <a:rPr lang="en-US" sz="1200" dirty="0" smtClean="0"/>
                    <a:t>H/V position on L4T pick-up </a:t>
                  </a:r>
                  <a:endParaRPr lang="en-GB" sz="1200" dirty="0"/>
                </a:p>
              </p:txBody>
            </p:sp>
            <p:grpSp>
              <p:nvGrpSpPr>
                <p:cNvPr id="47" name="Group 46"/>
                <p:cNvGrpSpPr/>
                <p:nvPr/>
              </p:nvGrpSpPr>
              <p:grpSpPr>
                <a:xfrm>
                  <a:off x="325431" y="2990482"/>
                  <a:ext cx="1110643" cy="648309"/>
                  <a:chOff x="326725" y="3066510"/>
                  <a:chExt cx="1110643" cy="648309"/>
                </a:xfrm>
              </p:grpSpPr>
              <p:sp>
                <p:nvSpPr>
                  <p:cNvPr id="48" name="TextBox 47"/>
                  <p:cNvSpPr txBox="1"/>
                  <p:nvPr/>
                </p:nvSpPr>
                <p:spPr>
                  <a:xfrm>
                    <a:off x="372160" y="3263706"/>
                    <a:ext cx="1019772" cy="253916"/>
                  </a:xfrm>
                  <a:prstGeom prst="rect">
                    <a:avLst/>
                  </a:prstGeom>
                  <a:noFill/>
                </p:spPr>
                <p:txBody>
                  <a:bodyPr wrap="square" rtlCol="0">
                    <a:spAutoFit/>
                  </a:bodyPr>
                  <a:lstStyle/>
                  <a:p>
                    <a:pPr marL="285750" indent="-285750">
                      <a:buClr>
                        <a:schemeClr val="accent6">
                          <a:lumMod val="60000"/>
                          <a:lumOff val="40000"/>
                        </a:schemeClr>
                      </a:buClr>
                      <a:buSzPct val="200000"/>
                      <a:buFont typeface="Wingdings" panose="05000000000000000000" pitchFamily="2" charset="2"/>
                      <a:buChar char="ü"/>
                    </a:pPr>
                    <a:r>
                      <a:rPr lang="en-US" sz="1050" b="1" dirty="0" smtClean="0"/>
                      <a:t>&lt; +-1mm</a:t>
                    </a:r>
                    <a:endParaRPr lang="en-GB" sz="1050" b="1" dirty="0"/>
                  </a:p>
                </p:txBody>
              </p:sp>
              <p:sp>
                <p:nvSpPr>
                  <p:cNvPr id="49" name="Oval 48"/>
                  <p:cNvSpPr/>
                  <p:nvPr/>
                </p:nvSpPr>
                <p:spPr>
                  <a:xfrm>
                    <a:off x="326725" y="3066510"/>
                    <a:ext cx="1110643" cy="648309"/>
                  </a:xfrm>
                  <a:prstGeom prst="ellipse">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grpSp>
            <p:nvGrpSpPr>
              <p:cNvPr id="28" name="Group 27"/>
              <p:cNvGrpSpPr/>
              <p:nvPr/>
            </p:nvGrpSpPr>
            <p:grpSpPr>
              <a:xfrm>
                <a:off x="247213" y="4601899"/>
                <a:ext cx="1342868" cy="1195557"/>
                <a:chOff x="215661" y="4601899"/>
                <a:chExt cx="1342868" cy="1195557"/>
              </a:xfrm>
            </p:grpSpPr>
            <p:sp>
              <p:nvSpPr>
                <p:cNvPr id="42" name="TextBox 41"/>
                <p:cNvSpPr txBox="1"/>
                <p:nvPr/>
              </p:nvSpPr>
              <p:spPr>
                <a:xfrm>
                  <a:off x="215661" y="4601899"/>
                  <a:ext cx="1342868" cy="430887"/>
                </a:xfrm>
                <a:prstGeom prst="rect">
                  <a:avLst/>
                </a:prstGeom>
                <a:noFill/>
              </p:spPr>
              <p:txBody>
                <a:bodyPr wrap="square" rtlCol="0">
                  <a:spAutoFit/>
                </a:bodyPr>
                <a:lstStyle/>
                <a:p>
                  <a:r>
                    <a:rPr lang="en-US" sz="1100" dirty="0" smtClean="0"/>
                    <a:t>Beam intensity on L4Z BCT (3 rings) </a:t>
                  </a:r>
                  <a:endParaRPr lang="en-GB" sz="1100" dirty="0"/>
                </a:p>
              </p:txBody>
            </p:sp>
            <p:grpSp>
              <p:nvGrpSpPr>
                <p:cNvPr id="43" name="Group 42"/>
                <p:cNvGrpSpPr/>
                <p:nvPr/>
              </p:nvGrpSpPr>
              <p:grpSpPr>
                <a:xfrm>
                  <a:off x="331774" y="5149147"/>
                  <a:ext cx="1110643" cy="648309"/>
                  <a:chOff x="325431" y="5149147"/>
                  <a:chExt cx="1110643" cy="648309"/>
                </a:xfrm>
              </p:grpSpPr>
              <p:sp>
                <p:nvSpPr>
                  <p:cNvPr id="44" name="TextBox 43"/>
                  <p:cNvSpPr txBox="1"/>
                  <p:nvPr/>
                </p:nvSpPr>
                <p:spPr>
                  <a:xfrm>
                    <a:off x="370866" y="5342496"/>
                    <a:ext cx="1019772" cy="261610"/>
                  </a:xfrm>
                  <a:prstGeom prst="rect">
                    <a:avLst/>
                  </a:prstGeom>
                  <a:noFill/>
                </p:spPr>
                <p:txBody>
                  <a:bodyPr wrap="square" rtlCol="0">
                    <a:spAutoFit/>
                  </a:bodyPr>
                  <a:lstStyle/>
                  <a:p>
                    <a:pPr marL="285750" indent="-285750">
                      <a:buClr>
                        <a:schemeClr val="accent6">
                          <a:lumMod val="60000"/>
                          <a:lumOff val="40000"/>
                        </a:schemeClr>
                      </a:buClr>
                      <a:buSzPct val="200000"/>
                      <a:buFont typeface="Wingdings" panose="05000000000000000000" pitchFamily="2" charset="2"/>
                      <a:buChar char="ü"/>
                    </a:pPr>
                    <a:r>
                      <a:rPr lang="en-US" sz="1100" b="1" dirty="0" smtClean="0"/>
                      <a:t>&lt; +-2%</a:t>
                    </a:r>
                    <a:endParaRPr lang="en-GB" sz="1100" b="1" dirty="0"/>
                  </a:p>
                </p:txBody>
              </p:sp>
              <p:sp>
                <p:nvSpPr>
                  <p:cNvPr id="45" name="Oval 44"/>
                  <p:cNvSpPr/>
                  <p:nvPr/>
                </p:nvSpPr>
                <p:spPr>
                  <a:xfrm>
                    <a:off x="325431" y="5149147"/>
                    <a:ext cx="1110643" cy="648309"/>
                  </a:xfrm>
                  <a:prstGeom prst="ellipse">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grpSp>
            <p:nvGrpSpPr>
              <p:cNvPr id="29" name="Group 28"/>
              <p:cNvGrpSpPr/>
              <p:nvPr/>
            </p:nvGrpSpPr>
            <p:grpSpPr>
              <a:xfrm>
                <a:off x="1912756" y="1964973"/>
                <a:ext cx="6323932" cy="4173420"/>
                <a:chOff x="1912756" y="1964973"/>
                <a:chExt cx="6323932" cy="4173420"/>
              </a:xfrm>
            </p:grpSpPr>
            <p:grpSp>
              <p:nvGrpSpPr>
                <p:cNvPr id="30" name="Group 29"/>
                <p:cNvGrpSpPr/>
                <p:nvPr/>
              </p:nvGrpSpPr>
              <p:grpSpPr>
                <a:xfrm>
                  <a:off x="1912756" y="1964973"/>
                  <a:ext cx="6323932" cy="2014385"/>
                  <a:chOff x="2311021" y="817256"/>
                  <a:chExt cx="8548048" cy="2898229"/>
                </a:xfrm>
              </p:grpSpPr>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1021" y="817256"/>
                    <a:ext cx="8548048" cy="2898229"/>
                  </a:xfrm>
                  <a:prstGeom prst="rect">
                    <a:avLst/>
                  </a:prstGeom>
                </p:spPr>
              </p:pic>
              <p:sp>
                <p:nvSpPr>
                  <p:cNvPr id="41" name="TextBox 40"/>
                  <p:cNvSpPr txBox="1"/>
                  <p:nvPr/>
                </p:nvSpPr>
                <p:spPr>
                  <a:xfrm>
                    <a:off x="3507475" y="1897039"/>
                    <a:ext cx="1296537" cy="398537"/>
                  </a:xfrm>
                  <a:prstGeom prst="rect">
                    <a:avLst/>
                  </a:prstGeom>
                  <a:noFill/>
                </p:spPr>
                <p:txBody>
                  <a:bodyPr wrap="square" rtlCol="0">
                    <a:spAutoFit/>
                  </a:bodyPr>
                  <a:lstStyle/>
                  <a:p>
                    <a:r>
                      <a:rPr lang="en-US" sz="1200" dirty="0" smtClean="0"/>
                      <a:t>Ring 3</a:t>
                    </a:r>
                    <a:endParaRPr lang="en-GB" sz="1200" dirty="0"/>
                  </a:p>
                </p:txBody>
              </p:sp>
            </p:grpSp>
            <p:sp>
              <p:nvSpPr>
                <p:cNvPr id="31" name="TextBox 30"/>
                <p:cNvSpPr txBox="1"/>
                <p:nvPr/>
              </p:nvSpPr>
              <p:spPr>
                <a:xfrm>
                  <a:off x="4354487" y="2715465"/>
                  <a:ext cx="959191" cy="276999"/>
                </a:xfrm>
                <a:prstGeom prst="rect">
                  <a:avLst/>
                </a:prstGeom>
                <a:noFill/>
              </p:spPr>
              <p:txBody>
                <a:bodyPr wrap="square" rtlCol="0">
                  <a:spAutoFit/>
                </a:bodyPr>
                <a:lstStyle/>
                <a:p>
                  <a:r>
                    <a:rPr lang="en-US" sz="1200" dirty="0" smtClean="0"/>
                    <a:t>Ring 2</a:t>
                  </a:r>
                  <a:endParaRPr lang="en-GB" sz="1200" dirty="0"/>
                </a:p>
              </p:txBody>
            </p:sp>
            <p:sp>
              <p:nvSpPr>
                <p:cNvPr id="32" name="TextBox 31"/>
                <p:cNvSpPr txBox="1"/>
                <p:nvPr/>
              </p:nvSpPr>
              <p:spPr>
                <a:xfrm>
                  <a:off x="6101225" y="2705622"/>
                  <a:ext cx="959191" cy="276999"/>
                </a:xfrm>
                <a:prstGeom prst="rect">
                  <a:avLst/>
                </a:prstGeom>
                <a:noFill/>
              </p:spPr>
              <p:txBody>
                <a:bodyPr wrap="square" rtlCol="0">
                  <a:spAutoFit/>
                </a:bodyPr>
                <a:lstStyle/>
                <a:p>
                  <a:r>
                    <a:rPr lang="en-US" sz="1200" dirty="0" smtClean="0"/>
                    <a:t>Ring 1</a:t>
                  </a:r>
                  <a:endParaRPr lang="en-GB" sz="1200" dirty="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2756" y="3975719"/>
                  <a:ext cx="6323932" cy="2162674"/>
                </a:xfrm>
                <a:prstGeom prst="rect">
                  <a:avLst/>
                </a:prstGeom>
              </p:spPr>
            </p:pic>
            <p:sp>
              <p:nvSpPr>
                <p:cNvPr id="36" name="TextBox 35"/>
                <p:cNvSpPr txBox="1"/>
                <p:nvPr/>
              </p:nvSpPr>
              <p:spPr>
                <a:xfrm>
                  <a:off x="5243843" y="4673117"/>
                  <a:ext cx="959191" cy="276999"/>
                </a:xfrm>
                <a:prstGeom prst="rect">
                  <a:avLst/>
                </a:prstGeom>
                <a:noFill/>
              </p:spPr>
              <p:txBody>
                <a:bodyPr wrap="square" rtlCol="0">
                  <a:spAutoFit/>
                </a:bodyPr>
                <a:lstStyle/>
                <a:p>
                  <a:r>
                    <a:rPr lang="en-US" sz="1200" dirty="0" smtClean="0"/>
                    <a:t>Ring 3</a:t>
                  </a:r>
                  <a:endParaRPr lang="en-GB" sz="1200" dirty="0"/>
                </a:p>
              </p:txBody>
            </p:sp>
            <p:sp>
              <p:nvSpPr>
                <p:cNvPr id="37" name="TextBox 36"/>
                <p:cNvSpPr txBox="1"/>
                <p:nvPr/>
              </p:nvSpPr>
              <p:spPr>
                <a:xfrm>
                  <a:off x="5996892" y="4712960"/>
                  <a:ext cx="959191" cy="276999"/>
                </a:xfrm>
                <a:prstGeom prst="rect">
                  <a:avLst/>
                </a:prstGeom>
                <a:noFill/>
              </p:spPr>
              <p:txBody>
                <a:bodyPr wrap="square" rtlCol="0">
                  <a:spAutoFit/>
                </a:bodyPr>
                <a:lstStyle/>
                <a:p>
                  <a:r>
                    <a:rPr lang="en-US" sz="1200" dirty="0" smtClean="0"/>
                    <a:t>Ring 2</a:t>
                  </a:r>
                  <a:endParaRPr lang="en-GB" sz="1200" dirty="0"/>
                </a:p>
              </p:txBody>
            </p:sp>
            <p:sp>
              <p:nvSpPr>
                <p:cNvPr id="38" name="TextBox 37"/>
                <p:cNvSpPr txBox="1"/>
                <p:nvPr/>
              </p:nvSpPr>
              <p:spPr>
                <a:xfrm>
                  <a:off x="6775183" y="4779304"/>
                  <a:ext cx="959191" cy="276999"/>
                </a:xfrm>
                <a:prstGeom prst="rect">
                  <a:avLst/>
                </a:prstGeom>
                <a:noFill/>
              </p:spPr>
              <p:txBody>
                <a:bodyPr wrap="square" rtlCol="0">
                  <a:spAutoFit/>
                </a:bodyPr>
                <a:lstStyle/>
                <a:p>
                  <a:r>
                    <a:rPr lang="en-US" sz="1200" dirty="0" smtClean="0"/>
                    <a:t>Ring 1</a:t>
                  </a:r>
                  <a:endParaRPr lang="en-GB" sz="1200" dirty="0"/>
                </a:p>
              </p:txBody>
            </p:sp>
          </p:grpSp>
        </p:grpSp>
        <p:sp>
          <p:nvSpPr>
            <p:cNvPr id="26" name="TextBox 25"/>
            <p:cNvSpPr txBox="1"/>
            <p:nvPr/>
          </p:nvSpPr>
          <p:spPr>
            <a:xfrm>
              <a:off x="315981" y="1769822"/>
              <a:ext cx="2740286" cy="276999"/>
            </a:xfrm>
            <a:prstGeom prst="rect">
              <a:avLst/>
            </a:prstGeom>
            <a:solidFill>
              <a:schemeClr val="bg1"/>
            </a:solidFill>
            <a:ln>
              <a:solidFill>
                <a:srgbClr val="0070C0"/>
              </a:solidFill>
            </a:ln>
          </p:spPr>
          <p:txBody>
            <a:bodyPr wrap="square" rtlCol="0">
              <a:spAutoFit/>
            </a:bodyPr>
            <a:lstStyle/>
            <a:p>
              <a:r>
                <a:rPr lang="en-US" sz="1200" dirty="0" smtClean="0"/>
                <a:t>Current/position stability along pulse</a:t>
              </a:r>
              <a:endParaRPr lang="en-GB" sz="1200" dirty="0"/>
            </a:p>
          </p:txBody>
        </p:sp>
      </p:grpSp>
      <p:grpSp>
        <p:nvGrpSpPr>
          <p:cNvPr id="50" name="Group 49"/>
          <p:cNvGrpSpPr/>
          <p:nvPr/>
        </p:nvGrpSpPr>
        <p:grpSpPr>
          <a:xfrm>
            <a:off x="29815" y="1238463"/>
            <a:ext cx="8823617" cy="4662761"/>
            <a:chOff x="142722" y="1386677"/>
            <a:chExt cx="8823617" cy="4662761"/>
          </a:xfrm>
        </p:grpSpPr>
        <p:grpSp>
          <p:nvGrpSpPr>
            <p:cNvPr id="51" name="Group 50"/>
            <p:cNvGrpSpPr/>
            <p:nvPr/>
          </p:nvGrpSpPr>
          <p:grpSpPr>
            <a:xfrm>
              <a:off x="5576919" y="1989334"/>
              <a:ext cx="3389420" cy="2579327"/>
              <a:chOff x="5576919" y="1989334"/>
              <a:chExt cx="3389420" cy="2579327"/>
            </a:xfrm>
          </p:grpSpPr>
          <p:pic>
            <p:nvPicPr>
              <p:cNvPr id="58" name="Picture 57"/>
              <p:cNvPicPr>
                <a:picLocks noChangeAspect="1"/>
              </p:cNvPicPr>
              <p:nvPr/>
            </p:nvPicPr>
            <p:blipFill rotWithShape="1">
              <a:blip r:embed="rId10">
                <a:extLst>
                  <a:ext uri="{28A0092B-C50C-407E-A947-70E740481C1C}">
                    <a14:useLocalDpi xmlns:a14="http://schemas.microsoft.com/office/drawing/2010/main" val="0"/>
                  </a:ext>
                </a:extLst>
              </a:blip>
              <a:srcRect l="3561" t="10956" r="16427"/>
              <a:stretch/>
            </p:blipFill>
            <p:spPr>
              <a:xfrm>
                <a:off x="5576919" y="2123527"/>
                <a:ext cx="3389420" cy="2445134"/>
              </a:xfrm>
              <a:prstGeom prst="rect">
                <a:avLst/>
              </a:prstGeom>
            </p:spPr>
          </p:pic>
          <p:sp>
            <p:nvSpPr>
              <p:cNvPr id="59" name="TextBox 58"/>
              <p:cNvSpPr txBox="1"/>
              <p:nvPr/>
            </p:nvSpPr>
            <p:spPr>
              <a:xfrm>
                <a:off x="7946467" y="1989334"/>
                <a:ext cx="992096" cy="369332"/>
              </a:xfrm>
              <a:prstGeom prst="rect">
                <a:avLst/>
              </a:prstGeom>
              <a:solidFill>
                <a:schemeClr val="bg1"/>
              </a:solidFill>
              <a:ln>
                <a:solidFill>
                  <a:srgbClr val="0070C0"/>
                </a:solidFill>
              </a:ln>
            </p:spPr>
            <p:txBody>
              <a:bodyPr wrap="square" rtlCol="0">
                <a:spAutoFit/>
              </a:bodyPr>
              <a:lstStyle/>
              <a:p>
                <a:r>
                  <a:rPr lang="en-US" dirty="0" smtClean="0"/>
                  <a:t>BSM2</a:t>
                </a:r>
                <a:endParaRPr lang="en-GB" dirty="0"/>
              </a:p>
            </p:txBody>
          </p:sp>
        </p:grpSp>
        <p:grpSp>
          <p:nvGrpSpPr>
            <p:cNvPr id="52" name="Group 51"/>
            <p:cNvGrpSpPr/>
            <p:nvPr/>
          </p:nvGrpSpPr>
          <p:grpSpPr>
            <a:xfrm>
              <a:off x="142722" y="1386677"/>
              <a:ext cx="5317737" cy="4662761"/>
              <a:chOff x="142722" y="1386677"/>
              <a:chExt cx="5317737" cy="4662761"/>
            </a:xfrm>
          </p:grpSpPr>
          <p:grpSp>
            <p:nvGrpSpPr>
              <p:cNvPr id="54" name="Group 53"/>
              <p:cNvGrpSpPr/>
              <p:nvPr/>
            </p:nvGrpSpPr>
            <p:grpSpPr>
              <a:xfrm>
                <a:off x="142722" y="1386677"/>
                <a:ext cx="5317737" cy="4478095"/>
                <a:chOff x="142722" y="1386677"/>
                <a:chExt cx="5317737" cy="4478095"/>
              </a:xfrm>
            </p:grpSpPr>
            <p:pic>
              <p:nvPicPr>
                <p:cNvPr id="56" name="Pictur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532" y="1386677"/>
                  <a:ext cx="5194927" cy="4478095"/>
                </a:xfrm>
                <a:prstGeom prst="rect">
                  <a:avLst/>
                </a:prstGeom>
              </p:spPr>
            </p:pic>
            <p:sp>
              <p:nvSpPr>
                <p:cNvPr id="57" name="TextBox 56"/>
                <p:cNvSpPr txBox="1"/>
                <p:nvPr/>
              </p:nvSpPr>
              <p:spPr>
                <a:xfrm>
                  <a:off x="142722" y="1938861"/>
                  <a:ext cx="992096" cy="369332"/>
                </a:xfrm>
                <a:prstGeom prst="rect">
                  <a:avLst/>
                </a:prstGeom>
                <a:solidFill>
                  <a:schemeClr val="bg1"/>
                </a:solidFill>
                <a:ln>
                  <a:solidFill>
                    <a:srgbClr val="0070C0"/>
                  </a:solidFill>
                </a:ln>
              </p:spPr>
              <p:txBody>
                <a:bodyPr wrap="square" rtlCol="0">
                  <a:spAutoFit/>
                </a:bodyPr>
                <a:lstStyle/>
                <a:p>
                  <a:r>
                    <a:rPr lang="en-US" dirty="0" smtClean="0"/>
                    <a:t>BSM1</a:t>
                  </a:r>
                  <a:endParaRPr lang="en-GB" dirty="0"/>
                </a:p>
              </p:txBody>
            </p:sp>
          </p:grpSp>
          <p:sp>
            <p:nvSpPr>
              <p:cNvPr id="55" name="TextBox 54"/>
              <p:cNvSpPr txBox="1"/>
              <p:nvPr/>
            </p:nvSpPr>
            <p:spPr>
              <a:xfrm>
                <a:off x="1845812" y="5680106"/>
                <a:ext cx="1889760" cy="369332"/>
              </a:xfrm>
              <a:prstGeom prst="rect">
                <a:avLst/>
              </a:prstGeom>
              <a:solidFill>
                <a:schemeClr val="bg1"/>
              </a:solidFill>
            </p:spPr>
            <p:txBody>
              <a:bodyPr wrap="square" rtlCol="0">
                <a:spAutoFit/>
              </a:bodyPr>
              <a:lstStyle/>
              <a:p>
                <a:r>
                  <a:rPr lang="en-US" dirty="0" smtClean="0"/>
                  <a:t>Caterpillar beam </a:t>
                </a:r>
                <a:endParaRPr lang="en-GB" dirty="0"/>
              </a:p>
            </p:txBody>
          </p:sp>
        </p:grpSp>
        <p:sp>
          <p:nvSpPr>
            <p:cNvPr id="53" name="TextBox 52"/>
            <p:cNvSpPr txBox="1"/>
            <p:nvPr/>
          </p:nvSpPr>
          <p:spPr>
            <a:xfrm>
              <a:off x="2981561" y="1386677"/>
              <a:ext cx="4000486" cy="369332"/>
            </a:xfrm>
            <a:prstGeom prst="rect">
              <a:avLst/>
            </a:prstGeom>
            <a:solidFill>
              <a:schemeClr val="bg1"/>
            </a:solidFill>
            <a:ln>
              <a:solidFill>
                <a:srgbClr val="0070C0"/>
              </a:solidFill>
            </a:ln>
          </p:spPr>
          <p:txBody>
            <a:bodyPr wrap="square" rtlCol="0">
              <a:spAutoFit/>
            </a:bodyPr>
            <a:lstStyle/>
            <a:p>
              <a:r>
                <a:rPr lang="en-US" dirty="0" smtClean="0"/>
                <a:t>Beam Shape </a:t>
              </a:r>
              <a:r>
                <a:rPr lang="en-US" smtClean="0"/>
                <a:t>Monitor Commissioning</a:t>
              </a:r>
              <a:endParaRPr lang="en-GB" dirty="0"/>
            </a:p>
          </p:txBody>
        </p:sp>
      </p:grpSp>
      <p:sp>
        <p:nvSpPr>
          <p:cNvPr id="16" name="Slide Number Placeholder 15"/>
          <p:cNvSpPr>
            <a:spLocks noGrp="1"/>
          </p:cNvSpPr>
          <p:nvPr>
            <p:ph type="sldNum" sz="quarter" idx="4"/>
          </p:nvPr>
        </p:nvSpPr>
        <p:spPr/>
        <p:txBody>
          <a:bodyPr/>
          <a:lstStyle/>
          <a:p>
            <a:fld id="{17918391-D411-FE40-AAD7-861AE5233E0E}" type="slidenum">
              <a:rPr lang="en-US" smtClean="0"/>
              <a:pPr/>
              <a:t>27</a:t>
            </a:fld>
            <a:r>
              <a:rPr lang="en-US" smtClean="0"/>
              <a:t>/24</a:t>
            </a:r>
            <a:endParaRPr lang="en-US" dirty="0"/>
          </a:p>
        </p:txBody>
      </p:sp>
    </p:spTree>
    <p:extLst>
      <p:ext uri="{BB962C8B-B14F-4D97-AF65-F5344CB8AC3E}">
        <p14:creationId xmlns:p14="http://schemas.microsoft.com/office/powerpoint/2010/main" val="181190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2" y="109269"/>
            <a:ext cx="9084038" cy="744901"/>
          </a:xfrm>
        </p:spPr>
        <p:txBody>
          <a:bodyPr>
            <a:noAutofit/>
          </a:bodyPr>
          <a:lstStyle/>
          <a:p>
            <a:r>
              <a:rPr lang="en-US" sz="3000" dirty="0" smtClean="0"/>
              <a:t>LINAC4: A new </a:t>
            </a:r>
            <a:r>
              <a:rPr lang="en-US" sz="3000" smtClean="0"/>
              <a:t>injector for the CERN proton complex</a:t>
            </a:r>
            <a:endParaRPr lang="en-US" sz="3000"/>
          </a:p>
        </p:txBody>
      </p:sp>
      <p:graphicFrame>
        <p:nvGraphicFramePr>
          <p:cNvPr id="6" name="Content Placeholder 5"/>
          <p:cNvGraphicFramePr>
            <a:graphicFrameLocks noGrp="1"/>
          </p:cNvGraphicFramePr>
          <p:nvPr>
            <p:ph idx="1"/>
            <p:extLst/>
          </p:nvPr>
        </p:nvGraphicFramePr>
        <p:xfrm>
          <a:off x="236450" y="862420"/>
          <a:ext cx="8780133" cy="5424513"/>
        </p:xfrm>
        <a:graphic>
          <a:graphicData uri="http://schemas.openxmlformats.org/drawingml/2006/table">
            <a:tbl>
              <a:tblPr firstRow="1" bandRow="1">
                <a:tableStyleId>{5C22544A-7EE6-4342-B048-85BDC9FD1C3A}</a:tableStyleId>
              </a:tblPr>
              <a:tblGrid>
                <a:gridCol w="1226137">
                  <a:extLst>
                    <a:ext uri="{9D8B030D-6E8A-4147-A177-3AD203B41FA5}">
                      <a16:colId xmlns="" xmlns:a16="http://schemas.microsoft.com/office/drawing/2014/main" val="655168374"/>
                    </a:ext>
                  </a:extLst>
                </a:gridCol>
                <a:gridCol w="2280451">
                  <a:extLst>
                    <a:ext uri="{9D8B030D-6E8A-4147-A177-3AD203B41FA5}">
                      <a16:colId xmlns="" xmlns:a16="http://schemas.microsoft.com/office/drawing/2014/main" val="132825109"/>
                    </a:ext>
                  </a:extLst>
                </a:gridCol>
                <a:gridCol w="2759432">
                  <a:extLst>
                    <a:ext uri="{9D8B030D-6E8A-4147-A177-3AD203B41FA5}">
                      <a16:colId xmlns="" xmlns:a16="http://schemas.microsoft.com/office/drawing/2014/main" val="3036640799"/>
                    </a:ext>
                  </a:extLst>
                </a:gridCol>
                <a:gridCol w="2514113">
                  <a:extLst>
                    <a:ext uri="{9D8B030D-6E8A-4147-A177-3AD203B41FA5}">
                      <a16:colId xmlns="" xmlns:a16="http://schemas.microsoft.com/office/drawing/2014/main" val="4027914884"/>
                    </a:ext>
                  </a:extLst>
                </a:gridCol>
              </a:tblGrid>
              <a:tr h="551072">
                <a:tc>
                  <a:txBody>
                    <a:bodyPr/>
                    <a:lstStyle/>
                    <a:p>
                      <a:pPr algn="ctr"/>
                      <a:r>
                        <a:rPr lang="en-US" sz="1600" dirty="0" smtClean="0"/>
                        <a:t>LINAC2</a:t>
                      </a:r>
                      <a:endParaRPr lang="en-US" sz="1600" dirty="0"/>
                    </a:p>
                  </a:txBody>
                  <a:tcPr marT="45730" marB="45730"/>
                </a:tc>
                <a:tc>
                  <a:txBody>
                    <a:bodyPr/>
                    <a:lstStyle/>
                    <a:p>
                      <a:pPr algn="ctr"/>
                      <a:r>
                        <a:rPr lang="en-US" sz="1600" dirty="0" smtClean="0"/>
                        <a:t>LINAC4 – CDR -2006</a:t>
                      </a:r>
                      <a:endParaRPr lang="en-US" sz="1600" dirty="0"/>
                    </a:p>
                  </a:txBody>
                  <a:tcPr marT="45730" marB="4573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LINAC4</a:t>
                      </a:r>
                      <a:r>
                        <a:rPr lang="en-US" sz="1600" baseline="0" dirty="0" smtClean="0"/>
                        <a:t> – achieved (2017) </a:t>
                      </a:r>
                      <a:endParaRPr lang="en-US" sz="1600" dirty="0" smtClean="0"/>
                    </a:p>
                    <a:p>
                      <a:pPr algn="ctr"/>
                      <a:endParaRPr lang="en-US" sz="1600" dirty="0"/>
                    </a:p>
                  </a:txBody>
                  <a:tcPr marT="45730" marB="45730"/>
                </a:tc>
                <a:tc>
                  <a:txBody>
                    <a:bodyPr/>
                    <a:lstStyle/>
                    <a:p>
                      <a:pPr algn="ctr"/>
                      <a:endParaRPr lang="en-US" sz="1600" dirty="0"/>
                    </a:p>
                  </a:txBody>
                  <a:tcPr marT="45730" marB="45730"/>
                </a:tc>
                <a:extLst>
                  <a:ext uri="{0D108BD9-81ED-4DB2-BD59-A6C34878D82A}">
                    <a16:rowId xmlns="" xmlns:a16="http://schemas.microsoft.com/office/drawing/2014/main" val="469040717"/>
                  </a:ext>
                </a:extLst>
              </a:tr>
              <a:tr h="609078">
                <a:tc>
                  <a:txBody>
                    <a:bodyPr/>
                    <a:lstStyle/>
                    <a:p>
                      <a:r>
                        <a:rPr lang="en-US" sz="1200" dirty="0" smtClean="0"/>
                        <a:t>protons</a:t>
                      </a:r>
                      <a:endParaRPr lang="en-US" sz="1200" dirty="0"/>
                    </a:p>
                  </a:txBody>
                  <a:tcPr marT="45730" marB="45730"/>
                </a:tc>
                <a:tc>
                  <a:txBody>
                    <a:bodyPr/>
                    <a:lstStyle/>
                    <a:p>
                      <a:r>
                        <a:rPr lang="en-US" sz="1200" dirty="0" smtClean="0"/>
                        <a:t>H- </a:t>
                      </a:r>
                      <a:endParaRPr lang="en-US" sz="1200" dirty="0"/>
                    </a:p>
                  </a:txBody>
                  <a:tcPr marT="45730" marB="457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lumMod val="10000"/>
                            </a:schemeClr>
                          </a:solidFill>
                        </a:rPr>
                        <a:t>Stripping and more tested in Half Sector Test </a:t>
                      </a:r>
                      <a:endParaRPr lang="en-US" sz="1200" dirty="0" smtClean="0">
                        <a:solidFill>
                          <a:schemeClr val="tx2">
                            <a:lumMod val="10000"/>
                          </a:schemeClr>
                        </a:solidFill>
                      </a:endParaRPr>
                    </a:p>
                    <a:p>
                      <a:endParaRPr lang="en-US" sz="1200" dirty="0">
                        <a:solidFill>
                          <a:schemeClr val="tx2">
                            <a:lumMod val="10000"/>
                          </a:schemeClr>
                        </a:solidFill>
                      </a:endParaRPr>
                    </a:p>
                  </a:txBody>
                  <a:tcPr marT="45730" marB="45730"/>
                </a:tc>
                <a:tc>
                  <a:txBody>
                    <a:bodyPr/>
                    <a:lstStyle/>
                    <a:p>
                      <a:endParaRPr lang="en-US" sz="1200" dirty="0">
                        <a:solidFill>
                          <a:schemeClr val="tx2">
                            <a:lumMod val="10000"/>
                          </a:schemeClr>
                        </a:solidFill>
                      </a:endParaRPr>
                    </a:p>
                  </a:txBody>
                  <a:tcPr marT="45730" marB="45730"/>
                </a:tc>
                <a:extLst>
                  <a:ext uri="{0D108BD9-81ED-4DB2-BD59-A6C34878D82A}">
                    <a16:rowId xmlns="" xmlns:a16="http://schemas.microsoft.com/office/drawing/2014/main" val="1621687104"/>
                  </a:ext>
                </a:extLst>
              </a:tr>
              <a:tr h="957112">
                <a:tc>
                  <a:txBody>
                    <a:bodyPr/>
                    <a:lstStyle/>
                    <a:p>
                      <a:r>
                        <a:rPr lang="en-US" sz="1200" dirty="0" smtClean="0"/>
                        <a:t>160 mA</a:t>
                      </a:r>
                      <a:endParaRPr lang="en-US" sz="1200" dirty="0"/>
                    </a:p>
                  </a:txBody>
                  <a:tcPr marT="45730" marB="45730"/>
                </a:tc>
                <a:tc>
                  <a:txBody>
                    <a:bodyPr/>
                    <a:lstStyle/>
                    <a:p>
                      <a:r>
                        <a:rPr lang="en-US" sz="1200" dirty="0" smtClean="0"/>
                        <a:t>70mA peak at the source</a:t>
                      </a:r>
                    </a:p>
                    <a:p>
                      <a:r>
                        <a:rPr lang="en-US" sz="1200" dirty="0" smtClean="0"/>
                        <a:t>65 mA peak at 3 MeV</a:t>
                      </a:r>
                    </a:p>
                    <a:p>
                      <a:r>
                        <a:rPr lang="en-GB" sz="1200" dirty="0" smtClean="0"/>
                        <a:t>40 mA after chopping</a:t>
                      </a:r>
                      <a:endParaRPr lang="en-US" sz="1200" dirty="0"/>
                    </a:p>
                  </a:txBody>
                  <a:tcPr marT="45730" marB="45730"/>
                </a:tc>
                <a:tc>
                  <a:txBody>
                    <a:bodyPr/>
                    <a:lstStyle/>
                    <a:p>
                      <a:r>
                        <a:rPr lang="en-US" sz="1200" dirty="0" smtClean="0">
                          <a:solidFill>
                            <a:schemeClr val="tx2">
                              <a:lumMod val="10000"/>
                            </a:schemeClr>
                          </a:solidFill>
                        </a:rPr>
                        <a:t>50mA peak (in</a:t>
                      </a:r>
                      <a:r>
                        <a:rPr lang="en-US" sz="1200" baseline="0" dirty="0" smtClean="0">
                          <a:solidFill>
                            <a:schemeClr val="tx2">
                              <a:lumMod val="10000"/>
                            </a:schemeClr>
                          </a:solidFill>
                        </a:rPr>
                        <a:t> twice the acceptance of the RFQ)</a:t>
                      </a:r>
                    </a:p>
                    <a:p>
                      <a:r>
                        <a:rPr lang="en-US" sz="1200" baseline="0" dirty="0" smtClean="0">
                          <a:solidFill>
                            <a:schemeClr val="tx2">
                              <a:lumMod val="10000"/>
                            </a:schemeClr>
                          </a:solidFill>
                        </a:rPr>
                        <a:t>27 mA peak at 3 MeV </a:t>
                      </a:r>
                    </a:p>
                    <a:p>
                      <a:r>
                        <a:rPr lang="en-US" sz="1200" baseline="0" dirty="0" smtClean="0">
                          <a:solidFill>
                            <a:schemeClr val="tx2">
                              <a:lumMod val="10000"/>
                            </a:schemeClr>
                          </a:solidFill>
                        </a:rPr>
                        <a:t>20 mA after chopping </a:t>
                      </a:r>
                    </a:p>
                    <a:p>
                      <a:endParaRPr lang="en-US" sz="1200" dirty="0">
                        <a:solidFill>
                          <a:schemeClr val="tx2">
                            <a:lumMod val="10000"/>
                          </a:schemeClr>
                        </a:solidFill>
                      </a:endParaRPr>
                    </a:p>
                  </a:txBody>
                  <a:tcPr marT="45730" marB="45730"/>
                </a:tc>
                <a:tc>
                  <a:txBody>
                    <a:bodyPr/>
                    <a:lstStyle/>
                    <a:p>
                      <a:r>
                        <a:rPr lang="en-US" sz="1200" dirty="0" smtClean="0">
                          <a:solidFill>
                            <a:schemeClr val="tx2">
                              <a:lumMod val="10000"/>
                            </a:schemeClr>
                          </a:solidFill>
                        </a:rPr>
                        <a:t>Peak current from the source</a:t>
                      </a:r>
                    </a:p>
                    <a:p>
                      <a:endParaRPr lang="en-US" sz="1200" dirty="0" smtClean="0">
                        <a:solidFill>
                          <a:schemeClr val="tx2">
                            <a:lumMod val="10000"/>
                          </a:schemeClr>
                        </a:solidFill>
                      </a:endParaRPr>
                    </a:p>
                    <a:p>
                      <a:r>
                        <a:rPr lang="en-US" sz="1200" dirty="0" smtClean="0">
                          <a:solidFill>
                            <a:schemeClr val="tx2">
                              <a:lumMod val="10000"/>
                            </a:schemeClr>
                          </a:solidFill>
                        </a:rPr>
                        <a:t>Average</a:t>
                      </a:r>
                      <a:r>
                        <a:rPr lang="en-US" sz="1200" baseline="0" dirty="0" smtClean="0">
                          <a:solidFill>
                            <a:schemeClr val="tx2">
                              <a:lumMod val="10000"/>
                            </a:schemeClr>
                          </a:solidFill>
                        </a:rPr>
                        <a:t> beam current after chopping (LEBT and RFQ transmission and chopping factor)  </a:t>
                      </a:r>
                      <a:endParaRPr lang="en-US" sz="1200" dirty="0">
                        <a:solidFill>
                          <a:schemeClr val="tx2">
                            <a:lumMod val="10000"/>
                          </a:schemeClr>
                        </a:solidFill>
                      </a:endParaRPr>
                    </a:p>
                  </a:txBody>
                  <a:tcPr marT="45730" marB="45730"/>
                </a:tc>
                <a:extLst>
                  <a:ext uri="{0D108BD9-81ED-4DB2-BD59-A6C34878D82A}">
                    <a16:rowId xmlns="" xmlns:a16="http://schemas.microsoft.com/office/drawing/2014/main" val="4096364706"/>
                  </a:ext>
                </a:extLst>
              </a:tr>
              <a:tr h="435061">
                <a:tc>
                  <a:txBody>
                    <a:bodyPr/>
                    <a:lstStyle/>
                    <a:p>
                      <a:r>
                        <a:rPr lang="en-US" sz="1200" dirty="0" smtClean="0"/>
                        <a:t>50</a:t>
                      </a:r>
                      <a:r>
                        <a:rPr lang="en-US" sz="1200" baseline="0" dirty="0" smtClean="0"/>
                        <a:t> MeV </a:t>
                      </a:r>
                      <a:endParaRPr lang="en-US" sz="1200" dirty="0"/>
                    </a:p>
                  </a:txBody>
                  <a:tcPr marT="45730" marB="45730"/>
                </a:tc>
                <a:tc>
                  <a:txBody>
                    <a:bodyPr/>
                    <a:lstStyle/>
                    <a:p>
                      <a:r>
                        <a:rPr lang="en-US" sz="1200" dirty="0" smtClean="0"/>
                        <a:t>160 MeV</a:t>
                      </a:r>
                      <a:endParaRPr lang="en-US" sz="1200" dirty="0"/>
                    </a:p>
                  </a:txBody>
                  <a:tcPr marT="45730" marB="45730"/>
                </a:tc>
                <a:tc>
                  <a:txBody>
                    <a:bodyPr/>
                    <a:lstStyle/>
                    <a:p>
                      <a:r>
                        <a:rPr lang="en-US" sz="1200" dirty="0" smtClean="0">
                          <a:solidFill>
                            <a:schemeClr val="tx2">
                              <a:lumMod val="10000"/>
                            </a:schemeClr>
                          </a:solidFill>
                        </a:rPr>
                        <a:t>160.48 MeV</a:t>
                      </a:r>
                      <a:endParaRPr lang="en-US" sz="1200" dirty="0">
                        <a:solidFill>
                          <a:schemeClr val="tx2">
                            <a:lumMod val="10000"/>
                          </a:schemeClr>
                        </a:solidFill>
                      </a:endParaRPr>
                    </a:p>
                  </a:txBody>
                  <a:tcPr marT="45730" marB="45730"/>
                </a:tc>
                <a:tc>
                  <a:txBody>
                    <a:bodyPr/>
                    <a:lstStyle/>
                    <a:p>
                      <a:r>
                        <a:rPr lang="en-US" sz="1200" dirty="0" smtClean="0">
                          <a:solidFill>
                            <a:schemeClr val="tx2">
                              <a:lumMod val="10000"/>
                            </a:schemeClr>
                          </a:solidFill>
                        </a:rPr>
                        <a:t>All RF structures</a:t>
                      </a:r>
                      <a:r>
                        <a:rPr lang="en-US" sz="1200" baseline="0" dirty="0" smtClean="0">
                          <a:solidFill>
                            <a:schemeClr val="tx2">
                              <a:lumMod val="10000"/>
                            </a:schemeClr>
                          </a:solidFill>
                        </a:rPr>
                        <a:t> performing to specs </a:t>
                      </a:r>
                      <a:endParaRPr lang="en-US" sz="1200" dirty="0">
                        <a:solidFill>
                          <a:schemeClr val="tx2">
                            <a:lumMod val="10000"/>
                          </a:schemeClr>
                        </a:solidFill>
                      </a:endParaRPr>
                    </a:p>
                  </a:txBody>
                  <a:tcPr marT="45730" marB="45730"/>
                </a:tc>
                <a:extLst>
                  <a:ext uri="{0D108BD9-81ED-4DB2-BD59-A6C34878D82A}">
                    <a16:rowId xmlns="" xmlns:a16="http://schemas.microsoft.com/office/drawing/2014/main" val="240304322"/>
                  </a:ext>
                </a:extLst>
              </a:tr>
              <a:tr h="4350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 </a:t>
                      </a:r>
                      <a:r>
                        <a:rPr lang="el-GR" sz="1200" dirty="0" smtClean="0"/>
                        <a:t>π</a:t>
                      </a:r>
                      <a:r>
                        <a:rPr lang="en-GB" sz="1200" baseline="0" dirty="0" smtClean="0"/>
                        <a:t> mm </a:t>
                      </a:r>
                      <a:r>
                        <a:rPr lang="en-GB" sz="1200" baseline="0" dirty="0" err="1" smtClean="0"/>
                        <a:t>mrad</a:t>
                      </a:r>
                      <a:r>
                        <a:rPr lang="en-GB" sz="1200" baseline="0" dirty="0" smtClean="0"/>
                        <a:t> </a:t>
                      </a:r>
                      <a:endParaRPr lang="en-US" sz="1200" dirty="0"/>
                    </a:p>
                  </a:txBody>
                  <a:tcPr marT="45730" marB="4573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0.4 </a:t>
                      </a:r>
                      <a:r>
                        <a:rPr lang="el-GR" sz="1200" dirty="0" smtClean="0"/>
                        <a:t>π</a:t>
                      </a:r>
                      <a:r>
                        <a:rPr lang="en-GB" sz="1200" baseline="0" dirty="0" smtClean="0"/>
                        <a:t> mm </a:t>
                      </a:r>
                      <a:r>
                        <a:rPr lang="en-GB" sz="1200" baseline="0" dirty="0" err="1" smtClean="0"/>
                        <a:t>mrad</a:t>
                      </a:r>
                      <a:r>
                        <a:rPr lang="en-GB" sz="1200" baseline="0" dirty="0" smtClean="0"/>
                        <a:t> </a:t>
                      </a:r>
                      <a:endParaRPr lang="en-US" sz="1200" dirty="0"/>
                    </a:p>
                  </a:txBody>
                  <a:tcPr marT="45730" marB="45730"/>
                </a:tc>
                <a:tc>
                  <a:txBody>
                    <a:bodyPr/>
                    <a:lstStyle/>
                    <a:p>
                      <a:r>
                        <a:rPr lang="en-US" sz="1200" dirty="0" smtClean="0">
                          <a:solidFill>
                            <a:schemeClr val="tx2">
                              <a:lumMod val="10000"/>
                            </a:schemeClr>
                          </a:solidFill>
                        </a:rPr>
                        <a:t>0.3 </a:t>
                      </a:r>
                      <a:r>
                        <a:rPr lang="el-GR" sz="1200" dirty="0" smtClean="0">
                          <a:solidFill>
                            <a:schemeClr val="tx2">
                              <a:lumMod val="10000"/>
                            </a:schemeClr>
                          </a:solidFill>
                        </a:rPr>
                        <a:t>π</a:t>
                      </a:r>
                      <a:r>
                        <a:rPr lang="en-GB" sz="1200" baseline="0" dirty="0" smtClean="0">
                          <a:solidFill>
                            <a:schemeClr val="tx2">
                              <a:lumMod val="10000"/>
                            </a:schemeClr>
                          </a:solidFill>
                        </a:rPr>
                        <a:t> mm </a:t>
                      </a:r>
                      <a:r>
                        <a:rPr lang="en-GB" sz="1200" baseline="0" dirty="0" err="1" smtClean="0">
                          <a:solidFill>
                            <a:schemeClr val="tx2">
                              <a:lumMod val="10000"/>
                            </a:schemeClr>
                          </a:solidFill>
                        </a:rPr>
                        <a:t>mrad</a:t>
                      </a:r>
                      <a:r>
                        <a:rPr lang="en-GB" sz="1200" baseline="0" dirty="0" smtClean="0">
                          <a:solidFill>
                            <a:schemeClr val="tx2">
                              <a:lumMod val="10000"/>
                            </a:schemeClr>
                          </a:solidFill>
                        </a:rPr>
                        <a:t>  (at 160MeV) </a:t>
                      </a:r>
                      <a:endParaRPr lang="en-US" sz="1200" dirty="0">
                        <a:solidFill>
                          <a:schemeClr val="tx2">
                            <a:lumMod val="10000"/>
                          </a:schemeClr>
                        </a:solidFill>
                      </a:endParaRPr>
                    </a:p>
                  </a:txBody>
                  <a:tcPr marT="45730" marB="45730"/>
                </a:tc>
                <a:tc>
                  <a:txBody>
                    <a:bodyPr/>
                    <a:lstStyle/>
                    <a:p>
                      <a:r>
                        <a:rPr lang="en-GB" sz="1200" dirty="0" smtClean="0">
                          <a:solidFill>
                            <a:schemeClr val="tx2">
                              <a:lumMod val="10000"/>
                            </a:schemeClr>
                          </a:solidFill>
                        </a:rPr>
                        <a:t>Smaller emittance , allows for more</a:t>
                      </a:r>
                      <a:r>
                        <a:rPr lang="en-GB" sz="1200" baseline="0" dirty="0" smtClean="0">
                          <a:solidFill>
                            <a:schemeClr val="tx2">
                              <a:lumMod val="10000"/>
                            </a:schemeClr>
                          </a:solidFill>
                        </a:rPr>
                        <a:t> turns injected </a:t>
                      </a:r>
                      <a:endParaRPr lang="en-US" sz="1200" dirty="0">
                        <a:solidFill>
                          <a:schemeClr val="tx2">
                            <a:lumMod val="10000"/>
                          </a:schemeClr>
                        </a:solidFill>
                      </a:endParaRPr>
                    </a:p>
                  </a:txBody>
                  <a:tcPr marT="45730" marB="45730"/>
                </a:tc>
                <a:extLst>
                  <a:ext uri="{0D108BD9-81ED-4DB2-BD59-A6C34878D82A}">
                    <a16:rowId xmlns="" xmlns:a16="http://schemas.microsoft.com/office/drawing/2014/main" val="1305521233"/>
                  </a:ext>
                </a:extLst>
              </a:tr>
              <a:tr h="4350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100 µsec 1Hz</a:t>
                      </a:r>
                    </a:p>
                    <a:p>
                      <a:endParaRPr lang="en-US" sz="1200" dirty="0"/>
                    </a:p>
                  </a:txBody>
                  <a:tcPr marT="45730" marB="45730"/>
                </a:tc>
                <a:tc>
                  <a:txBody>
                    <a:bodyPr/>
                    <a:lstStyle/>
                    <a:p>
                      <a:r>
                        <a:rPr lang="en-US" sz="1200" dirty="0" smtClean="0"/>
                        <a:t>400 µsec 1Hz</a:t>
                      </a:r>
                    </a:p>
                    <a:p>
                      <a:r>
                        <a:rPr lang="en-GB" sz="1200" dirty="0" smtClean="0"/>
                        <a:t>(4 rings) </a:t>
                      </a:r>
                      <a:endParaRPr lang="en-US" sz="1200" dirty="0"/>
                    </a:p>
                  </a:txBody>
                  <a:tcPr marT="45730" marB="45730"/>
                </a:tc>
                <a:tc>
                  <a:txBody>
                    <a:bodyPr/>
                    <a:lstStyle/>
                    <a:p>
                      <a:r>
                        <a:rPr lang="en-US" sz="1200" dirty="0" smtClean="0">
                          <a:solidFill>
                            <a:schemeClr val="tx2">
                              <a:lumMod val="10000"/>
                            </a:schemeClr>
                          </a:solidFill>
                        </a:rPr>
                        <a:t>Up</a:t>
                      </a:r>
                      <a:r>
                        <a:rPr lang="en-US" sz="1200" baseline="0" dirty="0" smtClean="0">
                          <a:solidFill>
                            <a:schemeClr val="tx2">
                              <a:lumMod val="10000"/>
                            </a:schemeClr>
                          </a:solidFill>
                        </a:rPr>
                        <a:t> to 600 </a:t>
                      </a:r>
                      <a:r>
                        <a:rPr lang="en-US" sz="1200" dirty="0" smtClean="0">
                          <a:solidFill>
                            <a:schemeClr val="tx2">
                              <a:lumMod val="10000"/>
                            </a:schemeClr>
                          </a:solidFill>
                        </a:rPr>
                        <a:t>µsec 1Hz</a:t>
                      </a:r>
                      <a:endParaRPr lang="en-US" sz="1200" dirty="0">
                        <a:solidFill>
                          <a:schemeClr val="tx2">
                            <a:lumMod val="10000"/>
                          </a:schemeClr>
                        </a:solidFill>
                      </a:endParaRPr>
                    </a:p>
                  </a:txBody>
                  <a:tcPr marT="45730" marB="45730"/>
                </a:tc>
                <a:tc>
                  <a:txBody>
                    <a:bodyPr/>
                    <a:lstStyle/>
                    <a:p>
                      <a:r>
                        <a:rPr lang="en-US" sz="1200" dirty="0" smtClean="0">
                          <a:solidFill>
                            <a:schemeClr val="tx2">
                              <a:lumMod val="10000"/>
                            </a:schemeClr>
                          </a:solidFill>
                        </a:rPr>
                        <a:t>Longer</a:t>
                      </a:r>
                      <a:r>
                        <a:rPr lang="en-US" sz="1200" baseline="0" dirty="0" smtClean="0">
                          <a:solidFill>
                            <a:schemeClr val="tx2">
                              <a:lumMod val="10000"/>
                            </a:schemeClr>
                          </a:solidFill>
                        </a:rPr>
                        <a:t> injection in the PSB (100-150turns)</a:t>
                      </a:r>
                      <a:endParaRPr lang="en-US" sz="1200" dirty="0">
                        <a:solidFill>
                          <a:schemeClr val="tx2">
                            <a:lumMod val="10000"/>
                          </a:schemeClr>
                        </a:solidFill>
                      </a:endParaRPr>
                    </a:p>
                  </a:txBody>
                  <a:tcPr marT="45730" marB="45730"/>
                </a:tc>
                <a:extLst>
                  <a:ext uri="{0D108BD9-81ED-4DB2-BD59-A6C34878D82A}">
                    <a16:rowId xmlns="" xmlns:a16="http://schemas.microsoft.com/office/drawing/2014/main" val="1829430632"/>
                  </a:ext>
                </a:extLst>
              </a:tr>
              <a:tr h="609078">
                <a:tc>
                  <a:txBody>
                    <a:bodyPr/>
                    <a:lstStyle/>
                    <a:p>
                      <a:r>
                        <a:rPr lang="en-US" sz="1200" dirty="0" smtClean="0"/>
                        <a:t>200</a:t>
                      </a:r>
                      <a:r>
                        <a:rPr lang="en-US" sz="1200" baseline="0" dirty="0" smtClean="0"/>
                        <a:t> </a:t>
                      </a:r>
                      <a:r>
                        <a:rPr lang="en-US" sz="1200" dirty="0" smtClean="0"/>
                        <a:t>MHz/ 40 m </a:t>
                      </a:r>
                      <a:endParaRPr lang="en-US" sz="1200" dirty="0"/>
                    </a:p>
                  </a:txBody>
                  <a:tcPr marT="45730" marB="4573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352 MHz / 80 m </a:t>
                      </a:r>
                    </a:p>
                    <a:p>
                      <a:endParaRPr lang="en-US" sz="1200" dirty="0"/>
                    </a:p>
                  </a:txBody>
                  <a:tcPr marT="45730" marB="45730"/>
                </a:tc>
                <a:tc>
                  <a:txBody>
                    <a:bodyPr/>
                    <a:lstStyle/>
                    <a:p>
                      <a:endParaRPr lang="en-US" sz="1200" dirty="0">
                        <a:solidFill>
                          <a:schemeClr val="tx2">
                            <a:lumMod val="10000"/>
                          </a:schemeClr>
                        </a:solidFill>
                      </a:endParaRPr>
                    </a:p>
                  </a:txBody>
                  <a:tcPr marT="45730" marB="45730"/>
                </a:tc>
                <a:tc>
                  <a:txBody>
                    <a:bodyPr/>
                    <a:lstStyle/>
                    <a:p>
                      <a:r>
                        <a:rPr lang="en-US" sz="1200" dirty="0" smtClean="0"/>
                        <a:t>RF frequency</a:t>
                      </a:r>
                      <a:r>
                        <a:rPr lang="en-US" sz="1200" baseline="0" dirty="0" smtClean="0"/>
                        <a:t> that is not widespread anymore. No components “off the shelf”</a:t>
                      </a:r>
                      <a:endParaRPr lang="en-US" sz="1200" dirty="0">
                        <a:solidFill>
                          <a:schemeClr val="tx2">
                            <a:lumMod val="10000"/>
                          </a:schemeClr>
                        </a:solidFill>
                      </a:endParaRPr>
                    </a:p>
                  </a:txBody>
                  <a:tcPr marT="45730" marB="45730"/>
                </a:tc>
                <a:extLst>
                  <a:ext uri="{0D108BD9-81ED-4DB2-BD59-A6C34878D82A}">
                    <a16:rowId xmlns="" xmlns:a16="http://schemas.microsoft.com/office/drawing/2014/main" val="295413706"/>
                  </a:ext>
                </a:extLst>
              </a:tr>
              <a:tr h="609078">
                <a:tc>
                  <a:txBody>
                    <a:bodyPr/>
                    <a:lstStyle/>
                    <a:p>
                      <a:r>
                        <a:rPr lang="en-US" sz="1200" dirty="0" smtClean="0"/>
                        <a:t> - </a:t>
                      </a:r>
                      <a:endParaRPr lang="en-US" sz="1200" dirty="0"/>
                    </a:p>
                  </a:txBody>
                  <a:tcPr marT="45730" marB="45730"/>
                </a:tc>
                <a:tc>
                  <a:txBody>
                    <a:bodyPr/>
                    <a:lstStyle/>
                    <a:p>
                      <a:r>
                        <a:rPr lang="en-US" sz="1200" dirty="0" smtClean="0"/>
                        <a:t>Fast Chopping at 3 MeV</a:t>
                      </a:r>
                    </a:p>
                    <a:p>
                      <a:r>
                        <a:rPr lang="en-US" sz="1200" dirty="0" smtClean="0"/>
                        <a:t>2µsec </a:t>
                      </a:r>
                      <a:r>
                        <a:rPr lang="en-US" sz="1200" dirty="0" err="1" smtClean="0"/>
                        <a:t>inj</a:t>
                      </a:r>
                      <a:r>
                        <a:rPr lang="en-US" sz="1200" dirty="0" smtClean="0"/>
                        <a:t> kicker rise-time</a:t>
                      </a:r>
                      <a:endParaRPr lang="en-US" sz="1200" dirty="0"/>
                    </a:p>
                  </a:txBody>
                  <a:tcPr marT="45730" marB="45730"/>
                </a:tc>
                <a:tc>
                  <a:txBody>
                    <a:bodyPr/>
                    <a:lstStyle/>
                    <a:p>
                      <a:r>
                        <a:rPr lang="en-US" sz="1200" dirty="0" smtClean="0">
                          <a:solidFill>
                            <a:schemeClr val="tx2">
                              <a:lumMod val="10000"/>
                            </a:schemeClr>
                          </a:solidFill>
                        </a:rPr>
                        <a:t>Demonstrated , including</a:t>
                      </a:r>
                      <a:r>
                        <a:rPr lang="en-US" sz="1200" baseline="0" dirty="0" smtClean="0">
                          <a:solidFill>
                            <a:schemeClr val="tx2">
                              <a:lumMod val="10000"/>
                            </a:schemeClr>
                          </a:solidFill>
                        </a:rPr>
                        <a:t> transmitted beam quality </a:t>
                      </a:r>
                      <a:endParaRPr lang="en-US" sz="1200" dirty="0">
                        <a:solidFill>
                          <a:schemeClr val="tx2">
                            <a:lumMod val="10000"/>
                          </a:schemeClr>
                        </a:solidFill>
                      </a:endParaRPr>
                    </a:p>
                  </a:txBody>
                  <a:tcPr marT="45730" marB="45730"/>
                </a:tc>
                <a:tc>
                  <a:txBody>
                    <a:bodyPr/>
                    <a:lstStyle/>
                    <a:p>
                      <a:r>
                        <a:rPr lang="en-US" sz="1200" dirty="0" smtClean="0">
                          <a:solidFill>
                            <a:schemeClr val="tx2">
                              <a:lumMod val="10000"/>
                            </a:schemeClr>
                          </a:solidFill>
                        </a:rPr>
                        <a:t>Unprecedented flexibility,</a:t>
                      </a:r>
                      <a:r>
                        <a:rPr lang="en-US" sz="1200" baseline="0" dirty="0" smtClean="0">
                          <a:solidFill>
                            <a:schemeClr val="tx2">
                              <a:lumMod val="10000"/>
                            </a:schemeClr>
                          </a:solidFill>
                        </a:rPr>
                        <a:t> to be exploited </a:t>
                      </a:r>
                    </a:p>
                    <a:p>
                      <a:r>
                        <a:rPr lang="en-GB" sz="1200" baseline="0" dirty="0" smtClean="0">
                          <a:solidFill>
                            <a:schemeClr val="tx2">
                              <a:lumMod val="10000"/>
                            </a:schemeClr>
                          </a:solidFill>
                        </a:rPr>
                        <a:t>Beam from 1µsec to 150µsec</a:t>
                      </a:r>
                      <a:endParaRPr lang="en-US" sz="1200" dirty="0">
                        <a:solidFill>
                          <a:schemeClr val="tx2">
                            <a:lumMod val="10000"/>
                          </a:schemeClr>
                        </a:solidFill>
                      </a:endParaRPr>
                    </a:p>
                  </a:txBody>
                  <a:tcPr marT="45730" marB="45730"/>
                </a:tc>
                <a:extLst>
                  <a:ext uri="{0D108BD9-81ED-4DB2-BD59-A6C34878D82A}">
                    <a16:rowId xmlns="" xmlns:a16="http://schemas.microsoft.com/office/drawing/2014/main" val="3515185462"/>
                  </a:ext>
                </a:extLst>
              </a:tr>
              <a:tr h="547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txBody>
                  <a:tcPr marT="45730" marB="457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Energy painting with the last accelerating modules  </a:t>
                      </a:r>
                      <a:endParaRPr lang="en-US" sz="1200" dirty="0" smtClean="0"/>
                    </a:p>
                  </a:txBody>
                  <a:tcPr marT="45730" marB="45730"/>
                </a:tc>
                <a:tc>
                  <a:txBody>
                    <a:bodyPr/>
                    <a:lstStyle/>
                    <a:p>
                      <a:r>
                        <a:rPr lang="en-US" sz="1200" dirty="0" smtClean="0">
                          <a:solidFill>
                            <a:schemeClr val="tx2">
                              <a:lumMod val="10000"/>
                            </a:schemeClr>
                          </a:solidFill>
                        </a:rPr>
                        <a:t>Not yet tested </a:t>
                      </a:r>
                      <a:endParaRPr lang="en-US" sz="1200" dirty="0">
                        <a:solidFill>
                          <a:schemeClr val="tx2">
                            <a:lumMod val="10000"/>
                          </a:schemeClr>
                        </a:solidFill>
                      </a:endParaRPr>
                    </a:p>
                  </a:txBody>
                  <a:tcPr marT="45730" marB="45730"/>
                </a:tc>
                <a:tc>
                  <a:txBody>
                    <a:bodyPr/>
                    <a:lstStyle/>
                    <a:p>
                      <a:endParaRPr lang="en-US" sz="1200" dirty="0">
                        <a:solidFill>
                          <a:schemeClr val="tx2">
                            <a:lumMod val="10000"/>
                          </a:schemeClr>
                        </a:solidFill>
                      </a:endParaRPr>
                    </a:p>
                  </a:txBody>
                  <a:tcPr marT="45730" marB="45730"/>
                </a:tc>
                <a:extLst>
                  <a:ext uri="{0D108BD9-81ED-4DB2-BD59-A6C34878D82A}">
                    <a16:rowId xmlns="" xmlns:a16="http://schemas.microsoft.com/office/drawing/2014/main" val="3260231659"/>
                  </a:ext>
                </a:extLst>
              </a:tr>
            </a:tbl>
          </a:graphicData>
        </a:graphic>
      </p:graphicFrame>
      <p:sp>
        <p:nvSpPr>
          <p:cNvPr id="8" name="Slide Number Placeholder 7"/>
          <p:cNvSpPr>
            <a:spLocks noGrp="1"/>
          </p:cNvSpPr>
          <p:nvPr>
            <p:ph type="sldNum" sz="quarter" idx="4"/>
          </p:nvPr>
        </p:nvSpPr>
        <p:spPr/>
        <p:txBody>
          <a:bodyPr/>
          <a:lstStyle/>
          <a:p>
            <a:fld id="{17918391-D411-FE40-AAD7-861AE5233E0E}" type="slidenum">
              <a:rPr lang="en-US" smtClean="0"/>
              <a:pPr/>
              <a:t>28</a:t>
            </a:fld>
            <a:r>
              <a:rPr lang="en-US" smtClean="0"/>
              <a:t>/24</a:t>
            </a:r>
            <a:endParaRPr lang="en-US" dirty="0"/>
          </a:p>
        </p:txBody>
      </p:sp>
    </p:spTree>
    <p:extLst>
      <p:ext uri="{BB962C8B-B14F-4D97-AF65-F5344CB8AC3E}">
        <p14:creationId xmlns:p14="http://schemas.microsoft.com/office/powerpoint/2010/main" val="1214494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3 MeV pre-injector</a:t>
            </a:r>
            <a:endParaRPr lang="en-US" sz="3200" dirty="0"/>
          </a:p>
        </p:txBody>
      </p:sp>
      <p:sp>
        <p:nvSpPr>
          <p:cNvPr id="6" name="TextBox 5"/>
          <p:cNvSpPr txBox="1"/>
          <p:nvPr/>
        </p:nvSpPr>
        <p:spPr>
          <a:xfrm>
            <a:off x="215661" y="1089907"/>
            <a:ext cx="6163013" cy="830997"/>
          </a:xfrm>
          <a:prstGeom prst="rect">
            <a:avLst/>
          </a:prstGeom>
          <a:noFill/>
        </p:spPr>
        <p:txBody>
          <a:bodyPr wrap="square" rtlCol="0">
            <a:spAutoFit/>
          </a:bodyPr>
          <a:lstStyle/>
          <a:p>
            <a:r>
              <a:rPr lang="en-GB" sz="1600" b="1" dirty="0" smtClean="0"/>
              <a:t>45 </a:t>
            </a:r>
            <a:r>
              <a:rPr lang="en-GB" sz="1600" b="1" dirty="0" err="1" smtClean="0"/>
              <a:t>keV</a:t>
            </a:r>
            <a:r>
              <a:rPr lang="en-GB" sz="1600" b="1" dirty="0" smtClean="0"/>
              <a:t> H- ion source – </a:t>
            </a:r>
            <a:r>
              <a:rPr lang="en-GB" sz="1600" b="1" dirty="0" err="1" smtClean="0"/>
              <a:t>Cesiated</a:t>
            </a:r>
            <a:endParaRPr lang="en-GB" sz="1600" b="1" dirty="0" smtClean="0"/>
          </a:p>
          <a:p>
            <a:r>
              <a:rPr lang="en-GB" sz="1600" dirty="0" smtClean="0"/>
              <a:t>Delivering stably a 50 mA beam (27 mA within RFQ acceptance).</a:t>
            </a:r>
          </a:p>
          <a:p>
            <a:r>
              <a:rPr lang="en-GB" sz="1600" dirty="0" smtClean="0"/>
              <a:t>Further optimisation </a:t>
            </a:r>
            <a:r>
              <a:rPr lang="en-GB" sz="1600" dirty="0"/>
              <a:t>on-going in a </a:t>
            </a:r>
            <a:r>
              <a:rPr lang="en-GB" sz="1600" dirty="0" smtClean="0"/>
              <a:t>dedicated test </a:t>
            </a:r>
            <a:r>
              <a:rPr lang="en-GB" sz="1600" dirty="0"/>
              <a:t>stand</a:t>
            </a:r>
            <a:r>
              <a:rPr lang="en-GB" sz="1600" dirty="0" smtClean="0"/>
              <a:t>.</a:t>
            </a:r>
            <a:r>
              <a:rPr lang="en-GB" sz="1600" b="1" dirty="0" smtClean="0"/>
              <a:t> </a:t>
            </a:r>
            <a:endParaRPr lang="en-GB" sz="1600" b="1" dirty="0"/>
          </a:p>
        </p:txBody>
      </p:sp>
      <p:sp>
        <p:nvSpPr>
          <p:cNvPr id="7" name="TextBox 6"/>
          <p:cNvSpPr txBox="1"/>
          <p:nvPr/>
        </p:nvSpPr>
        <p:spPr>
          <a:xfrm>
            <a:off x="215661" y="2603120"/>
            <a:ext cx="5414870" cy="1354217"/>
          </a:xfrm>
          <a:prstGeom prst="rect">
            <a:avLst/>
          </a:prstGeom>
          <a:noFill/>
        </p:spPr>
        <p:txBody>
          <a:bodyPr wrap="square" rtlCol="0">
            <a:spAutoFit/>
          </a:bodyPr>
          <a:lstStyle/>
          <a:p>
            <a:r>
              <a:rPr lang="en-GB" sz="1600" b="1" dirty="0" smtClean="0"/>
              <a:t>352.2 MHz RFQ</a:t>
            </a:r>
          </a:p>
          <a:p>
            <a:r>
              <a:rPr lang="en-GB" sz="1600" dirty="0" smtClean="0"/>
              <a:t>3 m long structure.</a:t>
            </a:r>
          </a:p>
          <a:p>
            <a:r>
              <a:rPr lang="en-GB" sz="1600" dirty="0" smtClean="0"/>
              <a:t>Designed and manufactured at CERN.</a:t>
            </a:r>
          </a:p>
          <a:p>
            <a:r>
              <a:rPr lang="en-GB" sz="1600" dirty="0" smtClean="0"/>
              <a:t>Reliable operation since 2013.</a:t>
            </a:r>
          </a:p>
          <a:p>
            <a:endParaRPr lang="en-GB" sz="1600" dirty="0"/>
          </a:p>
        </p:txBody>
      </p:sp>
      <p:sp>
        <p:nvSpPr>
          <p:cNvPr id="8" name="TextBox 7"/>
          <p:cNvSpPr txBox="1"/>
          <p:nvPr/>
        </p:nvSpPr>
        <p:spPr>
          <a:xfrm>
            <a:off x="215661" y="4385426"/>
            <a:ext cx="5980092" cy="1569660"/>
          </a:xfrm>
          <a:prstGeom prst="rect">
            <a:avLst/>
          </a:prstGeom>
          <a:noFill/>
        </p:spPr>
        <p:txBody>
          <a:bodyPr wrap="square" rtlCol="0">
            <a:spAutoFit/>
          </a:bodyPr>
          <a:lstStyle/>
          <a:p>
            <a:r>
              <a:rPr lang="en-GB" sz="1600" b="1" dirty="0" smtClean="0"/>
              <a:t>MEBT with fast beam chopper</a:t>
            </a:r>
          </a:p>
          <a:p>
            <a:r>
              <a:rPr lang="en-GB" sz="1600" dirty="0" smtClean="0"/>
              <a:t>3.5 m long matching line from RFQ to DTL</a:t>
            </a:r>
          </a:p>
          <a:p>
            <a:r>
              <a:rPr lang="en-GB" sz="1600" dirty="0" smtClean="0"/>
              <a:t>Fast and efficient </a:t>
            </a:r>
            <a:r>
              <a:rPr lang="en-GB" sz="1600" dirty="0"/>
              <a:t>b</a:t>
            </a:r>
            <a:r>
              <a:rPr lang="en-GB" sz="1600" dirty="0" smtClean="0"/>
              <a:t>eam chopping:</a:t>
            </a:r>
          </a:p>
          <a:p>
            <a:pPr marL="285750" indent="-285750">
              <a:buFont typeface="Arial" charset="0"/>
              <a:buChar char="•"/>
            </a:pPr>
            <a:r>
              <a:rPr lang="en-GB" sz="1600" dirty="0" err="1" smtClean="0"/>
              <a:t>Risetime</a:t>
            </a:r>
            <a:r>
              <a:rPr lang="en-GB" sz="1600" dirty="0" smtClean="0"/>
              <a:t> &lt; 10ns</a:t>
            </a:r>
          </a:p>
          <a:p>
            <a:pPr marL="285750" indent="-285750">
              <a:buFont typeface="Arial" charset="0"/>
              <a:buChar char="•"/>
            </a:pPr>
            <a:r>
              <a:rPr lang="en-GB" sz="1600" dirty="0" smtClean="0"/>
              <a:t>Extinguish factor 100%</a:t>
            </a:r>
          </a:p>
          <a:p>
            <a:endParaRPr lang="en-GB" sz="1600" dirty="0"/>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216" y="2302711"/>
            <a:ext cx="2612458" cy="195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033" y="480885"/>
            <a:ext cx="3056086" cy="481584"/>
          </a:xfrm>
          <a:prstGeom prst="rect">
            <a:avLst/>
          </a:prstGeom>
          <a:noFill/>
        </p:spPr>
      </p:pic>
      <p:pic>
        <p:nvPicPr>
          <p:cNvPr id="12" name="Content Placeholder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680" y="997748"/>
            <a:ext cx="2145896" cy="301203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4176" y="4061477"/>
            <a:ext cx="2990903" cy="224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lide Number Placeholder 13"/>
          <p:cNvSpPr>
            <a:spLocks noGrp="1"/>
          </p:cNvSpPr>
          <p:nvPr>
            <p:ph type="sldNum" sz="quarter" idx="4"/>
          </p:nvPr>
        </p:nvSpPr>
        <p:spPr/>
        <p:txBody>
          <a:bodyPr/>
          <a:lstStyle/>
          <a:p>
            <a:fld id="{17918391-D411-FE40-AAD7-861AE5233E0E}" type="slidenum">
              <a:rPr lang="en-US" smtClean="0"/>
              <a:pPr/>
              <a:t>29</a:t>
            </a:fld>
            <a:r>
              <a:rPr lang="en-US" smtClean="0"/>
              <a:t>/24</a:t>
            </a:r>
            <a:endParaRPr lang="en-US" dirty="0"/>
          </a:p>
        </p:txBody>
      </p:sp>
    </p:spTree>
    <p:extLst>
      <p:ext uri="{BB962C8B-B14F-4D97-AF65-F5344CB8AC3E}">
        <p14:creationId xmlns:p14="http://schemas.microsoft.com/office/powerpoint/2010/main" val="92838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LINAC4</a:t>
            </a:r>
            <a:endParaRPr lang="en-GB"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7911" y="893049"/>
            <a:ext cx="6080261" cy="5216806"/>
          </a:xfrm>
          <a:prstGeom prst="rect">
            <a:avLst/>
          </a:prstGeom>
          <a:noFill/>
          <a:ln>
            <a:noFill/>
          </a:ln>
        </p:spPr>
      </p:pic>
      <p:sp>
        <p:nvSpPr>
          <p:cNvPr id="8" name="TextBox 7"/>
          <p:cNvSpPr txBox="1"/>
          <p:nvPr/>
        </p:nvSpPr>
        <p:spPr>
          <a:xfrm>
            <a:off x="6422114" y="2735959"/>
            <a:ext cx="2611235" cy="1546577"/>
          </a:xfrm>
          <a:prstGeom prst="rect">
            <a:avLst/>
          </a:prstGeom>
          <a:noFill/>
        </p:spPr>
        <p:txBody>
          <a:bodyPr wrap="square" rtlCol="0">
            <a:spAutoFit/>
          </a:bodyPr>
          <a:lstStyle/>
          <a:p>
            <a:endParaRPr lang="en-GB" sz="1350" dirty="0"/>
          </a:p>
          <a:p>
            <a:r>
              <a:rPr lang="en-GB" sz="1350" dirty="0"/>
              <a:t>Frequency : 352 MHz</a:t>
            </a:r>
          </a:p>
          <a:p>
            <a:r>
              <a:rPr lang="en-GB" sz="1350" dirty="0"/>
              <a:t>Duty cycle for PSB : 0.06 %</a:t>
            </a:r>
          </a:p>
          <a:p>
            <a:r>
              <a:rPr lang="en-GB" sz="1350" dirty="0"/>
              <a:t>Max duty cycle : 5%</a:t>
            </a:r>
          </a:p>
          <a:p>
            <a:endParaRPr lang="en-GB" sz="1350" dirty="0"/>
          </a:p>
          <a:p>
            <a:r>
              <a:rPr lang="en-GB" sz="1350" dirty="0"/>
              <a:t>Located 12m underground </a:t>
            </a:r>
          </a:p>
          <a:p>
            <a:endParaRPr lang="en-US" sz="135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9130"/>
            <a:ext cx="602592" cy="612259"/>
          </a:xfrm>
          <a:prstGeom prst="rect">
            <a:avLst/>
          </a:prstGeom>
        </p:spPr>
      </p:pic>
      <p:pic>
        <p:nvPicPr>
          <p:cNvPr id="2050"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975" y="4272742"/>
            <a:ext cx="2898025" cy="173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clrChange>
              <a:clrFrom>
                <a:srgbClr val="EEF3FA"/>
              </a:clrFrom>
              <a:clrTo>
                <a:srgbClr val="EEF3FA">
                  <a:alpha val="0"/>
                </a:srgbClr>
              </a:clrTo>
            </a:clrChange>
          </a:blip>
          <a:stretch>
            <a:fillRect/>
          </a:stretch>
        </p:blipFill>
        <p:spPr>
          <a:xfrm>
            <a:off x="4736892" y="14721"/>
            <a:ext cx="4296457" cy="2707907"/>
          </a:xfrm>
          <a:prstGeom prst="rect">
            <a:avLst/>
          </a:prstGeom>
        </p:spPr>
      </p:pic>
      <p:sp>
        <p:nvSpPr>
          <p:cNvPr id="3" name="Slide Number Placeholder 2"/>
          <p:cNvSpPr>
            <a:spLocks noGrp="1"/>
          </p:cNvSpPr>
          <p:nvPr>
            <p:ph type="sldNum" sz="quarter" idx="4"/>
          </p:nvPr>
        </p:nvSpPr>
        <p:spPr/>
        <p:txBody>
          <a:bodyPr/>
          <a:lstStyle/>
          <a:p>
            <a:fld id="{17918391-D411-FE40-AAD7-861AE5233E0E}" type="slidenum">
              <a:rPr lang="en-US" smtClean="0"/>
              <a:pPr/>
              <a:t>3</a:t>
            </a:fld>
            <a:r>
              <a:rPr lang="en-US" smtClean="0"/>
              <a:t>/22</a:t>
            </a:r>
            <a:endParaRPr lang="en-US" dirty="0" smtClean="0"/>
          </a:p>
        </p:txBody>
      </p:sp>
    </p:spTree>
    <p:extLst>
      <p:ext uri="{BB962C8B-B14F-4D97-AF65-F5344CB8AC3E}">
        <p14:creationId xmlns:p14="http://schemas.microsoft.com/office/powerpoint/2010/main" val="844258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accelerating structures</a:t>
            </a:r>
            <a:endParaRPr lang="en-US" sz="3200" dirty="0"/>
          </a:p>
        </p:txBody>
      </p:sp>
      <p:pic>
        <p:nvPicPr>
          <p:cNvPr id="6" name="Picture 5"/>
          <p:cNvPicPr>
            <a:picLocks noChangeAspect="1"/>
          </p:cNvPicPr>
          <p:nvPr/>
        </p:nvPicPr>
        <p:blipFill>
          <a:blip r:embed="rId2"/>
          <a:stretch>
            <a:fillRect/>
          </a:stretch>
        </p:blipFill>
        <p:spPr>
          <a:xfrm>
            <a:off x="4816551" y="1115084"/>
            <a:ext cx="1335065" cy="1667137"/>
          </a:xfrm>
          <a:prstGeom prst="rect">
            <a:avLst/>
          </a:prstGeom>
        </p:spPr>
      </p:pic>
      <p:pic>
        <p:nvPicPr>
          <p:cNvPr id="7" name="CCDTL.jpg"/>
          <p:cNvPicPr>
            <a:picLocks noChangeAspect="1"/>
          </p:cNvPicPr>
          <p:nvPr/>
        </p:nvPicPr>
        <p:blipFill>
          <a:blip r:embed="rId3">
            <a:extLst/>
          </a:blip>
          <a:stretch>
            <a:fillRect/>
          </a:stretch>
        </p:blipFill>
        <p:spPr>
          <a:xfrm>
            <a:off x="4570806" y="2923263"/>
            <a:ext cx="2520794" cy="1681843"/>
          </a:xfrm>
          <a:prstGeom prst="rect">
            <a:avLst/>
          </a:prstGeom>
          <a:ln w="3175">
            <a:miter lim="400000"/>
          </a:ln>
        </p:spPr>
      </p:pic>
      <p:pic>
        <p:nvPicPr>
          <p:cNvPr id="8" name="Picture 7"/>
          <p:cNvPicPr>
            <a:picLocks noChangeAspect="1"/>
          </p:cNvPicPr>
          <p:nvPr/>
        </p:nvPicPr>
        <p:blipFill>
          <a:blip r:embed="rId4"/>
          <a:stretch>
            <a:fillRect/>
          </a:stretch>
        </p:blipFill>
        <p:spPr>
          <a:xfrm>
            <a:off x="5338794" y="4605106"/>
            <a:ext cx="3764196" cy="1685805"/>
          </a:xfrm>
          <a:prstGeom prst="rect">
            <a:avLst/>
          </a:prstGeom>
        </p:spPr>
      </p:pic>
      <p:pic>
        <p:nvPicPr>
          <p:cNvPr id="9" name="Picture 8"/>
          <p:cNvPicPr>
            <a:picLocks noChangeAspect="1"/>
          </p:cNvPicPr>
          <p:nvPr/>
        </p:nvPicPr>
        <p:blipFill>
          <a:blip r:embed="rId5"/>
          <a:stretch>
            <a:fillRect/>
          </a:stretch>
        </p:blipFill>
        <p:spPr>
          <a:xfrm>
            <a:off x="6155109" y="1115083"/>
            <a:ext cx="2988891" cy="1667137"/>
          </a:xfrm>
          <a:prstGeom prst="rect">
            <a:avLst/>
          </a:prstGeom>
        </p:spPr>
      </p:pic>
      <p:sp>
        <p:nvSpPr>
          <p:cNvPr id="10" name="TextBox 9"/>
          <p:cNvSpPr txBox="1"/>
          <p:nvPr/>
        </p:nvSpPr>
        <p:spPr>
          <a:xfrm>
            <a:off x="207459" y="1026730"/>
            <a:ext cx="4847141" cy="1815882"/>
          </a:xfrm>
          <a:prstGeom prst="rect">
            <a:avLst/>
          </a:prstGeom>
          <a:noFill/>
        </p:spPr>
        <p:txBody>
          <a:bodyPr wrap="square" rtlCol="0">
            <a:spAutoFit/>
          </a:bodyPr>
          <a:lstStyle/>
          <a:p>
            <a:r>
              <a:rPr lang="en-GB" sz="1600" b="1" dirty="0" smtClean="0"/>
              <a:t>Drift Tube </a:t>
            </a:r>
            <a:r>
              <a:rPr lang="en-GB" sz="1600" b="1" dirty="0" err="1" smtClean="0"/>
              <a:t>Linac</a:t>
            </a:r>
            <a:r>
              <a:rPr lang="en-GB" sz="1600" b="1" dirty="0" smtClean="0"/>
              <a:t> – 3 - 50 MeV</a:t>
            </a:r>
          </a:p>
          <a:p>
            <a:r>
              <a:rPr lang="en-GB" sz="1600" dirty="0" smtClean="0"/>
              <a:t>PMQs in vacuum – FFDD focusing scheme</a:t>
            </a:r>
          </a:p>
          <a:p>
            <a:r>
              <a:rPr lang="en-GB" sz="1600" dirty="0" smtClean="0"/>
              <a:t>Designed for &gt; 30 years reliable operation at 10% duty cycle</a:t>
            </a:r>
          </a:p>
          <a:p>
            <a:r>
              <a:rPr lang="en-GB" sz="1600" dirty="0" smtClean="0"/>
              <a:t>Adjust and Assemble philosophy: Tight tolerance aluminium girder</a:t>
            </a:r>
          </a:p>
          <a:p>
            <a:endParaRPr lang="en-GB" sz="1600" dirty="0" smtClean="0"/>
          </a:p>
        </p:txBody>
      </p:sp>
      <p:sp>
        <p:nvSpPr>
          <p:cNvPr id="11" name="TextBox 10"/>
          <p:cNvSpPr txBox="1"/>
          <p:nvPr/>
        </p:nvSpPr>
        <p:spPr>
          <a:xfrm>
            <a:off x="207458" y="2677096"/>
            <a:ext cx="4289591" cy="1354217"/>
          </a:xfrm>
          <a:prstGeom prst="rect">
            <a:avLst/>
          </a:prstGeom>
          <a:noFill/>
        </p:spPr>
        <p:txBody>
          <a:bodyPr wrap="square" rtlCol="0">
            <a:spAutoFit/>
          </a:bodyPr>
          <a:lstStyle/>
          <a:p>
            <a:r>
              <a:rPr lang="en-GB" sz="1600" b="1" dirty="0" smtClean="0"/>
              <a:t>Cell-Coupled DTL – 50 - 102 MeV</a:t>
            </a:r>
          </a:p>
          <a:p>
            <a:r>
              <a:rPr lang="en-GB" sz="1600" dirty="0" smtClean="0"/>
              <a:t>Construction by BINP and VNIITF in Russia.</a:t>
            </a:r>
          </a:p>
          <a:p>
            <a:r>
              <a:rPr lang="en-GB" sz="1600" dirty="0" smtClean="0"/>
              <a:t>7 modules x 3 cavities x 3 gaps.</a:t>
            </a:r>
          </a:p>
          <a:p>
            <a:r>
              <a:rPr lang="en-GB" sz="1600" dirty="0" smtClean="0"/>
              <a:t>PMQs located in between cavities.</a:t>
            </a:r>
            <a:endParaRPr lang="en-GB" sz="1600" dirty="0"/>
          </a:p>
          <a:p>
            <a:r>
              <a:rPr lang="en-GB" sz="1600" dirty="0" smtClean="0"/>
              <a:t>First-ever CCDTL in a working machine !</a:t>
            </a:r>
          </a:p>
        </p:txBody>
      </p:sp>
      <p:sp>
        <p:nvSpPr>
          <p:cNvPr id="12" name="TextBox 11"/>
          <p:cNvSpPr txBox="1"/>
          <p:nvPr/>
        </p:nvSpPr>
        <p:spPr>
          <a:xfrm>
            <a:off x="207459" y="4343643"/>
            <a:ext cx="4986634" cy="1815882"/>
          </a:xfrm>
          <a:prstGeom prst="rect">
            <a:avLst/>
          </a:prstGeom>
          <a:noFill/>
        </p:spPr>
        <p:txBody>
          <a:bodyPr wrap="square" rtlCol="0">
            <a:spAutoFit/>
          </a:bodyPr>
          <a:lstStyle/>
          <a:p>
            <a:r>
              <a:rPr lang="el-GR" sz="1600" b="1" dirty="0" smtClean="0"/>
              <a:t>Π</a:t>
            </a:r>
            <a:r>
              <a:rPr lang="en-GB" sz="1600" b="1" dirty="0" smtClean="0"/>
              <a:t> Mode Structure – 102 - 160 MeV</a:t>
            </a:r>
          </a:p>
          <a:p>
            <a:r>
              <a:rPr lang="en-GB" sz="1600" dirty="0" smtClean="0"/>
              <a:t>Collaboration with NCBJ and FZ-</a:t>
            </a:r>
            <a:r>
              <a:rPr lang="en-GB" sz="1600" dirty="0" err="1" smtClean="0"/>
              <a:t>Jülich</a:t>
            </a:r>
            <a:r>
              <a:rPr lang="en-GB" sz="1600" dirty="0" smtClean="0"/>
              <a:t>.</a:t>
            </a:r>
          </a:p>
          <a:p>
            <a:r>
              <a:rPr lang="en-GB" sz="1600" dirty="0" smtClean="0"/>
              <a:t>Discs and rings were tuned and electron-beam welded at CERN.</a:t>
            </a:r>
            <a:endParaRPr lang="en-GB" sz="1600" dirty="0"/>
          </a:p>
          <a:p>
            <a:r>
              <a:rPr lang="en-GB" sz="1600" dirty="0" smtClean="0"/>
              <a:t>Long qualification period for series production:10-20 </a:t>
            </a:r>
            <a:r>
              <a:rPr lang="el-GR" sz="1600" dirty="0" smtClean="0"/>
              <a:t>μ</a:t>
            </a:r>
            <a:r>
              <a:rPr lang="en-GB" sz="1600" dirty="0" smtClean="0"/>
              <a:t>m on 500 mm diameter pieces</a:t>
            </a:r>
          </a:p>
          <a:p>
            <a:r>
              <a:rPr lang="en-GB" sz="1600" dirty="0" smtClean="0"/>
              <a:t>First low-beta PIMS on an operational machine.</a:t>
            </a:r>
            <a:endParaRPr lang="en-GB" sz="1600" dirty="0"/>
          </a:p>
        </p:txBody>
      </p:sp>
      <p:pic>
        <p:nvPicPr>
          <p:cNvPr id="13" name="Picture 12"/>
          <p:cNvPicPr>
            <a:picLocks noChangeAspect="1"/>
          </p:cNvPicPr>
          <p:nvPr/>
        </p:nvPicPr>
        <p:blipFill>
          <a:blip r:embed="rId6"/>
          <a:stretch>
            <a:fillRect/>
          </a:stretch>
        </p:blipFill>
        <p:spPr>
          <a:xfrm>
            <a:off x="7220293" y="2923263"/>
            <a:ext cx="1882697" cy="1681843"/>
          </a:xfrm>
          <a:prstGeom prst="rect">
            <a:avLst/>
          </a:prstGeom>
        </p:spPr>
      </p:pic>
      <p:pic>
        <p:nvPicPr>
          <p:cNvPr id="16" name="Picture 1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7033" y="480885"/>
            <a:ext cx="3056086" cy="481584"/>
          </a:xfrm>
          <a:prstGeom prst="rect">
            <a:avLst/>
          </a:prstGeom>
          <a:noFill/>
        </p:spPr>
      </p:pic>
      <p:sp>
        <p:nvSpPr>
          <p:cNvPr id="17" name="Slide Number Placeholder 16"/>
          <p:cNvSpPr>
            <a:spLocks noGrp="1"/>
          </p:cNvSpPr>
          <p:nvPr>
            <p:ph type="sldNum" sz="quarter" idx="4"/>
          </p:nvPr>
        </p:nvSpPr>
        <p:spPr/>
        <p:txBody>
          <a:bodyPr/>
          <a:lstStyle/>
          <a:p>
            <a:fld id="{17918391-D411-FE40-AAD7-861AE5233E0E}" type="slidenum">
              <a:rPr lang="en-US" smtClean="0"/>
              <a:pPr/>
              <a:t>30</a:t>
            </a:fld>
            <a:r>
              <a:rPr lang="en-US" smtClean="0"/>
              <a:t>/24</a:t>
            </a:r>
            <a:endParaRPr lang="en-US" dirty="0"/>
          </a:p>
        </p:txBody>
      </p:sp>
    </p:spTree>
    <p:extLst>
      <p:ext uri="{BB962C8B-B14F-4D97-AF65-F5344CB8AC3E}">
        <p14:creationId xmlns:p14="http://schemas.microsoft.com/office/powerpoint/2010/main" val="1465333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325636" y="3201196"/>
            <a:ext cx="3802679" cy="2468944"/>
            <a:chOff x="5236736" y="3201196"/>
            <a:chExt cx="3802679" cy="2468944"/>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736" y="3539750"/>
              <a:ext cx="3802679" cy="2130390"/>
            </a:xfrm>
            <a:prstGeom prst="rect">
              <a:avLst/>
            </a:prstGeom>
          </p:spPr>
        </p:pic>
        <p:sp>
          <p:nvSpPr>
            <p:cNvPr id="12" name="TextBox 11"/>
            <p:cNvSpPr txBox="1"/>
            <p:nvPr/>
          </p:nvSpPr>
          <p:spPr>
            <a:xfrm>
              <a:off x="6235778" y="3201196"/>
              <a:ext cx="1804595" cy="338554"/>
            </a:xfrm>
            <a:prstGeom prst="rect">
              <a:avLst/>
            </a:prstGeom>
            <a:noFill/>
          </p:spPr>
          <p:txBody>
            <a:bodyPr wrap="square" rtlCol="0">
              <a:spAutoFit/>
            </a:bodyPr>
            <a:lstStyle/>
            <a:p>
              <a:pPr algn="ctr"/>
              <a:r>
                <a:rPr lang="en-GB" sz="1600" dirty="0" smtClean="0"/>
                <a:t>PIMS cavity 1</a:t>
              </a:r>
              <a:endParaRPr lang="en-GB" sz="1600" dirty="0"/>
            </a:p>
          </p:txBody>
        </p:sp>
      </p:grpSp>
      <p:sp>
        <p:nvSpPr>
          <p:cNvPr id="2" name="Title 1"/>
          <p:cNvSpPr>
            <a:spLocks noGrp="1"/>
          </p:cNvSpPr>
          <p:nvPr>
            <p:ph type="title"/>
          </p:nvPr>
        </p:nvSpPr>
        <p:spPr/>
        <p:txBody>
          <a:bodyPr/>
          <a:lstStyle/>
          <a:p>
            <a:r>
              <a:rPr lang="en-US" dirty="0" smtClean="0"/>
              <a:t>Setting the RF cavities: time-of-flight</a:t>
            </a:r>
            <a:endParaRPr lang="en-US" dirty="0"/>
          </a:p>
        </p:txBody>
      </p:sp>
      <p:sp>
        <p:nvSpPr>
          <p:cNvPr id="6" name="TextBox 5"/>
          <p:cNvSpPr txBox="1"/>
          <p:nvPr/>
        </p:nvSpPr>
        <p:spPr>
          <a:xfrm>
            <a:off x="215661" y="1115281"/>
            <a:ext cx="7683739" cy="615553"/>
          </a:xfrm>
          <a:prstGeom prst="rect">
            <a:avLst/>
          </a:prstGeom>
          <a:noFill/>
        </p:spPr>
        <p:txBody>
          <a:bodyPr wrap="square" rtlCol="0">
            <a:spAutoFit/>
          </a:bodyPr>
          <a:lstStyle/>
          <a:p>
            <a:r>
              <a:rPr lang="en-GB" dirty="0" smtClean="0"/>
              <a:t>Most of the RF cavities settings are found with Time of Flight</a:t>
            </a:r>
          </a:p>
          <a:p>
            <a:pPr marL="285750" indent="-285750">
              <a:buFont typeface="Arial" charset="0"/>
              <a:buChar char="•"/>
            </a:pPr>
            <a:r>
              <a:rPr lang="en-GB" sz="1600" dirty="0" smtClean="0"/>
              <a:t>17 Beam position monitors from 12 to 160 MeV ( for 22 cavities)</a:t>
            </a:r>
            <a:endParaRPr lang="en-GB" sz="2000" dirty="0" smtClean="0"/>
          </a:p>
        </p:txBody>
      </p:sp>
      <p:grpSp>
        <p:nvGrpSpPr>
          <p:cNvPr id="19" name="Group 18"/>
          <p:cNvGrpSpPr/>
          <p:nvPr/>
        </p:nvGrpSpPr>
        <p:grpSpPr>
          <a:xfrm>
            <a:off x="0" y="1899612"/>
            <a:ext cx="2320911" cy="1640138"/>
            <a:chOff x="0" y="1899612"/>
            <a:chExt cx="2320911" cy="1640138"/>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80044"/>
              <a:ext cx="2320911" cy="1359706"/>
            </a:xfrm>
            <a:prstGeom prst="rect">
              <a:avLst/>
            </a:prstGeom>
          </p:spPr>
        </p:pic>
        <p:sp>
          <p:nvSpPr>
            <p:cNvPr id="8" name="TextBox 7"/>
            <p:cNvSpPr txBox="1"/>
            <p:nvPr/>
          </p:nvSpPr>
          <p:spPr>
            <a:xfrm>
              <a:off x="406260" y="1899612"/>
              <a:ext cx="1460259" cy="338554"/>
            </a:xfrm>
            <a:prstGeom prst="rect">
              <a:avLst/>
            </a:prstGeom>
            <a:noFill/>
          </p:spPr>
          <p:txBody>
            <a:bodyPr wrap="square" rtlCol="0">
              <a:spAutoFit/>
            </a:bodyPr>
            <a:lstStyle/>
            <a:p>
              <a:pPr algn="ctr"/>
              <a:r>
                <a:rPr lang="en-GB" sz="1600" dirty="0" smtClean="0"/>
                <a:t>DTL tank 3</a:t>
              </a:r>
              <a:endParaRPr lang="en-GB" sz="1600" dirty="0"/>
            </a:p>
          </p:txBody>
        </p:sp>
      </p:grpSp>
      <p:grpSp>
        <p:nvGrpSpPr>
          <p:cNvPr id="16" name="Group 15"/>
          <p:cNvGrpSpPr/>
          <p:nvPr/>
        </p:nvGrpSpPr>
        <p:grpSpPr>
          <a:xfrm>
            <a:off x="2272777" y="2384092"/>
            <a:ext cx="3700466" cy="2449338"/>
            <a:chOff x="2272777" y="2384092"/>
            <a:chExt cx="3700466" cy="2449338"/>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2777" y="2384092"/>
              <a:ext cx="3700466" cy="2085960"/>
            </a:xfrm>
            <a:prstGeom prst="rect">
              <a:avLst/>
            </a:prstGeom>
          </p:spPr>
        </p:pic>
        <p:sp>
          <p:nvSpPr>
            <p:cNvPr id="11" name="TextBox 10"/>
            <p:cNvSpPr txBox="1"/>
            <p:nvPr/>
          </p:nvSpPr>
          <p:spPr>
            <a:xfrm>
              <a:off x="3220712" y="4494876"/>
              <a:ext cx="1804595" cy="338554"/>
            </a:xfrm>
            <a:prstGeom prst="rect">
              <a:avLst/>
            </a:prstGeom>
            <a:noFill/>
          </p:spPr>
          <p:txBody>
            <a:bodyPr wrap="square" rtlCol="0">
              <a:spAutoFit/>
            </a:bodyPr>
            <a:lstStyle/>
            <a:p>
              <a:pPr algn="ctr"/>
              <a:r>
                <a:rPr lang="en-GB" sz="1600" dirty="0" smtClean="0"/>
                <a:t>CCDTL module4</a:t>
              </a:r>
              <a:endParaRPr lang="en-GB" sz="1600" dirty="0"/>
            </a:p>
          </p:txBody>
        </p:sp>
      </p:grpSp>
      <p:cxnSp>
        <p:nvCxnSpPr>
          <p:cNvPr id="13" name="Straight Arrow Connector 12"/>
          <p:cNvCxnSpPr/>
          <p:nvPr/>
        </p:nvCxnSpPr>
        <p:spPr>
          <a:xfrm>
            <a:off x="598134" y="6054971"/>
            <a:ext cx="7923566" cy="12587"/>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57195" y="5685639"/>
            <a:ext cx="5805445" cy="338554"/>
          </a:xfrm>
          <a:prstGeom prst="rect">
            <a:avLst/>
          </a:prstGeom>
          <a:noFill/>
        </p:spPr>
        <p:txBody>
          <a:bodyPr wrap="square" rtlCol="0">
            <a:spAutoFit/>
          </a:bodyPr>
          <a:lstStyle/>
          <a:p>
            <a:r>
              <a:rPr lang="en-GB" sz="1600" dirty="0" smtClean="0"/>
              <a:t>Increasing </a:t>
            </a:r>
            <a:r>
              <a:rPr lang="el-GR" sz="1600" dirty="0" smtClean="0"/>
              <a:t>β</a:t>
            </a:r>
            <a:r>
              <a:rPr lang="en-GB" sz="1600" dirty="0" smtClean="0"/>
              <a:t> &amp; Decreasing number of gaps per cavity </a:t>
            </a:r>
            <a:endParaRPr lang="en-GB" sz="1600" dirty="0"/>
          </a:p>
        </p:txBody>
      </p:sp>
      <p:sp>
        <p:nvSpPr>
          <p:cNvPr id="20" name="TextBox 19"/>
          <p:cNvSpPr txBox="1"/>
          <p:nvPr/>
        </p:nvSpPr>
        <p:spPr>
          <a:xfrm>
            <a:off x="107288" y="3534171"/>
            <a:ext cx="2165489" cy="253916"/>
          </a:xfrm>
          <a:prstGeom prst="rect">
            <a:avLst/>
          </a:prstGeom>
          <a:noFill/>
        </p:spPr>
        <p:txBody>
          <a:bodyPr wrap="square" rtlCol="0">
            <a:spAutoFit/>
          </a:bodyPr>
          <a:lstStyle/>
          <a:p>
            <a:r>
              <a:rPr lang="en-US" sz="1000" smtClean="0"/>
              <a:t>Average energy vs cavity phase</a:t>
            </a:r>
            <a:endParaRPr lang="en-GB" sz="1000" dirty="0"/>
          </a:p>
        </p:txBody>
      </p:sp>
      <p:sp>
        <p:nvSpPr>
          <p:cNvPr id="22" name="TextBox 21"/>
          <p:cNvSpPr txBox="1"/>
          <p:nvPr/>
        </p:nvSpPr>
        <p:spPr>
          <a:xfrm>
            <a:off x="285595" y="3890111"/>
            <a:ext cx="2743199" cy="1754326"/>
          </a:xfrm>
          <a:prstGeom prst="rect">
            <a:avLst/>
          </a:prstGeom>
          <a:solidFill>
            <a:schemeClr val="bg1"/>
          </a:solidFill>
          <a:ln>
            <a:solidFill>
              <a:srgbClr val="005494"/>
            </a:solidFill>
          </a:ln>
        </p:spPr>
        <p:txBody>
          <a:bodyPr wrap="square" rtlCol="0">
            <a:spAutoFit/>
          </a:bodyPr>
          <a:lstStyle/>
          <a:p>
            <a:r>
              <a:rPr lang="en-GB" dirty="0" err="1" smtClean="0"/>
              <a:t>ToF</a:t>
            </a:r>
            <a:r>
              <a:rPr lang="en-GB" dirty="0" smtClean="0"/>
              <a:t> sufficiently precise to allow setting each RF cavity to: </a:t>
            </a:r>
            <a:endParaRPr lang="en-GB" dirty="0"/>
          </a:p>
          <a:p>
            <a:endParaRPr lang="en-GB" dirty="0"/>
          </a:p>
          <a:p>
            <a:r>
              <a:rPr lang="en-GB" dirty="0" smtClean="0"/>
              <a:t>± 0.5 % in amplitude</a:t>
            </a:r>
          </a:p>
          <a:p>
            <a:r>
              <a:rPr lang="en-GB" dirty="0" smtClean="0"/>
              <a:t>± 0.5° for the phase</a:t>
            </a:r>
            <a:endParaRPr lang="en-GB" dirty="0"/>
          </a:p>
        </p:txBody>
      </p:sp>
      <p:sp>
        <p:nvSpPr>
          <p:cNvPr id="23" name="Slide Number Placeholder 22"/>
          <p:cNvSpPr>
            <a:spLocks noGrp="1"/>
          </p:cNvSpPr>
          <p:nvPr>
            <p:ph type="sldNum" sz="quarter" idx="4"/>
          </p:nvPr>
        </p:nvSpPr>
        <p:spPr/>
        <p:txBody>
          <a:bodyPr/>
          <a:lstStyle/>
          <a:p>
            <a:fld id="{17918391-D411-FE40-AAD7-861AE5233E0E}" type="slidenum">
              <a:rPr lang="en-US" smtClean="0"/>
              <a:pPr/>
              <a:t>31</a:t>
            </a:fld>
            <a:r>
              <a:rPr lang="en-US" smtClean="0"/>
              <a:t>/24</a:t>
            </a:r>
            <a:endParaRPr lang="en-US" dirty="0"/>
          </a:p>
        </p:txBody>
      </p:sp>
    </p:spTree>
    <p:extLst>
      <p:ext uri="{BB962C8B-B14F-4D97-AF65-F5344CB8AC3E}">
        <p14:creationId xmlns:p14="http://schemas.microsoft.com/office/powerpoint/2010/main" val="1289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mtClean="0"/>
              <a:t>LINAC4 from 2000’s to 2020</a:t>
            </a:r>
            <a:endParaRPr lang="en-US" sz="3200"/>
          </a:p>
        </p:txBody>
      </p:sp>
      <p:grpSp>
        <p:nvGrpSpPr>
          <p:cNvPr id="1226" name="Group 1225"/>
          <p:cNvGrpSpPr/>
          <p:nvPr/>
        </p:nvGrpSpPr>
        <p:grpSpPr>
          <a:xfrm>
            <a:off x="54497" y="1718840"/>
            <a:ext cx="9090110" cy="3219154"/>
            <a:chOff x="170237" y="1718840"/>
            <a:chExt cx="9090110" cy="3219154"/>
          </a:xfrm>
        </p:grpSpPr>
        <p:grpSp>
          <p:nvGrpSpPr>
            <p:cNvPr id="1184" name="Group 1183"/>
            <p:cNvGrpSpPr/>
            <p:nvPr/>
          </p:nvGrpSpPr>
          <p:grpSpPr>
            <a:xfrm>
              <a:off x="170237" y="3155440"/>
              <a:ext cx="9035990" cy="404948"/>
              <a:chOff x="214038" y="2766522"/>
              <a:chExt cx="10474486" cy="665018"/>
            </a:xfrm>
          </p:grpSpPr>
          <p:sp>
            <p:nvSpPr>
              <p:cNvPr id="1222" name="Chevron 1221"/>
              <p:cNvSpPr/>
              <p:nvPr/>
            </p:nvSpPr>
            <p:spPr>
              <a:xfrm>
                <a:off x="214038" y="2766522"/>
                <a:ext cx="1828714" cy="665018"/>
              </a:xfrm>
              <a:prstGeom prst="chevron">
                <a:avLst/>
              </a:prstGeom>
              <a:gradFill>
                <a:gsLst>
                  <a:gs pos="100000">
                    <a:srgbClr val="FFC000"/>
                  </a:gs>
                  <a:gs pos="0">
                    <a:srgbClr val="FF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Pre-studies</a:t>
                </a:r>
                <a:endParaRPr lang="en-GB" sz="1100" dirty="0">
                  <a:solidFill>
                    <a:schemeClr val="tx1"/>
                  </a:solidFill>
                </a:endParaRPr>
              </a:p>
            </p:txBody>
          </p:sp>
          <p:sp>
            <p:nvSpPr>
              <p:cNvPr id="1223" name="Chevron 1222"/>
              <p:cNvSpPr/>
              <p:nvPr/>
            </p:nvSpPr>
            <p:spPr>
              <a:xfrm>
                <a:off x="1826030" y="2766522"/>
                <a:ext cx="2587413" cy="665018"/>
              </a:xfrm>
              <a:prstGeom prst="chevron">
                <a:avLst/>
              </a:prstGeom>
              <a:gradFill>
                <a:gsLst>
                  <a:gs pos="100000">
                    <a:srgbClr val="FFFF00"/>
                  </a:gs>
                  <a:gs pos="0">
                    <a:srgbClr val="FFC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Construction</a:t>
                </a:r>
                <a:endParaRPr lang="en-GB" sz="1100" dirty="0">
                  <a:solidFill>
                    <a:schemeClr val="tx1"/>
                  </a:solidFill>
                </a:endParaRPr>
              </a:p>
            </p:txBody>
          </p:sp>
          <p:sp>
            <p:nvSpPr>
              <p:cNvPr id="1224" name="Chevron 1223"/>
              <p:cNvSpPr/>
              <p:nvPr/>
            </p:nvSpPr>
            <p:spPr>
              <a:xfrm>
                <a:off x="4182687" y="2766522"/>
                <a:ext cx="4786964" cy="665018"/>
              </a:xfrm>
              <a:prstGeom prst="chevron">
                <a:avLst/>
              </a:prstGeom>
              <a:gradFill>
                <a:gsLst>
                  <a:gs pos="100000">
                    <a:srgbClr val="0070C0"/>
                  </a:gs>
                  <a:gs pos="0">
                    <a:srgbClr val="FFFF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Installation</a:t>
                </a:r>
              </a:p>
              <a:p>
                <a:pPr algn="ctr"/>
                <a:r>
                  <a:rPr lang="en-GB" sz="1100" dirty="0" smtClean="0">
                    <a:solidFill>
                      <a:schemeClr val="tx1"/>
                    </a:solidFill>
                  </a:rPr>
                  <a:t>Beam commissioning</a:t>
                </a:r>
                <a:endParaRPr lang="en-GB" sz="1100" dirty="0">
                  <a:solidFill>
                    <a:schemeClr val="tx1"/>
                  </a:solidFill>
                </a:endParaRPr>
              </a:p>
            </p:txBody>
          </p:sp>
          <p:sp>
            <p:nvSpPr>
              <p:cNvPr id="1225" name="Chevron 1224"/>
              <p:cNvSpPr/>
              <p:nvPr/>
            </p:nvSpPr>
            <p:spPr>
              <a:xfrm>
                <a:off x="8748714" y="2766522"/>
                <a:ext cx="1939810" cy="665018"/>
              </a:xfrm>
              <a:prstGeom prst="chevron">
                <a:avLst/>
              </a:prstGeom>
              <a:gradFill>
                <a:gsLst>
                  <a:gs pos="100000">
                    <a:srgbClr val="00B050"/>
                  </a:gs>
                  <a:gs pos="0">
                    <a:srgbClr val="0070C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Connection</a:t>
                </a:r>
              </a:p>
              <a:p>
                <a:pPr algn="ctr"/>
                <a:r>
                  <a:rPr lang="en-GB" sz="1200" dirty="0" smtClean="0">
                    <a:solidFill>
                      <a:schemeClr val="tx1"/>
                    </a:solidFill>
                  </a:rPr>
                  <a:t>Operation</a:t>
                </a:r>
                <a:endParaRPr lang="en-GB" sz="1200" dirty="0">
                  <a:solidFill>
                    <a:schemeClr val="tx1"/>
                  </a:solidFill>
                </a:endParaRPr>
              </a:p>
            </p:txBody>
          </p:sp>
        </p:grpSp>
        <p:sp>
          <p:nvSpPr>
            <p:cNvPr id="1185" name="TextBox 1184"/>
            <p:cNvSpPr txBox="1"/>
            <p:nvPr/>
          </p:nvSpPr>
          <p:spPr>
            <a:xfrm>
              <a:off x="680449" y="2907802"/>
              <a:ext cx="540951" cy="224896"/>
            </a:xfrm>
            <a:prstGeom prst="rect">
              <a:avLst/>
            </a:prstGeom>
            <a:noFill/>
          </p:spPr>
          <p:txBody>
            <a:bodyPr wrap="square" rtlCol="0">
              <a:spAutoFit/>
            </a:bodyPr>
            <a:lstStyle/>
            <a:p>
              <a:pPr algn="ctr"/>
              <a:r>
                <a:rPr lang="en-GB" sz="1200" b="1" dirty="0" smtClean="0"/>
                <a:t>2006</a:t>
              </a:r>
              <a:endParaRPr lang="en-GB" sz="1200" b="1" dirty="0"/>
            </a:p>
          </p:txBody>
        </p:sp>
        <p:sp>
          <p:nvSpPr>
            <p:cNvPr id="1186" name="TextBox 1185"/>
            <p:cNvSpPr txBox="1"/>
            <p:nvPr/>
          </p:nvSpPr>
          <p:spPr>
            <a:xfrm>
              <a:off x="2570384" y="2920042"/>
              <a:ext cx="540951" cy="224896"/>
            </a:xfrm>
            <a:prstGeom prst="rect">
              <a:avLst/>
            </a:prstGeom>
            <a:noFill/>
          </p:spPr>
          <p:txBody>
            <a:bodyPr wrap="square" rtlCol="0">
              <a:spAutoFit/>
            </a:bodyPr>
            <a:lstStyle/>
            <a:p>
              <a:pPr algn="ctr"/>
              <a:r>
                <a:rPr lang="en-GB" sz="1200" b="1" dirty="0" smtClean="0"/>
                <a:t>2010</a:t>
              </a:r>
              <a:endParaRPr lang="en-GB" sz="1200" b="1" dirty="0"/>
            </a:p>
          </p:txBody>
        </p:sp>
        <p:sp>
          <p:nvSpPr>
            <p:cNvPr id="1187" name="TextBox 1186"/>
            <p:cNvSpPr txBox="1"/>
            <p:nvPr/>
          </p:nvSpPr>
          <p:spPr>
            <a:xfrm>
              <a:off x="1449015" y="3534844"/>
              <a:ext cx="540951" cy="224896"/>
            </a:xfrm>
            <a:prstGeom prst="rect">
              <a:avLst/>
            </a:prstGeom>
            <a:noFill/>
          </p:spPr>
          <p:txBody>
            <a:bodyPr wrap="square" rtlCol="0">
              <a:spAutoFit/>
            </a:bodyPr>
            <a:lstStyle/>
            <a:p>
              <a:pPr algn="ctr"/>
              <a:r>
                <a:rPr lang="en-GB" sz="1200" b="1" dirty="0" smtClean="0"/>
                <a:t>2008</a:t>
              </a:r>
              <a:endParaRPr lang="en-GB" sz="1200" b="1" dirty="0"/>
            </a:p>
          </p:txBody>
        </p:sp>
        <p:grpSp>
          <p:nvGrpSpPr>
            <p:cNvPr id="1188" name="Group 1187"/>
            <p:cNvGrpSpPr/>
            <p:nvPr/>
          </p:nvGrpSpPr>
          <p:grpSpPr>
            <a:xfrm>
              <a:off x="2008137" y="1718840"/>
              <a:ext cx="1665691" cy="1023900"/>
              <a:chOff x="3549417" y="1363402"/>
              <a:chExt cx="2179457" cy="1681481"/>
            </a:xfrm>
          </p:grpSpPr>
          <p:pic>
            <p:nvPicPr>
              <p:cNvPr id="1218" name="Picture 1217"/>
              <p:cNvPicPr>
                <a:picLocks noChangeAspect="1"/>
              </p:cNvPicPr>
              <p:nvPr/>
            </p:nvPicPr>
            <p:blipFill>
              <a:blip r:embed="rId2"/>
              <a:stretch>
                <a:fillRect/>
              </a:stretch>
            </p:blipFill>
            <p:spPr>
              <a:xfrm>
                <a:off x="3573991" y="2272158"/>
                <a:ext cx="2129989" cy="724952"/>
              </a:xfrm>
              <a:prstGeom prst="rect">
                <a:avLst/>
              </a:prstGeom>
            </p:spPr>
          </p:pic>
          <p:grpSp>
            <p:nvGrpSpPr>
              <p:cNvPr id="1219" name="Group 1218"/>
              <p:cNvGrpSpPr/>
              <p:nvPr/>
            </p:nvGrpSpPr>
            <p:grpSpPr>
              <a:xfrm>
                <a:off x="3549417" y="1363402"/>
                <a:ext cx="2179457" cy="1681481"/>
                <a:chOff x="3549417" y="1363402"/>
                <a:chExt cx="2179457" cy="1681481"/>
              </a:xfrm>
            </p:grpSpPr>
            <p:pic>
              <p:nvPicPr>
                <p:cNvPr id="1220" name="Picture 1219"/>
                <p:cNvPicPr>
                  <a:picLocks noChangeAspect="1"/>
                </p:cNvPicPr>
                <p:nvPr/>
              </p:nvPicPr>
              <p:blipFill>
                <a:blip r:embed="rId3"/>
                <a:stretch>
                  <a:fillRect/>
                </a:stretch>
              </p:blipFill>
              <p:spPr>
                <a:xfrm>
                  <a:off x="3573991" y="1410903"/>
                  <a:ext cx="2129989" cy="806172"/>
                </a:xfrm>
                <a:prstGeom prst="rect">
                  <a:avLst/>
                </a:prstGeom>
              </p:spPr>
            </p:pic>
            <p:sp>
              <p:nvSpPr>
                <p:cNvPr id="1221" name="Rectangle 1220"/>
                <p:cNvSpPr/>
                <p:nvPr/>
              </p:nvSpPr>
              <p:spPr>
                <a:xfrm>
                  <a:off x="3549417" y="1363402"/>
                  <a:ext cx="2179457" cy="16814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cxnSp>
          <p:nvCxnSpPr>
            <p:cNvPr id="1189" name="Straight Arrow Connector 1188"/>
            <p:cNvCxnSpPr>
              <a:stCxn id="1200" idx="0"/>
              <a:endCxn id="1203" idx="2"/>
            </p:cNvCxnSpPr>
            <p:nvPr/>
          </p:nvCxnSpPr>
          <p:spPr>
            <a:xfrm flipV="1">
              <a:off x="2840860" y="2742740"/>
              <a:ext cx="123" cy="1773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0" name="Straight Arrow Connector 1189"/>
            <p:cNvCxnSpPr>
              <a:stCxn id="1196" idx="0"/>
              <a:endCxn id="1215" idx="2"/>
            </p:cNvCxnSpPr>
            <p:nvPr/>
          </p:nvCxnSpPr>
          <p:spPr>
            <a:xfrm flipH="1" flipV="1">
              <a:off x="940857" y="2577678"/>
              <a:ext cx="10068" cy="3301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91" name="Group 1190"/>
            <p:cNvGrpSpPr/>
            <p:nvPr/>
          </p:nvGrpSpPr>
          <p:grpSpPr>
            <a:xfrm>
              <a:off x="170880" y="1718840"/>
              <a:ext cx="1719490" cy="858838"/>
              <a:chOff x="356539" y="1416512"/>
              <a:chExt cx="2462109" cy="1213668"/>
            </a:xfrm>
          </p:grpSpPr>
          <p:pic>
            <p:nvPicPr>
              <p:cNvPr id="1216" name="Picture 1215"/>
              <p:cNvPicPr>
                <a:picLocks noChangeAspect="1"/>
              </p:cNvPicPr>
              <p:nvPr/>
            </p:nvPicPr>
            <p:blipFill>
              <a:blip r:embed="rId4"/>
              <a:stretch>
                <a:fillRect/>
              </a:stretch>
            </p:blipFill>
            <p:spPr>
              <a:xfrm>
                <a:off x="562808" y="1458514"/>
                <a:ext cx="2192078" cy="1103624"/>
              </a:xfrm>
              <a:prstGeom prst="rect">
                <a:avLst/>
              </a:prstGeom>
            </p:spPr>
          </p:pic>
          <p:sp>
            <p:nvSpPr>
              <p:cNvPr id="1217" name="Rectangle 1216"/>
              <p:cNvSpPr/>
              <p:nvPr/>
            </p:nvSpPr>
            <p:spPr>
              <a:xfrm>
                <a:off x="356539" y="1416512"/>
                <a:ext cx="2462109" cy="12136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pic>
          <p:nvPicPr>
            <p:cNvPr id="1192" name="Picture 2"/>
            <p:cNvPicPr>
              <a:picLocks noChangeAspect="1" noChangeArrowheads="1"/>
            </p:cNvPicPr>
            <p:nvPr/>
          </p:nvPicPr>
          <p:blipFill>
            <a:blip r:embed="rId5" cstate="print"/>
            <a:srcRect/>
            <a:stretch>
              <a:fillRect/>
            </a:stretch>
          </p:blipFill>
          <p:spPr bwMode="auto">
            <a:xfrm>
              <a:off x="1430843" y="4017032"/>
              <a:ext cx="577294" cy="463097"/>
            </a:xfrm>
            <a:prstGeom prst="roundRect">
              <a:avLst>
                <a:gd name="adj" fmla="val 8594"/>
              </a:avLst>
            </a:prstGeom>
            <a:solidFill>
              <a:srgbClr val="FFFFFF">
                <a:shade val="85000"/>
              </a:srgbClr>
            </a:solidFill>
            <a:ln>
              <a:noFill/>
            </a:ln>
            <a:effectLst/>
          </p:spPr>
        </p:pic>
        <p:cxnSp>
          <p:nvCxnSpPr>
            <p:cNvPr id="1193" name="Straight Arrow Connector 1192"/>
            <p:cNvCxnSpPr>
              <a:stCxn id="1202" idx="2"/>
              <a:endCxn id="1204" idx="0"/>
            </p:cNvCxnSpPr>
            <p:nvPr/>
          </p:nvCxnSpPr>
          <p:spPr>
            <a:xfrm>
              <a:off x="1719490" y="3759740"/>
              <a:ext cx="0" cy="2572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4" name="TextBox 1193"/>
            <p:cNvSpPr txBox="1"/>
            <p:nvPr/>
          </p:nvSpPr>
          <p:spPr>
            <a:xfrm>
              <a:off x="3138626" y="3537997"/>
              <a:ext cx="540951" cy="224896"/>
            </a:xfrm>
            <a:prstGeom prst="rect">
              <a:avLst/>
            </a:prstGeom>
            <a:noFill/>
          </p:spPr>
          <p:txBody>
            <a:bodyPr wrap="square" rtlCol="0">
              <a:spAutoFit/>
            </a:bodyPr>
            <a:lstStyle/>
            <a:p>
              <a:pPr algn="ctr"/>
              <a:r>
                <a:rPr lang="en-GB" sz="1200" b="1" dirty="0" smtClean="0"/>
                <a:t>2012</a:t>
              </a:r>
              <a:endParaRPr lang="en-GB" sz="1200" b="1" dirty="0"/>
            </a:p>
          </p:txBody>
        </p:sp>
        <p:pic>
          <p:nvPicPr>
            <p:cNvPr id="1195" name="Picture 2" descr="C:\NaPac\photo1.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3001357" y="3997009"/>
              <a:ext cx="815488" cy="767643"/>
            </a:xfrm>
            <a:prstGeom prst="rect">
              <a:avLst/>
            </a:prstGeom>
            <a:noFill/>
            <a:extLst>
              <a:ext uri="{909E8E84-426E-40DD-AFC4-6F175D3DCCD1}">
                <a14:hiddenFill xmlns:a14="http://schemas.microsoft.com/office/drawing/2010/main">
                  <a:solidFill>
                    <a:srgbClr val="FFFFFF"/>
                  </a:solidFill>
                </a14:hiddenFill>
              </a:ext>
            </a:extLst>
          </p:spPr>
        </p:pic>
        <p:cxnSp>
          <p:nvCxnSpPr>
            <p:cNvPr id="1196" name="Straight Arrow Connector 1195"/>
            <p:cNvCxnSpPr>
              <a:stCxn id="1221" idx="2"/>
              <a:endCxn id="1222" idx="1"/>
            </p:cNvCxnSpPr>
            <p:nvPr/>
          </p:nvCxnSpPr>
          <p:spPr>
            <a:xfrm flipH="1">
              <a:off x="3409101" y="3762893"/>
              <a:ext cx="1" cy="2101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97" name="Picture 9"/>
            <p:cNvPicPr>
              <a:picLocks noChangeAspect="1" noChangeArrowheads="1"/>
            </p:cNvPicPr>
            <p:nvPr/>
          </p:nvPicPr>
          <p:blipFill>
            <a:blip r:embed="rId8" cstate="print">
              <a:lum bright="18000" contrast="12000"/>
            </a:blip>
            <a:srcRect/>
            <a:stretch>
              <a:fillRect/>
            </a:stretch>
          </p:blipFill>
          <p:spPr bwMode="auto">
            <a:xfrm>
              <a:off x="3751200" y="1756106"/>
              <a:ext cx="1253422" cy="932081"/>
            </a:xfrm>
            <a:prstGeom prst="rect">
              <a:avLst/>
            </a:prstGeom>
            <a:noFill/>
            <a:ln w="9525">
              <a:noFill/>
              <a:miter lim="800000"/>
              <a:headEnd/>
              <a:tailEnd/>
            </a:ln>
          </p:spPr>
        </p:pic>
        <p:sp>
          <p:nvSpPr>
            <p:cNvPr id="1198" name="TextBox 1197"/>
            <p:cNvSpPr txBox="1"/>
            <p:nvPr/>
          </p:nvSpPr>
          <p:spPr>
            <a:xfrm>
              <a:off x="3566568" y="2908781"/>
              <a:ext cx="1120465" cy="224896"/>
            </a:xfrm>
            <a:prstGeom prst="rect">
              <a:avLst/>
            </a:prstGeom>
            <a:noFill/>
          </p:spPr>
          <p:txBody>
            <a:bodyPr wrap="square" rtlCol="0">
              <a:spAutoFit/>
            </a:bodyPr>
            <a:lstStyle/>
            <a:p>
              <a:pPr algn="ctr"/>
              <a:r>
                <a:rPr lang="en-GB" sz="1200" b="1" dirty="0" smtClean="0"/>
                <a:t>2013 - 3MeV </a:t>
              </a:r>
              <a:endParaRPr lang="en-GB" sz="1200" b="1" dirty="0"/>
            </a:p>
          </p:txBody>
        </p:sp>
        <p:sp>
          <p:nvSpPr>
            <p:cNvPr id="1199" name="TextBox 1198"/>
            <p:cNvSpPr txBox="1"/>
            <p:nvPr/>
          </p:nvSpPr>
          <p:spPr>
            <a:xfrm>
              <a:off x="3940572" y="3534286"/>
              <a:ext cx="2323010" cy="224896"/>
            </a:xfrm>
            <a:prstGeom prst="rect">
              <a:avLst/>
            </a:prstGeom>
            <a:noFill/>
          </p:spPr>
          <p:txBody>
            <a:bodyPr wrap="square" rtlCol="0">
              <a:spAutoFit/>
            </a:bodyPr>
            <a:lstStyle/>
            <a:p>
              <a:pPr algn="ctr"/>
              <a:r>
                <a:rPr lang="en-GB" sz="1200" b="1" dirty="0" smtClean="0"/>
                <a:t>2014 - 12 MeV</a:t>
              </a:r>
              <a:endParaRPr lang="en-GB" sz="1200" b="1" dirty="0"/>
            </a:p>
          </p:txBody>
        </p:sp>
        <p:cxnSp>
          <p:nvCxnSpPr>
            <p:cNvPr id="1200" name="Straight Arrow Connector 1199"/>
            <p:cNvCxnSpPr/>
            <p:nvPr/>
          </p:nvCxnSpPr>
          <p:spPr>
            <a:xfrm flipV="1">
              <a:off x="4126800" y="2688188"/>
              <a:ext cx="251111" cy="22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1" name="TextBox 1200"/>
            <p:cNvSpPr txBox="1"/>
            <p:nvPr/>
          </p:nvSpPr>
          <p:spPr>
            <a:xfrm>
              <a:off x="5265972" y="2900572"/>
              <a:ext cx="1327155" cy="224896"/>
            </a:xfrm>
            <a:prstGeom prst="rect">
              <a:avLst/>
            </a:prstGeom>
            <a:noFill/>
          </p:spPr>
          <p:txBody>
            <a:bodyPr wrap="square" rtlCol="0">
              <a:spAutoFit/>
            </a:bodyPr>
            <a:lstStyle/>
            <a:p>
              <a:pPr algn="ctr"/>
              <a:r>
                <a:rPr lang="en-GB" sz="1200" b="1" dirty="0" smtClean="0"/>
                <a:t>2015 - 50 MeV</a:t>
              </a:r>
              <a:endParaRPr lang="en-GB" sz="1200" b="1" dirty="0"/>
            </a:p>
          </p:txBody>
        </p:sp>
        <p:sp>
          <p:nvSpPr>
            <p:cNvPr id="1202" name="TextBox 1201"/>
            <p:cNvSpPr txBox="1"/>
            <p:nvPr/>
          </p:nvSpPr>
          <p:spPr>
            <a:xfrm>
              <a:off x="6263582" y="3539182"/>
              <a:ext cx="1269235" cy="224896"/>
            </a:xfrm>
            <a:prstGeom prst="rect">
              <a:avLst/>
            </a:prstGeom>
            <a:noFill/>
          </p:spPr>
          <p:txBody>
            <a:bodyPr wrap="square" rtlCol="0">
              <a:spAutoFit/>
            </a:bodyPr>
            <a:lstStyle/>
            <a:p>
              <a:pPr algn="ctr"/>
              <a:r>
                <a:rPr lang="en-GB" sz="1200" b="1" dirty="0" smtClean="0"/>
                <a:t>2016 -107 MeV</a:t>
              </a:r>
              <a:endParaRPr lang="en-GB" sz="1200" b="1" dirty="0"/>
            </a:p>
          </p:txBody>
        </p:sp>
        <p:sp>
          <p:nvSpPr>
            <p:cNvPr id="1203" name="TextBox 1202"/>
            <p:cNvSpPr txBox="1"/>
            <p:nvPr/>
          </p:nvSpPr>
          <p:spPr>
            <a:xfrm>
              <a:off x="1022382" y="4495003"/>
              <a:ext cx="1409756" cy="224896"/>
            </a:xfrm>
            <a:prstGeom prst="rect">
              <a:avLst/>
            </a:prstGeom>
            <a:noFill/>
          </p:spPr>
          <p:txBody>
            <a:bodyPr wrap="square" rtlCol="0">
              <a:spAutoFit/>
            </a:bodyPr>
            <a:lstStyle/>
            <a:p>
              <a:pPr algn="ctr"/>
              <a:r>
                <a:rPr lang="en-GB" sz="1100" b="1" dirty="0" smtClean="0"/>
                <a:t>Project approved</a:t>
              </a:r>
              <a:endParaRPr lang="en-GB" sz="1100" b="1" dirty="0"/>
            </a:p>
          </p:txBody>
        </p:sp>
        <p:pic>
          <p:nvPicPr>
            <p:cNvPr id="1204" name="Picture 1203" descr="_NSR1214.tif"/>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102077" y="1776504"/>
              <a:ext cx="1804277" cy="884296"/>
            </a:xfrm>
            <a:prstGeom prst="rect">
              <a:avLst/>
            </a:prstGeom>
          </p:spPr>
        </p:pic>
        <p:pic>
          <p:nvPicPr>
            <p:cNvPr id="1205" name="Picture 1204" descr="IMG_0856.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02934" y="3976100"/>
              <a:ext cx="1609705" cy="961894"/>
            </a:xfrm>
            <a:prstGeom prst="rect">
              <a:avLst/>
            </a:prstGeom>
          </p:spPr>
        </p:pic>
        <p:sp>
          <p:nvSpPr>
            <p:cNvPr id="1206" name="TextBox 1205"/>
            <p:cNvSpPr txBox="1"/>
            <p:nvPr/>
          </p:nvSpPr>
          <p:spPr>
            <a:xfrm>
              <a:off x="6846570" y="2900572"/>
              <a:ext cx="1269235" cy="276999"/>
            </a:xfrm>
            <a:prstGeom prst="rect">
              <a:avLst/>
            </a:prstGeom>
            <a:noFill/>
          </p:spPr>
          <p:txBody>
            <a:bodyPr wrap="square" rtlCol="0">
              <a:spAutoFit/>
            </a:bodyPr>
            <a:lstStyle/>
            <a:p>
              <a:pPr algn="ctr"/>
              <a:r>
                <a:rPr lang="en-GB" sz="1200" b="1" dirty="0" smtClean="0"/>
                <a:t>2016 -160 MeV</a:t>
              </a:r>
              <a:endParaRPr lang="en-GB" sz="1200" b="1" dirty="0"/>
            </a:p>
          </p:txBody>
        </p:sp>
        <p:cxnSp>
          <p:nvCxnSpPr>
            <p:cNvPr id="1207" name="Straight Arrow Connector 1206"/>
            <p:cNvCxnSpPr/>
            <p:nvPr/>
          </p:nvCxnSpPr>
          <p:spPr>
            <a:xfrm flipV="1">
              <a:off x="5929550" y="2660801"/>
              <a:ext cx="74665" cy="2397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8" name="Straight Arrow Connector 1207"/>
            <p:cNvCxnSpPr/>
            <p:nvPr/>
          </p:nvCxnSpPr>
          <p:spPr>
            <a:xfrm>
              <a:off x="5102077" y="3759182"/>
              <a:ext cx="5710" cy="2169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09" name="Picture 1208"/>
            <p:cNvPicPr>
              <a:picLocks noChangeAspect="1"/>
            </p:cNvPicPr>
            <p:nvPr/>
          </p:nvPicPr>
          <p:blipFill>
            <a:blip r:embed="rId11"/>
            <a:stretch>
              <a:fillRect/>
            </a:stretch>
          </p:blipFill>
          <p:spPr>
            <a:xfrm>
              <a:off x="6146404" y="4054103"/>
              <a:ext cx="1703378" cy="792968"/>
            </a:xfrm>
            <a:prstGeom prst="rect">
              <a:avLst/>
            </a:prstGeom>
          </p:spPr>
        </p:pic>
        <p:pic>
          <p:nvPicPr>
            <p:cNvPr id="1210" name="Picture 1209"/>
            <p:cNvPicPr>
              <a:picLocks noChangeAspect="1"/>
            </p:cNvPicPr>
            <p:nvPr/>
          </p:nvPicPr>
          <p:blipFill>
            <a:blip r:embed="rId12"/>
            <a:stretch>
              <a:fillRect/>
            </a:stretch>
          </p:blipFill>
          <p:spPr>
            <a:xfrm>
              <a:off x="7088087" y="1780944"/>
              <a:ext cx="853148" cy="869339"/>
            </a:xfrm>
            <a:prstGeom prst="rect">
              <a:avLst/>
            </a:prstGeom>
          </p:spPr>
        </p:pic>
        <p:cxnSp>
          <p:nvCxnSpPr>
            <p:cNvPr id="1211" name="Straight Arrow Connector 1210"/>
            <p:cNvCxnSpPr/>
            <p:nvPr/>
          </p:nvCxnSpPr>
          <p:spPr>
            <a:xfrm>
              <a:off x="6898200" y="3764078"/>
              <a:ext cx="99893" cy="2900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2" name="Straight Arrow Connector 1211"/>
            <p:cNvCxnSpPr/>
            <p:nvPr/>
          </p:nvCxnSpPr>
          <p:spPr>
            <a:xfrm flipV="1">
              <a:off x="7481188" y="2650283"/>
              <a:ext cx="33473" cy="2502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13" name="Group 1212"/>
            <p:cNvGrpSpPr/>
            <p:nvPr/>
          </p:nvGrpSpPr>
          <p:grpSpPr>
            <a:xfrm>
              <a:off x="8133638" y="3498074"/>
              <a:ext cx="1126709" cy="475014"/>
              <a:chOff x="5811784" y="3479293"/>
              <a:chExt cx="2440962" cy="1314895"/>
            </a:xfrm>
          </p:grpSpPr>
          <p:pic>
            <p:nvPicPr>
              <p:cNvPr id="1214" name="Picture 5"/>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7294" y="3479293"/>
                <a:ext cx="1755452" cy="131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5" name="Picture 2"/>
              <p:cNvPicPr>
                <a:picLocks noChangeAspect="1" noChangeArrowheads="1"/>
              </p:cNvPicPr>
              <p:nvPr/>
            </p:nvPicPr>
            <p:blipFill>
              <a:blip r:embed="rId5" cstate="print"/>
              <a:srcRect/>
              <a:stretch>
                <a:fillRect/>
              </a:stretch>
            </p:blipFill>
            <p:spPr bwMode="auto">
              <a:xfrm>
                <a:off x="5811784" y="3932103"/>
                <a:ext cx="685510" cy="69019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grpSp>
      </p:grpSp>
      <p:sp>
        <p:nvSpPr>
          <p:cNvPr id="3" name="Slide Number Placeholder 2"/>
          <p:cNvSpPr>
            <a:spLocks noGrp="1"/>
          </p:cNvSpPr>
          <p:nvPr>
            <p:ph type="sldNum" sz="quarter" idx="4"/>
          </p:nvPr>
        </p:nvSpPr>
        <p:spPr/>
        <p:txBody>
          <a:bodyPr/>
          <a:lstStyle/>
          <a:p>
            <a:fld id="{17918391-D411-FE40-AAD7-861AE5233E0E}" type="slidenum">
              <a:rPr lang="en-US" smtClean="0"/>
              <a:pPr/>
              <a:t>4</a:t>
            </a:fld>
            <a:r>
              <a:rPr lang="en-US" smtClean="0"/>
              <a:t>/22</a:t>
            </a:r>
            <a:endParaRPr lang="en-US" dirty="0" smtClean="0"/>
          </a:p>
        </p:txBody>
      </p:sp>
    </p:spTree>
    <p:extLst>
      <p:ext uri="{BB962C8B-B14F-4D97-AF65-F5344CB8AC3E}">
        <p14:creationId xmlns:p14="http://schemas.microsoft.com/office/powerpoint/2010/main" val="856628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a:t>
            </a:r>
            <a:r>
              <a:rPr lang="en-US" sz="3200" dirty="0" smtClean="0"/>
              <a:t>taged commissioning</a:t>
            </a:r>
            <a:endParaRPr lang="en-US" sz="3200" dirty="0"/>
          </a:p>
        </p:txBody>
      </p:sp>
      <p:sp>
        <p:nvSpPr>
          <p:cNvPr id="10" name="TextBox 9"/>
          <p:cNvSpPr txBox="1"/>
          <p:nvPr/>
        </p:nvSpPr>
        <p:spPr>
          <a:xfrm>
            <a:off x="107316" y="1267104"/>
            <a:ext cx="4717846" cy="954107"/>
          </a:xfrm>
          <a:prstGeom prst="rect">
            <a:avLst/>
          </a:prstGeom>
          <a:noFill/>
        </p:spPr>
        <p:txBody>
          <a:bodyPr wrap="square" rtlCol="0">
            <a:spAutoFit/>
          </a:bodyPr>
          <a:lstStyle/>
          <a:p>
            <a:r>
              <a:rPr lang="en-GB" sz="1400" b="1" dirty="0" smtClean="0"/>
              <a:t>Low energy test bench at 3 MeV and 12 MeV</a:t>
            </a:r>
          </a:p>
          <a:p>
            <a:r>
              <a:rPr lang="en-GB" sz="1400" dirty="0" smtClean="0"/>
              <a:t>Direct measurements</a:t>
            </a:r>
          </a:p>
          <a:p>
            <a:pPr marL="285750" indent="-285750">
              <a:buFont typeface="Arial" charset="0"/>
              <a:buChar char="•"/>
            </a:pPr>
            <a:r>
              <a:rPr lang="en-GB" sz="1400" dirty="0" smtClean="0"/>
              <a:t>Transverse emittance with slit-grid</a:t>
            </a:r>
          </a:p>
          <a:p>
            <a:pPr marL="285750" indent="-285750">
              <a:buFont typeface="Arial" charset="0"/>
              <a:buChar char="•"/>
            </a:pPr>
            <a:r>
              <a:rPr lang="en-GB" sz="1400" dirty="0" smtClean="0"/>
              <a:t>Energy spread with a bending spectrometer</a:t>
            </a:r>
          </a:p>
        </p:txBody>
      </p:sp>
      <p:sp>
        <p:nvSpPr>
          <p:cNvPr id="11" name="TextBox 10"/>
          <p:cNvSpPr txBox="1"/>
          <p:nvPr/>
        </p:nvSpPr>
        <p:spPr>
          <a:xfrm>
            <a:off x="107316" y="3255522"/>
            <a:ext cx="4322472" cy="1169551"/>
          </a:xfrm>
          <a:prstGeom prst="rect">
            <a:avLst/>
          </a:prstGeom>
          <a:noFill/>
        </p:spPr>
        <p:txBody>
          <a:bodyPr wrap="square" rtlCol="0">
            <a:spAutoFit/>
          </a:bodyPr>
          <a:lstStyle/>
          <a:p>
            <a:r>
              <a:rPr lang="en-GB" sz="1400" b="1" dirty="0" smtClean="0"/>
              <a:t>High energy test bench at 50 and 107 MeV</a:t>
            </a:r>
          </a:p>
          <a:p>
            <a:r>
              <a:rPr lang="en-GB" sz="1400" dirty="0" smtClean="0"/>
              <a:t>Indirect measurements</a:t>
            </a:r>
          </a:p>
          <a:p>
            <a:pPr marL="285750" indent="-285750">
              <a:buFont typeface="Arial" charset="0"/>
              <a:buChar char="•"/>
            </a:pPr>
            <a:r>
              <a:rPr lang="en-GB" sz="1400" dirty="0" smtClean="0"/>
              <a:t>Transverse emittance with 3 profile monitors</a:t>
            </a:r>
          </a:p>
          <a:p>
            <a:pPr marL="285750" indent="-285750">
              <a:buFont typeface="Arial" charset="0"/>
              <a:buChar char="•"/>
            </a:pPr>
            <a:r>
              <a:rPr lang="en-GB" sz="1400" dirty="0" smtClean="0"/>
              <a:t>Longitudinal emittance with bunch shape monitor</a:t>
            </a:r>
          </a:p>
          <a:p>
            <a:pPr marL="285750" indent="-285750">
              <a:buFont typeface="Arial" charset="0"/>
              <a:buChar char="•"/>
            </a:pPr>
            <a:r>
              <a:rPr lang="en-GB" sz="1400" dirty="0" smtClean="0"/>
              <a:t>Energy with Time-of-flight</a:t>
            </a:r>
            <a:endParaRPr lang="en-GB" sz="1400" dirty="0"/>
          </a:p>
        </p:txBody>
      </p:sp>
      <p:sp>
        <p:nvSpPr>
          <p:cNvPr id="12" name="TextBox 11"/>
          <p:cNvSpPr txBox="1"/>
          <p:nvPr/>
        </p:nvSpPr>
        <p:spPr>
          <a:xfrm>
            <a:off x="107316" y="5306952"/>
            <a:ext cx="4142951" cy="523220"/>
          </a:xfrm>
          <a:prstGeom prst="rect">
            <a:avLst/>
          </a:prstGeom>
          <a:noFill/>
        </p:spPr>
        <p:txBody>
          <a:bodyPr wrap="square" rtlCol="0">
            <a:spAutoFit/>
          </a:bodyPr>
          <a:lstStyle/>
          <a:p>
            <a:r>
              <a:rPr lang="en-GB" sz="1400" b="1" dirty="0" smtClean="0"/>
              <a:t>Permanent measurement line in the </a:t>
            </a:r>
            <a:r>
              <a:rPr lang="en-GB" sz="1400" b="1" dirty="0"/>
              <a:t>t</a:t>
            </a:r>
            <a:r>
              <a:rPr lang="en-GB" sz="1400" b="1" dirty="0" smtClean="0"/>
              <a:t>ransfer line for 160 MeV</a:t>
            </a:r>
          </a:p>
        </p:txBody>
      </p:sp>
      <p:grpSp>
        <p:nvGrpSpPr>
          <p:cNvPr id="22" name="Group 21"/>
          <p:cNvGrpSpPr/>
          <p:nvPr/>
        </p:nvGrpSpPr>
        <p:grpSpPr>
          <a:xfrm>
            <a:off x="4412295" y="1166807"/>
            <a:ext cx="4731704" cy="4000613"/>
            <a:chOff x="4723448" y="449218"/>
            <a:chExt cx="4258522" cy="3644595"/>
          </a:xfrm>
        </p:grpSpPr>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23448" y="557957"/>
              <a:ext cx="3039103" cy="3535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Line Callout 1 13"/>
            <p:cNvSpPr/>
            <p:nvPr/>
          </p:nvSpPr>
          <p:spPr>
            <a:xfrm>
              <a:off x="7802861" y="449218"/>
              <a:ext cx="1112834" cy="609600"/>
            </a:xfrm>
            <a:prstGeom prst="borderCallout1">
              <a:avLst>
                <a:gd name="adj1" fmla="val 48665"/>
                <a:gd name="adj2" fmla="val -1660"/>
                <a:gd name="adj3" fmla="val 52059"/>
                <a:gd name="adj4" fmla="val -207762"/>
              </a:avLst>
            </a:prstGeom>
            <a:solidFill>
              <a:srgbClr val="0054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t>i</a:t>
              </a:r>
              <a:r>
                <a:rPr lang="fr-CH" sz="1200" dirty="0" smtClean="0"/>
                <a:t>on source</a:t>
              </a:r>
              <a:endParaRPr lang="en-GB" sz="1200" dirty="0"/>
            </a:p>
          </p:txBody>
        </p:sp>
        <p:sp>
          <p:nvSpPr>
            <p:cNvPr id="15" name="Line Callout 1 14"/>
            <p:cNvSpPr/>
            <p:nvPr/>
          </p:nvSpPr>
          <p:spPr>
            <a:xfrm>
              <a:off x="7802861" y="1197910"/>
              <a:ext cx="1112834" cy="342899"/>
            </a:xfrm>
            <a:prstGeom prst="borderCallout1">
              <a:avLst>
                <a:gd name="adj1" fmla="val 57462"/>
                <a:gd name="adj2" fmla="val -138"/>
                <a:gd name="adj3" fmla="val -7083"/>
                <a:gd name="adj4" fmla="val -191204"/>
              </a:avLst>
            </a:prstGeom>
            <a:solidFill>
              <a:srgbClr val="0054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t>RFQ</a:t>
              </a:r>
              <a:endParaRPr lang="en-GB" sz="1200" dirty="0"/>
            </a:p>
          </p:txBody>
        </p:sp>
        <p:sp>
          <p:nvSpPr>
            <p:cNvPr id="16" name="Line Callout 1 15"/>
            <p:cNvSpPr/>
            <p:nvPr/>
          </p:nvSpPr>
          <p:spPr>
            <a:xfrm>
              <a:off x="7802861" y="1679901"/>
              <a:ext cx="1166450" cy="495300"/>
            </a:xfrm>
            <a:prstGeom prst="borderCallout1">
              <a:avLst>
                <a:gd name="adj1" fmla="val 50054"/>
                <a:gd name="adj2" fmla="val 193"/>
                <a:gd name="adj3" fmla="val -34882"/>
                <a:gd name="adj4" fmla="val -174563"/>
              </a:avLst>
            </a:prstGeom>
            <a:solidFill>
              <a:srgbClr val="0054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t>c</a:t>
              </a:r>
              <a:r>
                <a:rPr lang="fr-CH" sz="1200" dirty="0" smtClean="0"/>
                <a:t>hopper line</a:t>
              </a:r>
              <a:endParaRPr lang="en-GB" sz="1200" dirty="0"/>
            </a:p>
          </p:txBody>
        </p:sp>
        <p:sp>
          <p:nvSpPr>
            <p:cNvPr id="17" name="Line Callout 1 16"/>
            <p:cNvSpPr/>
            <p:nvPr/>
          </p:nvSpPr>
          <p:spPr>
            <a:xfrm>
              <a:off x="7802859" y="2314294"/>
              <a:ext cx="1171662" cy="467956"/>
            </a:xfrm>
            <a:prstGeom prst="borderCallout1">
              <a:avLst>
                <a:gd name="adj1" fmla="val 50054"/>
                <a:gd name="adj2" fmla="val -77"/>
                <a:gd name="adj3" fmla="val -74246"/>
                <a:gd name="adj4" fmla="val -144061"/>
              </a:avLst>
            </a:prstGeom>
            <a:solidFill>
              <a:srgbClr val="0054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t>Diagnostics line</a:t>
              </a:r>
              <a:endParaRPr lang="en-GB" sz="1200" dirty="0"/>
            </a:p>
          </p:txBody>
        </p:sp>
        <p:sp>
          <p:nvSpPr>
            <p:cNvPr id="18" name="Line Callout 1 17"/>
            <p:cNvSpPr/>
            <p:nvPr/>
          </p:nvSpPr>
          <p:spPr>
            <a:xfrm>
              <a:off x="7802861" y="2921343"/>
              <a:ext cx="1179109" cy="544156"/>
            </a:xfrm>
            <a:prstGeom prst="borderCallout1">
              <a:avLst>
                <a:gd name="adj1" fmla="val 46942"/>
                <a:gd name="adj2" fmla="val -152"/>
                <a:gd name="adj3" fmla="val -91895"/>
                <a:gd name="adj4" fmla="val -128129"/>
              </a:avLst>
            </a:prstGeom>
            <a:solidFill>
              <a:srgbClr val="0054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smtClean="0"/>
                <a:t>spectrometer</a:t>
              </a:r>
              <a:endParaRPr lang="en-GB" sz="1200" dirty="0"/>
            </a:p>
          </p:txBody>
        </p:sp>
        <p:sp>
          <p:nvSpPr>
            <p:cNvPr id="19" name="Line Callout 1 18"/>
            <p:cNvSpPr/>
            <p:nvPr/>
          </p:nvSpPr>
          <p:spPr>
            <a:xfrm>
              <a:off x="7802862" y="3604589"/>
              <a:ext cx="1159375" cy="489223"/>
            </a:xfrm>
            <a:prstGeom prst="borderCallout1">
              <a:avLst>
                <a:gd name="adj1" fmla="val 44862"/>
                <a:gd name="adj2" fmla="val 2494"/>
                <a:gd name="adj3" fmla="val 56592"/>
                <a:gd name="adj4" fmla="val -100322"/>
              </a:avLst>
            </a:prstGeom>
            <a:solidFill>
              <a:srgbClr val="0054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t>b</a:t>
              </a:r>
              <a:r>
                <a:rPr lang="fr-CH" sz="1200" dirty="0" err="1" smtClean="0"/>
                <a:t>eam</a:t>
              </a:r>
              <a:r>
                <a:rPr lang="fr-CH" sz="1200" dirty="0" smtClean="0"/>
                <a:t> dump</a:t>
              </a:r>
              <a:endParaRPr lang="en-GB" sz="1200" dirty="0"/>
            </a:p>
          </p:txBody>
        </p:sp>
      </p:grpSp>
      <p:sp>
        <p:nvSpPr>
          <p:cNvPr id="3" name="Slide Number Placeholder 2"/>
          <p:cNvSpPr>
            <a:spLocks noGrp="1"/>
          </p:cNvSpPr>
          <p:nvPr>
            <p:ph type="sldNum" sz="quarter" idx="4"/>
          </p:nvPr>
        </p:nvSpPr>
        <p:spPr/>
        <p:txBody>
          <a:bodyPr/>
          <a:lstStyle/>
          <a:p>
            <a:fld id="{17918391-D411-FE40-AAD7-861AE5233E0E}" type="slidenum">
              <a:rPr lang="en-US" smtClean="0"/>
              <a:pPr/>
              <a:t>5</a:t>
            </a:fld>
            <a:r>
              <a:rPr lang="en-US" smtClean="0"/>
              <a:t>/22</a:t>
            </a:r>
            <a:endParaRPr lang="en-US" dirty="0" smtClean="0"/>
          </a:p>
        </p:txBody>
      </p:sp>
    </p:spTree>
    <p:extLst>
      <p:ext uri="{BB962C8B-B14F-4D97-AF65-F5344CB8AC3E}">
        <p14:creationId xmlns:p14="http://schemas.microsoft.com/office/powerpoint/2010/main" val="1788124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Extensive measurements at 45 </a:t>
            </a:r>
            <a:r>
              <a:rPr lang="en-US" sz="3200" dirty="0" err="1" smtClean="0"/>
              <a:t>keV</a:t>
            </a:r>
            <a:endParaRPr lang="en-US" sz="3200" dirty="0"/>
          </a:p>
        </p:txBody>
      </p:sp>
      <p:grpSp>
        <p:nvGrpSpPr>
          <p:cNvPr id="7" name="Group 6"/>
          <p:cNvGrpSpPr/>
          <p:nvPr/>
        </p:nvGrpSpPr>
        <p:grpSpPr>
          <a:xfrm>
            <a:off x="222152" y="2169772"/>
            <a:ext cx="3129434" cy="1873797"/>
            <a:chOff x="451861" y="2066556"/>
            <a:chExt cx="3911793" cy="2342246"/>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861" y="2066556"/>
              <a:ext cx="3911792" cy="2342246"/>
            </a:xfrm>
            <a:prstGeom prst="rect">
              <a:avLst/>
            </a:prstGeom>
          </p:spPr>
        </p:pic>
        <p:sp>
          <p:nvSpPr>
            <p:cNvPr id="9" name="TextBox 8"/>
            <p:cNvSpPr txBox="1"/>
            <p:nvPr/>
          </p:nvSpPr>
          <p:spPr>
            <a:xfrm>
              <a:off x="533400" y="2256943"/>
              <a:ext cx="819150" cy="317395"/>
            </a:xfrm>
            <a:prstGeom prst="rect">
              <a:avLst/>
            </a:prstGeom>
            <a:noFill/>
          </p:spPr>
          <p:txBody>
            <a:bodyPr wrap="square" rtlCol="0">
              <a:spAutoFit/>
            </a:bodyPr>
            <a:lstStyle/>
            <a:p>
              <a:r>
                <a:rPr lang="en-GB" sz="1050" b="1" dirty="0" smtClean="0"/>
                <a:t>Source</a:t>
              </a:r>
              <a:endParaRPr lang="en-GB" sz="1050" b="1" dirty="0"/>
            </a:p>
          </p:txBody>
        </p:sp>
        <p:sp>
          <p:nvSpPr>
            <p:cNvPr id="10" name="TextBox 9"/>
            <p:cNvSpPr txBox="1"/>
            <p:nvPr/>
          </p:nvSpPr>
          <p:spPr>
            <a:xfrm>
              <a:off x="666749" y="3074470"/>
              <a:ext cx="962025" cy="317395"/>
            </a:xfrm>
            <a:prstGeom prst="rect">
              <a:avLst/>
            </a:prstGeom>
            <a:noFill/>
          </p:spPr>
          <p:txBody>
            <a:bodyPr wrap="square" rtlCol="0">
              <a:spAutoFit/>
            </a:bodyPr>
            <a:lstStyle/>
            <a:p>
              <a:r>
                <a:rPr lang="en-GB" sz="1050" b="1" dirty="0" smtClean="0">
                  <a:solidFill>
                    <a:schemeClr val="bg1"/>
                  </a:solidFill>
                </a:rPr>
                <a:t>Solenoid</a:t>
              </a:r>
              <a:endParaRPr lang="en-GB" sz="1050" b="1" dirty="0">
                <a:solidFill>
                  <a:schemeClr val="bg1"/>
                </a:solidFill>
              </a:endParaRPr>
            </a:p>
          </p:txBody>
        </p:sp>
        <p:sp>
          <p:nvSpPr>
            <p:cNvPr id="11" name="TextBox 10"/>
            <p:cNvSpPr txBox="1"/>
            <p:nvPr/>
          </p:nvSpPr>
          <p:spPr>
            <a:xfrm>
              <a:off x="3248025" y="3910032"/>
              <a:ext cx="600076" cy="327012"/>
            </a:xfrm>
            <a:prstGeom prst="rect">
              <a:avLst/>
            </a:prstGeom>
            <a:noFill/>
          </p:spPr>
          <p:txBody>
            <a:bodyPr wrap="square" rtlCol="0">
              <a:spAutoFit/>
            </a:bodyPr>
            <a:lstStyle/>
            <a:p>
              <a:r>
                <a:rPr lang="en-GB" sz="1050" b="1" dirty="0" smtClean="0">
                  <a:solidFill>
                    <a:schemeClr val="bg1"/>
                  </a:solidFill>
                </a:rPr>
                <a:t>Slit</a:t>
              </a:r>
              <a:endParaRPr lang="en-GB" sz="1050" b="1" dirty="0">
                <a:solidFill>
                  <a:schemeClr val="bg1"/>
                </a:solidFill>
              </a:endParaRPr>
            </a:p>
          </p:txBody>
        </p:sp>
        <p:sp>
          <p:nvSpPr>
            <p:cNvPr id="12" name="TextBox 11"/>
            <p:cNvSpPr txBox="1"/>
            <p:nvPr/>
          </p:nvSpPr>
          <p:spPr>
            <a:xfrm>
              <a:off x="3763578" y="2921682"/>
              <a:ext cx="600076" cy="327012"/>
            </a:xfrm>
            <a:prstGeom prst="rect">
              <a:avLst/>
            </a:prstGeom>
            <a:noFill/>
          </p:spPr>
          <p:txBody>
            <a:bodyPr wrap="square" rtlCol="0">
              <a:spAutoFit/>
            </a:bodyPr>
            <a:lstStyle/>
            <a:p>
              <a:r>
                <a:rPr lang="en-GB" sz="1050" b="1" dirty="0" smtClean="0">
                  <a:solidFill>
                    <a:schemeClr val="bg1"/>
                  </a:solidFill>
                </a:rPr>
                <a:t>Grid</a:t>
              </a:r>
              <a:endParaRPr lang="en-GB" sz="1050" b="1" dirty="0">
                <a:solidFill>
                  <a:schemeClr val="bg1"/>
                </a:solidFill>
              </a:endParaRPr>
            </a:p>
          </p:txBody>
        </p:sp>
      </p:grpSp>
      <p:sp>
        <p:nvSpPr>
          <p:cNvPr id="15" name="TextBox 14"/>
          <p:cNvSpPr txBox="1"/>
          <p:nvPr/>
        </p:nvSpPr>
        <p:spPr>
          <a:xfrm>
            <a:off x="214889" y="5143097"/>
            <a:ext cx="5867400" cy="523220"/>
          </a:xfrm>
          <a:prstGeom prst="rect">
            <a:avLst/>
          </a:prstGeom>
          <a:noFill/>
        </p:spPr>
        <p:txBody>
          <a:bodyPr wrap="square" rtlCol="0">
            <a:spAutoFit/>
          </a:bodyPr>
          <a:lstStyle/>
          <a:p>
            <a:pPr algn="just"/>
            <a:r>
              <a:rPr lang="en-GB" sz="1400" dirty="0" smtClean="0"/>
              <a:t>We have an </a:t>
            </a:r>
            <a:r>
              <a:rPr lang="en-GB" sz="1400" b="1" dirty="0" smtClean="0"/>
              <a:t>empirical input beam distribution </a:t>
            </a:r>
            <a:r>
              <a:rPr lang="en-GB" sz="1400" dirty="0" smtClean="0"/>
              <a:t>that very well represents the dynamics in the LEBT and the rest of the accelerator</a:t>
            </a:r>
            <a:endParaRPr lang="en-GB" sz="1400" dirty="0"/>
          </a:p>
        </p:txBody>
      </p:sp>
      <p:grpSp>
        <p:nvGrpSpPr>
          <p:cNvPr id="25" name="Group 24"/>
          <p:cNvGrpSpPr/>
          <p:nvPr/>
        </p:nvGrpSpPr>
        <p:grpSpPr>
          <a:xfrm>
            <a:off x="3207972" y="1370382"/>
            <a:ext cx="5834428" cy="3472576"/>
            <a:chOff x="3309572" y="1370382"/>
            <a:chExt cx="5834428" cy="3472576"/>
          </a:xfrm>
        </p:grpSpPr>
        <p:sp>
          <p:nvSpPr>
            <p:cNvPr id="13" name="TextBox 12"/>
            <p:cNvSpPr txBox="1"/>
            <p:nvPr/>
          </p:nvSpPr>
          <p:spPr>
            <a:xfrm>
              <a:off x="3453187" y="1647829"/>
              <a:ext cx="1292790" cy="1200329"/>
            </a:xfrm>
            <a:prstGeom prst="rect">
              <a:avLst/>
            </a:prstGeom>
            <a:noFill/>
          </p:spPr>
          <p:txBody>
            <a:bodyPr wrap="square" rtlCol="0">
              <a:spAutoFit/>
            </a:bodyPr>
            <a:lstStyle/>
            <a:p>
              <a:pPr algn="ctr"/>
              <a:r>
                <a:rPr lang="en-GB" sz="1200" dirty="0" smtClean="0"/>
                <a:t>Measurements varying solenoidal field</a:t>
              </a:r>
              <a:r>
                <a:rPr lang="en-GB" sz="1200" dirty="0"/>
                <a:t> </a:t>
              </a:r>
              <a:r>
                <a:rPr lang="en-GB" sz="1200" dirty="0" smtClean="0"/>
                <a:t>&amp; generate beam distributions</a:t>
              </a:r>
            </a:p>
          </p:txBody>
        </p:sp>
        <p:sp>
          <p:nvSpPr>
            <p:cNvPr id="14" name="TextBox 13"/>
            <p:cNvSpPr txBox="1"/>
            <p:nvPr/>
          </p:nvSpPr>
          <p:spPr>
            <a:xfrm>
              <a:off x="3309572" y="3728622"/>
              <a:ext cx="1580021" cy="461665"/>
            </a:xfrm>
            <a:prstGeom prst="rect">
              <a:avLst/>
            </a:prstGeom>
            <a:noFill/>
          </p:spPr>
          <p:txBody>
            <a:bodyPr wrap="square" rtlCol="0">
              <a:spAutoFit/>
            </a:bodyPr>
            <a:lstStyle/>
            <a:p>
              <a:pPr algn="ctr"/>
              <a:r>
                <a:rPr lang="en-GB" sz="1200" dirty="0" smtClean="0"/>
                <a:t>Back-track to the source output</a:t>
              </a:r>
              <a:endParaRPr lang="en-GB" sz="1200" dirty="0"/>
            </a:p>
          </p:txBody>
        </p:sp>
        <p:grpSp>
          <p:nvGrpSpPr>
            <p:cNvPr id="16" name="Group 15"/>
            <p:cNvGrpSpPr/>
            <p:nvPr/>
          </p:nvGrpSpPr>
          <p:grpSpPr>
            <a:xfrm>
              <a:off x="4881126" y="1370382"/>
              <a:ext cx="4262874" cy="3472576"/>
              <a:chOff x="251520" y="1036001"/>
              <a:chExt cx="6368008" cy="4861511"/>
            </a:xfrm>
          </p:grpSpPr>
          <p:grpSp>
            <p:nvGrpSpPr>
              <p:cNvPr id="17" name="Group 16"/>
              <p:cNvGrpSpPr/>
              <p:nvPr/>
            </p:nvGrpSpPr>
            <p:grpSpPr>
              <a:xfrm>
                <a:off x="251520" y="1036001"/>
                <a:ext cx="6368008" cy="2396506"/>
                <a:chOff x="76200" y="1268760"/>
                <a:chExt cx="9786936" cy="3476626"/>
              </a:xfrm>
            </p:grpSpPr>
            <p:grpSp>
              <p:nvGrpSpPr>
                <p:cNvPr id="19" name="Group 18"/>
                <p:cNvGrpSpPr/>
                <p:nvPr/>
              </p:nvGrpSpPr>
              <p:grpSpPr>
                <a:xfrm>
                  <a:off x="76200" y="1268760"/>
                  <a:ext cx="5872164" cy="3476626"/>
                  <a:chOff x="323528" y="1379535"/>
                  <a:chExt cx="5872164" cy="3476626"/>
                </a:xfrm>
              </p:grpSpPr>
              <p:pic>
                <p:nvPicPr>
                  <p:cNvPr id="22" name="Picture 12" descr="C:\NaPac\85.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79536"/>
                    <a:ext cx="1957388" cy="34766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C:\NaPac\90.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0916" y="1379535"/>
                    <a:ext cx="1957388" cy="34766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C:\NaPac\95.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8304" y="1379535"/>
                    <a:ext cx="1957388" cy="3476626"/>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C:\NaPac\100.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8363" y="1268761"/>
                  <a:ext cx="1957387" cy="34766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NaPac\105.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5749" y="1268760"/>
                  <a:ext cx="1957387" cy="34766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3501008"/>
                <a:ext cx="6368008" cy="239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 name="Slide Number Placeholder 2"/>
          <p:cNvSpPr>
            <a:spLocks noGrp="1"/>
          </p:cNvSpPr>
          <p:nvPr>
            <p:ph type="sldNum" sz="quarter" idx="4"/>
          </p:nvPr>
        </p:nvSpPr>
        <p:spPr/>
        <p:txBody>
          <a:bodyPr/>
          <a:lstStyle/>
          <a:p>
            <a:fld id="{17918391-D411-FE40-AAD7-861AE5233E0E}" type="slidenum">
              <a:rPr lang="en-US" smtClean="0"/>
              <a:pPr/>
              <a:t>6</a:t>
            </a:fld>
            <a:r>
              <a:rPr lang="en-US" smtClean="0"/>
              <a:t>/22</a:t>
            </a:r>
            <a:endParaRPr lang="en-US" dirty="0" smtClean="0"/>
          </a:p>
        </p:txBody>
      </p:sp>
    </p:spTree>
    <p:extLst>
      <p:ext uri="{BB962C8B-B14F-4D97-AF65-F5344CB8AC3E}">
        <p14:creationId xmlns:p14="http://schemas.microsoft.com/office/powerpoint/2010/main" val="951921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Pre-injector: validation </a:t>
            </a:r>
            <a:r>
              <a:rPr lang="en-US" sz="3200" smtClean="0"/>
              <a:t>of diagnostics</a:t>
            </a:r>
            <a:endParaRPr lang="en-US" sz="3200"/>
          </a:p>
        </p:txBody>
      </p:sp>
      <p:graphicFrame>
        <p:nvGraphicFramePr>
          <p:cNvPr id="14" name="Content Placeholder 9"/>
          <p:cNvGraphicFramePr>
            <a:graphicFrameLocks noGrp="1"/>
          </p:cNvGraphicFramePr>
          <p:nvPr>
            <p:ph idx="1"/>
            <p:extLst>
              <p:ext uri="{D42A27DB-BD31-4B8C-83A1-F6EECF244321}">
                <p14:modId xmlns:p14="http://schemas.microsoft.com/office/powerpoint/2010/main" val="996860464"/>
              </p:ext>
            </p:extLst>
          </p:nvPr>
        </p:nvGraphicFramePr>
        <p:xfrm>
          <a:off x="0" y="1574799"/>
          <a:ext cx="7857066" cy="4503985"/>
        </p:xfrm>
        <a:graphic>
          <a:graphicData uri="http://schemas.openxmlformats.org/drawingml/2006/table">
            <a:tbl>
              <a:tblPr firstRow="1" bandRow="1">
                <a:tableStyleId>{5C22544A-7EE6-4342-B048-85BDC9FD1C3A}</a:tableStyleId>
              </a:tblPr>
              <a:tblGrid>
                <a:gridCol w="2400770"/>
                <a:gridCol w="2837274"/>
                <a:gridCol w="2619022"/>
              </a:tblGrid>
              <a:tr h="353539">
                <a:tc>
                  <a:txBody>
                    <a:bodyPr/>
                    <a:lstStyle/>
                    <a:p>
                      <a:r>
                        <a:rPr lang="en-GB" sz="1600" dirty="0" smtClean="0"/>
                        <a:t>Slit-and-grid</a:t>
                      </a:r>
                      <a:r>
                        <a:rPr lang="en-GB" sz="1600" baseline="0" dirty="0" smtClean="0"/>
                        <a:t> </a:t>
                      </a:r>
                      <a:endParaRPr lang="en-GB" sz="1600" dirty="0"/>
                    </a:p>
                  </a:txBody>
                  <a:tcPr>
                    <a:solidFill>
                      <a:srgbClr val="005494"/>
                    </a:solidFill>
                  </a:tcPr>
                </a:tc>
                <a:tc>
                  <a:txBody>
                    <a:bodyPr/>
                    <a:lstStyle/>
                    <a:p>
                      <a:r>
                        <a:rPr lang="en-GB" sz="1600" dirty="0" smtClean="0"/>
                        <a:t>From</a:t>
                      </a:r>
                      <a:r>
                        <a:rPr lang="en-GB" sz="1600" baseline="0" dirty="0" smtClean="0"/>
                        <a:t> profile measurement  </a:t>
                      </a:r>
                      <a:endParaRPr lang="en-GB" sz="1600" dirty="0"/>
                    </a:p>
                  </a:txBody>
                  <a:tcPr>
                    <a:solidFill>
                      <a:srgbClr val="005494"/>
                    </a:solidFill>
                  </a:tcPr>
                </a:tc>
                <a:tc>
                  <a:txBody>
                    <a:bodyPr/>
                    <a:lstStyle/>
                    <a:p>
                      <a:r>
                        <a:rPr lang="en-GB" sz="1600" dirty="0" smtClean="0"/>
                        <a:t>Laser + diamond </a:t>
                      </a:r>
                      <a:endParaRPr lang="en-GB" sz="1600" dirty="0"/>
                    </a:p>
                  </a:txBody>
                  <a:tcPr>
                    <a:solidFill>
                      <a:srgbClr val="005494"/>
                    </a:solidFill>
                  </a:tcPr>
                </a:tc>
              </a:tr>
              <a:tr h="4150446">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solidFill>
                      <a:srgbClr val="005494">
                        <a:alpha val="13000"/>
                      </a:srgbClr>
                    </a:solidFill>
                  </a:tcPr>
                </a:tc>
                <a:tc>
                  <a:txBody>
                    <a:bodyPr/>
                    <a:lstStyle/>
                    <a:p>
                      <a:endParaRPr lang="en-GB" dirty="0"/>
                    </a:p>
                  </a:txBody>
                  <a:tcPr>
                    <a:solidFill>
                      <a:srgbClr val="005494">
                        <a:alpha val="13000"/>
                      </a:srgbClr>
                    </a:solidFill>
                  </a:tcPr>
                </a:tc>
                <a:tc>
                  <a:txBody>
                    <a:bodyPr/>
                    <a:lstStyle/>
                    <a:p>
                      <a:endParaRPr lang="en-GB" dirty="0"/>
                    </a:p>
                  </a:txBody>
                  <a:tcPr>
                    <a:solidFill>
                      <a:srgbClr val="005494">
                        <a:alpha val="13000"/>
                      </a:srgbClr>
                    </a:solidFill>
                  </a:tcPr>
                </a:tc>
              </a:tr>
            </a:tbl>
          </a:graphicData>
        </a:graphic>
      </p:graphicFrame>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460"/>
          <a:stretch/>
        </p:blipFill>
        <p:spPr bwMode="auto">
          <a:xfrm>
            <a:off x="91377" y="1964267"/>
            <a:ext cx="2176340" cy="417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3090" y="1964267"/>
            <a:ext cx="2693390" cy="196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3938" b="47606"/>
          <a:stretch/>
        </p:blipFill>
        <p:spPr>
          <a:xfrm>
            <a:off x="2721690" y="3940307"/>
            <a:ext cx="2286000" cy="2129730"/>
          </a:xfrm>
          <a:prstGeom prst="rect">
            <a:avLst/>
          </a:prstGeom>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959" t="-3" r="8515" b="48992"/>
          <a:stretch/>
        </p:blipFill>
        <p:spPr bwMode="auto">
          <a:xfrm>
            <a:off x="5330541" y="1964267"/>
            <a:ext cx="2382464" cy="210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9973" y="4094313"/>
            <a:ext cx="2934080" cy="1832328"/>
          </a:xfrm>
          <a:prstGeom prst="rect">
            <a:avLst/>
          </a:prstGeom>
        </p:spPr>
      </p:pic>
      <p:sp>
        <p:nvSpPr>
          <p:cNvPr id="20" name="TextBox 19"/>
          <p:cNvSpPr txBox="1"/>
          <p:nvPr/>
        </p:nvSpPr>
        <p:spPr>
          <a:xfrm>
            <a:off x="7304894" y="1119515"/>
            <a:ext cx="1750046" cy="1815882"/>
          </a:xfrm>
          <a:prstGeom prst="rect">
            <a:avLst/>
          </a:prstGeom>
          <a:solidFill>
            <a:schemeClr val="bg1"/>
          </a:solidFill>
          <a:ln>
            <a:solidFill>
              <a:srgbClr val="005494"/>
            </a:solidFill>
          </a:ln>
        </p:spPr>
        <p:txBody>
          <a:bodyPr wrap="square" rtlCol="0">
            <a:spAutoFit/>
          </a:bodyPr>
          <a:lstStyle/>
          <a:p>
            <a:r>
              <a:rPr lang="en-GB" sz="1400" dirty="0" err="1"/>
              <a:t>rms</a:t>
            </a:r>
            <a:r>
              <a:rPr lang="en-GB" sz="1400" dirty="0"/>
              <a:t> normalised </a:t>
            </a:r>
            <a:r>
              <a:rPr lang="en-GB" sz="1400" dirty="0" smtClean="0"/>
              <a:t>transverse </a:t>
            </a:r>
            <a:r>
              <a:rPr lang="en-GB" sz="1400" dirty="0"/>
              <a:t>emittance </a:t>
            </a:r>
            <a:r>
              <a:rPr lang="en-GB" sz="1400" dirty="0" smtClean="0"/>
              <a:t>@ 3 </a:t>
            </a:r>
            <a:r>
              <a:rPr lang="en-GB" sz="1400" dirty="0"/>
              <a:t>MeV </a:t>
            </a:r>
            <a:r>
              <a:rPr lang="en-GB" sz="1400" dirty="0" smtClean="0"/>
              <a:t>measured by 3 independent systems:</a:t>
            </a:r>
          </a:p>
          <a:p>
            <a:endParaRPr lang="en-GB" sz="1400" dirty="0" smtClean="0"/>
          </a:p>
          <a:p>
            <a:r>
              <a:rPr lang="en-GB" sz="1400" u="sng" dirty="0" smtClean="0"/>
              <a:t>0.3 </a:t>
            </a:r>
            <a:r>
              <a:rPr lang="en-GB" sz="1400" u="sng" dirty="0"/>
              <a:t>pi mm </a:t>
            </a:r>
            <a:r>
              <a:rPr lang="en-GB" sz="1400" u="sng" dirty="0" err="1"/>
              <a:t>mrad</a:t>
            </a:r>
            <a:endParaRPr lang="en-GB" sz="1400"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7</a:t>
            </a:fld>
            <a:r>
              <a:rPr lang="en-US" smtClean="0"/>
              <a:t>/22</a:t>
            </a:r>
            <a:endParaRPr lang="en-US" dirty="0" smtClean="0"/>
          </a:p>
        </p:txBody>
      </p:sp>
    </p:spTree>
    <p:extLst>
      <p:ext uri="{BB962C8B-B14F-4D97-AF65-F5344CB8AC3E}">
        <p14:creationId xmlns:p14="http://schemas.microsoft.com/office/powerpoint/2010/main" val="6999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email">
            <a:extLst>
              <a:ext uri="{28A0092B-C50C-407E-A947-70E740481C1C}">
                <a14:useLocalDpi xmlns:a14="http://schemas.microsoft.com/office/drawing/2010/main" val="0"/>
              </a:ext>
            </a:extLst>
          </a:blip>
          <a:srcRect l="-1209" r="-1" b="861"/>
          <a:stretch/>
        </p:blipFill>
        <p:spPr>
          <a:xfrm rot="20526010">
            <a:off x="313471" y="1115086"/>
            <a:ext cx="8212685" cy="3884098"/>
          </a:xfrm>
          <a:prstGeom prst="snip2DiagRect">
            <a:avLst>
              <a:gd name="adj1" fmla="val 0"/>
              <a:gd name="adj2" fmla="val 48010"/>
            </a:avLst>
          </a:prstGeom>
        </p:spPr>
      </p:pic>
      <p:sp>
        <p:nvSpPr>
          <p:cNvPr id="2" name="Title 1"/>
          <p:cNvSpPr>
            <a:spLocks noGrp="1"/>
          </p:cNvSpPr>
          <p:nvPr>
            <p:ph type="title"/>
          </p:nvPr>
        </p:nvSpPr>
        <p:spPr/>
        <p:txBody>
          <a:bodyPr/>
          <a:lstStyle/>
          <a:p>
            <a:r>
              <a:rPr lang="en-US" sz="3200" dirty="0" smtClean="0"/>
              <a:t>November 2016: the final energy </a:t>
            </a:r>
            <a:r>
              <a:rPr lang="en-US" sz="3200" smtClean="0"/>
              <a:t>is reached!</a:t>
            </a:r>
            <a:endParaRPr lang="en-US" sz="3200" dirty="0"/>
          </a:p>
        </p:txBody>
      </p:sp>
      <p:sp>
        <p:nvSpPr>
          <p:cNvPr id="18" name="Line Callout 1 17"/>
          <p:cNvSpPr/>
          <p:nvPr/>
        </p:nvSpPr>
        <p:spPr>
          <a:xfrm>
            <a:off x="6990937" y="1163473"/>
            <a:ext cx="1800000" cy="900000"/>
          </a:xfrm>
          <a:prstGeom prst="borderCallout1">
            <a:avLst>
              <a:gd name="adj1" fmla="val 99654"/>
              <a:gd name="adj2" fmla="val 42467"/>
              <a:gd name="adj3" fmla="val 223625"/>
              <a:gd name="adj4" fmla="val 19704"/>
            </a:avLst>
          </a:prstGeom>
          <a:solidFill>
            <a:srgbClr val="005494"/>
          </a:solidFill>
          <a:ln w="28575">
            <a:solidFill>
              <a:srgbClr val="005494"/>
            </a:solidFill>
          </a:ln>
          <a:effectLst>
            <a:glow>
              <a:schemeClr val="accent1">
                <a:tint val="30000"/>
                <a:shade val="95000"/>
                <a:satMod val="30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lumMod val="85000"/>
                  </a:schemeClr>
                </a:solidFill>
              </a:rPr>
              <a:t>Oct 2013</a:t>
            </a:r>
          </a:p>
          <a:p>
            <a:pPr algn="ctr"/>
            <a:r>
              <a:rPr lang="en-GB" sz="1600" dirty="0" smtClean="0">
                <a:solidFill>
                  <a:schemeClr val="bg1">
                    <a:lumMod val="85000"/>
                  </a:schemeClr>
                </a:solidFill>
              </a:rPr>
              <a:t>3 MeV </a:t>
            </a:r>
            <a:endParaRPr lang="en-GB" sz="1600" dirty="0">
              <a:solidFill>
                <a:schemeClr val="bg1">
                  <a:lumMod val="85000"/>
                </a:schemeClr>
              </a:solidFill>
            </a:endParaRPr>
          </a:p>
          <a:p>
            <a:pPr algn="ctr"/>
            <a:r>
              <a:rPr lang="en-GB" sz="1600" dirty="0" smtClean="0">
                <a:solidFill>
                  <a:schemeClr val="bg1">
                    <a:lumMod val="85000"/>
                  </a:schemeClr>
                </a:solidFill>
              </a:rPr>
              <a:t>27 mA</a:t>
            </a:r>
            <a:endParaRPr lang="en-GB" sz="1600" dirty="0">
              <a:solidFill>
                <a:schemeClr val="bg1">
                  <a:lumMod val="85000"/>
                </a:schemeClr>
              </a:solidFill>
            </a:endParaRPr>
          </a:p>
        </p:txBody>
      </p:sp>
      <p:sp>
        <p:nvSpPr>
          <p:cNvPr id="19" name="Line Callout 1 18"/>
          <p:cNvSpPr/>
          <p:nvPr/>
        </p:nvSpPr>
        <p:spPr>
          <a:xfrm>
            <a:off x="6978186" y="4543863"/>
            <a:ext cx="1800000" cy="900000"/>
          </a:xfrm>
          <a:prstGeom prst="borderCallout1">
            <a:avLst>
              <a:gd name="adj1" fmla="val -1365"/>
              <a:gd name="adj2" fmla="val 53889"/>
              <a:gd name="adj3" fmla="val -139227"/>
              <a:gd name="adj4" fmla="val 64692"/>
            </a:avLst>
          </a:prstGeom>
          <a:solidFill>
            <a:srgbClr val="005494"/>
          </a:solidFill>
          <a:ln w="28575">
            <a:solidFill>
              <a:srgbClr val="005494"/>
            </a:solidFill>
          </a:ln>
          <a:effectLst>
            <a:glow>
              <a:schemeClr val="accent1">
                <a:tint val="30000"/>
                <a:shade val="95000"/>
                <a:satMod val="30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lumMod val="85000"/>
                  </a:schemeClr>
                </a:solidFill>
              </a:rPr>
              <a:t>45 </a:t>
            </a:r>
            <a:r>
              <a:rPr lang="en-GB" sz="1600" dirty="0" err="1">
                <a:solidFill>
                  <a:schemeClr val="bg1">
                    <a:lumMod val="85000"/>
                  </a:schemeClr>
                </a:solidFill>
              </a:rPr>
              <a:t>keV</a:t>
            </a:r>
            <a:endParaRPr lang="en-GB" sz="1600" dirty="0">
              <a:solidFill>
                <a:schemeClr val="bg1">
                  <a:lumMod val="85000"/>
                </a:schemeClr>
              </a:solidFill>
            </a:endParaRPr>
          </a:p>
          <a:p>
            <a:pPr algn="ctr"/>
            <a:r>
              <a:rPr lang="en-GB" sz="1600" dirty="0">
                <a:solidFill>
                  <a:schemeClr val="bg1">
                    <a:lumMod val="85000"/>
                  </a:schemeClr>
                </a:solidFill>
              </a:rPr>
              <a:t>50 </a:t>
            </a:r>
            <a:r>
              <a:rPr lang="en-GB" sz="1600" dirty="0" smtClean="0">
                <a:solidFill>
                  <a:schemeClr val="bg1">
                    <a:lumMod val="85000"/>
                  </a:schemeClr>
                </a:solidFill>
              </a:rPr>
              <a:t>mA</a:t>
            </a:r>
            <a:endParaRPr lang="en-GB" sz="1600" dirty="0">
              <a:solidFill>
                <a:schemeClr val="bg1">
                  <a:lumMod val="85000"/>
                </a:schemeClr>
              </a:solidFill>
            </a:endParaRPr>
          </a:p>
        </p:txBody>
      </p:sp>
      <p:sp>
        <p:nvSpPr>
          <p:cNvPr id="20" name="Line Callout 1 19"/>
          <p:cNvSpPr/>
          <p:nvPr/>
        </p:nvSpPr>
        <p:spPr>
          <a:xfrm>
            <a:off x="4836014" y="1386537"/>
            <a:ext cx="1800000" cy="900000"/>
          </a:xfrm>
          <a:prstGeom prst="borderCallout1">
            <a:avLst>
              <a:gd name="adj1" fmla="val 102476"/>
              <a:gd name="adj2" fmla="val 48111"/>
              <a:gd name="adj3" fmla="val 197309"/>
              <a:gd name="adj4" fmla="val 46445"/>
            </a:avLst>
          </a:prstGeom>
          <a:solidFill>
            <a:srgbClr val="005494"/>
          </a:solidFill>
          <a:ln w="28575">
            <a:solidFill>
              <a:srgbClr val="005494"/>
            </a:solidFill>
          </a:ln>
          <a:effectLst>
            <a:glow>
              <a:schemeClr val="accent1">
                <a:tint val="30000"/>
                <a:shade val="95000"/>
                <a:satMod val="30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lumMod val="85000"/>
                  </a:schemeClr>
                </a:solidFill>
              </a:rPr>
              <a:t>Nov 2015</a:t>
            </a:r>
          </a:p>
          <a:p>
            <a:pPr algn="ctr"/>
            <a:r>
              <a:rPr lang="en-GB" sz="1600" dirty="0">
                <a:solidFill>
                  <a:schemeClr val="bg1">
                    <a:lumMod val="85000"/>
                  </a:schemeClr>
                </a:solidFill>
              </a:rPr>
              <a:t>50 </a:t>
            </a:r>
            <a:r>
              <a:rPr lang="en-GB" sz="1600" dirty="0" smtClean="0">
                <a:solidFill>
                  <a:schemeClr val="bg1">
                    <a:lumMod val="85000"/>
                  </a:schemeClr>
                </a:solidFill>
              </a:rPr>
              <a:t>MeV</a:t>
            </a:r>
            <a:endParaRPr lang="en-GB" sz="1600" dirty="0">
              <a:solidFill>
                <a:schemeClr val="bg1">
                  <a:lumMod val="85000"/>
                </a:schemeClr>
              </a:solidFill>
            </a:endParaRPr>
          </a:p>
        </p:txBody>
      </p:sp>
      <p:sp>
        <p:nvSpPr>
          <p:cNvPr id="21" name="Line Callout 1 20"/>
          <p:cNvSpPr/>
          <p:nvPr/>
        </p:nvSpPr>
        <p:spPr>
          <a:xfrm>
            <a:off x="524868" y="1163473"/>
            <a:ext cx="1801298" cy="900000"/>
          </a:xfrm>
          <a:prstGeom prst="borderCallout1">
            <a:avLst>
              <a:gd name="adj1" fmla="val 104919"/>
              <a:gd name="adj2" fmla="val 38200"/>
              <a:gd name="adj3" fmla="val 214224"/>
              <a:gd name="adj4" fmla="val -3680"/>
            </a:avLst>
          </a:prstGeom>
          <a:solidFill>
            <a:srgbClr val="005494"/>
          </a:solidFill>
          <a:ln w="28575">
            <a:solidFill>
              <a:srgbClr val="005494"/>
            </a:solidFill>
          </a:ln>
          <a:effectLst>
            <a:glow>
              <a:schemeClr val="accent1">
                <a:tint val="30000"/>
                <a:shade val="95000"/>
                <a:satMod val="30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lumMod val="85000"/>
                  </a:schemeClr>
                </a:solidFill>
              </a:rPr>
              <a:t>Nov 2016</a:t>
            </a:r>
          </a:p>
          <a:p>
            <a:pPr algn="ctr"/>
            <a:r>
              <a:rPr lang="en-GB" sz="1600" dirty="0">
                <a:solidFill>
                  <a:schemeClr val="bg1">
                    <a:lumMod val="85000"/>
                  </a:schemeClr>
                </a:solidFill>
              </a:rPr>
              <a:t>160 </a:t>
            </a:r>
            <a:r>
              <a:rPr lang="en-GB" sz="1600" dirty="0" smtClean="0">
                <a:solidFill>
                  <a:schemeClr val="bg1">
                    <a:lumMod val="85000"/>
                  </a:schemeClr>
                </a:solidFill>
              </a:rPr>
              <a:t>MeV</a:t>
            </a:r>
          </a:p>
        </p:txBody>
      </p:sp>
      <p:sp>
        <p:nvSpPr>
          <p:cNvPr id="22" name="Content Placeholder 17"/>
          <p:cNvSpPr>
            <a:spLocks noGrp="1"/>
          </p:cNvSpPr>
          <p:nvPr>
            <p:ph idx="1"/>
          </p:nvPr>
        </p:nvSpPr>
        <p:spPr>
          <a:xfrm>
            <a:off x="2681090" y="1386536"/>
            <a:ext cx="1800000" cy="900000"/>
          </a:xfrm>
          <a:prstGeom prst="borderCallout1">
            <a:avLst>
              <a:gd name="adj1" fmla="val 100594"/>
              <a:gd name="adj2" fmla="val 45760"/>
              <a:gd name="adj3" fmla="val 203636"/>
              <a:gd name="adj4" fmla="val 38276"/>
            </a:avLst>
          </a:prstGeom>
          <a:solidFill>
            <a:srgbClr val="005494"/>
          </a:solidFill>
          <a:ln w="28575">
            <a:solidFill>
              <a:srgbClr val="005494"/>
            </a:solidFill>
          </a:ln>
          <a:effectLst>
            <a:glow>
              <a:schemeClr val="accent1">
                <a:tint val="30000"/>
                <a:shade val="95000"/>
                <a:satMod val="300000"/>
              </a:schemeClr>
            </a:glo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114300" indent="0" algn="ctr">
              <a:buNone/>
            </a:pPr>
            <a:r>
              <a:rPr lang="en-GB" sz="1600" dirty="0">
                <a:solidFill>
                  <a:schemeClr val="bg1">
                    <a:lumMod val="85000"/>
                  </a:schemeClr>
                </a:solidFill>
              </a:rPr>
              <a:t>Jun 2016</a:t>
            </a:r>
          </a:p>
          <a:p>
            <a:pPr marL="114300" indent="0" algn="ctr">
              <a:buNone/>
            </a:pPr>
            <a:r>
              <a:rPr lang="en-GB" sz="1600" dirty="0">
                <a:solidFill>
                  <a:schemeClr val="bg1">
                    <a:lumMod val="85000"/>
                  </a:schemeClr>
                </a:solidFill>
              </a:rPr>
              <a:t>105 </a:t>
            </a:r>
            <a:r>
              <a:rPr lang="en-GB" sz="1600" dirty="0" smtClean="0">
                <a:solidFill>
                  <a:schemeClr val="bg1">
                    <a:lumMod val="85000"/>
                  </a:schemeClr>
                </a:solidFill>
              </a:rPr>
              <a:t>MeV</a:t>
            </a:r>
          </a:p>
        </p:txBody>
      </p:sp>
      <p:sp>
        <p:nvSpPr>
          <p:cNvPr id="11" name="TextBox 10"/>
          <p:cNvSpPr txBox="1"/>
          <p:nvPr/>
        </p:nvSpPr>
        <p:spPr>
          <a:xfrm>
            <a:off x="162805" y="4267456"/>
            <a:ext cx="6669281" cy="2062103"/>
          </a:xfrm>
          <a:prstGeom prst="rect">
            <a:avLst/>
          </a:prstGeom>
          <a:solidFill>
            <a:schemeClr val="bg1"/>
          </a:solidFill>
          <a:ln>
            <a:solidFill>
              <a:srgbClr val="005494"/>
            </a:solidFill>
          </a:ln>
        </p:spPr>
        <p:txBody>
          <a:bodyPr wrap="square" rtlCol="0">
            <a:spAutoFit/>
          </a:bodyPr>
          <a:lstStyle/>
          <a:p>
            <a:pPr marL="285750" indent="-285750">
              <a:buFont typeface="Arial" charset="0"/>
              <a:buChar char="•"/>
            </a:pPr>
            <a:r>
              <a:rPr lang="en-GB" sz="1600" dirty="0" smtClean="0"/>
              <a:t>Commissioning in stages is key to swift commissioning!</a:t>
            </a:r>
          </a:p>
          <a:p>
            <a:pPr marL="285750" indent="-285750">
              <a:buFont typeface="Arial" charset="0"/>
              <a:buChar char="•"/>
            </a:pPr>
            <a:endParaRPr lang="en-GB" sz="1600" dirty="0"/>
          </a:p>
          <a:p>
            <a:pPr marL="285750" indent="-285750">
              <a:buFont typeface="Arial" charset="0"/>
              <a:buChar char="•"/>
            </a:pPr>
            <a:r>
              <a:rPr lang="en-GB" sz="1600" dirty="0" smtClean="0"/>
              <a:t>Commissioning time ~3-4 weeks per stage &gt;&gt; HW-checkout + Beam commissioning!</a:t>
            </a:r>
          </a:p>
          <a:p>
            <a:pPr marL="285750" indent="-285750">
              <a:buFont typeface="Arial" charset="0"/>
              <a:buChar char="•"/>
            </a:pPr>
            <a:endParaRPr lang="en-GB" sz="1600" dirty="0"/>
          </a:p>
          <a:p>
            <a:pPr marL="285750" indent="-285750">
              <a:buFont typeface="Arial" charset="0"/>
              <a:buChar char="•"/>
            </a:pPr>
            <a:r>
              <a:rPr lang="en-GB" sz="1600" dirty="0" smtClean="0"/>
              <a:t>Good beam dynamics combined with good beam diagnostics is key</a:t>
            </a:r>
          </a:p>
          <a:p>
            <a:pPr marL="285750" indent="-285750">
              <a:buFont typeface="Arial" charset="0"/>
              <a:buChar char="•"/>
            </a:pPr>
            <a:endParaRPr lang="en-GB" sz="1600" dirty="0" smtClean="0"/>
          </a:p>
          <a:p>
            <a:pPr marL="285750" indent="-285750">
              <a:buFont typeface="Arial" charset="0"/>
              <a:buChar char="•"/>
            </a:pPr>
            <a:r>
              <a:rPr lang="en-GB" sz="1600" dirty="0"/>
              <a:t>Good understanding of beam characteristics at low </a:t>
            </a:r>
            <a:r>
              <a:rPr lang="en-GB" sz="1600" dirty="0" smtClean="0"/>
              <a:t>energy essential</a:t>
            </a:r>
            <a:endParaRPr lang="en-GB" sz="1600"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8</a:t>
            </a:fld>
            <a:r>
              <a:rPr lang="en-US" smtClean="0"/>
              <a:t>/22</a:t>
            </a:r>
            <a:endParaRPr lang="en-US" dirty="0" smtClean="0"/>
          </a:p>
        </p:txBody>
      </p:sp>
    </p:spTree>
    <p:extLst>
      <p:ext uri="{BB962C8B-B14F-4D97-AF65-F5344CB8AC3E}">
        <p14:creationId xmlns:p14="http://schemas.microsoft.com/office/powerpoint/2010/main" val="19679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15661" y="3408932"/>
            <a:ext cx="5540278" cy="589291"/>
          </a:xfrm>
          <a:prstGeom prst="rect">
            <a:avLst/>
          </a:prstGeom>
        </p:spPr>
      </p:pic>
      <p:sp>
        <p:nvSpPr>
          <p:cNvPr id="2" name="Title 1"/>
          <p:cNvSpPr>
            <a:spLocks noGrp="1"/>
          </p:cNvSpPr>
          <p:nvPr>
            <p:ph type="title"/>
          </p:nvPr>
        </p:nvSpPr>
        <p:spPr/>
        <p:txBody>
          <a:bodyPr/>
          <a:lstStyle/>
          <a:p>
            <a:r>
              <a:rPr lang="en-US" sz="3200" dirty="0"/>
              <a:t>C</a:t>
            </a:r>
            <a:r>
              <a:rPr lang="en-US" sz="3200" dirty="0" smtClean="0"/>
              <a:t>ommissioning lessons</a:t>
            </a:r>
            <a:endParaRPr lang="en-US" sz="3200" dirty="0"/>
          </a:p>
        </p:txBody>
      </p:sp>
      <p:sp>
        <p:nvSpPr>
          <p:cNvPr id="12" name="TextBox 11"/>
          <p:cNvSpPr txBox="1"/>
          <p:nvPr/>
        </p:nvSpPr>
        <p:spPr>
          <a:xfrm>
            <a:off x="215661" y="1417003"/>
            <a:ext cx="4187652" cy="738664"/>
          </a:xfrm>
          <a:prstGeom prst="rect">
            <a:avLst/>
          </a:prstGeom>
          <a:noFill/>
        </p:spPr>
        <p:txBody>
          <a:bodyPr wrap="square" rtlCol="0">
            <a:spAutoFit/>
          </a:bodyPr>
          <a:lstStyle/>
          <a:p>
            <a:r>
              <a:rPr lang="en-GB" sz="1400" b="1" dirty="0" smtClean="0"/>
              <a:t>Simulation tools are good guide dogs</a:t>
            </a:r>
          </a:p>
          <a:p>
            <a:r>
              <a:rPr lang="en-GB" sz="1400" dirty="0" smtClean="0"/>
              <a:t>Starting the 50 MeV commissioning stage -&gt; low transmission</a:t>
            </a:r>
            <a:endParaRPr lang="en-GB" sz="1400" b="1" dirty="0"/>
          </a:p>
        </p:txBody>
      </p:sp>
      <p:pic>
        <p:nvPicPr>
          <p:cNvPr id="13" name="Picture 12"/>
          <p:cNvPicPr>
            <a:picLocks noChangeAspect="1"/>
          </p:cNvPicPr>
          <p:nvPr/>
        </p:nvPicPr>
        <p:blipFill rotWithShape="1">
          <a:blip r:embed="rId4"/>
          <a:srcRect l="6949" t="2924"/>
          <a:stretch/>
        </p:blipFill>
        <p:spPr>
          <a:xfrm>
            <a:off x="4210494" y="1344384"/>
            <a:ext cx="4876800" cy="1855235"/>
          </a:xfrm>
          <a:prstGeom prst="rect">
            <a:avLst/>
          </a:prstGeom>
        </p:spPr>
      </p:pic>
      <p:sp>
        <p:nvSpPr>
          <p:cNvPr id="15" name="TextBox 14"/>
          <p:cNvSpPr txBox="1"/>
          <p:nvPr/>
        </p:nvSpPr>
        <p:spPr>
          <a:xfrm>
            <a:off x="215661" y="4207536"/>
            <a:ext cx="8226854" cy="1600438"/>
          </a:xfrm>
          <a:prstGeom prst="rect">
            <a:avLst/>
          </a:prstGeom>
          <a:noFill/>
        </p:spPr>
        <p:txBody>
          <a:bodyPr wrap="square" rtlCol="0">
            <a:spAutoFit/>
          </a:bodyPr>
          <a:lstStyle/>
          <a:p>
            <a:r>
              <a:rPr lang="en-GB" sz="1400" b="1" dirty="0" smtClean="0"/>
              <a:t>Advantage of staged commissioning:</a:t>
            </a:r>
          </a:p>
          <a:p>
            <a:pPr marL="285750" indent="-285750">
              <a:buFont typeface="Arial" charset="0"/>
              <a:buChar char="•"/>
            </a:pPr>
            <a:r>
              <a:rPr lang="en-GB" sz="1400" dirty="0" smtClean="0"/>
              <a:t>Everything up to DTL1 was commissioned</a:t>
            </a:r>
          </a:p>
          <a:p>
            <a:pPr marL="285750" indent="-285750">
              <a:buFont typeface="Arial" charset="0"/>
              <a:buChar char="•"/>
            </a:pPr>
            <a:r>
              <a:rPr lang="en-GB" sz="1400" dirty="0" smtClean="0"/>
              <a:t>Hot-point at DTL3 entrance (radiation measurement)</a:t>
            </a:r>
          </a:p>
          <a:p>
            <a:pPr marL="285750" indent="-285750">
              <a:buFont typeface="Arial" charset="0"/>
              <a:buChar char="•"/>
            </a:pPr>
            <a:r>
              <a:rPr lang="en-GB" sz="1400" dirty="0" smtClean="0"/>
              <a:t>Plus beam dynamics simulations</a:t>
            </a:r>
          </a:p>
          <a:p>
            <a:pPr marL="285750" indent="-285750">
              <a:buFont typeface="Arial" charset="0"/>
              <a:buChar char="•"/>
            </a:pPr>
            <a:endParaRPr lang="en-GB" sz="1400" dirty="0" smtClean="0"/>
          </a:p>
          <a:p>
            <a:r>
              <a:rPr lang="en-GB" sz="1400" dirty="0" smtClean="0"/>
              <a:t>Allowed us to understood that last DTL2 PMQ and first DTL3 PMQ were accidentally inverted</a:t>
            </a:r>
          </a:p>
          <a:p>
            <a:r>
              <a:rPr lang="en-GB" sz="1400" dirty="0" smtClean="0"/>
              <a:t>Beam restarted after 3 days…</a:t>
            </a:r>
            <a:endParaRPr lang="en-GB" sz="1400"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9</a:t>
            </a:fld>
            <a:r>
              <a:rPr lang="en-US" smtClean="0"/>
              <a:t>/22</a:t>
            </a:r>
            <a:endParaRPr lang="en-US" dirty="0" smtClean="0"/>
          </a:p>
        </p:txBody>
      </p:sp>
    </p:spTree>
    <p:extLst>
      <p:ext uri="{BB962C8B-B14F-4D97-AF65-F5344CB8AC3E}">
        <p14:creationId xmlns:p14="http://schemas.microsoft.com/office/powerpoint/2010/main" val="268737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Corporate4-3">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RN_4-3.pptx" id="{898624E7-C913-1F44-83B6-02BEA248D7D1}" vid="{D3648C56-C90D-6042-B41F-FFFAB0B6D4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16935</TotalTime>
  <Words>2197</Words>
  <Application>Microsoft Macintosh PowerPoint</Application>
  <PresentationFormat>On-screen Show (4:3)</PresentationFormat>
  <Paragraphs>459</Paragraphs>
  <Slides>31</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Arial Unicode MS</vt:lpstr>
      <vt:lpstr>Calibri</vt:lpstr>
      <vt:lpstr>Cambria Math</vt:lpstr>
      <vt:lpstr>Courier New</vt:lpstr>
      <vt:lpstr>Garamond</vt:lpstr>
      <vt:lpstr>LucidaGrande</vt:lpstr>
      <vt:lpstr>Optima</vt:lpstr>
      <vt:lpstr>Symbol</vt:lpstr>
      <vt:lpstr>Times New Roman</vt:lpstr>
      <vt:lpstr>Wingdings</vt:lpstr>
      <vt:lpstr>Arial</vt:lpstr>
      <vt:lpstr>CERNCorporate4-3</vt:lpstr>
      <vt:lpstr>BEAM COMMISSIONING OF LINAC4 at CERN</vt:lpstr>
      <vt:lpstr>Outline</vt:lpstr>
      <vt:lpstr>LINAC4</vt:lpstr>
      <vt:lpstr>LINAC4 from 2000’s to 2020</vt:lpstr>
      <vt:lpstr>Staged commissioning</vt:lpstr>
      <vt:lpstr>Extensive measurements at 45 keV</vt:lpstr>
      <vt:lpstr>Pre-injector: validation of diagnostics</vt:lpstr>
      <vt:lpstr>November 2016: the final energy is reached!</vt:lpstr>
      <vt:lpstr>Commissioning lessons</vt:lpstr>
      <vt:lpstr>Reliability/Beam Quality Run (July 17 - May18)</vt:lpstr>
      <vt:lpstr>Failure analysis</vt:lpstr>
      <vt:lpstr>Availability data</vt:lpstr>
      <vt:lpstr>Availability data</vt:lpstr>
      <vt:lpstr>Extrapolated Availability</vt:lpstr>
      <vt:lpstr>Beam quality run 2018</vt:lpstr>
      <vt:lpstr>RF setup 2018</vt:lpstr>
      <vt:lpstr>Beam quality measurements - current</vt:lpstr>
      <vt:lpstr>Beam quality measurements – stability at 160 MeV</vt:lpstr>
      <vt:lpstr>Beam quality measurements - chopping</vt:lpstr>
      <vt:lpstr>Beam quality measurements – longitudinal shape</vt:lpstr>
      <vt:lpstr>LINAC4: measured beam characteristics</vt:lpstr>
      <vt:lpstr>Conclusions and outlook</vt:lpstr>
      <vt:lpstr>PowerPoint Presentation</vt:lpstr>
      <vt:lpstr>PowerPoint Presentation</vt:lpstr>
      <vt:lpstr>Transverse emittance at higher energies</vt:lpstr>
      <vt:lpstr>Half Sector Test (Nov ’16 – March ‘17)</vt:lpstr>
      <vt:lpstr>Beam quality measurements</vt:lpstr>
      <vt:lpstr>LINAC4: A new injector for the CERN proton complex</vt:lpstr>
      <vt:lpstr>The 3 MeV pre-injector</vt:lpstr>
      <vt:lpstr>The accelerating structures</vt:lpstr>
      <vt:lpstr>Setting the RF cavities: time-of-flight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OPENMED progress</dc:title>
  <dc:creator>Ghislain Roy</dc:creator>
  <cp:lastModifiedBy>Microsoft Office User</cp:lastModifiedBy>
  <cp:revision>1065</cp:revision>
  <cp:lastPrinted>2018-06-08T13:55:34Z</cp:lastPrinted>
  <dcterms:created xsi:type="dcterms:W3CDTF">2016-02-19T07:46:45Z</dcterms:created>
  <dcterms:modified xsi:type="dcterms:W3CDTF">2018-06-12T05:37:35Z</dcterms:modified>
</cp:coreProperties>
</file>