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tif" ContentType="image/t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sldIdLst>
    <p:sldId id="256" r:id="rId2"/>
    <p:sldId id="1751" r:id="rId3"/>
    <p:sldId id="1752" r:id="rId4"/>
    <p:sldId id="1839" r:id="rId5"/>
    <p:sldId id="1841" r:id="rId6"/>
    <p:sldId id="1840" r:id="rId7"/>
    <p:sldId id="1855" r:id="rId8"/>
    <p:sldId id="1849" r:id="rId9"/>
    <p:sldId id="1856" r:id="rId10"/>
    <p:sldId id="1852" r:id="rId11"/>
    <p:sldId id="1885" r:id="rId12"/>
    <p:sldId id="1858" r:id="rId13"/>
    <p:sldId id="1859" r:id="rId14"/>
    <p:sldId id="1889" r:id="rId15"/>
    <p:sldId id="1890" r:id="rId16"/>
    <p:sldId id="1891" r:id="rId17"/>
    <p:sldId id="1860" r:id="rId18"/>
    <p:sldId id="1886" r:id="rId19"/>
    <p:sldId id="1862" r:id="rId20"/>
    <p:sldId id="1861" r:id="rId21"/>
    <p:sldId id="1863" r:id="rId22"/>
    <p:sldId id="1864" r:id="rId23"/>
    <p:sldId id="1866" r:id="rId24"/>
    <p:sldId id="1867" r:id="rId25"/>
    <p:sldId id="1869" r:id="rId26"/>
    <p:sldId id="1887" r:id="rId27"/>
    <p:sldId id="1870" r:id="rId28"/>
    <p:sldId id="1872" r:id="rId29"/>
    <p:sldId id="1873" r:id="rId30"/>
    <p:sldId id="1874" r:id="rId31"/>
    <p:sldId id="1875" r:id="rId32"/>
    <p:sldId id="1876" r:id="rId33"/>
    <p:sldId id="1895" r:id="rId34"/>
    <p:sldId id="1882" r:id="rId35"/>
    <p:sldId id="1883" r:id="rId36"/>
    <p:sldId id="1888" r:id="rId37"/>
    <p:sldId id="1896" r:id="rId38"/>
    <p:sldId id="1624" r:id="rId39"/>
  </p:sldIdLst>
  <p:sldSz cx="9906000" cy="6858000" type="A4"/>
  <p:notesSz cx="6858000" cy="9144000"/>
  <p:defaultTextStyle>
    <a:defPPr>
      <a:defRPr lang="en-GB"/>
    </a:defPPr>
    <a:lvl1pPr algn="l" rtl="0" fontAlgn="base">
      <a:spcBef>
        <a:spcPct val="0"/>
      </a:spcBef>
      <a:spcAft>
        <a:spcPct val="0"/>
      </a:spcAft>
      <a:defRPr sz="2200" kern="1200">
        <a:solidFill>
          <a:srgbClr val="A50021"/>
        </a:solidFill>
        <a:latin typeface="Arial" panose="020B0604020202020204" pitchFamily="34" charset="0"/>
        <a:ea typeface="黑体" panose="02010609060101010101" pitchFamily="49" charset="-122"/>
        <a:cs typeface="+mn-cs"/>
      </a:defRPr>
    </a:lvl1pPr>
    <a:lvl2pPr marL="457200" algn="l" rtl="0" fontAlgn="base">
      <a:spcBef>
        <a:spcPct val="0"/>
      </a:spcBef>
      <a:spcAft>
        <a:spcPct val="0"/>
      </a:spcAft>
      <a:defRPr sz="2200" kern="1200">
        <a:solidFill>
          <a:srgbClr val="A50021"/>
        </a:solidFill>
        <a:latin typeface="Arial" panose="020B0604020202020204" pitchFamily="34" charset="0"/>
        <a:ea typeface="黑体" panose="02010609060101010101" pitchFamily="49" charset="-122"/>
        <a:cs typeface="+mn-cs"/>
      </a:defRPr>
    </a:lvl2pPr>
    <a:lvl3pPr marL="914400" algn="l" rtl="0" fontAlgn="base">
      <a:spcBef>
        <a:spcPct val="0"/>
      </a:spcBef>
      <a:spcAft>
        <a:spcPct val="0"/>
      </a:spcAft>
      <a:defRPr sz="2200" kern="1200">
        <a:solidFill>
          <a:srgbClr val="A50021"/>
        </a:solidFill>
        <a:latin typeface="Arial" panose="020B0604020202020204" pitchFamily="34" charset="0"/>
        <a:ea typeface="黑体" panose="02010609060101010101" pitchFamily="49" charset="-122"/>
        <a:cs typeface="+mn-cs"/>
      </a:defRPr>
    </a:lvl3pPr>
    <a:lvl4pPr marL="1371600" algn="l" rtl="0" fontAlgn="base">
      <a:spcBef>
        <a:spcPct val="0"/>
      </a:spcBef>
      <a:spcAft>
        <a:spcPct val="0"/>
      </a:spcAft>
      <a:defRPr sz="2200" kern="1200">
        <a:solidFill>
          <a:srgbClr val="A50021"/>
        </a:solidFill>
        <a:latin typeface="Arial" panose="020B0604020202020204" pitchFamily="34" charset="0"/>
        <a:ea typeface="黑体" panose="02010609060101010101" pitchFamily="49" charset="-122"/>
        <a:cs typeface="+mn-cs"/>
      </a:defRPr>
    </a:lvl4pPr>
    <a:lvl5pPr marL="1828800" algn="l" rtl="0" fontAlgn="base">
      <a:spcBef>
        <a:spcPct val="0"/>
      </a:spcBef>
      <a:spcAft>
        <a:spcPct val="0"/>
      </a:spcAft>
      <a:defRPr sz="2200" kern="1200">
        <a:solidFill>
          <a:srgbClr val="A50021"/>
        </a:solidFill>
        <a:latin typeface="Arial" panose="020B0604020202020204" pitchFamily="34" charset="0"/>
        <a:ea typeface="黑体" panose="02010609060101010101" pitchFamily="49" charset="-122"/>
        <a:cs typeface="+mn-cs"/>
      </a:defRPr>
    </a:lvl5pPr>
    <a:lvl6pPr marL="2286000" algn="l" defTabSz="914400" rtl="0" eaLnBrk="1" latinLnBrk="0" hangingPunct="1">
      <a:defRPr sz="2200" kern="1200">
        <a:solidFill>
          <a:srgbClr val="A50021"/>
        </a:solidFill>
        <a:latin typeface="Arial" panose="020B0604020202020204" pitchFamily="34" charset="0"/>
        <a:ea typeface="黑体" panose="02010609060101010101" pitchFamily="49" charset="-122"/>
        <a:cs typeface="+mn-cs"/>
      </a:defRPr>
    </a:lvl6pPr>
    <a:lvl7pPr marL="2743200" algn="l" defTabSz="914400" rtl="0" eaLnBrk="1" latinLnBrk="0" hangingPunct="1">
      <a:defRPr sz="2200" kern="1200">
        <a:solidFill>
          <a:srgbClr val="A50021"/>
        </a:solidFill>
        <a:latin typeface="Arial" panose="020B0604020202020204" pitchFamily="34" charset="0"/>
        <a:ea typeface="黑体" panose="02010609060101010101" pitchFamily="49" charset="-122"/>
        <a:cs typeface="+mn-cs"/>
      </a:defRPr>
    </a:lvl7pPr>
    <a:lvl8pPr marL="3200400" algn="l" defTabSz="914400" rtl="0" eaLnBrk="1" latinLnBrk="0" hangingPunct="1">
      <a:defRPr sz="2200" kern="1200">
        <a:solidFill>
          <a:srgbClr val="A50021"/>
        </a:solidFill>
        <a:latin typeface="Arial" panose="020B0604020202020204" pitchFamily="34" charset="0"/>
        <a:ea typeface="黑体" panose="02010609060101010101" pitchFamily="49" charset="-122"/>
        <a:cs typeface="+mn-cs"/>
      </a:defRPr>
    </a:lvl8pPr>
    <a:lvl9pPr marL="3657600" algn="l" defTabSz="914400" rtl="0" eaLnBrk="1" latinLnBrk="0" hangingPunct="1">
      <a:defRPr sz="2200" kern="1200">
        <a:solidFill>
          <a:srgbClr val="A50021"/>
        </a:solidFill>
        <a:latin typeface="Arial" panose="020B0604020202020204" pitchFamily="34" charset="0"/>
        <a:ea typeface="黑体" panose="02010609060101010101" pitchFamily="49" charset="-122"/>
        <a:cs typeface="+mn-cs"/>
      </a:defRPr>
    </a:lvl9pPr>
  </p:defaultTextStyle>
  <p:extLst>
    <p:ext uri="{EFAFB233-063F-42B5-8137-9DF3F51BA10A}">
      <p15:sldGuideLst xmlns:p15="http://schemas.microsoft.com/office/powerpoint/2012/main">
        <p15:guide id="1" orient="horz" pos="2092">
          <p15:clr>
            <a:srgbClr val="A4A3A4"/>
          </p15:clr>
        </p15:guide>
        <p15:guide id="2" pos="309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p li" initials="dl"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00FF"/>
    <a:srgbClr val="022998"/>
    <a:srgbClr val="A50021"/>
    <a:srgbClr val="FFFFFF"/>
    <a:srgbClr val="1F497D"/>
    <a:srgbClr val="5F0298"/>
    <a:srgbClr val="003399"/>
    <a:srgbClr val="0032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11" autoAdjust="0"/>
    <p:restoredTop sz="69073" autoAdjust="0"/>
  </p:normalViewPr>
  <p:slideViewPr>
    <p:cSldViewPr snapToGrid="0">
      <p:cViewPr varScale="1">
        <p:scale>
          <a:sx n="47" d="100"/>
          <a:sy n="47" d="100"/>
        </p:scale>
        <p:origin x="1848" y="0"/>
      </p:cViewPr>
      <p:guideLst>
        <p:guide orient="horz" pos="2092"/>
        <p:guide pos="3097"/>
      </p:guideLst>
    </p:cSldViewPr>
  </p:slideViewPr>
  <p:outlineViewPr>
    <p:cViewPr>
      <p:scale>
        <a:sx n="33" d="100"/>
        <a:sy n="33" d="100"/>
      </p:scale>
      <p:origin x="0" y="46904"/>
    </p:cViewPr>
  </p:outlineViewPr>
  <p:notesTextViewPr>
    <p:cViewPr>
      <p:scale>
        <a:sx n="1" d="1"/>
        <a:sy n="1" d="1"/>
      </p:scale>
      <p:origin x="0" y="0"/>
    </p:cViewPr>
  </p:notesTextViewPr>
  <p:sorterViewPr>
    <p:cViewPr>
      <p:scale>
        <a:sx n="20" d="100"/>
        <a:sy n="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2">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6727666-1B96-4A24-B527-163C8BA324D7}" type="doc">
      <dgm:prSet loTypeId="urn:microsoft.com/office/officeart/2005/8/layout/hierarchy2#2" loCatId="hierarchy" qsTypeId="urn:microsoft.com/office/officeart/2005/8/quickstyle/simple1#6" qsCatId="simple" csTypeId="urn:microsoft.com/office/officeart/2005/8/colors/accent0_3#2" csCatId="mainScheme" phldr="1"/>
      <dgm:spPr/>
      <dgm:t>
        <a:bodyPr/>
        <a:lstStyle/>
        <a:p>
          <a:endParaRPr lang="zh-CN" altLang="en-US"/>
        </a:p>
      </dgm:t>
    </dgm:pt>
    <dgm:pt modelId="{44022DC4-56EE-479B-BB0D-E129FD0D1596}">
      <dgm:prSet phldrT="[文本]" custT="1"/>
      <dgm:spPr>
        <a:solidFill>
          <a:srgbClr val="1F497D"/>
        </a:solidFill>
      </dgm:spPr>
      <dgm:t>
        <a:bodyPr/>
        <a:lstStyle/>
        <a:p>
          <a:r>
            <a:rPr lang="en-US" altLang="zh-CN" sz="2000" b="1" dirty="0">
              <a:latin typeface="华文细黑" pitchFamily="2" charset="-122"/>
              <a:ea typeface="华文细黑" pitchFamily="2" charset="-122"/>
            </a:rPr>
            <a:t>function</a:t>
          </a:r>
          <a:endParaRPr lang="zh-CN" altLang="en-US" sz="2000" b="1" dirty="0">
            <a:latin typeface="华文细黑" pitchFamily="2" charset="-122"/>
            <a:ea typeface="华文细黑" pitchFamily="2" charset="-122"/>
          </a:endParaRPr>
        </a:p>
      </dgm:t>
    </dgm:pt>
    <dgm:pt modelId="{3F2C414E-98B7-47FF-BD27-D1D650038A15}" type="sibTrans" cxnId="{0D2D2097-4AC2-4568-9677-09353B21AB7E}">
      <dgm:prSet/>
      <dgm:spPr/>
      <dgm:t>
        <a:bodyPr/>
        <a:lstStyle/>
        <a:p>
          <a:endParaRPr lang="zh-CN" altLang="en-US">
            <a:latin typeface="华文细黑" pitchFamily="2" charset="-122"/>
            <a:ea typeface="华文细黑" pitchFamily="2" charset="-122"/>
          </a:endParaRPr>
        </a:p>
      </dgm:t>
    </dgm:pt>
    <dgm:pt modelId="{DC58E24A-C3D4-46E9-96A7-C26981AB90E1}" type="parTrans" cxnId="{0D2D2097-4AC2-4568-9677-09353B21AB7E}">
      <dgm:prSet/>
      <dgm:spPr/>
      <dgm:t>
        <a:bodyPr/>
        <a:lstStyle/>
        <a:p>
          <a:endParaRPr lang="zh-CN" altLang="en-US">
            <a:latin typeface="华文细黑" pitchFamily="2" charset="-122"/>
            <a:ea typeface="华文细黑" pitchFamily="2" charset="-122"/>
          </a:endParaRPr>
        </a:p>
      </dgm:t>
    </dgm:pt>
    <dgm:pt modelId="{EAFFEEB2-1B2E-4D2E-813E-80B024F975C0}">
      <dgm:prSet custT="1"/>
      <dgm:spPr>
        <a:solidFill>
          <a:srgbClr val="1F497D"/>
        </a:solidFill>
      </dgm:spPr>
      <dgm:t>
        <a:bodyPr/>
        <a:lstStyle/>
        <a:p>
          <a:r>
            <a:rPr lang="en-US" altLang="zh-CN" sz="1800" b="1" dirty="0">
              <a:latin typeface="华文细黑" pitchFamily="2" charset="-122"/>
              <a:ea typeface="华文细黑" pitchFamily="2" charset="-122"/>
            </a:rPr>
            <a:t>Remove beam heat</a:t>
          </a:r>
          <a:endParaRPr lang="zh-CN" altLang="en-US" sz="1800" b="1" dirty="0">
            <a:latin typeface="华文细黑" pitchFamily="2" charset="-122"/>
            <a:ea typeface="华文细黑" pitchFamily="2" charset="-122"/>
          </a:endParaRPr>
        </a:p>
      </dgm:t>
    </dgm:pt>
    <dgm:pt modelId="{4C3B0E29-2D16-4EE8-A517-DFABF3A64FF5}" type="sibTrans" cxnId="{9233DB31-EBC7-4C5D-86D2-378C986A15DD}">
      <dgm:prSet/>
      <dgm:spPr/>
      <dgm:t>
        <a:bodyPr/>
        <a:lstStyle/>
        <a:p>
          <a:endParaRPr lang="zh-CN" altLang="en-US">
            <a:latin typeface="华文细黑" pitchFamily="2" charset="-122"/>
            <a:ea typeface="华文细黑" pitchFamily="2" charset="-122"/>
          </a:endParaRPr>
        </a:p>
      </dgm:t>
    </dgm:pt>
    <dgm:pt modelId="{CD0C7CB6-84F4-4380-8939-DD13EBFBD1A9}" type="parTrans" cxnId="{9233DB31-EBC7-4C5D-86D2-378C986A15DD}">
      <dgm:prSet custT="1"/>
      <dgm:spPr/>
      <dgm:t>
        <a:bodyPr/>
        <a:lstStyle/>
        <a:p>
          <a:endParaRPr lang="zh-CN" altLang="en-US" sz="300">
            <a:latin typeface="华文细黑" pitchFamily="2" charset="-122"/>
            <a:ea typeface="华文细黑" pitchFamily="2" charset="-122"/>
          </a:endParaRPr>
        </a:p>
      </dgm:t>
    </dgm:pt>
    <dgm:pt modelId="{5CAB2580-D2EF-45FC-A509-833553817800}">
      <dgm:prSet phldrT="[文本]" custT="1"/>
      <dgm:spPr>
        <a:solidFill>
          <a:srgbClr val="1F497D"/>
        </a:solidFill>
      </dgm:spPr>
      <dgm:t>
        <a:bodyPr/>
        <a:lstStyle/>
        <a:p>
          <a:r>
            <a:rPr lang="en-US" altLang="zh-CN" sz="1800" b="1" dirty="0">
              <a:latin typeface="华文细黑" pitchFamily="2" charset="-122"/>
              <a:ea typeface="华文细黑" pitchFamily="2" charset="-122"/>
            </a:rPr>
            <a:t>Yield neutron</a:t>
          </a:r>
          <a:endParaRPr lang="zh-CN" altLang="en-US" sz="1800" b="1" dirty="0">
            <a:latin typeface="华文细黑" pitchFamily="2" charset="-122"/>
            <a:ea typeface="华文细黑" pitchFamily="2" charset="-122"/>
          </a:endParaRPr>
        </a:p>
      </dgm:t>
    </dgm:pt>
    <dgm:pt modelId="{C9BBB5AF-F9B3-4A62-986B-AAA58011A5BF}" type="sibTrans" cxnId="{9A38A55E-A61D-4B30-8EF4-45E52BC58CF9}">
      <dgm:prSet/>
      <dgm:spPr/>
      <dgm:t>
        <a:bodyPr/>
        <a:lstStyle/>
        <a:p>
          <a:endParaRPr lang="zh-CN" altLang="en-US">
            <a:latin typeface="华文细黑" pitchFamily="2" charset="-122"/>
            <a:ea typeface="华文细黑" pitchFamily="2" charset="-122"/>
          </a:endParaRPr>
        </a:p>
      </dgm:t>
    </dgm:pt>
    <dgm:pt modelId="{3780FE1F-C8CC-4B62-8C59-55545E3F3B6C}" type="parTrans" cxnId="{9A38A55E-A61D-4B30-8EF4-45E52BC58CF9}">
      <dgm:prSet custT="1"/>
      <dgm:spPr/>
      <dgm:t>
        <a:bodyPr/>
        <a:lstStyle/>
        <a:p>
          <a:endParaRPr lang="zh-CN" altLang="en-US" sz="300">
            <a:latin typeface="华文细黑" pitchFamily="2" charset="-122"/>
            <a:ea typeface="华文细黑" pitchFamily="2" charset="-122"/>
          </a:endParaRPr>
        </a:p>
      </dgm:t>
    </dgm:pt>
    <dgm:pt modelId="{ED561FD5-225F-47F5-A0AD-CAFECFE62CD5}">
      <dgm:prSet custT="1"/>
      <dgm:spPr>
        <a:solidFill>
          <a:srgbClr val="1F497D"/>
        </a:solidFill>
      </dgm:spPr>
      <dgm:t>
        <a:bodyPr/>
        <a:lstStyle/>
        <a:p>
          <a:r>
            <a:rPr lang="en-US" altLang="zh-CN" sz="1800" b="1" dirty="0">
              <a:latin typeface="华文细黑" pitchFamily="2" charset="-122"/>
              <a:ea typeface="华文细黑" pitchFamily="2" charset="-122"/>
            </a:rPr>
            <a:t>Coupling A &amp; R</a:t>
          </a:r>
          <a:endParaRPr lang="zh-CN" altLang="en-US" sz="1800" b="1" dirty="0">
            <a:latin typeface="华文细黑" pitchFamily="2" charset="-122"/>
            <a:ea typeface="华文细黑" pitchFamily="2" charset="-122"/>
          </a:endParaRPr>
        </a:p>
      </dgm:t>
    </dgm:pt>
    <dgm:pt modelId="{770A3D04-5438-44EA-97C8-367C11D245B8}" type="parTrans" cxnId="{F08B497D-7B85-4583-80D5-3AA7B6982E68}">
      <dgm:prSet custT="1"/>
      <dgm:spPr/>
      <dgm:t>
        <a:bodyPr/>
        <a:lstStyle/>
        <a:p>
          <a:endParaRPr lang="zh-CN" altLang="en-US" sz="300">
            <a:latin typeface="华文细黑" pitchFamily="2" charset="-122"/>
            <a:ea typeface="华文细黑" pitchFamily="2" charset="-122"/>
          </a:endParaRPr>
        </a:p>
      </dgm:t>
    </dgm:pt>
    <dgm:pt modelId="{AEDEDE99-3A70-46D1-A8E9-2CC79056DE7D}" type="sibTrans" cxnId="{F08B497D-7B85-4583-80D5-3AA7B6982E68}">
      <dgm:prSet/>
      <dgm:spPr/>
      <dgm:t>
        <a:bodyPr/>
        <a:lstStyle/>
        <a:p>
          <a:endParaRPr lang="zh-CN" altLang="en-US">
            <a:latin typeface="华文细黑" pitchFamily="2" charset="-122"/>
            <a:ea typeface="华文细黑" pitchFamily="2" charset="-122"/>
          </a:endParaRPr>
        </a:p>
      </dgm:t>
    </dgm:pt>
    <dgm:pt modelId="{8A27DBD9-EFBF-4D2F-A8B5-0021EE4325B2}" type="pres">
      <dgm:prSet presAssocID="{36727666-1B96-4A24-B527-163C8BA324D7}" presName="diagram" presStyleCnt="0">
        <dgm:presLayoutVars>
          <dgm:chPref val="1"/>
          <dgm:dir/>
          <dgm:animOne val="branch"/>
          <dgm:animLvl val="lvl"/>
          <dgm:resizeHandles val="exact"/>
        </dgm:presLayoutVars>
      </dgm:prSet>
      <dgm:spPr/>
    </dgm:pt>
    <dgm:pt modelId="{1C972ED4-01D5-4E1E-BE7E-9A851BC54695}" type="pres">
      <dgm:prSet presAssocID="{44022DC4-56EE-479B-BB0D-E129FD0D1596}" presName="root1" presStyleCnt="0"/>
      <dgm:spPr/>
    </dgm:pt>
    <dgm:pt modelId="{535654FA-C111-4637-ADE4-BA6CEB6A2274}" type="pres">
      <dgm:prSet presAssocID="{44022DC4-56EE-479B-BB0D-E129FD0D1596}" presName="LevelOneTextNode" presStyleLbl="node0" presStyleIdx="0" presStyleCnt="1" custScaleX="105837" custScaleY="86225" custLinFactNeighborX="5883" custLinFactNeighborY="-2180">
        <dgm:presLayoutVars>
          <dgm:chPref val="3"/>
        </dgm:presLayoutVars>
      </dgm:prSet>
      <dgm:spPr/>
    </dgm:pt>
    <dgm:pt modelId="{51EB5000-10CA-49DC-AF74-C58A7967CEFB}" type="pres">
      <dgm:prSet presAssocID="{44022DC4-56EE-479B-BB0D-E129FD0D1596}" presName="level2hierChild" presStyleCnt="0"/>
      <dgm:spPr/>
    </dgm:pt>
    <dgm:pt modelId="{3A552E44-63D9-4FE7-9FCF-4F9247535B4D}" type="pres">
      <dgm:prSet presAssocID="{770A3D04-5438-44EA-97C8-367C11D245B8}" presName="conn2-1" presStyleLbl="parChTrans1D2" presStyleIdx="0" presStyleCnt="3"/>
      <dgm:spPr/>
    </dgm:pt>
    <dgm:pt modelId="{098A4D91-B307-403B-B419-8E290371E79F}" type="pres">
      <dgm:prSet presAssocID="{770A3D04-5438-44EA-97C8-367C11D245B8}" presName="connTx" presStyleLbl="parChTrans1D2" presStyleIdx="0" presStyleCnt="3"/>
      <dgm:spPr/>
    </dgm:pt>
    <dgm:pt modelId="{6E4C5342-2A10-4C60-ADBA-AA4475DECAEB}" type="pres">
      <dgm:prSet presAssocID="{ED561FD5-225F-47F5-A0AD-CAFECFE62CD5}" presName="root2" presStyleCnt="0"/>
      <dgm:spPr/>
    </dgm:pt>
    <dgm:pt modelId="{E7928A8F-B52D-4FCB-A0B0-C7C8E01BCCC2}" type="pres">
      <dgm:prSet presAssocID="{ED561FD5-225F-47F5-A0AD-CAFECFE62CD5}" presName="LevelTwoTextNode" presStyleLbl="node2" presStyleIdx="0" presStyleCnt="3" custScaleX="165622" custScaleY="67597">
        <dgm:presLayoutVars>
          <dgm:chPref val="3"/>
        </dgm:presLayoutVars>
      </dgm:prSet>
      <dgm:spPr/>
    </dgm:pt>
    <dgm:pt modelId="{444B8AB2-E9D2-443E-82B7-737689F17D1E}" type="pres">
      <dgm:prSet presAssocID="{ED561FD5-225F-47F5-A0AD-CAFECFE62CD5}" presName="level3hierChild" presStyleCnt="0"/>
      <dgm:spPr/>
    </dgm:pt>
    <dgm:pt modelId="{0A4B0A3E-7486-4574-AEF4-02F4B6324620}" type="pres">
      <dgm:prSet presAssocID="{3780FE1F-C8CC-4B62-8C59-55545E3F3B6C}" presName="conn2-1" presStyleLbl="parChTrans1D2" presStyleIdx="1" presStyleCnt="3"/>
      <dgm:spPr/>
    </dgm:pt>
    <dgm:pt modelId="{ACD9BA7D-5EA9-4276-8079-1EB4A2E019FB}" type="pres">
      <dgm:prSet presAssocID="{3780FE1F-C8CC-4B62-8C59-55545E3F3B6C}" presName="connTx" presStyleLbl="parChTrans1D2" presStyleIdx="1" presStyleCnt="3"/>
      <dgm:spPr/>
    </dgm:pt>
    <dgm:pt modelId="{EB252F5F-41F6-48ED-BD67-2962C171CC37}" type="pres">
      <dgm:prSet presAssocID="{5CAB2580-D2EF-45FC-A509-833553817800}" presName="root2" presStyleCnt="0"/>
      <dgm:spPr/>
    </dgm:pt>
    <dgm:pt modelId="{765A2E96-7EB8-462C-A122-E86CB1D8FC0E}" type="pres">
      <dgm:prSet presAssocID="{5CAB2580-D2EF-45FC-A509-833553817800}" presName="LevelTwoTextNode" presStyleLbl="node2" presStyleIdx="1" presStyleCnt="3" custScaleX="165622" custScaleY="67597">
        <dgm:presLayoutVars>
          <dgm:chPref val="3"/>
        </dgm:presLayoutVars>
      </dgm:prSet>
      <dgm:spPr/>
    </dgm:pt>
    <dgm:pt modelId="{A9259CB8-1BF0-47C7-A0E5-6B9CD1A59495}" type="pres">
      <dgm:prSet presAssocID="{5CAB2580-D2EF-45FC-A509-833553817800}" presName="level3hierChild" presStyleCnt="0"/>
      <dgm:spPr/>
    </dgm:pt>
    <dgm:pt modelId="{06F5A699-8AC0-478A-841C-40869F3FA5FC}" type="pres">
      <dgm:prSet presAssocID="{CD0C7CB6-84F4-4380-8939-DD13EBFBD1A9}" presName="conn2-1" presStyleLbl="parChTrans1D2" presStyleIdx="2" presStyleCnt="3"/>
      <dgm:spPr/>
    </dgm:pt>
    <dgm:pt modelId="{374562DB-189C-44AA-B14A-63AF31FD38D0}" type="pres">
      <dgm:prSet presAssocID="{CD0C7CB6-84F4-4380-8939-DD13EBFBD1A9}" presName="connTx" presStyleLbl="parChTrans1D2" presStyleIdx="2" presStyleCnt="3"/>
      <dgm:spPr/>
    </dgm:pt>
    <dgm:pt modelId="{016F94B6-2C4A-4E59-8932-B0D626288A2F}" type="pres">
      <dgm:prSet presAssocID="{EAFFEEB2-1B2E-4D2E-813E-80B024F975C0}" presName="root2" presStyleCnt="0"/>
      <dgm:spPr/>
    </dgm:pt>
    <dgm:pt modelId="{4375D753-F15B-4E94-AEA9-3B2DB4378332}" type="pres">
      <dgm:prSet presAssocID="{EAFFEEB2-1B2E-4D2E-813E-80B024F975C0}" presName="LevelTwoTextNode" presStyleLbl="node2" presStyleIdx="2" presStyleCnt="3" custScaleX="165622" custScaleY="67597">
        <dgm:presLayoutVars>
          <dgm:chPref val="3"/>
        </dgm:presLayoutVars>
      </dgm:prSet>
      <dgm:spPr/>
    </dgm:pt>
    <dgm:pt modelId="{A4B685D0-9666-4F2E-A4E9-C348CC7A7808}" type="pres">
      <dgm:prSet presAssocID="{EAFFEEB2-1B2E-4D2E-813E-80B024F975C0}" presName="level3hierChild" presStyleCnt="0"/>
      <dgm:spPr/>
    </dgm:pt>
  </dgm:ptLst>
  <dgm:cxnLst>
    <dgm:cxn modelId="{9BCCB823-65B0-9A42-9A39-72C8D841A023}" type="presOf" srcId="{770A3D04-5438-44EA-97C8-367C11D245B8}" destId="{098A4D91-B307-403B-B419-8E290371E79F}" srcOrd="1" destOrd="0" presId="urn:microsoft.com/office/officeart/2005/8/layout/hierarchy2#2"/>
    <dgm:cxn modelId="{88D75125-186D-5B4B-8B67-6A6DDB18CA41}" type="presOf" srcId="{CD0C7CB6-84F4-4380-8939-DD13EBFBD1A9}" destId="{06F5A699-8AC0-478A-841C-40869F3FA5FC}" srcOrd="0" destOrd="0" presId="urn:microsoft.com/office/officeart/2005/8/layout/hierarchy2#2"/>
    <dgm:cxn modelId="{B980BE2F-5ACD-BF41-8B08-7AE272A81B4E}" type="presOf" srcId="{CD0C7CB6-84F4-4380-8939-DD13EBFBD1A9}" destId="{374562DB-189C-44AA-B14A-63AF31FD38D0}" srcOrd="1" destOrd="0" presId="urn:microsoft.com/office/officeart/2005/8/layout/hierarchy2#2"/>
    <dgm:cxn modelId="{9233DB31-EBC7-4C5D-86D2-378C986A15DD}" srcId="{44022DC4-56EE-479B-BB0D-E129FD0D1596}" destId="{EAFFEEB2-1B2E-4D2E-813E-80B024F975C0}" srcOrd="2" destOrd="0" parTransId="{CD0C7CB6-84F4-4380-8939-DD13EBFBD1A9}" sibTransId="{4C3B0E29-2D16-4EE8-A517-DFABF3A64FF5}"/>
    <dgm:cxn modelId="{8702413A-1F58-D34D-9720-016FF2610A80}" type="presOf" srcId="{3780FE1F-C8CC-4B62-8C59-55545E3F3B6C}" destId="{0A4B0A3E-7486-4574-AEF4-02F4B6324620}" srcOrd="0" destOrd="0" presId="urn:microsoft.com/office/officeart/2005/8/layout/hierarchy2#2"/>
    <dgm:cxn modelId="{9A38A55E-A61D-4B30-8EF4-45E52BC58CF9}" srcId="{44022DC4-56EE-479B-BB0D-E129FD0D1596}" destId="{5CAB2580-D2EF-45FC-A509-833553817800}" srcOrd="1" destOrd="0" parTransId="{3780FE1F-C8CC-4B62-8C59-55545E3F3B6C}" sibTransId="{C9BBB5AF-F9B3-4A62-986B-AAA58011A5BF}"/>
    <dgm:cxn modelId="{E3CC6B6D-ED5D-DB40-ACD5-31ACCF6F1FE8}" type="presOf" srcId="{44022DC4-56EE-479B-BB0D-E129FD0D1596}" destId="{535654FA-C111-4637-ADE4-BA6CEB6A2274}" srcOrd="0" destOrd="0" presId="urn:microsoft.com/office/officeart/2005/8/layout/hierarchy2#2"/>
    <dgm:cxn modelId="{A0D9244F-B934-4941-905A-F509D035AD7D}" type="presOf" srcId="{36727666-1B96-4A24-B527-163C8BA324D7}" destId="{8A27DBD9-EFBF-4D2F-A8B5-0021EE4325B2}" srcOrd="0" destOrd="0" presId="urn:microsoft.com/office/officeart/2005/8/layout/hierarchy2#2"/>
    <dgm:cxn modelId="{8498294F-5558-684B-987F-5D7D61392F45}" type="presOf" srcId="{ED561FD5-225F-47F5-A0AD-CAFECFE62CD5}" destId="{E7928A8F-B52D-4FCB-A0B0-C7C8E01BCCC2}" srcOrd="0" destOrd="0" presId="urn:microsoft.com/office/officeart/2005/8/layout/hierarchy2#2"/>
    <dgm:cxn modelId="{F08B497D-7B85-4583-80D5-3AA7B6982E68}" srcId="{44022DC4-56EE-479B-BB0D-E129FD0D1596}" destId="{ED561FD5-225F-47F5-A0AD-CAFECFE62CD5}" srcOrd="0" destOrd="0" parTransId="{770A3D04-5438-44EA-97C8-367C11D245B8}" sibTransId="{AEDEDE99-3A70-46D1-A8E9-2CC79056DE7D}"/>
    <dgm:cxn modelId="{9D170D8E-D754-864F-9928-1814153237EE}" type="presOf" srcId="{770A3D04-5438-44EA-97C8-367C11D245B8}" destId="{3A552E44-63D9-4FE7-9FCF-4F9247535B4D}" srcOrd="0" destOrd="0" presId="urn:microsoft.com/office/officeart/2005/8/layout/hierarchy2#2"/>
    <dgm:cxn modelId="{0D2D2097-4AC2-4568-9677-09353B21AB7E}" srcId="{36727666-1B96-4A24-B527-163C8BA324D7}" destId="{44022DC4-56EE-479B-BB0D-E129FD0D1596}" srcOrd="0" destOrd="0" parTransId="{DC58E24A-C3D4-46E9-96A7-C26981AB90E1}" sibTransId="{3F2C414E-98B7-47FF-BD27-D1D650038A15}"/>
    <dgm:cxn modelId="{73A5E897-4B4E-EC4B-BE13-565EC2136794}" type="presOf" srcId="{EAFFEEB2-1B2E-4D2E-813E-80B024F975C0}" destId="{4375D753-F15B-4E94-AEA9-3B2DB4378332}" srcOrd="0" destOrd="0" presId="urn:microsoft.com/office/officeart/2005/8/layout/hierarchy2#2"/>
    <dgm:cxn modelId="{D67E429F-224C-9D4A-8F81-421ED7528C50}" type="presOf" srcId="{3780FE1F-C8CC-4B62-8C59-55545E3F3B6C}" destId="{ACD9BA7D-5EA9-4276-8079-1EB4A2E019FB}" srcOrd="1" destOrd="0" presId="urn:microsoft.com/office/officeart/2005/8/layout/hierarchy2#2"/>
    <dgm:cxn modelId="{2FF485ED-8363-6C43-A279-301F71EE79AE}" type="presOf" srcId="{5CAB2580-D2EF-45FC-A509-833553817800}" destId="{765A2E96-7EB8-462C-A122-E86CB1D8FC0E}" srcOrd="0" destOrd="0" presId="urn:microsoft.com/office/officeart/2005/8/layout/hierarchy2#2"/>
    <dgm:cxn modelId="{11E1FD51-AA2D-094F-AAF7-AB191A2D2E5C}" type="presParOf" srcId="{8A27DBD9-EFBF-4D2F-A8B5-0021EE4325B2}" destId="{1C972ED4-01D5-4E1E-BE7E-9A851BC54695}" srcOrd="0" destOrd="0" presId="urn:microsoft.com/office/officeart/2005/8/layout/hierarchy2#2"/>
    <dgm:cxn modelId="{D75F3B3C-A027-A34F-8027-6458411BB24F}" type="presParOf" srcId="{1C972ED4-01D5-4E1E-BE7E-9A851BC54695}" destId="{535654FA-C111-4637-ADE4-BA6CEB6A2274}" srcOrd="0" destOrd="0" presId="urn:microsoft.com/office/officeart/2005/8/layout/hierarchy2#2"/>
    <dgm:cxn modelId="{C8B78DB0-114F-5F4A-853C-9FA29EC0AF04}" type="presParOf" srcId="{1C972ED4-01D5-4E1E-BE7E-9A851BC54695}" destId="{51EB5000-10CA-49DC-AF74-C58A7967CEFB}" srcOrd="1" destOrd="0" presId="urn:microsoft.com/office/officeart/2005/8/layout/hierarchy2#2"/>
    <dgm:cxn modelId="{A30F47A6-3242-FA45-9F8B-80F4D9FA2329}" type="presParOf" srcId="{51EB5000-10CA-49DC-AF74-C58A7967CEFB}" destId="{3A552E44-63D9-4FE7-9FCF-4F9247535B4D}" srcOrd="0" destOrd="0" presId="urn:microsoft.com/office/officeart/2005/8/layout/hierarchy2#2"/>
    <dgm:cxn modelId="{EB6FD606-273E-7945-AD17-1A3C9E30D26A}" type="presParOf" srcId="{3A552E44-63D9-4FE7-9FCF-4F9247535B4D}" destId="{098A4D91-B307-403B-B419-8E290371E79F}" srcOrd="0" destOrd="0" presId="urn:microsoft.com/office/officeart/2005/8/layout/hierarchy2#2"/>
    <dgm:cxn modelId="{5441B19F-02B9-F74E-9105-D4D671787B23}" type="presParOf" srcId="{51EB5000-10CA-49DC-AF74-C58A7967CEFB}" destId="{6E4C5342-2A10-4C60-ADBA-AA4475DECAEB}" srcOrd="1" destOrd="0" presId="urn:microsoft.com/office/officeart/2005/8/layout/hierarchy2#2"/>
    <dgm:cxn modelId="{32C081B7-7342-9B49-9B12-840DEADE7682}" type="presParOf" srcId="{6E4C5342-2A10-4C60-ADBA-AA4475DECAEB}" destId="{E7928A8F-B52D-4FCB-A0B0-C7C8E01BCCC2}" srcOrd="0" destOrd="0" presId="urn:microsoft.com/office/officeart/2005/8/layout/hierarchy2#2"/>
    <dgm:cxn modelId="{FD522EE6-FE9F-DD48-B03E-F1FD875B0A8D}" type="presParOf" srcId="{6E4C5342-2A10-4C60-ADBA-AA4475DECAEB}" destId="{444B8AB2-E9D2-443E-82B7-737689F17D1E}" srcOrd="1" destOrd="0" presId="urn:microsoft.com/office/officeart/2005/8/layout/hierarchy2#2"/>
    <dgm:cxn modelId="{4C9A5A1B-BED6-4C4B-91F6-659BC99CE6A6}" type="presParOf" srcId="{51EB5000-10CA-49DC-AF74-C58A7967CEFB}" destId="{0A4B0A3E-7486-4574-AEF4-02F4B6324620}" srcOrd="2" destOrd="0" presId="urn:microsoft.com/office/officeart/2005/8/layout/hierarchy2#2"/>
    <dgm:cxn modelId="{7F7FD8EF-70BF-FB4B-B8F0-EC4516412B71}" type="presParOf" srcId="{0A4B0A3E-7486-4574-AEF4-02F4B6324620}" destId="{ACD9BA7D-5EA9-4276-8079-1EB4A2E019FB}" srcOrd="0" destOrd="0" presId="urn:microsoft.com/office/officeart/2005/8/layout/hierarchy2#2"/>
    <dgm:cxn modelId="{C03F459F-AA26-5E42-8D71-58C4F22643D1}" type="presParOf" srcId="{51EB5000-10CA-49DC-AF74-C58A7967CEFB}" destId="{EB252F5F-41F6-48ED-BD67-2962C171CC37}" srcOrd="3" destOrd="0" presId="urn:microsoft.com/office/officeart/2005/8/layout/hierarchy2#2"/>
    <dgm:cxn modelId="{0D510E91-2544-274C-8B56-0F6A5ABA1D39}" type="presParOf" srcId="{EB252F5F-41F6-48ED-BD67-2962C171CC37}" destId="{765A2E96-7EB8-462C-A122-E86CB1D8FC0E}" srcOrd="0" destOrd="0" presId="urn:microsoft.com/office/officeart/2005/8/layout/hierarchy2#2"/>
    <dgm:cxn modelId="{6C095351-0E5E-5D4E-9AC4-9933F431DCA5}" type="presParOf" srcId="{EB252F5F-41F6-48ED-BD67-2962C171CC37}" destId="{A9259CB8-1BF0-47C7-A0E5-6B9CD1A59495}" srcOrd="1" destOrd="0" presId="urn:microsoft.com/office/officeart/2005/8/layout/hierarchy2#2"/>
    <dgm:cxn modelId="{2B73C09F-3E0F-A64E-994C-CE9CB325307A}" type="presParOf" srcId="{51EB5000-10CA-49DC-AF74-C58A7967CEFB}" destId="{06F5A699-8AC0-478A-841C-40869F3FA5FC}" srcOrd="4" destOrd="0" presId="urn:microsoft.com/office/officeart/2005/8/layout/hierarchy2#2"/>
    <dgm:cxn modelId="{79121C98-241C-DD4E-8D50-A4E1C575AEB3}" type="presParOf" srcId="{06F5A699-8AC0-478A-841C-40869F3FA5FC}" destId="{374562DB-189C-44AA-B14A-63AF31FD38D0}" srcOrd="0" destOrd="0" presId="urn:microsoft.com/office/officeart/2005/8/layout/hierarchy2#2"/>
    <dgm:cxn modelId="{ABA9A915-EE80-CB47-B957-0A89D3DE1A47}" type="presParOf" srcId="{51EB5000-10CA-49DC-AF74-C58A7967CEFB}" destId="{016F94B6-2C4A-4E59-8932-B0D626288A2F}" srcOrd="5" destOrd="0" presId="urn:microsoft.com/office/officeart/2005/8/layout/hierarchy2#2"/>
    <dgm:cxn modelId="{34B9AD25-51A1-3F45-AF11-8AFCE37E7A16}" type="presParOf" srcId="{016F94B6-2C4A-4E59-8932-B0D626288A2F}" destId="{4375D753-F15B-4E94-AEA9-3B2DB4378332}" srcOrd="0" destOrd="0" presId="urn:microsoft.com/office/officeart/2005/8/layout/hierarchy2#2"/>
    <dgm:cxn modelId="{2CF2351A-087C-1C4D-A018-C779C0328B39}" type="presParOf" srcId="{016F94B6-2C4A-4E59-8932-B0D626288A2F}" destId="{A4B685D0-9666-4F2E-A4E9-C348CC7A7808}" srcOrd="1" destOrd="0" presId="urn:microsoft.com/office/officeart/2005/8/layout/hierarchy2#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654FA-C111-4637-ADE4-BA6CEB6A2274}">
      <dsp:nvSpPr>
        <dsp:cNvPr id="0" name=""/>
        <dsp:cNvSpPr/>
      </dsp:nvSpPr>
      <dsp:spPr>
        <a:xfrm>
          <a:off x="93069" y="1146828"/>
          <a:ext cx="1673677" cy="681769"/>
        </a:xfrm>
        <a:prstGeom prst="roundRect">
          <a:avLst>
            <a:gd name="adj" fmla="val 10000"/>
          </a:avLst>
        </a:prstGeom>
        <a:solidFill>
          <a:srgbClr val="1F497D"/>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altLang="zh-CN" sz="2000" b="1" kern="1200" dirty="0">
              <a:latin typeface="华文细黑" pitchFamily="2" charset="-122"/>
              <a:ea typeface="华文细黑" pitchFamily="2" charset="-122"/>
            </a:rPr>
            <a:t>function</a:t>
          </a:r>
          <a:endParaRPr lang="zh-CN" altLang="en-US" sz="2000" b="1" kern="1200" dirty="0">
            <a:latin typeface="华文细黑" pitchFamily="2" charset="-122"/>
            <a:ea typeface="华文细黑" pitchFamily="2" charset="-122"/>
          </a:endParaRPr>
        </a:p>
      </dsp:txBody>
      <dsp:txXfrm>
        <a:off x="113037" y="1166796"/>
        <a:ext cx="1633741" cy="641833"/>
      </dsp:txXfrm>
    </dsp:sp>
    <dsp:sp modelId="{3A552E44-63D9-4FE7-9FCF-4F9247535B4D}">
      <dsp:nvSpPr>
        <dsp:cNvPr id="0" name=""/>
        <dsp:cNvSpPr/>
      </dsp:nvSpPr>
      <dsp:spPr>
        <a:xfrm rot="18618881">
          <a:off x="1619559" y="1146147"/>
          <a:ext cx="833894" cy="47285"/>
        </a:xfrm>
        <a:custGeom>
          <a:avLst/>
          <a:gdLst/>
          <a:ahLst/>
          <a:cxnLst/>
          <a:rect l="0" t="0" r="0" b="0"/>
          <a:pathLst>
            <a:path>
              <a:moveTo>
                <a:pt x="0" y="23642"/>
              </a:moveTo>
              <a:lnTo>
                <a:pt x="833894" y="2364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3350">
            <a:lnSpc>
              <a:spcPct val="90000"/>
            </a:lnSpc>
            <a:spcBef>
              <a:spcPct val="0"/>
            </a:spcBef>
            <a:spcAft>
              <a:spcPct val="35000"/>
            </a:spcAft>
            <a:buNone/>
          </a:pPr>
          <a:endParaRPr lang="zh-CN" altLang="en-US" sz="300" kern="1200">
            <a:latin typeface="华文细黑" pitchFamily="2" charset="-122"/>
            <a:ea typeface="华文细黑" pitchFamily="2" charset="-122"/>
          </a:endParaRPr>
        </a:p>
      </dsp:txBody>
      <dsp:txXfrm>
        <a:off x="2015658" y="1148942"/>
        <a:ext cx="41694" cy="41694"/>
      </dsp:txXfrm>
    </dsp:sp>
    <dsp:sp modelId="{E7928A8F-B52D-4FCB-A0B0-C7C8E01BCCC2}">
      <dsp:nvSpPr>
        <dsp:cNvPr id="0" name=""/>
        <dsp:cNvSpPr/>
      </dsp:nvSpPr>
      <dsp:spPr>
        <a:xfrm>
          <a:off x="2306264" y="584626"/>
          <a:ext cx="2619101" cy="534480"/>
        </a:xfrm>
        <a:prstGeom prst="roundRect">
          <a:avLst>
            <a:gd name="adj" fmla="val 10000"/>
          </a:avLst>
        </a:prstGeom>
        <a:solidFill>
          <a:srgbClr val="1F497D"/>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latin typeface="华文细黑" pitchFamily="2" charset="-122"/>
              <a:ea typeface="华文细黑" pitchFamily="2" charset="-122"/>
            </a:rPr>
            <a:t>Coupling A &amp; R</a:t>
          </a:r>
          <a:endParaRPr lang="zh-CN" altLang="en-US" sz="1800" b="1" kern="1200" dirty="0">
            <a:latin typeface="华文细黑" pitchFamily="2" charset="-122"/>
            <a:ea typeface="华文细黑" pitchFamily="2" charset="-122"/>
          </a:endParaRPr>
        </a:p>
      </dsp:txBody>
      <dsp:txXfrm>
        <a:off x="2321918" y="600280"/>
        <a:ext cx="2587793" cy="503172"/>
      </dsp:txXfrm>
    </dsp:sp>
    <dsp:sp modelId="{0A4B0A3E-7486-4574-AEF4-02F4B6324620}">
      <dsp:nvSpPr>
        <dsp:cNvPr id="0" name=""/>
        <dsp:cNvSpPr/>
      </dsp:nvSpPr>
      <dsp:spPr>
        <a:xfrm rot="109795">
          <a:off x="1766609" y="1472688"/>
          <a:ext cx="539792" cy="47285"/>
        </a:xfrm>
        <a:custGeom>
          <a:avLst/>
          <a:gdLst/>
          <a:ahLst/>
          <a:cxnLst/>
          <a:rect l="0" t="0" r="0" b="0"/>
          <a:pathLst>
            <a:path>
              <a:moveTo>
                <a:pt x="0" y="23642"/>
              </a:moveTo>
              <a:lnTo>
                <a:pt x="539792" y="2364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3350">
            <a:lnSpc>
              <a:spcPct val="90000"/>
            </a:lnSpc>
            <a:spcBef>
              <a:spcPct val="0"/>
            </a:spcBef>
            <a:spcAft>
              <a:spcPct val="35000"/>
            </a:spcAft>
            <a:buNone/>
          </a:pPr>
          <a:endParaRPr lang="zh-CN" altLang="en-US" sz="300" kern="1200">
            <a:latin typeface="华文细黑" pitchFamily="2" charset="-122"/>
            <a:ea typeface="华文细黑" pitchFamily="2" charset="-122"/>
          </a:endParaRPr>
        </a:p>
      </dsp:txBody>
      <dsp:txXfrm>
        <a:off x="2023011" y="1482836"/>
        <a:ext cx="26989" cy="26989"/>
      </dsp:txXfrm>
    </dsp:sp>
    <dsp:sp modelId="{765A2E96-7EB8-462C-A122-E86CB1D8FC0E}">
      <dsp:nvSpPr>
        <dsp:cNvPr id="0" name=""/>
        <dsp:cNvSpPr/>
      </dsp:nvSpPr>
      <dsp:spPr>
        <a:xfrm>
          <a:off x="2306264" y="1237709"/>
          <a:ext cx="2619101" cy="534480"/>
        </a:xfrm>
        <a:prstGeom prst="roundRect">
          <a:avLst>
            <a:gd name="adj" fmla="val 10000"/>
          </a:avLst>
        </a:prstGeom>
        <a:solidFill>
          <a:srgbClr val="1F497D"/>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latin typeface="华文细黑" pitchFamily="2" charset="-122"/>
              <a:ea typeface="华文细黑" pitchFamily="2" charset="-122"/>
            </a:rPr>
            <a:t>Yield neutron</a:t>
          </a:r>
          <a:endParaRPr lang="zh-CN" altLang="en-US" sz="1800" b="1" kern="1200" dirty="0">
            <a:latin typeface="华文细黑" pitchFamily="2" charset="-122"/>
            <a:ea typeface="华文细黑" pitchFamily="2" charset="-122"/>
          </a:endParaRPr>
        </a:p>
      </dsp:txBody>
      <dsp:txXfrm>
        <a:off x="2321918" y="1253363"/>
        <a:ext cx="2587793" cy="503172"/>
      </dsp:txXfrm>
    </dsp:sp>
    <dsp:sp modelId="{06F5A699-8AC0-478A-841C-40869F3FA5FC}">
      <dsp:nvSpPr>
        <dsp:cNvPr id="0" name=""/>
        <dsp:cNvSpPr/>
      </dsp:nvSpPr>
      <dsp:spPr>
        <a:xfrm rot="3070239">
          <a:off x="1606271" y="1799230"/>
          <a:ext cx="860469" cy="47285"/>
        </a:xfrm>
        <a:custGeom>
          <a:avLst/>
          <a:gdLst/>
          <a:ahLst/>
          <a:cxnLst/>
          <a:rect l="0" t="0" r="0" b="0"/>
          <a:pathLst>
            <a:path>
              <a:moveTo>
                <a:pt x="0" y="23642"/>
              </a:moveTo>
              <a:lnTo>
                <a:pt x="860469" y="2364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3350">
            <a:lnSpc>
              <a:spcPct val="90000"/>
            </a:lnSpc>
            <a:spcBef>
              <a:spcPct val="0"/>
            </a:spcBef>
            <a:spcAft>
              <a:spcPct val="35000"/>
            </a:spcAft>
            <a:buNone/>
          </a:pPr>
          <a:endParaRPr lang="zh-CN" altLang="en-US" sz="300" kern="1200">
            <a:latin typeface="华文细黑" pitchFamily="2" charset="-122"/>
            <a:ea typeface="华文细黑" pitchFamily="2" charset="-122"/>
          </a:endParaRPr>
        </a:p>
      </dsp:txBody>
      <dsp:txXfrm>
        <a:off x="2014994" y="1801361"/>
        <a:ext cx="43023" cy="43023"/>
      </dsp:txXfrm>
    </dsp:sp>
    <dsp:sp modelId="{4375D753-F15B-4E94-AEA9-3B2DB4378332}">
      <dsp:nvSpPr>
        <dsp:cNvPr id="0" name=""/>
        <dsp:cNvSpPr/>
      </dsp:nvSpPr>
      <dsp:spPr>
        <a:xfrm>
          <a:off x="2306264" y="1890793"/>
          <a:ext cx="2619101" cy="534480"/>
        </a:xfrm>
        <a:prstGeom prst="roundRect">
          <a:avLst>
            <a:gd name="adj" fmla="val 10000"/>
          </a:avLst>
        </a:prstGeom>
        <a:solidFill>
          <a:srgbClr val="1F497D"/>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latin typeface="华文细黑" pitchFamily="2" charset="-122"/>
              <a:ea typeface="华文细黑" pitchFamily="2" charset="-122"/>
            </a:rPr>
            <a:t>Remove beam heat</a:t>
          </a:r>
          <a:endParaRPr lang="zh-CN" altLang="en-US" sz="1800" b="1" kern="1200" dirty="0">
            <a:latin typeface="华文细黑" pitchFamily="2" charset="-122"/>
            <a:ea typeface="华文细黑" pitchFamily="2" charset="-122"/>
          </a:endParaRPr>
        </a:p>
      </dsp:txBody>
      <dsp:txXfrm>
        <a:off x="2321918" y="1906447"/>
        <a:ext cx="2587793" cy="5031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ABA02-E9ED-428A-8787-AA8830EDFB20}" type="datetimeFigureOut">
              <a:rPr lang="zh-CN" altLang="en-US" smtClean="0"/>
              <a:t>2018/6/12</a:t>
            </a:fld>
            <a:endParaRPr lang="zh-CN" altLang="en-US"/>
          </a:p>
        </p:txBody>
      </p:sp>
      <p:sp>
        <p:nvSpPr>
          <p:cNvPr id="4" name="幻灯片图像占位符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02FBB5-A632-4A83-9244-EDCD50DC2C49}" type="slidenum">
              <a:rPr lang="zh-CN" altLang="en-US" smtClean="0"/>
              <a:t>‹#›</a:t>
            </a:fld>
            <a:endParaRPr lang="zh-CN" altLang="en-US"/>
          </a:p>
        </p:txBody>
      </p:sp>
    </p:spTree>
    <p:extLst>
      <p:ext uri="{BB962C8B-B14F-4D97-AF65-F5344CB8AC3E}">
        <p14:creationId xmlns:p14="http://schemas.microsoft.com/office/powerpoint/2010/main" val="3581569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00150" y="1143000"/>
            <a:ext cx="44577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02FBB5-A632-4A83-9244-EDCD50DC2C49}"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hape 247"/>
          <p:cNvSpPr>
            <a:spLocks noGrp="1" noRot="1" noChangeAspect="1"/>
          </p:cNvSpPr>
          <p:nvPr>
            <p:ph type="sldImg"/>
          </p:nvPr>
        </p:nvSpPr>
        <p:spPr>
          <a:prstGeom prst="rect">
            <a:avLst/>
          </a:prstGeom>
        </p:spPr>
        <p:txBody>
          <a:bodyPr/>
          <a:lstStyle/>
          <a:p>
            <a:endParaRPr/>
          </a:p>
        </p:txBody>
      </p:sp>
      <p:sp>
        <p:nvSpPr>
          <p:cNvPr id="248" name="Shape 248"/>
          <p:cNvSpPr>
            <a:spLocks noGrp="1"/>
          </p:cNvSpPr>
          <p:nvPr>
            <p:ph type="body" sz="quarter" idx="1"/>
          </p:nvPr>
        </p:nvSpPr>
        <p:spPr>
          <a:prstGeom prst="rect">
            <a:avLst/>
          </a:prstGeom>
        </p:spPr>
        <p:txBody>
          <a:bodyPr/>
          <a:lstStyle/>
          <a:p>
            <a:pPr lvl="2" indent="0">
              <a:defRPr sz="2400">
                <a:latin typeface="Times New Roman"/>
                <a:ea typeface="Times New Roman"/>
                <a:cs typeface="Times New Roman"/>
                <a:sym typeface="Times New Roman"/>
              </a:defRPr>
            </a:pPr>
            <a:r>
              <a:rPr dirty="0"/>
              <a:t>almost same scale of the total capacity in the world todays!</a:t>
            </a:r>
          </a:p>
        </p:txBody>
      </p:sp>
    </p:spTree>
    <p:extLst>
      <p:ext uri="{BB962C8B-B14F-4D97-AF65-F5344CB8AC3E}">
        <p14:creationId xmlns:p14="http://schemas.microsoft.com/office/powerpoint/2010/main" val="917440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00150" y="1143000"/>
            <a:ext cx="44577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02FBB5-A632-4A83-9244-EDCD50DC2C49}" type="slidenum">
              <a:rPr lang="zh-CN" altLang="en-US" smtClean="0"/>
              <a:t>8</a:t>
            </a:fld>
            <a:endParaRPr lang="zh-CN" altLang="en-US"/>
          </a:p>
        </p:txBody>
      </p:sp>
    </p:spTree>
    <p:extLst>
      <p:ext uri="{BB962C8B-B14F-4D97-AF65-F5344CB8AC3E}">
        <p14:creationId xmlns:p14="http://schemas.microsoft.com/office/powerpoint/2010/main" val="236693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sz="1200" dirty="0"/>
              <a:t>靶系统回路循环运行，在靶段耦合发挥功能，在其他功能段从热工、材料等角度冗余支持运行。</a:t>
            </a:r>
            <a:endParaRPr kumimoji="1" lang="zh-CN" altLang="en-US" dirty="0"/>
          </a:p>
        </p:txBody>
      </p:sp>
      <p:sp>
        <p:nvSpPr>
          <p:cNvPr id="4" name="幻灯片编号占位符 3"/>
          <p:cNvSpPr>
            <a:spLocks noGrp="1"/>
          </p:cNvSpPr>
          <p:nvPr>
            <p:ph type="sldNum" sz="quarter" idx="10"/>
          </p:nvPr>
        </p:nvSpPr>
        <p:spPr/>
        <p:txBody>
          <a:bodyPr/>
          <a:lstStyle/>
          <a:p>
            <a:fld id="{2E02FBB5-A632-4A83-9244-EDCD50DC2C49}" type="slidenum">
              <a:rPr lang="zh-CN" altLang="en-US" smtClean="0"/>
              <a:t>19</a:t>
            </a:fld>
            <a:endParaRPr lang="zh-CN" altLang="en-US"/>
          </a:p>
        </p:txBody>
      </p:sp>
    </p:spTree>
    <p:extLst>
      <p:ext uri="{BB962C8B-B14F-4D97-AF65-F5344CB8AC3E}">
        <p14:creationId xmlns:p14="http://schemas.microsoft.com/office/powerpoint/2010/main" val="1213779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9292FA2-EBAA-46AB-B9EE-A680F447D637}" type="slidenum">
              <a:rPr lang="zh-CN" altLang="en-GB" smtClean="0"/>
              <a:pPr>
                <a:defRPr/>
              </a:pPr>
              <a:t>29</a:t>
            </a:fld>
            <a:endParaRPr lang="en-GB" altLang="zh-CN"/>
          </a:p>
        </p:txBody>
      </p:sp>
    </p:spTree>
    <p:extLst>
      <p:ext uri="{BB962C8B-B14F-4D97-AF65-F5344CB8AC3E}">
        <p14:creationId xmlns:p14="http://schemas.microsoft.com/office/powerpoint/2010/main" val="1949664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9292FA2-EBAA-46AB-B9EE-A680F447D637}" type="slidenum">
              <a:rPr lang="zh-CN" altLang="en-GB" smtClean="0"/>
              <a:pPr>
                <a:defRPr/>
              </a:pPr>
              <a:t>32</a:t>
            </a:fld>
            <a:endParaRPr lang="en-GB" altLang="zh-CN"/>
          </a:p>
        </p:txBody>
      </p:sp>
    </p:spTree>
    <p:extLst>
      <p:ext uri="{BB962C8B-B14F-4D97-AF65-F5344CB8AC3E}">
        <p14:creationId xmlns:p14="http://schemas.microsoft.com/office/powerpoint/2010/main" val="1054000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292FA2-EBAA-46AB-B9EE-A680F447D637}" type="slidenum">
              <a:rPr kumimoji="0" lang="zh-CN" altLang="en-GB" sz="1200" b="0" i="0" u="none" strike="noStrike" kern="1200" cap="none" spc="0" normalizeH="0" baseline="0" noProof="0" smtClean="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GB" altLang="zh-CN" sz="12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475239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4" name="标题 1"/>
          <p:cNvSpPr>
            <a:spLocks noGrp="1"/>
          </p:cNvSpPr>
          <p:nvPr>
            <p:ph type="title"/>
          </p:nvPr>
        </p:nvSpPr>
        <p:spPr>
          <a:xfrm>
            <a:off x="1568625" y="13065"/>
            <a:ext cx="6696744" cy="839833"/>
          </a:xfrm>
          <a:prstGeom prst="rect">
            <a:avLst/>
          </a:prstGeom>
        </p:spPr>
        <p:txBody>
          <a:bodyPr anchor="ctr"/>
          <a:lstStyle>
            <a:lvl1pPr algn="ctr">
              <a:defRPr>
                <a:latin typeface="黑体" panose="02010609060101010101" pitchFamily="49" charset="-122"/>
                <a:ea typeface="黑体" panose="02010609060101010101" pitchFamily="49" charset="-122"/>
                <a:cs typeface="黑体" panose="02010609060101010101" pitchFamily="49" charset="-122"/>
              </a:defRPr>
            </a:lvl1pPr>
          </a:lstStyle>
          <a:p>
            <a:r>
              <a:rPr lang="zh-CN" altLang="en-US"/>
              <a:t>单击此处编辑母版标题样式</a:t>
            </a:r>
            <a:endParaRPr lang="zh-CN" altLang="en-US" dirty="0"/>
          </a:p>
        </p:txBody>
      </p:sp>
      <p:sp>
        <p:nvSpPr>
          <p:cNvPr id="10" name="文本占位符 9"/>
          <p:cNvSpPr>
            <a:spLocks noGrp="1"/>
          </p:cNvSpPr>
          <p:nvPr>
            <p:ph type="body" sz="quarter" idx="11"/>
          </p:nvPr>
        </p:nvSpPr>
        <p:spPr>
          <a:xfrm>
            <a:off x="-1" y="825046"/>
            <a:ext cx="9091749" cy="376736"/>
          </a:xfrm>
          <a:prstGeom prst="rect">
            <a:avLst/>
          </a:prstGeom>
        </p:spPr>
        <p:txBody>
          <a:bodyPr/>
          <a:lstStyle>
            <a:lvl1pPr marL="0" indent="0">
              <a:buNone/>
              <a:defRPr sz="2200">
                <a:solidFill>
                  <a:srgbClr val="A50021"/>
                </a:solidFill>
                <a:latin typeface="黑体" panose="02010609060101010101" pitchFamily="49" charset="-122"/>
                <a:ea typeface="黑体" panose="02010609060101010101" pitchFamily="49" charset="-122"/>
              </a:defRPr>
            </a:lvl1pPr>
            <a:lvl2pPr>
              <a:defRPr sz="1800"/>
            </a:lvl2pPr>
            <a:lvl3pPr>
              <a:defRPr sz="1600"/>
            </a:lvl3pPr>
            <a:lvl4pPr>
              <a:defRPr sz="1600"/>
            </a:lvl4pPr>
            <a:lvl5pPr>
              <a:defRPr sz="1200"/>
            </a:lvl5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568625" y="13065"/>
            <a:ext cx="6696744" cy="839833"/>
          </a:xfrm>
          <a:prstGeom prst="rect">
            <a:avLst/>
          </a:prstGeom>
        </p:spPr>
        <p:txBody>
          <a:bodyPr anchor="ctr"/>
          <a:lstStyle>
            <a:lvl1pPr algn="ctr">
              <a:defRPr>
                <a:latin typeface="黑体" panose="02010609060101010101" pitchFamily="49" charset="-122"/>
                <a:ea typeface="黑体" panose="02010609060101010101" pitchFamily="49" charset="-122"/>
                <a:cs typeface="黑体" panose="02010609060101010101" pitchFamily="49" charset="-122"/>
              </a:defRPr>
            </a:lvl1pPr>
          </a:lstStyle>
          <a:p>
            <a:r>
              <a:rPr lang="zh-CN" altLang="en-US"/>
              <a:t>单击此处编辑母版标题样式</a:t>
            </a:r>
            <a:endParaRPr lang="zh-CN" altLang="en-US"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GIF"/><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4" name="Rectangle 4"/>
          <p:cNvSpPr>
            <a:spLocks noGrp="1" noChangeArrowheads="1"/>
          </p:cNvSpPr>
          <p:nvPr>
            <p:ph type="sldNum" sz="quarter" idx="4"/>
          </p:nvPr>
        </p:nvSpPr>
        <p:spPr bwMode="auto">
          <a:xfrm>
            <a:off x="9411965" y="6562735"/>
            <a:ext cx="509587" cy="295275"/>
          </a:xfrm>
          <a:prstGeom prst="rect">
            <a:avLst/>
          </a:prstGeom>
          <a:noFill/>
          <a:ln>
            <a:noFill/>
          </a:ln>
          <a:effectLst>
            <a:outerShdw dist="17961" dir="2700000" algn="ctr" rotWithShape="0">
              <a:schemeClr val="accent1"/>
            </a:outerShdw>
          </a:effectLst>
        </p:spPr>
        <p:txBody>
          <a:bodyPr vert="horz" wrap="square" lIns="91440" tIns="45720" rIns="91440" bIns="45720" numCol="1" anchor="t" anchorCtr="0" compatLnSpc="1"/>
          <a:lstStyle>
            <a:lvl1pPr algn="r">
              <a:lnSpc>
                <a:spcPct val="100000"/>
              </a:lnSpc>
              <a:spcAft>
                <a:spcPct val="0"/>
              </a:spcAft>
              <a:defRPr sz="1200" b="1">
                <a:solidFill>
                  <a:schemeClr val="bg1"/>
                </a:solidFill>
                <a:effectLst/>
                <a:latin typeface="Arial" panose="020B0604020202020204" pitchFamily="34" charset="0"/>
                <a:ea typeface="宋体" panose="02010600030101010101" pitchFamily="2" charset="-122"/>
              </a:defRPr>
            </a:lvl1pPr>
          </a:lstStyle>
          <a:p>
            <a:pPr>
              <a:defRPr/>
            </a:pPr>
            <a:fld id="{39BAACC9-F65D-4981-9EE3-44C441CEF858}" type="slidenum">
              <a:rPr lang="zh-CN" altLang="en-GB" smtClean="0"/>
              <a:t>‹#›</a:t>
            </a:fld>
            <a:endParaRPr lang="en-GB" altLang="zh-CN"/>
          </a:p>
        </p:txBody>
      </p:sp>
      <p:sp>
        <p:nvSpPr>
          <p:cNvPr id="17" name="椭圆 16"/>
          <p:cNvSpPr/>
          <p:nvPr/>
        </p:nvSpPr>
        <p:spPr bwMode="auto">
          <a:xfrm>
            <a:off x="8481392" y="-1"/>
            <a:ext cx="864096" cy="758818"/>
          </a:xfrm>
          <a:prstGeom prst="ellipse">
            <a:avLst/>
          </a:prstGeom>
          <a:solidFill>
            <a:schemeClr val="bg1"/>
          </a:solidFill>
          <a:ln w="127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26000" tIns="82800" rIns="126000" bIns="82800" numCol="1" rtlCol="0" anchor="t" anchorCtr="0" compatLnSpc="1">
            <a:spAutoFit/>
          </a:bodyPr>
          <a:lstStyle/>
          <a:p>
            <a:pPr marL="0" marR="0" indent="0" algn="l" defTabSz="914400" rtl="0" eaLnBrk="1" fontAlgn="base" latinLnBrk="0" hangingPunct="1">
              <a:lnSpc>
                <a:spcPct val="110000"/>
              </a:lnSpc>
              <a:spcBef>
                <a:spcPct val="0"/>
              </a:spcBef>
              <a:spcAft>
                <a:spcPct val="35000"/>
              </a:spcAft>
              <a:buClrTx/>
              <a:buSzTx/>
              <a:buFontTx/>
              <a:buNone/>
            </a:pPr>
            <a:endParaRPr kumimoji="0" lang="zh-CN" altLang="en-US" sz="2200" b="1" i="0" u="none" strike="noStrike" cap="none" normalizeH="0" baseline="0">
              <a:ln>
                <a:noFill/>
              </a:ln>
              <a:solidFill>
                <a:srgbClr val="A5002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endParaRPr>
          </a:p>
        </p:txBody>
      </p:sp>
      <p:sp>
        <p:nvSpPr>
          <p:cNvPr id="7" name="椭圆 6"/>
          <p:cNvSpPr/>
          <p:nvPr userDrawn="1"/>
        </p:nvSpPr>
        <p:spPr bwMode="auto">
          <a:xfrm>
            <a:off x="6891134" y="1375"/>
            <a:ext cx="695761" cy="758818"/>
          </a:xfrm>
          <a:prstGeom prst="ellipse">
            <a:avLst/>
          </a:prstGeom>
          <a:solidFill>
            <a:sysClr val="window" lastClr="FFFFFF"/>
          </a:solidFill>
          <a:ln w="12700" cap="flat" cmpd="sng" algn="ctr">
            <a:noFill/>
            <a:prstDash val="solid"/>
            <a:round/>
            <a:headEnd type="none" w="med" len="med"/>
            <a:tailEnd type="none" w="med" len="med"/>
          </a:ln>
          <a:effectLst/>
        </p:spPr>
        <p:txBody>
          <a:bodyPr vert="horz" wrap="square" lIns="126000" tIns="82800" rIns="126000" bIns="82800" numCol="1" rtlCol="0" anchor="t" anchorCtr="0" compatLnSpc="1">
            <a:spAutoFit/>
          </a:bodyPr>
          <a:lstStyle>
            <a:defPPr>
              <a:defRPr lang="en-GB"/>
            </a:defPPr>
            <a:lvl1pPr algn="l" rtl="0" fontAlgn="base">
              <a:spcBef>
                <a:spcPct val="0"/>
              </a:spcBef>
              <a:spcAft>
                <a:spcPct val="0"/>
              </a:spcAft>
              <a:defRPr sz="2200" kern="1200">
                <a:solidFill>
                  <a:srgbClr val="A50021"/>
                </a:solidFill>
                <a:latin typeface="Arial" panose="020B0604020202020204" pitchFamily="34" charset="0"/>
                <a:ea typeface="黑体" panose="02010609060101010101" pitchFamily="49" charset="-122"/>
                <a:cs typeface="+mn-cs"/>
              </a:defRPr>
            </a:lvl1pPr>
            <a:lvl2pPr marL="457200" algn="l" rtl="0" fontAlgn="base">
              <a:spcBef>
                <a:spcPct val="0"/>
              </a:spcBef>
              <a:spcAft>
                <a:spcPct val="0"/>
              </a:spcAft>
              <a:defRPr sz="2200" kern="1200">
                <a:solidFill>
                  <a:srgbClr val="A50021"/>
                </a:solidFill>
                <a:latin typeface="Arial" panose="020B0604020202020204" pitchFamily="34" charset="0"/>
                <a:ea typeface="黑体" panose="02010609060101010101" pitchFamily="49" charset="-122"/>
                <a:cs typeface="+mn-cs"/>
              </a:defRPr>
            </a:lvl2pPr>
            <a:lvl3pPr marL="914400" algn="l" rtl="0" fontAlgn="base">
              <a:spcBef>
                <a:spcPct val="0"/>
              </a:spcBef>
              <a:spcAft>
                <a:spcPct val="0"/>
              </a:spcAft>
              <a:defRPr sz="2200" kern="1200">
                <a:solidFill>
                  <a:srgbClr val="A50021"/>
                </a:solidFill>
                <a:latin typeface="Arial" panose="020B0604020202020204" pitchFamily="34" charset="0"/>
                <a:ea typeface="黑体" panose="02010609060101010101" pitchFamily="49" charset="-122"/>
                <a:cs typeface="+mn-cs"/>
              </a:defRPr>
            </a:lvl3pPr>
            <a:lvl4pPr marL="1371600" algn="l" rtl="0" fontAlgn="base">
              <a:spcBef>
                <a:spcPct val="0"/>
              </a:spcBef>
              <a:spcAft>
                <a:spcPct val="0"/>
              </a:spcAft>
              <a:defRPr sz="2200" kern="1200">
                <a:solidFill>
                  <a:srgbClr val="A50021"/>
                </a:solidFill>
                <a:latin typeface="Arial" panose="020B0604020202020204" pitchFamily="34" charset="0"/>
                <a:ea typeface="黑体" panose="02010609060101010101" pitchFamily="49" charset="-122"/>
                <a:cs typeface="+mn-cs"/>
              </a:defRPr>
            </a:lvl4pPr>
            <a:lvl5pPr marL="1828800" algn="l" rtl="0" fontAlgn="base">
              <a:spcBef>
                <a:spcPct val="0"/>
              </a:spcBef>
              <a:spcAft>
                <a:spcPct val="0"/>
              </a:spcAft>
              <a:defRPr sz="2200" kern="1200">
                <a:solidFill>
                  <a:srgbClr val="A50021"/>
                </a:solidFill>
                <a:latin typeface="Arial" panose="020B0604020202020204" pitchFamily="34" charset="0"/>
                <a:ea typeface="黑体" panose="02010609060101010101" pitchFamily="49" charset="-122"/>
                <a:cs typeface="+mn-cs"/>
              </a:defRPr>
            </a:lvl5pPr>
            <a:lvl6pPr marL="2286000" algn="l" defTabSz="914400" rtl="0" eaLnBrk="1" latinLnBrk="0" hangingPunct="1">
              <a:defRPr sz="2200" kern="1200">
                <a:solidFill>
                  <a:srgbClr val="A50021"/>
                </a:solidFill>
                <a:latin typeface="Arial" panose="020B0604020202020204" pitchFamily="34" charset="0"/>
                <a:ea typeface="黑体" panose="02010609060101010101" pitchFamily="49" charset="-122"/>
                <a:cs typeface="+mn-cs"/>
              </a:defRPr>
            </a:lvl6pPr>
            <a:lvl7pPr marL="2743200" algn="l" defTabSz="914400" rtl="0" eaLnBrk="1" latinLnBrk="0" hangingPunct="1">
              <a:defRPr sz="2200" kern="1200">
                <a:solidFill>
                  <a:srgbClr val="A50021"/>
                </a:solidFill>
                <a:latin typeface="Arial" panose="020B0604020202020204" pitchFamily="34" charset="0"/>
                <a:ea typeface="黑体" panose="02010609060101010101" pitchFamily="49" charset="-122"/>
                <a:cs typeface="+mn-cs"/>
              </a:defRPr>
            </a:lvl7pPr>
            <a:lvl8pPr marL="3200400" algn="l" defTabSz="914400" rtl="0" eaLnBrk="1" latinLnBrk="0" hangingPunct="1">
              <a:defRPr sz="2200" kern="1200">
                <a:solidFill>
                  <a:srgbClr val="A50021"/>
                </a:solidFill>
                <a:latin typeface="Arial" panose="020B0604020202020204" pitchFamily="34" charset="0"/>
                <a:ea typeface="黑体" panose="02010609060101010101" pitchFamily="49" charset="-122"/>
                <a:cs typeface="+mn-cs"/>
              </a:defRPr>
            </a:lvl8pPr>
            <a:lvl9pPr marL="3657600" algn="l" defTabSz="914400" rtl="0" eaLnBrk="1" latinLnBrk="0" hangingPunct="1">
              <a:defRPr sz="2200" kern="1200">
                <a:solidFill>
                  <a:srgbClr val="A50021"/>
                </a:solidFill>
                <a:latin typeface="Arial" panose="020B0604020202020204" pitchFamily="34" charset="0"/>
                <a:ea typeface="黑体" panose="02010609060101010101" pitchFamily="49" charset="-122"/>
                <a:cs typeface="+mn-cs"/>
              </a:defRPr>
            </a:lvl9pPr>
          </a:lstStyle>
          <a:p>
            <a:pPr marL="0" marR="0" lvl="0" indent="0" algn="l" defTabSz="914400" rtl="0" eaLnBrk="1" fontAlgn="base" latinLnBrk="0" hangingPunct="1">
              <a:lnSpc>
                <a:spcPct val="110000"/>
              </a:lnSpc>
              <a:spcBef>
                <a:spcPct val="0"/>
              </a:spcBef>
              <a:spcAft>
                <a:spcPct val="35000"/>
              </a:spcAft>
              <a:buClrTx/>
              <a:buSzTx/>
              <a:buFontTx/>
              <a:buNone/>
              <a:defRPr/>
            </a:pPr>
            <a:endParaRPr kumimoji="0" lang="zh-CN" altLang="en-US" sz="2200" b="1" i="0" u="none" strike="noStrike" kern="1200" cap="none" spc="0" normalizeH="0" baseline="0" noProof="0">
              <a:ln>
                <a:noFill/>
              </a:ln>
              <a:solidFill>
                <a:srgbClr val="A5002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8" name="Rectangle 2"/>
          <p:cNvSpPr>
            <a:spLocks noChangeArrowheads="1"/>
          </p:cNvSpPr>
          <p:nvPr userDrawn="1"/>
        </p:nvSpPr>
        <p:spPr bwMode="auto">
          <a:xfrm>
            <a:off x="0" y="6553200"/>
            <a:ext cx="9906000" cy="304800"/>
          </a:xfrm>
          <a:prstGeom prst="rect">
            <a:avLst/>
          </a:prstGeom>
          <a:solidFill>
            <a:srgbClr val="2B519A"/>
          </a:solidFill>
          <a:ln>
            <a:noFill/>
          </a:ln>
          <a:effectLst/>
        </p:spPr>
        <p:txBody>
          <a:bodyPr wrap="none" anchor="ctr"/>
          <a:lstStyle/>
          <a:p>
            <a:pPr>
              <a:lnSpc>
                <a:spcPct val="110000"/>
              </a:lnSpc>
              <a:spcAft>
                <a:spcPct val="35000"/>
              </a:spcAft>
              <a:defRPr/>
            </a:pPr>
            <a:endParaRPr lang="zh-CN" altLang="en-US" b="1">
              <a:effectLst>
                <a:outerShdw blurRad="38100" dist="38100" dir="2700000" algn="tl">
                  <a:srgbClr val="000000">
                    <a:alpha val="43137"/>
                  </a:srgbClr>
                </a:outerShdw>
              </a:effectLst>
              <a:ea typeface="黑体" panose="02010609060101010101" pitchFamily="49" charset="-122"/>
            </a:endParaRPr>
          </a:p>
        </p:txBody>
      </p:sp>
      <p:sp>
        <p:nvSpPr>
          <p:cNvPr id="9" name="Rectangle 5"/>
          <p:cNvSpPr>
            <a:spLocks noChangeArrowheads="1"/>
          </p:cNvSpPr>
          <p:nvPr userDrawn="1"/>
        </p:nvSpPr>
        <p:spPr bwMode="auto">
          <a:xfrm>
            <a:off x="1126435" y="4580"/>
            <a:ext cx="7779230" cy="812953"/>
          </a:xfrm>
          <a:prstGeom prst="rect">
            <a:avLst/>
          </a:prstGeom>
          <a:solidFill>
            <a:srgbClr val="325FA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defPPr>
              <a:defRPr lang="en-GB"/>
            </a:defPPr>
            <a:lvl1pPr algn="l" rtl="0" fontAlgn="base">
              <a:spcBef>
                <a:spcPct val="0"/>
              </a:spcBef>
              <a:spcAft>
                <a:spcPct val="0"/>
              </a:spcAft>
              <a:defRPr sz="2200" kern="1200">
                <a:solidFill>
                  <a:srgbClr val="A50021"/>
                </a:solidFill>
                <a:latin typeface="Arial" panose="020B0604020202020204" pitchFamily="34" charset="0"/>
                <a:ea typeface="黑体" panose="02010609060101010101" pitchFamily="49" charset="-122"/>
                <a:cs typeface="+mn-cs"/>
              </a:defRPr>
            </a:lvl1pPr>
            <a:lvl2pPr marL="457200" algn="l" rtl="0" fontAlgn="base">
              <a:spcBef>
                <a:spcPct val="0"/>
              </a:spcBef>
              <a:spcAft>
                <a:spcPct val="0"/>
              </a:spcAft>
              <a:defRPr sz="2200" kern="1200">
                <a:solidFill>
                  <a:srgbClr val="A50021"/>
                </a:solidFill>
                <a:latin typeface="Arial" panose="020B0604020202020204" pitchFamily="34" charset="0"/>
                <a:ea typeface="黑体" panose="02010609060101010101" pitchFamily="49" charset="-122"/>
                <a:cs typeface="+mn-cs"/>
              </a:defRPr>
            </a:lvl2pPr>
            <a:lvl3pPr marL="914400" algn="l" rtl="0" fontAlgn="base">
              <a:spcBef>
                <a:spcPct val="0"/>
              </a:spcBef>
              <a:spcAft>
                <a:spcPct val="0"/>
              </a:spcAft>
              <a:defRPr sz="2200" kern="1200">
                <a:solidFill>
                  <a:srgbClr val="A50021"/>
                </a:solidFill>
                <a:latin typeface="Arial" panose="020B0604020202020204" pitchFamily="34" charset="0"/>
                <a:ea typeface="黑体" panose="02010609060101010101" pitchFamily="49" charset="-122"/>
                <a:cs typeface="+mn-cs"/>
              </a:defRPr>
            </a:lvl3pPr>
            <a:lvl4pPr marL="1371600" algn="l" rtl="0" fontAlgn="base">
              <a:spcBef>
                <a:spcPct val="0"/>
              </a:spcBef>
              <a:spcAft>
                <a:spcPct val="0"/>
              </a:spcAft>
              <a:defRPr sz="2200" kern="1200">
                <a:solidFill>
                  <a:srgbClr val="A50021"/>
                </a:solidFill>
                <a:latin typeface="Arial" panose="020B0604020202020204" pitchFamily="34" charset="0"/>
                <a:ea typeface="黑体" panose="02010609060101010101" pitchFamily="49" charset="-122"/>
                <a:cs typeface="+mn-cs"/>
              </a:defRPr>
            </a:lvl4pPr>
            <a:lvl5pPr marL="1828800" algn="l" rtl="0" fontAlgn="base">
              <a:spcBef>
                <a:spcPct val="0"/>
              </a:spcBef>
              <a:spcAft>
                <a:spcPct val="0"/>
              </a:spcAft>
              <a:defRPr sz="2200" kern="1200">
                <a:solidFill>
                  <a:srgbClr val="A50021"/>
                </a:solidFill>
                <a:latin typeface="Arial" panose="020B0604020202020204" pitchFamily="34" charset="0"/>
                <a:ea typeface="黑体" panose="02010609060101010101" pitchFamily="49" charset="-122"/>
                <a:cs typeface="+mn-cs"/>
              </a:defRPr>
            </a:lvl5pPr>
            <a:lvl6pPr marL="2286000" algn="l" defTabSz="914400" rtl="0" eaLnBrk="1" latinLnBrk="0" hangingPunct="1">
              <a:defRPr sz="2200" kern="1200">
                <a:solidFill>
                  <a:srgbClr val="A50021"/>
                </a:solidFill>
                <a:latin typeface="Arial" panose="020B0604020202020204" pitchFamily="34" charset="0"/>
                <a:ea typeface="黑体" panose="02010609060101010101" pitchFamily="49" charset="-122"/>
                <a:cs typeface="+mn-cs"/>
              </a:defRPr>
            </a:lvl6pPr>
            <a:lvl7pPr marL="2743200" algn="l" defTabSz="914400" rtl="0" eaLnBrk="1" latinLnBrk="0" hangingPunct="1">
              <a:defRPr sz="2200" kern="1200">
                <a:solidFill>
                  <a:srgbClr val="A50021"/>
                </a:solidFill>
                <a:latin typeface="Arial" panose="020B0604020202020204" pitchFamily="34" charset="0"/>
                <a:ea typeface="黑体" panose="02010609060101010101" pitchFamily="49" charset="-122"/>
                <a:cs typeface="+mn-cs"/>
              </a:defRPr>
            </a:lvl7pPr>
            <a:lvl8pPr marL="3200400" algn="l" defTabSz="914400" rtl="0" eaLnBrk="1" latinLnBrk="0" hangingPunct="1">
              <a:defRPr sz="2200" kern="1200">
                <a:solidFill>
                  <a:srgbClr val="A50021"/>
                </a:solidFill>
                <a:latin typeface="Arial" panose="020B0604020202020204" pitchFamily="34" charset="0"/>
                <a:ea typeface="黑体" panose="02010609060101010101" pitchFamily="49" charset="-122"/>
                <a:cs typeface="+mn-cs"/>
              </a:defRPr>
            </a:lvl8pPr>
            <a:lvl9pPr marL="3657600" algn="l" defTabSz="914400" rtl="0" eaLnBrk="1" latinLnBrk="0" hangingPunct="1">
              <a:defRPr sz="2200" kern="1200">
                <a:solidFill>
                  <a:srgbClr val="A50021"/>
                </a:solidFill>
                <a:latin typeface="Arial" panose="020B0604020202020204" pitchFamily="34" charset="0"/>
                <a:ea typeface="黑体" panose="02010609060101010101" pitchFamily="49" charset="-122"/>
                <a:cs typeface="+mn-cs"/>
              </a:defRPr>
            </a:lvl9pPr>
          </a:lstStyle>
          <a:p>
            <a:pPr marL="0" marR="0" lvl="0" indent="0" algn="ctr" defTabSz="914400" rtl="0" eaLnBrk="1" fontAlgn="base" latinLnBrk="0" hangingPunct="1">
              <a:lnSpc>
                <a:spcPct val="100000"/>
              </a:lnSpc>
              <a:spcBef>
                <a:spcPct val="20000"/>
              </a:spcBef>
              <a:spcAft>
                <a:spcPct val="0"/>
              </a:spcAft>
              <a:buClr>
                <a:srgbClr val="FFCC66"/>
              </a:buClr>
              <a:buSzTx/>
              <a:buFontTx/>
              <a:buChar char="•"/>
              <a:defRPr/>
            </a:pPr>
            <a:endParaRPr kumimoji="0" lang="en-US" altLang="zh-CN" sz="1800" b="0" i="0" u="none" strike="noStrike" kern="1200" cap="none" spc="0" normalizeH="0" baseline="0" noProof="0">
              <a:ln>
                <a:noFill/>
              </a:ln>
              <a:solidFill>
                <a:prstClr val="white"/>
              </a:solidFill>
              <a:effectLst/>
              <a:uLnTx/>
              <a:uFillTx/>
              <a:latin typeface="Arial" panose="020B0604020202020204" pitchFamily="34" charset="0"/>
              <a:ea typeface="黑体" panose="02010609060101010101" pitchFamily="49" charset="-122"/>
              <a:cs typeface="+mn-cs"/>
            </a:endParaRPr>
          </a:p>
        </p:txBody>
      </p:sp>
      <p:sp>
        <p:nvSpPr>
          <p:cNvPr id="10" name="椭圆 9"/>
          <p:cNvSpPr/>
          <p:nvPr userDrawn="1"/>
        </p:nvSpPr>
        <p:spPr bwMode="auto">
          <a:xfrm>
            <a:off x="8481394" y="1375"/>
            <a:ext cx="856321" cy="810000"/>
          </a:xfrm>
          <a:prstGeom prst="ellipse">
            <a:avLst/>
          </a:prstGeom>
          <a:solidFill>
            <a:sysClr val="window" lastClr="FFFFFF"/>
          </a:solidFill>
          <a:ln w="12700" cap="flat" cmpd="sng" algn="ctr">
            <a:noFill/>
            <a:prstDash val="solid"/>
            <a:round/>
            <a:headEnd type="none" w="med" len="med"/>
            <a:tailEnd type="none" w="med" len="med"/>
          </a:ln>
          <a:effectLst/>
        </p:spPr>
        <p:txBody>
          <a:bodyPr vert="horz" wrap="square" lIns="126000" tIns="82800" rIns="126000" bIns="82800" numCol="1" rtlCol="0" anchor="t" anchorCtr="0" compatLnSpc="1">
            <a:spAutoFit/>
          </a:bodyPr>
          <a:lstStyle>
            <a:defPPr>
              <a:defRPr lang="en-GB"/>
            </a:defPPr>
            <a:lvl1pPr algn="l" rtl="0" fontAlgn="base">
              <a:spcBef>
                <a:spcPct val="0"/>
              </a:spcBef>
              <a:spcAft>
                <a:spcPct val="0"/>
              </a:spcAft>
              <a:defRPr sz="2200" kern="1200">
                <a:solidFill>
                  <a:srgbClr val="A50021"/>
                </a:solidFill>
                <a:latin typeface="Arial" panose="020B0604020202020204" pitchFamily="34" charset="0"/>
                <a:ea typeface="黑体" panose="02010609060101010101" pitchFamily="49" charset="-122"/>
                <a:cs typeface="+mn-cs"/>
              </a:defRPr>
            </a:lvl1pPr>
            <a:lvl2pPr marL="457200" algn="l" rtl="0" fontAlgn="base">
              <a:spcBef>
                <a:spcPct val="0"/>
              </a:spcBef>
              <a:spcAft>
                <a:spcPct val="0"/>
              </a:spcAft>
              <a:defRPr sz="2200" kern="1200">
                <a:solidFill>
                  <a:srgbClr val="A50021"/>
                </a:solidFill>
                <a:latin typeface="Arial" panose="020B0604020202020204" pitchFamily="34" charset="0"/>
                <a:ea typeface="黑体" panose="02010609060101010101" pitchFamily="49" charset="-122"/>
                <a:cs typeface="+mn-cs"/>
              </a:defRPr>
            </a:lvl2pPr>
            <a:lvl3pPr marL="914400" algn="l" rtl="0" fontAlgn="base">
              <a:spcBef>
                <a:spcPct val="0"/>
              </a:spcBef>
              <a:spcAft>
                <a:spcPct val="0"/>
              </a:spcAft>
              <a:defRPr sz="2200" kern="1200">
                <a:solidFill>
                  <a:srgbClr val="A50021"/>
                </a:solidFill>
                <a:latin typeface="Arial" panose="020B0604020202020204" pitchFamily="34" charset="0"/>
                <a:ea typeface="黑体" panose="02010609060101010101" pitchFamily="49" charset="-122"/>
                <a:cs typeface="+mn-cs"/>
              </a:defRPr>
            </a:lvl3pPr>
            <a:lvl4pPr marL="1371600" algn="l" rtl="0" fontAlgn="base">
              <a:spcBef>
                <a:spcPct val="0"/>
              </a:spcBef>
              <a:spcAft>
                <a:spcPct val="0"/>
              </a:spcAft>
              <a:defRPr sz="2200" kern="1200">
                <a:solidFill>
                  <a:srgbClr val="A50021"/>
                </a:solidFill>
                <a:latin typeface="Arial" panose="020B0604020202020204" pitchFamily="34" charset="0"/>
                <a:ea typeface="黑体" panose="02010609060101010101" pitchFamily="49" charset="-122"/>
                <a:cs typeface="+mn-cs"/>
              </a:defRPr>
            </a:lvl4pPr>
            <a:lvl5pPr marL="1828800" algn="l" rtl="0" fontAlgn="base">
              <a:spcBef>
                <a:spcPct val="0"/>
              </a:spcBef>
              <a:spcAft>
                <a:spcPct val="0"/>
              </a:spcAft>
              <a:defRPr sz="2200" kern="1200">
                <a:solidFill>
                  <a:srgbClr val="A50021"/>
                </a:solidFill>
                <a:latin typeface="Arial" panose="020B0604020202020204" pitchFamily="34" charset="0"/>
                <a:ea typeface="黑体" panose="02010609060101010101" pitchFamily="49" charset="-122"/>
                <a:cs typeface="+mn-cs"/>
              </a:defRPr>
            </a:lvl5pPr>
            <a:lvl6pPr marL="2286000" algn="l" defTabSz="914400" rtl="0" eaLnBrk="1" latinLnBrk="0" hangingPunct="1">
              <a:defRPr sz="2200" kern="1200">
                <a:solidFill>
                  <a:srgbClr val="A50021"/>
                </a:solidFill>
                <a:latin typeface="Arial" panose="020B0604020202020204" pitchFamily="34" charset="0"/>
                <a:ea typeface="黑体" panose="02010609060101010101" pitchFamily="49" charset="-122"/>
                <a:cs typeface="+mn-cs"/>
              </a:defRPr>
            </a:lvl6pPr>
            <a:lvl7pPr marL="2743200" algn="l" defTabSz="914400" rtl="0" eaLnBrk="1" latinLnBrk="0" hangingPunct="1">
              <a:defRPr sz="2200" kern="1200">
                <a:solidFill>
                  <a:srgbClr val="A50021"/>
                </a:solidFill>
                <a:latin typeface="Arial" panose="020B0604020202020204" pitchFamily="34" charset="0"/>
                <a:ea typeface="黑体" panose="02010609060101010101" pitchFamily="49" charset="-122"/>
                <a:cs typeface="+mn-cs"/>
              </a:defRPr>
            </a:lvl7pPr>
            <a:lvl8pPr marL="3200400" algn="l" defTabSz="914400" rtl="0" eaLnBrk="1" latinLnBrk="0" hangingPunct="1">
              <a:defRPr sz="2200" kern="1200">
                <a:solidFill>
                  <a:srgbClr val="A50021"/>
                </a:solidFill>
                <a:latin typeface="Arial" panose="020B0604020202020204" pitchFamily="34" charset="0"/>
                <a:ea typeface="黑体" panose="02010609060101010101" pitchFamily="49" charset="-122"/>
                <a:cs typeface="+mn-cs"/>
              </a:defRPr>
            </a:lvl8pPr>
            <a:lvl9pPr marL="3657600" algn="l" defTabSz="914400" rtl="0" eaLnBrk="1" latinLnBrk="0" hangingPunct="1">
              <a:defRPr sz="2200" kern="1200">
                <a:solidFill>
                  <a:srgbClr val="A50021"/>
                </a:solidFill>
                <a:latin typeface="Arial" panose="020B0604020202020204" pitchFamily="34" charset="0"/>
                <a:ea typeface="黑体" panose="02010609060101010101" pitchFamily="49" charset="-122"/>
                <a:cs typeface="+mn-cs"/>
              </a:defRPr>
            </a:lvl9pPr>
          </a:lstStyle>
          <a:p>
            <a:pPr marL="0" marR="0" lvl="0" indent="0" algn="l" defTabSz="914400" rtl="0" eaLnBrk="1" fontAlgn="base" latinLnBrk="0" hangingPunct="1">
              <a:lnSpc>
                <a:spcPct val="110000"/>
              </a:lnSpc>
              <a:spcBef>
                <a:spcPct val="0"/>
              </a:spcBef>
              <a:spcAft>
                <a:spcPct val="35000"/>
              </a:spcAft>
              <a:buClrTx/>
              <a:buSzTx/>
              <a:buFontTx/>
              <a:buNone/>
              <a:defRPr/>
            </a:pPr>
            <a:endParaRPr kumimoji="0" lang="zh-CN" altLang="en-US" sz="2200" b="1" i="0" u="none" strike="noStrike" kern="1200" cap="none" spc="0" normalizeH="0" baseline="0" noProof="0">
              <a:ln>
                <a:noFill/>
              </a:ln>
              <a:solidFill>
                <a:srgbClr val="A5002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pic>
        <p:nvPicPr>
          <p:cNvPr id="3" name="图片 2"/>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a:fillRect/>
          </a:stretch>
        </p:blipFill>
        <p:spPr>
          <a:xfrm>
            <a:off x="8854864" y="8890"/>
            <a:ext cx="1015577" cy="815340"/>
          </a:xfrm>
          <a:prstGeom prst="rect">
            <a:avLst/>
          </a:prstGeom>
        </p:spPr>
      </p:pic>
      <p:sp>
        <p:nvSpPr>
          <p:cNvPr id="15" name="椭圆 14"/>
          <p:cNvSpPr/>
          <p:nvPr userDrawn="1"/>
        </p:nvSpPr>
        <p:spPr bwMode="auto">
          <a:xfrm>
            <a:off x="686612" y="1375"/>
            <a:ext cx="856321" cy="810000"/>
          </a:xfrm>
          <a:prstGeom prst="ellipse">
            <a:avLst/>
          </a:prstGeom>
          <a:solidFill>
            <a:sysClr val="window" lastClr="FFFFFF"/>
          </a:solidFill>
          <a:ln w="12700" cap="flat" cmpd="sng" algn="ctr">
            <a:noFill/>
            <a:prstDash val="solid"/>
            <a:round/>
            <a:headEnd type="none" w="med" len="med"/>
            <a:tailEnd type="none" w="med" len="med"/>
          </a:ln>
          <a:effectLst/>
        </p:spPr>
        <p:txBody>
          <a:bodyPr vert="horz" wrap="square" lIns="126000" tIns="82800" rIns="126000" bIns="82800" numCol="1" rtlCol="0" anchor="t" anchorCtr="0" compatLnSpc="1">
            <a:spAutoFit/>
          </a:bodyPr>
          <a:lstStyle>
            <a:defPPr>
              <a:defRPr lang="en-GB"/>
            </a:defPPr>
            <a:lvl1pPr algn="l" rtl="0" fontAlgn="base">
              <a:spcBef>
                <a:spcPct val="0"/>
              </a:spcBef>
              <a:spcAft>
                <a:spcPct val="0"/>
              </a:spcAft>
              <a:defRPr sz="2200" kern="1200">
                <a:solidFill>
                  <a:srgbClr val="A50021"/>
                </a:solidFill>
                <a:latin typeface="Arial" panose="020B0604020202020204" pitchFamily="34" charset="0"/>
                <a:ea typeface="黑体" panose="02010609060101010101" pitchFamily="49" charset="-122"/>
                <a:cs typeface="+mn-cs"/>
              </a:defRPr>
            </a:lvl1pPr>
            <a:lvl2pPr marL="457200" algn="l" rtl="0" fontAlgn="base">
              <a:spcBef>
                <a:spcPct val="0"/>
              </a:spcBef>
              <a:spcAft>
                <a:spcPct val="0"/>
              </a:spcAft>
              <a:defRPr sz="2200" kern="1200">
                <a:solidFill>
                  <a:srgbClr val="A50021"/>
                </a:solidFill>
                <a:latin typeface="Arial" panose="020B0604020202020204" pitchFamily="34" charset="0"/>
                <a:ea typeface="黑体" panose="02010609060101010101" pitchFamily="49" charset="-122"/>
                <a:cs typeface="+mn-cs"/>
              </a:defRPr>
            </a:lvl2pPr>
            <a:lvl3pPr marL="914400" algn="l" rtl="0" fontAlgn="base">
              <a:spcBef>
                <a:spcPct val="0"/>
              </a:spcBef>
              <a:spcAft>
                <a:spcPct val="0"/>
              </a:spcAft>
              <a:defRPr sz="2200" kern="1200">
                <a:solidFill>
                  <a:srgbClr val="A50021"/>
                </a:solidFill>
                <a:latin typeface="Arial" panose="020B0604020202020204" pitchFamily="34" charset="0"/>
                <a:ea typeface="黑体" panose="02010609060101010101" pitchFamily="49" charset="-122"/>
                <a:cs typeface="+mn-cs"/>
              </a:defRPr>
            </a:lvl3pPr>
            <a:lvl4pPr marL="1371600" algn="l" rtl="0" fontAlgn="base">
              <a:spcBef>
                <a:spcPct val="0"/>
              </a:spcBef>
              <a:spcAft>
                <a:spcPct val="0"/>
              </a:spcAft>
              <a:defRPr sz="2200" kern="1200">
                <a:solidFill>
                  <a:srgbClr val="A50021"/>
                </a:solidFill>
                <a:latin typeface="Arial" panose="020B0604020202020204" pitchFamily="34" charset="0"/>
                <a:ea typeface="黑体" panose="02010609060101010101" pitchFamily="49" charset="-122"/>
                <a:cs typeface="+mn-cs"/>
              </a:defRPr>
            </a:lvl4pPr>
            <a:lvl5pPr marL="1828800" algn="l" rtl="0" fontAlgn="base">
              <a:spcBef>
                <a:spcPct val="0"/>
              </a:spcBef>
              <a:spcAft>
                <a:spcPct val="0"/>
              </a:spcAft>
              <a:defRPr sz="2200" kern="1200">
                <a:solidFill>
                  <a:srgbClr val="A50021"/>
                </a:solidFill>
                <a:latin typeface="Arial" panose="020B0604020202020204" pitchFamily="34" charset="0"/>
                <a:ea typeface="黑体" panose="02010609060101010101" pitchFamily="49" charset="-122"/>
                <a:cs typeface="+mn-cs"/>
              </a:defRPr>
            </a:lvl5pPr>
            <a:lvl6pPr marL="2286000" algn="l" defTabSz="914400" rtl="0" eaLnBrk="1" latinLnBrk="0" hangingPunct="1">
              <a:defRPr sz="2200" kern="1200">
                <a:solidFill>
                  <a:srgbClr val="A50021"/>
                </a:solidFill>
                <a:latin typeface="Arial" panose="020B0604020202020204" pitchFamily="34" charset="0"/>
                <a:ea typeface="黑体" panose="02010609060101010101" pitchFamily="49" charset="-122"/>
                <a:cs typeface="+mn-cs"/>
              </a:defRPr>
            </a:lvl6pPr>
            <a:lvl7pPr marL="2743200" algn="l" defTabSz="914400" rtl="0" eaLnBrk="1" latinLnBrk="0" hangingPunct="1">
              <a:defRPr sz="2200" kern="1200">
                <a:solidFill>
                  <a:srgbClr val="A50021"/>
                </a:solidFill>
                <a:latin typeface="Arial" panose="020B0604020202020204" pitchFamily="34" charset="0"/>
                <a:ea typeface="黑体" panose="02010609060101010101" pitchFamily="49" charset="-122"/>
                <a:cs typeface="+mn-cs"/>
              </a:defRPr>
            </a:lvl7pPr>
            <a:lvl8pPr marL="3200400" algn="l" defTabSz="914400" rtl="0" eaLnBrk="1" latinLnBrk="0" hangingPunct="1">
              <a:defRPr sz="2200" kern="1200">
                <a:solidFill>
                  <a:srgbClr val="A50021"/>
                </a:solidFill>
                <a:latin typeface="Arial" panose="020B0604020202020204" pitchFamily="34" charset="0"/>
                <a:ea typeface="黑体" panose="02010609060101010101" pitchFamily="49" charset="-122"/>
                <a:cs typeface="+mn-cs"/>
              </a:defRPr>
            </a:lvl8pPr>
            <a:lvl9pPr marL="3657600" algn="l" defTabSz="914400" rtl="0" eaLnBrk="1" latinLnBrk="0" hangingPunct="1">
              <a:defRPr sz="2200" kern="1200">
                <a:solidFill>
                  <a:srgbClr val="A50021"/>
                </a:solidFill>
                <a:latin typeface="Arial" panose="020B0604020202020204" pitchFamily="34" charset="0"/>
                <a:ea typeface="黑体" panose="02010609060101010101" pitchFamily="49" charset="-122"/>
                <a:cs typeface="+mn-cs"/>
              </a:defRPr>
            </a:lvl9pPr>
          </a:lstStyle>
          <a:p>
            <a:pPr marL="0" marR="0" lvl="0" indent="0" algn="l" defTabSz="914400" rtl="0" eaLnBrk="1" fontAlgn="base" latinLnBrk="0" hangingPunct="1">
              <a:lnSpc>
                <a:spcPct val="110000"/>
              </a:lnSpc>
              <a:spcBef>
                <a:spcPct val="0"/>
              </a:spcBef>
              <a:spcAft>
                <a:spcPct val="35000"/>
              </a:spcAft>
              <a:buClrTx/>
              <a:buSzTx/>
              <a:buFontTx/>
              <a:buNone/>
              <a:defRPr/>
            </a:pPr>
            <a:endParaRPr kumimoji="0" lang="zh-CN" altLang="en-US" sz="2200" b="1" i="0" u="none" strike="noStrike" kern="1200" cap="none" spc="0" normalizeH="0" baseline="0" noProof="0">
              <a:ln>
                <a:noFill/>
              </a:ln>
              <a:solidFill>
                <a:srgbClr val="A50021"/>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pic>
        <p:nvPicPr>
          <p:cNvPr id="6" name="图片 5"/>
          <p:cNvPicPr>
            <a:picLocks noChangeAspect="1"/>
          </p:cNvPicPr>
          <p:nvPr userDrawn="1"/>
        </p:nvPicPr>
        <p:blipFill rotWithShape="1">
          <a:blip r:embed="rId5" cstate="screen">
            <a:extLst>
              <a:ext uri="{28A0092B-C50C-407E-A947-70E740481C1C}">
                <a14:useLocalDpi xmlns:a14="http://schemas.microsoft.com/office/drawing/2010/main"/>
              </a:ext>
            </a:extLst>
          </a:blip>
          <a:srcRect l="22488" r="18954" b="38628"/>
          <a:stretch>
            <a:fillRect/>
          </a:stretch>
        </p:blipFill>
        <p:spPr>
          <a:xfrm>
            <a:off x="256339" y="35652"/>
            <a:ext cx="831999" cy="781878"/>
          </a:xfrm>
          <a:prstGeom prst="rect">
            <a:avLst/>
          </a:prstGeom>
        </p:spPr>
      </p:pic>
      <p:sp>
        <p:nvSpPr>
          <p:cNvPr id="12" name="灯片编号占位符 2"/>
          <p:cNvSpPr txBox="1">
            <a:spLocks/>
          </p:cNvSpPr>
          <p:nvPr userDrawn="1"/>
        </p:nvSpPr>
        <p:spPr>
          <a:xfrm>
            <a:off x="9345487" y="6562725"/>
            <a:ext cx="524953" cy="295275"/>
          </a:xfrm>
          <a:prstGeom prst="rect">
            <a:avLst/>
          </a:prstGeom>
        </p:spPr>
        <p:txBody>
          <a:bodyPr anchor="ctr"/>
          <a:lstStyle>
            <a:defPPr>
              <a:defRPr lang="en-GB"/>
            </a:defPPr>
            <a:lvl1pPr algn="l" rtl="0" fontAlgn="base">
              <a:spcBef>
                <a:spcPct val="0"/>
              </a:spcBef>
              <a:spcAft>
                <a:spcPct val="0"/>
              </a:spcAft>
              <a:defRPr sz="2200" kern="1200">
                <a:solidFill>
                  <a:srgbClr val="A50021"/>
                </a:solidFill>
                <a:latin typeface="Arial" panose="020B0604020202020204" pitchFamily="34" charset="0"/>
                <a:ea typeface="黑体" panose="02010609060101010101" pitchFamily="49" charset="-122"/>
                <a:cs typeface="+mn-cs"/>
              </a:defRPr>
            </a:lvl1pPr>
            <a:lvl2pPr marL="457200" algn="l" rtl="0" fontAlgn="base">
              <a:spcBef>
                <a:spcPct val="0"/>
              </a:spcBef>
              <a:spcAft>
                <a:spcPct val="0"/>
              </a:spcAft>
              <a:defRPr sz="2200" kern="1200">
                <a:solidFill>
                  <a:srgbClr val="A50021"/>
                </a:solidFill>
                <a:latin typeface="Arial" panose="020B0604020202020204" pitchFamily="34" charset="0"/>
                <a:ea typeface="黑体" panose="02010609060101010101" pitchFamily="49" charset="-122"/>
                <a:cs typeface="+mn-cs"/>
              </a:defRPr>
            </a:lvl2pPr>
            <a:lvl3pPr marL="914400" algn="l" rtl="0" fontAlgn="base">
              <a:spcBef>
                <a:spcPct val="0"/>
              </a:spcBef>
              <a:spcAft>
                <a:spcPct val="0"/>
              </a:spcAft>
              <a:defRPr sz="2200" kern="1200">
                <a:solidFill>
                  <a:srgbClr val="A50021"/>
                </a:solidFill>
                <a:latin typeface="Arial" panose="020B0604020202020204" pitchFamily="34" charset="0"/>
                <a:ea typeface="黑体" panose="02010609060101010101" pitchFamily="49" charset="-122"/>
                <a:cs typeface="+mn-cs"/>
              </a:defRPr>
            </a:lvl3pPr>
            <a:lvl4pPr marL="1371600" algn="l" rtl="0" fontAlgn="base">
              <a:spcBef>
                <a:spcPct val="0"/>
              </a:spcBef>
              <a:spcAft>
                <a:spcPct val="0"/>
              </a:spcAft>
              <a:defRPr sz="2200" kern="1200">
                <a:solidFill>
                  <a:srgbClr val="A50021"/>
                </a:solidFill>
                <a:latin typeface="Arial" panose="020B0604020202020204" pitchFamily="34" charset="0"/>
                <a:ea typeface="黑体" panose="02010609060101010101" pitchFamily="49" charset="-122"/>
                <a:cs typeface="+mn-cs"/>
              </a:defRPr>
            </a:lvl4pPr>
            <a:lvl5pPr marL="1828800" algn="l" rtl="0" fontAlgn="base">
              <a:spcBef>
                <a:spcPct val="0"/>
              </a:spcBef>
              <a:spcAft>
                <a:spcPct val="0"/>
              </a:spcAft>
              <a:defRPr sz="2200" kern="1200">
                <a:solidFill>
                  <a:srgbClr val="A50021"/>
                </a:solidFill>
                <a:latin typeface="Arial" panose="020B0604020202020204" pitchFamily="34" charset="0"/>
                <a:ea typeface="黑体" panose="02010609060101010101" pitchFamily="49" charset="-122"/>
                <a:cs typeface="+mn-cs"/>
              </a:defRPr>
            </a:lvl5pPr>
            <a:lvl6pPr marL="2286000" algn="l" defTabSz="914400" rtl="0" eaLnBrk="1" latinLnBrk="0" hangingPunct="1">
              <a:defRPr sz="2200" kern="1200">
                <a:solidFill>
                  <a:srgbClr val="A50021"/>
                </a:solidFill>
                <a:latin typeface="Arial" panose="020B0604020202020204" pitchFamily="34" charset="0"/>
                <a:ea typeface="黑体" panose="02010609060101010101" pitchFamily="49" charset="-122"/>
                <a:cs typeface="+mn-cs"/>
              </a:defRPr>
            </a:lvl6pPr>
            <a:lvl7pPr marL="2743200" algn="l" defTabSz="914400" rtl="0" eaLnBrk="1" latinLnBrk="0" hangingPunct="1">
              <a:defRPr sz="2200" kern="1200">
                <a:solidFill>
                  <a:srgbClr val="A50021"/>
                </a:solidFill>
                <a:latin typeface="Arial" panose="020B0604020202020204" pitchFamily="34" charset="0"/>
                <a:ea typeface="黑体" panose="02010609060101010101" pitchFamily="49" charset="-122"/>
                <a:cs typeface="+mn-cs"/>
              </a:defRPr>
            </a:lvl7pPr>
            <a:lvl8pPr marL="3200400" algn="l" defTabSz="914400" rtl="0" eaLnBrk="1" latinLnBrk="0" hangingPunct="1">
              <a:defRPr sz="2200" kern="1200">
                <a:solidFill>
                  <a:srgbClr val="A50021"/>
                </a:solidFill>
                <a:latin typeface="Arial" panose="020B0604020202020204" pitchFamily="34" charset="0"/>
                <a:ea typeface="黑体" panose="02010609060101010101" pitchFamily="49" charset="-122"/>
                <a:cs typeface="+mn-cs"/>
              </a:defRPr>
            </a:lvl8pPr>
            <a:lvl9pPr marL="3657600" algn="l" defTabSz="914400" rtl="0" eaLnBrk="1" latinLnBrk="0" hangingPunct="1">
              <a:defRPr sz="2200" kern="1200">
                <a:solidFill>
                  <a:srgbClr val="A50021"/>
                </a:solidFill>
                <a:latin typeface="Arial" panose="020B0604020202020204" pitchFamily="34" charset="0"/>
                <a:ea typeface="黑体" panose="02010609060101010101" pitchFamily="49" charset="-122"/>
                <a:cs typeface="+mn-cs"/>
              </a:defRPr>
            </a:lvl9pPr>
          </a:lstStyle>
          <a:p>
            <a:pPr>
              <a:defRPr/>
            </a:pPr>
            <a:fld id="{39BAACC9-F65D-4981-9EE3-44C441CEF858}" type="slidenum">
              <a:rPr lang="zh-CN" altLang="en-GB" sz="2000" smtClean="0">
                <a:solidFill>
                  <a:schemeClr val="bg1"/>
                </a:solidFill>
              </a:rPr>
              <a:pPr>
                <a:defRPr/>
              </a:pPr>
              <a:t>‹#›</a:t>
            </a:fld>
            <a:endParaRPr lang="en-GB" altLang="zh-CN" sz="20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Lst>
  <p:hf hdr="0" ftr="0" dt="0"/>
  <p:txStyles>
    <p:titleStyle>
      <a:lvl1pPr algn="r" rtl="0" eaLnBrk="1" fontAlgn="base" hangingPunct="1">
        <a:spcBef>
          <a:spcPct val="0"/>
        </a:spcBef>
        <a:spcAft>
          <a:spcPct val="0"/>
        </a:spcAft>
        <a:defRPr sz="3200" b="1">
          <a:solidFill>
            <a:schemeClr val="bg1"/>
          </a:solidFill>
          <a:latin typeface="+mj-lt"/>
          <a:ea typeface="+mj-ea"/>
          <a:cs typeface="+mj-cs"/>
        </a:defRPr>
      </a:lvl1pPr>
      <a:lvl2pPr algn="r" rtl="0" eaLnBrk="1" fontAlgn="base" hangingPunct="1">
        <a:spcBef>
          <a:spcPct val="0"/>
        </a:spcBef>
        <a:spcAft>
          <a:spcPct val="0"/>
        </a:spcAft>
        <a:defRPr sz="3200" b="1">
          <a:solidFill>
            <a:schemeClr val="bg1"/>
          </a:solidFill>
          <a:latin typeface="Arial" panose="020B0604020202020204" pitchFamily="34" charset="0"/>
        </a:defRPr>
      </a:lvl2pPr>
      <a:lvl3pPr algn="r" rtl="0" eaLnBrk="1" fontAlgn="base" hangingPunct="1">
        <a:spcBef>
          <a:spcPct val="0"/>
        </a:spcBef>
        <a:spcAft>
          <a:spcPct val="0"/>
        </a:spcAft>
        <a:defRPr sz="3200" b="1">
          <a:solidFill>
            <a:schemeClr val="bg1"/>
          </a:solidFill>
          <a:latin typeface="Arial" panose="020B0604020202020204" pitchFamily="34" charset="0"/>
        </a:defRPr>
      </a:lvl3pPr>
      <a:lvl4pPr algn="r" rtl="0" eaLnBrk="1" fontAlgn="base" hangingPunct="1">
        <a:spcBef>
          <a:spcPct val="0"/>
        </a:spcBef>
        <a:spcAft>
          <a:spcPct val="0"/>
        </a:spcAft>
        <a:defRPr sz="3200" b="1">
          <a:solidFill>
            <a:schemeClr val="bg1"/>
          </a:solidFill>
          <a:latin typeface="Arial" panose="020B0604020202020204" pitchFamily="34" charset="0"/>
        </a:defRPr>
      </a:lvl4pPr>
      <a:lvl5pPr algn="r" rtl="0" eaLnBrk="1" fontAlgn="base" hangingPunct="1">
        <a:spcBef>
          <a:spcPct val="0"/>
        </a:spcBef>
        <a:spcAft>
          <a:spcPct val="0"/>
        </a:spcAft>
        <a:defRPr sz="3200" b="1">
          <a:solidFill>
            <a:schemeClr val="bg1"/>
          </a:solidFill>
          <a:latin typeface="Arial" panose="020B0604020202020204" pitchFamily="34" charset="0"/>
        </a:defRPr>
      </a:lvl5pPr>
      <a:lvl6pPr marL="457200" algn="r" rtl="0" eaLnBrk="1" fontAlgn="base" hangingPunct="1">
        <a:spcBef>
          <a:spcPct val="0"/>
        </a:spcBef>
        <a:spcAft>
          <a:spcPct val="0"/>
        </a:spcAft>
        <a:defRPr sz="3200" b="1">
          <a:solidFill>
            <a:schemeClr val="bg1"/>
          </a:solidFill>
          <a:latin typeface="Arial" panose="020B0604020202020204" pitchFamily="34" charset="0"/>
        </a:defRPr>
      </a:lvl6pPr>
      <a:lvl7pPr marL="914400" algn="r" rtl="0" eaLnBrk="1" fontAlgn="base" hangingPunct="1">
        <a:spcBef>
          <a:spcPct val="0"/>
        </a:spcBef>
        <a:spcAft>
          <a:spcPct val="0"/>
        </a:spcAft>
        <a:defRPr sz="3200" b="1">
          <a:solidFill>
            <a:schemeClr val="bg1"/>
          </a:solidFill>
          <a:latin typeface="Arial" panose="020B0604020202020204" pitchFamily="34" charset="0"/>
        </a:defRPr>
      </a:lvl7pPr>
      <a:lvl8pPr marL="1371600" algn="r" rtl="0" eaLnBrk="1" fontAlgn="base" hangingPunct="1">
        <a:spcBef>
          <a:spcPct val="0"/>
        </a:spcBef>
        <a:spcAft>
          <a:spcPct val="0"/>
        </a:spcAft>
        <a:defRPr sz="3200" b="1">
          <a:solidFill>
            <a:schemeClr val="bg1"/>
          </a:solidFill>
          <a:latin typeface="Arial" panose="020B0604020202020204" pitchFamily="34" charset="0"/>
        </a:defRPr>
      </a:lvl8pPr>
      <a:lvl9pPr marL="1828800" algn="r" rtl="0" eaLnBrk="1" fontAlgn="base" hangingPunct="1">
        <a:spcBef>
          <a:spcPct val="0"/>
        </a:spcBef>
        <a:spcAft>
          <a:spcPct val="0"/>
        </a:spcAft>
        <a:defRPr sz="3200" b="1">
          <a:solidFill>
            <a:schemeClr val="bg1"/>
          </a:solidFill>
          <a:latin typeface="Arial" panose="020B0604020202020204" pitchFamily="34" charset="0"/>
        </a:defRPr>
      </a:lvl9pPr>
    </p:titleStyle>
    <p:bodyStyle>
      <a:lvl1pPr marL="342900" indent="-342900" algn="l" rtl="0" eaLnBrk="1" fontAlgn="base" hangingPunct="1">
        <a:spcBef>
          <a:spcPct val="20000"/>
        </a:spcBef>
        <a:spcAft>
          <a:spcPct val="0"/>
        </a:spcAft>
        <a:buClr>
          <a:srgbClr val="F1AF00"/>
        </a:buClr>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lr>
          <a:srgbClr val="F1AF00"/>
        </a:buClr>
        <a:buFont typeface="Arial" panose="020B0604020202020204" pitchFamily="34" charset="0"/>
        <a:buChar char="–"/>
        <a:defRPr sz="2100">
          <a:solidFill>
            <a:srgbClr val="00338F"/>
          </a:solidFill>
          <a:latin typeface="+mn-lt"/>
        </a:defRPr>
      </a:lvl2pPr>
      <a:lvl3pPr marL="1143000" indent="-228600" algn="l" rtl="0" eaLnBrk="1" fontAlgn="base" hangingPunct="1">
        <a:spcBef>
          <a:spcPct val="20000"/>
        </a:spcBef>
        <a:spcAft>
          <a:spcPct val="0"/>
        </a:spcAft>
        <a:buClr>
          <a:srgbClr val="F1AF00"/>
        </a:buClr>
        <a:buFont typeface="Wingdings" panose="05000000000000000000" pitchFamily="2" charset="2"/>
        <a:buChar char="§"/>
        <a:defRPr sz="1900">
          <a:solidFill>
            <a:srgbClr val="00338F"/>
          </a:solidFill>
          <a:latin typeface="+mn-lt"/>
        </a:defRPr>
      </a:lvl3pPr>
      <a:lvl4pPr marL="1600200" indent="-228600" algn="l" rtl="0" eaLnBrk="1" fontAlgn="base" hangingPunct="1">
        <a:spcBef>
          <a:spcPct val="20000"/>
        </a:spcBef>
        <a:spcAft>
          <a:spcPct val="0"/>
        </a:spcAft>
        <a:buClr>
          <a:srgbClr val="F1AF00"/>
        </a:buClr>
        <a:buChar char="•"/>
        <a:defRPr sz="2000" i="1">
          <a:solidFill>
            <a:srgbClr val="00338F"/>
          </a:solidFill>
          <a:latin typeface="+mn-lt"/>
        </a:defRPr>
      </a:lvl4pPr>
      <a:lvl5pPr marL="2057400" indent="-228600" algn="l" rtl="0" eaLnBrk="1" fontAlgn="base" hangingPunct="1">
        <a:spcBef>
          <a:spcPct val="20000"/>
        </a:spcBef>
        <a:spcAft>
          <a:spcPct val="0"/>
        </a:spcAft>
        <a:buClr>
          <a:srgbClr val="F1AF00"/>
        </a:buClr>
        <a:buChar char="o"/>
        <a:defRPr sz="1600">
          <a:solidFill>
            <a:srgbClr val="00338F"/>
          </a:solidFill>
          <a:latin typeface="+mn-lt"/>
        </a:defRPr>
      </a:lvl5pPr>
      <a:lvl6pPr marL="2514600" indent="-228600" algn="l" rtl="0" eaLnBrk="1" fontAlgn="base" hangingPunct="1">
        <a:spcBef>
          <a:spcPct val="20000"/>
        </a:spcBef>
        <a:spcAft>
          <a:spcPct val="0"/>
        </a:spcAft>
        <a:buClr>
          <a:srgbClr val="F1AF00"/>
        </a:buClr>
        <a:buChar char="o"/>
        <a:defRPr sz="1600">
          <a:solidFill>
            <a:srgbClr val="00338F"/>
          </a:solidFill>
          <a:latin typeface="+mn-lt"/>
        </a:defRPr>
      </a:lvl6pPr>
      <a:lvl7pPr marL="2971800" indent="-228600" algn="l" rtl="0" eaLnBrk="1" fontAlgn="base" hangingPunct="1">
        <a:spcBef>
          <a:spcPct val="20000"/>
        </a:spcBef>
        <a:spcAft>
          <a:spcPct val="0"/>
        </a:spcAft>
        <a:buClr>
          <a:srgbClr val="F1AF00"/>
        </a:buClr>
        <a:buChar char="o"/>
        <a:defRPr sz="1600">
          <a:solidFill>
            <a:srgbClr val="00338F"/>
          </a:solidFill>
          <a:latin typeface="+mn-lt"/>
        </a:defRPr>
      </a:lvl7pPr>
      <a:lvl8pPr marL="3429000" indent="-228600" algn="l" rtl="0" eaLnBrk="1" fontAlgn="base" hangingPunct="1">
        <a:spcBef>
          <a:spcPct val="20000"/>
        </a:spcBef>
        <a:spcAft>
          <a:spcPct val="0"/>
        </a:spcAft>
        <a:buClr>
          <a:srgbClr val="F1AF00"/>
        </a:buClr>
        <a:buChar char="o"/>
        <a:defRPr sz="1600">
          <a:solidFill>
            <a:srgbClr val="00338F"/>
          </a:solidFill>
          <a:latin typeface="+mn-lt"/>
        </a:defRPr>
      </a:lvl8pPr>
      <a:lvl9pPr marL="3886200" indent="-228600" algn="l" rtl="0" eaLnBrk="1" fontAlgn="base" hangingPunct="1">
        <a:spcBef>
          <a:spcPct val="20000"/>
        </a:spcBef>
        <a:spcAft>
          <a:spcPct val="0"/>
        </a:spcAft>
        <a:buClr>
          <a:srgbClr val="F1AF00"/>
        </a:buClr>
        <a:buChar char="o"/>
        <a:defRPr sz="1600">
          <a:solidFill>
            <a:srgbClr val="00338F"/>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jpeg"/></Relationships>
</file>

<file path=ppt/slides/_rels/slide22.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2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mailto:1.0GeV@10mA" TargetMode="Externa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2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2.png"/></Relationships>
</file>

<file path=ppt/slides/_rels/slide32.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4.png"/><Relationship Id="rId7" Type="http://schemas.openxmlformats.org/officeDocument/2006/relationships/image" Target="../media/image8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png"/><Relationship Id="rId10" Type="http://schemas.openxmlformats.org/officeDocument/2006/relationships/image" Target="../media/image90.png"/><Relationship Id="rId4" Type="http://schemas.openxmlformats.org/officeDocument/2006/relationships/hyperlink" Target="file:///C:\Users\%25E9%25A1%25BE\AppData\Local\Youdao\Dict\Application\7.2.0.0511\resultui\dict" TargetMode="External"/><Relationship Id="rId9" Type="http://schemas.openxmlformats.org/officeDocument/2006/relationships/image" Target="../media/image89.png"/></Relationships>
</file>

<file path=ppt/slides/_rels/slide3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94.png"/></Relationships>
</file>

<file path=ppt/slides/_rels/slide3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100.jpeg"/><Relationship Id="rId5" Type="http://schemas.openxmlformats.org/officeDocument/2006/relationships/image" Target="../media/image99.jpeg"/><Relationship Id="rId4" Type="http://schemas.openxmlformats.org/officeDocument/2006/relationships/image" Target="../media/image98.png"/></Relationships>
</file>

<file path=ppt/slides/_rels/slide35.xml.rels><?xml version="1.0" encoding="UTF-8" standalone="yes"?>
<Relationships xmlns="http://schemas.openxmlformats.org/package/2006/relationships"><Relationship Id="rId8" Type="http://schemas.openxmlformats.org/officeDocument/2006/relationships/image" Target="../media/image105.jpeg"/><Relationship Id="rId3" Type="http://schemas.openxmlformats.org/officeDocument/2006/relationships/image" Target="../media/image101.jpe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4.jpeg"/><Relationship Id="rId5" Type="http://schemas.openxmlformats.org/officeDocument/2006/relationships/image" Target="../media/image103.jpeg"/><Relationship Id="rId4" Type="http://schemas.openxmlformats.org/officeDocument/2006/relationships/image" Target="../media/image10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tif"/><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p:nvPr/>
        </p:nvSpPr>
        <p:spPr bwMode="auto">
          <a:xfrm>
            <a:off x="557644" y="1642208"/>
            <a:ext cx="8686800" cy="2015391"/>
          </a:xfrm>
          <a:prstGeom prst="rect">
            <a:avLst/>
          </a:prstGeom>
          <a:noFill/>
          <a:ln>
            <a:noFill/>
          </a:ln>
        </p:spPr>
        <p:txBody>
          <a:bodyPr/>
          <a:lstStyle/>
          <a:p>
            <a:pPr algn="ctr" fontAlgn="auto">
              <a:lnSpc>
                <a:spcPct val="150000"/>
              </a:lnSpc>
              <a:spcBef>
                <a:spcPct val="600000"/>
              </a:spcBef>
              <a:spcAft>
                <a:spcPts val="0"/>
              </a:spcAft>
              <a:defRPr/>
            </a:pPr>
            <a:r>
              <a:rPr lang="en-US" altLang="zh-CN" sz="4000" i="1" dirty="0">
                <a:solidFill>
                  <a:srgbClr val="FF0000"/>
                </a:solidFill>
                <a:effectLst>
                  <a:outerShdw blurRad="38100" dist="38100" dir="2700000" algn="tl">
                    <a:srgbClr val="000000">
                      <a:alpha val="43137"/>
                    </a:srgbClr>
                  </a:outerShdw>
                </a:effectLst>
                <a:latin typeface="Times New Roman" panose="02020603050405020304" pitchFamily="18" charset="0"/>
                <a:ea typeface="楷体_GB2312" charset="-122"/>
                <a:cs typeface="Times New Roman" panose="02020603050405020304" pitchFamily="18" charset="0"/>
              </a:rPr>
              <a:t>C</a:t>
            </a:r>
            <a:r>
              <a:rPr lang="en-US" altLang="zh-CN" sz="4000" i="1" dirty="0">
                <a:solidFill>
                  <a:srgbClr val="0000FF"/>
                </a:solidFill>
                <a:effectLst>
                  <a:outerShdw blurRad="38100" dist="38100" dir="2700000" algn="tl">
                    <a:srgbClr val="000000">
                      <a:alpha val="43137"/>
                    </a:srgbClr>
                  </a:outerShdw>
                </a:effectLst>
                <a:latin typeface="Times New Roman" panose="02020603050405020304" pitchFamily="18" charset="0"/>
                <a:ea typeface="楷体_GB2312" charset="-122"/>
                <a:cs typeface="Times New Roman" panose="02020603050405020304" pitchFamily="18" charset="0"/>
              </a:rPr>
              <a:t>hina</a:t>
            </a:r>
            <a:r>
              <a:rPr lang="en-US" altLang="zh-CN" sz="4000" i="1" dirty="0">
                <a:solidFill>
                  <a:srgbClr val="FF0000"/>
                </a:solidFill>
                <a:effectLst>
                  <a:outerShdw blurRad="38100" dist="38100" dir="2700000" algn="tl">
                    <a:srgbClr val="000000">
                      <a:alpha val="43137"/>
                    </a:srgbClr>
                  </a:outerShdw>
                </a:effectLst>
                <a:latin typeface="Times New Roman" panose="02020603050405020304" pitchFamily="18" charset="0"/>
                <a:ea typeface="楷体_GB2312" charset="-122"/>
                <a:cs typeface="Times New Roman" panose="02020603050405020304" pitchFamily="18" charset="0"/>
              </a:rPr>
              <a:t> i</a:t>
            </a:r>
            <a:r>
              <a:rPr lang="en-US" altLang="zh-CN" sz="4000" i="1" dirty="0">
                <a:solidFill>
                  <a:srgbClr val="0000FF"/>
                </a:solidFill>
                <a:effectLst>
                  <a:outerShdw blurRad="38100" dist="38100" dir="2700000" algn="tl">
                    <a:srgbClr val="000000">
                      <a:alpha val="43137"/>
                    </a:srgbClr>
                  </a:outerShdw>
                </a:effectLst>
                <a:latin typeface="Times New Roman" panose="02020603050405020304" pitchFamily="18" charset="0"/>
                <a:ea typeface="楷体_GB2312" charset="-122"/>
                <a:cs typeface="Times New Roman" panose="02020603050405020304" pitchFamily="18" charset="0"/>
              </a:rPr>
              <a:t>nitiative</a:t>
            </a:r>
            <a:r>
              <a:rPr lang="en-US" altLang="zh-CN" sz="4000" i="1" dirty="0">
                <a:solidFill>
                  <a:srgbClr val="FF0000"/>
                </a:solidFill>
                <a:effectLst>
                  <a:outerShdw blurRad="38100" dist="38100" dir="2700000" algn="tl">
                    <a:srgbClr val="000000">
                      <a:alpha val="43137"/>
                    </a:srgbClr>
                  </a:outerShdw>
                </a:effectLst>
                <a:latin typeface="Times New Roman" panose="02020603050405020304" pitchFamily="18" charset="0"/>
                <a:ea typeface="楷体_GB2312" charset="-122"/>
                <a:cs typeface="Times New Roman" panose="02020603050405020304" pitchFamily="18" charset="0"/>
              </a:rPr>
              <a:t> A</a:t>
            </a:r>
            <a:r>
              <a:rPr lang="en-US" altLang="zh-CN" sz="4000" i="1" dirty="0">
                <a:solidFill>
                  <a:srgbClr val="0000FF"/>
                </a:solidFill>
                <a:effectLst>
                  <a:outerShdw blurRad="38100" dist="38100" dir="2700000" algn="tl">
                    <a:srgbClr val="000000">
                      <a:alpha val="43137"/>
                    </a:srgbClr>
                  </a:outerShdw>
                </a:effectLst>
                <a:latin typeface="Times New Roman" panose="02020603050405020304" pitchFamily="18" charset="0"/>
                <a:ea typeface="楷体_GB2312" charset="-122"/>
                <a:cs typeface="Times New Roman" panose="02020603050405020304" pitchFamily="18" charset="0"/>
              </a:rPr>
              <a:t>ccelerator</a:t>
            </a:r>
            <a:r>
              <a:rPr lang="en-US" altLang="zh-CN" sz="4000" i="1" dirty="0">
                <a:solidFill>
                  <a:srgbClr val="FF0000"/>
                </a:solidFill>
                <a:effectLst>
                  <a:outerShdw blurRad="38100" dist="38100" dir="2700000" algn="tl">
                    <a:srgbClr val="000000">
                      <a:alpha val="43137"/>
                    </a:srgbClr>
                  </a:outerShdw>
                </a:effectLst>
                <a:latin typeface="Times New Roman" panose="02020603050405020304" pitchFamily="18" charset="0"/>
                <a:ea typeface="楷体_GB2312" charset="-122"/>
                <a:cs typeface="Times New Roman" panose="02020603050405020304" pitchFamily="18" charset="0"/>
              </a:rPr>
              <a:t> D</a:t>
            </a:r>
            <a:r>
              <a:rPr lang="en-US" altLang="zh-CN" sz="4000" i="1" dirty="0">
                <a:solidFill>
                  <a:srgbClr val="0000FF"/>
                </a:solidFill>
                <a:effectLst>
                  <a:outerShdw blurRad="38100" dist="38100" dir="2700000" algn="tl">
                    <a:srgbClr val="000000">
                      <a:alpha val="43137"/>
                    </a:srgbClr>
                  </a:outerShdw>
                </a:effectLst>
                <a:latin typeface="Times New Roman" panose="02020603050405020304" pitchFamily="18" charset="0"/>
                <a:ea typeface="楷体_GB2312" charset="-122"/>
                <a:cs typeface="Times New Roman" panose="02020603050405020304" pitchFamily="18" charset="0"/>
              </a:rPr>
              <a:t>riven</a:t>
            </a:r>
            <a:r>
              <a:rPr lang="en-US" altLang="zh-CN" sz="4000" i="1" dirty="0">
                <a:solidFill>
                  <a:srgbClr val="FF0000"/>
                </a:solidFill>
                <a:effectLst>
                  <a:outerShdw blurRad="38100" dist="38100" dir="2700000" algn="tl">
                    <a:srgbClr val="000000">
                      <a:alpha val="43137"/>
                    </a:srgbClr>
                  </a:outerShdw>
                </a:effectLst>
                <a:latin typeface="Times New Roman" panose="02020603050405020304" pitchFamily="18" charset="0"/>
                <a:ea typeface="楷体_GB2312" charset="-122"/>
                <a:cs typeface="Times New Roman" panose="02020603050405020304" pitchFamily="18" charset="0"/>
              </a:rPr>
              <a:t> S</a:t>
            </a:r>
            <a:r>
              <a:rPr lang="en-US" altLang="zh-CN" sz="4000" i="1" dirty="0">
                <a:solidFill>
                  <a:srgbClr val="0000FF"/>
                </a:solidFill>
                <a:effectLst>
                  <a:outerShdw blurRad="38100" dist="38100" dir="2700000" algn="tl">
                    <a:srgbClr val="000000">
                      <a:alpha val="43137"/>
                    </a:srgbClr>
                  </a:outerShdw>
                </a:effectLst>
                <a:latin typeface="Times New Roman" panose="02020603050405020304" pitchFamily="18" charset="0"/>
                <a:ea typeface="楷体_GB2312" charset="-122"/>
                <a:cs typeface="Times New Roman" panose="02020603050405020304" pitchFamily="18" charset="0"/>
              </a:rPr>
              <a:t>ystem</a:t>
            </a:r>
            <a:r>
              <a:rPr lang="en-US" altLang="zh-CN" sz="4000" i="1" dirty="0">
                <a:solidFill>
                  <a:srgbClr val="003366"/>
                </a:solidFill>
                <a:effectLst>
                  <a:outerShdw blurRad="38100" dist="38100" dir="2700000" algn="tl">
                    <a:srgbClr val="000000">
                      <a:alpha val="43137"/>
                    </a:srgbClr>
                  </a:outerShdw>
                </a:effectLst>
                <a:latin typeface="Times New Roman" panose="02020603050405020304" pitchFamily="18" charset="0"/>
                <a:ea typeface="楷体_GB2312" charset="-122"/>
                <a:cs typeface="Times New Roman" panose="02020603050405020304" pitchFamily="18" charset="0"/>
              </a:rPr>
              <a:t> (</a:t>
            </a:r>
            <a:r>
              <a:rPr lang="en-US" altLang="zh-CN" sz="4000" i="1" dirty="0" err="1">
                <a:solidFill>
                  <a:srgbClr val="FF0000"/>
                </a:solidFill>
                <a:effectLst>
                  <a:outerShdw blurRad="38100" dist="38100" dir="2700000" algn="tl">
                    <a:srgbClr val="000000">
                      <a:alpha val="43137"/>
                    </a:srgbClr>
                  </a:outerShdw>
                </a:effectLst>
                <a:latin typeface="Times New Roman" panose="02020603050405020304" pitchFamily="18" charset="0"/>
                <a:ea typeface="楷体_GB2312" charset="-122"/>
                <a:cs typeface="Times New Roman" panose="02020603050405020304" pitchFamily="18" charset="0"/>
              </a:rPr>
              <a:t>CiADS</a:t>
            </a:r>
            <a:r>
              <a:rPr lang="en-US" altLang="zh-CN" sz="4000" i="1" dirty="0">
                <a:solidFill>
                  <a:srgbClr val="003366"/>
                </a:solidFill>
                <a:effectLst>
                  <a:outerShdw blurRad="38100" dist="38100" dir="2700000" algn="tl">
                    <a:srgbClr val="000000">
                      <a:alpha val="43137"/>
                    </a:srgbClr>
                  </a:outerShdw>
                </a:effectLst>
                <a:latin typeface="Times New Roman" panose="02020603050405020304" pitchFamily="18" charset="0"/>
                <a:ea typeface="楷体_GB2312" charset="-122"/>
                <a:cs typeface="Times New Roman" panose="02020603050405020304" pitchFamily="18" charset="0"/>
              </a:rPr>
              <a:t>)</a:t>
            </a:r>
            <a:endParaRPr lang="en-US" altLang="zh-CN" sz="4000" i="1" dirty="0">
              <a:solidFill>
                <a:srgbClr val="003366"/>
              </a:solidFill>
              <a:effectLst>
                <a:outerShdw blurRad="38100" dist="38100" dir="2700000" algn="tl">
                  <a:srgbClr val="000000">
                    <a:alpha val="43137"/>
                  </a:srgbClr>
                </a:outerShdw>
              </a:effectLst>
            </a:endParaRPr>
          </a:p>
        </p:txBody>
      </p:sp>
      <p:sp>
        <p:nvSpPr>
          <p:cNvPr id="12" name="副标题 2"/>
          <p:cNvSpPr/>
          <p:nvPr/>
        </p:nvSpPr>
        <p:spPr bwMode="auto">
          <a:xfrm>
            <a:off x="557644" y="5842000"/>
            <a:ext cx="9003868" cy="527151"/>
          </a:xfrm>
          <a:prstGeom prst="rect">
            <a:avLst/>
          </a:prstGeom>
          <a:noFill/>
          <a:ln w="9525">
            <a:noFill/>
            <a:miter lim="800000"/>
          </a:ln>
        </p:spPr>
        <p:txBody>
          <a:bodyPr anchor="b"/>
          <a:lstStyle/>
          <a:p>
            <a:pPr algn="ctr" fontAlgn="auto">
              <a:spcBef>
                <a:spcPts val="1200"/>
              </a:spcBef>
              <a:spcAft>
                <a:spcPts val="0"/>
              </a:spcAft>
              <a:defRPr/>
            </a:pPr>
            <a:r>
              <a:rPr lang="en-US" altLang="zh-CN" sz="2800" b="1" dirty="0">
                <a:solidFill>
                  <a:srgbClr val="003366"/>
                </a:solidFill>
                <a:latin typeface="华文细黑" pitchFamily="2" charset="-122"/>
                <a:ea typeface="华文细黑" pitchFamily="2" charset="-122"/>
              </a:rPr>
              <a:t>Institute of Modern Physics</a:t>
            </a:r>
            <a:endParaRPr lang="zh-CN" altLang="en-US" sz="2800" b="1" dirty="0">
              <a:solidFill>
                <a:srgbClr val="003366"/>
              </a:solidFill>
              <a:latin typeface="华文细黑" pitchFamily="2" charset="-122"/>
              <a:ea typeface="华文细黑" pitchFamily="2" charset="-122"/>
            </a:endParaRPr>
          </a:p>
        </p:txBody>
      </p:sp>
      <p:sp>
        <p:nvSpPr>
          <p:cNvPr id="7" name="副标题 2"/>
          <p:cNvSpPr/>
          <p:nvPr/>
        </p:nvSpPr>
        <p:spPr bwMode="auto">
          <a:xfrm>
            <a:off x="2030773" y="3983085"/>
            <a:ext cx="6267066" cy="630237"/>
          </a:xfrm>
          <a:prstGeom prst="rect">
            <a:avLst/>
          </a:prstGeom>
          <a:noFill/>
          <a:ln w="9525">
            <a:noFill/>
            <a:miter lim="800000"/>
          </a:ln>
        </p:spPr>
        <p:txBody>
          <a:bodyPr anchor="b"/>
          <a:lstStyle/>
          <a:p>
            <a:pPr algn="ctr" eaLnBrk="1" hangingPunct="1">
              <a:spcBef>
                <a:spcPct val="20000"/>
              </a:spcBef>
              <a:defRPr/>
            </a:pPr>
            <a:r>
              <a:rPr lang="en-US" altLang="zh-CN" sz="3000" dirty="0">
                <a:solidFill>
                  <a:srgbClr val="003366"/>
                </a:solidFill>
                <a:latin typeface="华文细黑" pitchFamily="2" charset="-122"/>
                <a:ea typeface="华文细黑" pitchFamily="2" charset="-122"/>
              </a:rPr>
              <a:t>Yuan He, </a:t>
            </a:r>
            <a:r>
              <a:rPr lang="en-US" altLang="zh-CN" sz="3000" dirty="0" err="1">
                <a:solidFill>
                  <a:srgbClr val="003366"/>
                </a:solidFill>
                <a:latin typeface="华文细黑" pitchFamily="2" charset="-122"/>
                <a:ea typeface="华文细黑" pitchFamily="2" charset="-122"/>
              </a:rPr>
              <a:t>Hushan</a:t>
            </a:r>
            <a:r>
              <a:rPr lang="en-US" altLang="zh-CN" sz="3000" dirty="0">
                <a:solidFill>
                  <a:srgbClr val="003366"/>
                </a:solidFill>
                <a:latin typeface="华文细黑" pitchFamily="2" charset="-122"/>
                <a:ea typeface="华文细黑" pitchFamily="2" charset="-122"/>
              </a:rPr>
              <a:t> Xu, Bin Zhang</a:t>
            </a:r>
            <a:endParaRPr lang="zh-CN" altLang="en-US" sz="3000" dirty="0">
              <a:solidFill>
                <a:srgbClr val="003366"/>
              </a:solidFill>
              <a:latin typeface="华文细黑" pitchFamily="2" charset="-122"/>
              <a:ea typeface="华文细黑"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593190546"/>
              </p:ext>
            </p:extLst>
          </p:nvPr>
        </p:nvGraphicFramePr>
        <p:xfrm>
          <a:off x="1080926" y="931557"/>
          <a:ext cx="7184443" cy="5547898"/>
        </p:xfrm>
        <a:graphic>
          <a:graphicData uri="http://schemas.openxmlformats.org/drawingml/2006/table">
            <a:tbl>
              <a:tblPr firstRow="1" firstCol="1" bandRow="1">
                <a:tableStyleId>{5C22544A-7EE6-4342-B048-85BDC9FD1C3A}</a:tableStyleId>
              </a:tblPr>
              <a:tblGrid>
                <a:gridCol w="4269533">
                  <a:extLst>
                    <a:ext uri="{9D8B030D-6E8A-4147-A177-3AD203B41FA5}">
                      <a16:colId xmlns:a16="http://schemas.microsoft.com/office/drawing/2014/main" val="20000"/>
                    </a:ext>
                  </a:extLst>
                </a:gridCol>
                <a:gridCol w="2914910">
                  <a:extLst>
                    <a:ext uri="{9D8B030D-6E8A-4147-A177-3AD203B41FA5}">
                      <a16:colId xmlns:a16="http://schemas.microsoft.com/office/drawing/2014/main" val="20001"/>
                    </a:ext>
                  </a:extLst>
                </a:gridCol>
              </a:tblGrid>
              <a:tr h="369380">
                <a:tc gridSpan="2">
                  <a:txBody>
                    <a:bodyPr/>
                    <a:lstStyle/>
                    <a:p>
                      <a:pPr algn="ctr">
                        <a:spcAft>
                          <a:spcPts val="0"/>
                        </a:spcAft>
                      </a:pPr>
                      <a:r>
                        <a:rPr lang="en-US" sz="1800" kern="100" dirty="0">
                          <a:solidFill>
                            <a:srgbClr val="0033CC"/>
                          </a:solidFill>
                          <a:effectLst/>
                          <a:latin typeface="华文细黑" pitchFamily="2" charset="-122"/>
                          <a:ea typeface="华文细黑" pitchFamily="2" charset="-122"/>
                          <a:cs typeface="宋体" panose="02010600030101010101" pitchFamily="2" charset="-122"/>
                        </a:rPr>
                        <a:t>ADS</a:t>
                      </a:r>
                      <a:endParaRPr lang="zh-CN" sz="1800" kern="100" dirty="0">
                        <a:solidFill>
                          <a:srgbClr val="0033CC"/>
                        </a:solidFill>
                        <a:effectLst/>
                        <a:latin typeface="华文细黑" pitchFamily="2" charset="-122"/>
                        <a:ea typeface="华文细黑"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p>
                  </a:txBody>
                  <a:tcPr/>
                </a:tc>
                <a:extLst>
                  <a:ext uri="{0D108BD9-81ED-4DB2-BD59-A6C34878D82A}">
                    <a16:rowId xmlns:a16="http://schemas.microsoft.com/office/drawing/2014/main" val="10000"/>
                  </a:ext>
                </a:extLst>
              </a:tr>
              <a:tr h="377227">
                <a:tc>
                  <a:txBody>
                    <a:bodyPr/>
                    <a:lstStyle/>
                    <a:p>
                      <a:pPr algn="ctr">
                        <a:spcAft>
                          <a:spcPts val="0"/>
                        </a:spcAft>
                      </a:pPr>
                      <a:r>
                        <a:rPr lang="en-US" altLang="zh-CN" sz="1800" kern="100" dirty="0">
                          <a:solidFill>
                            <a:schemeClr val="tx1"/>
                          </a:solidFill>
                          <a:effectLst/>
                          <a:latin typeface="华文细黑" pitchFamily="2" charset="-122"/>
                          <a:ea typeface="华文细黑" pitchFamily="2" charset="-122"/>
                          <a:cs typeface="宋体" panose="02010600030101010101" pitchFamily="2" charset="-122"/>
                        </a:rPr>
                        <a:t>Hea</a:t>
                      </a:r>
                      <a:r>
                        <a:rPr lang="en-US" altLang="zh-CN" sz="1800" kern="100" baseline="0" dirty="0">
                          <a:solidFill>
                            <a:schemeClr val="tx1"/>
                          </a:solidFill>
                          <a:effectLst/>
                          <a:latin typeface="华文细黑" pitchFamily="2" charset="-122"/>
                          <a:ea typeface="华文细黑" pitchFamily="2" charset="-122"/>
                          <a:cs typeface="宋体" panose="02010600030101010101" pitchFamily="2" charset="-122"/>
                        </a:rPr>
                        <a:t>t Power of ADS</a:t>
                      </a:r>
                      <a:endParaRPr lang="zh-CN" sz="1800" kern="100" dirty="0">
                        <a:solidFill>
                          <a:schemeClr val="tx1"/>
                        </a:solidFill>
                        <a:effectLst/>
                        <a:latin typeface="华文细黑" pitchFamily="2" charset="-122"/>
                        <a:ea typeface="华文细黑"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b="1" kern="100" dirty="0">
                          <a:solidFill>
                            <a:srgbClr val="FF0000"/>
                          </a:solidFill>
                          <a:effectLst/>
                          <a:latin typeface="华文细黑" pitchFamily="2" charset="-122"/>
                          <a:ea typeface="华文细黑" pitchFamily="2" charset="-122"/>
                          <a:cs typeface="宋体" panose="02010600030101010101" pitchFamily="2" charset="-122"/>
                        </a:rPr>
                        <a:t>10 </a:t>
                      </a:r>
                      <a:r>
                        <a:rPr lang="en-US" altLang="zh-CN" sz="1800" b="1" kern="100" dirty="0">
                          <a:solidFill>
                            <a:srgbClr val="FF0000"/>
                          </a:solidFill>
                          <a:effectLst/>
                          <a:latin typeface="华文细黑" pitchFamily="2" charset="-122"/>
                          <a:ea typeface="华文细黑" pitchFamily="2" charset="-122"/>
                          <a:cs typeface="宋体" panose="02010600030101010101" pitchFamily="2" charset="-122"/>
                        </a:rPr>
                        <a:t>MW</a:t>
                      </a:r>
                      <a:endParaRPr lang="zh-CN" sz="1800" b="1" kern="100" dirty="0">
                        <a:solidFill>
                          <a:srgbClr val="FF0000"/>
                        </a:solidFill>
                        <a:effectLst/>
                        <a:latin typeface="华文细黑" pitchFamily="2" charset="-122"/>
                        <a:ea typeface="华文细黑"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9380">
                <a:tc gridSpan="2">
                  <a:txBody>
                    <a:bodyPr/>
                    <a:lstStyle/>
                    <a:p>
                      <a:pPr algn="ctr">
                        <a:spcAft>
                          <a:spcPts val="0"/>
                        </a:spcAft>
                      </a:pPr>
                      <a:r>
                        <a:rPr lang="en-US" altLang="zh-CN" sz="1800" kern="100" dirty="0">
                          <a:solidFill>
                            <a:srgbClr val="0033CC"/>
                          </a:solidFill>
                          <a:effectLst/>
                          <a:latin typeface="华文细黑" pitchFamily="2" charset="-122"/>
                          <a:ea typeface="华文细黑" pitchFamily="2" charset="-122"/>
                          <a:cs typeface="宋体" panose="02010600030101010101" pitchFamily="2" charset="-122"/>
                        </a:rPr>
                        <a:t>Superconducting </a:t>
                      </a:r>
                      <a:r>
                        <a:rPr lang="en-US" altLang="zh-CN" sz="1800" kern="100" dirty="0" err="1">
                          <a:solidFill>
                            <a:srgbClr val="0033CC"/>
                          </a:solidFill>
                          <a:effectLst/>
                          <a:latin typeface="华文细黑" pitchFamily="2" charset="-122"/>
                          <a:ea typeface="华文细黑" pitchFamily="2" charset="-122"/>
                          <a:cs typeface="宋体" panose="02010600030101010101" pitchFamily="2" charset="-122"/>
                        </a:rPr>
                        <a:t>Linac</a:t>
                      </a:r>
                      <a:endParaRPr lang="zh-CN" sz="1800" kern="100" dirty="0">
                        <a:solidFill>
                          <a:schemeClr val="tx1"/>
                        </a:solidFill>
                        <a:effectLst/>
                        <a:latin typeface="华文细黑" pitchFamily="2" charset="-122"/>
                        <a:ea typeface="华文细黑"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p>
                  </a:txBody>
                  <a:tcPr/>
                </a:tc>
                <a:extLst>
                  <a:ext uri="{0D108BD9-81ED-4DB2-BD59-A6C34878D82A}">
                    <a16:rowId xmlns:a16="http://schemas.microsoft.com/office/drawing/2014/main" val="10002"/>
                  </a:ext>
                </a:extLst>
              </a:tr>
              <a:tr h="369380">
                <a:tc>
                  <a:txBody>
                    <a:bodyPr/>
                    <a:lstStyle/>
                    <a:p>
                      <a:pPr algn="ctr">
                        <a:spcAft>
                          <a:spcPts val="0"/>
                        </a:spcAft>
                      </a:pPr>
                      <a:r>
                        <a:rPr lang="en-US" altLang="zh-CN" sz="1800" kern="100" dirty="0">
                          <a:solidFill>
                            <a:schemeClr val="tx1"/>
                          </a:solidFill>
                          <a:effectLst/>
                          <a:latin typeface="华文细黑" pitchFamily="2" charset="-122"/>
                          <a:ea typeface="华文细黑" pitchFamily="2" charset="-122"/>
                          <a:cs typeface="宋体" panose="02010600030101010101" pitchFamily="2" charset="-122"/>
                        </a:rPr>
                        <a:t>Species</a:t>
                      </a:r>
                      <a:endParaRPr lang="zh-CN" sz="1800" kern="100" dirty="0">
                        <a:solidFill>
                          <a:schemeClr val="tx1"/>
                        </a:solidFill>
                        <a:effectLst/>
                        <a:latin typeface="华文细黑" pitchFamily="2" charset="-122"/>
                        <a:ea typeface="华文细黑"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zh-CN" sz="1800" kern="100" dirty="0">
                          <a:solidFill>
                            <a:schemeClr val="tx1"/>
                          </a:solidFill>
                          <a:effectLst/>
                          <a:latin typeface="华文细黑" pitchFamily="2" charset="-122"/>
                          <a:ea typeface="华文细黑" pitchFamily="2" charset="-122"/>
                          <a:cs typeface="宋体" panose="02010600030101010101" pitchFamily="2" charset="-122"/>
                        </a:rPr>
                        <a:t>Proton</a:t>
                      </a:r>
                      <a:endParaRPr lang="zh-CN" sz="1800" kern="100" dirty="0">
                        <a:solidFill>
                          <a:schemeClr val="tx1"/>
                        </a:solidFill>
                        <a:effectLst/>
                        <a:latin typeface="华文细黑" pitchFamily="2" charset="-122"/>
                        <a:ea typeface="华文细黑"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9380">
                <a:tc>
                  <a:txBody>
                    <a:bodyPr/>
                    <a:lstStyle/>
                    <a:p>
                      <a:pPr algn="ctr">
                        <a:spcAft>
                          <a:spcPts val="0"/>
                        </a:spcAft>
                      </a:pPr>
                      <a:r>
                        <a:rPr lang="en-US" altLang="zh-CN" sz="1800" kern="100" dirty="0">
                          <a:solidFill>
                            <a:schemeClr val="tx1"/>
                          </a:solidFill>
                          <a:effectLst/>
                          <a:latin typeface="华文细黑" pitchFamily="2" charset="-122"/>
                          <a:ea typeface="华文细黑" pitchFamily="2" charset="-122"/>
                          <a:cs typeface="宋体" panose="02010600030101010101" pitchFamily="2" charset="-122"/>
                        </a:rPr>
                        <a:t>Beam</a:t>
                      </a:r>
                      <a:r>
                        <a:rPr lang="en-US" altLang="zh-CN" sz="1800" kern="100" baseline="0" dirty="0">
                          <a:solidFill>
                            <a:schemeClr val="tx1"/>
                          </a:solidFill>
                          <a:effectLst/>
                          <a:latin typeface="华文细黑" pitchFamily="2" charset="-122"/>
                          <a:ea typeface="华文细黑" pitchFamily="2" charset="-122"/>
                          <a:cs typeface="宋体" panose="02010600030101010101" pitchFamily="2" charset="-122"/>
                        </a:rPr>
                        <a:t> Energy</a:t>
                      </a:r>
                      <a:endParaRPr lang="zh-CN" sz="1800" kern="100" dirty="0">
                        <a:solidFill>
                          <a:schemeClr val="tx1"/>
                        </a:solidFill>
                        <a:effectLst/>
                        <a:latin typeface="华文细黑" pitchFamily="2" charset="-122"/>
                        <a:ea typeface="华文细黑"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zh-CN" sz="1800" kern="100" dirty="0">
                          <a:solidFill>
                            <a:schemeClr val="tx1"/>
                          </a:solidFill>
                          <a:effectLst/>
                          <a:latin typeface="华文细黑" pitchFamily="2" charset="-122"/>
                          <a:ea typeface="华文细黑" pitchFamily="2" charset="-122"/>
                          <a:cs typeface="宋体" panose="02010600030101010101" pitchFamily="2" charset="-122"/>
                        </a:rPr>
                        <a:t>500 MeV</a:t>
                      </a:r>
                      <a:endParaRPr lang="zh-CN" sz="1800" kern="100" dirty="0">
                        <a:solidFill>
                          <a:schemeClr val="tx1"/>
                        </a:solidFill>
                        <a:effectLst/>
                        <a:latin typeface="华文细黑" pitchFamily="2" charset="-122"/>
                        <a:ea typeface="华文细黑"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69380">
                <a:tc>
                  <a:txBody>
                    <a:bodyPr/>
                    <a:lstStyle/>
                    <a:p>
                      <a:pPr algn="ctr">
                        <a:spcAft>
                          <a:spcPts val="0"/>
                        </a:spcAft>
                      </a:pPr>
                      <a:r>
                        <a:rPr lang="en-US" altLang="zh-CN" sz="1800" kern="100" dirty="0">
                          <a:solidFill>
                            <a:schemeClr val="tx1"/>
                          </a:solidFill>
                          <a:effectLst/>
                          <a:latin typeface="华文细黑" pitchFamily="2" charset="-122"/>
                          <a:ea typeface="华文细黑" pitchFamily="2" charset="-122"/>
                          <a:cs typeface="宋体" panose="02010600030101010101" pitchFamily="2" charset="-122"/>
                        </a:rPr>
                        <a:t>Beam</a:t>
                      </a:r>
                      <a:r>
                        <a:rPr lang="en-US" altLang="zh-CN" sz="1800" kern="100" baseline="0" dirty="0">
                          <a:solidFill>
                            <a:schemeClr val="tx1"/>
                          </a:solidFill>
                          <a:effectLst/>
                          <a:latin typeface="华文细黑" pitchFamily="2" charset="-122"/>
                          <a:ea typeface="华文细黑" pitchFamily="2" charset="-122"/>
                          <a:cs typeface="宋体" panose="02010600030101010101" pitchFamily="2" charset="-122"/>
                        </a:rPr>
                        <a:t> Power</a:t>
                      </a:r>
                      <a:endParaRPr lang="zh-CN" sz="1800" kern="100" dirty="0">
                        <a:solidFill>
                          <a:schemeClr val="tx1"/>
                        </a:solidFill>
                        <a:effectLst/>
                        <a:latin typeface="华文细黑" pitchFamily="2" charset="-122"/>
                        <a:ea typeface="华文细黑"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kern="100" dirty="0">
                          <a:solidFill>
                            <a:schemeClr val="tx1"/>
                          </a:solidFill>
                          <a:effectLst/>
                          <a:latin typeface="华文细黑" pitchFamily="2" charset="-122"/>
                          <a:ea typeface="华文细黑" pitchFamily="2" charset="-122"/>
                          <a:cs typeface="宋体" panose="02010600030101010101" pitchFamily="2" charset="-122"/>
                        </a:rPr>
                        <a:t>~2.5</a:t>
                      </a:r>
                      <a:r>
                        <a:rPr lang="en-US" sz="1800" kern="100" baseline="0" dirty="0">
                          <a:solidFill>
                            <a:schemeClr val="tx1"/>
                          </a:solidFill>
                          <a:effectLst/>
                          <a:latin typeface="华文细黑" pitchFamily="2" charset="-122"/>
                          <a:ea typeface="华文细黑" pitchFamily="2" charset="-122"/>
                          <a:cs typeface="宋体" panose="02010600030101010101" pitchFamily="2" charset="-122"/>
                        </a:rPr>
                        <a:t> </a:t>
                      </a:r>
                      <a:r>
                        <a:rPr lang="en-US" altLang="zh-CN" sz="1800" kern="100" dirty="0">
                          <a:solidFill>
                            <a:schemeClr val="tx1"/>
                          </a:solidFill>
                          <a:effectLst/>
                          <a:latin typeface="华文细黑" pitchFamily="2" charset="-122"/>
                          <a:ea typeface="华文细黑" pitchFamily="2" charset="-122"/>
                          <a:cs typeface="宋体" panose="02010600030101010101" pitchFamily="2" charset="-122"/>
                        </a:rPr>
                        <a:t>MW</a:t>
                      </a:r>
                      <a:endParaRPr lang="zh-CN" sz="1800" kern="100" dirty="0">
                        <a:solidFill>
                          <a:schemeClr val="tx1"/>
                        </a:solidFill>
                        <a:effectLst/>
                        <a:latin typeface="华文细黑" pitchFamily="2" charset="-122"/>
                        <a:ea typeface="华文细黑"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69380">
                <a:tc>
                  <a:txBody>
                    <a:bodyPr/>
                    <a:lstStyle/>
                    <a:p>
                      <a:pPr algn="ctr">
                        <a:spcAft>
                          <a:spcPts val="0"/>
                        </a:spcAft>
                      </a:pPr>
                      <a:r>
                        <a:rPr lang="en-US" altLang="zh-CN" sz="1800" kern="100" dirty="0">
                          <a:solidFill>
                            <a:schemeClr val="tx1"/>
                          </a:solidFill>
                          <a:effectLst/>
                          <a:latin typeface="华文细黑" pitchFamily="2" charset="-122"/>
                          <a:ea typeface="华文细黑" pitchFamily="2" charset="-122"/>
                          <a:cs typeface="宋体" panose="02010600030101010101" pitchFamily="2" charset="-122"/>
                        </a:rPr>
                        <a:t>Operation</a:t>
                      </a:r>
                      <a:r>
                        <a:rPr lang="en-US" altLang="zh-CN" sz="1800" kern="100" baseline="0" dirty="0">
                          <a:solidFill>
                            <a:schemeClr val="tx1"/>
                          </a:solidFill>
                          <a:effectLst/>
                          <a:latin typeface="华文细黑" pitchFamily="2" charset="-122"/>
                          <a:ea typeface="华文细黑" pitchFamily="2" charset="-122"/>
                          <a:cs typeface="宋体" panose="02010600030101010101" pitchFamily="2" charset="-122"/>
                        </a:rPr>
                        <a:t> mode</a:t>
                      </a:r>
                      <a:endParaRPr lang="zh-CN" sz="1800" kern="100" dirty="0">
                        <a:solidFill>
                          <a:schemeClr val="tx1"/>
                        </a:solidFill>
                        <a:effectLst/>
                        <a:latin typeface="华文细黑" pitchFamily="2" charset="-122"/>
                        <a:ea typeface="华文细黑"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kern="100">
                          <a:solidFill>
                            <a:schemeClr val="tx1"/>
                          </a:solidFill>
                          <a:effectLst/>
                          <a:latin typeface="华文细黑" pitchFamily="2" charset="-122"/>
                          <a:ea typeface="华文细黑" pitchFamily="2" charset="-122"/>
                          <a:cs typeface="宋体" panose="02010600030101010101" pitchFamily="2" charset="-122"/>
                        </a:rPr>
                        <a:t>CW/pulse</a:t>
                      </a:r>
                      <a:endParaRPr lang="zh-CN" sz="1800" kern="100">
                        <a:solidFill>
                          <a:schemeClr val="tx1"/>
                        </a:solidFill>
                        <a:effectLst/>
                        <a:latin typeface="华文细黑" pitchFamily="2" charset="-122"/>
                        <a:ea typeface="华文细黑"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69380">
                <a:tc gridSpan="2">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800" kern="100" dirty="0">
                          <a:solidFill>
                            <a:srgbClr val="0033CC"/>
                          </a:solidFill>
                          <a:effectLst/>
                          <a:latin typeface="华文细黑" pitchFamily="2" charset="-122"/>
                          <a:ea typeface="华文细黑" pitchFamily="2" charset="-122"/>
                          <a:cs typeface="宋体" panose="02010600030101010101" pitchFamily="2" charset="-122"/>
                        </a:rPr>
                        <a:t>High</a:t>
                      </a:r>
                      <a:r>
                        <a:rPr lang="en-US" altLang="zh-CN" sz="1800" kern="100" baseline="0" dirty="0">
                          <a:solidFill>
                            <a:srgbClr val="0033CC"/>
                          </a:solidFill>
                          <a:effectLst/>
                          <a:latin typeface="华文细黑" pitchFamily="2" charset="-122"/>
                          <a:ea typeface="华文细黑" pitchFamily="2" charset="-122"/>
                          <a:cs typeface="宋体" panose="02010600030101010101" pitchFamily="2" charset="-122"/>
                        </a:rPr>
                        <a:t> Power Target</a:t>
                      </a:r>
                      <a:endParaRPr lang="zh-CN" altLang="zh-CN" sz="1800" kern="100" dirty="0">
                        <a:solidFill>
                          <a:schemeClr val="tx1"/>
                        </a:solidFill>
                        <a:effectLst/>
                        <a:latin typeface="华文细黑" pitchFamily="2" charset="-122"/>
                        <a:ea typeface="华文细黑"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p>
                  </a:txBody>
                  <a:tcPr/>
                </a:tc>
                <a:extLst>
                  <a:ext uri="{0D108BD9-81ED-4DB2-BD59-A6C34878D82A}">
                    <a16:rowId xmlns:a16="http://schemas.microsoft.com/office/drawing/2014/main" val="10007"/>
                  </a:ext>
                </a:extLst>
              </a:tr>
              <a:tr h="369380">
                <a:tc>
                  <a:txBody>
                    <a:bodyPr/>
                    <a:lstStyle/>
                    <a:p>
                      <a:pPr algn="ctr">
                        <a:spcAft>
                          <a:spcPts val="0"/>
                        </a:spcAft>
                      </a:pPr>
                      <a:r>
                        <a:rPr lang="en-US" altLang="zh-CN" sz="1800" kern="100" dirty="0">
                          <a:solidFill>
                            <a:schemeClr val="tx1"/>
                          </a:solidFill>
                          <a:effectLst/>
                          <a:latin typeface="华文细黑" pitchFamily="2" charset="-122"/>
                          <a:ea typeface="华文细黑" pitchFamily="2" charset="-122"/>
                          <a:cs typeface="宋体" panose="02010600030101010101" pitchFamily="2" charset="-122"/>
                        </a:rPr>
                        <a:t>Materials</a:t>
                      </a:r>
                      <a:endParaRPr lang="zh-CN" sz="1800" kern="100" dirty="0">
                        <a:solidFill>
                          <a:schemeClr val="tx1"/>
                        </a:solidFill>
                        <a:effectLst/>
                        <a:latin typeface="华文细黑" pitchFamily="2" charset="-122"/>
                        <a:ea typeface="华文细黑"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800" kern="100" dirty="0">
                          <a:solidFill>
                            <a:schemeClr val="tx1"/>
                          </a:solidFill>
                          <a:effectLst/>
                          <a:latin typeface="华文细黑" pitchFamily="2" charset="-122"/>
                          <a:ea typeface="华文细黑" pitchFamily="2" charset="-122"/>
                          <a:cs typeface="宋体" panose="02010600030101010101" pitchFamily="2" charset="-122"/>
                        </a:rPr>
                        <a:t>Tungsten, granular flow</a:t>
                      </a:r>
                      <a:endParaRPr lang="zh-CN" altLang="zh-CN" sz="1800" kern="100" dirty="0">
                        <a:solidFill>
                          <a:schemeClr val="tx1"/>
                        </a:solidFill>
                        <a:effectLst/>
                        <a:latin typeface="华文细黑" pitchFamily="2" charset="-122"/>
                        <a:ea typeface="华文细黑"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69380">
                <a:tc>
                  <a:txBody>
                    <a:bodyPr/>
                    <a:lstStyle/>
                    <a:p>
                      <a:pPr algn="ctr">
                        <a:spcAft>
                          <a:spcPts val="0"/>
                        </a:spcAft>
                      </a:pPr>
                      <a:r>
                        <a:rPr lang="en-US" altLang="zh-CN" sz="1800" kern="100" dirty="0">
                          <a:solidFill>
                            <a:schemeClr val="tx1"/>
                          </a:solidFill>
                          <a:effectLst/>
                          <a:latin typeface="华文细黑" pitchFamily="2" charset="-122"/>
                          <a:ea typeface="华文细黑" pitchFamily="2" charset="-122"/>
                          <a:cs typeface="宋体" panose="02010600030101010101" pitchFamily="2" charset="-122"/>
                        </a:rPr>
                        <a:t>Neutron Flux</a:t>
                      </a:r>
                      <a:endParaRPr lang="zh-CN" sz="1800" kern="100" dirty="0">
                        <a:solidFill>
                          <a:schemeClr val="tx1"/>
                        </a:solidFill>
                        <a:effectLst/>
                        <a:latin typeface="华文细黑" pitchFamily="2" charset="-122"/>
                        <a:ea typeface="华文细黑"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800" kern="100" dirty="0">
                          <a:solidFill>
                            <a:schemeClr val="tx1"/>
                          </a:solidFill>
                          <a:effectLst/>
                          <a:latin typeface="华文细黑" pitchFamily="2" charset="-122"/>
                          <a:ea typeface="华文细黑" pitchFamily="2" charset="-122"/>
                          <a:cs typeface="宋体" panose="02010600030101010101" pitchFamily="2" charset="-122"/>
                        </a:rPr>
                        <a:t>10</a:t>
                      </a:r>
                      <a:r>
                        <a:rPr lang="en-US" altLang="zh-CN" sz="1800" kern="100" baseline="30000" dirty="0">
                          <a:solidFill>
                            <a:schemeClr val="tx1"/>
                          </a:solidFill>
                          <a:effectLst/>
                          <a:latin typeface="华文细黑" pitchFamily="2" charset="-122"/>
                          <a:ea typeface="华文细黑" pitchFamily="2" charset="-122"/>
                          <a:cs typeface="宋体" panose="02010600030101010101" pitchFamily="2" charset="-122"/>
                        </a:rPr>
                        <a:t>16~17 </a:t>
                      </a:r>
                      <a:r>
                        <a:rPr lang="en-US" altLang="zh-CN" sz="1800" kern="100" baseline="0" dirty="0">
                          <a:solidFill>
                            <a:schemeClr val="tx1"/>
                          </a:solidFill>
                          <a:effectLst/>
                          <a:latin typeface="华文细黑" pitchFamily="2" charset="-122"/>
                          <a:ea typeface="华文细黑" pitchFamily="2" charset="-122"/>
                          <a:cs typeface="宋体" panose="02010600030101010101" pitchFamily="2" charset="-122"/>
                        </a:rPr>
                        <a:t>/s</a:t>
                      </a:r>
                      <a:endParaRPr lang="zh-CN" altLang="zh-CN" sz="1800" kern="100" dirty="0">
                        <a:solidFill>
                          <a:schemeClr val="tx1"/>
                        </a:solidFill>
                        <a:effectLst/>
                        <a:latin typeface="华文细黑" pitchFamily="2" charset="-122"/>
                        <a:ea typeface="华文细黑"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69380">
                <a:tc>
                  <a:txBody>
                    <a:bodyPr/>
                    <a:lstStyle/>
                    <a:p>
                      <a:pPr algn="ctr">
                        <a:spcAft>
                          <a:spcPts val="0"/>
                        </a:spcAft>
                      </a:pPr>
                      <a:r>
                        <a:rPr lang="en-US" altLang="zh-CN" sz="1800" kern="100" dirty="0">
                          <a:solidFill>
                            <a:schemeClr val="tx1"/>
                          </a:solidFill>
                          <a:effectLst/>
                          <a:latin typeface="华文细黑" pitchFamily="2" charset="-122"/>
                          <a:ea typeface="华文细黑" pitchFamily="2" charset="-122"/>
                          <a:cs typeface="宋体" panose="02010600030101010101" pitchFamily="2" charset="-122"/>
                        </a:rPr>
                        <a:t>Heat Power</a:t>
                      </a:r>
                      <a:endParaRPr lang="zh-CN" sz="1800" kern="100" dirty="0">
                        <a:solidFill>
                          <a:schemeClr val="tx1"/>
                        </a:solidFill>
                        <a:effectLst/>
                        <a:latin typeface="华文细黑" pitchFamily="2" charset="-122"/>
                        <a:ea typeface="华文细黑"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800" kern="100" dirty="0">
                          <a:solidFill>
                            <a:schemeClr val="tx1"/>
                          </a:solidFill>
                          <a:effectLst/>
                          <a:latin typeface="华文细黑" pitchFamily="2" charset="-122"/>
                          <a:ea typeface="华文细黑" pitchFamily="2" charset="-122"/>
                          <a:cs typeface="宋体" panose="02010600030101010101" pitchFamily="2" charset="-122"/>
                        </a:rPr>
                        <a:t>~2.5 MW</a:t>
                      </a:r>
                      <a:endParaRPr lang="zh-CN" altLang="zh-CN" sz="1800" kern="100" dirty="0">
                        <a:solidFill>
                          <a:schemeClr val="tx1"/>
                        </a:solidFill>
                        <a:effectLst/>
                        <a:latin typeface="华文细黑" pitchFamily="2" charset="-122"/>
                        <a:ea typeface="华文细黑"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69380">
                <a:tc gridSpan="2">
                  <a:txBody>
                    <a:bodyPr/>
                    <a:lstStyle/>
                    <a:p>
                      <a:pPr algn="ctr">
                        <a:spcAft>
                          <a:spcPts val="0"/>
                        </a:spcAft>
                      </a:pPr>
                      <a:r>
                        <a:rPr lang="en-US" altLang="zh-CN" sz="1800" kern="100" dirty="0">
                          <a:solidFill>
                            <a:srgbClr val="0033CC"/>
                          </a:solidFill>
                          <a:effectLst/>
                          <a:latin typeface="华文细黑" pitchFamily="2" charset="-122"/>
                          <a:ea typeface="华文细黑" pitchFamily="2" charset="-122"/>
                          <a:cs typeface="宋体" panose="02010600030101010101" pitchFamily="2" charset="-122"/>
                        </a:rPr>
                        <a:t>Subcritical</a:t>
                      </a:r>
                      <a:r>
                        <a:rPr lang="en-US" altLang="zh-CN" sz="1800" kern="100" baseline="0" dirty="0">
                          <a:solidFill>
                            <a:srgbClr val="0033CC"/>
                          </a:solidFill>
                          <a:effectLst/>
                          <a:latin typeface="华文细黑" pitchFamily="2" charset="-122"/>
                          <a:ea typeface="华文细黑" pitchFamily="2" charset="-122"/>
                          <a:cs typeface="宋体" panose="02010600030101010101" pitchFamily="2" charset="-122"/>
                        </a:rPr>
                        <a:t> Reactor</a:t>
                      </a:r>
                      <a:endParaRPr lang="zh-CN" sz="1800" kern="100" dirty="0">
                        <a:solidFill>
                          <a:srgbClr val="0033CC"/>
                        </a:solidFill>
                        <a:effectLst/>
                        <a:latin typeface="华文细黑" pitchFamily="2" charset="-122"/>
                        <a:ea typeface="华文细黑"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p>
                  </a:txBody>
                  <a:tcPr/>
                </a:tc>
                <a:extLst>
                  <a:ext uri="{0D108BD9-81ED-4DB2-BD59-A6C34878D82A}">
                    <a16:rowId xmlns:a16="http://schemas.microsoft.com/office/drawing/2014/main" val="10011"/>
                  </a:ext>
                </a:extLst>
              </a:tr>
              <a:tr h="369380">
                <a:tc>
                  <a:txBody>
                    <a:bodyPr/>
                    <a:lstStyle/>
                    <a:p>
                      <a:pPr algn="ctr">
                        <a:spcAft>
                          <a:spcPts val="0"/>
                        </a:spcAft>
                      </a:pPr>
                      <a:r>
                        <a:rPr lang="en-US" altLang="zh-CN" sz="1800" kern="100" dirty="0">
                          <a:solidFill>
                            <a:schemeClr val="tx1"/>
                          </a:solidFill>
                          <a:effectLst/>
                          <a:latin typeface="华文细黑" pitchFamily="2" charset="-122"/>
                          <a:ea typeface="华文细黑" pitchFamily="2" charset="-122"/>
                          <a:cs typeface="宋体" panose="02010600030101010101" pitchFamily="2" charset="-122"/>
                        </a:rPr>
                        <a:t>Heat Power driven</a:t>
                      </a:r>
                      <a:r>
                        <a:rPr lang="en-US" altLang="zh-CN" sz="1800" kern="100" baseline="0" dirty="0">
                          <a:solidFill>
                            <a:schemeClr val="tx1"/>
                          </a:solidFill>
                          <a:effectLst/>
                          <a:latin typeface="华文细黑" pitchFamily="2" charset="-122"/>
                          <a:ea typeface="华文细黑" pitchFamily="2" charset="-122"/>
                          <a:cs typeface="宋体" panose="02010600030101010101" pitchFamily="2" charset="-122"/>
                        </a:rPr>
                        <a:t> by beam</a:t>
                      </a:r>
                      <a:endParaRPr lang="zh-CN" sz="1800" kern="100" dirty="0">
                        <a:solidFill>
                          <a:schemeClr val="tx1"/>
                        </a:solidFill>
                        <a:effectLst/>
                        <a:latin typeface="华文细黑" pitchFamily="2" charset="-122"/>
                        <a:ea typeface="华文细黑"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zh-CN" sz="1800" kern="100" dirty="0">
                          <a:solidFill>
                            <a:schemeClr val="tx1"/>
                          </a:solidFill>
                          <a:effectLst/>
                          <a:latin typeface="华文细黑" pitchFamily="2" charset="-122"/>
                          <a:ea typeface="华文细黑" pitchFamily="2" charset="-122"/>
                          <a:cs typeface="宋体" panose="02010600030101010101" pitchFamily="2" charset="-122"/>
                        </a:rPr>
                        <a:t>~7.7MW</a:t>
                      </a:r>
                      <a:endParaRPr lang="zh-CN" sz="1800" kern="100" dirty="0">
                        <a:solidFill>
                          <a:schemeClr val="tx1"/>
                        </a:solidFill>
                        <a:effectLst/>
                        <a:latin typeface="华文细黑" pitchFamily="2" charset="-122"/>
                        <a:ea typeface="华文细黑"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369380">
                <a:tc>
                  <a:txBody>
                    <a:bodyPr/>
                    <a:lstStyle/>
                    <a:p>
                      <a:pPr algn="ctr">
                        <a:spcAft>
                          <a:spcPts val="0"/>
                        </a:spcAft>
                      </a:pPr>
                      <a:r>
                        <a:rPr lang="en-US" altLang="zh-CN" sz="1800" kern="100" dirty="0">
                          <a:solidFill>
                            <a:schemeClr val="tx1"/>
                          </a:solidFill>
                          <a:effectLst/>
                          <a:latin typeface="华文细黑" pitchFamily="2" charset="-122"/>
                          <a:ea typeface="华文细黑" pitchFamily="2" charset="-122"/>
                          <a:cs typeface="宋体" panose="02010600030101010101" pitchFamily="2" charset="-122"/>
                        </a:rPr>
                        <a:t>Fuel</a:t>
                      </a:r>
                      <a:r>
                        <a:rPr lang="en-US" altLang="zh-CN" sz="1800" kern="100" baseline="0" dirty="0">
                          <a:solidFill>
                            <a:schemeClr val="tx1"/>
                          </a:solidFill>
                          <a:effectLst/>
                          <a:latin typeface="华文细黑" pitchFamily="2" charset="-122"/>
                          <a:ea typeface="华文细黑" pitchFamily="2" charset="-122"/>
                          <a:cs typeface="宋体" panose="02010600030101010101" pitchFamily="2" charset="-122"/>
                        </a:rPr>
                        <a:t> and enrichment</a:t>
                      </a:r>
                      <a:endParaRPr lang="zh-CN" sz="1800" kern="100" dirty="0">
                        <a:solidFill>
                          <a:schemeClr val="tx1"/>
                        </a:solidFill>
                        <a:effectLst/>
                        <a:latin typeface="华文细黑" pitchFamily="2" charset="-122"/>
                        <a:ea typeface="华文细黑"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zh-CN" sz="1800" kern="100" dirty="0">
                          <a:solidFill>
                            <a:schemeClr val="tx1"/>
                          </a:solidFill>
                          <a:effectLst/>
                          <a:latin typeface="华文细黑" pitchFamily="2" charset="-122"/>
                          <a:ea typeface="华文细黑" pitchFamily="2" charset="-122"/>
                          <a:cs typeface="宋体" panose="02010600030101010101" pitchFamily="2" charset="-122"/>
                        </a:rPr>
                        <a:t>19.75% UO</a:t>
                      </a:r>
                      <a:r>
                        <a:rPr lang="en-US" altLang="zh-CN" sz="1800" kern="100" baseline="-25000" dirty="0">
                          <a:solidFill>
                            <a:schemeClr val="tx1"/>
                          </a:solidFill>
                          <a:effectLst/>
                          <a:latin typeface="华文细黑" pitchFamily="2" charset="-122"/>
                          <a:ea typeface="华文细黑" pitchFamily="2" charset="-122"/>
                          <a:cs typeface="宋体" panose="02010600030101010101" pitchFamily="2" charset="-122"/>
                        </a:rPr>
                        <a:t>2</a:t>
                      </a:r>
                      <a:endParaRPr lang="zh-CN" sz="1800" kern="100" dirty="0">
                        <a:solidFill>
                          <a:schemeClr val="tx1"/>
                        </a:solidFill>
                        <a:effectLst/>
                        <a:latin typeface="华文细黑" pitchFamily="2" charset="-122"/>
                        <a:ea typeface="华文细黑"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368731">
                <a:tc>
                  <a:txBody>
                    <a:bodyPr/>
                    <a:lstStyle/>
                    <a:p>
                      <a:pPr algn="ctr">
                        <a:spcAft>
                          <a:spcPts val="0"/>
                        </a:spcAft>
                      </a:pPr>
                      <a:r>
                        <a:rPr lang="en-US" altLang="zh-CN" sz="1800" kern="100" dirty="0" err="1">
                          <a:solidFill>
                            <a:schemeClr val="tx1"/>
                          </a:solidFill>
                          <a:effectLst/>
                          <a:latin typeface="华文细黑" pitchFamily="2" charset="-122"/>
                          <a:ea typeface="华文细黑" pitchFamily="2" charset="-122"/>
                          <a:cs typeface="宋体" panose="02010600030101010101" pitchFamily="2" charset="-122"/>
                        </a:rPr>
                        <a:t>Keff</a:t>
                      </a:r>
                      <a:endParaRPr lang="en-US" altLang="zh-CN" sz="1800" kern="100" dirty="0">
                        <a:solidFill>
                          <a:schemeClr val="tx1"/>
                        </a:solidFill>
                        <a:effectLst/>
                        <a:latin typeface="华文细黑" pitchFamily="2" charset="-122"/>
                        <a:ea typeface="华文细黑" pitchFamily="2" charset="-122"/>
                        <a:cs typeface="宋体"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800" kern="100" dirty="0">
                          <a:solidFill>
                            <a:schemeClr val="tx1"/>
                          </a:solidFill>
                          <a:effectLst/>
                          <a:latin typeface="华文细黑" pitchFamily="2" charset="-122"/>
                          <a:ea typeface="华文细黑" pitchFamily="2" charset="-122"/>
                          <a:cs typeface="宋体" panose="02010600030101010101" pitchFamily="2" charset="-122"/>
                        </a:rPr>
                        <a:t>0.73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bl>
          </a:graphicData>
        </a:graphic>
      </p:graphicFrame>
      <p:sp>
        <p:nvSpPr>
          <p:cNvPr id="5" name="标题 4"/>
          <p:cNvSpPr>
            <a:spLocks noGrp="1"/>
          </p:cNvSpPr>
          <p:nvPr>
            <p:ph type="title"/>
          </p:nvPr>
        </p:nvSpPr>
        <p:spPr/>
        <p:txBody>
          <a:bodyPr/>
          <a:lstStyle/>
          <a:p>
            <a:r>
              <a:rPr kumimoji="1" lang="en-US" altLang="zh-CN" dirty="0">
                <a:latin typeface="Times New Roman" charset="0"/>
                <a:ea typeface="Times New Roman" charset="0"/>
                <a:cs typeface="Times New Roman" charset="0"/>
              </a:rPr>
              <a:t>Top Level Specifications of </a:t>
            </a:r>
            <a:r>
              <a:rPr kumimoji="1" lang="en-US" altLang="zh-CN" dirty="0" err="1">
                <a:latin typeface="Times New Roman" charset="0"/>
                <a:ea typeface="Times New Roman" charset="0"/>
                <a:cs typeface="Times New Roman" charset="0"/>
              </a:rPr>
              <a:t>CiADS</a:t>
            </a:r>
            <a:endParaRPr kumimoji="1" lang="zh-CN" alt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51660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lstStyle/>
          <a:p>
            <a:r>
              <a:rPr lang="en-US" altLang="zh-CN" kern="1200" dirty="0">
                <a:latin typeface="Times New Roman" charset="0"/>
                <a:ea typeface="Times New Roman" charset="0"/>
                <a:cs typeface="Times New Roman" charset="0"/>
              </a:rPr>
              <a:t>Outlines</a:t>
            </a:r>
            <a:endParaRPr lang="zh-CN" altLang="en-US" kern="1200" dirty="0">
              <a:latin typeface="Times New Roman" charset="0"/>
              <a:ea typeface="Times New Roman" charset="0"/>
              <a:cs typeface="Times New Roman" charset="0"/>
            </a:endParaRPr>
          </a:p>
        </p:txBody>
      </p:sp>
      <p:sp>
        <p:nvSpPr>
          <p:cNvPr id="5" name="Rectangle 3"/>
          <p:cNvSpPr txBox="1">
            <a:spLocks noChangeArrowheads="1"/>
          </p:cNvSpPr>
          <p:nvPr/>
        </p:nvSpPr>
        <p:spPr>
          <a:xfrm>
            <a:off x="1258565" y="1607780"/>
            <a:ext cx="7668852" cy="2877711"/>
          </a:xfrm>
          <a:prstGeom prst="rect">
            <a:avLst/>
          </a:prstGeom>
          <a:noFill/>
          <a:ln/>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600"/>
              </a:spcAft>
            </a:pPr>
            <a:r>
              <a:rPr lang="en-US" altLang="zh-CN" sz="2800" b="1" dirty="0">
                <a:solidFill>
                  <a:srgbClr val="C9CBCE"/>
                </a:solidFill>
                <a:latin typeface="Times New Roman" charset="0"/>
                <a:ea typeface="黑体" charset="0"/>
                <a:cs typeface="黑体" charset="0"/>
              </a:rPr>
              <a:t>Motivation and Project Introduction </a:t>
            </a:r>
          </a:p>
          <a:p>
            <a:pPr>
              <a:spcBef>
                <a:spcPts val="0"/>
              </a:spcBef>
              <a:spcAft>
                <a:spcPts val="600"/>
              </a:spcAft>
            </a:pPr>
            <a:r>
              <a:rPr lang="en-US" altLang="zh-CN" sz="2800" b="1" dirty="0">
                <a:latin typeface="Times New Roman" charset="0"/>
                <a:ea typeface="黑体" charset="0"/>
                <a:cs typeface="黑体" charset="0"/>
              </a:rPr>
              <a:t>Design and Progress</a:t>
            </a:r>
          </a:p>
          <a:p>
            <a:pPr lvl="1">
              <a:spcBef>
                <a:spcPts val="0"/>
              </a:spcBef>
              <a:spcAft>
                <a:spcPts val="600"/>
              </a:spcAft>
            </a:pPr>
            <a:r>
              <a:rPr lang="en-US" altLang="zh-CN" sz="2400" b="1" dirty="0">
                <a:latin typeface="Times New Roman" charset="0"/>
                <a:ea typeface="黑体" charset="0"/>
                <a:cs typeface="黑体" charset="0"/>
              </a:rPr>
              <a:t>Accelerator</a:t>
            </a:r>
          </a:p>
          <a:p>
            <a:pPr lvl="1">
              <a:spcBef>
                <a:spcPts val="0"/>
              </a:spcBef>
              <a:spcAft>
                <a:spcPts val="600"/>
              </a:spcAft>
            </a:pPr>
            <a:r>
              <a:rPr lang="en-US" altLang="zh-CN" sz="2400" b="1" dirty="0">
                <a:solidFill>
                  <a:srgbClr val="C9CBCE"/>
                </a:solidFill>
                <a:latin typeface="Times New Roman" charset="0"/>
                <a:ea typeface="黑体" charset="0"/>
                <a:cs typeface="黑体" charset="0"/>
              </a:rPr>
              <a:t>Target</a:t>
            </a:r>
          </a:p>
          <a:p>
            <a:pPr lvl="1">
              <a:spcBef>
                <a:spcPts val="0"/>
              </a:spcBef>
              <a:spcAft>
                <a:spcPts val="600"/>
              </a:spcAft>
            </a:pPr>
            <a:r>
              <a:rPr lang="en-US" altLang="zh-CN" sz="2400" b="1" dirty="0">
                <a:solidFill>
                  <a:srgbClr val="C9CBCE"/>
                </a:solidFill>
                <a:latin typeface="Times New Roman" charset="0"/>
                <a:ea typeface="黑体" charset="0"/>
                <a:cs typeface="黑体" charset="0"/>
              </a:rPr>
              <a:t>Reactor</a:t>
            </a:r>
          </a:p>
          <a:p>
            <a:pPr>
              <a:spcBef>
                <a:spcPts val="0"/>
              </a:spcBef>
              <a:spcAft>
                <a:spcPts val="600"/>
              </a:spcAft>
            </a:pPr>
            <a:r>
              <a:rPr lang="en-US" altLang="zh-CN" sz="2800" b="1" dirty="0">
                <a:solidFill>
                  <a:srgbClr val="C9CBCE"/>
                </a:solidFill>
                <a:latin typeface="Times New Roman" charset="0"/>
                <a:ea typeface="黑体" charset="0"/>
                <a:cs typeface="黑体" charset="0"/>
              </a:rPr>
              <a:t>Summary</a:t>
            </a:r>
          </a:p>
        </p:txBody>
      </p:sp>
    </p:spTree>
    <p:extLst>
      <p:ext uri="{BB962C8B-B14F-4D97-AF65-F5344CB8AC3E}">
        <p14:creationId xmlns:p14="http://schemas.microsoft.com/office/powerpoint/2010/main" val="486117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lstStyle/>
          <a:p>
            <a:r>
              <a:rPr lang="en-US" altLang="zh-CN" dirty="0">
                <a:latin typeface="Times New Roman" charset="0"/>
                <a:ea typeface="Times New Roman" charset="0"/>
                <a:cs typeface="Times New Roman" charset="0"/>
              </a:rPr>
              <a:t>General design of </a:t>
            </a:r>
            <a:r>
              <a:rPr lang="en-US" altLang="zh-CN" dirty="0" err="1">
                <a:latin typeface="Times New Roman" charset="0"/>
                <a:ea typeface="Times New Roman" charset="0"/>
                <a:cs typeface="Times New Roman" charset="0"/>
              </a:rPr>
              <a:t>CiADS</a:t>
            </a:r>
            <a:r>
              <a:rPr lang="en-US" altLang="zh-CN" dirty="0">
                <a:latin typeface="Times New Roman" charset="0"/>
                <a:ea typeface="Times New Roman" charset="0"/>
                <a:cs typeface="Times New Roman" charset="0"/>
              </a:rPr>
              <a:t> </a:t>
            </a:r>
            <a:r>
              <a:rPr lang="en-US" altLang="zh-CN" dirty="0" err="1">
                <a:latin typeface="Times New Roman" charset="0"/>
                <a:ea typeface="Times New Roman" charset="0"/>
                <a:cs typeface="Times New Roman" charset="0"/>
              </a:rPr>
              <a:t>linac</a:t>
            </a:r>
            <a:endParaRPr lang="zh-CN" altLang="en-US" dirty="0">
              <a:latin typeface="Times New Roman" charset="0"/>
              <a:ea typeface="Times New Roman" charset="0"/>
              <a:cs typeface="Times New Roman" charset="0"/>
            </a:endParaRPr>
          </a:p>
        </p:txBody>
      </p:sp>
      <p:sp>
        <p:nvSpPr>
          <p:cNvPr id="21" name="TextBox 5"/>
          <p:cNvSpPr txBox="1"/>
          <p:nvPr/>
        </p:nvSpPr>
        <p:spPr>
          <a:xfrm>
            <a:off x="384968" y="3208996"/>
            <a:ext cx="5114132" cy="1308050"/>
          </a:xfrm>
          <a:prstGeom prst="rect">
            <a:avLst/>
          </a:prstGeom>
          <a:noFill/>
        </p:spPr>
        <p:txBody>
          <a:bodyPr wrap="square" rtlCol="0">
            <a:spAutoFit/>
          </a:bodyPr>
          <a:lstStyle>
            <a:defPPr>
              <a:defRPr lang="en-US"/>
            </a:defPPr>
            <a:lvl1pPr algn="l" rtl="0" eaLnBrk="0" fontAlgn="base" hangingPunct="0">
              <a:lnSpc>
                <a:spcPct val="180000"/>
              </a:lnSpc>
              <a:spcBef>
                <a:spcPct val="0"/>
              </a:spcBef>
              <a:spcAft>
                <a:spcPct val="0"/>
              </a:spcAft>
              <a:buClr>
                <a:schemeClr val="tx1"/>
              </a:buClr>
              <a:buFont typeface="Wingdings" panose="05000000000000000000" pitchFamily="2" charset="2"/>
              <a:defRPr sz="2000" b="1" kern="1200">
                <a:solidFill>
                  <a:srgbClr val="000000"/>
                </a:solidFill>
                <a:latin typeface="Arial" panose="020B0604020202020204" pitchFamily="34" charset="0"/>
                <a:ea typeface="楷体_GB2312"/>
                <a:cs typeface="楷体_GB2312"/>
              </a:defRPr>
            </a:lvl1pPr>
            <a:lvl2pPr marL="457200" algn="l" rtl="0" eaLnBrk="0" fontAlgn="base" hangingPunct="0">
              <a:lnSpc>
                <a:spcPct val="180000"/>
              </a:lnSpc>
              <a:spcBef>
                <a:spcPct val="0"/>
              </a:spcBef>
              <a:spcAft>
                <a:spcPct val="0"/>
              </a:spcAft>
              <a:buClr>
                <a:schemeClr val="tx1"/>
              </a:buClr>
              <a:buFont typeface="Wingdings" panose="05000000000000000000" pitchFamily="2" charset="2"/>
              <a:defRPr sz="2000" b="1" kern="1200">
                <a:solidFill>
                  <a:srgbClr val="000000"/>
                </a:solidFill>
                <a:latin typeface="Arial" panose="020B0604020202020204" pitchFamily="34" charset="0"/>
                <a:ea typeface="楷体_GB2312"/>
                <a:cs typeface="楷体_GB2312"/>
              </a:defRPr>
            </a:lvl2pPr>
            <a:lvl3pPr marL="914400" algn="l" rtl="0" eaLnBrk="0" fontAlgn="base" hangingPunct="0">
              <a:lnSpc>
                <a:spcPct val="180000"/>
              </a:lnSpc>
              <a:spcBef>
                <a:spcPct val="0"/>
              </a:spcBef>
              <a:spcAft>
                <a:spcPct val="0"/>
              </a:spcAft>
              <a:buClr>
                <a:schemeClr val="tx1"/>
              </a:buClr>
              <a:buFont typeface="Wingdings" panose="05000000000000000000" pitchFamily="2" charset="2"/>
              <a:defRPr sz="2000" b="1" kern="1200">
                <a:solidFill>
                  <a:srgbClr val="000000"/>
                </a:solidFill>
                <a:latin typeface="Arial" panose="020B0604020202020204" pitchFamily="34" charset="0"/>
                <a:ea typeface="楷体_GB2312"/>
                <a:cs typeface="楷体_GB2312"/>
              </a:defRPr>
            </a:lvl3pPr>
            <a:lvl4pPr marL="1371600" algn="l" rtl="0" eaLnBrk="0" fontAlgn="base" hangingPunct="0">
              <a:lnSpc>
                <a:spcPct val="180000"/>
              </a:lnSpc>
              <a:spcBef>
                <a:spcPct val="0"/>
              </a:spcBef>
              <a:spcAft>
                <a:spcPct val="0"/>
              </a:spcAft>
              <a:buClr>
                <a:schemeClr val="tx1"/>
              </a:buClr>
              <a:buFont typeface="Wingdings" panose="05000000000000000000" pitchFamily="2" charset="2"/>
              <a:defRPr sz="2000" b="1" kern="1200">
                <a:solidFill>
                  <a:srgbClr val="000000"/>
                </a:solidFill>
                <a:latin typeface="Arial" panose="020B0604020202020204" pitchFamily="34" charset="0"/>
                <a:ea typeface="楷体_GB2312"/>
                <a:cs typeface="楷体_GB2312"/>
              </a:defRPr>
            </a:lvl4pPr>
            <a:lvl5pPr marL="1828800" algn="l" rtl="0" eaLnBrk="0" fontAlgn="base" hangingPunct="0">
              <a:lnSpc>
                <a:spcPct val="180000"/>
              </a:lnSpc>
              <a:spcBef>
                <a:spcPct val="0"/>
              </a:spcBef>
              <a:spcAft>
                <a:spcPct val="0"/>
              </a:spcAft>
              <a:buClr>
                <a:schemeClr val="tx1"/>
              </a:buClr>
              <a:buFont typeface="Wingdings" panose="05000000000000000000" pitchFamily="2" charset="2"/>
              <a:defRPr sz="2000" b="1" kern="1200">
                <a:solidFill>
                  <a:srgbClr val="000000"/>
                </a:solidFill>
                <a:latin typeface="Arial" panose="020B0604020202020204" pitchFamily="34" charset="0"/>
                <a:ea typeface="楷体_GB2312"/>
                <a:cs typeface="楷体_GB2312"/>
              </a:defRPr>
            </a:lvl5pPr>
            <a:lvl6pPr marL="2286000" algn="l" defTabSz="914400" rtl="0" eaLnBrk="1" latinLnBrk="0" hangingPunct="1">
              <a:defRPr sz="2000" b="1" kern="1200">
                <a:solidFill>
                  <a:srgbClr val="000000"/>
                </a:solidFill>
                <a:latin typeface="Arial" panose="020B0604020202020204" pitchFamily="34" charset="0"/>
                <a:ea typeface="楷体_GB2312"/>
                <a:cs typeface="楷体_GB2312"/>
              </a:defRPr>
            </a:lvl6pPr>
            <a:lvl7pPr marL="2743200" algn="l" defTabSz="914400" rtl="0" eaLnBrk="1" latinLnBrk="0" hangingPunct="1">
              <a:defRPr sz="2000" b="1" kern="1200">
                <a:solidFill>
                  <a:srgbClr val="000000"/>
                </a:solidFill>
                <a:latin typeface="Arial" panose="020B0604020202020204" pitchFamily="34" charset="0"/>
                <a:ea typeface="楷体_GB2312"/>
                <a:cs typeface="楷体_GB2312"/>
              </a:defRPr>
            </a:lvl7pPr>
            <a:lvl8pPr marL="3200400" algn="l" defTabSz="914400" rtl="0" eaLnBrk="1" latinLnBrk="0" hangingPunct="1">
              <a:defRPr sz="2000" b="1" kern="1200">
                <a:solidFill>
                  <a:srgbClr val="000000"/>
                </a:solidFill>
                <a:latin typeface="Arial" panose="020B0604020202020204" pitchFamily="34" charset="0"/>
                <a:ea typeface="楷体_GB2312"/>
                <a:cs typeface="楷体_GB2312"/>
              </a:defRPr>
            </a:lvl8pPr>
            <a:lvl9pPr marL="3657600" algn="l" defTabSz="914400" rtl="0" eaLnBrk="1" latinLnBrk="0" hangingPunct="1">
              <a:defRPr sz="2000" b="1" kern="1200">
                <a:solidFill>
                  <a:srgbClr val="000000"/>
                </a:solidFill>
                <a:latin typeface="Arial" panose="020B0604020202020204" pitchFamily="34" charset="0"/>
                <a:ea typeface="楷体_GB2312"/>
                <a:cs typeface="楷体_GB2312"/>
              </a:defRPr>
            </a:lvl9pPr>
          </a:lstStyle>
          <a:p>
            <a:pPr marL="0" marR="0" lvl="0" indent="0" algn="l" defTabSz="914400" rtl="0" eaLnBrk="0" fontAlgn="base" latinLnBrk="0" hangingPunct="0">
              <a:lnSpc>
                <a:spcPct val="100000"/>
              </a:lnSpc>
              <a:spcBef>
                <a:spcPct val="0"/>
              </a:spcBef>
              <a:spcAft>
                <a:spcPct val="0"/>
              </a:spcAft>
              <a:buClr>
                <a:sysClr val="window" lastClr="FFFFFF"/>
              </a:buClr>
              <a:buSzTx/>
              <a:buFont typeface="Wingdings" panose="05000000000000000000" pitchFamily="2" charset="2"/>
              <a:buNone/>
              <a:defRPr/>
            </a:pPr>
            <a:r>
              <a:rPr kumimoji="0" lang="en-US" altLang="zh-CN" b="1" i="0" u="none" strike="noStrike" kern="1200" cap="none" spc="0" normalizeH="0" baseline="0" noProof="0" dirty="0">
                <a:ln>
                  <a:noFill/>
                </a:ln>
                <a:solidFill>
                  <a:srgbClr val="000000"/>
                </a:solidFill>
                <a:effectLst/>
                <a:highlight>
                  <a:srgbClr val="FFFF00"/>
                </a:highlight>
                <a:uLnTx/>
                <a:uFillTx/>
                <a:latin typeface="华文细黑" pitchFamily="2" charset="-122"/>
                <a:ea typeface="华文细黑" pitchFamily="2" charset="-122"/>
              </a:rPr>
              <a:t>CIADS</a:t>
            </a:r>
            <a:r>
              <a:rPr lang="en-US" altLang="zh-CN" dirty="0">
                <a:highlight>
                  <a:srgbClr val="FFFF00"/>
                </a:highlight>
                <a:latin typeface="华文细黑" pitchFamily="2" charset="-122"/>
                <a:ea typeface="华文细黑" pitchFamily="2" charset="-122"/>
              </a:rPr>
              <a:t> </a:t>
            </a:r>
            <a:r>
              <a:rPr lang="en-US" altLang="zh-CN" dirty="0" err="1">
                <a:highlight>
                  <a:srgbClr val="FFFF00"/>
                </a:highlight>
                <a:latin typeface="华文细黑" pitchFamily="2" charset="-122"/>
                <a:ea typeface="华文细黑" pitchFamily="2" charset="-122"/>
              </a:rPr>
              <a:t>sc-lianc</a:t>
            </a:r>
            <a:r>
              <a:rPr lang="en-US" altLang="zh-CN" dirty="0">
                <a:highlight>
                  <a:srgbClr val="FFFF00"/>
                </a:highlight>
                <a:latin typeface="华文细黑" pitchFamily="2" charset="-122"/>
                <a:ea typeface="华文细黑" pitchFamily="2" charset="-122"/>
              </a:rPr>
              <a:t> design concept</a:t>
            </a:r>
            <a:r>
              <a:rPr kumimoji="0" lang="zh-CN" altLang="en-US" b="1" i="0" u="none" strike="noStrike" kern="1200" cap="none" spc="0" normalizeH="0" baseline="0" noProof="0" dirty="0">
                <a:ln>
                  <a:noFill/>
                </a:ln>
                <a:solidFill>
                  <a:srgbClr val="000000"/>
                </a:solidFill>
                <a:effectLst/>
                <a:highlight>
                  <a:srgbClr val="FFFF00"/>
                </a:highlight>
                <a:uLnTx/>
                <a:uFillTx/>
                <a:latin typeface="华文细黑" pitchFamily="2" charset="-122"/>
                <a:ea typeface="华文细黑" pitchFamily="2" charset="-122"/>
              </a:rPr>
              <a:t>：</a:t>
            </a:r>
            <a:endParaRPr kumimoji="0" lang="en-US" altLang="zh-CN" b="1" i="0" u="none" strike="noStrike" kern="1200" cap="none" spc="0" normalizeH="0" baseline="0" noProof="0" dirty="0">
              <a:ln>
                <a:noFill/>
              </a:ln>
              <a:solidFill>
                <a:srgbClr val="000000"/>
              </a:solidFill>
              <a:effectLst/>
              <a:highlight>
                <a:srgbClr val="FFFF00"/>
              </a:highlight>
              <a:uLnTx/>
              <a:uFillTx/>
              <a:latin typeface="华文细黑" pitchFamily="2" charset="-122"/>
              <a:ea typeface="华文细黑" pitchFamily="2" charset="-122"/>
            </a:endParaRPr>
          </a:p>
          <a:p>
            <a:pPr marL="457200" marR="0" lvl="0" indent="-285750" algn="l" defTabSz="914400" rtl="0" eaLnBrk="0" fontAlgn="base" latinLnBrk="0" hangingPunct="0">
              <a:lnSpc>
                <a:spcPct val="100000"/>
              </a:lnSpc>
              <a:spcBef>
                <a:spcPts val="600"/>
              </a:spcBef>
              <a:spcAft>
                <a:spcPct val="0"/>
              </a:spcAft>
              <a:buClr>
                <a:srgbClr val="022998"/>
              </a:buClr>
              <a:buSzTx/>
              <a:buFont typeface="Arial" pitchFamily="34" charset="0"/>
              <a:buChar char="•"/>
              <a:defRPr/>
            </a:pPr>
            <a:r>
              <a:rPr kumimoji="0" lang="en-US" altLang="zh-CN" sz="1800" b="0" i="0" u="none" strike="noStrike" kern="1200" cap="none" spc="0" normalizeH="0" baseline="0" noProof="0" dirty="0">
                <a:ln>
                  <a:noFill/>
                </a:ln>
                <a:solidFill>
                  <a:srgbClr val="000000"/>
                </a:solidFill>
                <a:effectLst/>
                <a:uLnTx/>
                <a:uFillTx/>
                <a:latin typeface="华文细黑" pitchFamily="2" charset="-122"/>
                <a:ea typeface="华文细黑" pitchFamily="2" charset="-122"/>
              </a:rPr>
              <a:t>RAMI</a:t>
            </a:r>
            <a:r>
              <a:rPr lang="en-US" altLang="zh-CN" sz="1800" b="0" dirty="0">
                <a:latin typeface="华文细黑" pitchFamily="2" charset="-122"/>
                <a:ea typeface="华文细黑" pitchFamily="2" charset="-122"/>
              </a:rPr>
              <a:t> dependent design</a:t>
            </a:r>
            <a:endParaRPr kumimoji="0" lang="en-US" altLang="zh-CN" sz="1800" b="0" i="0" u="none" strike="noStrike" kern="1200" cap="none" spc="0" normalizeH="0" baseline="0" noProof="0" dirty="0">
              <a:ln>
                <a:noFill/>
              </a:ln>
              <a:solidFill>
                <a:srgbClr val="000000"/>
              </a:solidFill>
              <a:effectLst/>
              <a:uLnTx/>
              <a:uFillTx/>
              <a:latin typeface="华文细黑" pitchFamily="2" charset="-122"/>
              <a:ea typeface="华文细黑" pitchFamily="2" charset="-122"/>
            </a:endParaRPr>
          </a:p>
          <a:p>
            <a:pPr marL="457200" marR="0" lvl="0" indent="-285750" algn="l" defTabSz="914400" rtl="0" eaLnBrk="0" fontAlgn="base" latinLnBrk="0" hangingPunct="0">
              <a:lnSpc>
                <a:spcPct val="100000"/>
              </a:lnSpc>
              <a:spcBef>
                <a:spcPts val="0"/>
              </a:spcBef>
              <a:spcAft>
                <a:spcPct val="0"/>
              </a:spcAft>
              <a:buClr>
                <a:srgbClr val="022998"/>
              </a:buClr>
              <a:buSzTx/>
              <a:buFont typeface="Arial" pitchFamily="34" charset="0"/>
              <a:buChar char="•"/>
              <a:defRPr/>
            </a:pPr>
            <a:r>
              <a:rPr lang="en-US" altLang="zh-CN" sz="1800" b="0" dirty="0">
                <a:latin typeface="华文细黑" pitchFamily="2" charset="-122"/>
                <a:ea typeface="华文细黑" pitchFamily="2" charset="-122"/>
              </a:rPr>
              <a:t>Beam loss </a:t>
            </a:r>
            <a:r>
              <a:rPr kumimoji="0" lang="zh-CN" altLang="en-US" sz="1800" b="0" i="0" u="none" strike="noStrike" kern="1200" cap="none" spc="0" normalizeH="0" baseline="0" noProof="0" dirty="0">
                <a:ln>
                  <a:noFill/>
                </a:ln>
                <a:solidFill>
                  <a:srgbClr val="000000"/>
                </a:solidFill>
                <a:effectLst/>
                <a:uLnTx/>
                <a:uFillTx/>
                <a:latin typeface="华文细黑" pitchFamily="2" charset="-122"/>
                <a:ea typeface="华文细黑" pitchFamily="2" charset="-122"/>
              </a:rPr>
              <a:t>＜</a:t>
            </a:r>
            <a:r>
              <a:rPr kumimoji="0" lang="en-US" altLang="zh-CN" sz="1800" b="0" i="0" u="none" strike="noStrike" kern="1200" cap="none" spc="0" normalizeH="0" baseline="0" noProof="0" dirty="0">
                <a:ln>
                  <a:noFill/>
                </a:ln>
                <a:solidFill>
                  <a:srgbClr val="000000"/>
                </a:solidFill>
                <a:effectLst/>
                <a:uLnTx/>
                <a:uFillTx/>
                <a:latin typeface="华文细黑" pitchFamily="2" charset="-122"/>
                <a:ea typeface="华文细黑" pitchFamily="2" charset="-122"/>
              </a:rPr>
              <a:t>0.1 W/m</a:t>
            </a:r>
          </a:p>
          <a:p>
            <a:pPr marL="457200" marR="0" lvl="0" indent="-285750" algn="l" defTabSz="914400" rtl="0" eaLnBrk="0" fontAlgn="base" latinLnBrk="0" hangingPunct="0">
              <a:lnSpc>
                <a:spcPct val="100000"/>
              </a:lnSpc>
              <a:spcBef>
                <a:spcPts val="0"/>
              </a:spcBef>
              <a:spcAft>
                <a:spcPct val="0"/>
              </a:spcAft>
              <a:buClr>
                <a:srgbClr val="022998"/>
              </a:buClr>
              <a:buSzTx/>
              <a:buFont typeface="Arial" pitchFamily="34" charset="0"/>
              <a:buChar char="•"/>
              <a:defRPr/>
            </a:pPr>
            <a:r>
              <a:rPr lang="en-US" altLang="zh-CN" sz="1800" b="0" dirty="0">
                <a:latin typeface="华文细黑" pitchFamily="2" charset="-122"/>
                <a:ea typeface="华文细黑" pitchFamily="2" charset="-122"/>
              </a:rPr>
              <a:t>Optimization overall</a:t>
            </a:r>
            <a:endParaRPr kumimoji="0" lang="zh-CN" altLang="en-US" sz="1800" b="0" i="0" u="none" strike="noStrike" kern="1200" cap="none" spc="0" normalizeH="0" baseline="0" noProof="0" dirty="0">
              <a:ln>
                <a:noFill/>
              </a:ln>
              <a:solidFill>
                <a:srgbClr val="000000"/>
              </a:solidFill>
              <a:effectLst/>
              <a:uLnTx/>
              <a:uFillTx/>
              <a:latin typeface="华文细黑" pitchFamily="2" charset="-122"/>
              <a:ea typeface="华文细黑" pitchFamily="2" charset="-122"/>
            </a:endParaRPr>
          </a:p>
        </p:txBody>
      </p:sp>
      <p:sp>
        <p:nvSpPr>
          <p:cNvPr id="22" name="TextBox 27"/>
          <p:cNvSpPr txBox="1"/>
          <p:nvPr/>
        </p:nvSpPr>
        <p:spPr>
          <a:xfrm>
            <a:off x="294969" y="5258131"/>
            <a:ext cx="5639548" cy="923330"/>
          </a:xfrm>
          <a:prstGeom prst="rect">
            <a:avLst/>
          </a:prstGeom>
          <a:solidFill>
            <a:sysClr val="window" lastClr="FFFFFF"/>
          </a:solidFill>
        </p:spPr>
        <p:txBody>
          <a:bodyPr wrap="square" rtlCol="0">
            <a:spAutoFit/>
          </a:bodyPr>
          <a:lstStyle>
            <a:defPPr>
              <a:defRPr lang="en-US"/>
            </a:defPPr>
            <a:lvl1pPr algn="l" rtl="0" eaLnBrk="0" fontAlgn="base" hangingPunct="0">
              <a:lnSpc>
                <a:spcPct val="180000"/>
              </a:lnSpc>
              <a:spcBef>
                <a:spcPct val="0"/>
              </a:spcBef>
              <a:spcAft>
                <a:spcPct val="0"/>
              </a:spcAft>
              <a:buClr>
                <a:schemeClr val="tx1"/>
              </a:buClr>
              <a:buFont typeface="Wingdings" panose="05000000000000000000" pitchFamily="2" charset="2"/>
              <a:defRPr sz="2000" b="1" kern="1200">
                <a:solidFill>
                  <a:srgbClr val="000000"/>
                </a:solidFill>
                <a:latin typeface="Arial" panose="020B0604020202020204" pitchFamily="34" charset="0"/>
                <a:ea typeface="楷体_GB2312"/>
                <a:cs typeface="楷体_GB2312"/>
              </a:defRPr>
            </a:lvl1pPr>
            <a:lvl2pPr marL="457200" algn="l" rtl="0" eaLnBrk="0" fontAlgn="base" hangingPunct="0">
              <a:lnSpc>
                <a:spcPct val="180000"/>
              </a:lnSpc>
              <a:spcBef>
                <a:spcPct val="0"/>
              </a:spcBef>
              <a:spcAft>
                <a:spcPct val="0"/>
              </a:spcAft>
              <a:buClr>
                <a:schemeClr val="tx1"/>
              </a:buClr>
              <a:buFont typeface="Wingdings" panose="05000000000000000000" pitchFamily="2" charset="2"/>
              <a:defRPr sz="2000" b="1" kern="1200">
                <a:solidFill>
                  <a:srgbClr val="000000"/>
                </a:solidFill>
                <a:latin typeface="Arial" panose="020B0604020202020204" pitchFamily="34" charset="0"/>
                <a:ea typeface="楷体_GB2312"/>
                <a:cs typeface="楷体_GB2312"/>
              </a:defRPr>
            </a:lvl2pPr>
            <a:lvl3pPr marL="914400" algn="l" rtl="0" eaLnBrk="0" fontAlgn="base" hangingPunct="0">
              <a:lnSpc>
                <a:spcPct val="180000"/>
              </a:lnSpc>
              <a:spcBef>
                <a:spcPct val="0"/>
              </a:spcBef>
              <a:spcAft>
                <a:spcPct val="0"/>
              </a:spcAft>
              <a:buClr>
                <a:schemeClr val="tx1"/>
              </a:buClr>
              <a:buFont typeface="Wingdings" panose="05000000000000000000" pitchFamily="2" charset="2"/>
              <a:defRPr sz="2000" b="1" kern="1200">
                <a:solidFill>
                  <a:srgbClr val="000000"/>
                </a:solidFill>
                <a:latin typeface="Arial" panose="020B0604020202020204" pitchFamily="34" charset="0"/>
                <a:ea typeface="楷体_GB2312"/>
                <a:cs typeface="楷体_GB2312"/>
              </a:defRPr>
            </a:lvl3pPr>
            <a:lvl4pPr marL="1371600" algn="l" rtl="0" eaLnBrk="0" fontAlgn="base" hangingPunct="0">
              <a:lnSpc>
                <a:spcPct val="180000"/>
              </a:lnSpc>
              <a:spcBef>
                <a:spcPct val="0"/>
              </a:spcBef>
              <a:spcAft>
                <a:spcPct val="0"/>
              </a:spcAft>
              <a:buClr>
                <a:schemeClr val="tx1"/>
              </a:buClr>
              <a:buFont typeface="Wingdings" panose="05000000000000000000" pitchFamily="2" charset="2"/>
              <a:defRPr sz="2000" b="1" kern="1200">
                <a:solidFill>
                  <a:srgbClr val="000000"/>
                </a:solidFill>
                <a:latin typeface="Arial" panose="020B0604020202020204" pitchFamily="34" charset="0"/>
                <a:ea typeface="楷体_GB2312"/>
                <a:cs typeface="楷体_GB2312"/>
              </a:defRPr>
            </a:lvl4pPr>
            <a:lvl5pPr marL="1828800" algn="l" rtl="0" eaLnBrk="0" fontAlgn="base" hangingPunct="0">
              <a:lnSpc>
                <a:spcPct val="180000"/>
              </a:lnSpc>
              <a:spcBef>
                <a:spcPct val="0"/>
              </a:spcBef>
              <a:spcAft>
                <a:spcPct val="0"/>
              </a:spcAft>
              <a:buClr>
                <a:schemeClr val="tx1"/>
              </a:buClr>
              <a:buFont typeface="Wingdings" panose="05000000000000000000" pitchFamily="2" charset="2"/>
              <a:defRPr sz="2000" b="1" kern="1200">
                <a:solidFill>
                  <a:srgbClr val="000000"/>
                </a:solidFill>
                <a:latin typeface="Arial" panose="020B0604020202020204" pitchFamily="34" charset="0"/>
                <a:ea typeface="楷体_GB2312"/>
                <a:cs typeface="楷体_GB2312"/>
              </a:defRPr>
            </a:lvl5pPr>
            <a:lvl6pPr marL="2286000" algn="l" defTabSz="914400" rtl="0" eaLnBrk="1" latinLnBrk="0" hangingPunct="1">
              <a:defRPr sz="2000" b="1" kern="1200">
                <a:solidFill>
                  <a:srgbClr val="000000"/>
                </a:solidFill>
                <a:latin typeface="Arial" panose="020B0604020202020204" pitchFamily="34" charset="0"/>
                <a:ea typeface="楷体_GB2312"/>
                <a:cs typeface="楷体_GB2312"/>
              </a:defRPr>
            </a:lvl6pPr>
            <a:lvl7pPr marL="2743200" algn="l" defTabSz="914400" rtl="0" eaLnBrk="1" latinLnBrk="0" hangingPunct="1">
              <a:defRPr sz="2000" b="1" kern="1200">
                <a:solidFill>
                  <a:srgbClr val="000000"/>
                </a:solidFill>
                <a:latin typeface="Arial" panose="020B0604020202020204" pitchFamily="34" charset="0"/>
                <a:ea typeface="楷体_GB2312"/>
                <a:cs typeface="楷体_GB2312"/>
              </a:defRPr>
            </a:lvl7pPr>
            <a:lvl8pPr marL="3200400" algn="l" defTabSz="914400" rtl="0" eaLnBrk="1" latinLnBrk="0" hangingPunct="1">
              <a:defRPr sz="2000" b="1" kern="1200">
                <a:solidFill>
                  <a:srgbClr val="000000"/>
                </a:solidFill>
                <a:latin typeface="Arial" panose="020B0604020202020204" pitchFamily="34" charset="0"/>
                <a:ea typeface="楷体_GB2312"/>
                <a:cs typeface="楷体_GB2312"/>
              </a:defRPr>
            </a:lvl8pPr>
            <a:lvl9pPr marL="3657600" algn="l" defTabSz="914400" rtl="0" eaLnBrk="1" latinLnBrk="0" hangingPunct="1">
              <a:defRPr sz="2000" b="1" kern="1200">
                <a:solidFill>
                  <a:srgbClr val="000000"/>
                </a:solidFill>
                <a:latin typeface="Arial" panose="020B0604020202020204" pitchFamily="34" charset="0"/>
                <a:ea typeface="楷体_GB2312"/>
                <a:cs typeface="楷体_GB2312"/>
              </a:defRPr>
            </a:lvl9pPr>
          </a:lstStyle>
          <a:p>
            <a:pPr marL="285750" marR="0" lvl="0" indent="-285750" algn="l" defTabSz="914400" rtl="0" eaLnBrk="0" fontAlgn="base" latinLnBrk="0" hangingPunct="0">
              <a:lnSpc>
                <a:spcPct val="100000"/>
              </a:lnSpc>
              <a:spcBef>
                <a:spcPts val="0"/>
              </a:spcBef>
              <a:spcAft>
                <a:spcPct val="0"/>
              </a:spcAft>
              <a:buClr>
                <a:srgbClr val="022998"/>
              </a:buClr>
              <a:buSzTx/>
              <a:buFont typeface="Arial" pitchFamily="34" charset="0"/>
              <a:buChar char="•"/>
              <a:defRPr/>
            </a:pPr>
            <a:r>
              <a:rPr lang="en-US" altLang="zh-CN" sz="1800" dirty="0" err="1">
                <a:latin typeface="华文细黑" pitchFamily="2" charset="-122"/>
                <a:ea typeface="华文细黑" pitchFamily="2" charset="-122"/>
              </a:rPr>
              <a:t>Rt</a:t>
            </a:r>
            <a:r>
              <a:rPr lang="en-US" altLang="zh-CN" sz="1800" dirty="0">
                <a:latin typeface="华文细黑" pitchFamily="2" charset="-122"/>
                <a:ea typeface="华文细黑" pitchFamily="2" charset="-122"/>
              </a:rPr>
              <a:t> front end: beam quality control and re-built</a:t>
            </a:r>
          </a:p>
          <a:p>
            <a:pPr marL="285750" marR="0" lvl="0" indent="-285750" algn="l" defTabSz="914400" rtl="0" eaLnBrk="0" fontAlgn="base" latinLnBrk="0" hangingPunct="0">
              <a:lnSpc>
                <a:spcPct val="100000"/>
              </a:lnSpc>
              <a:spcBef>
                <a:spcPts val="0"/>
              </a:spcBef>
              <a:spcAft>
                <a:spcPct val="0"/>
              </a:spcAft>
              <a:buClr>
                <a:srgbClr val="022998"/>
              </a:buClr>
              <a:buSzTx/>
              <a:buFont typeface="Arial" pitchFamily="34" charset="0"/>
              <a:buChar char="•"/>
              <a:defRPr/>
            </a:pPr>
            <a:r>
              <a:rPr kumimoji="0" lang="en-US" altLang="zh-CN" sz="1800" i="0" u="none" strike="noStrike" kern="1200" cap="none" spc="0" normalizeH="0" baseline="0" noProof="0" dirty="0" err="1">
                <a:ln>
                  <a:noFill/>
                </a:ln>
                <a:solidFill>
                  <a:srgbClr val="000000"/>
                </a:solidFill>
                <a:effectLst/>
                <a:uLnTx/>
                <a:uFillTx/>
                <a:latin typeface="华文细黑" pitchFamily="2" charset="-122"/>
                <a:ea typeface="华文细黑" pitchFamily="2" charset="-122"/>
              </a:rPr>
              <a:t>Sc</a:t>
            </a:r>
            <a:r>
              <a:rPr lang="en-US" altLang="zh-CN" sz="1800" dirty="0">
                <a:latin typeface="华文细黑" pitchFamily="2" charset="-122"/>
                <a:ea typeface="华文细黑" pitchFamily="2" charset="-122"/>
              </a:rPr>
              <a:t>-</a:t>
            </a:r>
            <a:r>
              <a:rPr lang="en-US" altLang="zh-CN" sz="1800" dirty="0" err="1">
                <a:latin typeface="华文细黑" pitchFamily="2" charset="-122"/>
                <a:ea typeface="华文细黑" pitchFamily="2" charset="-122"/>
              </a:rPr>
              <a:t>linac</a:t>
            </a:r>
            <a:r>
              <a:rPr lang="en-US" altLang="zh-CN" sz="1800" dirty="0">
                <a:latin typeface="华文细黑" pitchFamily="2" charset="-122"/>
                <a:ea typeface="华文细黑" pitchFamily="2" charset="-122"/>
              </a:rPr>
              <a:t>: </a:t>
            </a:r>
            <a:r>
              <a:rPr kumimoji="0" lang="en-US" altLang="zh-CN" sz="1800" b="0" i="0" u="none" strike="noStrike" kern="1200" cap="none" spc="0" normalizeH="0" baseline="0" noProof="0" dirty="0">
                <a:ln>
                  <a:noFill/>
                </a:ln>
                <a:solidFill>
                  <a:srgbClr val="000000"/>
                </a:solidFill>
                <a:effectLst/>
                <a:uLnTx/>
                <a:uFillTx/>
                <a:latin typeface="华文细黑" pitchFamily="2" charset="-122"/>
                <a:ea typeface="华文细黑" pitchFamily="2" charset="-122"/>
              </a:rPr>
              <a:t>high redundancy, compensation </a:t>
            </a:r>
          </a:p>
          <a:p>
            <a:pPr marL="285750" marR="0" lvl="0" indent="-285750" algn="l" defTabSz="914400" rtl="0" eaLnBrk="0" fontAlgn="base" latinLnBrk="0" hangingPunct="0">
              <a:lnSpc>
                <a:spcPct val="100000"/>
              </a:lnSpc>
              <a:spcBef>
                <a:spcPts val="0"/>
              </a:spcBef>
              <a:spcAft>
                <a:spcPct val="0"/>
              </a:spcAft>
              <a:buClr>
                <a:srgbClr val="022998"/>
              </a:buClr>
              <a:buSzTx/>
              <a:buFont typeface="Arial" pitchFamily="34" charset="0"/>
              <a:buChar char="•"/>
              <a:defRPr/>
            </a:pPr>
            <a:r>
              <a:rPr kumimoji="0" lang="en-US" altLang="zh-CN" sz="1800" i="0" u="none" strike="noStrike" kern="1200" cap="none" spc="0" normalizeH="0" baseline="0" noProof="0" dirty="0">
                <a:ln>
                  <a:noFill/>
                </a:ln>
                <a:solidFill>
                  <a:srgbClr val="000000"/>
                </a:solidFill>
                <a:effectLst/>
                <a:uLnTx/>
                <a:uFillTx/>
                <a:latin typeface="华文细黑" pitchFamily="2" charset="-122"/>
                <a:ea typeface="华文细黑" pitchFamily="2" charset="-122"/>
              </a:rPr>
              <a:t>Beam on target: homogenies</a:t>
            </a:r>
            <a:r>
              <a:rPr kumimoji="0" lang="en-US" altLang="zh-CN" sz="1800" i="0" u="none" strike="noStrike" kern="1200" cap="none" spc="0" normalizeH="0" noProof="0" dirty="0">
                <a:ln>
                  <a:noFill/>
                </a:ln>
                <a:solidFill>
                  <a:srgbClr val="000000"/>
                </a:solidFill>
                <a:effectLst/>
                <a:uLnTx/>
                <a:uFillTx/>
                <a:latin typeface="华文细黑" pitchFamily="2" charset="-122"/>
                <a:ea typeface="华文细黑" pitchFamily="2" charset="-122"/>
              </a:rPr>
              <a:t> scanning</a:t>
            </a:r>
            <a:endParaRPr kumimoji="0" lang="zh-CN" altLang="en-US" sz="1800" b="0" i="0" u="none" strike="noStrike" kern="1200" cap="none" spc="0" normalizeH="0" baseline="0" noProof="0" dirty="0">
              <a:ln>
                <a:noFill/>
              </a:ln>
              <a:solidFill>
                <a:srgbClr val="000000"/>
              </a:solidFill>
              <a:effectLst/>
              <a:uLnTx/>
              <a:uFillTx/>
              <a:latin typeface="华文细黑" pitchFamily="2" charset="-122"/>
              <a:ea typeface="华文细黑" pitchFamily="2" charset="-122"/>
            </a:endParaRPr>
          </a:p>
        </p:txBody>
      </p:sp>
      <p:sp>
        <p:nvSpPr>
          <p:cNvPr id="23" name="TextBox 7"/>
          <p:cNvSpPr txBox="1"/>
          <p:nvPr/>
        </p:nvSpPr>
        <p:spPr>
          <a:xfrm>
            <a:off x="427188" y="4833409"/>
            <a:ext cx="4281290" cy="400110"/>
          </a:xfrm>
          <a:prstGeom prst="rect">
            <a:avLst/>
          </a:prstGeom>
          <a:solidFill>
            <a:srgbClr val="FFFF00"/>
          </a:solidFill>
        </p:spPr>
        <p:txBody>
          <a:bodyPr wrap="square" rtlCol="0">
            <a:spAutoFit/>
          </a:bodyPr>
          <a:lstStyle>
            <a:defPPr>
              <a:defRPr lang="en-US"/>
            </a:defPPr>
            <a:lvl1pPr algn="l" rtl="0" eaLnBrk="0" fontAlgn="base" hangingPunct="0">
              <a:lnSpc>
                <a:spcPct val="180000"/>
              </a:lnSpc>
              <a:spcBef>
                <a:spcPct val="0"/>
              </a:spcBef>
              <a:spcAft>
                <a:spcPct val="0"/>
              </a:spcAft>
              <a:buClr>
                <a:schemeClr val="tx1"/>
              </a:buClr>
              <a:buFont typeface="Wingdings" panose="05000000000000000000" pitchFamily="2" charset="2"/>
              <a:defRPr sz="2000" b="1" kern="1200">
                <a:solidFill>
                  <a:srgbClr val="000000"/>
                </a:solidFill>
                <a:latin typeface="Arial" panose="020B0604020202020204" pitchFamily="34" charset="0"/>
                <a:ea typeface="楷体_GB2312"/>
                <a:cs typeface="楷体_GB2312"/>
              </a:defRPr>
            </a:lvl1pPr>
            <a:lvl2pPr marL="457200" algn="l" rtl="0" eaLnBrk="0" fontAlgn="base" hangingPunct="0">
              <a:lnSpc>
                <a:spcPct val="180000"/>
              </a:lnSpc>
              <a:spcBef>
                <a:spcPct val="0"/>
              </a:spcBef>
              <a:spcAft>
                <a:spcPct val="0"/>
              </a:spcAft>
              <a:buClr>
                <a:schemeClr val="tx1"/>
              </a:buClr>
              <a:buFont typeface="Wingdings" panose="05000000000000000000" pitchFamily="2" charset="2"/>
              <a:defRPr sz="2000" b="1" kern="1200">
                <a:solidFill>
                  <a:srgbClr val="000000"/>
                </a:solidFill>
                <a:latin typeface="Arial" panose="020B0604020202020204" pitchFamily="34" charset="0"/>
                <a:ea typeface="楷体_GB2312"/>
                <a:cs typeface="楷体_GB2312"/>
              </a:defRPr>
            </a:lvl2pPr>
            <a:lvl3pPr marL="914400" algn="l" rtl="0" eaLnBrk="0" fontAlgn="base" hangingPunct="0">
              <a:lnSpc>
                <a:spcPct val="180000"/>
              </a:lnSpc>
              <a:spcBef>
                <a:spcPct val="0"/>
              </a:spcBef>
              <a:spcAft>
                <a:spcPct val="0"/>
              </a:spcAft>
              <a:buClr>
                <a:schemeClr val="tx1"/>
              </a:buClr>
              <a:buFont typeface="Wingdings" panose="05000000000000000000" pitchFamily="2" charset="2"/>
              <a:defRPr sz="2000" b="1" kern="1200">
                <a:solidFill>
                  <a:srgbClr val="000000"/>
                </a:solidFill>
                <a:latin typeface="Arial" panose="020B0604020202020204" pitchFamily="34" charset="0"/>
                <a:ea typeface="楷体_GB2312"/>
                <a:cs typeface="楷体_GB2312"/>
              </a:defRPr>
            </a:lvl3pPr>
            <a:lvl4pPr marL="1371600" algn="l" rtl="0" eaLnBrk="0" fontAlgn="base" hangingPunct="0">
              <a:lnSpc>
                <a:spcPct val="180000"/>
              </a:lnSpc>
              <a:spcBef>
                <a:spcPct val="0"/>
              </a:spcBef>
              <a:spcAft>
                <a:spcPct val="0"/>
              </a:spcAft>
              <a:buClr>
                <a:schemeClr val="tx1"/>
              </a:buClr>
              <a:buFont typeface="Wingdings" panose="05000000000000000000" pitchFamily="2" charset="2"/>
              <a:defRPr sz="2000" b="1" kern="1200">
                <a:solidFill>
                  <a:srgbClr val="000000"/>
                </a:solidFill>
                <a:latin typeface="Arial" panose="020B0604020202020204" pitchFamily="34" charset="0"/>
                <a:ea typeface="楷体_GB2312"/>
                <a:cs typeface="楷体_GB2312"/>
              </a:defRPr>
            </a:lvl4pPr>
            <a:lvl5pPr marL="1828800" algn="l" rtl="0" eaLnBrk="0" fontAlgn="base" hangingPunct="0">
              <a:lnSpc>
                <a:spcPct val="180000"/>
              </a:lnSpc>
              <a:spcBef>
                <a:spcPct val="0"/>
              </a:spcBef>
              <a:spcAft>
                <a:spcPct val="0"/>
              </a:spcAft>
              <a:buClr>
                <a:schemeClr val="tx1"/>
              </a:buClr>
              <a:buFont typeface="Wingdings" panose="05000000000000000000" pitchFamily="2" charset="2"/>
              <a:defRPr sz="2000" b="1" kern="1200">
                <a:solidFill>
                  <a:srgbClr val="000000"/>
                </a:solidFill>
                <a:latin typeface="Arial" panose="020B0604020202020204" pitchFamily="34" charset="0"/>
                <a:ea typeface="楷体_GB2312"/>
                <a:cs typeface="楷体_GB2312"/>
              </a:defRPr>
            </a:lvl5pPr>
            <a:lvl6pPr marL="2286000" algn="l" defTabSz="914400" rtl="0" eaLnBrk="1" latinLnBrk="0" hangingPunct="1">
              <a:defRPr sz="2000" b="1" kern="1200">
                <a:solidFill>
                  <a:srgbClr val="000000"/>
                </a:solidFill>
                <a:latin typeface="Arial" panose="020B0604020202020204" pitchFamily="34" charset="0"/>
                <a:ea typeface="楷体_GB2312"/>
                <a:cs typeface="楷体_GB2312"/>
              </a:defRPr>
            </a:lvl6pPr>
            <a:lvl7pPr marL="2743200" algn="l" defTabSz="914400" rtl="0" eaLnBrk="1" latinLnBrk="0" hangingPunct="1">
              <a:defRPr sz="2000" b="1" kern="1200">
                <a:solidFill>
                  <a:srgbClr val="000000"/>
                </a:solidFill>
                <a:latin typeface="Arial" panose="020B0604020202020204" pitchFamily="34" charset="0"/>
                <a:ea typeface="楷体_GB2312"/>
                <a:cs typeface="楷体_GB2312"/>
              </a:defRPr>
            </a:lvl7pPr>
            <a:lvl8pPr marL="3200400" algn="l" defTabSz="914400" rtl="0" eaLnBrk="1" latinLnBrk="0" hangingPunct="1">
              <a:defRPr sz="2000" b="1" kern="1200">
                <a:solidFill>
                  <a:srgbClr val="000000"/>
                </a:solidFill>
                <a:latin typeface="Arial" panose="020B0604020202020204" pitchFamily="34" charset="0"/>
                <a:ea typeface="楷体_GB2312"/>
                <a:cs typeface="楷体_GB2312"/>
              </a:defRPr>
            </a:lvl8pPr>
            <a:lvl9pPr marL="3657600" algn="l" defTabSz="914400" rtl="0" eaLnBrk="1" latinLnBrk="0" hangingPunct="1">
              <a:defRPr sz="2000" b="1" kern="1200">
                <a:solidFill>
                  <a:srgbClr val="000000"/>
                </a:solidFill>
                <a:latin typeface="Arial" panose="020B0604020202020204" pitchFamily="34" charset="0"/>
                <a:ea typeface="楷体_GB2312"/>
                <a:cs typeface="楷体_GB2312"/>
              </a:defRPr>
            </a:lvl9pPr>
          </a:lstStyle>
          <a:p>
            <a:pPr marL="0" marR="0" lvl="0" indent="0" algn="l" defTabSz="914400" rtl="0" eaLnBrk="0" fontAlgn="base" latinLnBrk="0" hangingPunct="0">
              <a:lnSpc>
                <a:spcPct val="100000"/>
              </a:lnSpc>
              <a:spcBef>
                <a:spcPct val="0"/>
              </a:spcBef>
              <a:spcAft>
                <a:spcPct val="0"/>
              </a:spcAft>
              <a:buClr>
                <a:sysClr val="window" lastClr="FFFFFF"/>
              </a:buClr>
              <a:buSzTx/>
              <a:buFont typeface="Wingdings" panose="05000000000000000000" pitchFamily="2" charset="2"/>
              <a:buNone/>
              <a:defRPr/>
            </a:pPr>
            <a:r>
              <a:rPr lang="en-US" altLang="zh-CN" dirty="0">
                <a:latin typeface="华文细黑" pitchFamily="2" charset="-122"/>
                <a:ea typeface="华文细黑" pitchFamily="2" charset="-122"/>
              </a:rPr>
              <a:t>Specials at transport sessions:</a:t>
            </a:r>
            <a:endParaRPr kumimoji="0" lang="zh-CN" altLang="en-US" b="1" i="0" u="none" strike="noStrike" kern="1200" cap="none" spc="0" normalizeH="0" baseline="0" noProof="0" dirty="0">
              <a:ln>
                <a:noFill/>
              </a:ln>
              <a:solidFill>
                <a:srgbClr val="000000"/>
              </a:solidFill>
              <a:effectLst/>
              <a:uLnTx/>
              <a:uFillTx/>
              <a:latin typeface="华文细黑" pitchFamily="2" charset="-122"/>
              <a:ea typeface="华文细黑" pitchFamily="2" charset="-122"/>
            </a:endParaRPr>
          </a:p>
        </p:txBody>
      </p:sp>
      <p:pic>
        <p:nvPicPr>
          <p:cNvPr id="25" name="Picture 3"/>
          <p:cNvPicPr>
            <a:picLocks noChangeAspect="1"/>
          </p:cNvPicPr>
          <p:nvPr/>
        </p:nvPicPr>
        <p:blipFill>
          <a:blip r:embed="rId2"/>
          <a:stretch>
            <a:fillRect/>
          </a:stretch>
        </p:blipFill>
        <p:spPr>
          <a:xfrm>
            <a:off x="541877" y="1030968"/>
            <a:ext cx="8942928" cy="1747964"/>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288481945"/>
              </p:ext>
            </p:extLst>
          </p:nvPr>
        </p:nvGraphicFramePr>
        <p:xfrm>
          <a:off x="5806574" y="3971548"/>
          <a:ext cx="3678231" cy="2346960"/>
        </p:xfrm>
        <a:graphic>
          <a:graphicData uri="http://schemas.openxmlformats.org/drawingml/2006/table">
            <a:tbl>
              <a:tblPr firstRow="1" bandRow="1">
                <a:tableStyleId>{5940675A-B579-460E-94D1-54222C63F5DA}</a:tableStyleId>
              </a:tblPr>
              <a:tblGrid>
                <a:gridCol w="1226077">
                  <a:extLst>
                    <a:ext uri="{9D8B030D-6E8A-4147-A177-3AD203B41FA5}">
                      <a16:colId xmlns:a16="http://schemas.microsoft.com/office/drawing/2014/main" val="20000"/>
                    </a:ext>
                  </a:extLst>
                </a:gridCol>
                <a:gridCol w="1655010">
                  <a:extLst>
                    <a:ext uri="{9D8B030D-6E8A-4147-A177-3AD203B41FA5}">
                      <a16:colId xmlns:a16="http://schemas.microsoft.com/office/drawing/2014/main" val="20001"/>
                    </a:ext>
                  </a:extLst>
                </a:gridCol>
                <a:gridCol w="797144">
                  <a:extLst>
                    <a:ext uri="{9D8B030D-6E8A-4147-A177-3AD203B41FA5}">
                      <a16:colId xmlns:a16="http://schemas.microsoft.com/office/drawing/2014/main" val="20002"/>
                    </a:ext>
                  </a:extLst>
                </a:gridCol>
              </a:tblGrid>
              <a:tr h="239444">
                <a:tc>
                  <a:txBody>
                    <a:bodyPr/>
                    <a:lstStyle/>
                    <a:p>
                      <a:r>
                        <a:rPr lang="en-US" altLang="zh-CN" sz="1600" dirty="0">
                          <a:latin typeface="华文细黑" pitchFamily="2" charset="-122"/>
                          <a:ea typeface="华文细黑" pitchFamily="2" charset="-122"/>
                        </a:rPr>
                        <a:t>ion</a:t>
                      </a:r>
                      <a:endParaRPr lang="zh-CN" altLang="en-US" sz="1600" dirty="0">
                        <a:latin typeface="华文细黑" pitchFamily="2" charset="-122"/>
                        <a:ea typeface="华文细黑" pitchFamily="2" charset="-122"/>
                      </a:endParaRPr>
                    </a:p>
                  </a:txBody>
                  <a:tcPr/>
                </a:tc>
                <a:tc>
                  <a:txBody>
                    <a:bodyPr/>
                    <a:lstStyle/>
                    <a:p>
                      <a:r>
                        <a:rPr lang="en-US" altLang="zh-CN" sz="1600" dirty="0">
                          <a:latin typeface="华文细黑" pitchFamily="2" charset="-122"/>
                          <a:ea typeface="华文细黑" pitchFamily="2" charset="-122"/>
                        </a:rPr>
                        <a:t>proton</a:t>
                      </a:r>
                      <a:endParaRPr lang="zh-CN" altLang="en-US" sz="1600" dirty="0">
                        <a:latin typeface="华文细黑" pitchFamily="2" charset="-122"/>
                        <a:ea typeface="华文细黑" pitchFamily="2" charset="-122"/>
                      </a:endParaRPr>
                    </a:p>
                  </a:txBody>
                  <a:tcPr/>
                </a:tc>
                <a:tc>
                  <a:txBody>
                    <a:bodyPr/>
                    <a:lstStyle/>
                    <a:p>
                      <a:endParaRPr lang="zh-CN" altLang="en-US" sz="1600">
                        <a:latin typeface="华文细黑" pitchFamily="2" charset="-122"/>
                        <a:ea typeface="华文细黑" pitchFamily="2" charset="-122"/>
                      </a:endParaRPr>
                    </a:p>
                  </a:txBody>
                  <a:tcPr/>
                </a:tc>
                <a:extLst>
                  <a:ext uri="{0D108BD9-81ED-4DB2-BD59-A6C34878D82A}">
                    <a16:rowId xmlns:a16="http://schemas.microsoft.com/office/drawing/2014/main" val="10000"/>
                  </a:ext>
                </a:extLst>
              </a:tr>
              <a:tr h="239444">
                <a:tc>
                  <a:txBody>
                    <a:bodyPr/>
                    <a:lstStyle/>
                    <a:p>
                      <a:r>
                        <a:rPr lang="en-US" altLang="zh-CN" sz="1600" dirty="0">
                          <a:latin typeface="华文细黑" pitchFamily="2" charset="-122"/>
                          <a:ea typeface="华文细黑" pitchFamily="2" charset="-122"/>
                        </a:rPr>
                        <a:t>energy</a:t>
                      </a:r>
                      <a:endParaRPr lang="zh-CN" altLang="en-US" sz="1600" dirty="0">
                        <a:latin typeface="华文细黑" pitchFamily="2" charset="-122"/>
                        <a:ea typeface="华文细黑" pitchFamily="2" charset="-122"/>
                      </a:endParaRPr>
                    </a:p>
                  </a:txBody>
                  <a:tcPr/>
                </a:tc>
                <a:tc>
                  <a:txBody>
                    <a:bodyPr/>
                    <a:lstStyle/>
                    <a:p>
                      <a:r>
                        <a:rPr lang="en-US" altLang="zh-CN" sz="1600" dirty="0">
                          <a:latin typeface="华文细黑" pitchFamily="2" charset="-122"/>
                          <a:ea typeface="华文细黑" pitchFamily="2" charset="-122"/>
                        </a:rPr>
                        <a:t>500</a:t>
                      </a:r>
                      <a:endParaRPr lang="zh-CN" altLang="en-US" sz="1600" dirty="0">
                        <a:latin typeface="华文细黑" pitchFamily="2" charset="-122"/>
                        <a:ea typeface="华文细黑" pitchFamily="2" charset="-122"/>
                      </a:endParaRPr>
                    </a:p>
                  </a:txBody>
                  <a:tcPr/>
                </a:tc>
                <a:tc>
                  <a:txBody>
                    <a:bodyPr/>
                    <a:lstStyle/>
                    <a:p>
                      <a:r>
                        <a:rPr lang="en-US" altLang="zh-CN" sz="1600" dirty="0">
                          <a:latin typeface="华文细黑" pitchFamily="2" charset="-122"/>
                          <a:ea typeface="华文细黑" pitchFamily="2" charset="-122"/>
                        </a:rPr>
                        <a:t>MeV</a:t>
                      </a:r>
                      <a:endParaRPr lang="zh-CN" altLang="en-US" sz="1600" dirty="0">
                        <a:latin typeface="华文细黑" pitchFamily="2" charset="-122"/>
                        <a:ea typeface="华文细黑" pitchFamily="2" charset="-122"/>
                      </a:endParaRPr>
                    </a:p>
                  </a:txBody>
                  <a:tcPr/>
                </a:tc>
                <a:extLst>
                  <a:ext uri="{0D108BD9-81ED-4DB2-BD59-A6C34878D82A}">
                    <a16:rowId xmlns:a16="http://schemas.microsoft.com/office/drawing/2014/main" val="10001"/>
                  </a:ext>
                </a:extLst>
              </a:tr>
              <a:tr h="239444">
                <a:tc>
                  <a:txBody>
                    <a:bodyPr/>
                    <a:lstStyle/>
                    <a:p>
                      <a:r>
                        <a:rPr lang="en-US" altLang="zh-CN" sz="1600" dirty="0">
                          <a:latin typeface="华文细黑" pitchFamily="2" charset="-122"/>
                          <a:ea typeface="华文细黑" pitchFamily="2" charset="-122"/>
                        </a:rPr>
                        <a:t>current</a:t>
                      </a:r>
                      <a:endParaRPr lang="zh-CN" altLang="en-US" sz="1600" dirty="0">
                        <a:latin typeface="华文细黑" pitchFamily="2" charset="-122"/>
                        <a:ea typeface="华文细黑" pitchFamily="2" charset="-122"/>
                      </a:endParaRPr>
                    </a:p>
                  </a:txBody>
                  <a:tcPr/>
                </a:tc>
                <a:tc>
                  <a:txBody>
                    <a:bodyPr/>
                    <a:lstStyle/>
                    <a:p>
                      <a:r>
                        <a:rPr lang="en-US" altLang="zh-CN" sz="1600" dirty="0">
                          <a:latin typeface="华文细黑" pitchFamily="2" charset="-122"/>
                          <a:ea typeface="华文细黑" pitchFamily="2" charset="-122"/>
                        </a:rPr>
                        <a:t>5</a:t>
                      </a:r>
                      <a:endParaRPr lang="zh-CN" altLang="en-US" sz="1600" dirty="0">
                        <a:latin typeface="华文细黑" pitchFamily="2" charset="-122"/>
                        <a:ea typeface="华文细黑" pitchFamily="2" charset="-122"/>
                      </a:endParaRPr>
                    </a:p>
                  </a:txBody>
                  <a:tcPr/>
                </a:tc>
                <a:tc>
                  <a:txBody>
                    <a:bodyPr/>
                    <a:lstStyle/>
                    <a:p>
                      <a:r>
                        <a:rPr lang="en-US" altLang="zh-CN" sz="1600" dirty="0">
                          <a:latin typeface="华文细黑" pitchFamily="2" charset="-122"/>
                          <a:ea typeface="华文细黑" pitchFamily="2" charset="-122"/>
                        </a:rPr>
                        <a:t>mA</a:t>
                      </a:r>
                      <a:endParaRPr lang="zh-CN" altLang="en-US" sz="1600" dirty="0">
                        <a:latin typeface="华文细黑" pitchFamily="2" charset="-122"/>
                        <a:ea typeface="华文细黑" pitchFamily="2" charset="-122"/>
                      </a:endParaRPr>
                    </a:p>
                  </a:txBody>
                  <a:tcPr/>
                </a:tc>
                <a:extLst>
                  <a:ext uri="{0D108BD9-81ED-4DB2-BD59-A6C34878D82A}">
                    <a16:rowId xmlns:a16="http://schemas.microsoft.com/office/drawing/2014/main" val="10002"/>
                  </a:ext>
                </a:extLst>
              </a:tr>
              <a:tr h="239444">
                <a:tc>
                  <a:txBody>
                    <a:bodyPr/>
                    <a:lstStyle/>
                    <a:p>
                      <a:r>
                        <a:rPr lang="en-US" altLang="zh-CN" sz="1600" dirty="0">
                          <a:latin typeface="华文细黑" pitchFamily="2" charset="-122"/>
                          <a:ea typeface="华文细黑" pitchFamily="2" charset="-122"/>
                        </a:rPr>
                        <a:t>frequency</a:t>
                      </a:r>
                      <a:endParaRPr lang="zh-CN" altLang="en-US" sz="1600" dirty="0">
                        <a:latin typeface="华文细黑" pitchFamily="2" charset="-122"/>
                        <a:ea typeface="华文细黑" pitchFamily="2" charset="-122"/>
                      </a:endParaRPr>
                    </a:p>
                  </a:txBody>
                  <a:tcPr/>
                </a:tc>
                <a:tc>
                  <a:txBody>
                    <a:bodyPr/>
                    <a:lstStyle/>
                    <a:p>
                      <a:r>
                        <a:rPr lang="en-US" altLang="zh-CN" sz="1600" dirty="0">
                          <a:latin typeface="华文细黑" pitchFamily="2" charset="-122"/>
                          <a:ea typeface="华文细黑" pitchFamily="2" charset="-122"/>
                        </a:rPr>
                        <a:t>162.5/325/650</a:t>
                      </a:r>
                      <a:endParaRPr lang="zh-CN" altLang="en-US" sz="1600" dirty="0">
                        <a:latin typeface="华文细黑" pitchFamily="2" charset="-122"/>
                        <a:ea typeface="华文细黑" pitchFamily="2" charset="-122"/>
                      </a:endParaRPr>
                    </a:p>
                  </a:txBody>
                  <a:tcPr/>
                </a:tc>
                <a:tc>
                  <a:txBody>
                    <a:bodyPr/>
                    <a:lstStyle/>
                    <a:p>
                      <a:r>
                        <a:rPr lang="en-US" altLang="zh-CN" sz="1600" dirty="0">
                          <a:latin typeface="华文细黑" pitchFamily="2" charset="-122"/>
                          <a:ea typeface="华文细黑" pitchFamily="2" charset="-122"/>
                        </a:rPr>
                        <a:t>MHz</a:t>
                      </a:r>
                      <a:endParaRPr lang="zh-CN" altLang="en-US" sz="1600" dirty="0">
                        <a:latin typeface="华文细黑" pitchFamily="2" charset="-122"/>
                        <a:ea typeface="华文细黑" pitchFamily="2" charset="-122"/>
                      </a:endParaRPr>
                    </a:p>
                  </a:txBody>
                  <a:tcPr/>
                </a:tc>
                <a:extLst>
                  <a:ext uri="{0D108BD9-81ED-4DB2-BD59-A6C34878D82A}">
                    <a16:rowId xmlns:a16="http://schemas.microsoft.com/office/drawing/2014/main" val="10003"/>
                  </a:ext>
                </a:extLst>
              </a:tr>
              <a:tr h="239444">
                <a:tc>
                  <a:txBody>
                    <a:bodyPr/>
                    <a:lstStyle/>
                    <a:p>
                      <a:r>
                        <a:rPr lang="en-US" altLang="zh-CN" sz="1600" dirty="0">
                          <a:latin typeface="华文细黑" pitchFamily="2" charset="-122"/>
                          <a:ea typeface="华文细黑" pitchFamily="2" charset="-122"/>
                        </a:rPr>
                        <a:t>operation</a:t>
                      </a:r>
                      <a:endParaRPr lang="zh-CN" altLang="en-US" sz="1600" dirty="0">
                        <a:latin typeface="华文细黑" pitchFamily="2" charset="-122"/>
                        <a:ea typeface="华文细黑" pitchFamily="2" charset="-122"/>
                      </a:endParaRPr>
                    </a:p>
                  </a:txBody>
                  <a:tcPr/>
                </a:tc>
                <a:tc>
                  <a:txBody>
                    <a:bodyPr/>
                    <a:lstStyle/>
                    <a:p>
                      <a:r>
                        <a:rPr lang="en-US" altLang="zh-CN" sz="1600" dirty="0" err="1">
                          <a:latin typeface="华文细黑" pitchFamily="2" charset="-122"/>
                          <a:ea typeface="华文细黑" pitchFamily="2" charset="-122"/>
                        </a:rPr>
                        <a:t>CW&amp;pulse</a:t>
                      </a:r>
                      <a:endParaRPr lang="zh-CN" altLang="en-US" sz="1600" dirty="0">
                        <a:latin typeface="华文细黑" pitchFamily="2" charset="-122"/>
                        <a:ea typeface="华文细黑" pitchFamily="2" charset="-122"/>
                      </a:endParaRPr>
                    </a:p>
                  </a:txBody>
                  <a:tcPr/>
                </a:tc>
                <a:tc>
                  <a:txBody>
                    <a:bodyPr/>
                    <a:lstStyle/>
                    <a:p>
                      <a:endParaRPr lang="zh-CN" altLang="en-US" sz="1600" dirty="0">
                        <a:latin typeface="华文细黑" pitchFamily="2" charset="-122"/>
                        <a:ea typeface="华文细黑" pitchFamily="2" charset="-122"/>
                      </a:endParaRPr>
                    </a:p>
                  </a:txBody>
                  <a:tcPr/>
                </a:tc>
                <a:extLst>
                  <a:ext uri="{0D108BD9-81ED-4DB2-BD59-A6C34878D82A}">
                    <a16:rowId xmlns:a16="http://schemas.microsoft.com/office/drawing/2014/main" val="10004"/>
                  </a:ext>
                </a:extLst>
              </a:tr>
              <a:tr h="2394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a:latin typeface="华文细黑" pitchFamily="2" charset="-122"/>
                          <a:ea typeface="华文细黑" pitchFamily="2" charset="-122"/>
                        </a:rPr>
                        <a:t>Beam</a:t>
                      </a:r>
                      <a:r>
                        <a:rPr lang="en-US" altLang="zh-CN" sz="1600" baseline="0" dirty="0">
                          <a:latin typeface="华文细黑" pitchFamily="2" charset="-122"/>
                          <a:ea typeface="华文细黑" pitchFamily="2" charset="-122"/>
                        </a:rPr>
                        <a:t> loss</a:t>
                      </a:r>
                      <a:endParaRPr lang="zh-CN" altLang="en-US" sz="1600" dirty="0">
                        <a:latin typeface="华文细黑" pitchFamily="2" charset="-122"/>
                        <a:ea typeface="华文细黑" pitchFamily="2"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dirty="0">
                          <a:latin typeface="华文细黑" pitchFamily="2" charset="-122"/>
                          <a:ea typeface="华文细黑" pitchFamily="2" charset="-122"/>
                        </a:rPr>
                        <a:t>＜</a:t>
                      </a:r>
                      <a:r>
                        <a:rPr lang="en-US" altLang="zh-CN" sz="1600" dirty="0">
                          <a:latin typeface="华文细黑" pitchFamily="2" charset="-122"/>
                          <a:ea typeface="华文细黑" pitchFamily="2" charset="-122"/>
                        </a:rPr>
                        <a:t>0.1</a:t>
                      </a:r>
                      <a:endParaRPr lang="zh-CN" altLang="en-US" sz="1600" dirty="0">
                        <a:latin typeface="华文细黑" pitchFamily="2" charset="-122"/>
                        <a:ea typeface="华文细黑" pitchFamily="2"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dirty="0">
                          <a:latin typeface="华文细黑" pitchFamily="2" charset="-122"/>
                          <a:ea typeface="华文细黑" pitchFamily="2" charset="-122"/>
                        </a:rPr>
                        <a:t>W/m</a:t>
                      </a:r>
                      <a:endParaRPr lang="zh-CN" altLang="en-US" sz="1600" dirty="0">
                        <a:latin typeface="华文细黑" pitchFamily="2" charset="-122"/>
                        <a:ea typeface="华文细黑" pitchFamily="2" charset="-122"/>
                      </a:endParaRPr>
                    </a:p>
                  </a:txBody>
                  <a:tcPr/>
                </a:tc>
                <a:extLst>
                  <a:ext uri="{0D108BD9-81ED-4DB2-BD59-A6C34878D82A}">
                    <a16:rowId xmlns:a16="http://schemas.microsoft.com/office/drawing/2014/main" val="10005"/>
                  </a:ext>
                </a:extLst>
              </a:tr>
              <a:tr h="239444">
                <a:tc>
                  <a:txBody>
                    <a:bodyPr/>
                    <a:lstStyle/>
                    <a:p>
                      <a:r>
                        <a:rPr lang="en-US" altLang="zh-CN" sz="1600" dirty="0">
                          <a:latin typeface="华文细黑" pitchFamily="2" charset="-122"/>
                          <a:ea typeface="华文细黑" pitchFamily="2" charset="-122"/>
                        </a:rPr>
                        <a:t>length</a:t>
                      </a:r>
                      <a:endParaRPr lang="zh-CN" altLang="en-US" sz="1600" dirty="0">
                        <a:latin typeface="华文细黑" pitchFamily="2" charset="-122"/>
                        <a:ea typeface="华文细黑" pitchFamily="2" charset="-122"/>
                      </a:endParaRPr>
                    </a:p>
                  </a:txBody>
                  <a:tcPr/>
                </a:tc>
                <a:tc>
                  <a:txBody>
                    <a:bodyPr/>
                    <a:lstStyle/>
                    <a:p>
                      <a:r>
                        <a:rPr lang="en-US" altLang="zh-CN" sz="1600" dirty="0">
                          <a:latin typeface="华文细黑" pitchFamily="2" charset="-122"/>
                          <a:ea typeface="华文细黑" pitchFamily="2" charset="-122"/>
                        </a:rPr>
                        <a:t>367.52</a:t>
                      </a:r>
                      <a:endParaRPr lang="zh-CN" altLang="en-US" sz="1600" dirty="0">
                        <a:latin typeface="华文细黑" pitchFamily="2" charset="-122"/>
                        <a:ea typeface="华文细黑" pitchFamily="2" charset="-122"/>
                      </a:endParaRPr>
                    </a:p>
                  </a:txBody>
                  <a:tcPr/>
                </a:tc>
                <a:tc>
                  <a:txBody>
                    <a:bodyPr/>
                    <a:lstStyle/>
                    <a:p>
                      <a:r>
                        <a:rPr lang="en-US" altLang="zh-CN" sz="1600" dirty="0">
                          <a:latin typeface="华文细黑" pitchFamily="2" charset="-122"/>
                          <a:ea typeface="华文细黑" pitchFamily="2" charset="-122"/>
                        </a:rPr>
                        <a:t>m</a:t>
                      </a:r>
                      <a:endParaRPr lang="zh-CN" altLang="en-US" sz="1600" dirty="0">
                        <a:latin typeface="华文细黑" pitchFamily="2" charset="-122"/>
                        <a:ea typeface="华文细黑" pitchFamily="2" charset="-122"/>
                      </a:endParaRPr>
                    </a:p>
                  </a:txBody>
                  <a:tcPr/>
                </a:tc>
                <a:extLst>
                  <a:ext uri="{0D108BD9-81ED-4DB2-BD59-A6C34878D82A}">
                    <a16:rowId xmlns:a16="http://schemas.microsoft.com/office/drawing/2014/main" val="10006"/>
                  </a:ext>
                </a:extLst>
              </a:tr>
            </a:tbl>
          </a:graphicData>
        </a:graphic>
      </p:graphicFrame>
      <p:sp>
        <p:nvSpPr>
          <p:cNvPr id="3" name="矩形 2"/>
          <p:cNvSpPr/>
          <p:nvPr/>
        </p:nvSpPr>
        <p:spPr>
          <a:xfrm>
            <a:off x="5762027" y="3357661"/>
            <a:ext cx="3813865" cy="400110"/>
          </a:xfrm>
          <a:prstGeom prst="rect">
            <a:avLst/>
          </a:prstGeom>
        </p:spPr>
        <p:txBody>
          <a:bodyPr wrap="none">
            <a:spAutoFit/>
          </a:bodyPr>
          <a:lstStyle/>
          <a:p>
            <a:pPr lvl="0" eaLnBrk="0" hangingPunct="0">
              <a:buClr>
                <a:sysClr val="window" lastClr="FFFFFF"/>
              </a:buClr>
              <a:defRPr/>
            </a:pPr>
            <a:r>
              <a:rPr lang="en-US" altLang="zh-CN" sz="2000" b="1" dirty="0">
                <a:solidFill>
                  <a:srgbClr val="000000"/>
                </a:solidFill>
                <a:highlight>
                  <a:srgbClr val="FFFF00"/>
                </a:highlight>
                <a:latin typeface="华文细黑" pitchFamily="2" charset="-122"/>
                <a:ea typeface="华文细黑" pitchFamily="2" charset="-122"/>
              </a:rPr>
              <a:t>Beam dynamic configuration</a:t>
            </a:r>
          </a:p>
        </p:txBody>
      </p:sp>
    </p:spTree>
    <p:extLst>
      <p:ext uri="{BB962C8B-B14F-4D97-AF65-F5344CB8AC3E}">
        <p14:creationId xmlns:p14="http://schemas.microsoft.com/office/powerpoint/2010/main" val="633475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lstStyle/>
          <a:p>
            <a:r>
              <a:rPr lang="en-US" altLang="zh-CN" dirty="0">
                <a:latin typeface="Times New Roman" charset="0"/>
                <a:ea typeface="Times New Roman" charset="0"/>
                <a:cs typeface="Times New Roman" charset="0"/>
              </a:rPr>
              <a:t>Session design of </a:t>
            </a:r>
            <a:r>
              <a:rPr lang="en-US" altLang="zh-CN" dirty="0" err="1">
                <a:latin typeface="Times New Roman" charset="0"/>
                <a:ea typeface="Times New Roman" charset="0"/>
                <a:cs typeface="Times New Roman" charset="0"/>
              </a:rPr>
              <a:t>linac</a:t>
            </a:r>
            <a:r>
              <a:rPr lang="en-US" altLang="zh-CN" dirty="0">
                <a:latin typeface="Times New Roman" charset="0"/>
                <a:ea typeface="Times New Roman" charset="0"/>
                <a:cs typeface="Times New Roman" charset="0"/>
              </a:rPr>
              <a:t> </a:t>
            </a:r>
            <a:endParaRPr lang="zh-CN" altLang="en-US" dirty="0">
              <a:latin typeface="Times New Roman" charset="0"/>
              <a:ea typeface="Times New Roman" charset="0"/>
              <a:cs typeface="Times New Roman" charset="0"/>
            </a:endParaRPr>
          </a:p>
        </p:txBody>
      </p:sp>
      <p:sp>
        <p:nvSpPr>
          <p:cNvPr id="3" name="幻灯片编号占位符 2"/>
          <p:cNvSpPr>
            <a:spLocks noGrp="1"/>
          </p:cNvSpPr>
          <p:nvPr>
            <p:ph type="sldNum" sz="quarter" idx="4294967295"/>
          </p:nvPr>
        </p:nvSpPr>
        <p:spPr>
          <a:xfrm>
            <a:off x="9116997" y="5491019"/>
            <a:ext cx="509587" cy="295275"/>
          </a:xfrm>
        </p:spPr>
        <p:txBody>
          <a:bodyPr/>
          <a:lstStyle/>
          <a:p>
            <a:pPr>
              <a:defRPr/>
            </a:pPr>
            <a:fld id="{39BAACC9-F65D-4981-9EE3-44C441CEF858}" type="slidenum">
              <a:rPr lang="zh-CN" altLang="en-GB" smtClean="0"/>
              <a:t>13</a:t>
            </a:fld>
            <a:endParaRPr lang="en-GB" altLang="zh-CN"/>
          </a:p>
        </p:txBody>
      </p:sp>
      <p:pic>
        <p:nvPicPr>
          <p:cNvPr id="5" name="图片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03808" y="1038771"/>
            <a:ext cx="4494969" cy="2641990"/>
          </a:xfrm>
          <a:prstGeom prst="rect">
            <a:avLst/>
          </a:prstGeom>
        </p:spPr>
      </p:pic>
      <p:pic>
        <p:nvPicPr>
          <p:cNvPr id="7" name="图片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3809" y="3834581"/>
            <a:ext cx="4494968" cy="2663684"/>
          </a:xfrm>
          <a:prstGeom prst="rect">
            <a:avLst/>
          </a:prstGeom>
        </p:spPr>
      </p:pic>
      <p:pic>
        <p:nvPicPr>
          <p:cNvPr id="8" name="图片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4612" y="3834581"/>
            <a:ext cx="4477493" cy="2637672"/>
          </a:xfrm>
          <a:prstGeom prst="rect">
            <a:avLst/>
          </a:prstGeom>
        </p:spPr>
      </p:pic>
      <p:pic>
        <p:nvPicPr>
          <p:cNvPr id="9" name="图片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4610" y="1038771"/>
            <a:ext cx="4478861" cy="2641991"/>
          </a:xfrm>
          <a:prstGeom prst="rect">
            <a:avLst/>
          </a:prstGeom>
        </p:spPr>
      </p:pic>
    </p:spTree>
    <p:extLst>
      <p:ext uri="{BB962C8B-B14F-4D97-AF65-F5344CB8AC3E}">
        <p14:creationId xmlns:p14="http://schemas.microsoft.com/office/powerpoint/2010/main" val="200909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SC resonators of </a:t>
            </a:r>
            <a:r>
              <a:rPr kumimoji="1" lang="en-US" altLang="zh-CN" dirty="0" err="1"/>
              <a:t>CiADS</a:t>
            </a:r>
            <a:endParaRPr kumimoji="1" lang="zh-CN" altLang="en-US" dirty="0"/>
          </a:p>
        </p:txBody>
      </p:sp>
      <p:graphicFrame>
        <p:nvGraphicFramePr>
          <p:cNvPr id="3" name="表格 2"/>
          <p:cNvGraphicFramePr>
            <a:graphicFrameLocks noGrp="1"/>
          </p:cNvGraphicFramePr>
          <p:nvPr>
            <p:extLst/>
          </p:nvPr>
        </p:nvGraphicFramePr>
        <p:xfrm>
          <a:off x="841732" y="1039742"/>
          <a:ext cx="2448271" cy="2299335"/>
        </p:xfrm>
        <a:graphic>
          <a:graphicData uri="http://schemas.openxmlformats.org/drawingml/2006/table">
            <a:tbl>
              <a:tblPr>
                <a:tableStyleId>{46F890A9-2807-4EBB-B81D-B2AA78EC7F39}</a:tableStyleId>
              </a:tblPr>
              <a:tblGrid>
                <a:gridCol w="1839120">
                  <a:extLst>
                    <a:ext uri="{9D8B030D-6E8A-4147-A177-3AD203B41FA5}">
                      <a16:colId xmlns:a16="http://schemas.microsoft.com/office/drawing/2014/main" val="20000"/>
                    </a:ext>
                  </a:extLst>
                </a:gridCol>
                <a:gridCol w="609151">
                  <a:extLst>
                    <a:ext uri="{9D8B030D-6E8A-4147-A177-3AD203B41FA5}">
                      <a16:colId xmlns:a16="http://schemas.microsoft.com/office/drawing/2014/main" val="20001"/>
                    </a:ext>
                  </a:extLst>
                </a:gridCol>
              </a:tblGrid>
              <a:tr h="649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a:ln>
                            <a:noFill/>
                          </a:ln>
                          <a:effectLst/>
                        </a:rPr>
                        <a:t>f (MHz)</a:t>
                      </a:r>
                      <a:endParaRPr kumimoji="0" lang="zh-CN" sz="1200" b="1" i="0" u="none" strike="noStrike" cap="none" normalizeH="0" baseline="0" dirty="0">
                        <a:ln>
                          <a:noFill/>
                        </a:ln>
                        <a:solidFill>
                          <a:schemeClr val="tx1"/>
                        </a:solidFill>
                        <a:effectLst/>
                        <a:latin typeface="Calibri" charset="0"/>
                        <a:ea typeface="宋体" charset="0"/>
                        <a:cs typeface="Times New Roman"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a:ln>
                            <a:noFill/>
                          </a:ln>
                          <a:solidFill>
                            <a:srgbClr val="0000FF"/>
                          </a:solidFill>
                          <a:effectLst/>
                        </a:rPr>
                        <a:t>162.5</a:t>
                      </a:r>
                      <a:endParaRPr kumimoji="0" lang="zh-CN" sz="1200" b="1" i="0" u="none" strike="noStrike" cap="none" normalizeH="0" baseline="0" dirty="0">
                        <a:ln>
                          <a:noFill/>
                        </a:ln>
                        <a:solidFill>
                          <a:srgbClr val="0000FF"/>
                        </a:solidFill>
                        <a:effectLst/>
                        <a:latin typeface="Calibri" charset="0"/>
                        <a:ea typeface="宋体"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49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a:ln>
                            <a:noFill/>
                          </a:ln>
                          <a:effectLst/>
                        </a:rPr>
                        <a:t>β</a:t>
                      </a:r>
                      <a:r>
                        <a:rPr kumimoji="0" lang="en-US" altLang="zh-CN" sz="1200" b="1" u="none" strike="noStrike" cap="none" normalizeH="0" baseline="-25000" dirty="0">
                          <a:ln>
                            <a:noFill/>
                          </a:ln>
                          <a:effectLst/>
                        </a:rPr>
                        <a:t>opt</a:t>
                      </a:r>
                      <a:endParaRPr kumimoji="0" lang="zh-CN" sz="1200" b="1" i="0" u="none" strike="noStrike" cap="none" normalizeH="0" baseline="-25000" dirty="0">
                        <a:ln>
                          <a:noFill/>
                        </a:ln>
                        <a:solidFill>
                          <a:schemeClr val="tx1"/>
                        </a:solidFill>
                        <a:effectLst/>
                        <a:latin typeface="Calibri" charset="0"/>
                        <a:ea typeface="楷体_GB2312" charset="0"/>
                        <a:cs typeface="Times New Roman"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a:ln>
                            <a:noFill/>
                          </a:ln>
                          <a:solidFill>
                            <a:srgbClr val="0000FF"/>
                          </a:solidFill>
                          <a:effectLst/>
                        </a:rPr>
                        <a:t>0.101</a:t>
                      </a:r>
                      <a:endParaRPr kumimoji="0" lang="zh-CN" sz="1200" b="1" i="0" u="none" strike="noStrike" cap="none" normalizeH="0" baseline="0" dirty="0">
                        <a:ln>
                          <a:noFill/>
                        </a:ln>
                        <a:solidFill>
                          <a:srgbClr val="0000FF"/>
                        </a:solidFill>
                        <a:effectLst/>
                        <a:latin typeface="Calibri" charset="0"/>
                        <a:ea typeface="宋体"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49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err="1">
                          <a:ln>
                            <a:noFill/>
                          </a:ln>
                          <a:effectLst/>
                        </a:rPr>
                        <a:t>Epeak</a:t>
                      </a:r>
                      <a:r>
                        <a:rPr kumimoji="0" lang="en-US" altLang="zh-CN" sz="1200" b="1" u="none" strike="noStrike" cap="none" normalizeH="0" baseline="0" dirty="0">
                          <a:ln>
                            <a:noFill/>
                          </a:ln>
                          <a:effectLst/>
                        </a:rPr>
                        <a:t> / </a:t>
                      </a:r>
                      <a:r>
                        <a:rPr kumimoji="0" lang="en-US" altLang="zh-CN" sz="1200" b="1" u="none" strike="noStrike" cap="none" normalizeH="0" baseline="0" dirty="0" err="1">
                          <a:ln>
                            <a:noFill/>
                          </a:ln>
                          <a:effectLst/>
                        </a:rPr>
                        <a:t>Eacc</a:t>
                      </a:r>
                      <a:endParaRPr kumimoji="0" lang="zh-CN" sz="1200" b="1" i="0" u="none" strike="noStrike" cap="none" normalizeH="0" baseline="0" dirty="0">
                        <a:ln>
                          <a:noFill/>
                        </a:ln>
                        <a:solidFill>
                          <a:schemeClr val="tx1"/>
                        </a:solidFill>
                        <a:effectLst/>
                        <a:latin typeface="Calibri" charset="0"/>
                        <a:ea typeface="宋体" charset="0"/>
                        <a:cs typeface="Times New Roman"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a:ln>
                            <a:noFill/>
                          </a:ln>
                          <a:solidFill>
                            <a:srgbClr val="0000FF"/>
                          </a:solidFill>
                          <a:effectLst/>
                        </a:rPr>
                        <a:t>5.9</a:t>
                      </a:r>
                      <a:endParaRPr kumimoji="0" lang="zh-CN" sz="1200" b="1" i="0" u="none" strike="noStrike" cap="none" normalizeH="0" baseline="0" dirty="0">
                        <a:ln>
                          <a:noFill/>
                        </a:ln>
                        <a:solidFill>
                          <a:srgbClr val="0000FF"/>
                        </a:solidFill>
                        <a:effectLst/>
                        <a:latin typeface="Calibri" charset="0"/>
                        <a:ea typeface="宋体"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49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err="1">
                          <a:ln>
                            <a:noFill/>
                          </a:ln>
                          <a:effectLst/>
                        </a:rPr>
                        <a:t>Bpeak</a:t>
                      </a:r>
                      <a:r>
                        <a:rPr kumimoji="0" lang="en-US" altLang="zh-CN" sz="1200" b="1" u="none" strike="noStrike" cap="none" normalizeH="0" baseline="0" dirty="0">
                          <a:ln>
                            <a:noFill/>
                          </a:ln>
                          <a:effectLst/>
                        </a:rPr>
                        <a:t> / </a:t>
                      </a:r>
                      <a:r>
                        <a:rPr kumimoji="0" lang="en-US" altLang="zh-CN" sz="1200" b="1" u="none" strike="noStrike" cap="none" normalizeH="0" baseline="0" dirty="0" err="1">
                          <a:ln>
                            <a:noFill/>
                          </a:ln>
                          <a:effectLst/>
                        </a:rPr>
                        <a:t>Eacc</a:t>
                      </a:r>
                      <a:endParaRPr kumimoji="0" lang="zh-CN" sz="1200" b="1" i="0" u="none" strike="noStrike" cap="none" normalizeH="0" baseline="0" dirty="0">
                        <a:ln>
                          <a:noFill/>
                        </a:ln>
                        <a:solidFill>
                          <a:schemeClr val="tx1"/>
                        </a:solidFill>
                        <a:effectLst/>
                        <a:latin typeface="Calibri" charset="0"/>
                        <a:ea typeface="宋体" charset="0"/>
                        <a:cs typeface="Times New Roman"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a:ln>
                            <a:noFill/>
                          </a:ln>
                          <a:solidFill>
                            <a:srgbClr val="0000FF"/>
                          </a:solidFill>
                          <a:effectLst/>
                        </a:rPr>
                        <a:t>12.1</a:t>
                      </a:r>
                      <a:endParaRPr kumimoji="0" lang="zh-CN" sz="1200" b="1" i="0" u="none" strike="noStrike" cap="none" normalizeH="0" baseline="0" dirty="0">
                        <a:ln>
                          <a:noFill/>
                        </a:ln>
                        <a:solidFill>
                          <a:srgbClr val="0000FF"/>
                        </a:solidFill>
                        <a:effectLst/>
                        <a:latin typeface="Calibri" charset="0"/>
                        <a:ea typeface="宋体"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49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a:ln>
                            <a:noFill/>
                          </a:ln>
                          <a:effectLst/>
                        </a:rPr>
                        <a:t>G = Rs×Q0 (</a:t>
                      </a:r>
                      <a:r>
                        <a:rPr kumimoji="0" lang="en-US" altLang="zh-CN" sz="1200" b="1" u="none" strike="noStrike" cap="none" normalizeH="0" baseline="0" dirty="0" err="1">
                          <a:ln>
                            <a:noFill/>
                          </a:ln>
                          <a:effectLst/>
                        </a:rPr>
                        <a:t>Ω</a:t>
                      </a:r>
                      <a:r>
                        <a:rPr kumimoji="0" lang="en-US" altLang="zh-CN" sz="1200" b="1" u="none" strike="noStrike" cap="none" normalizeH="0" baseline="0" dirty="0">
                          <a:ln>
                            <a:noFill/>
                          </a:ln>
                          <a:effectLst/>
                        </a:rPr>
                        <a:t>)</a:t>
                      </a:r>
                      <a:endParaRPr kumimoji="0" lang="zh-CN" sz="1200" b="1" i="0" u="none" strike="noStrike" cap="none" normalizeH="0" baseline="0" dirty="0">
                        <a:ln>
                          <a:noFill/>
                        </a:ln>
                        <a:solidFill>
                          <a:schemeClr val="tx1"/>
                        </a:solidFill>
                        <a:effectLst/>
                        <a:latin typeface="Calibri" charset="0"/>
                        <a:ea typeface="宋体" charset="0"/>
                        <a:cs typeface="Times New Roman"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a:ln>
                            <a:noFill/>
                          </a:ln>
                          <a:solidFill>
                            <a:srgbClr val="0000FF"/>
                          </a:solidFill>
                          <a:effectLst/>
                        </a:rPr>
                        <a:t>28.4</a:t>
                      </a:r>
                      <a:endParaRPr kumimoji="0" lang="zh-CN" sz="1200" b="1" i="0" u="none" strike="noStrike" cap="none" normalizeH="0" baseline="0" dirty="0">
                        <a:ln>
                          <a:noFill/>
                        </a:ln>
                        <a:solidFill>
                          <a:srgbClr val="0000FF"/>
                        </a:solidFill>
                        <a:effectLst/>
                        <a:latin typeface="Calibri" charset="0"/>
                        <a:ea typeface="宋体"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49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a:ln>
                            <a:noFill/>
                          </a:ln>
                          <a:effectLst/>
                        </a:rPr>
                        <a:t>R / Q0</a:t>
                      </a:r>
                      <a:endParaRPr kumimoji="0" lang="zh-CN" sz="1200" b="1" i="0" u="none" strike="noStrike" cap="none" normalizeH="0" baseline="0" dirty="0">
                        <a:ln>
                          <a:noFill/>
                        </a:ln>
                        <a:solidFill>
                          <a:schemeClr val="tx1"/>
                        </a:solidFill>
                        <a:effectLst/>
                        <a:latin typeface="Calibri" charset="0"/>
                        <a:ea typeface="宋体" charset="0"/>
                        <a:cs typeface="Times New Roman"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a:ln>
                            <a:noFill/>
                          </a:ln>
                          <a:solidFill>
                            <a:srgbClr val="0000FF"/>
                          </a:solidFill>
                          <a:effectLst/>
                        </a:rPr>
                        <a:t>153</a:t>
                      </a:r>
                      <a:endParaRPr kumimoji="0" lang="en-US" altLang="zh-CN" sz="1200" b="1" i="0" u="none" strike="noStrike" cap="none" normalizeH="0" baseline="0" dirty="0">
                        <a:ln>
                          <a:noFill/>
                        </a:ln>
                        <a:solidFill>
                          <a:srgbClr val="0000FF"/>
                        </a:solidFill>
                        <a:effectLst/>
                        <a:latin typeface="Calibri" charset="0"/>
                        <a:ea typeface="宋体"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49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a:ln>
                            <a:noFill/>
                          </a:ln>
                          <a:effectLst/>
                        </a:rPr>
                        <a:t>Q0 (4.4K, </a:t>
                      </a:r>
                      <a:r>
                        <a:rPr kumimoji="0" lang="en-US" altLang="zh-CN" sz="1200" b="1" u="none" strike="noStrike" cap="none" normalizeH="0" baseline="0" dirty="0" err="1">
                          <a:ln>
                            <a:noFill/>
                          </a:ln>
                          <a:effectLst/>
                        </a:rPr>
                        <a:t>Rs</a:t>
                      </a:r>
                      <a:r>
                        <a:rPr kumimoji="0" lang="en-US" altLang="zh-CN" sz="1200" b="1" u="none" strike="noStrike" cap="none" normalizeH="0" baseline="0" dirty="0">
                          <a:ln>
                            <a:noFill/>
                          </a:ln>
                          <a:effectLst/>
                        </a:rPr>
                        <a:t>=71.4 </a:t>
                      </a:r>
                      <a:r>
                        <a:rPr kumimoji="0" lang="en-US" altLang="zh-CN" sz="1200" b="1" u="none" strike="noStrike" cap="none" normalizeH="0" baseline="0" dirty="0" err="1">
                          <a:ln>
                            <a:noFill/>
                          </a:ln>
                          <a:effectLst/>
                        </a:rPr>
                        <a:t>nΩ</a:t>
                      </a:r>
                      <a:r>
                        <a:rPr kumimoji="0" lang="en-US" altLang="zh-CN" sz="1200" b="1" u="none" strike="noStrike" cap="none" normalizeH="0" baseline="0" dirty="0">
                          <a:ln>
                            <a:noFill/>
                          </a:ln>
                          <a:effectLst/>
                        </a:rPr>
                        <a:t>)</a:t>
                      </a:r>
                      <a:endParaRPr kumimoji="0" lang="zh-CN" sz="1200" b="1" i="0" u="none" strike="noStrike" cap="none" normalizeH="0" baseline="0" dirty="0">
                        <a:ln>
                          <a:noFill/>
                        </a:ln>
                        <a:solidFill>
                          <a:schemeClr val="tx1"/>
                        </a:solidFill>
                        <a:effectLst/>
                        <a:latin typeface="Calibri" charset="0"/>
                        <a:ea typeface="宋体" charset="0"/>
                        <a:cs typeface="Times New Roman"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a:ln>
                            <a:noFill/>
                          </a:ln>
                          <a:solidFill>
                            <a:srgbClr val="0000FF"/>
                          </a:solidFill>
                          <a:effectLst/>
                        </a:rPr>
                        <a:t>4E8</a:t>
                      </a:r>
                      <a:endParaRPr kumimoji="0" lang="en-US" altLang="zh-CN" sz="1200" b="1" i="0" u="none" strike="noStrike" cap="none" normalizeH="0" baseline="0" dirty="0">
                        <a:ln>
                          <a:noFill/>
                        </a:ln>
                        <a:solidFill>
                          <a:srgbClr val="0000FF"/>
                        </a:solidFill>
                        <a:effectLst/>
                        <a:latin typeface="Calibri" charset="0"/>
                        <a:ea typeface="宋体"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49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err="1">
                          <a:ln>
                            <a:noFill/>
                          </a:ln>
                          <a:effectLst/>
                        </a:rPr>
                        <a:t>Vacc</a:t>
                      </a:r>
                      <a:r>
                        <a:rPr kumimoji="0" lang="en-US" altLang="zh-CN" sz="1200" b="1" u="none" strike="noStrike" cap="none" normalizeH="0" baseline="0" dirty="0">
                          <a:ln>
                            <a:noFill/>
                          </a:ln>
                          <a:effectLst/>
                        </a:rPr>
                        <a:t> (MV)</a:t>
                      </a:r>
                      <a:endParaRPr kumimoji="0" lang="zh-CN" sz="1200" b="1" i="0" u="none" strike="noStrike" cap="none" normalizeH="0" baseline="0" dirty="0">
                        <a:ln>
                          <a:noFill/>
                        </a:ln>
                        <a:solidFill>
                          <a:schemeClr val="tx1"/>
                        </a:solidFill>
                        <a:effectLst/>
                        <a:latin typeface="Calibri" charset="0"/>
                        <a:ea typeface="宋体" charset="0"/>
                        <a:cs typeface="Times New Roman"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a:ln>
                            <a:noFill/>
                          </a:ln>
                          <a:solidFill>
                            <a:srgbClr val="0000FF"/>
                          </a:solidFill>
                          <a:effectLst/>
                        </a:rPr>
                        <a:t>0.78</a:t>
                      </a:r>
                      <a:endParaRPr kumimoji="0" lang="zh-CN" sz="1200" b="1" i="0" u="none" strike="noStrike" cap="none" normalizeH="0" baseline="0" dirty="0">
                        <a:ln>
                          <a:noFill/>
                        </a:ln>
                        <a:solidFill>
                          <a:srgbClr val="0000FF"/>
                        </a:solidFill>
                        <a:effectLst/>
                        <a:latin typeface="Calibri" charset="0"/>
                        <a:ea typeface="宋体"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49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err="1">
                          <a:ln>
                            <a:noFill/>
                          </a:ln>
                          <a:effectLst/>
                        </a:rPr>
                        <a:t>Epeak</a:t>
                      </a:r>
                      <a:r>
                        <a:rPr kumimoji="0" lang="en-US" altLang="zh-CN" sz="1200" b="1" u="none" strike="noStrike" cap="none" normalizeH="0" baseline="0" dirty="0">
                          <a:ln>
                            <a:noFill/>
                          </a:ln>
                          <a:effectLst/>
                        </a:rPr>
                        <a:t> (MV/m)</a:t>
                      </a:r>
                      <a:endParaRPr kumimoji="0" lang="zh-CN" sz="1200" b="1" i="0" u="none" strike="noStrike" cap="none" normalizeH="0" baseline="0" dirty="0">
                        <a:ln>
                          <a:noFill/>
                        </a:ln>
                        <a:solidFill>
                          <a:schemeClr val="tx1"/>
                        </a:solidFill>
                        <a:effectLst/>
                        <a:latin typeface="Calibri" charset="0"/>
                        <a:ea typeface="宋体" charset="0"/>
                        <a:cs typeface="Times New Roman"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a:ln>
                            <a:noFill/>
                          </a:ln>
                          <a:solidFill>
                            <a:srgbClr val="0000FF"/>
                          </a:solidFill>
                          <a:effectLst/>
                        </a:rPr>
                        <a:t>25</a:t>
                      </a:r>
                      <a:endParaRPr kumimoji="0" lang="zh-CN" sz="1200" b="1" i="0" u="none" strike="noStrike" cap="none" normalizeH="0" baseline="0" dirty="0">
                        <a:ln>
                          <a:noFill/>
                        </a:ln>
                        <a:solidFill>
                          <a:srgbClr val="0000FF"/>
                        </a:solidFill>
                        <a:effectLst/>
                        <a:latin typeface="Calibri" charset="0"/>
                        <a:ea typeface="宋体"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649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err="1">
                          <a:ln>
                            <a:noFill/>
                          </a:ln>
                          <a:effectLst/>
                        </a:rPr>
                        <a:t>Bpeak</a:t>
                      </a:r>
                      <a:r>
                        <a:rPr kumimoji="0" lang="en-US" altLang="zh-CN" sz="1200" b="1" u="none" strike="noStrike" cap="none" normalizeH="0" baseline="0" dirty="0">
                          <a:ln>
                            <a:noFill/>
                          </a:ln>
                          <a:effectLst/>
                        </a:rPr>
                        <a:t> (</a:t>
                      </a:r>
                      <a:r>
                        <a:rPr kumimoji="0" lang="en-US" altLang="zh-CN" sz="1200" b="1" u="none" strike="noStrike" cap="none" normalizeH="0" baseline="0" dirty="0" err="1">
                          <a:ln>
                            <a:noFill/>
                          </a:ln>
                          <a:effectLst/>
                        </a:rPr>
                        <a:t>mT</a:t>
                      </a:r>
                      <a:r>
                        <a:rPr kumimoji="0" lang="en-US" altLang="zh-CN" sz="1200" b="1" u="none" strike="noStrike" cap="none" normalizeH="0" baseline="0" dirty="0">
                          <a:ln>
                            <a:noFill/>
                          </a:ln>
                          <a:effectLst/>
                        </a:rPr>
                        <a:t>)</a:t>
                      </a:r>
                      <a:endParaRPr kumimoji="0" lang="zh-CN" sz="1200" b="1" i="0" u="none" strike="noStrike" cap="none" normalizeH="0" baseline="0" dirty="0">
                        <a:ln>
                          <a:noFill/>
                        </a:ln>
                        <a:solidFill>
                          <a:schemeClr val="tx1"/>
                        </a:solidFill>
                        <a:effectLst/>
                        <a:latin typeface="Calibri" charset="0"/>
                        <a:ea typeface="宋体" charset="0"/>
                        <a:cs typeface="Times New Roman"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a:ln>
                            <a:noFill/>
                          </a:ln>
                          <a:solidFill>
                            <a:srgbClr val="0000FF"/>
                          </a:solidFill>
                          <a:effectLst/>
                        </a:rPr>
                        <a:t>50</a:t>
                      </a:r>
                      <a:endParaRPr kumimoji="0" lang="zh-CN" sz="1200" b="1" i="0" u="none" strike="noStrike" cap="none" normalizeH="0" baseline="0" dirty="0">
                        <a:ln>
                          <a:noFill/>
                        </a:ln>
                        <a:solidFill>
                          <a:srgbClr val="0000FF"/>
                        </a:solidFill>
                        <a:effectLst/>
                        <a:latin typeface="Calibri" charset="0"/>
                        <a:ea typeface="宋体"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649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err="1">
                          <a:ln>
                            <a:noFill/>
                          </a:ln>
                          <a:effectLst/>
                        </a:rPr>
                        <a:t>Pdiss</a:t>
                      </a:r>
                      <a:r>
                        <a:rPr kumimoji="0" lang="en-US" altLang="zh-CN" sz="1200" b="1" u="none" strike="noStrike" cap="none" normalizeH="0" baseline="0" dirty="0">
                          <a:ln>
                            <a:noFill/>
                          </a:ln>
                          <a:effectLst/>
                        </a:rPr>
                        <a:t>(W) (4.4K, </a:t>
                      </a:r>
                      <a:r>
                        <a:rPr kumimoji="0" lang="en-US" altLang="zh-CN" sz="1200" b="1" u="none" strike="noStrike" cap="none" normalizeH="0" baseline="0" dirty="0" err="1">
                          <a:ln>
                            <a:noFill/>
                          </a:ln>
                          <a:effectLst/>
                        </a:rPr>
                        <a:t>Rs</a:t>
                      </a:r>
                      <a:r>
                        <a:rPr kumimoji="0" lang="en-US" altLang="zh-CN" sz="1200" b="1" u="none" strike="noStrike" cap="none" normalizeH="0" baseline="0" dirty="0">
                          <a:ln>
                            <a:noFill/>
                          </a:ln>
                          <a:effectLst/>
                        </a:rPr>
                        <a:t>=71.4nΩ)</a:t>
                      </a:r>
                      <a:endParaRPr kumimoji="0" lang="zh-CN" sz="1200" b="1" i="0" u="none" strike="noStrike" cap="none" normalizeH="0" baseline="0" dirty="0">
                        <a:ln>
                          <a:noFill/>
                        </a:ln>
                        <a:solidFill>
                          <a:schemeClr val="tx1"/>
                        </a:solidFill>
                        <a:effectLst/>
                        <a:latin typeface="Calibri" charset="0"/>
                        <a:ea typeface="宋体" charset="0"/>
                        <a:cs typeface="Times New Roman"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a:ln>
                            <a:noFill/>
                          </a:ln>
                          <a:solidFill>
                            <a:srgbClr val="0000FF"/>
                          </a:solidFill>
                          <a:effectLst/>
                        </a:rPr>
                        <a:t>10</a:t>
                      </a:r>
                      <a:endParaRPr kumimoji="0" lang="zh-CN" sz="1200" b="1" i="0" u="none" strike="noStrike" cap="none" normalizeH="0" baseline="0" dirty="0">
                        <a:ln>
                          <a:noFill/>
                        </a:ln>
                        <a:solidFill>
                          <a:srgbClr val="0000FF"/>
                        </a:solidFill>
                        <a:effectLst/>
                        <a:latin typeface="Calibri" charset="0"/>
                        <a:ea typeface="宋体"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pic>
        <p:nvPicPr>
          <p:cNvPr id="4" name="Picture 2" descr="D:\1 工作内容\3 ADS\2 超导加速器\1 超导腔\4 HWR\1 挤压型HWR\最优beta0.101\1 内外导体挤压形\7 垂测\2 垂测结果\画图\20160621\HWR010带氦槽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68824" y="980728"/>
            <a:ext cx="3166642" cy="2481110"/>
          </a:xfrm>
          <a:prstGeom prst="rect">
            <a:avLst/>
          </a:prstGeom>
          <a:noFill/>
        </p:spPr>
      </p:pic>
      <p:grpSp>
        <p:nvGrpSpPr>
          <p:cNvPr id="5" name="组合 14"/>
          <p:cNvGrpSpPr/>
          <p:nvPr/>
        </p:nvGrpSpPr>
        <p:grpSpPr>
          <a:xfrm>
            <a:off x="6535466" y="1071590"/>
            <a:ext cx="2417791" cy="2234964"/>
            <a:chOff x="3214677" y="1828130"/>
            <a:chExt cx="5814917" cy="4315514"/>
          </a:xfrm>
        </p:grpSpPr>
        <p:pic>
          <p:nvPicPr>
            <p:cNvPr id="6" name="Picture 2" descr="C:\work\HWR\研制\加工总结\20120304\照片\2012 03 06\IMG_207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14678" y="1828130"/>
              <a:ext cx="2643206" cy="2243812"/>
            </a:xfrm>
            <a:prstGeom prst="rect">
              <a:avLst/>
            </a:prstGeom>
            <a:noFill/>
            <a:ln w="9525">
              <a:noFill/>
              <a:miter lim="800000"/>
              <a:headEnd/>
              <a:tailEnd/>
            </a:ln>
          </p:spPr>
        </p:pic>
        <p:pic>
          <p:nvPicPr>
            <p:cNvPr id="7" name="Picture 6" descr="C:\work\HWR\研制\加工总结\20120716\照片\2012 07 17\DSC_5757.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14677" y="4071942"/>
              <a:ext cx="2653835" cy="2071702"/>
            </a:xfrm>
            <a:prstGeom prst="rect">
              <a:avLst/>
            </a:prstGeom>
            <a:noFill/>
            <a:ln w="9525">
              <a:noFill/>
              <a:miter lim="800000"/>
              <a:headEnd/>
              <a:tailEnd/>
            </a:ln>
          </p:spPr>
        </p:pic>
        <p:pic>
          <p:nvPicPr>
            <p:cNvPr id="8" name="Picture 7" descr="C:\work\HWR\研制\加工总结\20120523\照片\2012 05 23\DSC_4627.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56015" y="1845847"/>
              <a:ext cx="3173579" cy="1940343"/>
            </a:xfrm>
            <a:prstGeom prst="rect">
              <a:avLst/>
            </a:prstGeom>
            <a:noFill/>
            <a:ln w="9525">
              <a:noFill/>
              <a:miter lim="800000"/>
              <a:headEnd/>
              <a:tailEnd/>
            </a:ln>
          </p:spPr>
        </p:pic>
        <p:pic>
          <p:nvPicPr>
            <p:cNvPr id="9" name="图片 2"/>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856015" y="3789071"/>
              <a:ext cx="3173576" cy="2354573"/>
            </a:xfrm>
            <a:prstGeom prst="rect">
              <a:avLst/>
            </a:prstGeom>
            <a:noFill/>
            <a:ln w="9525">
              <a:noFill/>
              <a:miter lim="800000"/>
              <a:headEnd/>
              <a:tailEnd/>
            </a:ln>
          </p:spPr>
        </p:pic>
      </p:grpSp>
      <p:sp>
        <p:nvSpPr>
          <p:cNvPr id="10" name="文本框 9"/>
          <p:cNvSpPr txBox="1"/>
          <p:nvPr/>
        </p:nvSpPr>
        <p:spPr>
          <a:xfrm>
            <a:off x="841732" y="3365504"/>
            <a:ext cx="2160240" cy="307777"/>
          </a:xfrm>
          <a:prstGeom prst="rect">
            <a:avLst/>
          </a:prstGeom>
          <a:noFill/>
        </p:spPr>
        <p:txBody>
          <a:bodyPr wrap="square" rtlCol="0">
            <a:spAutoFit/>
          </a:bodyPr>
          <a:lstStyle/>
          <a:p>
            <a:pPr algn="ctr"/>
            <a:r>
              <a:rPr lang="en-US" altLang="zh-CN" sz="1400" b="0" dirty="0"/>
              <a:t>HWR010</a:t>
            </a:r>
            <a:endParaRPr lang="zh-CN" altLang="en-US" sz="1400" b="0" dirty="0"/>
          </a:p>
        </p:txBody>
      </p:sp>
      <p:sp>
        <p:nvSpPr>
          <p:cNvPr id="11" name="文本框 10"/>
          <p:cNvSpPr txBox="1"/>
          <p:nvPr/>
        </p:nvSpPr>
        <p:spPr>
          <a:xfrm>
            <a:off x="3050275" y="3368887"/>
            <a:ext cx="3803739" cy="307777"/>
          </a:xfrm>
          <a:prstGeom prst="rect">
            <a:avLst/>
          </a:prstGeom>
          <a:noFill/>
        </p:spPr>
        <p:txBody>
          <a:bodyPr wrap="square" rtlCol="0">
            <a:spAutoFit/>
          </a:bodyPr>
          <a:lstStyle/>
          <a:p>
            <a:pPr algn="ctr"/>
            <a:r>
              <a:rPr lang="en-US" altLang="zh-CN" sz="1400" b="0" dirty="0"/>
              <a:t>VTA results of HWR010</a:t>
            </a:r>
            <a:endParaRPr lang="zh-CN" altLang="en-US" sz="1400" b="0" dirty="0"/>
          </a:p>
        </p:txBody>
      </p:sp>
      <p:sp>
        <p:nvSpPr>
          <p:cNvPr id="12" name="文本框 11"/>
          <p:cNvSpPr txBox="1"/>
          <p:nvPr/>
        </p:nvSpPr>
        <p:spPr>
          <a:xfrm>
            <a:off x="6929555" y="3368887"/>
            <a:ext cx="2133004" cy="307777"/>
          </a:xfrm>
          <a:prstGeom prst="rect">
            <a:avLst/>
          </a:prstGeom>
          <a:noFill/>
        </p:spPr>
        <p:txBody>
          <a:bodyPr wrap="square" rtlCol="0">
            <a:spAutoFit/>
          </a:bodyPr>
          <a:lstStyle/>
          <a:p>
            <a:pPr algn="ctr">
              <a:lnSpc>
                <a:spcPct val="100000"/>
              </a:lnSpc>
            </a:pPr>
            <a:r>
              <a:rPr lang="en-US" altLang="zh-CN" sz="1400" b="0"/>
              <a:t>fabrication</a:t>
            </a:r>
            <a:endParaRPr lang="zh-CN" altLang="en-US" sz="1400" b="0" dirty="0"/>
          </a:p>
        </p:txBody>
      </p:sp>
      <p:pic>
        <p:nvPicPr>
          <p:cNvPr id="13" name="图片 1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320973" y="3890981"/>
            <a:ext cx="3086103" cy="217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图片 1"/>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489325" y="3958459"/>
            <a:ext cx="2573234" cy="19423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5" name="表格 14"/>
          <p:cNvGraphicFramePr>
            <a:graphicFrameLocks noGrp="1"/>
          </p:cNvGraphicFramePr>
          <p:nvPr>
            <p:extLst/>
          </p:nvPr>
        </p:nvGraphicFramePr>
        <p:xfrm>
          <a:off x="944709" y="3991804"/>
          <a:ext cx="2431874" cy="2003470"/>
        </p:xfrm>
        <a:graphic>
          <a:graphicData uri="http://schemas.openxmlformats.org/drawingml/2006/table">
            <a:tbl>
              <a:tblPr/>
              <a:tblGrid>
                <a:gridCol w="1371531">
                  <a:extLst>
                    <a:ext uri="{9D8B030D-6E8A-4147-A177-3AD203B41FA5}">
                      <a16:colId xmlns:a16="http://schemas.microsoft.com/office/drawing/2014/main" val="2126037924"/>
                    </a:ext>
                  </a:extLst>
                </a:gridCol>
                <a:gridCol w="1060343">
                  <a:extLst>
                    <a:ext uri="{9D8B030D-6E8A-4147-A177-3AD203B41FA5}">
                      <a16:colId xmlns:a16="http://schemas.microsoft.com/office/drawing/2014/main" val="3765986996"/>
                    </a:ext>
                  </a:extLst>
                </a:gridCol>
              </a:tblGrid>
              <a:tr h="200347">
                <a:tc>
                  <a:txBody>
                    <a:bodyPr/>
                    <a:lstStyle/>
                    <a:p>
                      <a:pPr algn="ctr" fontAlgn="ctr"/>
                      <a:r>
                        <a:rPr lang="en-US" altLang="zh-CN" sz="1200" b="1" i="0" u="none" strike="noStrike" dirty="0">
                          <a:solidFill>
                            <a:schemeClr val="tx1"/>
                          </a:solidFill>
                          <a:latin typeface="Times New Roman" pitchFamily="18" charset="0"/>
                          <a:cs typeface="Times New Roman" pitchFamily="18" charset="0"/>
                        </a:rPr>
                        <a:t>f(MHz)</a:t>
                      </a:r>
                      <a:endParaRPr lang="en-US" sz="1200" b="1" i="0" u="none" strike="noStrike" dirty="0">
                        <a:solidFill>
                          <a:schemeClr val="tx1"/>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dirty="0">
                          <a:solidFill>
                            <a:srgbClr val="0000CC"/>
                          </a:solidFill>
                          <a:latin typeface="Times New Roman" pitchFamily="18" charset="0"/>
                          <a:cs typeface="Times New Roman" pitchFamily="18" charset="0"/>
                        </a:rPr>
                        <a:t>162.5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5783491"/>
                  </a:ext>
                </a:extLst>
              </a:tr>
              <a:tr h="200347">
                <a:tc>
                  <a:txBody>
                    <a:bodyPr/>
                    <a:lstStyle/>
                    <a:p>
                      <a:pPr algn="ctr" fontAlgn="ctr"/>
                      <a:r>
                        <a:rPr lang="en-US" sz="1200" b="1" i="0" u="none" strike="noStrike" dirty="0" err="1">
                          <a:solidFill>
                            <a:schemeClr val="tx1"/>
                          </a:solidFill>
                          <a:latin typeface="Times New Roman" pitchFamily="18" charset="0"/>
                          <a:cs typeface="Times New Roman" pitchFamily="18" charset="0"/>
                        </a:rPr>
                        <a:t>Vacc</a:t>
                      </a:r>
                      <a:r>
                        <a:rPr lang="en-US" sz="1200" b="1" i="0" u="none" strike="noStrike" dirty="0">
                          <a:solidFill>
                            <a:schemeClr val="tx1"/>
                          </a:solidFill>
                          <a:latin typeface="Times New Roman" pitchFamily="18" charset="0"/>
                          <a:cs typeface="Times New Roman" pitchFamily="18" charset="0"/>
                        </a:rPr>
                        <a:t>(MV)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dirty="0">
                          <a:solidFill>
                            <a:srgbClr val="0000CC"/>
                          </a:solidFill>
                          <a:latin typeface="Times New Roman" pitchFamily="18" charset="0"/>
                          <a:cs typeface="Times New Roman" pitchFamily="18"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8615687"/>
                  </a:ext>
                </a:extLst>
              </a:tr>
              <a:tr h="200347">
                <a:tc>
                  <a:txBody>
                    <a:bodyPr/>
                    <a:lstStyle/>
                    <a:p>
                      <a:pPr algn="ctr" fontAlgn="ctr"/>
                      <a:r>
                        <a:rPr lang="en-US" sz="1200" b="1" i="0" u="none" strike="noStrike">
                          <a:solidFill>
                            <a:schemeClr val="tx1"/>
                          </a:solidFill>
                          <a:latin typeface="Times New Roman" pitchFamily="18" charset="0"/>
                          <a:cs typeface="Times New Roman" pitchFamily="18" charset="0"/>
                        </a:rPr>
                        <a:t>Bpeak(mT)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dirty="0">
                          <a:solidFill>
                            <a:srgbClr val="0000CC"/>
                          </a:solidFill>
                          <a:latin typeface="Times New Roman" pitchFamily="18" charset="0"/>
                          <a:cs typeface="Times New Roman" pitchFamily="18"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5964728"/>
                  </a:ext>
                </a:extLst>
              </a:tr>
              <a:tr h="200347">
                <a:tc>
                  <a:txBody>
                    <a:bodyPr/>
                    <a:lstStyle/>
                    <a:p>
                      <a:pPr algn="ctr" fontAlgn="ctr"/>
                      <a:r>
                        <a:rPr lang="en-US" sz="1200" b="1" i="0" u="none" strike="noStrike" dirty="0" err="1">
                          <a:solidFill>
                            <a:schemeClr val="tx1"/>
                          </a:solidFill>
                          <a:latin typeface="Times New Roman" pitchFamily="18" charset="0"/>
                          <a:cs typeface="Times New Roman" pitchFamily="18" charset="0"/>
                        </a:rPr>
                        <a:t>Epeak</a:t>
                      </a:r>
                      <a:r>
                        <a:rPr lang="en-US" sz="1200" b="1" i="0" u="none" strike="noStrike" dirty="0">
                          <a:solidFill>
                            <a:schemeClr val="tx1"/>
                          </a:solidFill>
                          <a:latin typeface="Times New Roman" pitchFamily="18" charset="0"/>
                          <a:cs typeface="Times New Roman" pitchFamily="18" charset="0"/>
                        </a:rPr>
                        <a:t>(MV/m)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dirty="0">
                          <a:solidFill>
                            <a:srgbClr val="0000CC"/>
                          </a:solidFill>
                          <a:latin typeface="Times New Roman" pitchFamily="18" charset="0"/>
                          <a:cs typeface="Times New Roman" pitchFamily="18" charset="0"/>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2815105"/>
                  </a:ext>
                </a:extLst>
              </a:tr>
              <a:tr h="200347">
                <a:tc>
                  <a:txBody>
                    <a:bodyPr/>
                    <a:lstStyle/>
                    <a:p>
                      <a:pPr algn="ctr" fontAlgn="ctr"/>
                      <a:r>
                        <a:rPr lang="en-US" sz="1200" b="1" i="0" u="none" strike="noStrike" dirty="0">
                          <a:solidFill>
                            <a:schemeClr val="tx1"/>
                          </a:solidFill>
                          <a:latin typeface="Times New Roman" pitchFamily="18" charset="0"/>
                          <a:cs typeface="Times New Roman" pitchFamily="18" charset="0"/>
                        </a:rPr>
                        <a:t>R/Q(</a:t>
                      </a:r>
                      <a:r>
                        <a:rPr lang="el-GR" sz="1200" b="1" i="0" u="none" strike="noStrike" dirty="0">
                          <a:solidFill>
                            <a:schemeClr val="tx1"/>
                          </a:solidFill>
                          <a:latin typeface="Times New Roman" pitchFamily="18" charset="0"/>
                          <a:cs typeface="Times New Roman" pitchFamily="18" charset="0"/>
                        </a:rPr>
                        <a:t>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dirty="0">
                          <a:solidFill>
                            <a:srgbClr val="0000CC"/>
                          </a:solidFill>
                          <a:latin typeface="Times New Roman" pitchFamily="18" charset="0"/>
                          <a:cs typeface="Times New Roman" pitchFamily="18" charset="0"/>
                        </a:rPr>
                        <a:t>292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7261634"/>
                  </a:ext>
                </a:extLst>
              </a:tr>
              <a:tr h="200347">
                <a:tc>
                  <a:txBody>
                    <a:bodyPr/>
                    <a:lstStyle/>
                    <a:p>
                      <a:pPr algn="ctr" fontAlgn="ctr"/>
                      <a:r>
                        <a:rPr lang="en-US" sz="1200" b="1" i="0" u="none" strike="noStrike">
                          <a:solidFill>
                            <a:schemeClr val="tx1"/>
                          </a:solidFill>
                          <a:latin typeface="Times New Roman" pitchFamily="18" charset="0"/>
                          <a:cs typeface="Times New Roman" pitchFamily="18" charset="0"/>
                        </a:rPr>
                        <a:t>G（</a:t>
                      </a:r>
                      <a:r>
                        <a:rPr lang="el-GR" sz="1200" b="1" i="0" u="none" strike="noStrike">
                          <a:solidFill>
                            <a:schemeClr val="tx1"/>
                          </a:solidFill>
                          <a:latin typeface="Times New Roman" pitchFamily="18" charset="0"/>
                          <a:cs typeface="Times New Roman" pitchFamily="18" charset="0"/>
                        </a:rPr>
                        <a:t>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dirty="0">
                          <a:solidFill>
                            <a:srgbClr val="0000CC"/>
                          </a:solidFill>
                          <a:latin typeface="Times New Roman" pitchFamily="18" charset="0"/>
                          <a:cs typeface="Times New Roman" pitchFamily="18" charset="0"/>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1404630"/>
                  </a:ext>
                </a:extLst>
              </a:tr>
              <a:tr h="200347">
                <a:tc>
                  <a:txBody>
                    <a:bodyPr/>
                    <a:lstStyle/>
                    <a:p>
                      <a:pPr algn="ctr" fontAlgn="ctr"/>
                      <a:r>
                        <a:rPr lang="en-US" sz="1200" b="1" i="0" u="none" strike="noStrike">
                          <a:solidFill>
                            <a:schemeClr val="tx1"/>
                          </a:solidFill>
                          <a:latin typeface="Times New Roman" pitchFamily="18" charset="0"/>
                          <a:cs typeface="Times New Roman" pitchFamily="18" charset="0"/>
                        </a:rPr>
                        <a:t>Eacc(MV/m)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dirty="0">
                          <a:solidFill>
                            <a:srgbClr val="0000CC"/>
                          </a:solidFill>
                          <a:latin typeface="Times New Roman" pitchFamily="18" charset="0"/>
                          <a:cs typeface="Times New Roman" pitchFamily="18" charset="0"/>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6623020"/>
                  </a:ext>
                </a:extLst>
              </a:tr>
              <a:tr h="200347">
                <a:tc>
                  <a:txBody>
                    <a:bodyPr/>
                    <a:lstStyle/>
                    <a:p>
                      <a:pPr algn="ctr" fontAlgn="ctr"/>
                      <a:r>
                        <a:rPr lang="en-US" sz="1200" b="1" i="0" u="none" strike="noStrike">
                          <a:solidFill>
                            <a:schemeClr val="tx1"/>
                          </a:solidFill>
                          <a:latin typeface="Times New Roman" pitchFamily="18" charset="0"/>
                          <a:cs typeface="Times New Roman" pitchFamily="18" charset="0"/>
                        </a:rPr>
                        <a:t>P(W)(Rs=70n</a:t>
                      </a:r>
                      <a:r>
                        <a:rPr lang="el-GR" sz="1200" b="1" i="0" u="none" strike="noStrike">
                          <a:solidFill>
                            <a:schemeClr val="tx1"/>
                          </a:solidFill>
                          <a:latin typeface="Times New Roman" pitchFamily="18" charset="0"/>
                          <a:cs typeface="Times New Roman" pitchFamily="18" charset="0"/>
                        </a:rPr>
                        <a:t>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dirty="0">
                          <a:solidFill>
                            <a:srgbClr val="0000CC"/>
                          </a:solidFill>
                          <a:latin typeface="Times New Roman" pitchFamily="18" charset="0"/>
                          <a:cs typeface="Times New Roman" pitchFamily="18"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4529658"/>
                  </a:ext>
                </a:extLst>
              </a:tr>
              <a:tr h="200347">
                <a:tc>
                  <a:txBody>
                    <a:bodyPr/>
                    <a:lstStyle/>
                    <a:p>
                      <a:pPr algn="ctr" fontAlgn="ctr"/>
                      <a:r>
                        <a:rPr lang="el-GR" sz="1200" b="1" i="0" u="none" strike="noStrike">
                          <a:solidFill>
                            <a:schemeClr val="tx1"/>
                          </a:solidFill>
                          <a:latin typeface="Times New Roman" pitchFamily="18" charset="0"/>
                          <a:cs typeface="Times New Roman" pitchFamily="18" charset="0"/>
                        </a:rPr>
                        <a:t>β</a:t>
                      </a:r>
                      <a:r>
                        <a:rPr lang="en-US" sz="1200" b="1" i="0" u="none" strike="noStrike">
                          <a:solidFill>
                            <a:schemeClr val="tx1"/>
                          </a:solidFill>
                          <a:latin typeface="Times New Roman" pitchFamily="18" charset="0"/>
                          <a:cs typeface="Times New Roman" pitchFamily="18" charset="0"/>
                        </a:rPr>
                        <a:t>opt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dirty="0">
                          <a:solidFill>
                            <a:srgbClr val="0000CC"/>
                          </a:solidFill>
                          <a:latin typeface="Times New Roman" pitchFamily="18" charset="0"/>
                          <a:cs typeface="Times New Roman" pitchFamily="18" charset="0"/>
                        </a:rPr>
                        <a:t>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7791539"/>
                  </a:ext>
                </a:extLst>
              </a:tr>
              <a:tr h="200347">
                <a:tc>
                  <a:txBody>
                    <a:bodyPr/>
                    <a:lstStyle/>
                    <a:p>
                      <a:pPr algn="ctr" fontAlgn="ctr"/>
                      <a:r>
                        <a:rPr lang="en-US" sz="1200" b="1" i="0" u="none" strike="noStrike" dirty="0">
                          <a:solidFill>
                            <a:schemeClr val="tx1"/>
                          </a:solidFill>
                          <a:latin typeface="Times New Roman" pitchFamily="18" charset="0"/>
                          <a:cs typeface="Times New Roman" pitchFamily="18" charset="0"/>
                        </a:rPr>
                        <a:t>Q0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CC"/>
                          </a:solidFill>
                          <a:latin typeface="Times New Roman" pitchFamily="18" charset="0"/>
                          <a:cs typeface="Times New Roman" pitchFamily="18" charset="0"/>
                        </a:rPr>
                        <a:t>7.2E+08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8471207"/>
                  </a:ext>
                </a:extLst>
              </a:tr>
            </a:tbl>
          </a:graphicData>
        </a:graphic>
      </p:graphicFrame>
      <p:sp>
        <p:nvSpPr>
          <p:cNvPr id="16" name="文本框 15"/>
          <p:cNvSpPr txBox="1"/>
          <p:nvPr/>
        </p:nvSpPr>
        <p:spPr>
          <a:xfrm>
            <a:off x="944709" y="6037116"/>
            <a:ext cx="2160240" cy="307777"/>
          </a:xfrm>
          <a:prstGeom prst="rect">
            <a:avLst/>
          </a:prstGeom>
          <a:noFill/>
        </p:spPr>
        <p:txBody>
          <a:bodyPr wrap="square" rtlCol="0">
            <a:spAutoFit/>
          </a:bodyPr>
          <a:lstStyle/>
          <a:p>
            <a:pPr algn="ctr"/>
            <a:r>
              <a:rPr lang="en-US" altLang="zh-CN" sz="1400" b="0" dirty="0"/>
              <a:t>HWR015</a:t>
            </a:r>
            <a:endParaRPr lang="zh-CN" altLang="en-US" sz="1400" b="0" dirty="0"/>
          </a:p>
        </p:txBody>
      </p:sp>
      <p:sp>
        <p:nvSpPr>
          <p:cNvPr id="17" name="文本框 16"/>
          <p:cNvSpPr txBox="1"/>
          <p:nvPr/>
        </p:nvSpPr>
        <p:spPr>
          <a:xfrm>
            <a:off x="2885187" y="6043881"/>
            <a:ext cx="3803739" cy="307777"/>
          </a:xfrm>
          <a:prstGeom prst="rect">
            <a:avLst/>
          </a:prstGeom>
          <a:noFill/>
        </p:spPr>
        <p:txBody>
          <a:bodyPr wrap="square" rtlCol="0">
            <a:spAutoFit/>
          </a:bodyPr>
          <a:lstStyle/>
          <a:p>
            <a:pPr algn="ctr"/>
            <a:r>
              <a:rPr lang="en-US" altLang="zh-CN" sz="1400" dirty="0"/>
              <a:t>VTA results of </a:t>
            </a:r>
            <a:r>
              <a:rPr lang="en-US" altLang="zh-CN" sz="1400" b="0" dirty="0"/>
              <a:t>HWR015</a:t>
            </a:r>
            <a:endParaRPr lang="zh-CN" altLang="en-US" sz="1400" b="0" dirty="0"/>
          </a:p>
        </p:txBody>
      </p:sp>
      <p:sp>
        <p:nvSpPr>
          <p:cNvPr id="18" name="文本框 17"/>
          <p:cNvSpPr txBox="1"/>
          <p:nvPr/>
        </p:nvSpPr>
        <p:spPr>
          <a:xfrm>
            <a:off x="5961112" y="6037116"/>
            <a:ext cx="3803739" cy="307777"/>
          </a:xfrm>
          <a:prstGeom prst="rect">
            <a:avLst/>
          </a:prstGeom>
          <a:noFill/>
        </p:spPr>
        <p:txBody>
          <a:bodyPr wrap="square" rtlCol="0">
            <a:spAutoFit/>
          </a:bodyPr>
          <a:lstStyle/>
          <a:p>
            <a:pPr algn="ctr"/>
            <a:r>
              <a:rPr lang="en-US" altLang="zh-CN" sz="1400" b="0" dirty="0"/>
              <a:t>String assembly in cleanroom</a:t>
            </a:r>
            <a:endParaRPr lang="zh-CN" altLang="en-US" sz="1400" b="0" dirty="0"/>
          </a:p>
        </p:txBody>
      </p:sp>
    </p:spTree>
    <p:extLst>
      <p:ext uri="{BB962C8B-B14F-4D97-AF65-F5344CB8AC3E}">
        <p14:creationId xmlns:p14="http://schemas.microsoft.com/office/powerpoint/2010/main" val="1613301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lstStyle/>
          <a:p>
            <a:r>
              <a:rPr lang="en-US" altLang="zh-CN" dirty="0">
                <a:latin typeface="Times New Roman" charset="0"/>
                <a:ea typeface="Times New Roman" charset="0"/>
                <a:cs typeface="Times New Roman" charset="0"/>
              </a:rPr>
              <a:t>SC resonators of </a:t>
            </a:r>
            <a:r>
              <a:rPr lang="en-US" altLang="zh-CN" dirty="0" err="1">
                <a:latin typeface="Times New Roman" charset="0"/>
                <a:ea typeface="Times New Roman" charset="0"/>
                <a:cs typeface="Times New Roman" charset="0"/>
              </a:rPr>
              <a:t>CiADS</a:t>
            </a:r>
            <a:endParaRPr lang="zh-CN" altLang="en-US" dirty="0">
              <a:latin typeface="Times New Roman" charset="0"/>
              <a:ea typeface="Times New Roman" charset="0"/>
              <a:cs typeface="Times New Roman" charset="0"/>
            </a:endParaRPr>
          </a:p>
        </p:txBody>
      </p:sp>
      <p:graphicFrame>
        <p:nvGraphicFramePr>
          <p:cNvPr id="3" name="表格 2"/>
          <p:cNvGraphicFramePr>
            <a:graphicFrameLocks noGrp="1"/>
          </p:cNvGraphicFramePr>
          <p:nvPr>
            <p:extLst/>
          </p:nvPr>
        </p:nvGraphicFramePr>
        <p:xfrm>
          <a:off x="777764" y="1052033"/>
          <a:ext cx="2448271" cy="2116455"/>
        </p:xfrm>
        <a:graphic>
          <a:graphicData uri="http://schemas.openxmlformats.org/drawingml/2006/table">
            <a:tbl>
              <a:tblPr>
                <a:tableStyleId>{46F890A9-2807-4EBB-B81D-B2AA78EC7F39}</a:tableStyleId>
              </a:tblPr>
              <a:tblGrid>
                <a:gridCol w="1969263">
                  <a:extLst>
                    <a:ext uri="{9D8B030D-6E8A-4147-A177-3AD203B41FA5}">
                      <a16:colId xmlns:a16="http://schemas.microsoft.com/office/drawing/2014/main" val="20000"/>
                    </a:ext>
                  </a:extLst>
                </a:gridCol>
                <a:gridCol w="479008">
                  <a:extLst>
                    <a:ext uri="{9D8B030D-6E8A-4147-A177-3AD203B41FA5}">
                      <a16:colId xmlns:a16="http://schemas.microsoft.com/office/drawing/2014/main" val="20001"/>
                    </a:ext>
                  </a:extLst>
                </a:gridCol>
              </a:tblGrid>
              <a:tr h="649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a:ln>
                            <a:noFill/>
                          </a:ln>
                          <a:effectLst/>
                        </a:rPr>
                        <a:t>f (MHz)</a:t>
                      </a:r>
                      <a:endParaRPr kumimoji="0" lang="zh-CN" sz="1200" b="1" i="0" u="none" strike="noStrike" cap="none" normalizeH="0" baseline="0" dirty="0">
                        <a:ln>
                          <a:noFill/>
                        </a:ln>
                        <a:solidFill>
                          <a:schemeClr val="tx1"/>
                        </a:solidFill>
                        <a:effectLst/>
                        <a:latin typeface="Calibri" charset="0"/>
                        <a:ea typeface="宋体" charset="0"/>
                        <a:cs typeface="Times New Roman"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a:ln>
                            <a:noFill/>
                          </a:ln>
                          <a:solidFill>
                            <a:srgbClr val="0000FF"/>
                          </a:solidFill>
                          <a:effectLst/>
                        </a:rPr>
                        <a:t>325</a:t>
                      </a:r>
                      <a:endParaRPr kumimoji="0" lang="zh-CN" sz="1200" b="1" i="0" u="none" strike="noStrike" cap="none" normalizeH="0" baseline="0" dirty="0">
                        <a:ln>
                          <a:noFill/>
                        </a:ln>
                        <a:solidFill>
                          <a:srgbClr val="0000FF"/>
                        </a:solidFill>
                        <a:effectLst/>
                        <a:latin typeface="Calibri" charset="0"/>
                        <a:ea typeface="宋体"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49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a:ln>
                            <a:noFill/>
                          </a:ln>
                          <a:effectLst/>
                        </a:rPr>
                        <a:t>β</a:t>
                      </a:r>
                      <a:r>
                        <a:rPr kumimoji="0" lang="en-US" altLang="zh-CN" sz="1200" b="1" u="none" strike="noStrike" cap="none" normalizeH="0" baseline="-25000" dirty="0">
                          <a:ln>
                            <a:noFill/>
                          </a:ln>
                          <a:effectLst/>
                        </a:rPr>
                        <a:t>opt</a:t>
                      </a:r>
                      <a:endParaRPr kumimoji="0" lang="zh-CN" sz="1200" b="1" i="0" u="none" strike="noStrike" cap="none" normalizeH="0" baseline="-25000" dirty="0">
                        <a:ln>
                          <a:noFill/>
                        </a:ln>
                        <a:solidFill>
                          <a:schemeClr val="tx1"/>
                        </a:solidFill>
                        <a:effectLst/>
                        <a:latin typeface="Calibri" charset="0"/>
                        <a:ea typeface="楷体_GB2312" charset="0"/>
                        <a:cs typeface="Times New Roman"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a:ln>
                            <a:noFill/>
                          </a:ln>
                          <a:solidFill>
                            <a:srgbClr val="0000FF"/>
                          </a:solidFill>
                          <a:effectLst/>
                        </a:rPr>
                        <a:t>0.42</a:t>
                      </a:r>
                      <a:endParaRPr kumimoji="0" lang="zh-CN" sz="1200" b="1" i="0" u="none" strike="noStrike" cap="none" normalizeH="0" baseline="0" dirty="0">
                        <a:ln>
                          <a:noFill/>
                        </a:ln>
                        <a:solidFill>
                          <a:srgbClr val="0000FF"/>
                        </a:solidFill>
                        <a:effectLst/>
                        <a:latin typeface="Calibri" charset="0"/>
                        <a:ea typeface="宋体"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49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err="1">
                          <a:ln>
                            <a:noFill/>
                          </a:ln>
                          <a:effectLst/>
                        </a:rPr>
                        <a:t>Epeak</a:t>
                      </a:r>
                      <a:r>
                        <a:rPr kumimoji="0" lang="en-US" altLang="zh-CN" sz="1200" b="1" u="none" strike="noStrike" cap="none" normalizeH="0" baseline="0" dirty="0">
                          <a:ln>
                            <a:noFill/>
                          </a:ln>
                          <a:effectLst/>
                        </a:rPr>
                        <a:t> / </a:t>
                      </a:r>
                      <a:r>
                        <a:rPr kumimoji="0" lang="en-US" altLang="zh-CN" sz="1200" b="1" u="none" strike="noStrike" cap="none" normalizeH="0" baseline="0" dirty="0" err="1">
                          <a:ln>
                            <a:noFill/>
                          </a:ln>
                          <a:effectLst/>
                        </a:rPr>
                        <a:t>Eacc</a:t>
                      </a:r>
                      <a:endParaRPr kumimoji="0" lang="zh-CN" sz="1200" b="1" i="0" u="none" strike="noStrike" cap="none" normalizeH="0" baseline="0" dirty="0">
                        <a:ln>
                          <a:noFill/>
                        </a:ln>
                        <a:solidFill>
                          <a:schemeClr val="tx1"/>
                        </a:solidFill>
                        <a:effectLst/>
                        <a:latin typeface="Calibri" charset="0"/>
                        <a:ea typeface="宋体" charset="0"/>
                        <a:cs typeface="Times New Roman"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rgbClr val="0000FF"/>
                          </a:solidFill>
                          <a:effectLst/>
                          <a:latin typeface="+mn-lt"/>
                          <a:ea typeface="+mn-ea"/>
                          <a:cs typeface="+mn-cs"/>
                        </a:rPr>
                        <a:t>3.78</a:t>
                      </a:r>
                      <a:endParaRPr kumimoji="0" lang="zh-CN" sz="1200" b="1" i="0" u="none" strike="noStrike" cap="none" normalizeH="0" baseline="0" dirty="0">
                        <a:ln>
                          <a:noFill/>
                        </a:ln>
                        <a:solidFill>
                          <a:srgbClr val="0000FF"/>
                        </a:solidFill>
                        <a:effectLst/>
                        <a:latin typeface="Calibri" charset="0"/>
                        <a:ea typeface="宋体"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49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err="1">
                          <a:ln>
                            <a:noFill/>
                          </a:ln>
                          <a:effectLst/>
                        </a:rPr>
                        <a:t>Bpeak</a:t>
                      </a:r>
                      <a:r>
                        <a:rPr kumimoji="0" lang="en-US" altLang="zh-CN" sz="1200" b="1" u="none" strike="noStrike" cap="none" normalizeH="0" baseline="0" dirty="0">
                          <a:ln>
                            <a:noFill/>
                          </a:ln>
                          <a:effectLst/>
                        </a:rPr>
                        <a:t> / </a:t>
                      </a:r>
                      <a:r>
                        <a:rPr kumimoji="0" lang="en-US" altLang="zh-CN" sz="1200" b="1" u="none" strike="noStrike" cap="none" normalizeH="0" baseline="0" dirty="0" err="1">
                          <a:ln>
                            <a:noFill/>
                          </a:ln>
                          <a:effectLst/>
                        </a:rPr>
                        <a:t>Eacc</a:t>
                      </a:r>
                      <a:endParaRPr kumimoji="0" lang="zh-CN" sz="1200" b="1" i="0" u="none" strike="noStrike" cap="none" normalizeH="0" baseline="0" dirty="0">
                        <a:ln>
                          <a:noFill/>
                        </a:ln>
                        <a:solidFill>
                          <a:schemeClr val="tx1"/>
                        </a:solidFill>
                        <a:effectLst/>
                        <a:latin typeface="Calibri" charset="0"/>
                        <a:ea typeface="宋体" charset="0"/>
                        <a:cs typeface="Times New Roman"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rgbClr val="0000FF"/>
                          </a:solidFill>
                          <a:effectLst/>
                          <a:latin typeface="+mn-lt"/>
                          <a:ea typeface="+mn-ea"/>
                          <a:cs typeface="+mn-cs"/>
                        </a:rPr>
                        <a:t>7.09</a:t>
                      </a:r>
                      <a:endParaRPr kumimoji="0" lang="zh-CN" sz="1200" b="1" i="0" u="none" strike="noStrike" cap="none" normalizeH="0" baseline="0" dirty="0">
                        <a:ln>
                          <a:noFill/>
                        </a:ln>
                        <a:solidFill>
                          <a:srgbClr val="0000FF"/>
                        </a:solidFill>
                        <a:effectLst/>
                        <a:latin typeface="Calibri" charset="0"/>
                        <a:ea typeface="宋体"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49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a:ln>
                            <a:noFill/>
                          </a:ln>
                          <a:effectLst/>
                        </a:rPr>
                        <a:t>G = Rs×Q0 (</a:t>
                      </a:r>
                      <a:r>
                        <a:rPr kumimoji="0" lang="en-US" altLang="zh-CN" sz="1200" b="1" u="none" strike="noStrike" cap="none" normalizeH="0" baseline="0" dirty="0" err="1">
                          <a:ln>
                            <a:noFill/>
                          </a:ln>
                          <a:effectLst/>
                        </a:rPr>
                        <a:t>Ω</a:t>
                      </a:r>
                      <a:r>
                        <a:rPr kumimoji="0" lang="en-US" altLang="zh-CN" sz="1200" b="1" u="none" strike="noStrike" cap="none" normalizeH="0" baseline="0" dirty="0">
                          <a:ln>
                            <a:noFill/>
                          </a:ln>
                          <a:effectLst/>
                        </a:rPr>
                        <a:t>)</a:t>
                      </a:r>
                      <a:endParaRPr kumimoji="0" lang="zh-CN" sz="1200" b="1" i="0" u="none" strike="noStrike" cap="none" normalizeH="0" baseline="0" dirty="0">
                        <a:ln>
                          <a:noFill/>
                        </a:ln>
                        <a:solidFill>
                          <a:schemeClr val="tx1"/>
                        </a:solidFill>
                        <a:effectLst/>
                        <a:latin typeface="Calibri" charset="0"/>
                        <a:ea typeface="宋体" charset="0"/>
                        <a:cs typeface="Times New Roman"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rgbClr val="0000FF"/>
                          </a:solidFill>
                          <a:effectLst/>
                          <a:latin typeface="+mn-lt"/>
                          <a:ea typeface="+mn-ea"/>
                          <a:cs typeface="+mn-cs"/>
                        </a:rPr>
                        <a:t>108.5</a:t>
                      </a:r>
                      <a:endParaRPr kumimoji="0" lang="zh-CN" sz="1200" b="1" i="0" u="none" strike="noStrike" cap="none" normalizeH="0" baseline="0" dirty="0">
                        <a:ln>
                          <a:noFill/>
                        </a:ln>
                        <a:solidFill>
                          <a:srgbClr val="0000FF"/>
                        </a:solidFill>
                        <a:effectLst/>
                        <a:latin typeface="Calibri" charset="0"/>
                        <a:ea typeface="宋体"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49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a:ln>
                            <a:noFill/>
                          </a:ln>
                          <a:effectLst/>
                        </a:rPr>
                        <a:t>R / Q0</a:t>
                      </a:r>
                      <a:endParaRPr kumimoji="0" lang="zh-CN" sz="1200" b="1" i="0" u="none" strike="noStrike" cap="none" normalizeH="0" baseline="0" dirty="0">
                        <a:ln>
                          <a:noFill/>
                        </a:ln>
                        <a:solidFill>
                          <a:schemeClr val="tx1"/>
                        </a:solidFill>
                        <a:effectLst/>
                        <a:latin typeface="Calibri" charset="0"/>
                        <a:ea typeface="宋体" charset="0"/>
                        <a:cs typeface="Times New Roman"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rgbClr val="0000FF"/>
                          </a:solidFill>
                          <a:effectLst/>
                          <a:latin typeface="+mn-lt"/>
                          <a:ea typeface="+mn-ea"/>
                          <a:cs typeface="+mn-cs"/>
                        </a:rPr>
                        <a:t>420.8</a:t>
                      </a:r>
                      <a:endParaRPr kumimoji="0" lang="en-US" altLang="zh-CN" sz="1200" b="1" i="0" u="none" strike="noStrike" cap="none" normalizeH="0" baseline="0" dirty="0">
                        <a:ln>
                          <a:noFill/>
                        </a:ln>
                        <a:solidFill>
                          <a:srgbClr val="0000FF"/>
                        </a:solidFill>
                        <a:effectLst/>
                        <a:latin typeface="Calibri" charset="0"/>
                        <a:ea typeface="宋体"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49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a:ln>
                            <a:noFill/>
                          </a:ln>
                          <a:effectLst/>
                        </a:rPr>
                        <a:t>Q0 (2K, Rs=20 </a:t>
                      </a:r>
                      <a:r>
                        <a:rPr kumimoji="0" lang="en-US" altLang="zh-CN" sz="1200" b="1" u="none" strike="noStrike" cap="none" normalizeH="0" baseline="0" dirty="0" err="1">
                          <a:ln>
                            <a:noFill/>
                          </a:ln>
                          <a:effectLst/>
                        </a:rPr>
                        <a:t>nΩ</a:t>
                      </a:r>
                      <a:r>
                        <a:rPr kumimoji="0" lang="en-US" altLang="zh-CN" sz="1200" b="1" u="none" strike="noStrike" cap="none" normalizeH="0" baseline="0" dirty="0">
                          <a:ln>
                            <a:noFill/>
                          </a:ln>
                          <a:effectLst/>
                        </a:rPr>
                        <a:t>)</a:t>
                      </a:r>
                      <a:endParaRPr kumimoji="0" lang="zh-CN" sz="1200" b="1" i="0" u="none" strike="noStrike" cap="none" normalizeH="0" baseline="0" dirty="0">
                        <a:ln>
                          <a:noFill/>
                        </a:ln>
                        <a:solidFill>
                          <a:schemeClr val="tx1"/>
                        </a:solidFill>
                        <a:effectLst/>
                        <a:latin typeface="Calibri" charset="0"/>
                        <a:ea typeface="宋体" charset="0"/>
                        <a:cs typeface="Times New Roman"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a:ln>
                            <a:noFill/>
                          </a:ln>
                          <a:solidFill>
                            <a:srgbClr val="0000FF"/>
                          </a:solidFill>
                          <a:effectLst/>
                        </a:rPr>
                        <a:t>5.4E9</a:t>
                      </a:r>
                      <a:endParaRPr kumimoji="0" lang="en-US" altLang="zh-CN" sz="1200" b="1" i="0" u="none" strike="noStrike" cap="none" normalizeH="0" baseline="0" dirty="0">
                        <a:ln>
                          <a:noFill/>
                        </a:ln>
                        <a:solidFill>
                          <a:srgbClr val="0000FF"/>
                        </a:solidFill>
                        <a:effectLst/>
                        <a:latin typeface="Calibri" charset="0"/>
                        <a:ea typeface="宋体"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49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err="1">
                          <a:ln>
                            <a:noFill/>
                          </a:ln>
                          <a:effectLst/>
                        </a:rPr>
                        <a:t>Vacc</a:t>
                      </a:r>
                      <a:r>
                        <a:rPr kumimoji="0" lang="en-US" altLang="zh-CN" sz="1200" b="1" u="none" strike="noStrike" cap="none" normalizeH="0" baseline="0" dirty="0">
                          <a:ln>
                            <a:noFill/>
                          </a:ln>
                          <a:effectLst/>
                        </a:rPr>
                        <a:t> (MV)</a:t>
                      </a:r>
                      <a:endParaRPr kumimoji="0" lang="zh-CN" sz="1200" b="1" i="0" u="none" strike="noStrike" cap="none" normalizeH="0" baseline="0" dirty="0">
                        <a:ln>
                          <a:noFill/>
                        </a:ln>
                        <a:solidFill>
                          <a:schemeClr val="tx1"/>
                        </a:solidFill>
                        <a:effectLst/>
                        <a:latin typeface="Calibri" charset="0"/>
                        <a:ea typeface="宋体" charset="0"/>
                        <a:cs typeface="Times New Roman"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rgbClr val="0000FF"/>
                          </a:solidFill>
                          <a:effectLst/>
                          <a:latin typeface="+mn-lt"/>
                          <a:ea typeface="+mn-ea"/>
                          <a:cs typeface="+mn-cs"/>
                        </a:rPr>
                        <a:t>5.4</a:t>
                      </a:r>
                      <a:endParaRPr kumimoji="0" lang="zh-CN" sz="1200" b="1" i="0" u="none" strike="noStrike" cap="none" normalizeH="0" baseline="0" dirty="0">
                        <a:ln>
                          <a:noFill/>
                        </a:ln>
                        <a:solidFill>
                          <a:srgbClr val="0000FF"/>
                        </a:solidFill>
                        <a:effectLst/>
                        <a:latin typeface="Calibri" charset="0"/>
                        <a:ea typeface="宋体"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49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err="1">
                          <a:ln>
                            <a:noFill/>
                          </a:ln>
                          <a:effectLst/>
                        </a:rPr>
                        <a:t>Epeak</a:t>
                      </a:r>
                      <a:r>
                        <a:rPr kumimoji="0" lang="en-US" altLang="zh-CN" sz="1200" b="1" u="none" strike="noStrike" cap="none" normalizeH="0" baseline="0" dirty="0">
                          <a:ln>
                            <a:noFill/>
                          </a:ln>
                          <a:effectLst/>
                        </a:rPr>
                        <a:t> (MV/m)</a:t>
                      </a:r>
                      <a:endParaRPr kumimoji="0" lang="zh-CN" sz="1200" b="1" i="0" u="none" strike="noStrike" cap="none" normalizeH="0" baseline="0" dirty="0">
                        <a:ln>
                          <a:noFill/>
                        </a:ln>
                        <a:solidFill>
                          <a:schemeClr val="tx1"/>
                        </a:solidFill>
                        <a:effectLst/>
                        <a:latin typeface="Calibri" charset="0"/>
                        <a:ea typeface="宋体" charset="0"/>
                        <a:cs typeface="Times New Roman"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a:ln>
                            <a:noFill/>
                          </a:ln>
                          <a:solidFill>
                            <a:srgbClr val="0000FF"/>
                          </a:solidFill>
                          <a:effectLst/>
                        </a:rPr>
                        <a:t>35</a:t>
                      </a:r>
                      <a:endParaRPr kumimoji="0" lang="zh-CN" sz="1200" b="1" i="0" u="none" strike="noStrike" cap="none" normalizeH="0" baseline="0" dirty="0">
                        <a:ln>
                          <a:noFill/>
                        </a:ln>
                        <a:solidFill>
                          <a:srgbClr val="0000FF"/>
                        </a:solidFill>
                        <a:effectLst/>
                        <a:latin typeface="Calibri" charset="0"/>
                        <a:ea typeface="宋体"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649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err="1">
                          <a:ln>
                            <a:noFill/>
                          </a:ln>
                          <a:effectLst/>
                        </a:rPr>
                        <a:t>Bpeak</a:t>
                      </a:r>
                      <a:r>
                        <a:rPr kumimoji="0" lang="en-US" altLang="zh-CN" sz="1200" b="1" u="none" strike="noStrike" cap="none" normalizeH="0" baseline="0" dirty="0">
                          <a:ln>
                            <a:noFill/>
                          </a:ln>
                          <a:effectLst/>
                        </a:rPr>
                        <a:t> (</a:t>
                      </a:r>
                      <a:r>
                        <a:rPr kumimoji="0" lang="en-US" altLang="zh-CN" sz="1200" b="1" u="none" strike="noStrike" cap="none" normalizeH="0" baseline="0" dirty="0" err="1">
                          <a:ln>
                            <a:noFill/>
                          </a:ln>
                          <a:effectLst/>
                        </a:rPr>
                        <a:t>mT</a:t>
                      </a:r>
                      <a:r>
                        <a:rPr kumimoji="0" lang="en-US" altLang="zh-CN" sz="1200" b="1" u="none" strike="noStrike" cap="none" normalizeH="0" baseline="0" dirty="0">
                          <a:ln>
                            <a:noFill/>
                          </a:ln>
                          <a:effectLst/>
                        </a:rPr>
                        <a:t>)</a:t>
                      </a:r>
                      <a:endParaRPr kumimoji="0" lang="zh-CN" sz="1200" b="1" i="0" u="none" strike="noStrike" cap="none" normalizeH="0" baseline="0" dirty="0">
                        <a:ln>
                          <a:noFill/>
                        </a:ln>
                        <a:solidFill>
                          <a:schemeClr val="tx1"/>
                        </a:solidFill>
                        <a:effectLst/>
                        <a:latin typeface="Calibri" charset="0"/>
                        <a:ea typeface="宋体" charset="0"/>
                        <a:cs typeface="Times New Roman"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a:ln>
                            <a:noFill/>
                          </a:ln>
                          <a:solidFill>
                            <a:srgbClr val="0000FF"/>
                          </a:solidFill>
                          <a:effectLst/>
                          <a:latin typeface="+mn-lt"/>
                          <a:ea typeface="+mn-ea"/>
                          <a:cs typeface="+mn-cs"/>
                        </a:rPr>
                        <a:t>70</a:t>
                      </a:r>
                      <a:endParaRPr kumimoji="0" lang="zh-CN" sz="1200" b="1" i="0" u="none" strike="noStrike" cap="none" normalizeH="0" baseline="0" dirty="0">
                        <a:ln>
                          <a:noFill/>
                        </a:ln>
                        <a:solidFill>
                          <a:srgbClr val="0000FF"/>
                        </a:solidFill>
                        <a:effectLst/>
                        <a:latin typeface="Calibri" charset="0"/>
                        <a:ea typeface="宋体"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649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err="1">
                          <a:ln>
                            <a:noFill/>
                          </a:ln>
                          <a:effectLst/>
                        </a:rPr>
                        <a:t>Pdiss</a:t>
                      </a:r>
                      <a:r>
                        <a:rPr kumimoji="0" lang="en-US" altLang="zh-CN" sz="1200" b="1" u="none" strike="noStrike" cap="none" normalizeH="0" baseline="0" dirty="0">
                          <a:ln>
                            <a:noFill/>
                          </a:ln>
                          <a:effectLst/>
                        </a:rPr>
                        <a:t>(W</a:t>
                      </a:r>
                      <a:r>
                        <a:rPr kumimoji="0" lang="en-US" altLang="zh-CN" sz="1200" b="1" u="none" strike="noStrike" cap="none" normalizeH="0" baseline="0">
                          <a:ln>
                            <a:noFill/>
                          </a:ln>
                          <a:effectLst/>
                        </a:rPr>
                        <a:t>) (2K, Rs=20nΩ</a:t>
                      </a:r>
                      <a:r>
                        <a:rPr kumimoji="0" lang="en-US" altLang="zh-CN" sz="1200" b="1" u="none" strike="noStrike" cap="none" normalizeH="0" baseline="0" dirty="0">
                          <a:ln>
                            <a:noFill/>
                          </a:ln>
                          <a:effectLst/>
                        </a:rPr>
                        <a:t>)</a:t>
                      </a:r>
                      <a:endParaRPr kumimoji="0" lang="zh-CN" sz="1200" b="1" i="0" u="none" strike="noStrike" cap="none" normalizeH="0" baseline="0" dirty="0">
                        <a:ln>
                          <a:noFill/>
                        </a:ln>
                        <a:solidFill>
                          <a:schemeClr val="tx1"/>
                        </a:solidFill>
                        <a:effectLst/>
                        <a:latin typeface="Calibri" charset="0"/>
                        <a:ea typeface="宋体" charset="0"/>
                        <a:cs typeface="Times New Roman"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a:ln>
                            <a:noFill/>
                          </a:ln>
                          <a:solidFill>
                            <a:srgbClr val="0000FF"/>
                          </a:solidFill>
                          <a:effectLst/>
                        </a:rPr>
                        <a:t>12.8</a:t>
                      </a:r>
                      <a:endParaRPr kumimoji="0" lang="zh-CN" sz="1200" b="1" i="0" u="none" strike="noStrike" cap="none" normalizeH="0" baseline="0" dirty="0">
                        <a:ln>
                          <a:noFill/>
                        </a:ln>
                        <a:solidFill>
                          <a:srgbClr val="0000FF"/>
                        </a:solidFill>
                        <a:effectLst/>
                        <a:latin typeface="Calibri" charset="0"/>
                        <a:ea typeface="宋体"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4" name="文本框 3"/>
          <p:cNvSpPr txBox="1"/>
          <p:nvPr/>
        </p:nvSpPr>
        <p:spPr>
          <a:xfrm>
            <a:off x="786744" y="3230167"/>
            <a:ext cx="2160240" cy="307777"/>
          </a:xfrm>
          <a:prstGeom prst="rect">
            <a:avLst/>
          </a:prstGeom>
          <a:noFill/>
        </p:spPr>
        <p:txBody>
          <a:bodyPr wrap="square" rtlCol="0">
            <a:spAutoFit/>
          </a:bodyPr>
          <a:lstStyle/>
          <a:p>
            <a:pPr algn="ctr"/>
            <a:r>
              <a:rPr lang="en-US" altLang="zh-CN" sz="1400" b="0" dirty="0"/>
              <a:t>DSR042</a:t>
            </a:r>
            <a:endParaRPr lang="zh-CN" altLang="en-US" sz="1400" b="0" dirty="0"/>
          </a:p>
        </p:txBody>
      </p:sp>
      <p:sp>
        <p:nvSpPr>
          <p:cNvPr id="5" name="文本框 4"/>
          <p:cNvSpPr txBox="1"/>
          <p:nvPr/>
        </p:nvSpPr>
        <p:spPr>
          <a:xfrm>
            <a:off x="6714580" y="3208670"/>
            <a:ext cx="2049427" cy="307777"/>
          </a:xfrm>
          <a:prstGeom prst="rect">
            <a:avLst/>
          </a:prstGeom>
          <a:noFill/>
        </p:spPr>
        <p:txBody>
          <a:bodyPr wrap="square" rtlCol="0">
            <a:spAutoFit/>
          </a:bodyPr>
          <a:lstStyle/>
          <a:p>
            <a:pPr algn="ctr"/>
            <a:r>
              <a:rPr lang="en-US" altLang="zh-CN" sz="1400" dirty="0"/>
              <a:t>Double </a:t>
            </a:r>
            <a:r>
              <a:rPr lang="en-US" altLang="zh-CN" sz="1400" b="0" dirty="0"/>
              <a:t>Spoke</a:t>
            </a:r>
            <a:endParaRPr lang="zh-CN" altLang="en-US" sz="1400" b="0" dirty="0"/>
          </a:p>
        </p:txBody>
      </p:sp>
      <p:pic>
        <p:nvPicPr>
          <p:cNvPr id="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516761" y="1513929"/>
            <a:ext cx="2445066" cy="155312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图片 6"/>
          <p:cNvPicPr/>
          <p:nvPr/>
        </p:nvPicPr>
        <p:blipFill rotWithShape="1">
          <a:blip r:embed="rId3" cstate="screen">
            <a:extLst>
              <a:ext uri="{28A0092B-C50C-407E-A947-70E740481C1C}">
                <a14:useLocalDpi xmlns:a14="http://schemas.microsoft.com/office/drawing/2010/main"/>
              </a:ext>
            </a:extLst>
          </a:blip>
          <a:srcRect/>
          <a:stretch/>
        </p:blipFill>
        <p:spPr bwMode="auto">
          <a:xfrm rot="5400000">
            <a:off x="4565963" y="1295757"/>
            <a:ext cx="1993379" cy="1651353"/>
          </a:xfrm>
          <a:prstGeom prst="rect">
            <a:avLst/>
          </a:prstGeom>
          <a:ln>
            <a:noFill/>
          </a:ln>
          <a:extLst>
            <a:ext uri="{53640926-AAD7-44d8-BBD7-CCE9431645EC}">
              <a14:shadowObscured xmlns="" xmlns:a14="http://schemas.microsoft.com/office/drawing/2010/main"/>
            </a:ext>
          </a:extLst>
        </p:spPr>
      </p:pic>
      <p:pic>
        <p:nvPicPr>
          <p:cNvPr id="8" name="Picture 10"/>
          <p:cNvPicPr/>
          <p:nvPr/>
        </p:nvPicPr>
        <p:blipFill>
          <a:blip r:embed="rId4" cstate="screen">
            <a:extLst>
              <a:ext uri="{28A0092B-C50C-407E-A947-70E740481C1C}">
                <a14:useLocalDpi xmlns:a14="http://schemas.microsoft.com/office/drawing/2010/main"/>
              </a:ext>
            </a:extLst>
          </a:blip>
          <a:srcRect/>
          <a:stretch>
            <a:fillRect/>
          </a:stretch>
        </p:blipFill>
        <p:spPr bwMode="auto">
          <a:xfrm rot="16200000">
            <a:off x="2982222" y="1496632"/>
            <a:ext cx="1993378" cy="1309598"/>
          </a:xfrm>
          <a:prstGeom prst="rect">
            <a:avLst/>
          </a:prstGeom>
          <a:noFill/>
          <a:ln>
            <a:noFill/>
          </a:ln>
          <a:extLst/>
        </p:spPr>
      </p:pic>
      <p:sp>
        <p:nvSpPr>
          <p:cNvPr id="9" name="文本框 8"/>
          <p:cNvSpPr txBox="1"/>
          <p:nvPr/>
        </p:nvSpPr>
        <p:spPr>
          <a:xfrm>
            <a:off x="2946984" y="3239671"/>
            <a:ext cx="2012943" cy="307777"/>
          </a:xfrm>
          <a:prstGeom prst="rect">
            <a:avLst/>
          </a:prstGeom>
          <a:noFill/>
        </p:spPr>
        <p:txBody>
          <a:bodyPr wrap="square" rtlCol="0">
            <a:spAutoFit/>
          </a:bodyPr>
          <a:lstStyle/>
          <a:p>
            <a:pPr algn="ctr"/>
            <a:r>
              <a:rPr lang="en-US" altLang="zh-CN" sz="1400" dirty="0"/>
              <a:t>Single </a:t>
            </a:r>
            <a:r>
              <a:rPr lang="en-US" altLang="zh-CN" sz="1400" b="0" dirty="0"/>
              <a:t>Spoke</a:t>
            </a:r>
            <a:endParaRPr lang="zh-CN" altLang="en-US" sz="1400" b="0" dirty="0"/>
          </a:p>
        </p:txBody>
      </p:sp>
      <p:sp>
        <p:nvSpPr>
          <p:cNvPr id="10" name="文本框 9"/>
          <p:cNvSpPr txBox="1"/>
          <p:nvPr/>
        </p:nvSpPr>
        <p:spPr>
          <a:xfrm>
            <a:off x="5203518" y="3216001"/>
            <a:ext cx="1026405" cy="307777"/>
          </a:xfrm>
          <a:prstGeom prst="rect">
            <a:avLst/>
          </a:prstGeom>
          <a:noFill/>
        </p:spPr>
        <p:txBody>
          <a:bodyPr wrap="square" rtlCol="0">
            <a:spAutoFit/>
          </a:bodyPr>
          <a:lstStyle/>
          <a:p>
            <a:pPr algn="ctr"/>
            <a:r>
              <a:rPr lang="en-US" altLang="zh-CN" sz="1400" b="0" dirty="0"/>
              <a:t>CH</a:t>
            </a:r>
            <a:endParaRPr lang="zh-CN" altLang="en-US" sz="1400" b="0" dirty="0"/>
          </a:p>
        </p:txBody>
      </p:sp>
      <p:graphicFrame>
        <p:nvGraphicFramePr>
          <p:cNvPr id="11" name="表格 10"/>
          <p:cNvGraphicFramePr>
            <a:graphicFrameLocks noGrp="1"/>
          </p:cNvGraphicFramePr>
          <p:nvPr>
            <p:extLst/>
          </p:nvPr>
        </p:nvGraphicFramePr>
        <p:xfrm>
          <a:off x="862758" y="3779297"/>
          <a:ext cx="3040425" cy="2501265"/>
        </p:xfrm>
        <a:graphic>
          <a:graphicData uri="http://schemas.openxmlformats.org/drawingml/2006/table">
            <a:tbl>
              <a:tblPr>
                <a:tableStyleId>{46F890A9-2807-4EBB-B81D-B2AA78EC7F39}</a:tableStyleId>
              </a:tblPr>
              <a:tblGrid>
                <a:gridCol w="2248855">
                  <a:extLst>
                    <a:ext uri="{9D8B030D-6E8A-4147-A177-3AD203B41FA5}">
                      <a16:colId xmlns:a16="http://schemas.microsoft.com/office/drawing/2014/main" val="20000"/>
                    </a:ext>
                  </a:extLst>
                </a:gridCol>
                <a:gridCol w="791570">
                  <a:extLst>
                    <a:ext uri="{9D8B030D-6E8A-4147-A177-3AD203B41FA5}">
                      <a16:colId xmlns:a16="http://schemas.microsoft.com/office/drawing/2014/main" val="20001"/>
                    </a:ext>
                  </a:extLst>
                </a:gridCol>
              </a:tblGrid>
              <a:tr h="649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kern="1200" cap="none" normalizeH="0" baseline="0" dirty="0">
                          <a:ln>
                            <a:noFill/>
                          </a:ln>
                          <a:solidFill>
                            <a:schemeClr val="dk1"/>
                          </a:solidFill>
                          <a:effectLst/>
                          <a:latin typeface="+mn-lt"/>
                          <a:ea typeface="+mn-ea"/>
                          <a:cs typeface="+mn-cs"/>
                        </a:rPr>
                        <a:t>Operating Frequency </a:t>
                      </a:r>
                      <a:r>
                        <a:rPr kumimoji="0" lang="en-US" altLang="zh-CN" sz="1200" b="1" u="none" strike="noStrike" cap="none" normalizeH="0" baseline="0" dirty="0">
                          <a:ln>
                            <a:noFill/>
                          </a:ln>
                          <a:effectLst/>
                        </a:rPr>
                        <a:t>(MHz)</a:t>
                      </a:r>
                      <a:endParaRPr kumimoji="0" lang="zh-CN" sz="1200" b="1" i="0" u="none" strike="noStrike" cap="none" normalizeH="0" baseline="0" dirty="0">
                        <a:ln>
                          <a:noFill/>
                        </a:ln>
                        <a:solidFill>
                          <a:schemeClr val="tx1"/>
                        </a:solidFill>
                        <a:effectLst/>
                        <a:latin typeface="Calibri" charset="0"/>
                        <a:ea typeface="宋体" charset="0"/>
                        <a:cs typeface="Times New Roman"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a:ln>
                            <a:noFill/>
                          </a:ln>
                          <a:solidFill>
                            <a:srgbClr val="0000FF"/>
                          </a:solidFill>
                          <a:effectLst/>
                        </a:rPr>
                        <a:t>650</a:t>
                      </a:r>
                      <a:endParaRPr kumimoji="0" lang="zh-CN" sz="1200" b="1" i="0" u="none" strike="noStrike" cap="none" normalizeH="0" baseline="0" dirty="0">
                        <a:ln>
                          <a:noFill/>
                        </a:ln>
                        <a:solidFill>
                          <a:srgbClr val="0000FF"/>
                        </a:solidFill>
                        <a:effectLst/>
                        <a:latin typeface="Calibri" charset="0"/>
                        <a:ea typeface="宋体"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95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kern="1200" cap="none" normalizeH="0" baseline="0" dirty="0">
                          <a:ln>
                            <a:noFill/>
                          </a:ln>
                          <a:solidFill>
                            <a:schemeClr val="dk1"/>
                          </a:solidFill>
                          <a:effectLst/>
                          <a:latin typeface="+mn-lt"/>
                          <a:ea typeface="+mn-ea"/>
                          <a:cs typeface="+mn-cs"/>
                        </a:rPr>
                        <a:t>Operating Temperature </a:t>
                      </a:r>
                      <a:r>
                        <a:rPr kumimoji="0" lang="zh-CN" altLang="en-US" sz="1200" b="1" u="none" strike="noStrike" kern="1200" cap="none" normalizeH="0" baseline="0" dirty="0">
                          <a:ln>
                            <a:noFill/>
                          </a:ln>
                          <a:solidFill>
                            <a:schemeClr val="dk1"/>
                          </a:solidFill>
                          <a:effectLst/>
                          <a:latin typeface="+mn-lt"/>
                          <a:ea typeface="+mn-ea"/>
                          <a:cs typeface="+mn-cs"/>
                        </a:rPr>
                        <a:t>（</a:t>
                      </a:r>
                      <a:r>
                        <a:rPr kumimoji="0" lang="en-US" altLang="zh-CN" sz="1200" b="1" u="none" strike="noStrike" kern="1200" cap="none" normalizeH="0" baseline="0" dirty="0">
                          <a:ln>
                            <a:noFill/>
                          </a:ln>
                          <a:solidFill>
                            <a:schemeClr val="dk1"/>
                          </a:solidFill>
                          <a:effectLst/>
                          <a:latin typeface="+mn-lt"/>
                          <a:ea typeface="+mn-ea"/>
                          <a:cs typeface="+mn-cs"/>
                        </a:rPr>
                        <a:t>K</a:t>
                      </a:r>
                      <a:r>
                        <a:rPr kumimoji="0" lang="zh-CN" altLang="en-US" sz="1200" b="1" u="none" strike="noStrike" kern="1200" cap="none" normalizeH="0" baseline="0" dirty="0">
                          <a:ln>
                            <a:noFill/>
                          </a:ln>
                          <a:solidFill>
                            <a:schemeClr val="dk1"/>
                          </a:solidFill>
                          <a:effectLst/>
                          <a:latin typeface="+mn-lt"/>
                          <a:ea typeface="+mn-ea"/>
                          <a:cs typeface="+mn-cs"/>
                        </a:rPr>
                        <a:t>）</a:t>
                      </a:r>
                      <a:endParaRPr kumimoji="0" lang="zh-CN" sz="1200" b="1" u="none" strike="noStrike" kern="1200" cap="none" normalizeH="0" baseline="0" dirty="0">
                        <a:ln>
                          <a:noFill/>
                        </a:ln>
                        <a:solidFill>
                          <a:schemeClr val="dk1"/>
                        </a:solidFill>
                        <a:effectLst/>
                        <a:latin typeface="+mn-lt"/>
                        <a:ea typeface="+mn-ea"/>
                        <a:cs typeface="+mn-cs"/>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a:ln>
                            <a:noFill/>
                          </a:ln>
                          <a:solidFill>
                            <a:srgbClr val="0000FF"/>
                          </a:solidFill>
                          <a:effectLst/>
                          <a:latin typeface="Calibri" charset="0"/>
                          <a:ea typeface="宋体" charset="0"/>
                          <a:cs typeface="Times New Roman" charset="0"/>
                        </a:rPr>
                        <a:t>2</a:t>
                      </a:r>
                      <a:endParaRPr kumimoji="0" lang="zh-CN" sz="1200" b="1" i="0" u="none" strike="noStrike" cap="none" normalizeH="0" baseline="0" dirty="0">
                        <a:ln>
                          <a:noFill/>
                        </a:ln>
                        <a:solidFill>
                          <a:srgbClr val="0000FF"/>
                        </a:solidFill>
                        <a:effectLst/>
                        <a:latin typeface="Calibri" charset="0"/>
                        <a:ea typeface="宋体"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649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a:ln>
                            <a:noFill/>
                          </a:ln>
                          <a:effectLst/>
                        </a:rPr>
                        <a:t>Geometrical beta β</a:t>
                      </a:r>
                      <a:r>
                        <a:rPr kumimoji="0" lang="en-US" altLang="zh-CN" sz="1200" b="1" u="none" strike="noStrike" cap="none" normalizeH="0" baseline="-25000" dirty="0">
                          <a:ln>
                            <a:noFill/>
                          </a:ln>
                          <a:effectLst/>
                        </a:rPr>
                        <a:t>g</a:t>
                      </a:r>
                      <a:endParaRPr kumimoji="0" lang="zh-CN" sz="1200" b="1" i="0" u="none" strike="noStrike" cap="none" normalizeH="0" baseline="-25000" dirty="0">
                        <a:ln>
                          <a:noFill/>
                        </a:ln>
                        <a:solidFill>
                          <a:schemeClr val="tx1"/>
                        </a:solidFill>
                        <a:effectLst/>
                        <a:latin typeface="Calibri" charset="0"/>
                        <a:ea typeface="楷体_GB2312" charset="0"/>
                        <a:cs typeface="Times New Roman"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a:ln>
                            <a:noFill/>
                          </a:ln>
                          <a:solidFill>
                            <a:srgbClr val="0000FF"/>
                          </a:solidFill>
                          <a:effectLst/>
                        </a:rPr>
                        <a:t>0.63</a:t>
                      </a:r>
                      <a:endParaRPr kumimoji="0" lang="zh-CN" sz="1200" b="1" i="0" u="none" strike="noStrike" cap="none" normalizeH="0" baseline="0" dirty="0">
                        <a:ln>
                          <a:noFill/>
                        </a:ln>
                        <a:solidFill>
                          <a:srgbClr val="0000FF"/>
                        </a:solidFill>
                        <a:effectLst/>
                        <a:latin typeface="Calibri" charset="0"/>
                        <a:ea typeface="宋体"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49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a:ln>
                            <a:noFill/>
                          </a:ln>
                          <a:effectLst/>
                        </a:rPr>
                        <a:t>Optimal beta β</a:t>
                      </a:r>
                      <a:r>
                        <a:rPr kumimoji="0" lang="en-US" altLang="zh-CN" sz="1200" b="1" u="none" strike="noStrike" cap="none" normalizeH="0" baseline="-25000" dirty="0">
                          <a:ln>
                            <a:noFill/>
                          </a:ln>
                          <a:effectLst/>
                        </a:rPr>
                        <a:t>opt</a:t>
                      </a:r>
                      <a:endParaRPr kumimoji="0" lang="zh-CN" sz="1200" b="1" i="0" u="none" strike="noStrike" cap="none" normalizeH="0" baseline="-25000" dirty="0">
                        <a:ln>
                          <a:noFill/>
                        </a:ln>
                        <a:solidFill>
                          <a:schemeClr val="tx1"/>
                        </a:solidFill>
                        <a:effectLst/>
                        <a:latin typeface="Calibri" charset="0"/>
                        <a:ea typeface="楷体_GB2312" charset="0"/>
                        <a:cs typeface="Times New Roman"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a:ln>
                            <a:noFill/>
                          </a:ln>
                          <a:solidFill>
                            <a:srgbClr val="0000FF"/>
                          </a:solidFill>
                          <a:effectLst/>
                        </a:rPr>
                        <a:t>0.67</a:t>
                      </a:r>
                      <a:endParaRPr kumimoji="0" lang="zh-CN" sz="1200" b="1" i="0" u="none" strike="noStrike" cap="none" normalizeH="0" baseline="0" dirty="0">
                        <a:ln>
                          <a:noFill/>
                        </a:ln>
                        <a:solidFill>
                          <a:srgbClr val="0000FF"/>
                        </a:solidFill>
                        <a:effectLst/>
                        <a:latin typeface="Calibri" charset="0"/>
                        <a:ea typeface="宋体"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617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a:ln>
                            <a:noFill/>
                          </a:ln>
                          <a:effectLst/>
                        </a:rPr>
                        <a:t>Number of cells</a:t>
                      </a:r>
                      <a:endParaRPr kumimoji="0" lang="zh-CN" sz="1200" b="1" i="0" u="none" strike="noStrike" cap="none" normalizeH="0" baseline="-25000" dirty="0">
                        <a:ln>
                          <a:noFill/>
                        </a:ln>
                        <a:solidFill>
                          <a:schemeClr val="tx1"/>
                        </a:solidFill>
                        <a:effectLst/>
                        <a:latin typeface="Calibri" charset="0"/>
                        <a:ea typeface="楷体_GB2312" charset="0"/>
                        <a:cs typeface="Times New Roman"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a:ln>
                            <a:noFill/>
                          </a:ln>
                          <a:solidFill>
                            <a:srgbClr val="0000FF"/>
                          </a:solidFill>
                          <a:effectLst/>
                          <a:latin typeface="Calibri" charset="0"/>
                          <a:ea typeface="宋体" charset="0"/>
                          <a:cs typeface="Times New Roman" charset="0"/>
                        </a:rPr>
                        <a:t>5</a:t>
                      </a:r>
                      <a:endParaRPr kumimoji="0" lang="zh-CN" sz="1200" b="1" i="0" u="none" strike="noStrike" cap="none" normalizeH="0" baseline="0" dirty="0">
                        <a:ln>
                          <a:noFill/>
                        </a:ln>
                        <a:solidFill>
                          <a:srgbClr val="0000FF"/>
                        </a:solidFill>
                        <a:effectLst/>
                        <a:latin typeface="Calibri" charset="0"/>
                        <a:ea typeface="宋体"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64969">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1" u="none" strike="noStrike" cap="none" normalizeH="0" baseline="0" dirty="0" err="1">
                          <a:ln>
                            <a:noFill/>
                          </a:ln>
                          <a:effectLst/>
                        </a:rPr>
                        <a:t>E</a:t>
                      </a:r>
                      <a:r>
                        <a:rPr kumimoji="0" lang="en-US" altLang="zh-CN" sz="1200" b="1" u="none" strike="noStrike" cap="none" normalizeH="0" baseline="-25000" dirty="0" err="1">
                          <a:ln>
                            <a:noFill/>
                          </a:ln>
                          <a:effectLst/>
                        </a:rPr>
                        <a:t>acc</a:t>
                      </a:r>
                      <a:r>
                        <a:rPr kumimoji="0" lang="en-US" altLang="zh-CN" sz="1200" b="1" u="none" strike="noStrike" cap="none" normalizeH="0" baseline="0" dirty="0">
                          <a:ln>
                            <a:noFill/>
                          </a:ln>
                          <a:effectLst/>
                        </a:rPr>
                        <a:t> at β</a:t>
                      </a:r>
                      <a:r>
                        <a:rPr kumimoji="0" lang="en-US" altLang="zh-CN" sz="1200" b="1" u="none" strike="noStrike" cap="none" normalizeH="0" baseline="-25000" dirty="0">
                          <a:ln>
                            <a:noFill/>
                          </a:ln>
                          <a:effectLst/>
                        </a:rPr>
                        <a:t>opt </a:t>
                      </a:r>
                      <a:r>
                        <a:rPr kumimoji="0" lang="en-US" altLang="zh-CN" sz="1200" b="1" u="none" strike="noStrike" cap="none" normalizeH="0" baseline="0" dirty="0">
                          <a:ln>
                            <a:noFill/>
                          </a:ln>
                          <a:effectLst/>
                        </a:rPr>
                        <a:t>(MV/m)</a:t>
                      </a:r>
                      <a:endParaRPr kumimoji="0" lang="zh-CN" altLang="zh-CN" sz="1200" b="1" i="0" u="none" strike="noStrike" cap="none" normalizeH="0" baseline="-25000" dirty="0">
                        <a:ln>
                          <a:noFill/>
                        </a:ln>
                        <a:solidFill>
                          <a:schemeClr val="tx1"/>
                        </a:solidFill>
                        <a:effectLst/>
                        <a:latin typeface="Calibri" charset="0"/>
                        <a:ea typeface="楷体_GB2312" charset="0"/>
                        <a:cs typeface="Times New Roman"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a:ln>
                            <a:noFill/>
                          </a:ln>
                          <a:solidFill>
                            <a:srgbClr val="0000FF"/>
                          </a:solidFill>
                          <a:effectLst/>
                          <a:latin typeface="Calibri" charset="0"/>
                          <a:ea typeface="宋体" charset="0"/>
                          <a:cs typeface="Times New Roman" charset="0"/>
                        </a:rPr>
                        <a:t>15.6</a:t>
                      </a:r>
                      <a:endParaRPr kumimoji="0" lang="zh-CN" sz="1200" b="1" i="0" u="none" strike="noStrike" cap="none" normalizeH="0" baseline="0" dirty="0">
                        <a:ln>
                          <a:noFill/>
                        </a:ln>
                        <a:solidFill>
                          <a:srgbClr val="0000FF"/>
                        </a:solidFill>
                        <a:effectLst/>
                        <a:latin typeface="Calibri" charset="0"/>
                        <a:ea typeface="宋体"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649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err="1">
                          <a:ln>
                            <a:noFill/>
                          </a:ln>
                          <a:effectLst/>
                        </a:rPr>
                        <a:t>Epeak</a:t>
                      </a:r>
                      <a:r>
                        <a:rPr kumimoji="0" lang="en-US" altLang="zh-CN" sz="1200" b="1" u="none" strike="noStrike" cap="none" normalizeH="0" baseline="0" dirty="0">
                          <a:ln>
                            <a:noFill/>
                          </a:ln>
                          <a:effectLst/>
                        </a:rPr>
                        <a:t> / </a:t>
                      </a:r>
                      <a:r>
                        <a:rPr kumimoji="0" lang="en-US" altLang="zh-CN" sz="1200" b="1" u="none" strike="noStrike" cap="none" normalizeH="0" baseline="0" dirty="0" err="1">
                          <a:ln>
                            <a:noFill/>
                          </a:ln>
                          <a:effectLst/>
                        </a:rPr>
                        <a:t>Eacc</a:t>
                      </a:r>
                      <a:r>
                        <a:rPr kumimoji="0" lang="en-US" altLang="zh-CN" sz="1200" b="1" u="none" strike="noStrike" cap="none" normalizeH="0" baseline="0" dirty="0">
                          <a:ln>
                            <a:noFill/>
                          </a:ln>
                          <a:effectLst/>
                        </a:rPr>
                        <a:t> (β</a:t>
                      </a:r>
                      <a:r>
                        <a:rPr kumimoji="0" lang="en-US" altLang="zh-CN" sz="1200" b="1" u="none" strike="noStrike" cap="none" normalizeH="0" baseline="-25000" dirty="0">
                          <a:ln>
                            <a:noFill/>
                          </a:ln>
                          <a:effectLst/>
                        </a:rPr>
                        <a:t>opt</a:t>
                      </a:r>
                      <a:r>
                        <a:rPr kumimoji="0" lang="en-US" altLang="zh-CN" sz="1200" b="1" u="none" strike="noStrike" cap="none" normalizeH="0" baseline="0" dirty="0">
                          <a:ln>
                            <a:noFill/>
                          </a:ln>
                          <a:effectLst/>
                        </a:rPr>
                        <a:t>)</a:t>
                      </a:r>
                      <a:endParaRPr kumimoji="0" lang="zh-CN" sz="1200" b="1" i="0" u="none" strike="noStrike" cap="none" normalizeH="0" baseline="0" dirty="0">
                        <a:ln>
                          <a:noFill/>
                        </a:ln>
                        <a:solidFill>
                          <a:schemeClr val="tx1"/>
                        </a:solidFill>
                        <a:effectLst/>
                        <a:latin typeface="Calibri" charset="0"/>
                        <a:ea typeface="宋体" charset="0"/>
                        <a:cs typeface="Times New Roman"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a:ln>
                            <a:noFill/>
                          </a:ln>
                          <a:solidFill>
                            <a:srgbClr val="0000FF"/>
                          </a:solidFill>
                          <a:effectLst/>
                        </a:rPr>
                        <a:t>2.25</a:t>
                      </a:r>
                      <a:endParaRPr kumimoji="0" lang="zh-CN" sz="1200" b="1" i="0" u="none" strike="noStrike" cap="none" normalizeH="0" baseline="0" dirty="0">
                        <a:ln>
                          <a:noFill/>
                        </a:ln>
                        <a:solidFill>
                          <a:srgbClr val="0000FF"/>
                        </a:solidFill>
                        <a:effectLst/>
                        <a:latin typeface="Calibri" charset="0"/>
                        <a:ea typeface="宋体"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49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err="1">
                          <a:ln>
                            <a:noFill/>
                          </a:ln>
                          <a:effectLst/>
                        </a:rPr>
                        <a:t>Bpeak</a:t>
                      </a:r>
                      <a:r>
                        <a:rPr kumimoji="0" lang="en-US" altLang="zh-CN" sz="1200" b="1" u="none" strike="noStrike" cap="none" normalizeH="0" baseline="0" dirty="0">
                          <a:ln>
                            <a:noFill/>
                          </a:ln>
                          <a:effectLst/>
                        </a:rPr>
                        <a:t> / </a:t>
                      </a:r>
                      <a:r>
                        <a:rPr kumimoji="0" lang="en-US" altLang="zh-CN" sz="1200" b="1" u="none" strike="noStrike" cap="none" normalizeH="0" baseline="0" dirty="0" err="1">
                          <a:ln>
                            <a:noFill/>
                          </a:ln>
                          <a:effectLst/>
                        </a:rPr>
                        <a:t>Eacc</a:t>
                      </a:r>
                      <a:r>
                        <a:rPr kumimoji="0" lang="en-US" altLang="zh-CN" sz="1200" b="1" u="none" strike="noStrike" cap="none" normalizeH="0" baseline="0" dirty="0">
                          <a:ln>
                            <a:noFill/>
                          </a:ln>
                          <a:effectLst/>
                        </a:rPr>
                        <a:t> (β</a:t>
                      </a:r>
                      <a:r>
                        <a:rPr kumimoji="0" lang="en-US" altLang="zh-CN" sz="1200" b="1" u="none" strike="noStrike" cap="none" normalizeH="0" baseline="-25000" dirty="0">
                          <a:ln>
                            <a:noFill/>
                          </a:ln>
                          <a:effectLst/>
                        </a:rPr>
                        <a:t>opt</a:t>
                      </a:r>
                      <a:r>
                        <a:rPr kumimoji="0" lang="en-US" altLang="zh-CN" sz="1200" b="1" u="none" strike="noStrike" cap="none" normalizeH="0" baseline="0" dirty="0">
                          <a:ln>
                            <a:noFill/>
                          </a:ln>
                          <a:effectLst/>
                        </a:rPr>
                        <a:t>)</a:t>
                      </a:r>
                      <a:endParaRPr kumimoji="0" lang="zh-CN" sz="1200" b="1" i="0" u="none" strike="noStrike" cap="none" normalizeH="0" baseline="0" dirty="0">
                        <a:ln>
                          <a:noFill/>
                        </a:ln>
                        <a:solidFill>
                          <a:schemeClr val="tx1"/>
                        </a:solidFill>
                        <a:effectLst/>
                        <a:latin typeface="Calibri" charset="0"/>
                        <a:ea typeface="宋体" charset="0"/>
                        <a:cs typeface="Times New Roman"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a:ln>
                            <a:noFill/>
                          </a:ln>
                          <a:solidFill>
                            <a:srgbClr val="0000FF"/>
                          </a:solidFill>
                          <a:effectLst/>
                        </a:rPr>
                        <a:t>4.79</a:t>
                      </a:r>
                      <a:endParaRPr kumimoji="0" lang="zh-CN" sz="1200" b="1" i="0" u="none" strike="noStrike" cap="none" normalizeH="0" baseline="0" dirty="0">
                        <a:ln>
                          <a:noFill/>
                        </a:ln>
                        <a:solidFill>
                          <a:srgbClr val="0000FF"/>
                        </a:solidFill>
                        <a:effectLst/>
                        <a:latin typeface="Calibri" charset="0"/>
                        <a:ea typeface="宋体"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49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a:ln>
                            <a:noFill/>
                          </a:ln>
                          <a:effectLst/>
                        </a:rPr>
                        <a:t>G (Ω)</a:t>
                      </a:r>
                      <a:endParaRPr kumimoji="0" lang="zh-CN" sz="1200" b="1" i="0" u="none" strike="noStrike" cap="none" normalizeH="0" baseline="0" dirty="0">
                        <a:ln>
                          <a:noFill/>
                        </a:ln>
                        <a:solidFill>
                          <a:schemeClr val="tx1"/>
                        </a:solidFill>
                        <a:effectLst/>
                        <a:latin typeface="Calibri" charset="0"/>
                        <a:ea typeface="宋体" charset="0"/>
                        <a:cs typeface="Times New Roman"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a:ln>
                            <a:noFill/>
                          </a:ln>
                          <a:solidFill>
                            <a:srgbClr val="0000FF"/>
                          </a:solidFill>
                          <a:effectLst/>
                        </a:rPr>
                        <a:t>192.7</a:t>
                      </a:r>
                      <a:endParaRPr kumimoji="0" lang="zh-CN" sz="1200" b="1" i="0" u="none" strike="noStrike" cap="none" normalizeH="0" baseline="0" dirty="0">
                        <a:ln>
                          <a:noFill/>
                        </a:ln>
                        <a:solidFill>
                          <a:srgbClr val="0000FF"/>
                        </a:solidFill>
                        <a:effectLst/>
                        <a:latin typeface="Calibri" charset="0"/>
                        <a:ea typeface="宋体"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49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a:ln>
                            <a:noFill/>
                          </a:ln>
                          <a:effectLst/>
                        </a:rPr>
                        <a:t>R / Q0</a:t>
                      </a:r>
                      <a:endParaRPr kumimoji="0" lang="zh-CN" sz="1200" b="1" i="0" u="none" strike="noStrike" cap="none" normalizeH="0" baseline="0" dirty="0">
                        <a:ln>
                          <a:noFill/>
                        </a:ln>
                        <a:solidFill>
                          <a:schemeClr val="tx1"/>
                        </a:solidFill>
                        <a:effectLst/>
                        <a:latin typeface="Calibri" charset="0"/>
                        <a:ea typeface="宋体" charset="0"/>
                        <a:cs typeface="Times New Roman"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a:ln>
                            <a:noFill/>
                          </a:ln>
                          <a:solidFill>
                            <a:srgbClr val="0000FF"/>
                          </a:solidFill>
                          <a:effectLst/>
                          <a:latin typeface="+mn-lt"/>
                          <a:ea typeface="+mn-ea"/>
                          <a:cs typeface="+mn-cs"/>
                        </a:rPr>
                        <a:t>360</a:t>
                      </a:r>
                      <a:endParaRPr kumimoji="0" lang="en-US" altLang="zh-CN" sz="1200" b="1" i="0" u="none" strike="noStrike" cap="none" normalizeH="0" baseline="0" dirty="0">
                        <a:ln>
                          <a:noFill/>
                        </a:ln>
                        <a:solidFill>
                          <a:srgbClr val="0000FF"/>
                        </a:solidFill>
                        <a:effectLst/>
                        <a:latin typeface="Calibri" charset="0"/>
                        <a:ea typeface="宋体"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49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a:ln>
                            <a:noFill/>
                          </a:ln>
                          <a:effectLst/>
                        </a:rPr>
                        <a:t>Q0 </a:t>
                      </a:r>
                      <a:endParaRPr kumimoji="0" lang="zh-CN" sz="1200" b="1" i="0" u="none" strike="noStrike" cap="none" normalizeH="0" baseline="0" dirty="0">
                        <a:ln>
                          <a:noFill/>
                        </a:ln>
                        <a:solidFill>
                          <a:schemeClr val="tx1"/>
                        </a:solidFill>
                        <a:effectLst/>
                        <a:latin typeface="Calibri" charset="0"/>
                        <a:ea typeface="宋体" charset="0"/>
                        <a:cs typeface="Times New Roman"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a:ln>
                            <a:noFill/>
                          </a:ln>
                          <a:solidFill>
                            <a:srgbClr val="0000FF"/>
                          </a:solidFill>
                          <a:effectLst/>
                        </a:rPr>
                        <a:t>1E10</a:t>
                      </a:r>
                      <a:endParaRPr kumimoji="0" lang="en-US" altLang="zh-CN" sz="1200" b="1" i="0" u="none" strike="noStrike" cap="none" normalizeH="0" baseline="0" dirty="0">
                        <a:ln>
                          <a:noFill/>
                        </a:ln>
                        <a:solidFill>
                          <a:srgbClr val="0000FF"/>
                        </a:solidFill>
                        <a:effectLst/>
                        <a:latin typeface="Calibri" charset="0"/>
                        <a:ea typeface="宋体"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49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err="1">
                          <a:ln>
                            <a:noFill/>
                          </a:ln>
                          <a:effectLst/>
                        </a:rPr>
                        <a:t>Vacc</a:t>
                      </a:r>
                      <a:r>
                        <a:rPr kumimoji="0" lang="en-US" altLang="zh-CN" sz="1200" b="1" u="none" strike="noStrike" cap="none" normalizeH="0" baseline="0" dirty="0">
                          <a:ln>
                            <a:noFill/>
                          </a:ln>
                          <a:effectLst/>
                        </a:rPr>
                        <a:t> at β</a:t>
                      </a:r>
                      <a:r>
                        <a:rPr kumimoji="0" lang="en-US" altLang="zh-CN" sz="1200" b="1" u="none" strike="noStrike" cap="none" normalizeH="0" baseline="-25000" dirty="0">
                          <a:ln>
                            <a:noFill/>
                          </a:ln>
                          <a:effectLst/>
                        </a:rPr>
                        <a:t>opt</a:t>
                      </a:r>
                      <a:r>
                        <a:rPr kumimoji="0" lang="en-US" altLang="zh-CN" sz="1200" b="1" u="none" strike="noStrike" cap="none" normalizeH="0" baseline="0" dirty="0">
                          <a:ln>
                            <a:noFill/>
                          </a:ln>
                          <a:effectLst/>
                        </a:rPr>
                        <a:t> (MV)</a:t>
                      </a:r>
                      <a:endParaRPr kumimoji="0" lang="zh-CN" sz="1200" b="1" i="0" u="none" strike="noStrike" cap="none" normalizeH="0" baseline="0" dirty="0">
                        <a:ln>
                          <a:noFill/>
                        </a:ln>
                        <a:solidFill>
                          <a:schemeClr val="tx1"/>
                        </a:solidFill>
                        <a:effectLst/>
                        <a:latin typeface="Calibri" charset="0"/>
                        <a:ea typeface="宋体" charset="0"/>
                        <a:cs typeface="Times New Roman"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a:ln>
                            <a:noFill/>
                          </a:ln>
                          <a:solidFill>
                            <a:srgbClr val="0000FF"/>
                          </a:solidFill>
                          <a:effectLst/>
                          <a:latin typeface="+mn-lt"/>
                          <a:ea typeface="+mn-ea"/>
                          <a:cs typeface="+mn-cs"/>
                        </a:rPr>
                        <a:t>11.39</a:t>
                      </a:r>
                      <a:endParaRPr kumimoji="0" lang="zh-CN" sz="1200" b="1" i="0" u="none" strike="noStrike" cap="none" normalizeH="0" baseline="0" dirty="0">
                        <a:ln>
                          <a:noFill/>
                        </a:ln>
                        <a:solidFill>
                          <a:srgbClr val="0000FF"/>
                        </a:solidFill>
                        <a:effectLst/>
                        <a:latin typeface="Calibri" charset="0"/>
                        <a:ea typeface="宋体"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49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a:ln>
                            <a:noFill/>
                          </a:ln>
                          <a:effectLst/>
                        </a:rPr>
                        <a:t>Cavity Length (m)</a:t>
                      </a:r>
                      <a:endParaRPr kumimoji="0" lang="zh-CN" sz="1200" b="1" i="0" u="none" strike="noStrike" cap="none" normalizeH="0" baseline="0" dirty="0">
                        <a:ln>
                          <a:noFill/>
                        </a:ln>
                        <a:solidFill>
                          <a:schemeClr val="tx1"/>
                        </a:solidFill>
                        <a:effectLst/>
                        <a:latin typeface="Calibri" charset="0"/>
                        <a:ea typeface="宋体" charset="0"/>
                        <a:cs typeface="Times New Roman" charset="0"/>
                      </a:endParaRPr>
                    </a:p>
                  </a:txBody>
                  <a:tcPr marL="68580" marR="68580"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a:ln>
                            <a:noFill/>
                          </a:ln>
                          <a:solidFill>
                            <a:srgbClr val="0000FF"/>
                          </a:solidFill>
                          <a:effectLst/>
                          <a:latin typeface="+mn-lt"/>
                          <a:ea typeface="+mn-ea"/>
                          <a:cs typeface="+mn-cs"/>
                        </a:rPr>
                        <a:t>1.09</a:t>
                      </a:r>
                      <a:endParaRPr kumimoji="0" lang="zh-CN" sz="1200" b="1" i="0" u="none" strike="noStrike" cap="none" normalizeH="0" baseline="0" dirty="0">
                        <a:ln>
                          <a:noFill/>
                        </a:ln>
                        <a:solidFill>
                          <a:srgbClr val="0000FF"/>
                        </a:solidFill>
                        <a:effectLst/>
                        <a:latin typeface="Calibri" charset="0"/>
                        <a:ea typeface="宋体"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2" name="文本框 11"/>
          <p:cNvSpPr txBox="1"/>
          <p:nvPr/>
        </p:nvSpPr>
        <p:spPr>
          <a:xfrm>
            <a:off x="933059" y="6245496"/>
            <a:ext cx="2388360" cy="307777"/>
          </a:xfrm>
          <a:prstGeom prst="rect">
            <a:avLst/>
          </a:prstGeom>
          <a:noFill/>
        </p:spPr>
        <p:txBody>
          <a:bodyPr wrap="square" rtlCol="0">
            <a:spAutoFit/>
          </a:bodyPr>
          <a:lstStyle/>
          <a:p>
            <a:pPr algn="ctr"/>
            <a:r>
              <a:rPr lang="en-US" altLang="zh-CN" sz="1400" b="0"/>
              <a:t>Elliptical 063</a:t>
            </a:r>
            <a:endParaRPr lang="zh-CN" altLang="en-US" sz="1400" b="0" dirty="0"/>
          </a:p>
        </p:txBody>
      </p:sp>
      <p:pic>
        <p:nvPicPr>
          <p:cNvPr id="13"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64532" y="3780862"/>
            <a:ext cx="2716660" cy="24981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 name="图片 14" descr="D:\study\Simulation\mathematics\CMM data for LSF in NASA\Data\Center Half Cell  C04.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960191" y="3560555"/>
            <a:ext cx="1903825" cy="1260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图片 17"/>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058155" y="5014037"/>
            <a:ext cx="1903825" cy="1219280"/>
          </a:xfrm>
          <a:prstGeom prst="rect">
            <a:avLst/>
          </a:prstGeom>
        </p:spPr>
      </p:pic>
    </p:spTree>
    <p:extLst>
      <p:ext uri="{BB962C8B-B14F-4D97-AF65-F5344CB8AC3E}">
        <p14:creationId xmlns:p14="http://schemas.microsoft.com/office/powerpoint/2010/main" val="621934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箭头连接符 19"/>
          <p:cNvCxnSpPr/>
          <p:nvPr/>
        </p:nvCxnSpPr>
        <p:spPr bwMode="auto">
          <a:xfrm>
            <a:off x="7065572" y="1792309"/>
            <a:ext cx="185436" cy="1885622"/>
          </a:xfrm>
          <a:prstGeom prst="straightConnector1">
            <a:avLst/>
          </a:prstGeom>
          <a:noFill/>
          <a:ln>
            <a:noFill/>
            <a:tailEnd type="triangle"/>
          </a:ln>
          <a:effectLst/>
        </p:spPr>
      </p:cxnSp>
      <p:cxnSp>
        <p:nvCxnSpPr>
          <p:cNvPr id="6" name="直接箭头连接符 20"/>
          <p:cNvCxnSpPr/>
          <p:nvPr/>
        </p:nvCxnSpPr>
        <p:spPr bwMode="auto">
          <a:xfrm>
            <a:off x="4656527" y="1986666"/>
            <a:ext cx="914401" cy="914400"/>
          </a:xfrm>
          <a:prstGeom prst="straightConnector1">
            <a:avLst/>
          </a:prstGeom>
          <a:noFill/>
          <a:ln>
            <a:noFill/>
            <a:tailEnd type="triangle"/>
          </a:ln>
          <a:effectLst/>
        </p:spPr>
      </p:cxnSp>
      <p:pic>
        <p:nvPicPr>
          <p:cNvPr id="6147" name="Picture 3" descr="E:\实验室参观照片\20151220HCM6-1new\IMG_20160121_165755_HDR.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11554" y="1204599"/>
            <a:ext cx="3038823" cy="2253119"/>
          </a:xfrm>
          <a:prstGeom prst="rect">
            <a:avLst/>
          </a:prstGeom>
          <a:noFill/>
        </p:spPr>
      </p:pic>
      <p:pic>
        <p:nvPicPr>
          <p:cNvPr id="6148" name="Picture 4" descr="E:\实验室参观照片\CM3-201611\IMG_20161118_155127.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3949" y="1204599"/>
            <a:ext cx="3192808" cy="2394606"/>
          </a:xfrm>
          <a:prstGeom prst="rect">
            <a:avLst/>
          </a:prstGeom>
          <a:noFill/>
        </p:spPr>
      </p:pic>
      <p:pic>
        <p:nvPicPr>
          <p:cNvPr id="6149" name="Picture 5" descr="E:\实验室参观照片\HCM6-1\20150415_115754.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75205" y="1204598"/>
            <a:ext cx="2988758" cy="2241569"/>
          </a:xfrm>
          <a:prstGeom prst="rect">
            <a:avLst/>
          </a:prstGeom>
          <a:noFill/>
        </p:spPr>
      </p:pic>
      <p:pic>
        <p:nvPicPr>
          <p:cNvPr id="143365"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3949" y="4106224"/>
            <a:ext cx="3192808" cy="18278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3366"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611553" y="4106223"/>
            <a:ext cx="2734803" cy="18278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3367" name="Picture 7"/>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494395" y="4106223"/>
            <a:ext cx="3223163" cy="18278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p:txBody>
          <a:bodyPr anchor="ctr"/>
          <a:lstStyle/>
          <a:p>
            <a:r>
              <a:rPr lang="en-US" altLang="zh-CN" dirty="0">
                <a:latin typeface="Times New Roman" charset="0"/>
                <a:ea typeface="Times New Roman" charset="0"/>
                <a:cs typeface="Times New Roman" charset="0"/>
              </a:rPr>
              <a:t>Prototypes of </a:t>
            </a:r>
            <a:r>
              <a:rPr lang="en-US" altLang="zh-CN" dirty="0" err="1">
                <a:latin typeface="Times New Roman" charset="0"/>
                <a:ea typeface="Times New Roman" charset="0"/>
                <a:cs typeface="Times New Roman" charset="0"/>
              </a:rPr>
              <a:t>Cryomodules</a:t>
            </a:r>
            <a:endParaRPr lang="zh-CN" altLang="en-US" dirty="0">
              <a:latin typeface="Times New Roman" charset="0"/>
              <a:ea typeface="Times New Roman" charset="0"/>
              <a:cs typeface="Times New Roman" charset="0"/>
            </a:endParaRPr>
          </a:p>
        </p:txBody>
      </p:sp>
      <p:sp>
        <p:nvSpPr>
          <p:cNvPr id="4" name="文本框 3"/>
          <p:cNvSpPr txBox="1"/>
          <p:nvPr/>
        </p:nvSpPr>
        <p:spPr>
          <a:xfrm>
            <a:off x="4273038" y="3617009"/>
            <a:ext cx="857927" cy="430887"/>
          </a:xfrm>
          <a:prstGeom prst="rect">
            <a:avLst/>
          </a:prstGeom>
          <a:noFill/>
        </p:spPr>
        <p:txBody>
          <a:bodyPr wrap="none" rtlCol="0">
            <a:spAutoFit/>
          </a:bodyPr>
          <a:lstStyle/>
          <a:p>
            <a:r>
              <a:rPr kumimoji="1" lang="en-US" altLang="zh-CN"/>
              <a:t>HWR</a:t>
            </a:r>
            <a:endParaRPr kumimoji="1" lang="zh-CN" altLang="en-US" dirty="0"/>
          </a:p>
        </p:txBody>
      </p:sp>
      <p:sp>
        <p:nvSpPr>
          <p:cNvPr id="15" name="文本框 14"/>
          <p:cNvSpPr txBox="1"/>
          <p:nvPr/>
        </p:nvSpPr>
        <p:spPr>
          <a:xfrm>
            <a:off x="4283823" y="6001216"/>
            <a:ext cx="984565" cy="430887"/>
          </a:xfrm>
          <a:prstGeom prst="rect">
            <a:avLst/>
          </a:prstGeom>
          <a:noFill/>
        </p:spPr>
        <p:txBody>
          <a:bodyPr wrap="none" rtlCol="0">
            <a:spAutoFit/>
          </a:bodyPr>
          <a:lstStyle/>
          <a:p>
            <a:r>
              <a:rPr kumimoji="1" lang="en-US" altLang="zh-CN" dirty="0"/>
              <a:t>Spoke</a:t>
            </a:r>
            <a:endParaRPr kumimoji="1" lang="zh-CN" altLang="en-US" dirty="0"/>
          </a:p>
        </p:txBody>
      </p:sp>
    </p:spTree>
    <p:extLst>
      <p:ext uri="{BB962C8B-B14F-4D97-AF65-F5344CB8AC3E}">
        <p14:creationId xmlns:p14="http://schemas.microsoft.com/office/powerpoint/2010/main" val="1052063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lstStyle/>
          <a:p>
            <a:r>
              <a:rPr lang="en-US" altLang="zh-CN" dirty="0">
                <a:latin typeface="Times New Roman" charset="0"/>
                <a:ea typeface="Times New Roman" charset="0"/>
                <a:cs typeface="Times New Roman" charset="0"/>
              </a:rPr>
              <a:t>Prototype of ADS </a:t>
            </a:r>
            <a:r>
              <a:rPr lang="en-US" altLang="zh-CN" dirty="0" err="1">
                <a:latin typeface="Times New Roman" charset="0"/>
                <a:ea typeface="Times New Roman" charset="0"/>
                <a:cs typeface="Times New Roman" charset="0"/>
              </a:rPr>
              <a:t>sc-linac</a:t>
            </a:r>
            <a:endParaRPr lang="zh-CN" altLang="en-US" dirty="0">
              <a:latin typeface="Times New Roman" charset="0"/>
              <a:ea typeface="Times New Roman" charset="0"/>
              <a:cs typeface="Times New Roman" charset="0"/>
            </a:endParaRPr>
          </a:p>
        </p:txBody>
      </p:sp>
      <p:pic>
        <p:nvPicPr>
          <p:cNvPr id="5"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69000" y="862729"/>
            <a:ext cx="5092283" cy="2868388"/>
          </a:xfrm>
          <a:prstGeom prst="rect">
            <a:avLst/>
          </a:prstGeom>
        </p:spPr>
      </p:pic>
      <p:grpSp>
        <p:nvGrpSpPr>
          <p:cNvPr id="9" name="组 8"/>
          <p:cNvGrpSpPr/>
          <p:nvPr/>
        </p:nvGrpSpPr>
        <p:grpSpPr>
          <a:xfrm>
            <a:off x="41695" y="838234"/>
            <a:ext cx="4681987" cy="2843723"/>
            <a:chOff x="41695" y="877562"/>
            <a:chExt cx="4681987" cy="2843723"/>
          </a:xfrm>
        </p:grpSpPr>
        <p:pic>
          <p:nvPicPr>
            <p:cNvPr id="8" name="图片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695" y="877562"/>
              <a:ext cx="4681987" cy="2843723"/>
            </a:xfrm>
            <a:prstGeom prst="rect">
              <a:avLst/>
            </a:prstGeom>
          </p:spPr>
        </p:pic>
        <p:sp>
          <p:nvSpPr>
            <p:cNvPr id="6" name="文本框 5"/>
            <p:cNvSpPr txBox="1"/>
            <p:nvPr/>
          </p:nvSpPr>
          <p:spPr>
            <a:xfrm>
              <a:off x="2192594" y="961052"/>
              <a:ext cx="1357337" cy="769441"/>
            </a:xfrm>
            <a:prstGeom prst="rect">
              <a:avLst/>
            </a:prstGeom>
            <a:solidFill>
              <a:schemeClr val="bg1"/>
            </a:solidFill>
          </p:spPr>
          <p:txBody>
            <a:bodyPr wrap="square" rtlCol="0">
              <a:spAutoFit/>
            </a:bodyPr>
            <a:lstStyle/>
            <a:p>
              <a:pPr algn="ctr"/>
              <a:r>
                <a:rPr kumimoji="1" lang="en-US" altLang="zh-CN" b="1" dirty="0">
                  <a:solidFill>
                    <a:srgbClr val="0000FF"/>
                  </a:solidFill>
                </a:rPr>
                <a:t>25 MeV </a:t>
              </a:r>
            </a:p>
            <a:p>
              <a:pPr algn="ctr"/>
              <a:r>
                <a:rPr kumimoji="1" lang="en-US" altLang="zh-CN" b="1" dirty="0">
                  <a:solidFill>
                    <a:srgbClr val="0000FF"/>
                  </a:solidFill>
                </a:rPr>
                <a:t>10 mA</a:t>
              </a:r>
              <a:endParaRPr kumimoji="1" lang="zh-CN" altLang="en-US" b="1" dirty="0">
                <a:solidFill>
                  <a:srgbClr val="0000FF"/>
                </a:solidFill>
              </a:endParaRPr>
            </a:p>
          </p:txBody>
        </p:sp>
      </p:grpSp>
      <p:pic>
        <p:nvPicPr>
          <p:cNvPr id="11" name="图片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8275" y="3731117"/>
            <a:ext cx="4630994" cy="2821771"/>
          </a:xfrm>
          <a:prstGeom prst="rect">
            <a:avLst/>
          </a:prstGeom>
        </p:spPr>
      </p:pic>
      <p:sp>
        <p:nvSpPr>
          <p:cNvPr id="12" name="文本框 11"/>
          <p:cNvSpPr txBox="1"/>
          <p:nvPr/>
        </p:nvSpPr>
        <p:spPr>
          <a:xfrm>
            <a:off x="4769000" y="838234"/>
            <a:ext cx="5092283" cy="430887"/>
          </a:xfrm>
          <a:prstGeom prst="rect">
            <a:avLst/>
          </a:prstGeom>
          <a:solidFill>
            <a:srgbClr val="FFFF00"/>
          </a:solidFill>
        </p:spPr>
        <p:txBody>
          <a:bodyPr wrap="square" rtlCol="0">
            <a:spAutoFit/>
          </a:bodyPr>
          <a:lstStyle/>
          <a:p>
            <a:pPr algn="ctr"/>
            <a:r>
              <a:rPr kumimoji="1" lang="en-US" altLang="zh-CN" dirty="0">
                <a:solidFill>
                  <a:srgbClr val="FF0000"/>
                </a:solidFill>
              </a:rPr>
              <a:t>25 MeV ADS Front-end Demo </a:t>
            </a:r>
            <a:r>
              <a:rPr kumimoji="1" lang="en-US" altLang="zh-CN" dirty="0" err="1">
                <a:solidFill>
                  <a:srgbClr val="FF0000"/>
                </a:solidFill>
              </a:rPr>
              <a:t>sc-Linac</a:t>
            </a:r>
            <a:endParaRPr kumimoji="1" lang="zh-CN" altLang="en-US" dirty="0">
              <a:solidFill>
                <a:srgbClr val="FF0000"/>
              </a:solidFill>
            </a:endParaRPr>
          </a:p>
        </p:txBody>
      </p:sp>
      <p:sp>
        <p:nvSpPr>
          <p:cNvPr id="13" name="文本框 12"/>
          <p:cNvSpPr txBox="1"/>
          <p:nvPr/>
        </p:nvSpPr>
        <p:spPr>
          <a:xfrm>
            <a:off x="4723682" y="3936117"/>
            <a:ext cx="5102127" cy="2431435"/>
          </a:xfrm>
          <a:prstGeom prst="rect">
            <a:avLst/>
          </a:prstGeom>
          <a:noFill/>
        </p:spPr>
        <p:txBody>
          <a:bodyPr wrap="square" rtlCol="0">
            <a:spAutoFit/>
          </a:bodyPr>
          <a:lstStyle/>
          <a:p>
            <a:pPr marL="342900" indent="-342900">
              <a:spcAft>
                <a:spcPts val="1200"/>
              </a:spcAft>
              <a:buFont typeface="Arial" charset="0"/>
              <a:buChar char="•"/>
            </a:pPr>
            <a:r>
              <a:rPr kumimoji="1" lang="en-US" altLang="zh-CN" dirty="0">
                <a:solidFill>
                  <a:srgbClr val="0000FF"/>
                </a:solidFill>
              </a:rPr>
              <a:t>World first ADS front-end demo </a:t>
            </a:r>
            <a:r>
              <a:rPr kumimoji="1" lang="en-US" altLang="zh-CN" dirty="0" err="1">
                <a:solidFill>
                  <a:srgbClr val="0000FF"/>
                </a:solidFill>
              </a:rPr>
              <a:t>lianc</a:t>
            </a:r>
            <a:r>
              <a:rPr kumimoji="1" lang="en-US" altLang="zh-CN" dirty="0">
                <a:solidFill>
                  <a:srgbClr val="0000FF"/>
                </a:solidFill>
              </a:rPr>
              <a:t>.</a:t>
            </a:r>
          </a:p>
          <a:p>
            <a:pPr marL="342900" indent="-342900">
              <a:spcAft>
                <a:spcPts val="1200"/>
              </a:spcAft>
              <a:buFont typeface="Arial" charset="0"/>
              <a:buChar char="•"/>
            </a:pPr>
            <a:r>
              <a:rPr kumimoji="1" lang="en-US" altLang="zh-CN" dirty="0">
                <a:solidFill>
                  <a:srgbClr val="0000FF"/>
                </a:solidFill>
              </a:rPr>
              <a:t>First 25 MeV CW beam of 170 </a:t>
            </a:r>
            <a:r>
              <a:rPr kumimoji="1" lang="en-US" altLang="zh-CN" dirty="0" err="1">
                <a:solidFill>
                  <a:srgbClr val="0000FF"/>
                </a:solidFill>
              </a:rPr>
              <a:t>uA</a:t>
            </a:r>
            <a:r>
              <a:rPr kumimoji="1" lang="en-US" altLang="zh-CN" dirty="0">
                <a:solidFill>
                  <a:srgbClr val="0000FF"/>
                </a:solidFill>
              </a:rPr>
              <a:t>, and pulse beam of 12.6 mA in 2017.</a:t>
            </a:r>
          </a:p>
          <a:p>
            <a:pPr marL="342900" indent="-342900">
              <a:spcAft>
                <a:spcPts val="1200"/>
              </a:spcAft>
              <a:buFont typeface="Arial" charset="0"/>
              <a:buChar char="•"/>
            </a:pPr>
            <a:r>
              <a:rPr kumimoji="1" lang="en-US" altLang="zh-CN" dirty="0">
                <a:solidFill>
                  <a:srgbClr val="0000FF"/>
                </a:solidFill>
              </a:rPr>
              <a:t>The beam of 10 MeV@2 mA, the most powerful CW proton from </a:t>
            </a:r>
            <a:r>
              <a:rPr kumimoji="1" lang="en-US" altLang="zh-CN" dirty="0" err="1">
                <a:solidFill>
                  <a:srgbClr val="0000FF"/>
                </a:solidFill>
              </a:rPr>
              <a:t>sc-linac</a:t>
            </a:r>
            <a:r>
              <a:rPr kumimoji="1" lang="en-US" altLang="zh-CN" dirty="0">
                <a:solidFill>
                  <a:srgbClr val="0000FF"/>
                </a:solidFill>
              </a:rPr>
              <a:t>, were demonstrated in 2016.</a:t>
            </a:r>
            <a:endParaRPr kumimoji="1" lang="zh-CN" altLang="en-US" dirty="0">
              <a:solidFill>
                <a:srgbClr val="0000FF"/>
              </a:solidFill>
            </a:endParaRPr>
          </a:p>
        </p:txBody>
      </p:sp>
    </p:spTree>
    <p:extLst>
      <p:ext uri="{BB962C8B-B14F-4D97-AF65-F5344CB8AC3E}">
        <p14:creationId xmlns:p14="http://schemas.microsoft.com/office/powerpoint/2010/main" val="1569442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lstStyle/>
          <a:p>
            <a:r>
              <a:rPr lang="en-US" altLang="zh-CN" kern="1200" dirty="0">
                <a:latin typeface="Times New Roman" charset="0"/>
                <a:ea typeface="Times New Roman" charset="0"/>
                <a:cs typeface="Times New Roman" charset="0"/>
              </a:rPr>
              <a:t>Outlines</a:t>
            </a:r>
            <a:endParaRPr lang="zh-CN" altLang="en-US" kern="1200" dirty="0">
              <a:latin typeface="Times New Roman" charset="0"/>
              <a:ea typeface="Times New Roman" charset="0"/>
              <a:cs typeface="Times New Roman" charset="0"/>
            </a:endParaRPr>
          </a:p>
        </p:txBody>
      </p:sp>
      <p:sp>
        <p:nvSpPr>
          <p:cNvPr id="5" name="Rectangle 3"/>
          <p:cNvSpPr txBox="1">
            <a:spLocks noChangeArrowheads="1"/>
          </p:cNvSpPr>
          <p:nvPr/>
        </p:nvSpPr>
        <p:spPr>
          <a:xfrm>
            <a:off x="1258565" y="1607780"/>
            <a:ext cx="7668852" cy="3323987"/>
          </a:xfrm>
          <a:prstGeom prst="rect">
            <a:avLst/>
          </a:prstGeom>
          <a:noFill/>
          <a:ln/>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600"/>
              </a:spcAft>
            </a:pPr>
            <a:r>
              <a:rPr lang="en-US" altLang="zh-CN" sz="2800" b="1" dirty="0">
                <a:solidFill>
                  <a:srgbClr val="C9CBCE"/>
                </a:solidFill>
                <a:latin typeface="Times New Roman" charset="0"/>
                <a:ea typeface="黑体" charset="0"/>
                <a:cs typeface="黑体" charset="0"/>
              </a:rPr>
              <a:t>Motivation and Project Introduction </a:t>
            </a:r>
          </a:p>
          <a:p>
            <a:pPr>
              <a:spcBef>
                <a:spcPts val="0"/>
              </a:spcBef>
              <a:spcAft>
                <a:spcPts val="600"/>
              </a:spcAft>
            </a:pPr>
            <a:r>
              <a:rPr lang="en-US" altLang="zh-CN" sz="2800" b="1" dirty="0">
                <a:latin typeface="Times New Roman" charset="0"/>
                <a:ea typeface="黑体" charset="0"/>
                <a:cs typeface="黑体" charset="0"/>
              </a:rPr>
              <a:t>Design and Progress</a:t>
            </a:r>
          </a:p>
          <a:p>
            <a:pPr lvl="1">
              <a:spcBef>
                <a:spcPts val="0"/>
              </a:spcBef>
              <a:spcAft>
                <a:spcPts val="600"/>
              </a:spcAft>
            </a:pPr>
            <a:r>
              <a:rPr lang="en-US" altLang="zh-CN" sz="2400" b="1" dirty="0">
                <a:solidFill>
                  <a:srgbClr val="C9CBCE"/>
                </a:solidFill>
                <a:latin typeface="Times New Roman" charset="0"/>
                <a:ea typeface="黑体" charset="0"/>
                <a:cs typeface="黑体" charset="0"/>
              </a:rPr>
              <a:t>Accelerator</a:t>
            </a:r>
          </a:p>
          <a:p>
            <a:pPr lvl="1">
              <a:spcBef>
                <a:spcPts val="0"/>
              </a:spcBef>
              <a:spcAft>
                <a:spcPts val="600"/>
              </a:spcAft>
            </a:pPr>
            <a:r>
              <a:rPr lang="en-US" altLang="zh-CN" sz="2400" b="1" dirty="0">
                <a:latin typeface="Times New Roman" charset="0"/>
                <a:ea typeface="黑体" charset="0"/>
                <a:cs typeface="黑体" charset="0"/>
              </a:rPr>
              <a:t>Target</a:t>
            </a:r>
          </a:p>
          <a:p>
            <a:pPr lvl="1">
              <a:spcBef>
                <a:spcPts val="0"/>
              </a:spcBef>
              <a:spcAft>
                <a:spcPts val="600"/>
              </a:spcAft>
            </a:pPr>
            <a:r>
              <a:rPr lang="en-US" altLang="zh-CN" sz="2400" b="1" dirty="0">
                <a:solidFill>
                  <a:srgbClr val="C9CBCE"/>
                </a:solidFill>
                <a:latin typeface="Times New Roman" charset="0"/>
                <a:ea typeface="黑体" charset="0"/>
                <a:cs typeface="黑体" charset="0"/>
              </a:rPr>
              <a:t>Reactor</a:t>
            </a:r>
          </a:p>
          <a:p>
            <a:pPr lvl="1">
              <a:spcBef>
                <a:spcPts val="0"/>
              </a:spcBef>
              <a:spcAft>
                <a:spcPts val="600"/>
              </a:spcAft>
            </a:pPr>
            <a:r>
              <a:rPr lang="en-US" altLang="zh-CN" sz="2400" b="1" dirty="0">
                <a:solidFill>
                  <a:srgbClr val="C9CBCE"/>
                </a:solidFill>
                <a:latin typeface="Times New Roman" charset="0"/>
                <a:ea typeface="黑体" charset="0"/>
                <a:cs typeface="黑体" charset="0"/>
              </a:rPr>
              <a:t>Material</a:t>
            </a:r>
          </a:p>
          <a:p>
            <a:pPr>
              <a:spcBef>
                <a:spcPts val="0"/>
              </a:spcBef>
              <a:spcAft>
                <a:spcPts val="600"/>
              </a:spcAft>
            </a:pPr>
            <a:r>
              <a:rPr lang="en-US" altLang="zh-CN" sz="2800" b="1" dirty="0">
                <a:solidFill>
                  <a:srgbClr val="C9CBCE"/>
                </a:solidFill>
                <a:latin typeface="Times New Roman" charset="0"/>
                <a:ea typeface="黑体" charset="0"/>
                <a:cs typeface="黑体" charset="0"/>
              </a:rPr>
              <a:t>Summary</a:t>
            </a:r>
          </a:p>
        </p:txBody>
      </p:sp>
    </p:spTree>
    <p:extLst>
      <p:ext uri="{BB962C8B-B14F-4D97-AF65-F5344CB8AC3E}">
        <p14:creationId xmlns:p14="http://schemas.microsoft.com/office/powerpoint/2010/main" val="1152978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lstStyle/>
          <a:p>
            <a:r>
              <a:rPr lang="en-US" altLang="zh-CN" dirty="0">
                <a:latin typeface="Times New Roman" charset="0"/>
                <a:ea typeface="Times New Roman" charset="0"/>
                <a:cs typeface="Times New Roman" charset="0"/>
              </a:rPr>
              <a:t>General design </a:t>
            </a:r>
            <a:r>
              <a:rPr lang="en-US" altLang="zh-CN">
                <a:latin typeface="Times New Roman" charset="0"/>
                <a:ea typeface="Times New Roman" charset="0"/>
                <a:cs typeface="Times New Roman" charset="0"/>
              </a:rPr>
              <a:t>of granular target</a:t>
            </a:r>
            <a:endParaRPr lang="zh-CN" altLang="en-US" dirty="0">
              <a:latin typeface="Times New Roman" charset="0"/>
              <a:ea typeface="Times New Roman" charset="0"/>
              <a:cs typeface="Times New Roman" charset="0"/>
            </a:endParaRPr>
          </a:p>
        </p:txBody>
      </p:sp>
      <p:sp>
        <p:nvSpPr>
          <p:cNvPr id="3" name="Rectangle 4"/>
          <p:cNvSpPr>
            <a:spLocks noChangeArrowheads="1"/>
          </p:cNvSpPr>
          <p:nvPr/>
        </p:nvSpPr>
        <p:spPr bwMode="gray">
          <a:xfrm>
            <a:off x="560512" y="916365"/>
            <a:ext cx="5068455" cy="472156"/>
          </a:xfrm>
          <a:prstGeom prst="rect">
            <a:avLst/>
          </a:prstGeom>
          <a:noFill/>
          <a:ln>
            <a:noFill/>
          </a:ln>
        </p:spPr>
        <p:txBody>
          <a:bodyPr lIns="90000" tIns="46800" rIns="90000" bIns="46800" anchor="ctr"/>
          <a:lstStyle/>
          <a:p>
            <a:pPr eaLnBrk="1" hangingPunct="1">
              <a:lnSpc>
                <a:spcPct val="90000"/>
              </a:lnSpc>
              <a:spcBef>
                <a:spcPct val="20000"/>
              </a:spcBef>
              <a:buClrTx/>
            </a:pPr>
            <a:endParaRPr lang="zh-CN" altLang="en-US" b="1" dirty="0">
              <a:solidFill>
                <a:srgbClr val="C00000"/>
              </a:solidFill>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extLst>
              <p:ext uri="{D42A27DB-BD31-4B8C-83A1-F6EECF244321}">
                <p14:modId xmlns:p14="http://schemas.microsoft.com/office/powerpoint/2010/main" val="569909204"/>
              </p:ext>
            </p:extLst>
          </p:nvPr>
        </p:nvGraphicFramePr>
        <p:xfrm>
          <a:off x="744485" y="1136476"/>
          <a:ext cx="4171564" cy="2927080"/>
        </p:xfrm>
        <a:graphic>
          <a:graphicData uri="http://schemas.openxmlformats.org/drawingml/2006/table">
            <a:tbl>
              <a:tblPr firstRow="1" bandRow="1"/>
              <a:tblGrid>
                <a:gridCol w="2085782">
                  <a:extLst>
                    <a:ext uri="{9D8B030D-6E8A-4147-A177-3AD203B41FA5}">
                      <a16:colId xmlns:a16="http://schemas.microsoft.com/office/drawing/2014/main" val="20000"/>
                    </a:ext>
                  </a:extLst>
                </a:gridCol>
                <a:gridCol w="2085782">
                  <a:extLst>
                    <a:ext uri="{9D8B030D-6E8A-4147-A177-3AD203B41FA5}">
                      <a16:colId xmlns:a16="http://schemas.microsoft.com/office/drawing/2014/main" val="20001"/>
                    </a:ext>
                  </a:extLst>
                </a:gridCol>
              </a:tblGrid>
              <a:tr h="405288">
                <a:tc>
                  <a:txBody>
                    <a:bodyPr/>
                    <a:lstStyle>
                      <a:lvl1pPr marL="0" algn="l" defTabSz="914400" rtl="0" eaLnBrk="1" latinLnBrk="0" hangingPunct="1">
                        <a:defRPr sz="1800" b="1" kern="1200">
                          <a:solidFill>
                            <a:schemeClr val="lt1"/>
                          </a:solidFill>
                          <a:latin typeface="Arial" panose="020B0604020202020204"/>
                          <a:ea typeface="宋体" panose="02010600030101010101" pitchFamily="2" charset="-122"/>
                        </a:defRPr>
                      </a:lvl1pPr>
                      <a:lvl2pPr marL="457200" algn="l" defTabSz="914400" rtl="0" eaLnBrk="1" latinLnBrk="0" hangingPunct="1">
                        <a:defRPr sz="1800" b="1" kern="1200">
                          <a:solidFill>
                            <a:schemeClr val="lt1"/>
                          </a:solidFill>
                          <a:latin typeface="Arial" panose="020B0604020202020204"/>
                          <a:ea typeface="宋体" panose="02010600030101010101" pitchFamily="2" charset="-122"/>
                        </a:defRPr>
                      </a:lvl2pPr>
                      <a:lvl3pPr marL="914400" algn="l" defTabSz="914400" rtl="0" eaLnBrk="1" latinLnBrk="0" hangingPunct="1">
                        <a:defRPr sz="1800" b="1" kern="1200">
                          <a:solidFill>
                            <a:schemeClr val="lt1"/>
                          </a:solidFill>
                          <a:latin typeface="Arial" panose="020B0604020202020204"/>
                          <a:ea typeface="宋体" panose="02010600030101010101" pitchFamily="2" charset="-122"/>
                        </a:defRPr>
                      </a:lvl3pPr>
                      <a:lvl4pPr marL="1371600" algn="l" defTabSz="914400" rtl="0" eaLnBrk="1" latinLnBrk="0" hangingPunct="1">
                        <a:defRPr sz="1800" b="1" kern="1200">
                          <a:solidFill>
                            <a:schemeClr val="lt1"/>
                          </a:solidFill>
                          <a:latin typeface="Arial" panose="020B0604020202020204"/>
                          <a:ea typeface="宋体" panose="02010600030101010101" pitchFamily="2" charset="-122"/>
                        </a:defRPr>
                      </a:lvl4pPr>
                      <a:lvl5pPr marL="1828800" algn="l" defTabSz="914400" rtl="0" eaLnBrk="1" latinLnBrk="0" hangingPunct="1">
                        <a:defRPr sz="1800" b="1" kern="1200">
                          <a:solidFill>
                            <a:schemeClr val="lt1"/>
                          </a:solidFill>
                          <a:latin typeface="Arial" panose="020B0604020202020204"/>
                          <a:ea typeface="宋体" panose="02010600030101010101" pitchFamily="2" charset="-122"/>
                        </a:defRPr>
                      </a:lvl5pPr>
                      <a:lvl6pPr marL="2286000" algn="l" defTabSz="914400" rtl="0" eaLnBrk="1" latinLnBrk="0" hangingPunct="1">
                        <a:defRPr sz="1800" b="1" kern="1200">
                          <a:solidFill>
                            <a:schemeClr val="lt1"/>
                          </a:solidFill>
                          <a:latin typeface="Arial" panose="020B0604020202020204"/>
                          <a:ea typeface="宋体" panose="02010600030101010101" pitchFamily="2" charset="-122"/>
                        </a:defRPr>
                      </a:lvl6pPr>
                      <a:lvl7pPr marL="2743200" algn="l" defTabSz="914400" rtl="0" eaLnBrk="1" latinLnBrk="0" hangingPunct="1">
                        <a:defRPr sz="1800" b="1" kern="1200">
                          <a:solidFill>
                            <a:schemeClr val="lt1"/>
                          </a:solidFill>
                          <a:latin typeface="Arial" panose="020B0604020202020204"/>
                          <a:ea typeface="宋体" panose="02010600030101010101" pitchFamily="2" charset="-122"/>
                        </a:defRPr>
                      </a:lvl7pPr>
                      <a:lvl8pPr marL="3200400" algn="l" defTabSz="914400" rtl="0" eaLnBrk="1" latinLnBrk="0" hangingPunct="1">
                        <a:defRPr sz="1800" b="1" kern="1200">
                          <a:solidFill>
                            <a:schemeClr val="lt1"/>
                          </a:solidFill>
                          <a:latin typeface="Arial" panose="020B0604020202020204"/>
                          <a:ea typeface="宋体" panose="02010600030101010101" pitchFamily="2" charset="-122"/>
                        </a:defRPr>
                      </a:lvl8pPr>
                      <a:lvl9pPr marL="3657600" algn="l" defTabSz="914400" rtl="0" eaLnBrk="1" latinLnBrk="0" hangingPunct="1">
                        <a:defRPr sz="1800" b="1" kern="1200">
                          <a:solidFill>
                            <a:schemeClr val="lt1"/>
                          </a:solidFill>
                          <a:latin typeface="Arial" panose="020B0604020202020204"/>
                          <a:ea typeface="宋体" panose="02010600030101010101" pitchFamily="2" charset="-122"/>
                        </a:defRPr>
                      </a:lvl9pPr>
                    </a:lstStyle>
                    <a:p>
                      <a:pPr indent="0" algn="ctr">
                        <a:spcAft>
                          <a:spcPts val="0"/>
                        </a:spcAft>
                      </a:pPr>
                      <a:r>
                        <a:rPr lang="en-US" altLang="zh-CN" sz="1800" b="1" kern="100" dirty="0">
                          <a:solidFill>
                            <a:schemeClr val="bg1"/>
                          </a:solidFill>
                          <a:effectLst/>
                          <a:latin typeface="微软雅黑" panose="020B0503020204020204" pitchFamily="34" charset="-122"/>
                          <a:ea typeface="微软雅黑" panose="020B0503020204020204" pitchFamily="34" charset="-122"/>
                        </a:rPr>
                        <a:t>item</a:t>
                      </a:r>
                      <a:endParaRPr lang="zh-CN" sz="1800" b="1"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panose="020B0604020202020204"/>
                          <a:ea typeface="宋体" panose="02010600030101010101" pitchFamily="2" charset="-122"/>
                        </a:defRPr>
                      </a:lvl1pPr>
                      <a:lvl2pPr marL="457200" algn="l" defTabSz="914400" rtl="0" eaLnBrk="1" latinLnBrk="0" hangingPunct="1">
                        <a:defRPr sz="1800" b="1" kern="1200">
                          <a:solidFill>
                            <a:schemeClr val="lt1"/>
                          </a:solidFill>
                          <a:latin typeface="Arial" panose="020B0604020202020204"/>
                          <a:ea typeface="宋体" panose="02010600030101010101" pitchFamily="2" charset="-122"/>
                        </a:defRPr>
                      </a:lvl2pPr>
                      <a:lvl3pPr marL="914400" algn="l" defTabSz="914400" rtl="0" eaLnBrk="1" latinLnBrk="0" hangingPunct="1">
                        <a:defRPr sz="1800" b="1" kern="1200">
                          <a:solidFill>
                            <a:schemeClr val="lt1"/>
                          </a:solidFill>
                          <a:latin typeface="Arial" panose="020B0604020202020204"/>
                          <a:ea typeface="宋体" panose="02010600030101010101" pitchFamily="2" charset="-122"/>
                        </a:defRPr>
                      </a:lvl3pPr>
                      <a:lvl4pPr marL="1371600" algn="l" defTabSz="914400" rtl="0" eaLnBrk="1" latinLnBrk="0" hangingPunct="1">
                        <a:defRPr sz="1800" b="1" kern="1200">
                          <a:solidFill>
                            <a:schemeClr val="lt1"/>
                          </a:solidFill>
                          <a:latin typeface="Arial" panose="020B0604020202020204"/>
                          <a:ea typeface="宋体" panose="02010600030101010101" pitchFamily="2" charset="-122"/>
                        </a:defRPr>
                      </a:lvl4pPr>
                      <a:lvl5pPr marL="1828800" algn="l" defTabSz="914400" rtl="0" eaLnBrk="1" latinLnBrk="0" hangingPunct="1">
                        <a:defRPr sz="1800" b="1" kern="1200">
                          <a:solidFill>
                            <a:schemeClr val="lt1"/>
                          </a:solidFill>
                          <a:latin typeface="Arial" panose="020B0604020202020204"/>
                          <a:ea typeface="宋体" panose="02010600030101010101" pitchFamily="2" charset="-122"/>
                        </a:defRPr>
                      </a:lvl5pPr>
                      <a:lvl6pPr marL="2286000" algn="l" defTabSz="914400" rtl="0" eaLnBrk="1" latinLnBrk="0" hangingPunct="1">
                        <a:defRPr sz="1800" b="1" kern="1200">
                          <a:solidFill>
                            <a:schemeClr val="lt1"/>
                          </a:solidFill>
                          <a:latin typeface="Arial" panose="020B0604020202020204"/>
                          <a:ea typeface="宋体" panose="02010600030101010101" pitchFamily="2" charset="-122"/>
                        </a:defRPr>
                      </a:lvl6pPr>
                      <a:lvl7pPr marL="2743200" algn="l" defTabSz="914400" rtl="0" eaLnBrk="1" latinLnBrk="0" hangingPunct="1">
                        <a:defRPr sz="1800" b="1" kern="1200">
                          <a:solidFill>
                            <a:schemeClr val="lt1"/>
                          </a:solidFill>
                          <a:latin typeface="Arial" panose="020B0604020202020204"/>
                          <a:ea typeface="宋体" panose="02010600030101010101" pitchFamily="2" charset="-122"/>
                        </a:defRPr>
                      </a:lvl7pPr>
                      <a:lvl8pPr marL="3200400" algn="l" defTabSz="914400" rtl="0" eaLnBrk="1" latinLnBrk="0" hangingPunct="1">
                        <a:defRPr sz="1800" b="1" kern="1200">
                          <a:solidFill>
                            <a:schemeClr val="lt1"/>
                          </a:solidFill>
                          <a:latin typeface="Arial" panose="020B0604020202020204"/>
                          <a:ea typeface="宋体" panose="02010600030101010101" pitchFamily="2" charset="-122"/>
                        </a:defRPr>
                      </a:lvl8pPr>
                      <a:lvl9pPr marL="3657600" algn="l" defTabSz="914400" rtl="0" eaLnBrk="1" latinLnBrk="0" hangingPunct="1">
                        <a:defRPr sz="1800" b="1" kern="1200">
                          <a:solidFill>
                            <a:schemeClr val="lt1"/>
                          </a:solidFill>
                          <a:latin typeface="Arial" panose="020B0604020202020204"/>
                          <a:ea typeface="宋体" panose="02010600030101010101" pitchFamily="2" charset="-122"/>
                        </a:defRPr>
                      </a:lvl9pPr>
                    </a:lstStyle>
                    <a:p>
                      <a:pPr indent="0" algn="ctr">
                        <a:spcAft>
                          <a:spcPts val="0"/>
                        </a:spcAft>
                      </a:pPr>
                      <a:r>
                        <a:rPr lang="en-US" altLang="zh-CN" sz="1800" b="1" kern="100" dirty="0">
                          <a:solidFill>
                            <a:schemeClr val="bg1"/>
                          </a:solidFill>
                          <a:effectLst/>
                          <a:latin typeface="微软雅黑" panose="020B0503020204020204" pitchFamily="34" charset="-122"/>
                          <a:ea typeface="微软雅黑" panose="020B0503020204020204" pitchFamily="34" charset="-122"/>
                        </a:rPr>
                        <a:t>value</a:t>
                      </a:r>
                      <a:endParaRPr lang="zh-CN" sz="1800" b="1" kern="100" dirty="0">
                        <a:solidFill>
                          <a:schemeClr val="bg1"/>
                        </a:solidFill>
                        <a:effectLst/>
                        <a:latin typeface="微软雅黑" panose="020B0503020204020204" pitchFamily="34" charset="-122"/>
                        <a:ea typeface="微软雅黑" panose="020B0503020204020204" pitchFamily="34" charset="-122"/>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60256">
                <a:tc>
                  <a:txBody>
                    <a:bodyPr/>
                    <a:lstStyle>
                      <a:lvl1pPr marL="0" algn="l" defTabSz="914400" rtl="0" eaLnBrk="1" latinLnBrk="0" hangingPunct="1">
                        <a:defRPr sz="1800" kern="1200">
                          <a:solidFill>
                            <a:schemeClr val="dk1"/>
                          </a:solidFill>
                          <a:latin typeface="Arial" panose="020B0604020202020204"/>
                          <a:ea typeface="宋体" panose="02010600030101010101" pitchFamily="2" charset="-122"/>
                        </a:defRPr>
                      </a:lvl1pPr>
                      <a:lvl2pPr marL="457200" algn="l" defTabSz="914400" rtl="0" eaLnBrk="1" latinLnBrk="0" hangingPunct="1">
                        <a:defRPr sz="1800" kern="1200">
                          <a:solidFill>
                            <a:schemeClr val="dk1"/>
                          </a:solidFill>
                          <a:latin typeface="Arial" panose="020B0604020202020204"/>
                          <a:ea typeface="宋体" panose="02010600030101010101" pitchFamily="2" charset="-122"/>
                        </a:defRPr>
                      </a:lvl2pPr>
                      <a:lvl3pPr marL="914400" algn="l" defTabSz="914400" rtl="0" eaLnBrk="1" latinLnBrk="0" hangingPunct="1">
                        <a:defRPr sz="1800" kern="1200">
                          <a:solidFill>
                            <a:schemeClr val="dk1"/>
                          </a:solidFill>
                          <a:latin typeface="Arial" panose="020B0604020202020204"/>
                          <a:ea typeface="宋体" panose="02010600030101010101" pitchFamily="2" charset="-122"/>
                        </a:defRPr>
                      </a:lvl3pPr>
                      <a:lvl4pPr marL="1371600" algn="l" defTabSz="914400" rtl="0" eaLnBrk="1" latinLnBrk="0" hangingPunct="1">
                        <a:defRPr sz="1800" kern="1200">
                          <a:solidFill>
                            <a:schemeClr val="dk1"/>
                          </a:solidFill>
                          <a:latin typeface="Arial" panose="020B0604020202020204"/>
                          <a:ea typeface="宋体" panose="02010600030101010101" pitchFamily="2" charset="-122"/>
                        </a:defRPr>
                      </a:lvl4pPr>
                      <a:lvl5pPr marL="1828800" algn="l" defTabSz="914400" rtl="0" eaLnBrk="1" latinLnBrk="0" hangingPunct="1">
                        <a:defRPr sz="1800" kern="1200">
                          <a:solidFill>
                            <a:schemeClr val="dk1"/>
                          </a:solidFill>
                          <a:latin typeface="Arial" panose="020B0604020202020204"/>
                          <a:ea typeface="宋体" panose="02010600030101010101" pitchFamily="2" charset="-122"/>
                        </a:defRPr>
                      </a:lvl5pPr>
                      <a:lvl6pPr marL="2286000" algn="l" defTabSz="914400" rtl="0" eaLnBrk="1" latinLnBrk="0" hangingPunct="1">
                        <a:defRPr sz="1800" kern="1200">
                          <a:solidFill>
                            <a:schemeClr val="dk1"/>
                          </a:solidFill>
                          <a:latin typeface="Arial" panose="020B0604020202020204"/>
                          <a:ea typeface="宋体" panose="02010600030101010101" pitchFamily="2" charset="-122"/>
                        </a:defRPr>
                      </a:lvl6pPr>
                      <a:lvl7pPr marL="2743200" algn="l" defTabSz="914400" rtl="0" eaLnBrk="1" latinLnBrk="0" hangingPunct="1">
                        <a:defRPr sz="1800" kern="1200">
                          <a:solidFill>
                            <a:schemeClr val="dk1"/>
                          </a:solidFill>
                          <a:latin typeface="Arial" panose="020B0604020202020204"/>
                          <a:ea typeface="宋体" panose="02010600030101010101" pitchFamily="2" charset="-122"/>
                        </a:defRPr>
                      </a:lvl7pPr>
                      <a:lvl8pPr marL="3200400" algn="l" defTabSz="914400" rtl="0" eaLnBrk="1" latinLnBrk="0" hangingPunct="1">
                        <a:defRPr sz="1800" kern="1200">
                          <a:solidFill>
                            <a:schemeClr val="dk1"/>
                          </a:solidFill>
                          <a:latin typeface="Arial" panose="020B0604020202020204"/>
                          <a:ea typeface="宋体" panose="02010600030101010101" pitchFamily="2" charset="-122"/>
                        </a:defRPr>
                      </a:lvl8pPr>
                      <a:lvl9pPr marL="3657600" algn="l" defTabSz="914400" rtl="0" eaLnBrk="1" latinLnBrk="0" hangingPunct="1">
                        <a:defRPr sz="1800" kern="1200">
                          <a:solidFill>
                            <a:schemeClr val="dk1"/>
                          </a:solidFill>
                          <a:latin typeface="Arial" panose="020B0604020202020204"/>
                          <a:ea typeface="宋体" panose="02010600030101010101" pitchFamily="2" charset="-122"/>
                        </a:defRPr>
                      </a:lvl9pPr>
                    </a:lstStyle>
                    <a:p>
                      <a:pPr indent="0" algn="ctr">
                        <a:spcAft>
                          <a:spcPts val="0"/>
                        </a:spcAft>
                      </a:pPr>
                      <a:r>
                        <a:rPr lang="en-US" altLang="zh-CN" sz="1600" b="1" kern="100" dirty="0">
                          <a:solidFill>
                            <a:schemeClr val="dk1"/>
                          </a:solidFill>
                          <a:effectLst/>
                          <a:latin typeface="微软雅黑" panose="020B0503020204020204" pitchFamily="34" charset="-122"/>
                          <a:ea typeface="微软雅黑" panose="020B0503020204020204" pitchFamily="34" charset="-122"/>
                          <a:cs typeface="+mn-cs"/>
                        </a:rPr>
                        <a:t>Beam</a:t>
                      </a:r>
                      <a:r>
                        <a:rPr lang="en-US" altLang="zh-CN" sz="1600" b="1" kern="100" baseline="0" dirty="0">
                          <a:solidFill>
                            <a:schemeClr val="dk1"/>
                          </a:solidFill>
                          <a:effectLst/>
                          <a:latin typeface="微软雅黑" panose="020B0503020204020204" pitchFamily="34" charset="-122"/>
                          <a:ea typeface="微软雅黑" panose="020B0503020204020204" pitchFamily="34" charset="-122"/>
                          <a:cs typeface="+mn-cs"/>
                        </a:rPr>
                        <a:t> energy</a:t>
                      </a:r>
                      <a:endParaRPr lang="zh-CN" altLang="en-US" sz="1600" b="1" kern="1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panose="020B0604020202020204"/>
                          <a:ea typeface="宋体" panose="02010600030101010101" pitchFamily="2" charset="-122"/>
                        </a:defRPr>
                      </a:lvl1pPr>
                      <a:lvl2pPr marL="457200" algn="l" defTabSz="914400" rtl="0" eaLnBrk="1" latinLnBrk="0" hangingPunct="1">
                        <a:defRPr sz="1800" kern="1200">
                          <a:solidFill>
                            <a:schemeClr val="dk1"/>
                          </a:solidFill>
                          <a:latin typeface="Arial" panose="020B0604020202020204"/>
                          <a:ea typeface="宋体" panose="02010600030101010101" pitchFamily="2" charset="-122"/>
                        </a:defRPr>
                      </a:lvl2pPr>
                      <a:lvl3pPr marL="914400" algn="l" defTabSz="914400" rtl="0" eaLnBrk="1" latinLnBrk="0" hangingPunct="1">
                        <a:defRPr sz="1800" kern="1200">
                          <a:solidFill>
                            <a:schemeClr val="dk1"/>
                          </a:solidFill>
                          <a:latin typeface="Arial" panose="020B0604020202020204"/>
                          <a:ea typeface="宋体" panose="02010600030101010101" pitchFamily="2" charset="-122"/>
                        </a:defRPr>
                      </a:lvl3pPr>
                      <a:lvl4pPr marL="1371600" algn="l" defTabSz="914400" rtl="0" eaLnBrk="1" latinLnBrk="0" hangingPunct="1">
                        <a:defRPr sz="1800" kern="1200">
                          <a:solidFill>
                            <a:schemeClr val="dk1"/>
                          </a:solidFill>
                          <a:latin typeface="Arial" panose="020B0604020202020204"/>
                          <a:ea typeface="宋体" panose="02010600030101010101" pitchFamily="2" charset="-122"/>
                        </a:defRPr>
                      </a:lvl4pPr>
                      <a:lvl5pPr marL="1828800" algn="l" defTabSz="914400" rtl="0" eaLnBrk="1" latinLnBrk="0" hangingPunct="1">
                        <a:defRPr sz="1800" kern="1200">
                          <a:solidFill>
                            <a:schemeClr val="dk1"/>
                          </a:solidFill>
                          <a:latin typeface="Arial" panose="020B0604020202020204"/>
                          <a:ea typeface="宋体" panose="02010600030101010101" pitchFamily="2" charset="-122"/>
                        </a:defRPr>
                      </a:lvl5pPr>
                      <a:lvl6pPr marL="2286000" algn="l" defTabSz="914400" rtl="0" eaLnBrk="1" latinLnBrk="0" hangingPunct="1">
                        <a:defRPr sz="1800" kern="1200">
                          <a:solidFill>
                            <a:schemeClr val="dk1"/>
                          </a:solidFill>
                          <a:latin typeface="Arial" panose="020B0604020202020204"/>
                          <a:ea typeface="宋体" panose="02010600030101010101" pitchFamily="2" charset="-122"/>
                        </a:defRPr>
                      </a:lvl6pPr>
                      <a:lvl7pPr marL="2743200" algn="l" defTabSz="914400" rtl="0" eaLnBrk="1" latinLnBrk="0" hangingPunct="1">
                        <a:defRPr sz="1800" kern="1200">
                          <a:solidFill>
                            <a:schemeClr val="dk1"/>
                          </a:solidFill>
                          <a:latin typeface="Arial" panose="020B0604020202020204"/>
                          <a:ea typeface="宋体" panose="02010600030101010101" pitchFamily="2" charset="-122"/>
                        </a:defRPr>
                      </a:lvl7pPr>
                      <a:lvl8pPr marL="3200400" algn="l" defTabSz="914400" rtl="0" eaLnBrk="1" latinLnBrk="0" hangingPunct="1">
                        <a:defRPr sz="1800" kern="1200">
                          <a:solidFill>
                            <a:schemeClr val="dk1"/>
                          </a:solidFill>
                          <a:latin typeface="Arial" panose="020B0604020202020204"/>
                          <a:ea typeface="宋体" panose="02010600030101010101" pitchFamily="2" charset="-122"/>
                        </a:defRPr>
                      </a:lvl8pPr>
                      <a:lvl9pPr marL="3657600" algn="l" defTabSz="914400" rtl="0" eaLnBrk="1" latinLnBrk="0" hangingPunct="1">
                        <a:defRPr sz="1800" kern="1200">
                          <a:solidFill>
                            <a:schemeClr val="dk1"/>
                          </a:solidFill>
                          <a:latin typeface="Arial" panose="020B0604020202020204"/>
                          <a:ea typeface="宋体" panose="02010600030101010101" pitchFamily="2" charset="-122"/>
                        </a:defRPr>
                      </a:lvl9pPr>
                    </a:lstStyle>
                    <a:p>
                      <a:pPr indent="0" algn="ctr">
                        <a:spcAft>
                          <a:spcPts val="0"/>
                        </a:spcAft>
                      </a:pPr>
                      <a:r>
                        <a:rPr lang="en-US" altLang="zh-CN" sz="1600" b="1" kern="100" dirty="0">
                          <a:solidFill>
                            <a:schemeClr val="dk1"/>
                          </a:solidFill>
                          <a:effectLst/>
                          <a:latin typeface="微软雅黑" panose="020B0503020204020204" pitchFamily="34" charset="-122"/>
                          <a:ea typeface="微软雅黑" panose="020B0503020204020204" pitchFamily="34" charset="-122"/>
                          <a:cs typeface="+mn-cs"/>
                        </a:rPr>
                        <a:t>250~</a:t>
                      </a:r>
                      <a:r>
                        <a:rPr lang="zh-CN" altLang="zh-CN" sz="1600" b="1" kern="100" dirty="0">
                          <a:solidFill>
                            <a:schemeClr val="dk1"/>
                          </a:solidFill>
                          <a:effectLst/>
                          <a:latin typeface="微软雅黑" panose="020B0503020204020204" pitchFamily="34" charset="-122"/>
                          <a:ea typeface="微软雅黑" panose="020B0503020204020204" pitchFamily="34" charset="-122"/>
                          <a:cs typeface="+mn-cs"/>
                        </a:rPr>
                        <a:t>5</a:t>
                      </a:r>
                      <a:r>
                        <a:rPr lang="en-US" altLang="zh-CN" sz="1600" b="1" kern="100" dirty="0">
                          <a:solidFill>
                            <a:schemeClr val="dk1"/>
                          </a:solidFill>
                          <a:effectLst/>
                          <a:latin typeface="微软雅黑" panose="020B0503020204020204" pitchFamily="34" charset="-122"/>
                          <a:ea typeface="微软雅黑" panose="020B0503020204020204" pitchFamily="34" charset="-122"/>
                          <a:cs typeface="+mn-cs"/>
                        </a:rPr>
                        <a:t>00 MeV</a:t>
                      </a:r>
                      <a:endParaRPr lang="zh-CN" sz="1600" b="1" kern="1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360256">
                <a:tc>
                  <a:txBody>
                    <a:bodyPr/>
                    <a:lstStyle>
                      <a:lvl1pPr marL="0" algn="l" defTabSz="914400" rtl="0" eaLnBrk="1" latinLnBrk="0" hangingPunct="1">
                        <a:defRPr sz="1800" kern="1200">
                          <a:solidFill>
                            <a:schemeClr val="dk1"/>
                          </a:solidFill>
                          <a:latin typeface="Arial" panose="020B0604020202020204"/>
                          <a:ea typeface="宋体" panose="02010600030101010101" pitchFamily="2" charset="-122"/>
                        </a:defRPr>
                      </a:lvl1pPr>
                      <a:lvl2pPr marL="457200" algn="l" defTabSz="914400" rtl="0" eaLnBrk="1" latinLnBrk="0" hangingPunct="1">
                        <a:defRPr sz="1800" kern="1200">
                          <a:solidFill>
                            <a:schemeClr val="dk1"/>
                          </a:solidFill>
                          <a:latin typeface="Arial" panose="020B0604020202020204"/>
                          <a:ea typeface="宋体" panose="02010600030101010101" pitchFamily="2" charset="-122"/>
                        </a:defRPr>
                      </a:lvl2pPr>
                      <a:lvl3pPr marL="914400" algn="l" defTabSz="914400" rtl="0" eaLnBrk="1" latinLnBrk="0" hangingPunct="1">
                        <a:defRPr sz="1800" kern="1200">
                          <a:solidFill>
                            <a:schemeClr val="dk1"/>
                          </a:solidFill>
                          <a:latin typeface="Arial" panose="020B0604020202020204"/>
                          <a:ea typeface="宋体" panose="02010600030101010101" pitchFamily="2" charset="-122"/>
                        </a:defRPr>
                      </a:lvl3pPr>
                      <a:lvl4pPr marL="1371600" algn="l" defTabSz="914400" rtl="0" eaLnBrk="1" latinLnBrk="0" hangingPunct="1">
                        <a:defRPr sz="1800" kern="1200">
                          <a:solidFill>
                            <a:schemeClr val="dk1"/>
                          </a:solidFill>
                          <a:latin typeface="Arial" panose="020B0604020202020204"/>
                          <a:ea typeface="宋体" panose="02010600030101010101" pitchFamily="2" charset="-122"/>
                        </a:defRPr>
                      </a:lvl4pPr>
                      <a:lvl5pPr marL="1828800" algn="l" defTabSz="914400" rtl="0" eaLnBrk="1" latinLnBrk="0" hangingPunct="1">
                        <a:defRPr sz="1800" kern="1200">
                          <a:solidFill>
                            <a:schemeClr val="dk1"/>
                          </a:solidFill>
                          <a:latin typeface="Arial" panose="020B0604020202020204"/>
                          <a:ea typeface="宋体" panose="02010600030101010101" pitchFamily="2" charset="-122"/>
                        </a:defRPr>
                      </a:lvl5pPr>
                      <a:lvl6pPr marL="2286000" algn="l" defTabSz="914400" rtl="0" eaLnBrk="1" latinLnBrk="0" hangingPunct="1">
                        <a:defRPr sz="1800" kern="1200">
                          <a:solidFill>
                            <a:schemeClr val="dk1"/>
                          </a:solidFill>
                          <a:latin typeface="Arial" panose="020B0604020202020204"/>
                          <a:ea typeface="宋体" panose="02010600030101010101" pitchFamily="2" charset="-122"/>
                        </a:defRPr>
                      </a:lvl6pPr>
                      <a:lvl7pPr marL="2743200" algn="l" defTabSz="914400" rtl="0" eaLnBrk="1" latinLnBrk="0" hangingPunct="1">
                        <a:defRPr sz="1800" kern="1200">
                          <a:solidFill>
                            <a:schemeClr val="dk1"/>
                          </a:solidFill>
                          <a:latin typeface="Arial" panose="020B0604020202020204"/>
                          <a:ea typeface="宋体" panose="02010600030101010101" pitchFamily="2" charset="-122"/>
                        </a:defRPr>
                      </a:lvl7pPr>
                      <a:lvl8pPr marL="3200400" algn="l" defTabSz="914400" rtl="0" eaLnBrk="1" latinLnBrk="0" hangingPunct="1">
                        <a:defRPr sz="1800" kern="1200">
                          <a:solidFill>
                            <a:schemeClr val="dk1"/>
                          </a:solidFill>
                          <a:latin typeface="Arial" panose="020B0604020202020204"/>
                          <a:ea typeface="宋体" panose="02010600030101010101" pitchFamily="2" charset="-122"/>
                        </a:defRPr>
                      </a:lvl8pPr>
                      <a:lvl9pPr marL="3657600" algn="l" defTabSz="914400" rtl="0" eaLnBrk="1" latinLnBrk="0" hangingPunct="1">
                        <a:defRPr sz="1800" kern="1200">
                          <a:solidFill>
                            <a:schemeClr val="dk1"/>
                          </a:solidFill>
                          <a:latin typeface="Arial" panose="020B0604020202020204"/>
                          <a:ea typeface="宋体" panose="02010600030101010101" pitchFamily="2" charset="-122"/>
                        </a:defRPr>
                      </a:lvl9pPr>
                    </a:lstStyle>
                    <a:p>
                      <a:pPr indent="0" algn="ctr">
                        <a:spcAft>
                          <a:spcPts val="0"/>
                        </a:spcAft>
                      </a:pPr>
                      <a:r>
                        <a:rPr lang="en-US" altLang="zh-CN" sz="1600" b="1" kern="100" dirty="0">
                          <a:solidFill>
                            <a:schemeClr val="dk1"/>
                          </a:solidFill>
                          <a:effectLst/>
                          <a:latin typeface="微软雅黑" panose="020B0503020204020204" pitchFamily="34" charset="-122"/>
                          <a:ea typeface="微软雅黑" panose="020B0503020204020204" pitchFamily="34" charset="-122"/>
                          <a:cs typeface="+mn-cs"/>
                        </a:rPr>
                        <a:t>Beam</a:t>
                      </a:r>
                      <a:r>
                        <a:rPr lang="en-US" altLang="zh-CN" sz="1600" b="1" kern="100" baseline="0" dirty="0">
                          <a:solidFill>
                            <a:schemeClr val="dk1"/>
                          </a:solidFill>
                          <a:effectLst/>
                          <a:latin typeface="微软雅黑" panose="020B0503020204020204" pitchFamily="34" charset="-122"/>
                          <a:ea typeface="微软雅黑" panose="020B0503020204020204" pitchFamily="34" charset="-122"/>
                          <a:cs typeface="+mn-cs"/>
                        </a:rPr>
                        <a:t> current</a:t>
                      </a:r>
                      <a:endParaRPr lang="zh-CN" sz="1600" b="1" kern="1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panose="020B0604020202020204"/>
                          <a:ea typeface="宋体" panose="02010600030101010101" pitchFamily="2" charset="-122"/>
                        </a:defRPr>
                      </a:lvl1pPr>
                      <a:lvl2pPr marL="457200" algn="l" defTabSz="914400" rtl="0" eaLnBrk="1" latinLnBrk="0" hangingPunct="1">
                        <a:defRPr sz="1800" kern="1200">
                          <a:solidFill>
                            <a:schemeClr val="dk1"/>
                          </a:solidFill>
                          <a:latin typeface="Arial" panose="020B0604020202020204"/>
                          <a:ea typeface="宋体" panose="02010600030101010101" pitchFamily="2" charset="-122"/>
                        </a:defRPr>
                      </a:lvl2pPr>
                      <a:lvl3pPr marL="914400" algn="l" defTabSz="914400" rtl="0" eaLnBrk="1" latinLnBrk="0" hangingPunct="1">
                        <a:defRPr sz="1800" kern="1200">
                          <a:solidFill>
                            <a:schemeClr val="dk1"/>
                          </a:solidFill>
                          <a:latin typeface="Arial" panose="020B0604020202020204"/>
                          <a:ea typeface="宋体" panose="02010600030101010101" pitchFamily="2" charset="-122"/>
                        </a:defRPr>
                      </a:lvl3pPr>
                      <a:lvl4pPr marL="1371600" algn="l" defTabSz="914400" rtl="0" eaLnBrk="1" latinLnBrk="0" hangingPunct="1">
                        <a:defRPr sz="1800" kern="1200">
                          <a:solidFill>
                            <a:schemeClr val="dk1"/>
                          </a:solidFill>
                          <a:latin typeface="Arial" panose="020B0604020202020204"/>
                          <a:ea typeface="宋体" panose="02010600030101010101" pitchFamily="2" charset="-122"/>
                        </a:defRPr>
                      </a:lvl4pPr>
                      <a:lvl5pPr marL="1828800" algn="l" defTabSz="914400" rtl="0" eaLnBrk="1" latinLnBrk="0" hangingPunct="1">
                        <a:defRPr sz="1800" kern="1200">
                          <a:solidFill>
                            <a:schemeClr val="dk1"/>
                          </a:solidFill>
                          <a:latin typeface="Arial" panose="020B0604020202020204"/>
                          <a:ea typeface="宋体" panose="02010600030101010101" pitchFamily="2" charset="-122"/>
                        </a:defRPr>
                      </a:lvl5pPr>
                      <a:lvl6pPr marL="2286000" algn="l" defTabSz="914400" rtl="0" eaLnBrk="1" latinLnBrk="0" hangingPunct="1">
                        <a:defRPr sz="1800" kern="1200">
                          <a:solidFill>
                            <a:schemeClr val="dk1"/>
                          </a:solidFill>
                          <a:latin typeface="Arial" panose="020B0604020202020204"/>
                          <a:ea typeface="宋体" panose="02010600030101010101" pitchFamily="2" charset="-122"/>
                        </a:defRPr>
                      </a:lvl6pPr>
                      <a:lvl7pPr marL="2743200" algn="l" defTabSz="914400" rtl="0" eaLnBrk="1" latinLnBrk="0" hangingPunct="1">
                        <a:defRPr sz="1800" kern="1200">
                          <a:solidFill>
                            <a:schemeClr val="dk1"/>
                          </a:solidFill>
                          <a:latin typeface="Arial" panose="020B0604020202020204"/>
                          <a:ea typeface="宋体" panose="02010600030101010101" pitchFamily="2" charset="-122"/>
                        </a:defRPr>
                      </a:lvl7pPr>
                      <a:lvl8pPr marL="3200400" algn="l" defTabSz="914400" rtl="0" eaLnBrk="1" latinLnBrk="0" hangingPunct="1">
                        <a:defRPr sz="1800" kern="1200">
                          <a:solidFill>
                            <a:schemeClr val="dk1"/>
                          </a:solidFill>
                          <a:latin typeface="Arial" panose="020B0604020202020204"/>
                          <a:ea typeface="宋体" panose="02010600030101010101" pitchFamily="2" charset="-122"/>
                        </a:defRPr>
                      </a:lvl8pPr>
                      <a:lvl9pPr marL="3657600" algn="l" defTabSz="914400" rtl="0" eaLnBrk="1" latinLnBrk="0" hangingPunct="1">
                        <a:defRPr sz="1800" kern="1200">
                          <a:solidFill>
                            <a:schemeClr val="dk1"/>
                          </a:solidFill>
                          <a:latin typeface="Arial" panose="020B0604020202020204"/>
                          <a:ea typeface="宋体" panose="02010600030101010101" pitchFamily="2" charset="-122"/>
                        </a:defRPr>
                      </a:lvl9pPr>
                    </a:lstStyle>
                    <a:p>
                      <a:pPr indent="0" algn="ctr">
                        <a:spcAft>
                          <a:spcPts val="0"/>
                        </a:spcAft>
                      </a:pPr>
                      <a:r>
                        <a:rPr lang="zh-CN" altLang="zh-CN" sz="1600" b="1" kern="100" dirty="0">
                          <a:solidFill>
                            <a:schemeClr val="dk1"/>
                          </a:solidFill>
                          <a:effectLst/>
                          <a:latin typeface="微软雅黑" panose="020B0503020204020204" pitchFamily="34" charset="-122"/>
                          <a:ea typeface="微软雅黑" panose="020B0503020204020204" pitchFamily="34" charset="-122"/>
                          <a:cs typeface="+mn-cs"/>
                        </a:rPr>
                        <a:t>5</a:t>
                      </a:r>
                      <a:r>
                        <a:rPr lang="en-US" altLang="zh-CN" sz="1600" b="1" kern="100" dirty="0">
                          <a:solidFill>
                            <a:schemeClr val="dk1"/>
                          </a:solidFill>
                          <a:effectLst/>
                          <a:latin typeface="微软雅黑" panose="020B0503020204020204" pitchFamily="34" charset="-122"/>
                          <a:ea typeface="微软雅黑" panose="020B0503020204020204" pitchFamily="34" charset="-122"/>
                          <a:cs typeface="+mn-cs"/>
                        </a:rPr>
                        <a:t>~10 mA</a:t>
                      </a:r>
                      <a:endParaRPr lang="zh-CN" sz="1600" b="1" kern="1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360256">
                <a:tc>
                  <a:txBody>
                    <a:bodyPr/>
                    <a:lstStyle/>
                    <a:p>
                      <a:pPr indent="0" algn="ctr">
                        <a:spcAft>
                          <a:spcPts val="0"/>
                        </a:spcAft>
                      </a:pPr>
                      <a:r>
                        <a:rPr lang="en-US" altLang="zh-CN" sz="1600" b="1" kern="100" dirty="0">
                          <a:solidFill>
                            <a:schemeClr val="dk1"/>
                          </a:solidFill>
                          <a:effectLst/>
                          <a:latin typeface="微软雅黑" panose="020B0503020204020204" pitchFamily="34" charset="-122"/>
                          <a:ea typeface="微软雅黑" panose="020B0503020204020204" pitchFamily="34" charset="-122"/>
                          <a:cs typeface="+mn-cs"/>
                        </a:rPr>
                        <a:t>Neutron</a:t>
                      </a:r>
                      <a:r>
                        <a:rPr lang="en-US" altLang="zh-CN" sz="1600" b="1" kern="100" baseline="0" dirty="0">
                          <a:solidFill>
                            <a:schemeClr val="dk1"/>
                          </a:solidFill>
                          <a:effectLst/>
                          <a:latin typeface="微软雅黑" panose="020B0503020204020204" pitchFamily="34" charset="-122"/>
                          <a:ea typeface="微软雅黑" panose="020B0503020204020204" pitchFamily="34" charset="-122"/>
                          <a:cs typeface="+mn-cs"/>
                        </a:rPr>
                        <a:t> flux</a:t>
                      </a:r>
                      <a:endParaRPr lang="zh-CN" sz="1600" b="1" kern="1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indent="0" algn="ctr">
                        <a:spcAft>
                          <a:spcPts val="0"/>
                        </a:spcAft>
                      </a:pPr>
                      <a:r>
                        <a:rPr lang="en-US" altLang="zh-CN" sz="1600" b="1" kern="100" dirty="0">
                          <a:solidFill>
                            <a:schemeClr val="dk1"/>
                          </a:solidFill>
                          <a:effectLst/>
                          <a:latin typeface="微软雅黑" panose="020B0503020204020204" pitchFamily="34" charset="-122"/>
                          <a:ea typeface="微软雅黑" panose="020B0503020204020204" pitchFamily="34" charset="-122"/>
                          <a:cs typeface="+mn-cs"/>
                        </a:rPr>
                        <a:t>10</a:t>
                      </a:r>
                      <a:r>
                        <a:rPr lang="en-US" altLang="zh-CN" sz="1600" b="1" kern="100" baseline="30000" dirty="0">
                          <a:solidFill>
                            <a:schemeClr val="dk1"/>
                          </a:solidFill>
                          <a:effectLst/>
                          <a:latin typeface="微软雅黑" panose="020B0503020204020204" pitchFamily="34" charset="-122"/>
                          <a:ea typeface="微软雅黑" panose="020B0503020204020204" pitchFamily="34" charset="-122"/>
                          <a:cs typeface="+mn-cs"/>
                        </a:rPr>
                        <a:t>16~17</a:t>
                      </a:r>
                      <a:r>
                        <a:rPr lang="en-US" altLang="zh-CN" sz="1600" b="1" kern="100" dirty="0">
                          <a:solidFill>
                            <a:schemeClr val="dk1"/>
                          </a:solidFill>
                          <a:effectLst/>
                          <a:latin typeface="微软雅黑" panose="020B0503020204020204" pitchFamily="34" charset="-122"/>
                          <a:ea typeface="微软雅黑" panose="020B0503020204020204" pitchFamily="34" charset="-122"/>
                          <a:cs typeface="+mn-cs"/>
                        </a:rPr>
                        <a:t>/s</a:t>
                      </a:r>
                      <a:endParaRPr lang="zh-CN" sz="1600" b="1" kern="1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360256">
                <a:tc>
                  <a:txBody>
                    <a:bodyPr/>
                    <a:lstStyle>
                      <a:lvl1pPr marL="0" algn="l" defTabSz="914400" rtl="0" eaLnBrk="1" latinLnBrk="0" hangingPunct="1">
                        <a:defRPr sz="1800" kern="1200">
                          <a:solidFill>
                            <a:schemeClr val="dk1"/>
                          </a:solidFill>
                          <a:latin typeface="Arial" panose="020B0604020202020204"/>
                          <a:ea typeface="宋体" panose="02010600030101010101" pitchFamily="2" charset="-122"/>
                        </a:defRPr>
                      </a:lvl1pPr>
                      <a:lvl2pPr marL="457200" algn="l" defTabSz="914400" rtl="0" eaLnBrk="1" latinLnBrk="0" hangingPunct="1">
                        <a:defRPr sz="1800" kern="1200">
                          <a:solidFill>
                            <a:schemeClr val="dk1"/>
                          </a:solidFill>
                          <a:latin typeface="Arial" panose="020B0604020202020204"/>
                          <a:ea typeface="宋体" panose="02010600030101010101" pitchFamily="2" charset="-122"/>
                        </a:defRPr>
                      </a:lvl2pPr>
                      <a:lvl3pPr marL="914400" algn="l" defTabSz="914400" rtl="0" eaLnBrk="1" latinLnBrk="0" hangingPunct="1">
                        <a:defRPr sz="1800" kern="1200">
                          <a:solidFill>
                            <a:schemeClr val="dk1"/>
                          </a:solidFill>
                          <a:latin typeface="Arial" panose="020B0604020202020204"/>
                          <a:ea typeface="宋体" panose="02010600030101010101" pitchFamily="2" charset="-122"/>
                        </a:defRPr>
                      </a:lvl3pPr>
                      <a:lvl4pPr marL="1371600" algn="l" defTabSz="914400" rtl="0" eaLnBrk="1" latinLnBrk="0" hangingPunct="1">
                        <a:defRPr sz="1800" kern="1200">
                          <a:solidFill>
                            <a:schemeClr val="dk1"/>
                          </a:solidFill>
                          <a:latin typeface="Arial" panose="020B0604020202020204"/>
                          <a:ea typeface="宋体" panose="02010600030101010101" pitchFamily="2" charset="-122"/>
                        </a:defRPr>
                      </a:lvl4pPr>
                      <a:lvl5pPr marL="1828800" algn="l" defTabSz="914400" rtl="0" eaLnBrk="1" latinLnBrk="0" hangingPunct="1">
                        <a:defRPr sz="1800" kern="1200">
                          <a:solidFill>
                            <a:schemeClr val="dk1"/>
                          </a:solidFill>
                          <a:latin typeface="Arial" panose="020B0604020202020204"/>
                          <a:ea typeface="宋体" panose="02010600030101010101" pitchFamily="2" charset="-122"/>
                        </a:defRPr>
                      </a:lvl5pPr>
                      <a:lvl6pPr marL="2286000" algn="l" defTabSz="914400" rtl="0" eaLnBrk="1" latinLnBrk="0" hangingPunct="1">
                        <a:defRPr sz="1800" kern="1200">
                          <a:solidFill>
                            <a:schemeClr val="dk1"/>
                          </a:solidFill>
                          <a:latin typeface="Arial" panose="020B0604020202020204"/>
                          <a:ea typeface="宋体" panose="02010600030101010101" pitchFamily="2" charset="-122"/>
                        </a:defRPr>
                      </a:lvl6pPr>
                      <a:lvl7pPr marL="2743200" algn="l" defTabSz="914400" rtl="0" eaLnBrk="1" latinLnBrk="0" hangingPunct="1">
                        <a:defRPr sz="1800" kern="1200">
                          <a:solidFill>
                            <a:schemeClr val="dk1"/>
                          </a:solidFill>
                          <a:latin typeface="Arial" panose="020B0604020202020204"/>
                          <a:ea typeface="宋体" panose="02010600030101010101" pitchFamily="2" charset="-122"/>
                        </a:defRPr>
                      </a:lvl7pPr>
                      <a:lvl8pPr marL="3200400" algn="l" defTabSz="914400" rtl="0" eaLnBrk="1" latinLnBrk="0" hangingPunct="1">
                        <a:defRPr sz="1800" kern="1200">
                          <a:solidFill>
                            <a:schemeClr val="dk1"/>
                          </a:solidFill>
                          <a:latin typeface="Arial" panose="020B0604020202020204"/>
                          <a:ea typeface="宋体" panose="02010600030101010101" pitchFamily="2" charset="-122"/>
                        </a:defRPr>
                      </a:lvl8pPr>
                      <a:lvl9pPr marL="3657600" algn="l" defTabSz="914400" rtl="0" eaLnBrk="1" latinLnBrk="0" hangingPunct="1">
                        <a:defRPr sz="1800" kern="1200">
                          <a:solidFill>
                            <a:schemeClr val="dk1"/>
                          </a:solidFill>
                          <a:latin typeface="Arial" panose="020B0604020202020204"/>
                          <a:ea typeface="宋体" panose="02010600030101010101" pitchFamily="2" charset="-122"/>
                        </a:defRPr>
                      </a:lvl9pPr>
                    </a:lstStyle>
                    <a:p>
                      <a:pPr indent="0" algn="ctr">
                        <a:spcAft>
                          <a:spcPts val="0"/>
                        </a:spcAft>
                      </a:pPr>
                      <a:r>
                        <a:rPr lang="en-US" altLang="zh-CN" sz="1600" b="1" kern="100" dirty="0">
                          <a:solidFill>
                            <a:schemeClr val="dk1"/>
                          </a:solidFill>
                          <a:effectLst/>
                          <a:latin typeface="微软雅黑" panose="020B0503020204020204" pitchFamily="34" charset="-122"/>
                          <a:ea typeface="微软雅黑" panose="020B0503020204020204" pitchFamily="34" charset="-122"/>
                          <a:cs typeface="+mn-cs"/>
                        </a:rPr>
                        <a:t>Effective Neutron</a:t>
                      </a:r>
                      <a:endParaRPr lang="zh-CN" sz="1600" b="1" kern="1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panose="020B0604020202020204"/>
                          <a:ea typeface="宋体" panose="02010600030101010101" pitchFamily="2" charset="-122"/>
                        </a:defRPr>
                      </a:lvl1pPr>
                      <a:lvl2pPr marL="457200" algn="l" defTabSz="914400" rtl="0" eaLnBrk="1" latinLnBrk="0" hangingPunct="1">
                        <a:defRPr sz="1800" kern="1200">
                          <a:solidFill>
                            <a:schemeClr val="dk1"/>
                          </a:solidFill>
                          <a:latin typeface="Arial" panose="020B0604020202020204"/>
                          <a:ea typeface="宋体" panose="02010600030101010101" pitchFamily="2" charset="-122"/>
                        </a:defRPr>
                      </a:lvl2pPr>
                      <a:lvl3pPr marL="914400" algn="l" defTabSz="914400" rtl="0" eaLnBrk="1" latinLnBrk="0" hangingPunct="1">
                        <a:defRPr sz="1800" kern="1200">
                          <a:solidFill>
                            <a:schemeClr val="dk1"/>
                          </a:solidFill>
                          <a:latin typeface="Arial" panose="020B0604020202020204"/>
                          <a:ea typeface="宋体" panose="02010600030101010101" pitchFamily="2" charset="-122"/>
                        </a:defRPr>
                      </a:lvl3pPr>
                      <a:lvl4pPr marL="1371600" algn="l" defTabSz="914400" rtl="0" eaLnBrk="1" latinLnBrk="0" hangingPunct="1">
                        <a:defRPr sz="1800" kern="1200">
                          <a:solidFill>
                            <a:schemeClr val="dk1"/>
                          </a:solidFill>
                          <a:latin typeface="Arial" panose="020B0604020202020204"/>
                          <a:ea typeface="宋体" panose="02010600030101010101" pitchFamily="2" charset="-122"/>
                        </a:defRPr>
                      </a:lvl4pPr>
                      <a:lvl5pPr marL="1828800" algn="l" defTabSz="914400" rtl="0" eaLnBrk="1" latinLnBrk="0" hangingPunct="1">
                        <a:defRPr sz="1800" kern="1200">
                          <a:solidFill>
                            <a:schemeClr val="dk1"/>
                          </a:solidFill>
                          <a:latin typeface="Arial" panose="020B0604020202020204"/>
                          <a:ea typeface="宋体" panose="02010600030101010101" pitchFamily="2" charset="-122"/>
                        </a:defRPr>
                      </a:lvl5pPr>
                      <a:lvl6pPr marL="2286000" algn="l" defTabSz="914400" rtl="0" eaLnBrk="1" latinLnBrk="0" hangingPunct="1">
                        <a:defRPr sz="1800" kern="1200">
                          <a:solidFill>
                            <a:schemeClr val="dk1"/>
                          </a:solidFill>
                          <a:latin typeface="Arial" panose="020B0604020202020204"/>
                          <a:ea typeface="宋体" panose="02010600030101010101" pitchFamily="2" charset="-122"/>
                        </a:defRPr>
                      </a:lvl6pPr>
                      <a:lvl7pPr marL="2743200" algn="l" defTabSz="914400" rtl="0" eaLnBrk="1" latinLnBrk="0" hangingPunct="1">
                        <a:defRPr sz="1800" kern="1200">
                          <a:solidFill>
                            <a:schemeClr val="dk1"/>
                          </a:solidFill>
                          <a:latin typeface="Arial" panose="020B0604020202020204"/>
                          <a:ea typeface="宋体" panose="02010600030101010101" pitchFamily="2" charset="-122"/>
                        </a:defRPr>
                      </a:lvl7pPr>
                      <a:lvl8pPr marL="3200400" algn="l" defTabSz="914400" rtl="0" eaLnBrk="1" latinLnBrk="0" hangingPunct="1">
                        <a:defRPr sz="1800" kern="1200">
                          <a:solidFill>
                            <a:schemeClr val="dk1"/>
                          </a:solidFill>
                          <a:latin typeface="Arial" panose="020B0604020202020204"/>
                          <a:ea typeface="宋体" panose="02010600030101010101" pitchFamily="2" charset="-122"/>
                        </a:defRPr>
                      </a:lvl8pPr>
                      <a:lvl9pPr marL="3657600" algn="l" defTabSz="914400" rtl="0" eaLnBrk="1" latinLnBrk="0" hangingPunct="1">
                        <a:defRPr sz="1800" kern="1200">
                          <a:solidFill>
                            <a:schemeClr val="dk1"/>
                          </a:solidFill>
                          <a:latin typeface="Arial" panose="020B0604020202020204"/>
                          <a:ea typeface="宋体" panose="02010600030101010101" pitchFamily="2" charset="-122"/>
                        </a:defRPr>
                      </a:lvl9pPr>
                    </a:lstStyle>
                    <a:p>
                      <a:pPr indent="0" algn="ctr">
                        <a:spcAft>
                          <a:spcPts val="0"/>
                        </a:spcAft>
                      </a:pPr>
                      <a:r>
                        <a:rPr lang="en-US" altLang="zh-CN" sz="1600" b="1" kern="100" dirty="0">
                          <a:solidFill>
                            <a:schemeClr val="dk1"/>
                          </a:solidFill>
                          <a:effectLst/>
                          <a:latin typeface="微软雅黑" panose="020B0503020204020204" pitchFamily="34" charset="-122"/>
                          <a:ea typeface="微软雅黑" panose="020B0503020204020204" pitchFamily="34" charset="-122"/>
                          <a:cs typeface="+mn-cs"/>
                        </a:rPr>
                        <a:t>2~</a:t>
                      </a:r>
                      <a:r>
                        <a:rPr lang="zh-CN" altLang="zh-CN" sz="1600" b="1" kern="100" dirty="0">
                          <a:solidFill>
                            <a:schemeClr val="dk1"/>
                          </a:solidFill>
                          <a:effectLst/>
                          <a:latin typeface="微软雅黑" panose="020B0503020204020204" pitchFamily="34" charset="-122"/>
                          <a:ea typeface="微软雅黑" panose="020B0503020204020204" pitchFamily="34" charset="-122"/>
                          <a:cs typeface="+mn-cs"/>
                        </a:rPr>
                        <a:t>6</a:t>
                      </a:r>
                      <a:r>
                        <a:rPr lang="en-US" altLang="zh-CN" sz="1600" b="1" kern="100" dirty="0">
                          <a:solidFill>
                            <a:schemeClr val="dk1"/>
                          </a:solidFill>
                          <a:effectLst/>
                          <a:latin typeface="微软雅黑" panose="020B0503020204020204" pitchFamily="34" charset="-122"/>
                          <a:ea typeface="微软雅黑" panose="020B0503020204020204" pitchFamily="34" charset="-122"/>
                          <a:cs typeface="+mn-cs"/>
                        </a:rPr>
                        <a:t>.2 n/p</a:t>
                      </a:r>
                      <a:endParaRPr lang="zh-CN" sz="1600" b="1" kern="1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4"/>
                  </a:ext>
                </a:extLst>
              </a:tr>
              <a:tr h="360256">
                <a:tc>
                  <a:txBody>
                    <a:bodyPr/>
                    <a:lstStyle>
                      <a:lvl1pPr marL="0" algn="l" defTabSz="914400" rtl="0" eaLnBrk="1" latinLnBrk="0" hangingPunct="1">
                        <a:defRPr sz="1800" kern="1200">
                          <a:solidFill>
                            <a:schemeClr val="dk1"/>
                          </a:solidFill>
                          <a:latin typeface="Arial" panose="020B0604020202020204"/>
                          <a:ea typeface="宋体" panose="02010600030101010101" pitchFamily="2" charset="-122"/>
                        </a:defRPr>
                      </a:lvl1pPr>
                      <a:lvl2pPr marL="457200" algn="l" defTabSz="914400" rtl="0" eaLnBrk="1" latinLnBrk="0" hangingPunct="1">
                        <a:defRPr sz="1800" kern="1200">
                          <a:solidFill>
                            <a:schemeClr val="dk1"/>
                          </a:solidFill>
                          <a:latin typeface="Arial" panose="020B0604020202020204"/>
                          <a:ea typeface="宋体" panose="02010600030101010101" pitchFamily="2" charset="-122"/>
                        </a:defRPr>
                      </a:lvl2pPr>
                      <a:lvl3pPr marL="914400" algn="l" defTabSz="914400" rtl="0" eaLnBrk="1" latinLnBrk="0" hangingPunct="1">
                        <a:defRPr sz="1800" kern="1200">
                          <a:solidFill>
                            <a:schemeClr val="dk1"/>
                          </a:solidFill>
                          <a:latin typeface="Arial" panose="020B0604020202020204"/>
                          <a:ea typeface="宋体" panose="02010600030101010101" pitchFamily="2" charset="-122"/>
                        </a:defRPr>
                      </a:lvl3pPr>
                      <a:lvl4pPr marL="1371600" algn="l" defTabSz="914400" rtl="0" eaLnBrk="1" latinLnBrk="0" hangingPunct="1">
                        <a:defRPr sz="1800" kern="1200">
                          <a:solidFill>
                            <a:schemeClr val="dk1"/>
                          </a:solidFill>
                          <a:latin typeface="Arial" panose="020B0604020202020204"/>
                          <a:ea typeface="宋体" panose="02010600030101010101" pitchFamily="2" charset="-122"/>
                        </a:defRPr>
                      </a:lvl4pPr>
                      <a:lvl5pPr marL="1828800" algn="l" defTabSz="914400" rtl="0" eaLnBrk="1" latinLnBrk="0" hangingPunct="1">
                        <a:defRPr sz="1800" kern="1200">
                          <a:solidFill>
                            <a:schemeClr val="dk1"/>
                          </a:solidFill>
                          <a:latin typeface="Arial" panose="020B0604020202020204"/>
                          <a:ea typeface="宋体" panose="02010600030101010101" pitchFamily="2" charset="-122"/>
                        </a:defRPr>
                      </a:lvl5pPr>
                      <a:lvl6pPr marL="2286000" algn="l" defTabSz="914400" rtl="0" eaLnBrk="1" latinLnBrk="0" hangingPunct="1">
                        <a:defRPr sz="1800" kern="1200">
                          <a:solidFill>
                            <a:schemeClr val="dk1"/>
                          </a:solidFill>
                          <a:latin typeface="Arial" panose="020B0604020202020204"/>
                          <a:ea typeface="宋体" panose="02010600030101010101" pitchFamily="2" charset="-122"/>
                        </a:defRPr>
                      </a:lvl6pPr>
                      <a:lvl7pPr marL="2743200" algn="l" defTabSz="914400" rtl="0" eaLnBrk="1" latinLnBrk="0" hangingPunct="1">
                        <a:defRPr sz="1800" kern="1200">
                          <a:solidFill>
                            <a:schemeClr val="dk1"/>
                          </a:solidFill>
                          <a:latin typeface="Arial" panose="020B0604020202020204"/>
                          <a:ea typeface="宋体" panose="02010600030101010101" pitchFamily="2" charset="-122"/>
                        </a:defRPr>
                      </a:lvl7pPr>
                      <a:lvl8pPr marL="3200400" algn="l" defTabSz="914400" rtl="0" eaLnBrk="1" latinLnBrk="0" hangingPunct="1">
                        <a:defRPr sz="1800" kern="1200">
                          <a:solidFill>
                            <a:schemeClr val="dk1"/>
                          </a:solidFill>
                          <a:latin typeface="Arial" panose="020B0604020202020204"/>
                          <a:ea typeface="宋体" panose="02010600030101010101" pitchFamily="2" charset="-122"/>
                        </a:defRPr>
                      </a:lvl8pPr>
                      <a:lvl9pPr marL="3657600" algn="l" defTabSz="914400" rtl="0" eaLnBrk="1" latinLnBrk="0" hangingPunct="1">
                        <a:defRPr sz="1800" kern="1200">
                          <a:solidFill>
                            <a:schemeClr val="dk1"/>
                          </a:solidFill>
                          <a:latin typeface="Arial" panose="020B0604020202020204"/>
                          <a:ea typeface="宋体" panose="02010600030101010101" pitchFamily="2" charset="-122"/>
                        </a:defRPr>
                      </a:lvl9pPr>
                    </a:lstStyle>
                    <a:p>
                      <a:pPr indent="0" algn="ctr">
                        <a:spcAft>
                          <a:spcPts val="0"/>
                        </a:spcAft>
                      </a:pPr>
                      <a:r>
                        <a:rPr lang="en-US" altLang="zh-CN" sz="1600" b="1" kern="100" dirty="0">
                          <a:solidFill>
                            <a:schemeClr val="dk1"/>
                          </a:solidFill>
                          <a:effectLst/>
                          <a:latin typeface="微软雅黑" panose="020B0503020204020204" pitchFamily="34" charset="-122"/>
                          <a:ea typeface="微软雅黑" panose="020B0503020204020204" pitchFamily="34" charset="-122"/>
                          <a:cs typeface="+mn-cs"/>
                        </a:rPr>
                        <a:t>Exchange</a:t>
                      </a:r>
                      <a:r>
                        <a:rPr lang="en-US" altLang="zh-CN" sz="1600" b="1" kern="100" baseline="0" dirty="0">
                          <a:solidFill>
                            <a:schemeClr val="dk1"/>
                          </a:solidFill>
                          <a:effectLst/>
                          <a:latin typeface="微软雅黑" panose="020B0503020204020204" pitchFamily="34" charset="-122"/>
                          <a:ea typeface="微软雅黑" panose="020B0503020204020204" pitchFamily="34" charset="-122"/>
                          <a:cs typeface="+mn-cs"/>
                        </a:rPr>
                        <a:t> power</a:t>
                      </a:r>
                      <a:endParaRPr lang="zh-CN" sz="1600" b="1" kern="1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panose="020B0604020202020204"/>
                          <a:ea typeface="宋体" panose="02010600030101010101" pitchFamily="2" charset="-122"/>
                        </a:defRPr>
                      </a:lvl1pPr>
                      <a:lvl2pPr marL="457200" algn="l" defTabSz="914400" rtl="0" eaLnBrk="1" latinLnBrk="0" hangingPunct="1">
                        <a:defRPr sz="1800" kern="1200">
                          <a:solidFill>
                            <a:schemeClr val="dk1"/>
                          </a:solidFill>
                          <a:latin typeface="Arial" panose="020B0604020202020204"/>
                          <a:ea typeface="宋体" panose="02010600030101010101" pitchFamily="2" charset="-122"/>
                        </a:defRPr>
                      </a:lvl2pPr>
                      <a:lvl3pPr marL="914400" algn="l" defTabSz="914400" rtl="0" eaLnBrk="1" latinLnBrk="0" hangingPunct="1">
                        <a:defRPr sz="1800" kern="1200">
                          <a:solidFill>
                            <a:schemeClr val="dk1"/>
                          </a:solidFill>
                          <a:latin typeface="Arial" panose="020B0604020202020204"/>
                          <a:ea typeface="宋体" panose="02010600030101010101" pitchFamily="2" charset="-122"/>
                        </a:defRPr>
                      </a:lvl3pPr>
                      <a:lvl4pPr marL="1371600" algn="l" defTabSz="914400" rtl="0" eaLnBrk="1" latinLnBrk="0" hangingPunct="1">
                        <a:defRPr sz="1800" kern="1200">
                          <a:solidFill>
                            <a:schemeClr val="dk1"/>
                          </a:solidFill>
                          <a:latin typeface="Arial" panose="020B0604020202020204"/>
                          <a:ea typeface="宋体" panose="02010600030101010101" pitchFamily="2" charset="-122"/>
                        </a:defRPr>
                      </a:lvl4pPr>
                      <a:lvl5pPr marL="1828800" algn="l" defTabSz="914400" rtl="0" eaLnBrk="1" latinLnBrk="0" hangingPunct="1">
                        <a:defRPr sz="1800" kern="1200">
                          <a:solidFill>
                            <a:schemeClr val="dk1"/>
                          </a:solidFill>
                          <a:latin typeface="Arial" panose="020B0604020202020204"/>
                          <a:ea typeface="宋体" panose="02010600030101010101" pitchFamily="2" charset="-122"/>
                        </a:defRPr>
                      </a:lvl5pPr>
                      <a:lvl6pPr marL="2286000" algn="l" defTabSz="914400" rtl="0" eaLnBrk="1" latinLnBrk="0" hangingPunct="1">
                        <a:defRPr sz="1800" kern="1200">
                          <a:solidFill>
                            <a:schemeClr val="dk1"/>
                          </a:solidFill>
                          <a:latin typeface="Arial" panose="020B0604020202020204"/>
                          <a:ea typeface="宋体" panose="02010600030101010101" pitchFamily="2" charset="-122"/>
                        </a:defRPr>
                      </a:lvl6pPr>
                      <a:lvl7pPr marL="2743200" algn="l" defTabSz="914400" rtl="0" eaLnBrk="1" latinLnBrk="0" hangingPunct="1">
                        <a:defRPr sz="1800" kern="1200">
                          <a:solidFill>
                            <a:schemeClr val="dk1"/>
                          </a:solidFill>
                          <a:latin typeface="Arial" panose="020B0604020202020204"/>
                          <a:ea typeface="宋体" panose="02010600030101010101" pitchFamily="2" charset="-122"/>
                        </a:defRPr>
                      </a:lvl7pPr>
                      <a:lvl8pPr marL="3200400" algn="l" defTabSz="914400" rtl="0" eaLnBrk="1" latinLnBrk="0" hangingPunct="1">
                        <a:defRPr sz="1800" kern="1200">
                          <a:solidFill>
                            <a:schemeClr val="dk1"/>
                          </a:solidFill>
                          <a:latin typeface="Arial" panose="020B0604020202020204"/>
                          <a:ea typeface="宋体" panose="02010600030101010101" pitchFamily="2" charset="-122"/>
                        </a:defRPr>
                      </a:lvl8pPr>
                      <a:lvl9pPr marL="3657600" algn="l" defTabSz="914400" rtl="0" eaLnBrk="1" latinLnBrk="0" hangingPunct="1">
                        <a:defRPr sz="1800" kern="1200">
                          <a:solidFill>
                            <a:schemeClr val="dk1"/>
                          </a:solidFill>
                          <a:latin typeface="Arial" panose="020B0604020202020204"/>
                          <a:ea typeface="宋体" panose="02010600030101010101" pitchFamily="2" charset="-122"/>
                        </a:defRPr>
                      </a:lvl9pPr>
                    </a:lstStyle>
                    <a:p>
                      <a:pPr indent="0" algn="ctr">
                        <a:spcAft>
                          <a:spcPts val="0"/>
                        </a:spcAft>
                      </a:pPr>
                      <a:r>
                        <a:rPr lang="en-US" sz="1600" b="1" kern="100" dirty="0">
                          <a:solidFill>
                            <a:schemeClr val="dk1"/>
                          </a:solidFill>
                          <a:effectLst/>
                          <a:latin typeface="微软雅黑" panose="020B0503020204020204" pitchFamily="34" charset="-122"/>
                          <a:ea typeface="微软雅黑" panose="020B0503020204020204" pitchFamily="34" charset="-122"/>
                          <a:cs typeface="+mn-cs"/>
                        </a:rPr>
                        <a:t>~2.5 </a:t>
                      </a:r>
                      <a:r>
                        <a:rPr lang="en-US" altLang="zh-CN" sz="1600" b="1" kern="100" dirty="0">
                          <a:solidFill>
                            <a:schemeClr val="dk1"/>
                          </a:solidFill>
                          <a:effectLst/>
                          <a:latin typeface="微软雅黑" panose="020B0503020204020204" pitchFamily="34" charset="-122"/>
                          <a:ea typeface="微软雅黑" panose="020B0503020204020204" pitchFamily="34" charset="-122"/>
                          <a:cs typeface="+mn-cs"/>
                        </a:rPr>
                        <a:t>MW</a:t>
                      </a:r>
                      <a:endParaRPr lang="zh-CN" sz="1600" b="1" kern="1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5"/>
                  </a:ext>
                </a:extLst>
              </a:tr>
              <a:tr h="360256">
                <a:tc>
                  <a:txBody>
                    <a:bodyPr/>
                    <a:lstStyle>
                      <a:lvl1pPr marL="0" algn="l" defTabSz="914400" rtl="0" eaLnBrk="1" latinLnBrk="0" hangingPunct="1">
                        <a:defRPr sz="1800" kern="1200">
                          <a:solidFill>
                            <a:schemeClr val="dk1"/>
                          </a:solidFill>
                          <a:latin typeface="Arial" panose="020B0604020202020204"/>
                          <a:ea typeface="宋体" panose="02010600030101010101" pitchFamily="2" charset="-122"/>
                        </a:defRPr>
                      </a:lvl1pPr>
                      <a:lvl2pPr marL="457200" algn="l" defTabSz="914400" rtl="0" eaLnBrk="1" latinLnBrk="0" hangingPunct="1">
                        <a:defRPr sz="1800" kern="1200">
                          <a:solidFill>
                            <a:schemeClr val="dk1"/>
                          </a:solidFill>
                          <a:latin typeface="Arial" panose="020B0604020202020204"/>
                          <a:ea typeface="宋体" panose="02010600030101010101" pitchFamily="2" charset="-122"/>
                        </a:defRPr>
                      </a:lvl2pPr>
                      <a:lvl3pPr marL="914400" algn="l" defTabSz="914400" rtl="0" eaLnBrk="1" latinLnBrk="0" hangingPunct="1">
                        <a:defRPr sz="1800" kern="1200">
                          <a:solidFill>
                            <a:schemeClr val="dk1"/>
                          </a:solidFill>
                          <a:latin typeface="Arial" panose="020B0604020202020204"/>
                          <a:ea typeface="宋体" panose="02010600030101010101" pitchFamily="2" charset="-122"/>
                        </a:defRPr>
                      </a:lvl3pPr>
                      <a:lvl4pPr marL="1371600" algn="l" defTabSz="914400" rtl="0" eaLnBrk="1" latinLnBrk="0" hangingPunct="1">
                        <a:defRPr sz="1800" kern="1200">
                          <a:solidFill>
                            <a:schemeClr val="dk1"/>
                          </a:solidFill>
                          <a:latin typeface="Arial" panose="020B0604020202020204"/>
                          <a:ea typeface="宋体" panose="02010600030101010101" pitchFamily="2" charset="-122"/>
                        </a:defRPr>
                      </a:lvl4pPr>
                      <a:lvl5pPr marL="1828800" algn="l" defTabSz="914400" rtl="0" eaLnBrk="1" latinLnBrk="0" hangingPunct="1">
                        <a:defRPr sz="1800" kern="1200">
                          <a:solidFill>
                            <a:schemeClr val="dk1"/>
                          </a:solidFill>
                          <a:latin typeface="Arial" panose="020B0604020202020204"/>
                          <a:ea typeface="宋体" panose="02010600030101010101" pitchFamily="2" charset="-122"/>
                        </a:defRPr>
                      </a:lvl5pPr>
                      <a:lvl6pPr marL="2286000" algn="l" defTabSz="914400" rtl="0" eaLnBrk="1" latinLnBrk="0" hangingPunct="1">
                        <a:defRPr sz="1800" kern="1200">
                          <a:solidFill>
                            <a:schemeClr val="dk1"/>
                          </a:solidFill>
                          <a:latin typeface="Arial" panose="020B0604020202020204"/>
                          <a:ea typeface="宋体" panose="02010600030101010101" pitchFamily="2" charset="-122"/>
                        </a:defRPr>
                      </a:lvl6pPr>
                      <a:lvl7pPr marL="2743200" algn="l" defTabSz="914400" rtl="0" eaLnBrk="1" latinLnBrk="0" hangingPunct="1">
                        <a:defRPr sz="1800" kern="1200">
                          <a:solidFill>
                            <a:schemeClr val="dk1"/>
                          </a:solidFill>
                          <a:latin typeface="Arial" panose="020B0604020202020204"/>
                          <a:ea typeface="宋体" panose="02010600030101010101" pitchFamily="2" charset="-122"/>
                        </a:defRPr>
                      </a:lvl7pPr>
                      <a:lvl8pPr marL="3200400" algn="l" defTabSz="914400" rtl="0" eaLnBrk="1" latinLnBrk="0" hangingPunct="1">
                        <a:defRPr sz="1800" kern="1200">
                          <a:solidFill>
                            <a:schemeClr val="dk1"/>
                          </a:solidFill>
                          <a:latin typeface="Arial" panose="020B0604020202020204"/>
                          <a:ea typeface="宋体" panose="02010600030101010101" pitchFamily="2" charset="-122"/>
                        </a:defRPr>
                      </a:lvl8pPr>
                      <a:lvl9pPr marL="3657600" algn="l" defTabSz="914400" rtl="0" eaLnBrk="1" latinLnBrk="0" hangingPunct="1">
                        <a:defRPr sz="1800" kern="1200">
                          <a:solidFill>
                            <a:schemeClr val="dk1"/>
                          </a:solidFill>
                          <a:latin typeface="Arial" panose="020B0604020202020204"/>
                          <a:ea typeface="宋体" panose="02010600030101010101" pitchFamily="2" charset="-122"/>
                        </a:defRPr>
                      </a:lvl9pPr>
                    </a:lstStyle>
                    <a:p>
                      <a:pPr indent="0" algn="ctr">
                        <a:spcAft>
                          <a:spcPts val="0"/>
                        </a:spcAft>
                      </a:pPr>
                      <a:r>
                        <a:rPr lang="en-US" altLang="zh-CN" sz="1600" b="1" kern="100" dirty="0">
                          <a:solidFill>
                            <a:schemeClr val="dk1"/>
                          </a:solidFill>
                          <a:effectLst/>
                          <a:latin typeface="微软雅黑" panose="020B0503020204020204" pitchFamily="34" charset="-122"/>
                          <a:ea typeface="微软雅黑" panose="020B0503020204020204" pitchFamily="34" charset="-122"/>
                          <a:cs typeface="+mn-cs"/>
                        </a:rPr>
                        <a:t>Granular</a:t>
                      </a:r>
                      <a:r>
                        <a:rPr lang="en-US" altLang="zh-CN" sz="1600" b="1" kern="100" baseline="0" dirty="0">
                          <a:solidFill>
                            <a:schemeClr val="dk1"/>
                          </a:solidFill>
                          <a:effectLst/>
                          <a:latin typeface="微软雅黑" panose="020B0503020204020204" pitchFamily="34" charset="-122"/>
                          <a:ea typeface="微软雅黑" panose="020B0503020204020204" pitchFamily="34" charset="-122"/>
                          <a:cs typeface="+mn-cs"/>
                        </a:rPr>
                        <a:t> flow</a:t>
                      </a:r>
                      <a:endParaRPr lang="zh-CN" sz="1600" b="1" kern="1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panose="020B0604020202020204"/>
                          <a:ea typeface="宋体" panose="02010600030101010101" pitchFamily="2" charset="-122"/>
                        </a:defRPr>
                      </a:lvl1pPr>
                      <a:lvl2pPr marL="457200" algn="l" defTabSz="914400" rtl="0" eaLnBrk="1" latinLnBrk="0" hangingPunct="1">
                        <a:defRPr sz="1800" kern="1200">
                          <a:solidFill>
                            <a:schemeClr val="dk1"/>
                          </a:solidFill>
                          <a:latin typeface="Arial" panose="020B0604020202020204"/>
                          <a:ea typeface="宋体" panose="02010600030101010101" pitchFamily="2" charset="-122"/>
                        </a:defRPr>
                      </a:lvl2pPr>
                      <a:lvl3pPr marL="914400" algn="l" defTabSz="914400" rtl="0" eaLnBrk="1" latinLnBrk="0" hangingPunct="1">
                        <a:defRPr sz="1800" kern="1200">
                          <a:solidFill>
                            <a:schemeClr val="dk1"/>
                          </a:solidFill>
                          <a:latin typeface="Arial" panose="020B0604020202020204"/>
                          <a:ea typeface="宋体" panose="02010600030101010101" pitchFamily="2" charset="-122"/>
                        </a:defRPr>
                      </a:lvl3pPr>
                      <a:lvl4pPr marL="1371600" algn="l" defTabSz="914400" rtl="0" eaLnBrk="1" latinLnBrk="0" hangingPunct="1">
                        <a:defRPr sz="1800" kern="1200">
                          <a:solidFill>
                            <a:schemeClr val="dk1"/>
                          </a:solidFill>
                          <a:latin typeface="Arial" panose="020B0604020202020204"/>
                          <a:ea typeface="宋体" panose="02010600030101010101" pitchFamily="2" charset="-122"/>
                        </a:defRPr>
                      </a:lvl4pPr>
                      <a:lvl5pPr marL="1828800" algn="l" defTabSz="914400" rtl="0" eaLnBrk="1" latinLnBrk="0" hangingPunct="1">
                        <a:defRPr sz="1800" kern="1200">
                          <a:solidFill>
                            <a:schemeClr val="dk1"/>
                          </a:solidFill>
                          <a:latin typeface="Arial" panose="020B0604020202020204"/>
                          <a:ea typeface="宋体" panose="02010600030101010101" pitchFamily="2" charset="-122"/>
                        </a:defRPr>
                      </a:lvl5pPr>
                      <a:lvl6pPr marL="2286000" algn="l" defTabSz="914400" rtl="0" eaLnBrk="1" latinLnBrk="0" hangingPunct="1">
                        <a:defRPr sz="1800" kern="1200">
                          <a:solidFill>
                            <a:schemeClr val="dk1"/>
                          </a:solidFill>
                          <a:latin typeface="Arial" panose="020B0604020202020204"/>
                          <a:ea typeface="宋体" panose="02010600030101010101" pitchFamily="2" charset="-122"/>
                        </a:defRPr>
                      </a:lvl6pPr>
                      <a:lvl7pPr marL="2743200" algn="l" defTabSz="914400" rtl="0" eaLnBrk="1" latinLnBrk="0" hangingPunct="1">
                        <a:defRPr sz="1800" kern="1200">
                          <a:solidFill>
                            <a:schemeClr val="dk1"/>
                          </a:solidFill>
                          <a:latin typeface="Arial" panose="020B0604020202020204"/>
                          <a:ea typeface="宋体" panose="02010600030101010101" pitchFamily="2" charset="-122"/>
                        </a:defRPr>
                      </a:lvl7pPr>
                      <a:lvl8pPr marL="3200400" algn="l" defTabSz="914400" rtl="0" eaLnBrk="1" latinLnBrk="0" hangingPunct="1">
                        <a:defRPr sz="1800" kern="1200">
                          <a:solidFill>
                            <a:schemeClr val="dk1"/>
                          </a:solidFill>
                          <a:latin typeface="Arial" panose="020B0604020202020204"/>
                          <a:ea typeface="宋体" panose="02010600030101010101" pitchFamily="2" charset="-122"/>
                        </a:defRPr>
                      </a:lvl8pPr>
                      <a:lvl9pPr marL="3657600" algn="l" defTabSz="914400" rtl="0" eaLnBrk="1" latinLnBrk="0" hangingPunct="1">
                        <a:defRPr sz="1800" kern="1200">
                          <a:solidFill>
                            <a:schemeClr val="dk1"/>
                          </a:solidFill>
                          <a:latin typeface="Arial" panose="020B0604020202020204"/>
                          <a:ea typeface="宋体" panose="02010600030101010101" pitchFamily="2" charset="-122"/>
                        </a:defRPr>
                      </a:lvl9pPr>
                    </a:lstStyle>
                    <a:p>
                      <a:pPr indent="0" algn="ctr">
                        <a:spcAft>
                          <a:spcPts val="0"/>
                        </a:spcAft>
                      </a:pPr>
                      <a:r>
                        <a:rPr lang="en-US" sz="1600" b="1" kern="100" dirty="0">
                          <a:solidFill>
                            <a:schemeClr val="dk1"/>
                          </a:solidFill>
                          <a:effectLst/>
                          <a:latin typeface="微软雅黑" panose="020B0503020204020204" pitchFamily="34" charset="-122"/>
                          <a:ea typeface="微软雅黑" panose="020B0503020204020204" pitchFamily="34" charset="-122"/>
                          <a:cs typeface="+mn-cs"/>
                        </a:rPr>
                        <a:t>&lt;72 </a:t>
                      </a:r>
                      <a:r>
                        <a:rPr lang="en-US" altLang="zh-CN" sz="1600" b="1" kern="100" dirty="0">
                          <a:solidFill>
                            <a:schemeClr val="dk1"/>
                          </a:solidFill>
                          <a:effectLst/>
                          <a:latin typeface="微软雅黑" panose="020B0503020204020204" pitchFamily="34" charset="-122"/>
                          <a:ea typeface="微软雅黑" panose="020B0503020204020204" pitchFamily="34" charset="-122"/>
                          <a:cs typeface="+mn-cs"/>
                        </a:rPr>
                        <a:t>m</a:t>
                      </a:r>
                      <a:r>
                        <a:rPr lang="zh-CN" altLang="zh-CN" sz="1600" b="1" kern="100" dirty="0">
                          <a:solidFill>
                            <a:schemeClr val="dk1"/>
                          </a:solidFill>
                          <a:effectLst/>
                          <a:latin typeface="微软雅黑" panose="020B0503020204020204" pitchFamily="34" charset="-122"/>
                          <a:ea typeface="微软雅黑" panose="020B0503020204020204" pitchFamily="34" charset="-122"/>
                          <a:cs typeface="+mn-cs"/>
                        </a:rPr>
                        <a:t>³</a:t>
                      </a:r>
                      <a:r>
                        <a:rPr lang="en-US" altLang="zh-CN" sz="1600" b="1" kern="100" dirty="0">
                          <a:solidFill>
                            <a:schemeClr val="dk1"/>
                          </a:solidFill>
                          <a:effectLst/>
                          <a:latin typeface="微软雅黑" panose="020B0503020204020204" pitchFamily="34" charset="-122"/>
                          <a:ea typeface="微软雅黑" panose="020B0503020204020204" pitchFamily="34" charset="-122"/>
                          <a:cs typeface="+mn-cs"/>
                        </a:rPr>
                        <a:t>/h</a:t>
                      </a:r>
                      <a:endParaRPr lang="zh-CN" sz="1600" b="1" kern="1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6"/>
                  </a:ext>
                </a:extLst>
              </a:tr>
              <a:tr h="360256">
                <a:tc>
                  <a:txBody>
                    <a:bodyPr/>
                    <a:lstStyle>
                      <a:lvl1pPr marL="0" algn="l" defTabSz="914400" rtl="0" eaLnBrk="1" latinLnBrk="0" hangingPunct="1">
                        <a:defRPr sz="1800" kern="1200">
                          <a:solidFill>
                            <a:schemeClr val="dk1"/>
                          </a:solidFill>
                          <a:latin typeface="Arial" panose="020B0604020202020204"/>
                          <a:ea typeface="宋体" panose="02010600030101010101" pitchFamily="2" charset="-122"/>
                        </a:defRPr>
                      </a:lvl1pPr>
                      <a:lvl2pPr marL="457200" algn="l" defTabSz="914400" rtl="0" eaLnBrk="1" latinLnBrk="0" hangingPunct="1">
                        <a:defRPr sz="1800" kern="1200">
                          <a:solidFill>
                            <a:schemeClr val="dk1"/>
                          </a:solidFill>
                          <a:latin typeface="Arial" panose="020B0604020202020204"/>
                          <a:ea typeface="宋体" panose="02010600030101010101" pitchFamily="2" charset="-122"/>
                        </a:defRPr>
                      </a:lvl2pPr>
                      <a:lvl3pPr marL="914400" algn="l" defTabSz="914400" rtl="0" eaLnBrk="1" latinLnBrk="0" hangingPunct="1">
                        <a:defRPr sz="1800" kern="1200">
                          <a:solidFill>
                            <a:schemeClr val="dk1"/>
                          </a:solidFill>
                          <a:latin typeface="Arial" panose="020B0604020202020204"/>
                          <a:ea typeface="宋体" panose="02010600030101010101" pitchFamily="2" charset="-122"/>
                        </a:defRPr>
                      </a:lvl3pPr>
                      <a:lvl4pPr marL="1371600" algn="l" defTabSz="914400" rtl="0" eaLnBrk="1" latinLnBrk="0" hangingPunct="1">
                        <a:defRPr sz="1800" kern="1200">
                          <a:solidFill>
                            <a:schemeClr val="dk1"/>
                          </a:solidFill>
                          <a:latin typeface="Arial" panose="020B0604020202020204"/>
                          <a:ea typeface="宋体" panose="02010600030101010101" pitchFamily="2" charset="-122"/>
                        </a:defRPr>
                      </a:lvl4pPr>
                      <a:lvl5pPr marL="1828800" algn="l" defTabSz="914400" rtl="0" eaLnBrk="1" latinLnBrk="0" hangingPunct="1">
                        <a:defRPr sz="1800" kern="1200">
                          <a:solidFill>
                            <a:schemeClr val="dk1"/>
                          </a:solidFill>
                          <a:latin typeface="Arial" panose="020B0604020202020204"/>
                          <a:ea typeface="宋体" panose="02010600030101010101" pitchFamily="2" charset="-122"/>
                        </a:defRPr>
                      </a:lvl5pPr>
                      <a:lvl6pPr marL="2286000" algn="l" defTabSz="914400" rtl="0" eaLnBrk="1" latinLnBrk="0" hangingPunct="1">
                        <a:defRPr sz="1800" kern="1200">
                          <a:solidFill>
                            <a:schemeClr val="dk1"/>
                          </a:solidFill>
                          <a:latin typeface="Arial" panose="020B0604020202020204"/>
                          <a:ea typeface="宋体" panose="02010600030101010101" pitchFamily="2" charset="-122"/>
                        </a:defRPr>
                      </a:lvl6pPr>
                      <a:lvl7pPr marL="2743200" algn="l" defTabSz="914400" rtl="0" eaLnBrk="1" latinLnBrk="0" hangingPunct="1">
                        <a:defRPr sz="1800" kern="1200">
                          <a:solidFill>
                            <a:schemeClr val="dk1"/>
                          </a:solidFill>
                          <a:latin typeface="Arial" panose="020B0604020202020204"/>
                          <a:ea typeface="宋体" panose="02010600030101010101" pitchFamily="2" charset="-122"/>
                        </a:defRPr>
                      </a:lvl7pPr>
                      <a:lvl8pPr marL="3200400" algn="l" defTabSz="914400" rtl="0" eaLnBrk="1" latinLnBrk="0" hangingPunct="1">
                        <a:defRPr sz="1800" kern="1200">
                          <a:solidFill>
                            <a:schemeClr val="dk1"/>
                          </a:solidFill>
                          <a:latin typeface="Arial" panose="020B0604020202020204"/>
                          <a:ea typeface="宋体" panose="02010600030101010101" pitchFamily="2" charset="-122"/>
                        </a:defRPr>
                      </a:lvl8pPr>
                      <a:lvl9pPr marL="3657600" algn="l" defTabSz="914400" rtl="0" eaLnBrk="1" latinLnBrk="0" hangingPunct="1">
                        <a:defRPr sz="1800" kern="1200">
                          <a:solidFill>
                            <a:schemeClr val="dk1"/>
                          </a:solidFill>
                          <a:latin typeface="Arial" panose="020B0604020202020204"/>
                          <a:ea typeface="宋体" panose="02010600030101010101" pitchFamily="2" charset="-122"/>
                        </a:defRPr>
                      </a:lvl9pPr>
                    </a:lstStyle>
                    <a:p>
                      <a:pPr indent="0" algn="ctr">
                        <a:spcAft>
                          <a:spcPts val="0"/>
                        </a:spcAft>
                      </a:pPr>
                      <a:r>
                        <a:rPr lang="en-US" altLang="zh-CN" sz="1600" b="1" kern="100" dirty="0">
                          <a:solidFill>
                            <a:schemeClr val="dk1"/>
                          </a:solidFill>
                          <a:effectLst/>
                          <a:latin typeface="微软雅黑" panose="020B0503020204020204" pitchFamily="34" charset="-122"/>
                          <a:ea typeface="微软雅黑" panose="020B0503020204020204" pitchFamily="34" charset="-122"/>
                          <a:cs typeface="+mn-cs"/>
                        </a:rPr>
                        <a:t>Lifter</a:t>
                      </a:r>
                      <a:r>
                        <a:rPr lang="en-US" altLang="zh-CN" sz="1600" b="1" kern="100" baseline="0" dirty="0">
                          <a:solidFill>
                            <a:schemeClr val="dk1"/>
                          </a:solidFill>
                          <a:effectLst/>
                          <a:latin typeface="微软雅黑" panose="020B0503020204020204" pitchFamily="34" charset="-122"/>
                          <a:ea typeface="微软雅黑" panose="020B0503020204020204" pitchFamily="34" charset="-122"/>
                          <a:cs typeface="+mn-cs"/>
                        </a:rPr>
                        <a:t> </a:t>
                      </a:r>
                      <a:r>
                        <a:rPr lang="en-US" altLang="zh-CN" sz="1600" b="1" kern="100" baseline="0" dirty="0" err="1">
                          <a:solidFill>
                            <a:schemeClr val="dk1"/>
                          </a:solidFill>
                          <a:effectLst/>
                          <a:latin typeface="微软雅黑" panose="020B0503020204020204" pitchFamily="34" charset="-122"/>
                          <a:ea typeface="微软雅黑" panose="020B0503020204020204" pitchFamily="34" charset="-122"/>
                          <a:cs typeface="+mn-cs"/>
                        </a:rPr>
                        <a:t>hight</a:t>
                      </a:r>
                      <a:endParaRPr lang="zh-CN" sz="1600" b="1" kern="1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panose="020B0604020202020204"/>
                          <a:ea typeface="宋体" panose="02010600030101010101" pitchFamily="2" charset="-122"/>
                        </a:defRPr>
                      </a:lvl1pPr>
                      <a:lvl2pPr marL="457200" algn="l" defTabSz="914400" rtl="0" eaLnBrk="1" latinLnBrk="0" hangingPunct="1">
                        <a:defRPr sz="1800" kern="1200">
                          <a:solidFill>
                            <a:schemeClr val="dk1"/>
                          </a:solidFill>
                          <a:latin typeface="Arial" panose="020B0604020202020204"/>
                          <a:ea typeface="宋体" panose="02010600030101010101" pitchFamily="2" charset="-122"/>
                        </a:defRPr>
                      </a:lvl2pPr>
                      <a:lvl3pPr marL="914400" algn="l" defTabSz="914400" rtl="0" eaLnBrk="1" latinLnBrk="0" hangingPunct="1">
                        <a:defRPr sz="1800" kern="1200">
                          <a:solidFill>
                            <a:schemeClr val="dk1"/>
                          </a:solidFill>
                          <a:latin typeface="Arial" panose="020B0604020202020204"/>
                          <a:ea typeface="宋体" panose="02010600030101010101" pitchFamily="2" charset="-122"/>
                        </a:defRPr>
                      </a:lvl3pPr>
                      <a:lvl4pPr marL="1371600" algn="l" defTabSz="914400" rtl="0" eaLnBrk="1" latinLnBrk="0" hangingPunct="1">
                        <a:defRPr sz="1800" kern="1200">
                          <a:solidFill>
                            <a:schemeClr val="dk1"/>
                          </a:solidFill>
                          <a:latin typeface="Arial" panose="020B0604020202020204"/>
                          <a:ea typeface="宋体" panose="02010600030101010101" pitchFamily="2" charset="-122"/>
                        </a:defRPr>
                      </a:lvl4pPr>
                      <a:lvl5pPr marL="1828800" algn="l" defTabSz="914400" rtl="0" eaLnBrk="1" latinLnBrk="0" hangingPunct="1">
                        <a:defRPr sz="1800" kern="1200">
                          <a:solidFill>
                            <a:schemeClr val="dk1"/>
                          </a:solidFill>
                          <a:latin typeface="Arial" panose="020B0604020202020204"/>
                          <a:ea typeface="宋体" panose="02010600030101010101" pitchFamily="2" charset="-122"/>
                        </a:defRPr>
                      </a:lvl5pPr>
                      <a:lvl6pPr marL="2286000" algn="l" defTabSz="914400" rtl="0" eaLnBrk="1" latinLnBrk="0" hangingPunct="1">
                        <a:defRPr sz="1800" kern="1200">
                          <a:solidFill>
                            <a:schemeClr val="dk1"/>
                          </a:solidFill>
                          <a:latin typeface="Arial" panose="020B0604020202020204"/>
                          <a:ea typeface="宋体" panose="02010600030101010101" pitchFamily="2" charset="-122"/>
                        </a:defRPr>
                      </a:lvl6pPr>
                      <a:lvl7pPr marL="2743200" algn="l" defTabSz="914400" rtl="0" eaLnBrk="1" latinLnBrk="0" hangingPunct="1">
                        <a:defRPr sz="1800" kern="1200">
                          <a:solidFill>
                            <a:schemeClr val="dk1"/>
                          </a:solidFill>
                          <a:latin typeface="Arial" panose="020B0604020202020204"/>
                          <a:ea typeface="宋体" panose="02010600030101010101" pitchFamily="2" charset="-122"/>
                        </a:defRPr>
                      </a:lvl7pPr>
                      <a:lvl8pPr marL="3200400" algn="l" defTabSz="914400" rtl="0" eaLnBrk="1" latinLnBrk="0" hangingPunct="1">
                        <a:defRPr sz="1800" kern="1200">
                          <a:solidFill>
                            <a:schemeClr val="dk1"/>
                          </a:solidFill>
                          <a:latin typeface="Arial" panose="020B0604020202020204"/>
                          <a:ea typeface="宋体" panose="02010600030101010101" pitchFamily="2" charset="-122"/>
                        </a:defRPr>
                      </a:lvl8pPr>
                      <a:lvl9pPr marL="3657600" algn="l" defTabSz="914400" rtl="0" eaLnBrk="1" latinLnBrk="0" hangingPunct="1">
                        <a:defRPr sz="1800" kern="1200">
                          <a:solidFill>
                            <a:schemeClr val="dk1"/>
                          </a:solidFill>
                          <a:latin typeface="Arial" panose="020B0604020202020204"/>
                          <a:ea typeface="宋体" panose="02010600030101010101" pitchFamily="2" charset="-122"/>
                        </a:defRPr>
                      </a:lvl9pPr>
                    </a:lstStyle>
                    <a:p>
                      <a:pPr indent="0" algn="ctr">
                        <a:spcAft>
                          <a:spcPts val="0"/>
                        </a:spcAft>
                      </a:pPr>
                      <a:r>
                        <a:rPr lang="en-US" sz="1600" b="1" kern="100" dirty="0">
                          <a:solidFill>
                            <a:schemeClr val="dk1"/>
                          </a:solidFill>
                          <a:effectLst/>
                          <a:latin typeface="微软雅黑" panose="020B0503020204020204" pitchFamily="34" charset="-122"/>
                          <a:ea typeface="微软雅黑" panose="020B0503020204020204" pitchFamily="34" charset="-122"/>
                          <a:cs typeface="+mn-cs"/>
                        </a:rPr>
                        <a:t>~</a:t>
                      </a:r>
                      <a:r>
                        <a:rPr lang="en-US" altLang="zh-CN" sz="1600" b="1" kern="100" dirty="0">
                          <a:solidFill>
                            <a:schemeClr val="dk1"/>
                          </a:solidFill>
                          <a:effectLst/>
                          <a:latin typeface="微软雅黑" panose="020B0503020204020204" pitchFamily="34" charset="-122"/>
                          <a:ea typeface="微软雅黑" panose="020B0503020204020204" pitchFamily="34" charset="-122"/>
                          <a:cs typeface="+mn-cs"/>
                        </a:rPr>
                        <a:t>40</a:t>
                      </a:r>
                      <a:r>
                        <a:rPr lang="en-US" sz="1600" b="1" kern="100" dirty="0">
                          <a:solidFill>
                            <a:schemeClr val="dk1"/>
                          </a:solidFill>
                          <a:effectLst/>
                          <a:latin typeface="微软雅黑" panose="020B0503020204020204" pitchFamily="34" charset="-122"/>
                          <a:ea typeface="微软雅黑" panose="020B0503020204020204" pitchFamily="34" charset="-122"/>
                          <a:cs typeface="+mn-cs"/>
                        </a:rPr>
                        <a:t> m</a:t>
                      </a:r>
                      <a:endParaRPr lang="zh-CN" sz="1600" b="1" kern="1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7"/>
                  </a:ext>
                </a:extLst>
              </a:tr>
            </a:tbl>
          </a:graphicData>
        </a:graphic>
      </p:graphicFrame>
      <p:graphicFrame>
        <p:nvGraphicFramePr>
          <p:cNvPr id="11" name="图示 5"/>
          <p:cNvGraphicFramePr/>
          <p:nvPr>
            <p:extLst>
              <p:ext uri="{D42A27DB-BD31-4B8C-83A1-F6EECF244321}">
                <p14:modId xmlns:p14="http://schemas.microsoft.com/office/powerpoint/2010/main" val="2108572996"/>
              </p:ext>
            </p:extLst>
          </p:nvPr>
        </p:nvGraphicFramePr>
        <p:xfrm>
          <a:off x="364351" y="3848110"/>
          <a:ext cx="4925404" cy="3009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组 6"/>
          <p:cNvGrpSpPr/>
          <p:nvPr/>
        </p:nvGrpSpPr>
        <p:grpSpPr>
          <a:xfrm>
            <a:off x="5134868" y="852898"/>
            <a:ext cx="4495916" cy="5646372"/>
            <a:chOff x="5134868" y="852898"/>
            <a:chExt cx="4495916" cy="5646372"/>
          </a:xfrm>
        </p:grpSpPr>
        <p:pic>
          <p:nvPicPr>
            <p:cNvPr id="6" name="Picture 3"/>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134868" y="852898"/>
              <a:ext cx="4277097" cy="5646372"/>
            </a:xfrm>
            <a:prstGeom prst="rect">
              <a:avLst/>
            </a:prstGeom>
            <a:noFill/>
            <a:ln>
              <a:noFill/>
            </a:ln>
            <a:effectLst/>
          </p:spPr>
        </p:pic>
        <p:sp>
          <p:nvSpPr>
            <p:cNvPr id="5" name="文本框 4"/>
            <p:cNvSpPr txBox="1"/>
            <p:nvPr/>
          </p:nvSpPr>
          <p:spPr>
            <a:xfrm>
              <a:off x="7161233" y="1052052"/>
              <a:ext cx="861890" cy="430887"/>
            </a:xfrm>
            <a:prstGeom prst="rect">
              <a:avLst/>
            </a:prstGeom>
            <a:solidFill>
              <a:schemeClr val="bg1"/>
            </a:solidFill>
          </p:spPr>
          <p:txBody>
            <a:bodyPr wrap="square" rtlCol="0">
              <a:spAutoFit/>
            </a:bodyPr>
            <a:lstStyle/>
            <a:p>
              <a:r>
                <a:rPr kumimoji="1" lang="en-US" altLang="zh-CN" dirty="0"/>
                <a:t>Lifter</a:t>
              </a:r>
              <a:endParaRPr kumimoji="1" lang="zh-CN" altLang="en-US" dirty="0"/>
            </a:p>
          </p:txBody>
        </p:sp>
        <p:sp>
          <p:nvSpPr>
            <p:cNvPr id="9" name="文本框 8"/>
            <p:cNvSpPr txBox="1"/>
            <p:nvPr/>
          </p:nvSpPr>
          <p:spPr>
            <a:xfrm>
              <a:off x="8326355" y="2215295"/>
              <a:ext cx="1304429" cy="769441"/>
            </a:xfrm>
            <a:prstGeom prst="rect">
              <a:avLst/>
            </a:prstGeom>
            <a:solidFill>
              <a:schemeClr val="bg1"/>
            </a:solidFill>
          </p:spPr>
          <p:txBody>
            <a:bodyPr wrap="square" rtlCol="0">
              <a:spAutoFit/>
            </a:bodyPr>
            <a:lstStyle/>
            <a:p>
              <a:r>
                <a:rPr kumimoji="1" lang="en-US" altLang="zh-CN"/>
                <a:t>Coupling area</a:t>
              </a:r>
              <a:endParaRPr kumimoji="1" lang="zh-CN" altLang="en-US" dirty="0"/>
            </a:p>
          </p:txBody>
        </p:sp>
        <p:sp>
          <p:nvSpPr>
            <p:cNvPr id="12" name="文本框 11"/>
            <p:cNvSpPr txBox="1"/>
            <p:nvPr/>
          </p:nvSpPr>
          <p:spPr>
            <a:xfrm>
              <a:off x="7967156" y="3678835"/>
              <a:ext cx="1523249" cy="769441"/>
            </a:xfrm>
            <a:prstGeom prst="rect">
              <a:avLst/>
            </a:prstGeom>
            <a:solidFill>
              <a:schemeClr val="bg1"/>
            </a:solidFill>
          </p:spPr>
          <p:txBody>
            <a:bodyPr wrap="square" rtlCol="0">
              <a:spAutoFit/>
            </a:bodyPr>
            <a:lstStyle/>
            <a:p>
              <a:r>
                <a:rPr kumimoji="1" lang="en-US" altLang="zh-CN"/>
                <a:t>Heat exchanger</a:t>
              </a:r>
              <a:endParaRPr kumimoji="1" lang="zh-CN" altLang="en-US" dirty="0"/>
            </a:p>
          </p:txBody>
        </p:sp>
        <p:sp>
          <p:nvSpPr>
            <p:cNvPr id="13" name="文本框 12"/>
            <p:cNvSpPr txBox="1"/>
            <p:nvPr/>
          </p:nvSpPr>
          <p:spPr>
            <a:xfrm>
              <a:off x="7243294" y="2405523"/>
              <a:ext cx="697768" cy="584775"/>
            </a:xfrm>
            <a:prstGeom prst="rect">
              <a:avLst/>
            </a:prstGeom>
            <a:solidFill>
              <a:schemeClr val="bg1"/>
            </a:solidFill>
          </p:spPr>
          <p:txBody>
            <a:bodyPr wrap="square" rtlCol="0">
              <a:spAutoFit/>
            </a:bodyPr>
            <a:lstStyle/>
            <a:p>
              <a:r>
                <a:rPr kumimoji="1" lang="en-US" altLang="zh-CN" sz="1600"/>
                <a:t>Cont-ainer</a:t>
              </a:r>
              <a:endParaRPr kumimoji="1" lang="zh-CN" altLang="en-US" sz="1600" dirty="0"/>
            </a:p>
          </p:txBody>
        </p:sp>
        <p:sp>
          <p:nvSpPr>
            <p:cNvPr id="14" name="文本框 13"/>
            <p:cNvSpPr txBox="1"/>
            <p:nvPr/>
          </p:nvSpPr>
          <p:spPr>
            <a:xfrm>
              <a:off x="7796981" y="4749745"/>
              <a:ext cx="1474604" cy="430887"/>
            </a:xfrm>
            <a:prstGeom prst="rect">
              <a:avLst/>
            </a:prstGeom>
            <a:solidFill>
              <a:schemeClr val="bg1"/>
            </a:solidFill>
          </p:spPr>
          <p:txBody>
            <a:bodyPr wrap="square" rtlCol="0">
              <a:spAutoFit/>
            </a:bodyPr>
            <a:lstStyle/>
            <a:p>
              <a:r>
                <a:rPr kumimoji="1" lang="en-US" altLang="zh-CN"/>
                <a:t>Purifier</a:t>
              </a:r>
              <a:endParaRPr kumimoji="1" lang="zh-CN" altLang="en-US" dirty="0"/>
            </a:p>
          </p:txBody>
        </p:sp>
        <p:sp>
          <p:nvSpPr>
            <p:cNvPr id="15" name="文本框 14"/>
            <p:cNvSpPr txBox="1"/>
            <p:nvPr/>
          </p:nvSpPr>
          <p:spPr>
            <a:xfrm>
              <a:off x="7321019" y="5635744"/>
              <a:ext cx="1657550" cy="769441"/>
            </a:xfrm>
            <a:prstGeom prst="rect">
              <a:avLst/>
            </a:prstGeom>
            <a:solidFill>
              <a:schemeClr val="bg1"/>
            </a:solidFill>
          </p:spPr>
          <p:txBody>
            <a:bodyPr wrap="square" rtlCol="0">
              <a:spAutoFit/>
            </a:bodyPr>
            <a:lstStyle/>
            <a:p>
              <a:r>
                <a:rPr kumimoji="1" lang="en-US" altLang="zh-CN"/>
                <a:t>Emergency container</a:t>
              </a:r>
              <a:endParaRPr kumimoji="1" lang="zh-CN" altLang="en-US" dirty="0"/>
            </a:p>
          </p:txBody>
        </p:sp>
      </p:grpSp>
    </p:spTree>
    <p:extLst>
      <p:ext uri="{BB962C8B-B14F-4D97-AF65-F5344CB8AC3E}">
        <p14:creationId xmlns:p14="http://schemas.microsoft.com/office/powerpoint/2010/main" val="41215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lstStyle/>
          <a:p>
            <a:r>
              <a:rPr lang="en-US" altLang="zh-CN" kern="1200" dirty="0">
                <a:latin typeface="Times New Roman" charset="0"/>
                <a:ea typeface="Times New Roman" charset="0"/>
                <a:cs typeface="Times New Roman" charset="0"/>
              </a:rPr>
              <a:t>Outlines</a:t>
            </a:r>
            <a:endParaRPr lang="zh-CN" altLang="en-US" kern="1200" dirty="0">
              <a:latin typeface="Times New Roman" charset="0"/>
              <a:ea typeface="Times New Roman" charset="0"/>
              <a:cs typeface="Times New Roman" charset="0"/>
            </a:endParaRPr>
          </a:p>
        </p:txBody>
      </p:sp>
      <p:sp>
        <p:nvSpPr>
          <p:cNvPr id="5" name="Rectangle 3"/>
          <p:cNvSpPr txBox="1">
            <a:spLocks noChangeArrowheads="1"/>
          </p:cNvSpPr>
          <p:nvPr/>
        </p:nvSpPr>
        <p:spPr>
          <a:xfrm>
            <a:off x="1258565" y="1607780"/>
            <a:ext cx="7668852" cy="2877711"/>
          </a:xfrm>
          <a:prstGeom prst="rect">
            <a:avLst/>
          </a:prstGeom>
          <a:noFill/>
          <a:ln/>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600"/>
              </a:spcAft>
            </a:pPr>
            <a:r>
              <a:rPr lang="en-US" altLang="zh-CN" sz="2800" b="1" dirty="0">
                <a:latin typeface="Times New Roman" charset="0"/>
                <a:ea typeface="黑体" charset="0"/>
                <a:cs typeface="黑体" charset="0"/>
              </a:rPr>
              <a:t>Motivation and Project Introduction </a:t>
            </a:r>
          </a:p>
          <a:p>
            <a:pPr>
              <a:spcBef>
                <a:spcPts val="0"/>
              </a:spcBef>
              <a:spcAft>
                <a:spcPts val="600"/>
              </a:spcAft>
            </a:pPr>
            <a:r>
              <a:rPr lang="en-US" altLang="zh-CN" sz="2800" b="1" dirty="0">
                <a:solidFill>
                  <a:srgbClr val="C9CBCE"/>
                </a:solidFill>
                <a:latin typeface="Times New Roman" charset="0"/>
                <a:ea typeface="黑体" charset="0"/>
                <a:cs typeface="黑体" charset="0"/>
              </a:rPr>
              <a:t>Design and Progress</a:t>
            </a:r>
          </a:p>
          <a:p>
            <a:pPr lvl="1">
              <a:spcBef>
                <a:spcPts val="0"/>
              </a:spcBef>
              <a:spcAft>
                <a:spcPts val="600"/>
              </a:spcAft>
            </a:pPr>
            <a:r>
              <a:rPr lang="en-US" altLang="zh-CN" sz="2400" b="1" dirty="0">
                <a:solidFill>
                  <a:srgbClr val="C9CBCE"/>
                </a:solidFill>
                <a:latin typeface="Times New Roman" charset="0"/>
                <a:ea typeface="黑体" charset="0"/>
                <a:cs typeface="黑体" charset="0"/>
              </a:rPr>
              <a:t>Accelerator</a:t>
            </a:r>
          </a:p>
          <a:p>
            <a:pPr lvl="1">
              <a:spcBef>
                <a:spcPts val="0"/>
              </a:spcBef>
              <a:spcAft>
                <a:spcPts val="600"/>
              </a:spcAft>
            </a:pPr>
            <a:r>
              <a:rPr lang="en-US" altLang="zh-CN" sz="2400" b="1" dirty="0">
                <a:solidFill>
                  <a:srgbClr val="C9CBCE"/>
                </a:solidFill>
                <a:latin typeface="Times New Roman" charset="0"/>
                <a:ea typeface="黑体" charset="0"/>
                <a:cs typeface="黑体" charset="0"/>
              </a:rPr>
              <a:t>Target</a:t>
            </a:r>
          </a:p>
          <a:p>
            <a:pPr lvl="1">
              <a:spcBef>
                <a:spcPts val="0"/>
              </a:spcBef>
              <a:spcAft>
                <a:spcPts val="600"/>
              </a:spcAft>
            </a:pPr>
            <a:r>
              <a:rPr lang="en-US" altLang="zh-CN" sz="2400" b="1" dirty="0">
                <a:solidFill>
                  <a:srgbClr val="C9CBCE"/>
                </a:solidFill>
                <a:latin typeface="Times New Roman" charset="0"/>
                <a:ea typeface="黑体" charset="0"/>
                <a:cs typeface="黑体" charset="0"/>
              </a:rPr>
              <a:t>Reactor</a:t>
            </a:r>
          </a:p>
          <a:p>
            <a:pPr>
              <a:spcBef>
                <a:spcPts val="0"/>
              </a:spcBef>
              <a:spcAft>
                <a:spcPts val="600"/>
              </a:spcAft>
            </a:pPr>
            <a:r>
              <a:rPr lang="en-US" altLang="zh-CN" sz="2800" b="1" dirty="0">
                <a:solidFill>
                  <a:srgbClr val="C9CBCE"/>
                </a:solidFill>
                <a:latin typeface="Times New Roman" charset="0"/>
                <a:ea typeface="黑体" charset="0"/>
                <a:cs typeface="黑体" charset="0"/>
              </a:rPr>
              <a:t>Summary</a:t>
            </a:r>
          </a:p>
        </p:txBody>
      </p:sp>
    </p:spTree>
    <p:extLst>
      <p:ext uri="{BB962C8B-B14F-4D97-AF65-F5344CB8AC3E}">
        <p14:creationId xmlns:p14="http://schemas.microsoft.com/office/powerpoint/2010/main" val="2002093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 name="Granular Target Conception"/>
          <p:cNvSpPr txBox="1">
            <a:spLocks noGrp="1"/>
          </p:cNvSpPr>
          <p:nvPr>
            <p:ph type="title"/>
          </p:nvPr>
        </p:nvSpPr>
        <p:spPr>
          <a:prstGeom prst="rect">
            <a:avLst/>
          </a:prstGeom>
        </p:spPr>
        <p:txBody>
          <a:bodyPr anchor="ctr"/>
          <a:lstStyle/>
          <a:p>
            <a:r>
              <a:rPr>
                <a:latin typeface="Times New Roman" charset="0"/>
                <a:ea typeface="Times New Roman" charset="0"/>
                <a:cs typeface="Times New Roman" charset="0"/>
              </a:rPr>
              <a:t>Granular Target Conception</a:t>
            </a:r>
          </a:p>
        </p:txBody>
      </p:sp>
      <p:sp>
        <p:nvSpPr>
          <p:cNvPr id="685" name="In principle, it can stands for tens of MW beam power…"/>
          <p:cNvSpPr txBox="1"/>
          <p:nvPr/>
        </p:nvSpPr>
        <p:spPr>
          <a:xfrm>
            <a:off x="4112227" y="5517091"/>
            <a:ext cx="5763018" cy="1015663"/>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342900" indent="-342900">
              <a:buSzPct val="100000"/>
              <a:buFont typeface="Arial"/>
              <a:buChar char="•"/>
              <a:defRPr sz="2000">
                <a:solidFill>
                  <a:srgbClr val="C00000"/>
                </a:solidFill>
                <a:latin typeface="+mj-lt"/>
                <a:ea typeface="+mj-ea"/>
                <a:cs typeface="+mj-cs"/>
                <a:sym typeface="Calibri"/>
              </a:defRPr>
            </a:pPr>
            <a:r>
              <a:rPr sz="2000" dirty="0">
                <a:solidFill>
                  <a:srgbClr val="0000FF"/>
                </a:solidFill>
              </a:rPr>
              <a:t>It can stands for tens of MW beam power</a:t>
            </a:r>
          </a:p>
          <a:p>
            <a:pPr marL="342900" indent="-342900">
              <a:buSzPct val="100000"/>
              <a:buFont typeface="Arial"/>
              <a:buChar char="•"/>
              <a:defRPr sz="2000">
                <a:solidFill>
                  <a:srgbClr val="C00000"/>
                </a:solidFill>
                <a:latin typeface="+mj-lt"/>
                <a:ea typeface="+mj-ea"/>
                <a:cs typeface="+mj-cs"/>
                <a:sym typeface="Calibri"/>
              </a:defRPr>
            </a:pPr>
            <a:r>
              <a:rPr sz="2000" dirty="0">
                <a:solidFill>
                  <a:srgbClr val="0000FF"/>
                </a:solidFill>
              </a:rPr>
              <a:t>Increasing flexibility to use other target materials to increase the neutron yields</a:t>
            </a:r>
          </a:p>
        </p:txBody>
      </p:sp>
      <p:grpSp>
        <p:nvGrpSpPr>
          <p:cNvPr id="32" name="组 31"/>
          <p:cNvGrpSpPr/>
          <p:nvPr/>
        </p:nvGrpSpPr>
        <p:grpSpPr>
          <a:xfrm>
            <a:off x="3694833" y="1026143"/>
            <a:ext cx="5784386" cy="4373561"/>
            <a:chOff x="3497728" y="1166089"/>
            <a:chExt cx="5784386" cy="4373561"/>
          </a:xfrm>
        </p:grpSpPr>
        <p:pic>
          <p:nvPicPr>
            <p:cNvPr id="686" name="image58.png" descr="image58.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97728" y="1166089"/>
              <a:ext cx="5784386" cy="4373561"/>
            </a:xfrm>
            <a:prstGeom prst="rect">
              <a:avLst/>
            </a:prstGeom>
            <a:ln w="12700">
              <a:miter lim="400000"/>
            </a:ln>
          </p:spPr>
        </p:pic>
        <p:sp>
          <p:nvSpPr>
            <p:cNvPr id="10" name="矩形 9"/>
            <p:cNvSpPr/>
            <p:nvPr/>
          </p:nvSpPr>
          <p:spPr>
            <a:xfrm>
              <a:off x="4300555" y="2890684"/>
              <a:ext cx="409098" cy="128526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cxnSp>
          <p:nvCxnSpPr>
            <p:cNvPr id="11" name="直接箭头连接符 6"/>
            <p:cNvCxnSpPr/>
            <p:nvPr/>
          </p:nvCxnSpPr>
          <p:spPr>
            <a:xfrm flipH="1">
              <a:off x="3915122" y="3824748"/>
              <a:ext cx="334364" cy="2732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42"/>
            <p:cNvCxnSpPr/>
            <p:nvPr/>
          </p:nvCxnSpPr>
          <p:spPr>
            <a:xfrm flipH="1" flipV="1">
              <a:off x="3915122" y="2924304"/>
              <a:ext cx="309939" cy="2121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43"/>
            <p:cNvCxnSpPr/>
            <p:nvPr/>
          </p:nvCxnSpPr>
          <p:spPr>
            <a:xfrm flipH="1">
              <a:off x="3842638" y="3517346"/>
              <a:ext cx="406848" cy="108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44"/>
            <p:cNvCxnSpPr/>
            <p:nvPr/>
          </p:nvCxnSpPr>
          <p:spPr>
            <a:xfrm flipV="1">
              <a:off x="4802847" y="2924304"/>
              <a:ext cx="330266" cy="21218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5"/>
            <p:cNvCxnSpPr/>
            <p:nvPr/>
          </p:nvCxnSpPr>
          <p:spPr>
            <a:xfrm>
              <a:off x="4782166" y="3532750"/>
              <a:ext cx="347490" cy="5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46"/>
            <p:cNvCxnSpPr/>
            <p:nvPr/>
          </p:nvCxnSpPr>
          <p:spPr>
            <a:xfrm>
              <a:off x="4802847" y="3824748"/>
              <a:ext cx="326809" cy="2732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bwMode="auto">
            <a:xfrm>
              <a:off x="5052313" y="3352869"/>
              <a:ext cx="722976" cy="338554"/>
            </a:xfrm>
            <a:prstGeom prst="rect">
              <a:avLst/>
            </a:prstGeom>
            <a:noFill/>
            <a:ln w="9525">
              <a:noFill/>
              <a:miter lim="800000"/>
              <a:headEnd/>
              <a:tailEnd/>
            </a:ln>
          </p:spPr>
          <p:txBody>
            <a:bodyPr wrap="square" rtlCol="0">
              <a:spAutoFit/>
            </a:bodyPr>
            <a:lstStyle/>
            <a:p>
              <a:r>
                <a:rPr lang="en-US" altLang="zh-CN" sz="800" b="1">
                  <a:solidFill>
                    <a:srgbClr val="FF0000"/>
                  </a:solidFill>
                  <a:latin typeface="+mn-lt"/>
                  <a:ea typeface="楷体_GB2312" pitchFamily="49" charset="-122"/>
                  <a:cs typeface="Times New Roman" pitchFamily="18" charset="0"/>
                </a:rPr>
                <a:t>Spallation </a:t>
              </a:r>
            </a:p>
            <a:p>
              <a:r>
                <a:rPr lang="en-US" altLang="zh-CN" sz="800" b="1" dirty="0">
                  <a:solidFill>
                    <a:srgbClr val="FF0000"/>
                  </a:solidFill>
                  <a:latin typeface="+mn-lt"/>
                  <a:ea typeface="楷体_GB2312" pitchFamily="49" charset="-122"/>
                  <a:cs typeface="Times New Roman" pitchFamily="18" charset="0"/>
                </a:rPr>
                <a:t>neutron</a:t>
              </a:r>
              <a:endParaRPr lang="zh-CN" altLang="en-US" sz="800" b="1" dirty="0">
                <a:solidFill>
                  <a:srgbClr val="FF0000"/>
                </a:solidFill>
                <a:latin typeface="+mn-lt"/>
                <a:ea typeface="楷体_GB2312" pitchFamily="49" charset="-122"/>
                <a:cs typeface="Times New Roman" pitchFamily="18" charset="0"/>
              </a:endParaRPr>
            </a:p>
          </p:txBody>
        </p:sp>
      </p:grpSp>
      <p:pic>
        <p:nvPicPr>
          <p:cNvPr id="682" name="File:Wooden hourglass 3.jpg" descr="File:Wooden hourglass 3.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9957" y="1376461"/>
            <a:ext cx="1047945" cy="2385857"/>
          </a:xfrm>
          <a:prstGeom prst="rect">
            <a:avLst/>
          </a:prstGeom>
          <a:ln w="12700" cap="flat">
            <a:noFill/>
            <a:miter lim="400000"/>
          </a:ln>
          <a:effectLst/>
        </p:spPr>
      </p:pic>
      <p:sp>
        <p:nvSpPr>
          <p:cNvPr id="683" name="Sand Clock…"/>
          <p:cNvSpPr txBox="1"/>
          <p:nvPr/>
        </p:nvSpPr>
        <p:spPr>
          <a:xfrm>
            <a:off x="-63039" y="958594"/>
            <a:ext cx="1741603" cy="33855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b="1">
                <a:solidFill>
                  <a:srgbClr val="0033CC"/>
                </a:solidFill>
              </a:defRPr>
            </a:pPr>
            <a:r>
              <a:rPr sz="1600" dirty="0"/>
              <a:t>Sand Clock</a:t>
            </a:r>
          </a:p>
        </p:txBody>
      </p:sp>
      <p:sp>
        <p:nvSpPr>
          <p:cNvPr id="33" name="文本框 32"/>
          <p:cNvSpPr txBox="1"/>
          <p:nvPr/>
        </p:nvSpPr>
        <p:spPr>
          <a:xfrm>
            <a:off x="153460" y="3859961"/>
            <a:ext cx="3616107" cy="2554545"/>
          </a:xfrm>
          <a:prstGeom prst="rect">
            <a:avLst/>
          </a:prstGeom>
          <a:noFill/>
        </p:spPr>
        <p:txBody>
          <a:bodyPr wrap="square" rtlCol="0">
            <a:spAutoFit/>
          </a:bodyPr>
          <a:lstStyle/>
          <a:p>
            <a:r>
              <a:rPr kumimoji="1" lang="en-US" altLang="zh-CN" sz="2000" dirty="0">
                <a:solidFill>
                  <a:srgbClr val="FF0000"/>
                </a:solidFill>
              </a:rPr>
              <a:t>Merits:</a:t>
            </a:r>
          </a:p>
          <a:p>
            <a:pPr marL="342900" indent="-342900">
              <a:buFont typeface="Arial" charset="0"/>
              <a:buChar char="•"/>
            </a:pPr>
            <a:r>
              <a:rPr kumimoji="1" lang="en-US" altLang="zh-CN" sz="2000" dirty="0">
                <a:solidFill>
                  <a:srgbClr val="0000FF"/>
                </a:solidFill>
              </a:rPr>
              <a:t>Heat exchange outside</a:t>
            </a:r>
          </a:p>
          <a:p>
            <a:pPr marL="342900" indent="-342900">
              <a:buFont typeface="Arial" charset="0"/>
              <a:buChar char="•"/>
            </a:pPr>
            <a:r>
              <a:rPr kumimoji="1" lang="en-US" altLang="zh-CN" sz="2000" dirty="0">
                <a:solidFill>
                  <a:srgbClr val="0000FF"/>
                </a:solidFill>
              </a:rPr>
              <a:t>No Stress due to beam trip</a:t>
            </a:r>
          </a:p>
          <a:p>
            <a:pPr marL="342900" indent="-342900">
              <a:buFont typeface="Arial" charset="0"/>
              <a:buChar char="•"/>
            </a:pPr>
            <a:r>
              <a:rPr kumimoji="1" lang="en-US" altLang="zh-CN" sz="2000" dirty="0">
                <a:solidFill>
                  <a:srgbClr val="0000FF"/>
                </a:solidFill>
              </a:rPr>
              <a:t>No thermal shock due to beam pulse</a:t>
            </a:r>
          </a:p>
          <a:p>
            <a:endParaRPr kumimoji="1" lang="en-US" altLang="zh-CN" sz="2000" dirty="0">
              <a:solidFill>
                <a:srgbClr val="0000FF"/>
              </a:solidFill>
            </a:endParaRPr>
          </a:p>
          <a:p>
            <a:r>
              <a:rPr kumimoji="1" lang="en-US" altLang="zh-CN" sz="2000" dirty="0">
                <a:solidFill>
                  <a:srgbClr val="FF0000"/>
                </a:solidFill>
              </a:rPr>
              <a:t>Drawbacks</a:t>
            </a:r>
            <a:r>
              <a:rPr kumimoji="1" lang="zh-CN" altLang="en-US" sz="2000" dirty="0">
                <a:solidFill>
                  <a:srgbClr val="FF0000"/>
                </a:solidFill>
              </a:rPr>
              <a:t>：</a:t>
            </a:r>
            <a:endParaRPr kumimoji="1" lang="en-US" altLang="zh-CN" sz="2000" dirty="0">
              <a:solidFill>
                <a:srgbClr val="FF0000"/>
              </a:solidFill>
            </a:endParaRPr>
          </a:p>
          <a:p>
            <a:pPr marL="342900" indent="-342900">
              <a:buFont typeface="Arial" charset="0"/>
              <a:buChar char="•"/>
            </a:pPr>
            <a:r>
              <a:rPr kumimoji="1" lang="en-US" altLang="zh-CN" sz="2000" dirty="0">
                <a:solidFill>
                  <a:srgbClr val="0000FF"/>
                </a:solidFill>
              </a:rPr>
              <a:t>Dusty</a:t>
            </a:r>
            <a:r>
              <a:rPr kumimoji="1" lang="zh-CN" altLang="en-US" sz="2000" dirty="0">
                <a:solidFill>
                  <a:srgbClr val="0000FF"/>
                </a:solidFill>
              </a:rPr>
              <a:t> </a:t>
            </a:r>
            <a:r>
              <a:rPr kumimoji="1" lang="en-US" altLang="zh-CN" sz="2000" dirty="0">
                <a:solidFill>
                  <a:srgbClr val="0000FF"/>
                </a:solidFill>
              </a:rPr>
              <a:t>due to abrasion</a:t>
            </a:r>
          </a:p>
        </p:txBody>
      </p:sp>
      <p:pic>
        <p:nvPicPr>
          <p:cNvPr id="42" name="d20_20_1Gev.avi"/>
          <p:cNvPicPr>
            <a:picLocks noChangeAspect="1"/>
          </p:cNvPicPr>
          <p:nvPr>
            <a:videoFile r:link="rId2"/>
            <p:extLst>
              <p:ext uri="{DAA4B4D4-6D71-4841-9C94-3DE7FCFB9230}">
                <p14:media xmlns:p14="http://schemas.microsoft.com/office/powerpoint/2010/main" r:embed="rId1"/>
              </p:ext>
            </p:extLst>
          </p:nvPr>
        </p:nvPicPr>
        <p:blipFill rotWithShape="1">
          <a:blip r:embed="rId6"/>
          <a:srcRect l="37078" t="15522" r="4596" b="13722"/>
          <a:stretch/>
        </p:blipFill>
        <p:spPr>
          <a:xfrm>
            <a:off x="1403898" y="1376461"/>
            <a:ext cx="2301233" cy="2483500"/>
          </a:xfrm>
          <a:prstGeom prst="rect">
            <a:avLst/>
          </a:prstGeom>
        </p:spPr>
      </p:pic>
      <p:sp>
        <p:nvSpPr>
          <p:cNvPr id="41" name="文本框 40"/>
          <p:cNvSpPr txBox="1"/>
          <p:nvPr/>
        </p:nvSpPr>
        <p:spPr bwMode="auto">
          <a:xfrm>
            <a:off x="2264671" y="3162154"/>
            <a:ext cx="1439681" cy="600164"/>
          </a:xfrm>
          <a:prstGeom prst="rect">
            <a:avLst/>
          </a:prstGeom>
          <a:noFill/>
          <a:ln w="9525">
            <a:noFill/>
            <a:miter lim="800000"/>
            <a:headEnd/>
            <a:tailEnd/>
          </a:ln>
        </p:spPr>
        <p:txBody>
          <a:bodyPr wrap="square" rtlCol="0">
            <a:spAutoFit/>
          </a:bodyPr>
          <a:lstStyle/>
          <a:p>
            <a:r>
              <a:rPr lang="en-US" altLang="zh-CN" sz="1100" b="1" dirty="0">
                <a:latin typeface="+mn-lt"/>
                <a:ea typeface="楷体_GB2312" pitchFamily="49" charset="-122"/>
                <a:cs typeface="Times New Roman" pitchFamily="18" charset="0"/>
              </a:rPr>
              <a:t>Science China</a:t>
            </a:r>
          </a:p>
          <a:p>
            <a:r>
              <a:rPr lang="en-US" altLang="zh-CN" sz="1100" b="1" dirty="0">
                <a:latin typeface="+mn-lt"/>
                <a:ea typeface="楷体_GB2312" pitchFamily="49" charset="-122"/>
                <a:cs typeface="Times New Roman" pitchFamily="18" charset="0"/>
              </a:rPr>
              <a:t>Tech. Sci. 58(10)</a:t>
            </a:r>
          </a:p>
          <a:p>
            <a:r>
              <a:rPr lang="en-US" altLang="zh-CN" sz="1100" b="1" dirty="0">
                <a:latin typeface="+mn-lt"/>
                <a:ea typeface="楷体_GB2312" pitchFamily="49" charset="-122"/>
                <a:cs typeface="Times New Roman" pitchFamily="18" charset="0"/>
              </a:rPr>
              <a:t>July 2015</a:t>
            </a:r>
            <a:endParaRPr lang="zh-CN" altLang="en-US" sz="1100" b="1" dirty="0">
              <a:latin typeface="+mn-lt"/>
              <a:ea typeface="楷体_GB2312" pitchFamily="49" charset="-122"/>
              <a:cs typeface="Times New Roman" pitchFamily="18" charset="0"/>
            </a:endParaRPr>
          </a:p>
        </p:txBody>
      </p:sp>
      <p:sp>
        <p:nvSpPr>
          <p:cNvPr id="45" name="Sand Clock…"/>
          <p:cNvSpPr txBox="1"/>
          <p:nvPr/>
        </p:nvSpPr>
        <p:spPr>
          <a:xfrm>
            <a:off x="1678564" y="958594"/>
            <a:ext cx="1741603" cy="33855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b="1">
                <a:solidFill>
                  <a:srgbClr val="0033CC"/>
                </a:solidFill>
              </a:defRPr>
            </a:pPr>
            <a:r>
              <a:rPr lang="en-US" sz="1600"/>
              <a:t>Granular flow</a:t>
            </a:r>
            <a:endParaRPr sz="1600" dirty="0"/>
          </a:p>
        </p:txBody>
      </p:sp>
      <p:sp>
        <p:nvSpPr>
          <p:cNvPr id="46" name="Sand Clock…"/>
          <p:cNvSpPr txBox="1"/>
          <p:nvPr/>
        </p:nvSpPr>
        <p:spPr>
          <a:xfrm>
            <a:off x="2027337" y="1508095"/>
            <a:ext cx="1168147" cy="58477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b="1">
                <a:solidFill>
                  <a:srgbClr val="0033CC"/>
                </a:solidFill>
              </a:defRPr>
            </a:pPr>
            <a:r>
              <a:rPr lang="en-US" sz="1600">
                <a:solidFill>
                  <a:srgbClr val="C00000"/>
                </a:solidFill>
              </a:rPr>
              <a:t>Beam heating</a:t>
            </a:r>
            <a:endParaRPr sz="1600" dirty="0">
              <a:solidFill>
                <a:srgbClr val="C00000"/>
              </a:solidFill>
            </a:endParaRPr>
          </a:p>
        </p:txBody>
      </p:sp>
    </p:spTree>
    <p:extLst>
      <p:ext uri="{BB962C8B-B14F-4D97-AF65-F5344CB8AC3E}">
        <p14:creationId xmlns:p14="http://schemas.microsoft.com/office/powerpoint/2010/main" val="3617245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200" fill="hold"/>
                                        <p:tgtEl>
                                          <p:spTgt spid="4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remove" display="0">
                  <p:stCondLst>
                    <p:cond delay="indefinite"/>
                  </p:stCondLst>
                </p:cTn>
                <p:tgtEl>
                  <p:spTgt spid="42"/>
                </p:tgtEl>
              </p:cMediaNode>
            </p:video>
            <p:seq concurrent="1" nextAc="seek">
              <p:cTn id="8" restart="whenNotActive" fill="hold" evtFilter="cancelBubble" nodeType="interactiveSeq">
                <p:stCondLst>
                  <p:cond evt="onClick" delay="0">
                    <p:tgtEl>
                      <p:spTgt spid="4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2"/>
                                        </p:tgtEl>
                                      </p:cBhvr>
                                    </p:cmd>
                                  </p:childTnLst>
                                </p:cTn>
                              </p:par>
                            </p:childTnLst>
                          </p:cTn>
                        </p:par>
                      </p:childTnLst>
                    </p:cTn>
                  </p:par>
                </p:childTnLst>
              </p:cTn>
              <p:nextCondLst>
                <p:cond evt="onClick" delay="0">
                  <p:tgtEl>
                    <p:spTgt spid="4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a:spLocks noGrp="1"/>
          </p:cNvSpPr>
          <p:nvPr>
            <p:ph type="title"/>
          </p:nvPr>
        </p:nvSpPr>
        <p:spPr/>
        <p:txBody>
          <a:bodyPr anchor="ctr"/>
          <a:lstStyle/>
          <a:p>
            <a:r>
              <a:rPr lang="en-US" altLang="zh-CN" dirty="0">
                <a:latin typeface="Times New Roman" charset="0"/>
                <a:ea typeface="Times New Roman" charset="0"/>
                <a:cs typeface="Times New Roman" charset="0"/>
              </a:rPr>
              <a:t>Granular Target Materials</a:t>
            </a:r>
            <a:endParaRPr lang="zh-CN" altLang="en-US" dirty="0">
              <a:latin typeface="Times New Roman" charset="0"/>
              <a:ea typeface="Times New Roman" charset="0"/>
              <a:cs typeface="Times New Roman" charset="0"/>
            </a:endParaRPr>
          </a:p>
        </p:txBody>
      </p:sp>
      <p:pic>
        <p:nvPicPr>
          <p:cNvPr id="4" name="内容占位符 3" descr="F:\My Documents B\Tencent Files\1247401160\Image\C2C\O9{X85ANAWN[BUY0[W7QYMG.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4632" y="1899259"/>
            <a:ext cx="2986433" cy="2022223"/>
          </a:xfrm>
          <a:prstGeom prst="rect">
            <a:avLst/>
          </a:prstGeom>
          <a:noFill/>
          <a:ln>
            <a:noFill/>
          </a:ln>
        </p:spPr>
      </p:pic>
      <p:pic>
        <p:nvPicPr>
          <p:cNvPr id="6" name="图片 5"/>
          <p:cNvPicPr/>
          <p:nvPr/>
        </p:nvPicPr>
        <p:blipFill rotWithShape="1">
          <a:blip r:embed="rId3" cstate="screen">
            <a:extLst>
              <a:ext uri="{28A0092B-C50C-407E-A947-70E740481C1C}">
                <a14:useLocalDpi xmlns:a14="http://schemas.microsoft.com/office/drawing/2010/main"/>
              </a:ext>
            </a:extLst>
          </a:blip>
          <a:srcRect b="2243"/>
          <a:stretch>
            <a:fillRect/>
          </a:stretch>
        </p:blipFill>
        <p:spPr bwMode="auto">
          <a:xfrm>
            <a:off x="3383207" y="1795427"/>
            <a:ext cx="3283063" cy="2196470"/>
          </a:xfrm>
          <a:prstGeom prst="rect">
            <a:avLst/>
          </a:prstGeom>
          <a:noFill/>
          <a:ln>
            <a:noFill/>
          </a:ln>
        </p:spPr>
      </p:pic>
      <p:graphicFrame>
        <p:nvGraphicFramePr>
          <p:cNvPr id="9" name="表格 8"/>
          <p:cNvGraphicFramePr>
            <a:graphicFrameLocks noGrp="1"/>
          </p:cNvGraphicFramePr>
          <p:nvPr>
            <p:extLst>
              <p:ext uri="{D42A27DB-BD31-4B8C-83A1-F6EECF244321}">
                <p14:modId xmlns:p14="http://schemas.microsoft.com/office/powerpoint/2010/main" val="1207885071"/>
              </p:ext>
            </p:extLst>
          </p:nvPr>
        </p:nvGraphicFramePr>
        <p:xfrm>
          <a:off x="6741302" y="1903624"/>
          <a:ext cx="2977512" cy="2275267"/>
        </p:xfrm>
        <a:graphic>
          <a:graphicData uri="http://schemas.openxmlformats.org/drawingml/2006/table">
            <a:tbl>
              <a:tblPr firstRow="1" bandRow="1">
                <a:effectLst>
                  <a:outerShdw blurRad="40000" dist="20000" dir="5400000" rotWithShape="0">
                    <a:srgbClr val="3498E1">
                      <a:alpha val="38000"/>
                    </a:srgbClr>
                  </a:outerShdw>
                </a:effectLst>
                <a:tableStyleId>{35758FB7-9AC5-4552-8A53-C91805E547FA}</a:tableStyleId>
              </a:tblPr>
              <a:tblGrid>
                <a:gridCol w="1141259">
                  <a:extLst>
                    <a:ext uri="{9D8B030D-6E8A-4147-A177-3AD203B41FA5}">
                      <a16:colId xmlns:a16="http://schemas.microsoft.com/office/drawing/2014/main" val="20000"/>
                    </a:ext>
                  </a:extLst>
                </a:gridCol>
                <a:gridCol w="1836253">
                  <a:extLst>
                    <a:ext uri="{9D8B030D-6E8A-4147-A177-3AD203B41FA5}">
                      <a16:colId xmlns:a16="http://schemas.microsoft.com/office/drawing/2014/main" val="20001"/>
                    </a:ext>
                  </a:extLst>
                </a:gridCol>
              </a:tblGrid>
              <a:tr h="421477">
                <a:tc>
                  <a:txBody>
                    <a:bodyPr/>
                    <a:lstStyle/>
                    <a:p>
                      <a:pPr marL="0" marR="0" indent="0" algn="ctr" defTabSz="457200" rtl="0" eaLnBrk="1" fontAlgn="auto" latinLnBrk="0" hangingPunct="1">
                        <a:lnSpc>
                          <a:spcPct val="100000"/>
                        </a:lnSpc>
                        <a:spcBef>
                          <a:spcPts val="0"/>
                        </a:spcBef>
                        <a:spcAft>
                          <a:spcPts val="0"/>
                        </a:spcAft>
                        <a:buClrTx/>
                        <a:buSzTx/>
                        <a:buFontTx/>
                        <a:buNone/>
                        <a:defRPr/>
                      </a:pPr>
                      <a:endParaRPr lang="zh-CN" altLang="zh-CN" sz="1600" b="1" kern="100" dirty="0">
                        <a:solidFill>
                          <a:srgbClr val="FFFF00"/>
                        </a:solidFill>
                        <a:effectLst/>
                        <a:latin typeface="华文细黑" pitchFamily="2" charset="-122"/>
                        <a:ea typeface="华文细黑" pitchFamily="2" charset="-122"/>
                        <a:cs typeface="Times New Roman" panose="02020603050405020304"/>
                      </a:endParaRPr>
                    </a:p>
                  </a:txBody>
                  <a:tcPr>
                    <a:solidFill>
                      <a:srgbClr val="3498E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defRPr/>
                      </a:pPr>
                      <a:r>
                        <a:rPr lang="en-US" altLang="zh-CN" sz="1600" b="1" kern="100" dirty="0">
                          <a:solidFill>
                            <a:srgbClr val="FFFF00"/>
                          </a:solidFill>
                          <a:effectLst/>
                          <a:latin typeface="华文细黑" pitchFamily="2" charset="-122"/>
                          <a:ea typeface="华文细黑" pitchFamily="2" charset="-122"/>
                        </a:rPr>
                        <a:t>value</a:t>
                      </a:r>
                      <a:endParaRPr lang="zh-CN" altLang="zh-CN" sz="1600" b="1" kern="100" dirty="0">
                        <a:solidFill>
                          <a:srgbClr val="FFFF00"/>
                        </a:solidFill>
                        <a:effectLst/>
                        <a:latin typeface="华文细黑" pitchFamily="2" charset="-122"/>
                        <a:ea typeface="华文细黑" pitchFamily="2" charset="-122"/>
                        <a:cs typeface="Times New Roman" panose="02020603050405020304"/>
                      </a:endParaRPr>
                    </a:p>
                  </a:txBody>
                  <a:tcPr>
                    <a:solidFill>
                      <a:srgbClr val="3498E1"/>
                    </a:solidFill>
                  </a:tcPr>
                </a:tc>
                <a:extLst>
                  <a:ext uri="{0D108BD9-81ED-4DB2-BD59-A6C34878D82A}">
                    <a16:rowId xmlns:a16="http://schemas.microsoft.com/office/drawing/2014/main" val="10000"/>
                  </a:ext>
                </a:extLst>
              </a:tr>
              <a:tr h="370758">
                <a:tc>
                  <a:txBody>
                    <a:bodyPr/>
                    <a:lstStyle>
                      <a:lvl1pPr marL="0" algn="l" defTabSz="914400" rtl="0" eaLnBrk="1" latinLnBrk="0" hangingPunct="1">
                        <a:defRPr sz="1800" b="1" kern="1200">
                          <a:solidFill>
                            <a:schemeClr val="lt1"/>
                          </a:solidFill>
                          <a:latin typeface="Arial" panose="020B0604020202020204"/>
                          <a:ea typeface="宋体" panose="02010600030101010101" pitchFamily="2" charset="-122"/>
                        </a:defRPr>
                      </a:lvl1pPr>
                      <a:lvl2pPr marL="457200" algn="l" defTabSz="914400" rtl="0" eaLnBrk="1" latinLnBrk="0" hangingPunct="1">
                        <a:defRPr sz="1800" b="1" kern="1200">
                          <a:solidFill>
                            <a:schemeClr val="lt1"/>
                          </a:solidFill>
                          <a:latin typeface="Arial" panose="020B0604020202020204"/>
                          <a:ea typeface="宋体" panose="02010600030101010101" pitchFamily="2" charset="-122"/>
                        </a:defRPr>
                      </a:lvl2pPr>
                      <a:lvl3pPr marL="914400" algn="l" defTabSz="914400" rtl="0" eaLnBrk="1" latinLnBrk="0" hangingPunct="1">
                        <a:defRPr sz="1800" b="1" kern="1200">
                          <a:solidFill>
                            <a:schemeClr val="lt1"/>
                          </a:solidFill>
                          <a:latin typeface="Arial" panose="020B0604020202020204"/>
                          <a:ea typeface="宋体" panose="02010600030101010101" pitchFamily="2" charset="-122"/>
                        </a:defRPr>
                      </a:lvl3pPr>
                      <a:lvl4pPr marL="1371600" algn="l" defTabSz="914400" rtl="0" eaLnBrk="1" latinLnBrk="0" hangingPunct="1">
                        <a:defRPr sz="1800" b="1" kern="1200">
                          <a:solidFill>
                            <a:schemeClr val="lt1"/>
                          </a:solidFill>
                          <a:latin typeface="Arial" panose="020B0604020202020204"/>
                          <a:ea typeface="宋体" panose="02010600030101010101" pitchFamily="2" charset="-122"/>
                        </a:defRPr>
                      </a:lvl4pPr>
                      <a:lvl5pPr marL="1828800" algn="l" defTabSz="914400" rtl="0" eaLnBrk="1" latinLnBrk="0" hangingPunct="1">
                        <a:defRPr sz="1800" b="1" kern="1200">
                          <a:solidFill>
                            <a:schemeClr val="lt1"/>
                          </a:solidFill>
                          <a:latin typeface="Arial" panose="020B0604020202020204"/>
                          <a:ea typeface="宋体" panose="02010600030101010101" pitchFamily="2" charset="-122"/>
                        </a:defRPr>
                      </a:lvl5pPr>
                      <a:lvl6pPr marL="2286000" algn="l" defTabSz="914400" rtl="0" eaLnBrk="1" latinLnBrk="0" hangingPunct="1">
                        <a:defRPr sz="1800" b="1" kern="1200">
                          <a:solidFill>
                            <a:schemeClr val="lt1"/>
                          </a:solidFill>
                          <a:latin typeface="Arial" panose="020B0604020202020204"/>
                          <a:ea typeface="宋体" panose="02010600030101010101" pitchFamily="2" charset="-122"/>
                        </a:defRPr>
                      </a:lvl6pPr>
                      <a:lvl7pPr marL="2743200" algn="l" defTabSz="914400" rtl="0" eaLnBrk="1" latinLnBrk="0" hangingPunct="1">
                        <a:defRPr sz="1800" b="1" kern="1200">
                          <a:solidFill>
                            <a:schemeClr val="lt1"/>
                          </a:solidFill>
                          <a:latin typeface="Arial" panose="020B0604020202020204"/>
                          <a:ea typeface="宋体" panose="02010600030101010101" pitchFamily="2" charset="-122"/>
                        </a:defRPr>
                      </a:lvl7pPr>
                      <a:lvl8pPr marL="3200400" algn="l" defTabSz="914400" rtl="0" eaLnBrk="1" latinLnBrk="0" hangingPunct="1">
                        <a:defRPr sz="1800" b="1" kern="1200">
                          <a:solidFill>
                            <a:schemeClr val="lt1"/>
                          </a:solidFill>
                          <a:latin typeface="Arial" panose="020B0604020202020204"/>
                          <a:ea typeface="宋体" panose="02010600030101010101" pitchFamily="2" charset="-122"/>
                        </a:defRPr>
                      </a:lvl8pPr>
                      <a:lvl9pPr marL="3657600" algn="l" defTabSz="914400" rtl="0" eaLnBrk="1" latinLnBrk="0" hangingPunct="1">
                        <a:defRPr sz="1800" b="1" kern="1200">
                          <a:solidFill>
                            <a:schemeClr val="lt1"/>
                          </a:solidFill>
                          <a:latin typeface="Arial" panose="020B0604020202020204"/>
                          <a:ea typeface="宋体" panose="02010600030101010101" pitchFamily="2" charset="-122"/>
                        </a:defRPr>
                      </a:lvl9pPr>
                    </a:lstStyle>
                    <a:p>
                      <a:pPr marL="0" marR="0" indent="0" algn="ctr" defTabSz="457200" rtl="0" eaLnBrk="1" fontAlgn="auto" latinLnBrk="0" hangingPunct="1">
                        <a:lnSpc>
                          <a:spcPct val="100000"/>
                        </a:lnSpc>
                        <a:spcBef>
                          <a:spcPts val="0"/>
                        </a:spcBef>
                        <a:spcAft>
                          <a:spcPts val="0"/>
                        </a:spcAft>
                        <a:buClrTx/>
                        <a:buSzTx/>
                        <a:buFontTx/>
                        <a:buNone/>
                        <a:defRPr/>
                      </a:pPr>
                      <a:r>
                        <a:rPr lang="en-US" altLang="zh-CN" sz="1400" b="1" kern="100" dirty="0">
                          <a:solidFill>
                            <a:schemeClr val="bg1"/>
                          </a:solidFill>
                          <a:effectLst/>
                          <a:latin typeface="华文细黑" pitchFamily="2" charset="-122"/>
                          <a:ea typeface="华文细黑" pitchFamily="2" charset="-122"/>
                          <a:cs typeface="+mn-cs"/>
                        </a:rPr>
                        <a:t>gradients</a:t>
                      </a:r>
                      <a:endParaRPr lang="zh-CN" altLang="zh-CN" sz="1100" b="1" kern="100" dirty="0">
                        <a:solidFill>
                          <a:schemeClr val="bg1"/>
                        </a:solidFill>
                        <a:effectLst/>
                        <a:latin typeface="华文细黑" pitchFamily="2" charset="-122"/>
                        <a:ea typeface="华文细黑" pitchFamily="2" charset="-122"/>
                        <a:cs typeface="Times New Roman" panose="02020603050405020304"/>
                      </a:endParaRPr>
                    </a:p>
                  </a:txBody>
                  <a:tcPr>
                    <a:solidFill>
                      <a:srgbClr val="3498E1"/>
                    </a:solidFill>
                  </a:tcPr>
                </a:tc>
                <a:tc>
                  <a:txBody>
                    <a:bodyPr/>
                    <a:lstStyle>
                      <a:lvl1pPr marL="0" algn="l" defTabSz="914400" rtl="0" eaLnBrk="1" latinLnBrk="0" hangingPunct="1">
                        <a:defRPr sz="1800" b="1" kern="1200">
                          <a:solidFill>
                            <a:schemeClr val="lt1"/>
                          </a:solidFill>
                          <a:latin typeface="Arial" panose="020B0604020202020204"/>
                          <a:ea typeface="宋体" panose="02010600030101010101" pitchFamily="2" charset="-122"/>
                        </a:defRPr>
                      </a:lvl1pPr>
                      <a:lvl2pPr marL="457200" algn="l" defTabSz="914400" rtl="0" eaLnBrk="1" latinLnBrk="0" hangingPunct="1">
                        <a:defRPr sz="1800" b="1" kern="1200">
                          <a:solidFill>
                            <a:schemeClr val="lt1"/>
                          </a:solidFill>
                          <a:latin typeface="Arial" panose="020B0604020202020204"/>
                          <a:ea typeface="宋体" panose="02010600030101010101" pitchFamily="2" charset="-122"/>
                        </a:defRPr>
                      </a:lvl2pPr>
                      <a:lvl3pPr marL="914400" algn="l" defTabSz="914400" rtl="0" eaLnBrk="1" latinLnBrk="0" hangingPunct="1">
                        <a:defRPr sz="1800" b="1" kern="1200">
                          <a:solidFill>
                            <a:schemeClr val="lt1"/>
                          </a:solidFill>
                          <a:latin typeface="Arial" panose="020B0604020202020204"/>
                          <a:ea typeface="宋体" panose="02010600030101010101" pitchFamily="2" charset="-122"/>
                        </a:defRPr>
                      </a:lvl3pPr>
                      <a:lvl4pPr marL="1371600" algn="l" defTabSz="914400" rtl="0" eaLnBrk="1" latinLnBrk="0" hangingPunct="1">
                        <a:defRPr sz="1800" b="1" kern="1200">
                          <a:solidFill>
                            <a:schemeClr val="lt1"/>
                          </a:solidFill>
                          <a:latin typeface="Arial" panose="020B0604020202020204"/>
                          <a:ea typeface="宋体" panose="02010600030101010101" pitchFamily="2" charset="-122"/>
                        </a:defRPr>
                      </a:lvl4pPr>
                      <a:lvl5pPr marL="1828800" algn="l" defTabSz="914400" rtl="0" eaLnBrk="1" latinLnBrk="0" hangingPunct="1">
                        <a:defRPr sz="1800" b="1" kern="1200">
                          <a:solidFill>
                            <a:schemeClr val="lt1"/>
                          </a:solidFill>
                          <a:latin typeface="Arial" panose="020B0604020202020204"/>
                          <a:ea typeface="宋体" panose="02010600030101010101" pitchFamily="2" charset="-122"/>
                        </a:defRPr>
                      </a:lvl5pPr>
                      <a:lvl6pPr marL="2286000" algn="l" defTabSz="914400" rtl="0" eaLnBrk="1" latinLnBrk="0" hangingPunct="1">
                        <a:defRPr sz="1800" b="1" kern="1200">
                          <a:solidFill>
                            <a:schemeClr val="lt1"/>
                          </a:solidFill>
                          <a:latin typeface="Arial" panose="020B0604020202020204"/>
                          <a:ea typeface="宋体" panose="02010600030101010101" pitchFamily="2" charset="-122"/>
                        </a:defRPr>
                      </a:lvl6pPr>
                      <a:lvl7pPr marL="2743200" algn="l" defTabSz="914400" rtl="0" eaLnBrk="1" latinLnBrk="0" hangingPunct="1">
                        <a:defRPr sz="1800" b="1" kern="1200">
                          <a:solidFill>
                            <a:schemeClr val="lt1"/>
                          </a:solidFill>
                          <a:latin typeface="Arial" panose="020B0604020202020204"/>
                          <a:ea typeface="宋体" panose="02010600030101010101" pitchFamily="2" charset="-122"/>
                        </a:defRPr>
                      </a:lvl7pPr>
                      <a:lvl8pPr marL="3200400" algn="l" defTabSz="914400" rtl="0" eaLnBrk="1" latinLnBrk="0" hangingPunct="1">
                        <a:defRPr sz="1800" b="1" kern="1200">
                          <a:solidFill>
                            <a:schemeClr val="lt1"/>
                          </a:solidFill>
                          <a:latin typeface="Arial" panose="020B0604020202020204"/>
                          <a:ea typeface="宋体" panose="02010600030101010101" pitchFamily="2" charset="-122"/>
                        </a:defRPr>
                      </a:lvl8pPr>
                      <a:lvl9pPr marL="3657600" algn="l" defTabSz="914400" rtl="0" eaLnBrk="1" latinLnBrk="0" hangingPunct="1">
                        <a:defRPr sz="1800" b="1" kern="1200">
                          <a:solidFill>
                            <a:schemeClr val="lt1"/>
                          </a:solidFill>
                          <a:latin typeface="Arial" panose="020B0604020202020204"/>
                          <a:ea typeface="宋体" panose="02010600030101010101" pitchFamily="2" charset="-122"/>
                        </a:defRPr>
                      </a:lvl9pPr>
                    </a:lstStyle>
                    <a:p>
                      <a:pPr marL="0" marR="0" indent="0" algn="ctr" defTabSz="457200" rtl="0" eaLnBrk="1" fontAlgn="auto" latinLnBrk="0" hangingPunct="1">
                        <a:lnSpc>
                          <a:spcPct val="100000"/>
                        </a:lnSpc>
                        <a:spcBef>
                          <a:spcPts val="0"/>
                        </a:spcBef>
                        <a:spcAft>
                          <a:spcPts val="0"/>
                        </a:spcAft>
                        <a:buClrTx/>
                        <a:buSzTx/>
                        <a:buFontTx/>
                        <a:buNone/>
                        <a:defRPr/>
                      </a:pPr>
                      <a:r>
                        <a:rPr lang="en-US" altLang="zh-CN" sz="1400" b="1" kern="100" dirty="0">
                          <a:solidFill>
                            <a:schemeClr val="bg1"/>
                          </a:solidFill>
                          <a:effectLst/>
                          <a:latin typeface="华文细黑" pitchFamily="2" charset="-122"/>
                          <a:ea typeface="华文细黑" pitchFamily="2" charset="-122"/>
                        </a:rPr>
                        <a:t>93W-4.5Ni-2.5Fe</a:t>
                      </a:r>
                      <a:endParaRPr lang="zh-CN" altLang="zh-CN" sz="1100" b="1" kern="100" dirty="0">
                        <a:solidFill>
                          <a:schemeClr val="bg1"/>
                        </a:solidFill>
                        <a:effectLst/>
                        <a:latin typeface="华文细黑" pitchFamily="2" charset="-122"/>
                        <a:ea typeface="华文细黑" pitchFamily="2" charset="-122"/>
                        <a:cs typeface="Times New Roman" panose="02020603050405020304"/>
                      </a:endParaRPr>
                    </a:p>
                  </a:txBody>
                  <a:tcPr>
                    <a:solidFill>
                      <a:srgbClr val="3498E1"/>
                    </a:solidFill>
                  </a:tcPr>
                </a:tc>
                <a:extLst>
                  <a:ext uri="{0D108BD9-81ED-4DB2-BD59-A6C34878D82A}">
                    <a16:rowId xmlns:a16="http://schemas.microsoft.com/office/drawing/2014/main" val="10001"/>
                  </a:ext>
                </a:extLst>
              </a:tr>
              <a:tr h="370758">
                <a:tc>
                  <a:txBody>
                    <a:bodyPr/>
                    <a:lstStyle>
                      <a:lvl1pPr marL="0" algn="l" defTabSz="914400" rtl="0" eaLnBrk="1" latinLnBrk="0" hangingPunct="1">
                        <a:defRPr sz="1800" kern="1200">
                          <a:solidFill>
                            <a:schemeClr val="dk1"/>
                          </a:solidFill>
                          <a:latin typeface="Arial" panose="020B0604020202020204"/>
                          <a:ea typeface="宋体" panose="02010600030101010101" pitchFamily="2" charset="-122"/>
                        </a:defRPr>
                      </a:lvl1pPr>
                      <a:lvl2pPr marL="457200" algn="l" defTabSz="914400" rtl="0" eaLnBrk="1" latinLnBrk="0" hangingPunct="1">
                        <a:defRPr sz="1800" kern="1200">
                          <a:solidFill>
                            <a:schemeClr val="dk1"/>
                          </a:solidFill>
                          <a:latin typeface="Arial" panose="020B0604020202020204"/>
                          <a:ea typeface="宋体" panose="02010600030101010101" pitchFamily="2" charset="-122"/>
                        </a:defRPr>
                      </a:lvl2pPr>
                      <a:lvl3pPr marL="914400" algn="l" defTabSz="914400" rtl="0" eaLnBrk="1" latinLnBrk="0" hangingPunct="1">
                        <a:defRPr sz="1800" kern="1200">
                          <a:solidFill>
                            <a:schemeClr val="dk1"/>
                          </a:solidFill>
                          <a:latin typeface="Arial" panose="020B0604020202020204"/>
                          <a:ea typeface="宋体" panose="02010600030101010101" pitchFamily="2" charset="-122"/>
                        </a:defRPr>
                      </a:lvl3pPr>
                      <a:lvl4pPr marL="1371600" algn="l" defTabSz="914400" rtl="0" eaLnBrk="1" latinLnBrk="0" hangingPunct="1">
                        <a:defRPr sz="1800" kern="1200">
                          <a:solidFill>
                            <a:schemeClr val="dk1"/>
                          </a:solidFill>
                          <a:latin typeface="Arial" panose="020B0604020202020204"/>
                          <a:ea typeface="宋体" panose="02010600030101010101" pitchFamily="2" charset="-122"/>
                        </a:defRPr>
                      </a:lvl4pPr>
                      <a:lvl5pPr marL="1828800" algn="l" defTabSz="914400" rtl="0" eaLnBrk="1" latinLnBrk="0" hangingPunct="1">
                        <a:defRPr sz="1800" kern="1200">
                          <a:solidFill>
                            <a:schemeClr val="dk1"/>
                          </a:solidFill>
                          <a:latin typeface="Arial" panose="020B0604020202020204"/>
                          <a:ea typeface="宋体" panose="02010600030101010101" pitchFamily="2" charset="-122"/>
                        </a:defRPr>
                      </a:lvl5pPr>
                      <a:lvl6pPr marL="2286000" algn="l" defTabSz="914400" rtl="0" eaLnBrk="1" latinLnBrk="0" hangingPunct="1">
                        <a:defRPr sz="1800" kern="1200">
                          <a:solidFill>
                            <a:schemeClr val="dk1"/>
                          </a:solidFill>
                          <a:latin typeface="Arial" panose="020B0604020202020204"/>
                          <a:ea typeface="宋体" panose="02010600030101010101" pitchFamily="2" charset="-122"/>
                        </a:defRPr>
                      </a:lvl6pPr>
                      <a:lvl7pPr marL="2743200" algn="l" defTabSz="914400" rtl="0" eaLnBrk="1" latinLnBrk="0" hangingPunct="1">
                        <a:defRPr sz="1800" kern="1200">
                          <a:solidFill>
                            <a:schemeClr val="dk1"/>
                          </a:solidFill>
                          <a:latin typeface="Arial" panose="020B0604020202020204"/>
                          <a:ea typeface="宋体" panose="02010600030101010101" pitchFamily="2" charset="-122"/>
                        </a:defRPr>
                      </a:lvl7pPr>
                      <a:lvl8pPr marL="3200400" algn="l" defTabSz="914400" rtl="0" eaLnBrk="1" latinLnBrk="0" hangingPunct="1">
                        <a:defRPr sz="1800" kern="1200">
                          <a:solidFill>
                            <a:schemeClr val="dk1"/>
                          </a:solidFill>
                          <a:latin typeface="Arial" panose="020B0604020202020204"/>
                          <a:ea typeface="宋体" panose="02010600030101010101" pitchFamily="2" charset="-122"/>
                        </a:defRPr>
                      </a:lvl8pPr>
                      <a:lvl9pPr marL="3657600" algn="l" defTabSz="914400" rtl="0" eaLnBrk="1" latinLnBrk="0" hangingPunct="1">
                        <a:defRPr sz="1800" kern="1200">
                          <a:solidFill>
                            <a:schemeClr val="dk1"/>
                          </a:solidFill>
                          <a:latin typeface="Arial" panose="020B0604020202020204"/>
                          <a:ea typeface="宋体" panose="02010600030101010101" pitchFamily="2" charset="-122"/>
                        </a:defRPr>
                      </a:lvl9pPr>
                    </a:lstStyle>
                    <a:p>
                      <a:pPr marL="0" marR="0" indent="0" algn="ctr" defTabSz="457200" rtl="0" eaLnBrk="1" fontAlgn="auto" latinLnBrk="0" hangingPunct="1">
                        <a:lnSpc>
                          <a:spcPct val="100000"/>
                        </a:lnSpc>
                        <a:spcBef>
                          <a:spcPts val="0"/>
                        </a:spcBef>
                        <a:spcAft>
                          <a:spcPts val="0"/>
                        </a:spcAft>
                        <a:buClrTx/>
                        <a:buSzTx/>
                        <a:buFontTx/>
                        <a:buNone/>
                        <a:defRPr/>
                      </a:pPr>
                      <a:r>
                        <a:rPr lang="en-US" altLang="zh-CN" sz="1400" b="1" kern="100" dirty="0">
                          <a:solidFill>
                            <a:schemeClr val="bg1"/>
                          </a:solidFill>
                          <a:effectLst/>
                          <a:latin typeface="华文细黑" pitchFamily="2" charset="-122"/>
                          <a:ea typeface="华文细黑" pitchFamily="2" charset="-122"/>
                          <a:cs typeface="+mn-cs"/>
                        </a:rPr>
                        <a:t>diameter</a:t>
                      </a:r>
                      <a:endParaRPr lang="zh-CN" altLang="zh-CN" sz="1100" b="1" kern="100" dirty="0">
                        <a:solidFill>
                          <a:schemeClr val="bg1"/>
                        </a:solidFill>
                        <a:effectLst/>
                        <a:latin typeface="华文细黑" pitchFamily="2" charset="-122"/>
                        <a:ea typeface="华文细黑" pitchFamily="2" charset="-122"/>
                        <a:cs typeface="Times New Roman" panose="02020603050405020304"/>
                      </a:endParaRPr>
                    </a:p>
                  </a:txBody>
                  <a:tcPr>
                    <a:solidFill>
                      <a:srgbClr val="3498E1"/>
                    </a:solidFill>
                  </a:tcPr>
                </a:tc>
                <a:tc>
                  <a:txBody>
                    <a:bodyPr/>
                    <a:lstStyle>
                      <a:lvl1pPr marL="0" algn="l" defTabSz="914400" rtl="0" eaLnBrk="1" latinLnBrk="0" hangingPunct="1">
                        <a:defRPr sz="1800" kern="1200">
                          <a:solidFill>
                            <a:schemeClr val="dk1"/>
                          </a:solidFill>
                          <a:latin typeface="Arial" panose="020B0604020202020204"/>
                          <a:ea typeface="宋体" panose="02010600030101010101" pitchFamily="2" charset="-122"/>
                        </a:defRPr>
                      </a:lvl1pPr>
                      <a:lvl2pPr marL="457200" algn="l" defTabSz="914400" rtl="0" eaLnBrk="1" latinLnBrk="0" hangingPunct="1">
                        <a:defRPr sz="1800" kern="1200">
                          <a:solidFill>
                            <a:schemeClr val="dk1"/>
                          </a:solidFill>
                          <a:latin typeface="Arial" panose="020B0604020202020204"/>
                          <a:ea typeface="宋体" panose="02010600030101010101" pitchFamily="2" charset="-122"/>
                        </a:defRPr>
                      </a:lvl2pPr>
                      <a:lvl3pPr marL="914400" algn="l" defTabSz="914400" rtl="0" eaLnBrk="1" latinLnBrk="0" hangingPunct="1">
                        <a:defRPr sz="1800" kern="1200">
                          <a:solidFill>
                            <a:schemeClr val="dk1"/>
                          </a:solidFill>
                          <a:latin typeface="Arial" panose="020B0604020202020204"/>
                          <a:ea typeface="宋体" panose="02010600030101010101" pitchFamily="2" charset="-122"/>
                        </a:defRPr>
                      </a:lvl3pPr>
                      <a:lvl4pPr marL="1371600" algn="l" defTabSz="914400" rtl="0" eaLnBrk="1" latinLnBrk="0" hangingPunct="1">
                        <a:defRPr sz="1800" kern="1200">
                          <a:solidFill>
                            <a:schemeClr val="dk1"/>
                          </a:solidFill>
                          <a:latin typeface="Arial" panose="020B0604020202020204"/>
                          <a:ea typeface="宋体" panose="02010600030101010101" pitchFamily="2" charset="-122"/>
                        </a:defRPr>
                      </a:lvl4pPr>
                      <a:lvl5pPr marL="1828800" algn="l" defTabSz="914400" rtl="0" eaLnBrk="1" latinLnBrk="0" hangingPunct="1">
                        <a:defRPr sz="1800" kern="1200">
                          <a:solidFill>
                            <a:schemeClr val="dk1"/>
                          </a:solidFill>
                          <a:latin typeface="Arial" panose="020B0604020202020204"/>
                          <a:ea typeface="宋体" panose="02010600030101010101" pitchFamily="2" charset="-122"/>
                        </a:defRPr>
                      </a:lvl5pPr>
                      <a:lvl6pPr marL="2286000" algn="l" defTabSz="914400" rtl="0" eaLnBrk="1" latinLnBrk="0" hangingPunct="1">
                        <a:defRPr sz="1800" kern="1200">
                          <a:solidFill>
                            <a:schemeClr val="dk1"/>
                          </a:solidFill>
                          <a:latin typeface="Arial" panose="020B0604020202020204"/>
                          <a:ea typeface="宋体" panose="02010600030101010101" pitchFamily="2" charset="-122"/>
                        </a:defRPr>
                      </a:lvl6pPr>
                      <a:lvl7pPr marL="2743200" algn="l" defTabSz="914400" rtl="0" eaLnBrk="1" latinLnBrk="0" hangingPunct="1">
                        <a:defRPr sz="1800" kern="1200">
                          <a:solidFill>
                            <a:schemeClr val="dk1"/>
                          </a:solidFill>
                          <a:latin typeface="Arial" panose="020B0604020202020204"/>
                          <a:ea typeface="宋体" panose="02010600030101010101" pitchFamily="2" charset="-122"/>
                        </a:defRPr>
                      </a:lvl7pPr>
                      <a:lvl8pPr marL="3200400" algn="l" defTabSz="914400" rtl="0" eaLnBrk="1" latinLnBrk="0" hangingPunct="1">
                        <a:defRPr sz="1800" kern="1200">
                          <a:solidFill>
                            <a:schemeClr val="dk1"/>
                          </a:solidFill>
                          <a:latin typeface="Arial" panose="020B0604020202020204"/>
                          <a:ea typeface="宋体" panose="02010600030101010101" pitchFamily="2" charset="-122"/>
                        </a:defRPr>
                      </a:lvl8pPr>
                      <a:lvl9pPr marL="3657600" algn="l" defTabSz="914400" rtl="0" eaLnBrk="1" latinLnBrk="0" hangingPunct="1">
                        <a:defRPr sz="1800" kern="1200">
                          <a:solidFill>
                            <a:schemeClr val="dk1"/>
                          </a:solidFill>
                          <a:latin typeface="Arial" panose="020B0604020202020204"/>
                          <a:ea typeface="宋体" panose="02010600030101010101" pitchFamily="2" charset="-122"/>
                        </a:defRPr>
                      </a:lvl9pPr>
                    </a:lstStyle>
                    <a:p>
                      <a:pPr algn="ctr"/>
                      <a:r>
                        <a:rPr lang="en-US" altLang="zh-CN" sz="1400" b="1" kern="100" dirty="0">
                          <a:solidFill>
                            <a:schemeClr val="bg1"/>
                          </a:solidFill>
                          <a:effectLst/>
                          <a:latin typeface="华文细黑" pitchFamily="2" charset="-122"/>
                          <a:ea typeface="华文细黑" pitchFamily="2" charset="-122"/>
                        </a:rPr>
                        <a:t>1.0</a:t>
                      </a:r>
                      <a:r>
                        <a:rPr lang="zh-CN" altLang="zh-CN" sz="1400" b="1" kern="100" dirty="0">
                          <a:solidFill>
                            <a:schemeClr val="bg1"/>
                          </a:solidFill>
                          <a:effectLst/>
                          <a:latin typeface="华文细黑" pitchFamily="2" charset="-122"/>
                          <a:ea typeface="华文细黑" pitchFamily="2" charset="-122"/>
                        </a:rPr>
                        <a:t>±</a:t>
                      </a:r>
                      <a:r>
                        <a:rPr lang="en-US" altLang="zh-CN" sz="1400" b="1" kern="100" dirty="0">
                          <a:solidFill>
                            <a:schemeClr val="bg1"/>
                          </a:solidFill>
                          <a:effectLst/>
                          <a:latin typeface="华文细黑" pitchFamily="2" charset="-122"/>
                          <a:ea typeface="华文细黑" pitchFamily="2" charset="-122"/>
                        </a:rPr>
                        <a:t>0.1mm</a:t>
                      </a:r>
                      <a:endParaRPr lang="zh-CN" altLang="en-US" sz="1400" b="1" dirty="0">
                        <a:solidFill>
                          <a:schemeClr val="bg1"/>
                        </a:solidFill>
                        <a:latin typeface="华文细黑" pitchFamily="2" charset="-122"/>
                        <a:ea typeface="华文细黑" pitchFamily="2" charset="-122"/>
                      </a:endParaRPr>
                    </a:p>
                  </a:txBody>
                  <a:tcPr>
                    <a:solidFill>
                      <a:srgbClr val="3498E1"/>
                    </a:solidFill>
                  </a:tcPr>
                </a:tc>
                <a:extLst>
                  <a:ext uri="{0D108BD9-81ED-4DB2-BD59-A6C34878D82A}">
                    <a16:rowId xmlns:a16="http://schemas.microsoft.com/office/drawing/2014/main" val="10002"/>
                  </a:ext>
                </a:extLst>
              </a:tr>
              <a:tr h="370758">
                <a:tc>
                  <a:txBody>
                    <a:bodyPr/>
                    <a:lstStyle>
                      <a:lvl1pPr marL="0" algn="l" defTabSz="914400" rtl="0" eaLnBrk="1" latinLnBrk="0" hangingPunct="1">
                        <a:defRPr sz="1800" kern="1200">
                          <a:solidFill>
                            <a:schemeClr val="dk1"/>
                          </a:solidFill>
                          <a:latin typeface="Arial" panose="020B0604020202020204"/>
                          <a:ea typeface="宋体" panose="02010600030101010101" pitchFamily="2" charset="-122"/>
                        </a:defRPr>
                      </a:lvl1pPr>
                      <a:lvl2pPr marL="457200" algn="l" defTabSz="914400" rtl="0" eaLnBrk="1" latinLnBrk="0" hangingPunct="1">
                        <a:defRPr sz="1800" kern="1200">
                          <a:solidFill>
                            <a:schemeClr val="dk1"/>
                          </a:solidFill>
                          <a:latin typeface="Arial" panose="020B0604020202020204"/>
                          <a:ea typeface="宋体" panose="02010600030101010101" pitchFamily="2" charset="-122"/>
                        </a:defRPr>
                      </a:lvl2pPr>
                      <a:lvl3pPr marL="914400" algn="l" defTabSz="914400" rtl="0" eaLnBrk="1" latinLnBrk="0" hangingPunct="1">
                        <a:defRPr sz="1800" kern="1200">
                          <a:solidFill>
                            <a:schemeClr val="dk1"/>
                          </a:solidFill>
                          <a:latin typeface="Arial" panose="020B0604020202020204"/>
                          <a:ea typeface="宋体" panose="02010600030101010101" pitchFamily="2" charset="-122"/>
                        </a:defRPr>
                      </a:lvl3pPr>
                      <a:lvl4pPr marL="1371600" algn="l" defTabSz="914400" rtl="0" eaLnBrk="1" latinLnBrk="0" hangingPunct="1">
                        <a:defRPr sz="1800" kern="1200">
                          <a:solidFill>
                            <a:schemeClr val="dk1"/>
                          </a:solidFill>
                          <a:latin typeface="Arial" panose="020B0604020202020204"/>
                          <a:ea typeface="宋体" panose="02010600030101010101" pitchFamily="2" charset="-122"/>
                        </a:defRPr>
                      </a:lvl4pPr>
                      <a:lvl5pPr marL="1828800" algn="l" defTabSz="914400" rtl="0" eaLnBrk="1" latinLnBrk="0" hangingPunct="1">
                        <a:defRPr sz="1800" kern="1200">
                          <a:solidFill>
                            <a:schemeClr val="dk1"/>
                          </a:solidFill>
                          <a:latin typeface="Arial" panose="020B0604020202020204"/>
                          <a:ea typeface="宋体" panose="02010600030101010101" pitchFamily="2" charset="-122"/>
                        </a:defRPr>
                      </a:lvl5pPr>
                      <a:lvl6pPr marL="2286000" algn="l" defTabSz="914400" rtl="0" eaLnBrk="1" latinLnBrk="0" hangingPunct="1">
                        <a:defRPr sz="1800" kern="1200">
                          <a:solidFill>
                            <a:schemeClr val="dk1"/>
                          </a:solidFill>
                          <a:latin typeface="Arial" panose="020B0604020202020204"/>
                          <a:ea typeface="宋体" panose="02010600030101010101" pitchFamily="2" charset="-122"/>
                        </a:defRPr>
                      </a:lvl6pPr>
                      <a:lvl7pPr marL="2743200" algn="l" defTabSz="914400" rtl="0" eaLnBrk="1" latinLnBrk="0" hangingPunct="1">
                        <a:defRPr sz="1800" kern="1200">
                          <a:solidFill>
                            <a:schemeClr val="dk1"/>
                          </a:solidFill>
                          <a:latin typeface="Arial" panose="020B0604020202020204"/>
                          <a:ea typeface="宋体" panose="02010600030101010101" pitchFamily="2" charset="-122"/>
                        </a:defRPr>
                      </a:lvl7pPr>
                      <a:lvl8pPr marL="3200400" algn="l" defTabSz="914400" rtl="0" eaLnBrk="1" latinLnBrk="0" hangingPunct="1">
                        <a:defRPr sz="1800" kern="1200">
                          <a:solidFill>
                            <a:schemeClr val="dk1"/>
                          </a:solidFill>
                          <a:latin typeface="Arial" panose="020B0604020202020204"/>
                          <a:ea typeface="宋体" panose="02010600030101010101" pitchFamily="2" charset="-122"/>
                        </a:defRPr>
                      </a:lvl8pPr>
                      <a:lvl9pPr marL="3657600" algn="l" defTabSz="914400" rtl="0" eaLnBrk="1" latinLnBrk="0" hangingPunct="1">
                        <a:defRPr sz="1800" kern="1200">
                          <a:solidFill>
                            <a:schemeClr val="dk1"/>
                          </a:solidFill>
                          <a:latin typeface="Arial" panose="020B0604020202020204"/>
                          <a:ea typeface="宋体" panose="02010600030101010101" pitchFamily="2" charset="-122"/>
                        </a:defRPr>
                      </a:lvl9pPr>
                    </a:lstStyle>
                    <a:p>
                      <a:pPr algn="ctr"/>
                      <a:r>
                        <a:rPr lang="en-US" altLang="zh-CN" sz="1400" b="1" kern="100" dirty="0">
                          <a:solidFill>
                            <a:schemeClr val="bg1"/>
                          </a:solidFill>
                          <a:effectLst/>
                          <a:latin typeface="华文细黑" pitchFamily="2" charset="-122"/>
                          <a:ea typeface="华文细黑" pitchFamily="2" charset="-122"/>
                        </a:rPr>
                        <a:t>density</a:t>
                      </a:r>
                      <a:endParaRPr lang="zh-CN" altLang="en-US" sz="1400" b="1" dirty="0">
                        <a:solidFill>
                          <a:schemeClr val="bg1"/>
                        </a:solidFill>
                        <a:latin typeface="华文细黑" pitchFamily="2" charset="-122"/>
                        <a:ea typeface="华文细黑" pitchFamily="2" charset="-122"/>
                      </a:endParaRPr>
                    </a:p>
                  </a:txBody>
                  <a:tcPr>
                    <a:solidFill>
                      <a:srgbClr val="3498E1"/>
                    </a:solidFill>
                  </a:tcPr>
                </a:tc>
                <a:tc>
                  <a:txBody>
                    <a:bodyPr/>
                    <a:lstStyle>
                      <a:lvl1pPr marL="0" algn="l" defTabSz="914400" rtl="0" eaLnBrk="1" latinLnBrk="0" hangingPunct="1">
                        <a:defRPr sz="1800" kern="1200">
                          <a:solidFill>
                            <a:schemeClr val="dk1"/>
                          </a:solidFill>
                          <a:latin typeface="Arial" panose="020B0604020202020204"/>
                          <a:ea typeface="宋体" panose="02010600030101010101" pitchFamily="2" charset="-122"/>
                        </a:defRPr>
                      </a:lvl1pPr>
                      <a:lvl2pPr marL="457200" algn="l" defTabSz="914400" rtl="0" eaLnBrk="1" latinLnBrk="0" hangingPunct="1">
                        <a:defRPr sz="1800" kern="1200">
                          <a:solidFill>
                            <a:schemeClr val="dk1"/>
                          </a:solidFill>
                          <a:latin typeface="Arial" panose="020B0604020202020204"/>
                          <a:ea typeface="宋体" panose="02010600030101010101" pitchFamily="2" charset="-122"/>
                        </a:defRPr>
                      </a:lvl2pPr>
                      <a:lvl3pPr marL="914400" algn="l" defTabSz="914400" rtl="0" eaLnBrk="1" latinLnBrk="0" hangingPunct="1">
                        <a:defRPr sz="1800" kern="1200">
                          <a:solidFill>
                            <a:schemeClr val="dk1"/>
                          </a:solidFill>
                          <a:latin typeface="Arial" panose="020B0604020202020204"/>
                          <a:ea typeface="宋体" panose="02010600030101010101" pitchFamily="2" charset="-122"/>
                        </a:defRPr>
                      </a:lvl3pPr>
                      <a:lvl4pPr marL="1371600" algn="l" defTabSz="914400" rtl="0" eaLnBrk="1" latinLnBrk="0" hangingPunct="1">
                        <a:defRPr sz="1800" kern="1200">
                          <a:solidFill>
                            <a:schemeClr val="dk1"/>
                          </a:solidFill>
                          <a:latin typeface="Arial" panose="020B0604020202020204"/>
                          <a:ea typeface="宋体" panose="02010600030101010101" pitchFamily="2" charset="-122"/>
                        </a:defRPr>
                      </a:lvl4pPr>
                      <a:lvl5pPr marL="1828800" algn="l" defTabSz="914400" rtl="0" eaLnBrk="1" latinLnBrk="0" hangingPunct="1">
                        <a:defRPr sz="1800" kern="1200">
                          <a:solidFill>
                            <a:schemeClr val="dk1"/>
                          </a:solidFill>
                          <a:latin typeface="Arial" panose="020B0604020202020204"/>
                          <a:ea typeface="宋体" panose="02010600030101010101" pitchFamily="2" charset="-122"/>
                        </a:defRPr>
                      </a:lvl5pPr>
                      <a:lvl6pPr marL="2286000" algn="l" defTabSz="914400" rtl="0" eaLnBrk="1" latinLnBrk="0" hangingPunct="1">
                        <a:defRPr sz="1800" kern="1200">
                          <a:solidFill>
                            <a:schemeClr val="dk1"/>
                          </a:solidFill>
                          <a:latin typeface="Arial" panose="020B0604020202020204"/>
                          <a:ea typeface="宋体" panose="02010600030101010101" pitchFamily="2" charset="-122"/>
                        </a:defRPr>
                      </a:lvl6pPr>
                      <a:lvl7pPr marL="2743200" algn="l" defTabSz="914400" rtl="0" eaLnBrk="1" latinLnBrk="0" hangingPunct="1">
                        <a:defRPr sz="1800" kern="1200">
                          <a:solidFill>
                            <a:schemeClr val="dk1"/>
                          </a:solidFill>
                          <a:latin typeface="Arial" panose="020B0604020202020204"/>
                          <a:ea typeface="宋体" panose="02010600030101010101" pitchFamily="2" charset="-122"/>
                        </a:defRPr>
                      </a:lvl7pPr>
                      <a:lvl8pPr marL="3200400" algn="l" defTabSz="914400" rtl="0" eaLnBrk="1" latinLnBrk="0" hangingPunct="1">
                        <a:defRPr sz="1800" kern="1200">
                          <a:solidFill>
                            <a:schemeClr val="dk1"/>
                          </a:solidFill>
                          <a:latin typeface="Arial" panose="020B0604020202020204"/>
                          <a:ea typeface="宋体" panose="02010600030101010101" pitchFamily="2" charset="-122"/>
                        </a:defRPr>
                      </a:lvl8pPr>
                      <a:lvl9pPr marL="3657600" algn="l" defTabSz="914400" rtl="0" eaLnBrk="1" latinLnBrk="0" hangingPunct="1">
                        <a:defRPr sz="1800" kern="1200">
                          <a:solidFill>
                            <a:schemeClr val="dk1"/>
                          </a:solidFill>
                          <a:latin typeface="Arial" panose="020B0604020202020204"/>
                          <a:ea typeface="宋体" panose="02010600030101010101" pitchFamily="2" charset="-122"/>
                        </a:defRPr>
                      </a:lvl9pPr>
                    </a:lstStyle>
                    <a:p>
                      <a:pPr algn="ctr"/>
                      <a:r>
                        <a:rPr lang="en-US" altLang="zh-CN" sz="1400" b="1" kern="100" dirty="0">
                          <a:solidFill>
                            <a:schemeClr val="bg1"/>
                          </a:solidFill>
                          <a:effectLst/>
                          <a:latin typeface="华文细黑" pitchFamily="2" charset="-122"/>
                          <a:ea typeface="华文细黑" pitchFamily="2" charset="-122"/>
                        </a:rPr>
                        <a:t>17.6g/cm</a:t>
                      </a:r>
                      <a:r>
                        <a:rPr lang="en-US" altLang="zh-CN" sz="1400" b="1" kern="100" baseline="30000" dirty="0">
                          <a:solidFill>
                            <a:schemeClr val="bg1"/>
                          </a:solidFill>
                          <a:effectLst/>
                          <a:latin typeface="华文细黑" pitchFamily="2" charset="-122"/>
                          <a:ea typeface="华文细黑" pitchFamily="2" charset="-122"/>
                        </a:rPr>
                        <a:t>3</a:t>
                      </a:r>
                      <a:endParaRPr lang="zh-CN" altLang="en-US" sz="1400" b="1" dirty="0">
                        <a:solidFill>
                          <a:schemeClr val="bg1"/>
                        </a:solidFill>
                        <a:latin typeface="华文细黑" pitchFamily="2" charset="-122"/>
                        <a:ea typeface="华文细黑" pitchFamily="2" charset="-122"/>
                      </a:endParaRPr>
                    </a:p>
                  </a:txBody>
                  <a:tcPr>
                    <a:solidFill>
                      <a:srgbClr val="3498E1"/>
                    </a:solidFill>
                  </a:tcPr>
                </a:tc>
                <a:extLst>
                  <a:ext uri="{0D108BD9-81ED-4DB2-BD59-A6C34878D82A}">
                    <a16:rowId xmlns:a16="http://schemas.microsoft.com/office/drawing/2014/main" val="10003"/>
                  </a:ext>
                </a:extLst>
              </a:tr>
              <a:tr h="370758">
                <a:tc>
                  <a:txBody>
                    <a:bodyPr/>
                    <a:lstStyle>
                      <a:lvl1pPr marL="0" algn="l" defTabSz="914400" rtl="0" eaLnBrk="1" latinLnBrk="0" hangingPunct="1">
                        <a:defRPr sz="1800" kern="1200">
                          <a:solidFill>
                            <a:schemeClr val="dk1"/>
                          </a:solidFill>
                          <a:latin typeface="Arial" panose="020B0604020202020204"/>
                          <a:ea typeface="宋体" panose="02010600030101010101" pitchFamily="2" charset="-122"/>
                        </a:defRPr>
                      </a:lvl1pPr>
                      <a:lvl2pPr marL="457200" algn="l" defTabSz="914400" rtl="0" eaLnBrk="1" latinLnBrk="0" hangingPunct="1">
                        <a:defRPr sz="1800" kern="1200">
                          <a:solidFill>
                            <a:schemeClr val="dk1"/>
                          </a:solidFill>
                          <a:latin typeface="Arial" panose="020B0604020202020204"/>
                          <a:ea typeface="宋体" panose="02010600030101010101" pitchFamily="2" charset="-122"/>
                        </a:defRPr>
                      </a:lvl2pPr>
                      <a:lvl3pPr marL="914400" algn="l" defTabSz="914400" rtl="0" eaLnBrk="1" latinLnBrk="0" hangingPunct="1">
                        <a:defRPr sz="1800" kern="1200">
                          <a:solidFill>
                            <a:schemeClr val="dk1"/>
                          </a:solidFill>
                          <a:latin typeface="Arial" panose="020B0604020202020204"/>
                          <a:ea typeface="宋体" panose="02010600030101010101" pitchFamily="2" charset="-122"/>
                        </a:defRPr>
                      </a:lvl3pPr>
                      <a:lvl4pPr marL="1371600" algn="l" defTabSz="914400" rtl="0" eaLnBrk="1" latinLnBrk="0" hangingPunct="1">
                        <a:defRPr sz="1800" kern="1200">
                          <a:solidFill>
                            <a:schemeClr val="dk1"/>
                          </a:solidFill>
                          <a:latin typeface="Arial" panose="020B0604020202020204"/>
                          <a:ea typeface="宋体" panose="02010600030101010101" pitchFamily="2" charset="-122"/>
                        </a:defRPr>
                      </a:lvl4pPr>
                      <a:lvl5pPr marL="1828800" algn="l" defTabSz="914400" rtl="0" eaLnBrk="1" latinLnBrk="0" hangingPunct="1">
                        <a:defRPr sz="1800" kern="1200">
                          <a:solidFill>
                            <a:schemeClr val="dk1"/>
                          </a:solidFill>
                          <a:latin typeface="Arial" panose="020B0604020202020204"/>
                          <a:ea typeface="宋体" panose="02010600030101010101" pitchFamily="2" charset="-122"/>
                        </a:defRPr>
                      </a:lvl5pPr>
                      <a:lvl6pPr marL="2286000" algn="l" defTabSz="914400" rtl="0" eaLnBrk="1" latinLnBrk="0" hangingPunct="1">
                        <a:defRPr sz="1800" kern="1200">
                          <a:solidFill>
                            <a:schemeClr val="dk1"/>
                          </a:solidFill>
                          <a:latin typeface="Arial" panose="020B0604020202020204"/>
                          <a:ea typeface="宋体" panose="02010600030101010101" pitchFamily="2" charset="-122"/>
                        </a:defRPr>
                      </a:lvl6pPr>
                      <a:lvl7pPr marL="2743200" algn="l" defTabSz="914400" rtl="0" eaLnBrk="1" latinLnBrk="0" hangingPunct="1">
                        <a:defRPr sz="1800" kern="1200">
                          <a:solidFill>
                            <a:schemeClr val="dk1"/>
                          </a:solidFill>
                          <a:latin typeface="Arial" panose="020B0604020202020204"/>
                          <a:ea typeface="宋体" panose="02010600030101010101" pitchFamily="2" charset="-122"/>
                        </a:defRPr>
                      </a:lvl7pPr>
                      <a:lvl8pPr marL="3200400" algn="l" defTabSz="914400" rtl="0" eaLnBrk="1" latinLnBrk="0" hangingPunct="1">
                        <a:defRPr sz="1800" kern="1200">
                          <a:solidFill>
                            <a:schemeClr val="dk1"/>
                          </a:solidFill>
                          <a:latin typeface="Arial" panose="020B0604020202020204"/>
                          <a:ea typeface="宋体" panose="02010600030101010101" pitchFamily="2" charset="-122"/>
                        </a:defRPr>
                      </a:lvl8pPr>
                      <a:lvl9pPr marL="3657600" algn="l" defTabSz="914400" rtl="0" eaLnBrk="1" latinLnBrk="0" hangingPunct="1">
                        <a:defRPr sz="1800" kern="1200">
                          <a:solidFill>
                            <a:schemeClr val="dk1"/>
                          </a:solidFill>
                          <a:latin typeface="Arial" panose="020B0604020202020204"/>
                          <a:ea typeface="宋体" panose="02010600030101010101" pitchFamily="2" charset="-122"/>
                        </a:defRPr>
                      </a:lvl9pPr>
                    </a:lstStyle>
                    <a:p>
                      <a:pPr algn="ctr"/>
                      <a:r>
                        <a:rPr lang="en-US" altLang="zh-CN" sz="1400" b="1" kern="100" dirty="0">
                          <a:solidFill>
                            <a:schemeClr val="bg1"/>
                          </a:solidFill>
                          <a:effectLst/>
                          <a:latin typeface="华文细黑" pitchFamily="2" charset="-122"/>
                          <a:ea typeface="华文细黑" pitchFamily="2" charset="-122"/>
                          <a:cs typeface="+mn-cs"/>
                        </a:rPr>
                        <a:t>impurity</a:t>
                      </a:r>
                      <a:endParaRPr lang="zh-CN" altLang="en-US" sz="1400" b="1" kern="100" dirty="0">
                        <a:solidFill>
                          <a:schemeClr val="bg1"/>
                        </a:solidFill>
                        <a:effectLst/>
                        <a:latin typeface="华文细黑" pitchFamily="2" charset="-122"/>
                        <a:ea typeface="华文细黑" pitchFamily="2" charset="-122"/>
                        <a:cs typeface="+mn-cs"/>
                      </a:endParaRPr>
                    </a:p>
                  </a:txBody>
                  <a:tcPr>
                    <a:solidFill>
                      <a:srgbClr val="3498E1"/>
                    </a:solidFill>
                  </a:tcPr>
                </a:tc>
                <a:tc>
                  <a:txBody>
                    <a:bodyPr/>
                    <a:lstStyle>
                      <a:lvl1pPr marL="0" algn="l" defTabSz="914400" rtl="0" eaLnBrk="1" latinLnBrk="0" hangingPunct="1">
                        <a:defRPr sz="1800" kern="1200">
                          <a:solidFill>
                            <a:schemeClr val="dk1"/>
                          </a:solidFill>
                          <a:latin typeface="Arial" panose="020B0604020202020204"/>
                          <a:ea typeface="宋体" panose="02010600030101010101" pitchFamily="2" charset="-122"/>
                        </a:defRPr>
                      </a:lvl1pPr>
                      <a:lvl2pPr marL="457200" algn="l" defTabSz="914400" rtl="0" eaLnBrk="1" latinLnBrk="0" hangingPunct="1">
                        <a:defRPr sz="1800" kern="1200">
                          <a:solidFill>
                            <a:schemeClr val="dk1"/>
                          </a:solidFill>
                          <a:latin typeface="Arial" panose="020B0604020202020204"/>
                          <a:ea typeface="宋体" panose="02010600030101010101" pitchFamily="2" charset="-122"/>
                        </a:defRPr>
                      </a:lvl2pPr>
                      <a:lvl3pPr marL="914400" algn="l" defTabSz="914400" rtl="0" eaLnBrk="1" latinLnBrk="0" hangingPunct="1">
                        <a:defRPr sz="1800" kern="1200">
                          <a:solidFill>
                            <a:schemeClr val="dk1"/>
                          </a:solidFill>
                          <a:latin typeface="Arial" panose="020B0604020202020204"/>
                          <a:ea typeface="宋体" panose="02010600030101010101" pitchFamily="2" charset="-122"/>
                        </a:defRPr>
                      </a:lvl3pPr>
                      <a:lvl4pPr marL="1371600" algn="l" defTabSz="914400" rtl="0" eaLnBrk="1" latinLnBrk="0" hangingPunct="1">
                        <a:defRPr sz="1800" kern="1200">
                          <a:solidFill>
                            <a:schemeClr val="dk1"/>
                          </a:solidFill>
                          <a:latin typeface="Arial" panose="020B0604020202020204"/>
                          <a:ea typeface="宋体" panose="02010600030101010101" pitchFamily="2" charset="-122"/>
                        </a:defRPr>
                      </a:lvl4pPr>
                      <a:lvl5pPr marL="1828800" algn="l" defTabSz="914400" rtl="0" eaLnBrk="1" latinLnBrk="0" hangingPunct="1">
                        <a:defRPr sz="1800" kern="1200">
                          <a:solidFill>
                            <a:schemeClr val="dk1"/>
                          </a:solidFill>
                          <a:latin typeface="Arial" panose="020B0604020202020204"/>
                          <a:ea typeface="宋体" panose="02010600030101010101" pitchFamily="2" charset="-122"/>
                        </a:defRPr>
                      </a:lvl5pPr>
                      <a:lvl6pPr marL="2286000" algn="l" defTabSz="914400" rtl="0" eaLnBrk="1" latinLnBrk="0" hangingPunct="1">
                        <a:defRPr sz="1800" kern="1200">
                          <a:solidFill>
                            <a:schemeClr val="dk1"/>
                          </a:solidFill>
                          <a:latin typeface="Arial" panose="020B0604020202020204"/>
                          <a:ea typeface="宋体" panose="02010600030101010101" pitchFamily="2" charset="-122"/>
                        </a:defRPr>
                      </a:lvl6pPr>
                      <a:lvl7pPr marL="2743200" algn="l" defTabSz="914400" rtl="0" eaLnBrk="1" latinLnBrk="0" hangingPunct="1">
                        <a:defRPr sz="1800" kern="1200">
                          <a:solidFill>
                            <a:schemeClr val="dk1"/>
                          </a:solidFill>
                          <a:latin typeface="Arial" panose="020B0604020202020204"/>
                          <a:ea typeface="宋体" panose="02010600030101010101" pitchFamily="2" charset="-122"/>
                        </a:defRPr>
                      </a:lvl7pPr>
                      <a:lvl8pPr marL="3200400" algn="l" defTabSz="914400" rtl="0" eaLnBrk="1" latinLnBrk="0" hangingPunct="1">
                        <a:defRPr sz="1800" kern="1200">
                          <a:solidFill>
                            <a:schemeClr val="dk1"/>
                          </a:solidFill>
                          <a:latin typeface="Arial" panose="020B0604020202020204"/>
                          <a:ea typeface="宋体" panose="02010600030101010101" pitchFamily="2" charset="-122"/>
                        </a:defRPr>
                      </a:lvl8pPr>
                      <a:lvl9pPr marL="3657600" algn="l" defTabSz="914400" rtl="0" eaLnBrk="1" latinLnBrk="0" hangingPunct="1">
                        <a:defRPr sz="1800" kern="1200">
                          <a:solidFill>
                            <a:schemeClr val="dk1"/>
                          </a:solidFill>
                          <a:latin typeface="Arial" panose="020B0604020202020204"/>
                          <a:ea typeface="宋体" panose="02010600030101010101" pitchFamily="2" charset="-122"/>
                        </a:defRPr>
                      </a:lvl9pPr>
                    </a:lstStyle>
                    <a:p>
                      <a:pPr algn="ctr"/>
                      <a:r>
                        <a:rPr lang="zh-CN" altLang="zh-CN" sz="1400" b="1" kern="100" dirty="0">
                          <a:solidFill>
                            <a:schemeClr val="bg1"/>
                          </a:solidFill>
                          <a:effectLst/>
                          <a:latin typeface="华文细黑" pitchFamily="2" charset="-122"/>
                          <a:ea typeface="华文细黑" pitchFamily="2" charset="-122"/>
                        </a:rPr>
                        <a:t>≤</a:t>
                      </a:r>
                      <a:r>
                        <a:rPr lang="en-US" altLang="zh-CN" sz="1400" b="1" kern="100" dirty="0">
                          <a:solidFill>
                            <a:schemeClr val="bg1"/>
                          </a:solidFill>
                          <a:effectLst/>
                          <a:latin typeface="华文细黑" pitchFamily="2" charset="-122"/>
                          <a:ea typeface="华文细黑" pitchFamily="2" charset="-122"/>
                        </a:rPr>
                        <a:t>0.1%</a:t>
                      </a:r>
                      <a:endParaRPr lang="zh-CN" altLang="en-US" sz="1400" b="1" dirty="0">
                        <a:solidFill>
                          <a:schemeClr val="bg1"/>
                        </a:solidFill>
                        <a:latin typeface="华文细黑" pitchFamily="2" charset="-122"/>
                        <a:ea typeface="华文细黑" pitchFamily="2" charset="-122"/>
                      </a:endParaRPr>
                    </a:p>
                  </a:txBody>
                  <a:tcPr>
                    <a:solidFill>
                      <a:srgbClr val="3498E1"/>
                    </a:solidFill>
                  </a:tcPr>
                </a:tc>
                <a:extLst>
                  <a:ext uri="{0D108BD9-81ED-4DB2-BD59-A6C34878D82A}">
                    <a16:rowId xmlns:a16="http://schemas.microsoft.com/office/drawing/2014/main" val="10004"/>
                  </a:ext>
                </a:extLst>
              </a:tr>
              <a:tr h="370758">
                <a:tc>
                  <a:txBody>
                    <a:bodyPr/>
                    <a:lstStyle>
                      <a:lvl1pPr marL="0" algn="l" defTabSz="914400" rtl="0" eaLnBrk="1" latinLnBrk="0" hangingPunct="1">
                        <a:defRPr sz="1800" kern="1200">
                          <a:solidFill>
                            <a:schemeClr val="dk1"/>
                          </a:solidFill>
                          <a:latin typeface="Arial" panose="020B0604020202020204"/>
                          <a:ea typeface="宋体" panose="02010600030101010101" pitchFamily="2" charset="-122"/>
                        </a:defRPr>
                      </a:lvl1pPr>
                      <a:lvl2pPr marL="457200" algn="l" defTabSz="914400" rtl="0" eaLnBrk="1" latinLnBrk="0" hangingPunct="1">
                        <a:defRPr sz="1800" kern="1200">
                          <a:solidFill>
                            <a:schemeClr val="dk1"/>
                          </a:solidFill>
                          <a:latin typeface="Arial" panose="020B0604020202020204"/>
                          <a:ea typeface="宋体" panose="02010600030101010101" pitchFamily="2" charset="-122"/>
                        </a:defRPr>
                      </a:lvl2pPr>
                      <a:lvl3pPr marL="914400" algn="l" defTabSz="914400" rtl="0" eaLnBrk="1" latinLnBrk="0" hangingPunct="1">
                        <a:defRPr sz="1800" kern="1200">
                          <a:solidFill>
                            <a:schemeClr val="dk1"/>
                          </a:solidFill>
                          <a:latin typeface="Arial" panose="020B0604020202020204"/>
                          <a:ea typeface="宋体" panose="02010600030101010101" pitchFamily="2" charset="-122"/>
                        </a:defRPr>
                      </a:lvl3pPr>
                      <a:lvl4pPr marL="1371600" algn="l" defTabSz="914400" rtl="0" eaLnBrk="1" latinLnBrk="0" hangingPunct="1">
                        <a:defRPr sz="1800" kern="1200">
                          <a:solidFill>
                            <a:schemeClr val="dk1"/>
                          </a:solidFill>
                          <a:latin typeface="Arial" panose="020B0604020202020204"/>
                          <a:ea typeface="宋体" panose="02010600030101010101" pitchFamily="2" charset="-122"/>
                        </a:defRPr>
                      </a:lvl4pPr>
                      <a:lvl5pPr marL="1828800" algn="l" defTabSz="914400" rtl="0" eaLnBrk="1" latinLnBrk="0" hangingPunct="1">
                        <a:defRPr sz="1800" kern="1200">
                          <a:solidFill>
                            <a:schemeClr val="dk1"/>
                          </a:solidFill>
                          <a:latin typeface="Arial" panose="020B0604020202020204"/>
                          <a:ea typeface="宋体" panose="02010600030101010101" pitchFamily="2" charset="-122"/>
                        </a:defRPr>
                      </a:lvl5pPr>
                      <a:lvl6pPr marL="2286000" algn="l" defTabSz="914400" rtl="0" eaLnBrk="1" latinLnBrk="0" hangingPunct="1">
                        <a:defRPr sz="1800" kern="1200">
                          <a:solidFill>
                            <a:schemeClr val="dk1"/>
                          </a:solidFill>
                          <a:latin typeface="Arial" panose="020B0604020202020204"/>
                          <a:ea typeface="宋体" panose="02010600030101010101" pitchFamily="2" charset="-122"/>
                        </a:defRPr>
                      </a:lvl6pPr>
                      <a:lvl7pPr marL="2743200" algn="l" defTabSz="914400" rtl="0" eaLnBrk="1" latinLnBrk="0" hangingPunct="1">
                        <a:defRPr sz="1800" kern="1200">
                          <a:solidFill>
                            <a:schemeClr val="dk1"/>
                          </a:solidFill>
                          <a:latin typeface="Arial" panose="020B0604020202020204"/>
                          <a:ea typeface="宋体" panose="02010600030101010101" pitchFamily="2" charset="-122"/>
                        </a:defRPr>
                      </a:lvl7pPr>
                      <a:lvl8pPr marL="3200400" algn="l" defTabSz="914400" rtl="0" eaLnBrk="1" latinLnBrk="0" hangingPunct="1">
                        <a:defRPr sz="1800" kern="1200">
                          <a:solidFill>
                            <a:schemeClr val="dk1"/>
                          </a:solidFill>
                          <a:latin typeface="Arial" panose="020B0604020202020204"/>
                          <a:ea typeface="宋体" panose="02010600030101010101" pitchFamily="2" charset="-122"/>
                        </a:defRPr>
                      </a:lvl8pPr>
                      <a:lvl9pPr marL="3657600" algn="l" defTabSz="914400" rtl="0" eaLnBrk="1" latinLnBrk="0" hangingPunct="1">
                        <a:defRPr sz="1800" kern="1200">
                          <a:solidFill>
                            <a:schemeClr val="dk1"/>
                          </a:solidFill>
                          <a:latin typeface="Arial" panose="020B0604020202020204"/>
                          <a:ea typeface="宋体" panose="02010600030101010101" pitchFamily="2" charset="-122"/>
                        </a:defRPr>
                      </a:lvl9pPr>
                    </a:lstStyle>
                    <a:p>
                      <a:pPr algn="ctr"/>
                      <a:r>
                        <a:rPr lang="en-US" altLang="zh-CN" sz="1400" b="1" kern="100" dirty="0">
                          <a:solidFill>
                            <a:schemeClr val="bg1"/>
                          </a:solidFill>
                          <a:effectLst/>
                          <a:latin typeface="华文细黑" pitchFamily="2" charset="-122"/>
                          <a:ea typeface="华文细黑" pitchFamily="2" charset="-122"/>
                        </a:rPr>
                        <a:t>ductility</a:t>
                      </a:r>
                      <a:endParaRPr lang="zh-CN" altLang="en-US" sz="1400" b="1" dirty="0">
                        <a:solidFill>
                          <a:schemeClr val="bg1"/>
                        </a:solidFill>
                        <a:latin typeface="华文细黑" pitchFamily="2" charset="-122"/>
                        <a:ea typeface="华文细黑" pitchFamily="2" charset="-122"/>
                      </a:endParaRPr>
                    </a:p>
                  </a:txBody>
                  <a:tcPr>
                    <a:solidFill>
                      <a:srgbClr val="3498E1"/>
                    </a:solidFill>
                  </a:tcPr>
                </a:tc>
                <a:tc>
                  <a:txBody>
                    <a:bodyPr/>
                    <a:lstStyle>
                      <a:lvl1pPr marL="0" algn="l" defTabSz="914400" rtl="0" eaLnBrk="1" latinLnBrk="0" hangingPunct="1">
                        <a:defRPr sz="1800" kern="1200">
                          <a:solidFill>
                            <a:schemeClr val="dk1"/>
                          </a:solidFill>
                          <a:latin typeface="Arial" panose="020B0604020202020204"/>
                          <a:ea typeface="宋体" panose="02010600030101010101" pitchFamily="2" charset="-122"/>
                        </a:defRPr>
                      </a:lvl1pPr>
                      <a:lvl2pPr marL="457200" algn="l" defTabSz="914400" rtl="0" eaLnBrk="1" latinLnBrk="0" hangingPunct="1">
                        <a:defRPr sz="1800" kern="1200">
                          <a:solidFill>
                            <a:schemeClr val="dk1"/>
                          </a:solidFill>
                          <a:latin typeface="Arial" panose="020B0604020202020204"/>
                          <a:ea typeface="宋体" panose="02010600030101010101" pitchFamily="2" charset="-122"/>
                        </a:defRPr>
                      </a:lvl2pPr>
                      <a:lvl3pPr marL="914400" algn="l" defTabSz="914400" rtl="0" eaLnBrk="1" latinLnBrk="0" hangingPunct="1">
                        <a:defRPr sz="1800" kern="1200">
                          <a:solidFill>
                            <a:schemeClr val="dk1"/>
                          </a:solidFill>
                          <a:latin typeface="Arial" panose="020B0604020202020204"/>
                          <a:ea typeface="宋体" panose="02010600030101010101" pitchFamily="2" charset="-122"/>
                        </a:defRPr>
                      </a:lvl3pPr>
                      <a:lvl4pPr marL="1371600" algn="l" defTabSz="914400" rtl="0" eaLnBrk="1" latinLnBrk="0" hangingPunct="1">
                        <a:defRPr sz="1800" kern="1200">
                          <a:solidFill>
                            <a:schemeClr val="dk1"/>
                          </a:solidFill>
                          <a:latin typeface="Arial" panose="020B0604020202020204"/>
                          <a:ea typeface="宋体" panose="02010600030101010101" pitchFamily="2" charset="-122"/>
                        </a:defRPr>
                      </a:lvl4pPr>
                      <a:lvl5pPr marL="1828800" algn="l" defTabSz="914400" rtl="0" eaLnBrk="1" latinLnBrk="0" hangingPunct="1">
                        <a:defRPr sz="1800" kern="1200">
                          <a:solidFill>
                            <a:schemeClr val="dk1"/>
                          </a:solidFill>
                          <a:latin typeface="Arial" panose="020B0604020202020204"/>
                          <a:ea typeface="宋体" panose="02010600030101010101" pitchFamily="2" charset="-122"/>
                        </a:defRPr>
                      </a:lvl5pPr>
                      <a:lvl6pPr marL="2286000" algn="l" defTabSz="914400" rtl="0" eaLnBrk="1" latinLnBrk="0" hangingPunct="1">
                        <a:defRPr sz="1800" kern="1200">
                          <a:solidFill>
                            <a:schemeClr val="dk1"/>
                          </a:solidFill>
                          <a:latin typeface="Arial" panose="020B0604020202020204"/>
                          <a:ea typeface="宋体" panose="02010600030101010101" pitchFamily="2" charset="-122"/>
                        </a:defRPr>
                      </a:lvl6pPr>
                      <a:lvl7pPr marL="2743200" algn="l" defTabSz="914400" rtl="0" eaLnBrk="1" latinLnBrk="0" hangingPunct="1">
                        <a:defRPr sz="1800" kern="1200">
                          <a:solidFill>
                            <a:schemeClr val="dk1"/>
                          </a:solidFill>
                          <a:latin typeface="Arial" panose="020B0604020202020204"/>
                          <a:ea typeface="宋体" panose="02010600030101010101" pitchFamily="2" charset="-122"/>
                        </a:defRPr>
                      </a:lvl7pPr>
                      <a:lvl8pPr marL="3200400" algn="l" defTabSz="914400" rtl="0" eaLnBrk="1" latinLnBrk="0" hangingPunct="1">
                        <a:defRPr sz="1800" kern="1200">
                          <a:solidFill>
                            <a:schemeClr val="dk1"/>
                          </a:solidFill>
                          <a:latin typeface="Arial" panose="020B0604020202020204"/>
                          <a:ea typeface="宋体" panose="02010600030101010101" pitchFamily="2" charset="-122"/>
                        </a:defRPr>
                      </a:lvl8pPr>
                      <a:lvl9pPr marL="3657600" algn="l" defTabSz="914400" rtl="0" eaLnBrk="1" latinLnBrk="0" hangingPunct="1">
                        <a:defRPr sz="1800" kern="1200">
                          <a:solidFill>
                            <a:schemeClr val="dk1"/>
                          </a:solidFill>
                          <a:latin typeface="Arial" panose="020B0604020202020204"/>
                          <a:ea typeface="宋体" panose="02010600030101010101" pitchFamily="2" charset="-122"/>
                        </a:defRPr>
                      </a:lvl9pPr>
                    </a:lstStyle>
                    <a:p>
                      <a:pPr algn="ctr"/>
                      <a:r>
                        <a:rPr lang="zh-CN" altLang="zh-CN" sz="1400" b="1" kern="100" dirty="0">
                          <a:solidFill>
                            <a:schemeClr val="bg1"/>
                          </a:solidFill>
                          <a:effectLst/>
                          <a:latin typeface="华文细黑" pitchFamily="2" charset="-122"/>
                          <a:ea typeface="华文细黑" pitchFamily="2" charset="-122"/>
                        </a:rPr>
                        <a:t>≥</a:t>
                      </a:r>
                      <a:r>
                        <a:rPr lang="en-US" altLang="zh-CN" sz="1400" b="1" kern="100" dirty="0">
                          <a:solidFill>
                            <a:schemeClr val="bg1"/>
                          </a:solidFill>
                          <a:effectLst/>
                          <a:latin typeface="华文细黑" pitchFamily="2" charset="-122"/>
                          <a:ea typeface="华文细黑" pitchFamily="2" charset="-122"/>
                        </a:rPr>
                        <a:t>10%</a:t>
                      </a:r>
                      <a:endParaRPr lang="zh-CN" altLang="en-US" sz="1400" b="1" dirty="0">
                        <a:solidFill>
                          <a:schemeClr val="bg1"/>
                        </a:solidFill>
                        <a:latin typeface="华文细黑" pitchFamily="2" charset="-122"/>
                        <a:ea typeface="华文细黑" pitchFamily="2" charset="-122"/>
                      </a:endParaRPr>
                    </a:p>
                  </a:txBody>
                  <a:tcPr>
                    <a:solidFill>
                      <a:srgbClr val="3498E1"/>
                    </a:solidFill>
                  </a:tcPr>
                </a:tc>
                <a:extLst>
                  <a:ext uri="{0D108BD9-81ED-4DB2-BD59-A6C34878D82A}">
                    <a16:rowId xmlns:a16="http://schemas.microsoft.com/office/drawing/2014/main" val="10005"/>
                  </a:ext>
                </a:extLst>
              </a:tr>
            </a:tbl>
          </a:graphicData>
        </a:graphic>
      </p:graphicFrame>
      <p:pic>
        <p:nvPicPr>
          <p:cNvPr id="10" name="Picture 3" descr="E:\ADS\球靶实验\WFeNi\钨镍铁合金小球\照片\P40603-105903.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57842" y="4327466"/>
            <a:ext cx="2524851" cy="2147318"/>
          </a:xfrm>
          <a:prstGeom prst="rect">
            <a:avLst/>
          </a:prstGeom>
          <a:noFill/>
          <a:ln>
            <a:noFill/>
          </a:ln>
        </p:spPr>
      </p:pic>
      <p:sp>
        <p:nvSpPr>
          <p:cNvPr id="15" name="矩形 14"/>
          <p:cNvSpPr/>
          <p:nvPr/>
        </p:nvSpPr>
        <p:spPr>
          <a:xfrm>
            <a:off x="434951" y="893275"/>
            <a:ext cx="8841100" cy="861774"/>
          </a:xfrm>
          <a:prstGeom prst="rect">
            <a:avLst/>
          </a:prstGeom>
        </p:spPr>
        <p:txBody>
          <a:bodyPr wrap="square">
            <a:spAutoFit/>
          </a:bodyPr>
          <a:lstStyle>
            <a:defPPr>
              <a:defRPr lang="en-US"/>
            </a:defPPr>
            <a:lvl1pPr algn="l" rtl="0" eaLnBrk="0" fontAlgn="base" hangingPunct="0">
              <a:lnSpc>
                <a:spcPct val="180000"/>
              </a:lnSpc>
              <a:spcBef>
                <a:spcPct val="0"/>
              </a:spcBef>
              <a:spcAft>
                <a:spcPct val="0"/>
              </a:spcAft>
              <a:buClr>
                <a:schemeClr val="tx1"/>
              </a:buClr>
              <a:buFont typeface="Wingdings" panose="05000000000000000000" pitchFamily="2" charset="2"/>
              <a:defRPr sz="2000" b="1" kern="1200">
                <a:solidFill>
                  <a:srgbClr val="000000"/>
                </a:solidFill>
                <a:latin typeface="Arial" panose="020B0604020202020204" pitchFamily="34" charset="0"/>
                <a:ea typeface="楷体_GB2312"/>
                <a:cs typeface="楷体_GB2312"/>
              </a:defRPr>
            </a:lvl1pPr>
            <a:lvl2pPr marL="457200" algn="l" rtl="0" eaLnBrk="0" fontAlgn="base" hangingPunct="0">
              <a:lnSpc>
                <a:spcPct val="180000"/>
              </a:lnSpc>
              <a:spcBef>
                <a:spcPct val="0"/>
              </a:spcBef>
              <a:spcAft>
                <a:spcPct val="0"/>
              </a:spcAft>
              <a:buClr>
                <a:schemeClr val="tx1"/>
              </a:buClr>
              <a:buFont typeface="Wingdings" panose="05000000000000000000" pitchFamily="2" charset="2"/>
              <a:defRPr sz="2000" b="1" kern="1200">
                <a:solidFill>
                  <a:srgbClr val="000000"/>
                </a:solidFill>
                <a:latin typeface="Arial" panose="020B0604020202020204" pitchFamily="34" charset="0"/>
                <a:ea typeface="楷体_GB2312"/>
                <a:cs typeface="楷体_GB2312"/>
              </a:defRPr>
            </a:lvl2pPr>
            <a:lvl3pPr marL="914400" algn="l" rtl="0" eaLnBrk="0" fontAlgn="base" hangingPunct="0">
              <a:lnSpc>
                <a:spcPct val="180000"/>
              </a:lnSpc>
              <a:spcBef>
                <a:spcPct val="0"/>
              </a:spcBef>
              <a:spcAft>
                <a:spcPct val="0"/>
              </a:spcAft>
              <a:buClr>
                <a:schemeClr val="tx1"/>
              </a:buClr>
              <a:buFont typeface="Wingdings" panose="05000000000000000000" pitchFamily="2" charset="2"/>
              <a:defRPr sz="2000" b="1" kern="1200">
                <a:solidFill>
                  <a:srgbClr val="000000"/>
                </a:solidFill>
                <a:latin typeface="Arial" panose="020B0604020202020204" pitchFamily="34" charset="0"/>
                <a:ea typeface="楷体_GB2312"/>
                <a:cs typeface="楷体_GB2312"/>
              </a:defRPr>
            </a:lvl3pPr>
            <a:lvl4pPr marL="1371600" algn="l" rtl="0" eaLnBrk="0" fontAlgn="base" hangingPunct="0">
              <a:lnSpc>
                <a:spcPct val="180000"/>
              </a:lnSpc>
              <a:spcBef>
                <a:spcPct val="0"/>
              </a:spcBef>
              <a:spcAft>
                <a:spcPct val="0"/>
              </a:spcAft>
              <a:buClr>
                <a:schemeClr val="tx1"/>
              </a:buClr>
              <a:buFont typeface="Wingdings" panose="05000000000000000000" pitchFamily="2" charset="2"/>
              <a:defRPr sz="2000" b="1" kern="1200">
                <a:solidFill>
                  <a:srgbClr val="000000"/>
                </a:solidFill>
                <a:latin typeface="Arial" panose="020B0604020202020204" pitchFamily="34" charset="0"/>
                <a:ea typeface="楷体_GB2312"/>
                <a:cs typeface="楷体_GB2312"/>
              </a:defRPr>
            </a:lvl4pPr>
            <a:lvl5pPr marL="1828800" algn="l" rtl="0" eaLnBrk="0" fontAlgn="base" hangingPunct="0">
              <a:lnSpc>
                <a:spcPct val="180000"/>
              </a:lnSpc>
              <a:spcBef>
                <a:spcPct val="0"/>
              </a:spcBef>
              <a:spcAft>
                <a:spcPct val="0"/>
              </a:spcAft>
              <a:buClr>
                <a:schemeClr val="tx1"/>
              </a:buClr>
              <a:buFont typeface="Wingdings" panose="05000000000000000000" pitchFamily="2" charset="2"/>
              <a:defRPr sz="2000" b="1" kern="1200">
                <a:solidFill>
                  <a:srgbClr val="000000"/>
                </a:solidFill>
                <a:latin typeface="Arial" panose="020B0604020202020204" pitchFamily="34" charset="0"/>
                <a:ea typeface="楷体_GB2312"/>
                <a:cs typeface="楷体_GB2312"/>
              </a:defRPr>
            </a:lvl5pPr>
            <a:lvl6pPr marL="2286000" algn="l" defTabSz="914400" rtl="0" eaLnBrk="1" latinLnBrk="0" hangingPunct="1">
              <a:defRPr sz="2000" b="1" kern="1200">
                <a:solidFill>
                  <a:srgbClr val="000000"/>
                </a:solidFill>
                <a:latin typeface="Arial" panose="020B0604020202020204" pitchFamily="34" charset="0"/>
                <a:ea typeface="楷体_GB2312"/>
                <a:cs typeface="楷体_GB2312"/>
              </a:defRPr>
            </a:lvl6pPr>
            <a:lvl7pPr marL="2743200" algn="l" defTabSz="914400" rtl="0" eaLnBrk="1" latinLnBrk="0" hangingPunct="1">
              <a:defRPr sz="2000" b="1" kern="1200">
                <a:solidFill>
                  <a:srgbClr val="000000"/>
                </a:solidFill>
                <a:latin typeface="Arial" panose="020B0604020202020204" pitchFamily="34" charset="0"/>
                <a:ea typeface="楷体_GB2312"/>
                <a:cs typeface="楷体_GB2312"/>
              </a:defRPr>
            </a:lvl7pPr>
            <a:lvl8pPr marL="3200400" algn="l" defTabSz="914400" rtl="0" eaLnBrk="1" latinLnBrk="0" hangingPunct="1">
              <a:defRPr sz="2000" b="1" kern="1200">
                <a:solidFill>
                  <a:srgbClr val="000000"/>
                </a:solidFill>
                <a:latin typeface="Arial" panose="020B0604020202020204" pitchFamily="34" charset="0"/>
                <a:ea typeface="楷体_GB2312"/>
                <a:cs typeface="楷体_GB2312"/>
              </a:defRPr>
            </a:lvl8pPr>
            <a:lvl9pPr marL="3657600" algn="l" defTabSz="914400" rtl="0" eaLnBrk="1" latinLnBrk="0" hangingPunct="1">
              <a:defRPr sz="2000" b="1" kern="1200">
                <a:solidFill>
                  <a:srgbClr val="000000"/>
                </a:solidFill>
                <a:latin typeface="Arial" panose="020B0604020202020204" pitchFamily="34" charset="0"/>
                <a:ea typeface="楷体_GB2312"/>
                <a:cs typeface="楷体_GB2312"/>
              </a:defRPr>
            </a:lvl9pPr>
          </a:lstStyle>
          <a:p>
            <a:pPr indent="457200">
              <a:lnSpc>
                <a:spcPct val="125000"/>
              </a:lnSpc>
            </a:pPr>
            <a:r>
              <a:rPr lang="en-US" altLang="zh-CN" b="1" dirty="0">
                <a:solidFill>
                  <a:srgbClr val="0000FF"/>
                </a:solidFill>
                <a:latin typeface="华文细黑"/>
                <a:ea typeface="华文细黑"/>
                <a:cs typeface="华文细黑"/>
              </a:rPr>
              <a:t>Alloy W/Ni/Fe has high neutron yield, mechanical performance</a:t>
            </a:r>
            <a:r>
              <a:rPr lang="en-US" altLang="zh-CN" dirty="0">
                <a:solidFill>
                  <a:srgbClr val="0000FF"/>
                </a:solidFill>
                <a:latin typeface="华文细黑"/>
                <a:ea typeface="华文细黑"/>
                <a:cs typeface="华文细黑"/>
              </a:rPr>
              <a:t>, high thermal conductivity, low thermal expansion, low cost, etc.</a:t>
            </a:r>
            <a:endParaRPr lang="zh-CN" altLang="en-US" dirty="0">
              <a:solidFill>
                <a:schemeClr val="tx1"/>
              </a:solidFill>
              <a:latin typeface="华文细黑"/>
              <a:ea typeface="华文细黑"/>
              <a:cs typeface="华文细黑"/>
            </a:endParaRPr>
          </a:p>
        </p:txBody>
      </p:sp>
      <p:sp>
        <p:nvSpPr>
          <p:cNvPr id="16" name="文本框 5"/>
          <p:cNvSpPr txBox="1"/>
          <p:nvPr/>
        </p:nvSpPr>
        <p:spPr>
          <a:xfrm>
            <a:off x="661594" y="3765381"/>
            <a:ext cx="2278850" cy="413511"/>
          </a:xfrm>
          <a:prstGeom prst="rect">
            <a:avLst/>
          </a:prstGeom>
          <a:noFill/>
        </p:spPr>
        <p:txBody>
          <a:bodyPr vert="horz" wrap="square" rtlCol="0">
            <a:spAutoFit/>
          </a:bodyPr>
          <a:lstStyle>
            <a:defPPr>
              <a:defRPr lang="en-US"/>
            </a:defPPr>
            <a:lvl1pPr algn="l" rtl="0" eaLnBrk="0" fontAlgn="base" hangingPunct="0">
              <a:lnSpc>
                <a:spcPct val="180000"/>
              </a:lnSpc>
              <a:spcBef>
                <a:spcPct val="0"/>
              </a:spcBef>
              <a:spcAft>
                <a:spcPct val="0"/>
              </a:spcAft>
              <a:buClr>
                <a:schemeClr val="tx1"/>
              </a:buClr>
              <a:buFont typeface="Wingdings" panose="05000000000000000000" pitchFamily="2" charset="2"/>
              <a:defRPr sz="2000" b="1" kern="1200">
                <a:solidFill>
                  <a:srgbClr val="000000"/>
                </a:solidFill>
                <a:latin typeface="Arial" panose="020B0604020202020204" pitchFamily="34" charset="0"/>
                <a:ea typeface="楷体_GB2312"/>
                <a:cs typeface="楷体_GB2312"/>
              </a:defRPr>
            </a:lvl1pPr>
            <a:lvl2pPr marL="457200" algn="l" rtl="0" eaLnBrk="0" fontAlgn="base" hangingPunct="0">
              <a:lnSpc>
                <a:spcPct val="180000"/>
              </a:lnSpc>
              <a:spcBef>
                <a:spcPct val="0"/>
              </a:spcBef>
              <a:spcAft>
                <a:spcPct val="0"/>
              </a:spcAft>
              <a:buClr>
                <a:schemeClr val="tx1"/>
              </a:buClr>
              <a:buFont typeface="Wingdings" panose="05000000000000000000" pitchFamily="2" charset="2"/>
              <a:defRPr sz="2000" b="1" kern="1200">
                <a:solidFill>
                  <a:srgbClr val="000000"/>
                </a:solidFill>
                <a:latin typeface="Arial" panose="020B0604020202020204" pitchFamily="34" charset="0"/>
                <a:ea typeface="楷体_GB2312"/>
                <a:cs typeface="楷体_GB2312"/>
              </a:defRPr>
            </a:lvl2pPr>
            <a:lvl3pPr marL="914400" algn="l" rtl="0" eaLnBrk="0" fontAlgn="base" hangingPunct="0">
              <a:lnSpc>
                <a:spcPct val="180000"/>
              </a:lnSpc>
              <a:spcBef>
                <a:spcPct val="0"/>
              </a:spcBef>
              <a:spcAft>
                <a:spcPct val="0"/>
              </a:spcAft>
              <a:buClr>
                <a:schemeClr val="tx1"/>
              </a:buClr>
              <a:buFont typeface="Wingdings" panose="05000000000000000000" pitchFamily="2" charset="2"/>
              <a:defRPr sz="2000" b="1" kern="1200">
                <a:solidFill>
                  <a:srgbClr val="000000"/>
                </a:solidFill>
                <a:latin typeface="Arial" panose="020B0604020202020204" pitchFamily="34" charset="0"/>
                <a:ea typeface="楷体_GB2312"/>
                <a:cs typeface="楷体_GB2312"/>
              </a:defRPr>
            </a:lvl3pPr>
            <a:lvl4pPr marL="1371600" algn="l" rtl="0" eaLnBrk="0" fontAlgn="base" hangingPunct="0">
              <a:lnSpc>
                <a:spcPct val="180000"/>
              </a:lnSpc>
              <a:spcBef>
                <a:spcPct val="0"/>
              </a:spcBef>
              <a:spcAft>
                <a:spcPct val="0"/>
              </a:spcAft>
              <a:buClr>
                <a:schemeClr val="tx1"/>
              </a:buClr>
              <a:buFont typeface="Wingdings" panose="05000000000000000000" pitchFamily="2" charset="2"/>
              <a:defRPr sz="2000" b="1" kern="1200">
                <a:solidFill>
                  <a:srgbClr val="000000"/>
                </a:solidFill>
                <a:latin typeface="Arial" panose="020B0604020202020204" pitchFamily="34" charset="0"/>
                <a:ea typeface="楷体_GB2312"/>
                <a:cs typeface="楷体_GB2312"/>
              </a:defRPr>
            </a:lvl4pPr>
            <a:lvl5pPr marL="1828800" algn="l" rtl="0" eaLnBrk="0" fontAlgn="base" hangingPunct="0">
              <a:lnSpc>
                <a:spcPct val="180000"/>
              </a:lnSpc>
              <a:spcBef>
                <a:spcPct val="0"/>
              </a:spcBef>
              <a:spcAft>
                <a:spcPct val="0"/>
              </a:spcAft>
              <a:buClr>
                <a:schemeClr val="tx1"/>
              </a:buClr>
              <a:buFont typeface="Wingdings" panose="05000000000000000000" pitchFamily="2" charset="2"/>
              <a:defRPr sz="2000" b="1" kern="1200">
                <a:solidFill>
                  <a:srgbClr val="000000"/>
                </a:solidFill>
                <a:latin typeface="Arial" panose="020B0604020202020204" pitchFamily="34" charset="0"/>
                <a:ea typeface="楷体_GB2312"/>
                <a:cs typeface="楷体_GB2312"/>
              </a:defRPr>
            </a:lvl5pPr>
            <a:lvl6pPr marL="2286000" algn="l" defTabSz="914400" rtl="0" eaLnBrk="1" latinLnBrk="0" hangingPunct="1">
              <a:defRPr sz="2000" b="1" kern="1200">
                <a:solidFill>
                  <a:srgbClr val="000000"/>
                </a:solidFill>
                <a:latin typeface="Arial" panose="020B0604020202020204" pitchFamily="34" charset="0"/>
                <a:ea typeface="楷体_GB2312"/>
                <a:cs typeface="楷体_GB2312"/>
              </a:defRPr>
            </a:lvl6pPr>
            <a:lvl7pPr marL="2743200" algn="l" defTabSz="914400" rtl="0" eaLnBrk="1" latinLnBrk="0" hangingPunct="1">
              <a:defRPr sz="2000" b="1" kern="1200">
                <a:solidFill>
                  <a:srgbClr val="000000"/>
                </a:solidFill>
                <a:latin typeface="Arial" panose="020B0604020202020204" pitchFamily="34" charset="0"/>
                <a:ea typeface="楷体_GB2312"/>
                <a:cs typeface="楷体_GB2312"/>
              </a:defRPr>
            </a:lvl7pPr>
            <a:lvl8pPr marL="3200400" algn="l" defTabSz="914400" rtl="0" eaLnBrk="1" latinLnBrk="0" hangingPunct="1">
              <a:defRPr sz="2000" b="1" kern="1200">
                <a:solidFill>
                  <a:srgbClr val="000000"/>
                </a:solidFill>
                <a:latin typeface="Arial" panose="020B0604020202020204" pitchFamily="34" charset="0"/>
                <a:ea typeface="楷体_GB2312"/>
                <a:cs typeface="楷体_GB2312"/>
              </a:defRPr>
            </a:lvl8pPr>
            <a:lvl9pPr marL="3657600" algn="l" defTabSz="914400" rtl="0" eaLnBrk="1" latinLnBrk="0" hangingPunct="1">
              <a:defRPr sz="2000" b="1" kern="1200">
                <a:solidFill>
                  <a:srgbClr val="000000"/>
                </a:solidFill>
                <a:latin typeface="Arial" panose="020B0604020202020204" pitchFamily="34" charset="0"/>
                <a:ea typeface="楷体_GB2312"/>
                <a:cs typeface="楷体_GB2312"/>
              </a:defRPr>
            </a:lvl9pPr>
          </a:lstStyle>
          <a:p>
            <a:pPr algn="ctr"/>
            <a:r>
              <a:rPr lang="en-US" altLang="zh-CN" sz="1400" dirty="0">
                <a:latin typeface="黑体" panose="02010609060101010101" pitchFamily="49" charset="-122"/>
                <a:ea typeface="黑体" panose="02010609060101010101" pitchFamily="49" charset="-122"/>
              </a:rPr>
              <a:t>Neutron</a:t>
            </a:r>
            <a:r>
              <a:rPr lang="zh-CN" altLang="en-US" sz="1400" dirty="0">
                <a:latin typeface="黑体" panose="02010609060101010101" pitchFamily="49" charset="-122"/>
                <a:ea typeface="黑体" panose="02010609060101010101" pitchFamily="49" charset="-122"/>
              </a:rPr>
              <a:t> </a:t>
            </a:r>
            <a:r>
              <a:rPr lang="en-US" altLang="zh-CN" sz="1400" dirty="0">
                <a:latin typeface="黑体" panose="02010609060101010101" pitchFamily="49" charset="-122"/>
                <a:ea typeface="黑体" panose="02010609060101010101" pitchFamily="49" charset="-122"/>
              </a:rPr>
              <a:t>yield</a:t>
            </a:r>
            <a:endParaRPr kumimoji="1" lang="zh-CN" altLang="en-US" sz="1400" dirty="0">
              <a:latin typeface="黑体" panose="02010609060101010101" pitchFamily="49" charset="-122"/>
              <a:ea typeface="黑体" panose="02010609060101010101" pitchFamily="49" charset="-122"/>
            </a:endParaRPr>
          </a:p>
        </p:txBody>
      </p:sp>
      <p:sp>
        <p:nvSpPr>
          <p:cNvPr id="17" name="文本框 5"/>
          <p:cNvSpPr txBox="1"/>
          <p:nvPr/>
        </p:nvSpPr>
        <p:spPr>
          <a:xfrm>
            <a:off x="3961324" y="3765381"/>
            <a:ext cx="1720119" cy="413511"/>
          </a:xfrm>
          <a:prstGeom prst="rect">
            <a:avLst/>
          </a:prstGeom>
          <a:noFill/>
        </p:spPr>
        <p:txBody>
          <a:bodyPr vert="horz" wrap="square" rtlCol="0">
            <a:spAutoFit/>
          </a:bodyPr>
          <a:lstStyle>
            <a:defPPr>
              <a:defRPr lang="en-US"/>
            </a:defPPr>
            <a:lvl1pPr algn="l" rtl="0" eaLnBrk="0" fontAlgn="base" hangingPunct="0">
              <a:lnSpc>
                <a:spcPct val="180000"/>
              </a:lnSpc>
              <a:spcBef>
                <a:spcPct val="0"/>
              </a:spcBef>
              <a:spcAft>
                <a:spcPct val="0"/>
              </a:spcAft>
              <a:buClr>
                <a:schemeClr val="tx1"/>
              </a:buClr>
              <a:buFont typeface="Wingdings" panose="05000000000000000000" pitchFamily="2" charset="2"/>
              <a:defRPr sz="2000" b="1" kern="1200">
                <a:solidFill>
                  <a:srgbClr val="000000"/>
                </a:solidFill>
                <a:latin typeface="Arial" panose="020B0604020202020204" pitchFamily="34" charset="0"/>
                <a:ea typeface="楷体_GB2312"/>
                <a:cs typeface="楷体_GB2312"/>
              </a:defRPr>
            </a:lvl1pPr>
            <a:lvl2pPr marL="457200" algn="l" rtl="0" eaLnBrk="0" fontAlgn="base" hangingPunct="0">
              <a:lnSpc>
                <a:spcPct val="180000"/>
              </a:lnSpc>
              <a:spcBef>
                <a:spcPct val="0"/>
              </a:spcBef>
              <a:spcAft>
                <a:spcPct val="0"/>
              </a:spcAft>
              <a:buClr>
                <a:schemeClr val="tx1"/>
              </a:buClr>
              <a:buFont typeface="Wingdings" panose="05000000000000000000" pitchFamily="2" charset="2"/>
              <a:defRPr sz="2000" b="1" kern="1200">
                <a:solidFill>
                  <a:srgbClr val="000000"/>
                </a:solidFill>
                <a:latin typeface="Arial" panose="020B0604020202020204" pitchFamily="34" charset="0"/>
                <a:ea typeface="楷体_GB2312"/>
                <a:cs typeface="楷体_GB2312"/>
              </a:defRPr>
            </a:lvl2pPr>
            <a:lvl3pPr marL="914400" algn="l" rtl="0" eaLnBrk="0" fontAlgn="base" hangingPunct="0">
              <a:lnSpc>
                <a:spcPct val="180000"/>
              </a:lnSpc>
              <a:spcBef>
                <a:spcPct val="0"/>
              </a:spcBef>
              <a:spcAft>
                <a:spcPct val="0"/>
              </a:spcAft>
              <a:buClr>
                <a:schemeClr val="tx1"/>
              </a:buClr>
              <a:buFont typeface="Wingdings" panose="05000000000000000000" pitchFamily="2" charset="2"/>
              <a:defRPr sz="2000" b="1" kern="1200">
                <a:solidFill>
                  <a:srgbClr val="000000"/>
                </a:solidFill>
                <a:latin typeface="Arial" panose="020B0604020202020204" pitchFamily="34" charset="0"/>
                <a:ea typeface="楷体_GB2312"/>
                <a:cs typeface="楷体_GB2312"/>
              </a:defRPr>
            </a:lvl3pPr>
            <a:lvl4pPr marL="1371600" algn="l" rtl="0" eaLnBrk="0" fontAlgn="base" hangingPunct="0">
              <a:lnSpc>
                <a:spcPct val="180000"/>
              </a:lnSpc>
              <a:spcBef>
                <a:spcPct val="0"/>
              </a:spcBef>
              <a:spcAft>
                <a:spcPct val="0"/>
              </a:spcAft>
              <a:buClr>
                <a:schemeClr val="tx1"/>
              </a:buClr>
              <a:buFont typeface="Wingdings" panose="05000000000000000000" pitchFamily="2" charset="2"/>
              <a:defRPr sz="2000" b="1" kern="1200">
                <a:solidFill>
                  <a:srgbClr val="000000"/>
                </a:solidFill>
                <a:latin typeface="Arial" panose="020B0604020202020204" pitchFamily="34" charset="0"/>
                <a:ea typeface="楷体_GB2312"/>
                <a:cs typeface="楷体_GB2312"/>
              </a:defRPr>
            </a:lvl4pPr>
            <a:lvl5pPr marL="1828800" algn="l" rtl="0" eaLnBrk="0" fontAlgn="base" hangingPunct="0">
              <a:lnSpc>
                <a:spcPct val="180000"/>
              </a:lnSpc>
              <a:spcBef>
                <a:spcPct val="0"/>
              </a:spcBef>
              <a:spcAft>
                <a:spcPct val="0"/>
              </a:spcAft>
              <a:buClr>
                <a:schemeClr val="tx1"/>
              </a:buClr>
              <a:buFont typeface="Wingdings" panose="05000000000000000000" pitchFamily="2" charset="2"/>
              <a:defRPr sz="2000" b="1" kern="1200">
                <a:solidFill>
                  <a:srgbClr val="000000"/>
                </a:solidFill>
                <a:latin typeface="Arial" panose="020B0604020202020204" pitchFamily="34" charset="0"/>
                <a:ea typeface="楷体_GB2312"/>
                <a:cs typeface="楷体_GB2312"/>
              </a:defRPr>
            </a:lvl5pPr>
            <a:lvl6pPr marL="2286000" algn="l" defTabSz="914400" rtl="0" eaLnBrk="1" latinLnBrk="0" hangingPunct="1">
              <a:defRPr sz="2000" b="1" kern="1200">
                <a:solidFill>
                  <a:srgbClr val="000000"/>
                </a:solidFill>
                <a:latin typeface="Arial" panose="020B0604020202020204" pitchFamily="34" charset="0"/>
                <a:ea typeface="楷体_GB2312"/>
                <a:cs typeface="楷体_GB2312"/>
              </a:defRPr>
            </a:lvl6pPr>
            <a:lvl7pPr marL="2743200" algn="l" defTabSz="914400" rtl="0" eaLnBrk="1" latinLnBrk="0" hangingPunct="1">
              <a:defRPr sz="2000" b="1" kern="1200">
                <a:solidFill>
                  <a:srgbClr val="000000"/>
                </a:solidFill>
                <a:latin typeface="Arial" panose="020B0604020202020204" pitchFamily="34" charset="0"/>
                <a:ea typeface="楷体_GB2312"/>
                <a:cs typeface="楷体_GB2312"/>
              </a:defRPr>
            </a:lvl7pPr>
            <a:lvl8pPr marL="3200400" algn="l" defTabSz="914400" rtl="0" eaLnBrk="1" latinLnBrk="0" hangingPunct="1">
              <a:defRPr sz="2000" b="1" kern="1200">
                <a:solidFill>
                  <a:srgbClr val="000000"/>
                </a:solidFill>
                <a:latin typeface="Arial" panose="020B0604020202020204" pitchFamily="34" charset="0"/>
                <a:ea typeface="楷体_GB2312"/>
                <a:cs typeface="楷体_GB2312"/>
              </a:defRPr>
            </a:lvl8pPr>
            <a:lvl9pPr marL="3657600" algn="l" defTabSz="914400" rtl="0" eaLnBrk="1" latinLnBrk="0" hangingPunct="1">
              <a:defRPr sz="2000" b="1" kern="1200">
                <a:solidFill>
                  <a:srgbClr val="000000"/>
                </a:solidFill>
                <a:latin typeface="Arial" panose="020B0604020202020204" pitchFamily="34" charset="0"/>
                <a:ea typeface="楷体_GB2312"/>
                <a:cs typeface="楷体_GB2312"/>
              </a:defRPr>
            </a:lvl9pPr>
          </a:lstStyle>
          <a:p>
            <a:pPr algn="ctr"/>
            <a:r>
              <a:rPr kumimoji="1" lang="en-US" altLang="zh-CN" sz="1400">
                <a:latin typeface="黑体" panose="02010609060101010101" pitchFamily="49" charset="-122"/>
                <a:ea typeface="黑体" panose="02010609060101010101" pitchFamily="49" charset="-122"/>
              </a:rPr>
              <a:t>Heat deposition</a:t>
            </a:r>
            <a:endParaRPr kumimoji="1" lang="zh-CN" altLang="en-US" sz="1400" dirty="0">
              <a:latin typeface="黑体" panose="02010609060101010101" pitchFamily="49" charset="-122"/>
              <a:ea typeface="黑体" panose="02010609060101010101" pitchFamily="49" charset="-122"/>
            </a:endParaRPr>
          </a:p>
        </p:txBody>
      </p:sp>
      <p:grpSp>
        <p:nvGrpSpPr>
          <p:cNvPr id="7" name="组合 6"/>
          <p:cNvGrpSpPr/>
          <p:nvPr/>
        </p:nvGrpSpPr>
        <p:grpSpPr>
          <a:xfrm>
            <a:off x="3015477" y="4266844"/>
            <a:ext cx="3532808" cy="2295892"/>
            <a:chOff x="2836243" y="4555795"/>
            <a:chExt cx="2476562" cy="1761540"/>
          </a:xfrm>
        </p:grpSpPr>
        <p:pic>
          <p:nvPicPr>
            <p:cNvPr id="8"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836243" y="4555795"/>
              <a:ext cx="2476562" cy="1761540"/>
            </a:xfrm>
            <a:prstGeom prst="rect">
              <a:avLst/>
            </a:prstGeom>
            <a:noFill/>
            <a:ln>
              <a:noFill/>
            </a:ln>
            <a:effectLst/>
          </p:spPr>
        </p:pic>
        <p:sp>
          <p:nvSpPr>
            <p:cNvPr id="18" name="矩形 3"/>
            <p:cNvSpPr>
              <a:spLocks noChangeArrowheads="1"/>
            </p:cNvSpPr>
            <p:nvPr/>
          </p:nvSpPr>
          <p:spPr bwMode="auto">
            <a:xfrm>
              <a:off x="4143256" y="4705664"/>
              <a:ext cx="902811" cy="307777"/>
            </a:xfrm>
            <a:prstGeom prst="rect">
              <a:avLst/>
            </a:prstGeom>
            <a:noFill/>
            <a:ln>
              <a:noFill/>
            </a:ln>
          </p:spPr>
          <p:txBody>
            <a:bodyPr wrap="none">
              <a:spAutoFit/>
            </a:bodyPr>
            <a:lstStyle/>
            <a:p>
              <a:pPr algn="ctr" eaLnBrk="0" hangingPunct="0">
                <a:buClr>
                  <a:prstClr val="white"/>
                </a:buClr>
                <a:buFont typeface="Wingdings" panose="05000000000000000000" pitchFamily="2" charset="2"/>
                <a:buNone/>
              </a:pPr>
              <a:r>
                <a:rPr lang="en-US" altLang="zh-CN" sz="1400" b="1" dirty="0">
                  <a:solidFill>
                    <a:srgbClr val="000000"/>
                  </a:solidFill>
                  <a:latin typeface="黑体" panose="02010609060101010101" pitchFamily="49" charset="-122"/>
                </a:rPr>
                <a:t>hardness</a:t>
              </a:r>
              <a:endParaRPr lang="zh-CN" altLang="en-US" sz="1400" b="1" dirty="0">
                <a:solidFill>
                  <a:srgbClr val="000000"/>
                </a:solidFill>
                <a:latin typeface="黑体" panose="02010609060101010101" pitchFamily="49" charset="-122"/>
              </a:endParaRPr>
            </a:p>
          </p:txBody>
        </p:sp>
      </p:grpSp>
      <p:sp>
        <p:nvSpPr>
          <p:cNvPr id="20" name="TextBox 19"/>
          <p:cNvSpPr txBox="1"/>
          <p:nvPr/>
        </p:nvSpPr>
        <p:spPr>
          <a:xfrm>
            <a:off x="6717206" y="6162626"/>
            <a:ext cx="2606122" cy="400110"/>
          </a:xfrm>
          <a:prstGeom prst="rect">
            <a:avLst/>
          </a:prstGeom>
          <a:noFill/>
        </p:spPr>
        <p:txBody>
          <a:bodyPr wrap="square" rtlCol="0">
            <a:spAutoFit/>
          </a:bodyPr>
          <a:lstStyle/>
          <a:p>
            <a:pPr>
              <a:spcBef>
                <a:spcPts val="600"/>
              </a:spcBef>
            </a:pPr>
            <a:r>
              <a:rPr lang="en-US" altLang="zh-CN" sz="2000" b="1" dirty="0"/>
              <a:t>Produce</a:t>
            </a:r>
            <a:r>
              <a:rPr lang="zh-CN" altLang="en-US" sz="2000" b="1" dirty="0"/>
              <a:t> </a:t>
            </a:r>
            <a:r>
              <a:rPr lang="en-US" altLang="zh-CN" sz="2000" b="1" dirty="0"/>
              <a:t>13</a:t>
            </a:r>
            <a:r>
              <a:rPr lang="zh-CN" altLang="en-US" sz="2000" b="1" dirty="0"/>
              <a:t> </a:t>
            </a:r>
            <a:r>
              <a:rPr lang="en-US" altLang="zh-CN" sz="2000" b="1" dirty="0"/>
              <a:t>tons</a:t>
            </a:r>
          </a:p>
        </p:txBody>
      </p:sp>
      <p:grpSp>
        <p:nvGrpSpPr>
          <p:cNvPr id="5" name="组合 4"/>
          <p:cNvGrpSpPr/>
          <p:nvPr/>
        </p:nvGrpSpPr>
        <p:grpSpPr>
          <a:xfrm>
            <a:off x="167148" y="4323102"/>
            <a:ext cx="3146323" cy="2149859"/>
            <a:chOff x="305158" y="4613921"/>
            <a:chExt cx="2638067" cy="1676105"/>
          </a:xfrm>
        </p:grpSpPr>
        <p:pic>
          <p:nvPicPr>
            <p:cNvPr id="142338" name="Picture 2" descr="C:\Users\wang\Desktop\捕获.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05158" y="4613921"/>
              <a:ext cx="2638067" cy="1676105"/>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矩形 3"/>
            <p:cNvSpPr>
              <a:spLocks noChangeArrowheads="1"/>
            </p:cNvSpPr>
            <p:nvPr/>
          </p:nvSpPr>
          <p:spPr bwMode="auto">
            <a:xfrm>
              <a:off x="1024786" y="4727208"/>
              <a:ext cx="1351652" cy="413511"/>
            </a:xfrm>
            <a:prstGeom prst="rect">
              <a:avLst/>
            </a:prstGeom>
            <a:noFill/>
            <a:ln>
              <a:noFill/>
            </a:ln>
          </p:spPr>
          <p:txBody>
            <a:bodyPr wrap="none">
              <a:spAutoFit/>
            </a:bodyPr>
            <a:lstStyle/>
            <a:p>
              <a:pPr eaLnBrk="0" hangingPunct="0">
                <a:lnSpc>
                  <a:spcPct val="180000"/>
                </a:lnSpc>
                <a:buClr>
                  <a:prstClr val="white"/>
                </a:buClr>
                <a:buFont typeface="Wingdings" panose="05000000000000000000" pitchFamily="2" charset="2"/>
                <a:buNone/>
              </a:pPr>
              <a:r>
                <a:rPr lang="en-US" altLang="zh-CN" sz="1400" b="1" dirty="0">
                  <a:solidFill>
                    <a:srgbClr val="000000"/>
                  </a:solidFill>
                  <a:latin typeface="黑体" panose="02010609060101010101" pitchFamily="49" charset="-122"/>
                </a:rPr>
                <a:t>Abrasion line</a:t>
              </a:r>
              <a:endParaRPr lang="zh-CN" altLang="en-US" sz="1400" b="1" dirty="0">
                <a:solidFill>
                  <a:srgbClr val="000000"/>
                </a:solidFill>
                <a:latin typeface="黑体" panose="02010609060101010101" pitchFamily="49" charset="-122"/>
              </a:endParaRPr>
            </a:p>
          </p:txBody>
        </p:sp>
      </p:grpSp>
    </p:spTree>
    <p:extLst>
      <p:ext uri="{BB962C8B-B14F-4D97-AF65-F5344CB8AC3E}">
        <p14:creationId xmlns:p14="http://schemas.microsoft.com/office/powerpoint/2010/main" val="2097861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lstStyle/>
          <a:p>
            <a:r>
              <a:rPr lang="en-US" altLang="zh-CN" dirty="0">
                <a:latin typeface="Times New Roman" charset="0"/>
                <a:ea typeface="Times New Roman" charset="0"/>
                <a:cs typeface="Times New Roman" charset="0"/>
              </a:rPr>
              <a:t>Prototype of granular target</a:t>
            </a:r>
            <a:endParaRPr lang="zh-CN" altLang="en-US" dirty="0">
              <a:latin typeface="Times New Roman" charset="0"/>
              <a:ea typeface="Times New Roman" charset="0"/>
              <a:cs typeface="Times New Roman" charset="0"/>
            </a:endParaRPr>
          </a:p>
        </p:txBody>
      </p:sp>
      <p:pic>
        <p:nvPicPr>
          <p:cNvPr id="5" name="Picture 4" descr="IMG_1746--"/>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50191" y="807897"/>
            <a:ext cx="3755046" cy="5004000"/>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xt Box 23"/>
          <p:cNvSpPr txBox="1">
            <a:spLocks noChangeArrowheads="1"/>
          </p:cNvSpPr>
          <p:nvPr/>
        </p:nvSpPr>
        <p:spPr bwMode="auto">
          <a:xfrm>
            <a:off x="3860400" y="3052400"/>
            <a:ext cx="3137301"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defRPr>
            </a:lvl2pPr>
            <a:lvl3pPr marL="1143000" indent="-228600">
              <a:defRPr>
                <a:solidFill>
                  <a:schemeClr val="tx1"/>
                </a:solidFill>
                <a:latin typeface="Arial" charset="0"/>
                <a:ea typeface="宋体" charset="0"/>
              </a:defRPr>
            </a:lvl3pPr>
            <a:lvl4pPr marL="1600200" indent="-228600">
              <a:defRPr>
                <a:solidFill>
                  <a:schemeClr val="tx1"/>
                </a:solidFill>
                <a:latin typeface="Arial" charset="0"/>
                <a:ea typeface="宋体" charset="0"/>
              </a:defRPr>
            </a:lvl4pPr>
            <a:lvl5pPr marL="2057400" indent="-228600">
              <a:defRPr>
                <a:solidFill>
                  <a:schemeClr val="tx1"/>
                </a:solidFill>
                <a:latin typeface="Arial" charset="0"/>
                <a:ea typeface="宋体" charset="0"/>
              </a:defRPr>
            </a:lvl5pPr>
            <a:lvl6pPr marL="2514600" indent="-228600" fontAlgn="base">
              <a:spcBef>
                <a:spcPct val="0"/>
              </a:spcBef>
              <a:spcAft>
                <a:spcPct val="0"/>
              </a:spcAft>
              <a:defRPr>
                <a:solidFill>
                  <a:schemeClr val="tx1"/>
                </a:solidFill>
                <a:latin typeface="Arial" charset="0"/>
                <a:ea typeface="宋体" charset="0"/>
              </a:defRPr>
            </a:lvl6pPr>
            <a:lvl7pPr marL="2971800" indent="-228600" fontAlgn="base">
              <a:spcBef>
                <a:spcPct val="0"/>
              </a:spcBef>
              <a:spcAft>
                <a:spcPct val="0"/>
              </a:spcAft>
              <a:defRPr>
                <a:solidFill>
                  <a:schemeClr val="tx1"/>
                </a:solidFill>
                <a:latin typeface="Arial" charset="0"/>
                <a:ea typeface="宋体" charset="0"/>
              </a:defRPr>
            </a:lvl7pPr>
            <a:lvl8pPr marL="3429000" indent="-228600" fontAlgn="base">
              <a:spcBef>
                <a:spcPct val="0"/>
              </a:spcBef>
              <a:spcAft>
                <a:spcPct val="0"/>
              </a:spcAft>
              <a:defRPr>
                <a:solidFill>
                  <a:schemeClr val="tx1"/>
                </a:solidFill>
                <a:latin typeface="Arial" charset="0"/>
                <a:ea typeface="宋体" charset="0"/>
              </a:defRPr>
            </a:lvl8pPr>
            <a:lvl9pPr marL="3886200" indent="-228600" fontAlgn="base">
              <a:spcBef>
                <a:spcPct val="0"/>
              </a:spcBef>
              <a:spcAft>
                <a:spcPct val="0"/>
              </a:spcAft>
              <a:defRPr>
                <a:solidFill>
                  <a:schemeClr val="tx1"/>
                </a:solidFill>
                <a:latin typeface="Arial" charset="0"/>
                <a:ea typeface="宋体" charset="0"/>
              </a:defRPr>
            </a:lvl9pPr>
          </a:lstStyle>
          <a:p>
            <a:pPr algn="ctr"/>
            <a:r>
              <a:rPr lang="en-US" altLang="zh-CN" sz="1600" b="1" dirty="0">
                <a:ea typeface="黑体" charset="0"/>
                <a:cs typeface="黑体" charset="0"/>
              </a:rPr>
              <a:t>Electro-magnetic lifter</a:t>
            </a:r>
            <a:endParaRPr lang="zh-CN" altLang="en-US" sz="1600" b="1" dirty="0">
              <a:ea typeface="黑体" charset="0"/>
              <a:cs typeface="黑体" charset="0"/>
            </a:endParaRPr>
          </a:p>
        </p:txBody>
      </p:sp>
      <p:sp>
        <p:nvSpPr>
          <p:cNvPr id="24" name="Text Box 23"/>
          <p:cNvSpPr txBox="1">
            <a:spLocks noChangeArrowheads="1"/>
          </p:cNvSpPr>
          <p:nvPr/>
        </p:nvSpPr>
        <p:spPr bwMode="auto">
          <a:xfrm>
            <a:off x="3978276" y="5489294"/>
            <a:ext cx="308780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defRPr>
            </a:lvl2pPr>
            <a:lvl3pPr marL="1143000" indent="-228600">
              <a:defRPr>
                <a:solidFill>
                  <a:schemeClr val="tx1"/>
                </a:solidFill>
                <a:latin typeface="Arial" charset="0"/>
                <a:ea typeface="宋体" charset="0"/>
              </a:defRPr>
            </a:lvl3pPr>
            <a:lvl4pPr marL="1600200" indent="-228600">
              <a:defRPr>
                <a:solidFill>
                  <a:schemeClr val="tx1"/>
                </a:solidFill>
                <a:latin typeface="Arial" charset="0"/>
                <a:ea typeface="宋体" charset="0"/>
              </a:defRPr>
            </a:lvl4pPr>
            <a:lvl5pPr marL="2057400" indent="-228600">
              <a:defRPr>
                <a:solidFill>
                  <a:schemeClr val="tx1"/>
                </a:solidFill>
                <a:latin typeface="Arial" charset="0"/>
                <a:ea typeface="宋体" charset="0"/>
              </a:defRPr>
            </a:lvl5pPr>
            <a:lvl6pPr marL="2514600" indent="-228600" fontAlgn="base">
              <a:spcBef>
                <a:spcPct val="0"/>
              </a:spcBef>
              <a:spcAft>
                <a:spcPct val="0"/>
              </a:spcAft>
              <a:defRPr>
                <a:solidFill>
                  <a:schemeClr val="tx1"/>
                </a:solidFill>
                <a:latin typeface="Arial" charset="0"/>
                <a:ea typeface="宋体" charset="0"/>
              </a:defRPr>
            </a:lvl6pPr>
            <a:lvl7pPr marL="2971800" indent="-228600" fontAlgn="base">
              <a:spcBef>
                <a:spcPct val="0"/>
              </a:spcBef>
              <a:spcAft>
                <a:spcPct val="0"/>
              </a:spcAft>
              <a:defRPr>
                <a:solidFill>
                  <a:schemeClr val="tx1"/>
                </a:solidFill>
                <a:latin typeface="Arial" charset="0"/>
                <a:ea typeface="宋体" charset="0"/>
              </a:defRPr>
            </a:lvl7pPr>
            <a:lvl8pPr marL="3429000" indent="-228600" fontAlgn="base">
              <a:spcBef>
                <a:spcPct val="0"/>
              </a:spcBef>
              <a:spcAft>
                <a:spcPct val="0"/>
              </a:spcAft>
              <a:defRPr>
                <a:solidFill>
                  <a:schemeClr val="tx1"/>
                </a:solidFill>
                <a:latin typeface="Arial" charset="0"/>
                <a:ea typeface="宋体" charset="0"/>
              </a:defRPr>
            </a:lvl8pPr>
            <a:lvl9pPr marL="3886200" indent="-228600" fontAlgn="base">
              <a:spcBef>
                <a:spcPct val="0"/>
              </a:spcBef>
              <a:spcAft>
                <a:spcPct val="0"/>
              </a:spcAft>
              <a:defRPr>
                <a:solidFill>
                  <a:schemeClr val="tx1"/>
                </a:solidFill>
                <a:latin typeface="Arial" charset="0"/>
                <a:ea typeface="宋体" charset="0"/>
              </a:defRPr>
            </a:lvl9pPr>
          </a:lstStyle>
          <a:p>
            <a:pPr algn="ctr"/>
            <a:r>
              <a:rPr lang="en-US" altLang="zh-CN" sz="1600" dirty="0">
                <a:ea typeface="黑体" charset="0"/>
                <a:cs typeface="黑体" charset="0"/>
              </a:rPr>
              <a:t>Heat exchange exp.</a:t>
            </a:r>
            <a:endParaRPr lang="zh-CN" altLang="en-US" sz="1600" dirty="0">
              <a:ea typeface="黑体" charset="0"/>
              <a:cs typeface="黑体" charset="0"/>
            </a:endParaRPr>
          </a:p>
        </p:txBody>
      </p:sp>
      <p:sp>
        <p:nvSpPr>
          <p:cNvPr id="26" name="Text Box 23"/>
          <p:cNvSpPr txBox="1">
            <a:spLocks noChangeArrowheads="1"/>
          </p:cNvSpPr>
          <p:nvPr/>
        </p:nvSpPr>
        <p:spPr bwMode="auto">
          <a:xfrm>
            <a:off x="149363" y="5772863"/>
            <a:ext cx="959902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defRPr>
            </a:lvl2pPr>
            <a:lvl3pPr marL="1143000" indent="-228600">
              <a:defRPr>
                <a:solidFill>
                  <a:schemeClr val="tx1"/>
                </a:solidFill>
                <a:latin typeface="Arial" charset="0"/>
                <a:ea typeface="宋体" charset="0"/>
              </a:defRPr>
            </a:lvl3pPr>
            <a:lvl4pPr marL="1600200" indent="-228600">
              <a:defRPr>
                <a:solidFill>
                  <a:schemeClr val="tx1"/>
                </a:solidFill>
                <a:latin typeface="Arial" charset="0"/>
                <a:ea typeface="宋体" charset="0"/>
              </a:defRPr>
            </a:lvl4pPr>
            <a:lvl5pPr marL="2057400" indent="-228600">
              <a:defRPr>
                <a:solidFill>
                  <a:schemeClr val="tx1"/>
                </a:solidFill>
                <a:latin typeface="Arial" charset="0"/>
                <a:ea typeface="宋体" charset="0"/>
              </a:defRPr>
            </a:lvl5pPr>
            <a:lvl6pPr marL="2514600" indent="-228600" fontAlgn="base">
              <a:spcBef>
                <a:spcPct val="0"/>
              </a:spcBef>
              <a:spcAft>
                <a:spcPct val="0"/>
              </a:spcAft>
              <a:defRPr>
                <a:solidFill>
                  <a:schemeClr val="tx1"/>
                </a:solidFill>
                <a:latin typeface="Arial" charset="0"/>
                <a:ea typeface="宋体" charset="0"/>
              </a:defRPr>
            </a:lvl6pPr>
            <a:lvl7pPr marL="2971800" indent="-228600" fontAlgn="base">
              <a:spcBef>
                <a:spcPct val="0"/>
              </a:spcBef>
              <a:spcAft>
                <a:spcPct val="0"/>
              </a:spcAft>
              <a:defRPr>
                <a:solidFill>
                  <a:schemeClr val="tx1"/>
                </a:solidFill>
                <a:latin typeface="Arial" charset="0"/>
                <a:ea typeface="宋体" charset="0"/>
              </a:defRPr>
            </a:lvl7pPr>
            <a:lvl8pPr marL="3429000" indent="-228600" fontAlgn="base">
              <a:spcBef>
                <a:spcPct val="0"/>
              </a:spcBef>
              <a:spcAft>
                <a:spcPct val="0"/>
              </a:spcAft>
              <a:defRPr>
                <a:solidFill>
                  <a:schemeClr val="tx1"/>
                </a:solidFill>
                <a:latin typeface="Arial" charset="0"/>
                <a:ea typeface="宋体" charset="0"/>
              </a:defRPr>
            </a:lvl8pPr>
            <a:lvl9pPr marL="3886200" indent="-228600" fontAlgn="base">
              <a:spcBef>
                <a:spcPct val="0"/>
              </a:spcBef>
              <a:spcAft>
                <a:spcPct val="0"/>
              </a:spcAft>
              <a:defRPr>
                <a:solidFill>
                  <a:schemeClr val="tx1"/>
                </a:solidFill>
                <a:latin typeface="Arial" charset="0"/>
                <a:ea typeface="宋体" charset="0"/>
              </a:defRPr>
            </a:lvl9pPr>
          </a:lstStyle>
          <a:p>
            <a:pPr algn="ctr"/>
            <a:r>
              <a:rPr lang="en-US" altLang="zh-CN" sz="2400" b="1" dirty="0">
                <a:solidFill>
                  <a:srgbClr val="FF0000"/>
                </a:solidFill>
                <a:ea typeface="黑体" charset="0"/>
                <a:cs typeface="黑体" charset="0"/>
              </a:rPr>
              <a:t>Integral target setup, verify granular flow, heat exchanger, electro-magnetic lifter</a:t>
            </a:r>
            <a:r>
              <a:rPr lang="en-US" altLang="zh-CN" sz="2400" b="1">
                <a:solidFill>
                  <a:srgbClr val="FF0000"/>
                </a:solidFill>
                <a:ea typeface="黑体" charset="0"/>
                <a:cs typeface="黑体" charset="0"/>
              </a:rPr>
              <a:t>, purifier, and so on</a:t>
            </a:r>
            <a:endParaRPr lang="en-US" altLang="zh-CN" sz="2400" b="1" dirty="0">
              <a:solidFill>
                <a:srgbClr val="FF0000"/>
              </a:solidFill>
              <a:ea typeface="黑体" charset="0"/>
              <a:cs typeface="黑体" charset="0"/>
            </a:endParaRPr>
          </a:p>
        </p:txBody>
      </p:sp>
      <p:pic>
        <p:nvPicPr>
          <p:cNvPr id="28" name="Picture 2" descr="E:\2017\Graph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66082" y="1024320"/>
            <a:ext cx="2808287" cy="189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 name="Text Box 23"/>
          <p:cNvSpPr txBox="1">
            <a:spLocks noChangeArrowheads="1"/>
          </p:cNvSpPr>
          <p:nvPr/>
        </p:nvSpPr>
        <p:spPr bwMode="auto">
          <a:xfrm>
            <a:off x="7478509" y="5489294"/>
            <a:ext cx="207281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defRPr>
            </a:lvl2pPr>
            <a:lvl3pPr marL="1143000" indent="-228600">
              <a:defRPr>
                <a:solidFill>
                  <a:schemeClr val="tx1"/>
                </a:solidFill>
                <a:latin typeface="Arial" charset="0"/>
                <a:ea typeface="宋体" charset="0"/>
              </a:defRPr>
            </a:lvl3pPr>
            <a:lvl4pPr marL="1600200" indent="-228600">
              <a:defRPr>
                <a:solidFill>
                  <a:schemeClr val="tx1"/>
                </a:solidFill>
                <a:latin typeface="Arial" charset="0"/>
                <a:ea typeface="宋体" charset="0"/>
              </a:defRPr>
            </a:lvl4pPr>
            <a:lvl5pPr marL="2057400" indent="-228600">
              <a:defRPr>
                <a:solidFill>
                  <a:schemeClr val="tx1"/>
                </a:solidFill>
                <a:latin typeface="Arial" charset="0"/>
                <a:ea typeface="宋体" charset="0"/>
              </a:defRPr>
            </a:lvl5pPr>
            <a:lvl6pPr marL="2514600" indent="-228600" fontAlgn="base">
              <a:spcBef>
                <a:spcPct val="0"/>
              </a:spcBef>
              <a:spcAft>
                <a:spcPct val="0"/>
              </a:spcAft>
              <a:defRPr>
                <a:solidFill>
                  <a:schemeClr val="tx1"/>
                </a:solidFill>
                <a:latin typeface="Arial" charset="0"/>
                <a:ea typeface="宋体" charset="0"/>
              </a:defRPr>
            </a:lvl6pPr>
            <a:lvl7pPr marL="2971800" indent="-228600" fontAlgn="base">
              <a:spcBef>
                <a:spcPct val="0"/>
              </a:spcBef>
              <a:spcAft>
                <a:spcPct val="0"/>
              </a:spcAft>
              <a:defRPr>
                <a:solidFill>
                  <a:schemeClr val="tx1"/>
                </a:solidFill>
                <a:latin typeface="Arial" charset="0"/>
                <a:ea typeface="宋体" charset="0"/>
              </a:defRPr>
            </a:lvl7pPr>
            <a:lvl8pPr marL="3429000" indent="-228600" fontAlgn="base">
              <a:spcBef>
                <a:spcPct val="0"/>
              </a:spcBef>
              <a:spcAft>
                <a:spcPct val="0"/>
              </a:spcAft>
              <a:defRPr>
                <a:solidFill>
                  <a:schemeClr val="tx1"/>
                </a:solidFill>
                <a:latin typeface="Arial" charset="0"/>
                <a:ea typeface="宋体" charset="0"/>
              </a:defRPr>
            </a:lvl8pPr>
            <a:lvl9pPr marL="3886200" indent="-228600" fontAlgn="base">
              <a:spcBef>
                <a:spcPct val="0"/>
              </a:spcBef>
              <a:spcAft>
                <a:spcPct val="0"/>
              </a:spcAft>
              <a:defRPr>
                <a:solidFill>
                  <a:schemeClr val="tx1"/>
                </a:solidFill>
                <a:latin typeface="Arial" charset="0"/>
                <a:ea typeface="宋体" charset="0"/>
              </a:defRPr>
            </a:lvl9pPr>
          </a:lstStyle>
          <a:p>
            <a:pPr algn="ctr"/>
            <a:r>
              <a:rPr lang="en-US" altLang="zh-CN" sz="1600" dirty="0">
                <a:ea typeface="黑体" charset="0"/>
                <a:cs typeface="黑体" charset="0"/>
              </a:rPr>
              <a:t>Granular flow</a:t>
            </a:r>
          </a:p>
        </p:txBody>
      </p:sp>
      <p:grpSp>
        <p:nvGrpSpPr>
          <p:cNvPr id="3" name="组 2"/>
          <p:cNvGrpSpPr/>
          <p:nvPr/>
        </p:nvGrpSpPr>
        <p:grpSpPr>
          <a:xfrm>
            <a:off x="3978276" y="3441830"/>
            <a:ext cx="3019425" cy="2033587"/>
            <a:chOff x="3978275" y="3610911"/>
            <a:chExt cx="3019425" cy="2033587"/>
          </a:xfrm>
        </p:grpSpPr>
        <p:pic>
          <p:nvPicPr>
            <p:cNvPr id="12" name="Picture 15" descr="wenchai-1"/>
            <p:cNvPicPr>
              <a:picLocks noChangeAspect="1" noChangeArrowheads="1"/>
            </p:cNvPicPr>
            <p:nvPr/>
          </p:nvPicPr>
          <p:blipFill>
            <a:blip r:embed="rId4" cstate="screen">
              <a:extLst>
                <a:ext uri="{28A0092B-C50C-407E-A947-70E740481C1C}">
                  <a14:useLocalDpi xmlns:a14="http://schemas.microsoft.com/office/drawing/2010/main"/>
                </a:ext>
              </a:extLst>
            </a:blip>
            <a:srcRect l="8374" t="8932" r="11073" b="4663"/>
            <a:stretch>
              <a:fillRect/>
            </a:stretch>
          </p:blipFill>
          <p:spPr bwMode="auto">
            <a:xfrm>
              <a:off x="3978275" y="3610911"/>
              <a:ext cx="3019425" cy="2033587"/>
            </a:xfrm>
            <a:prstGeom prst="rect">
              <a:avLst/>
            </a:prstGeom>
            <a:noFill/>
            <a:extLst>
              <a:ext uri="{909E8E84-426E-40dd-AFC4-6F175D3DCCD1}">
                <a14:hiddenFill xmlns="" xmlns:a14="http://schemas.microsoft.com/office/drawing/2010/main">
                  <a:solidFill>
                    <a:srgbClr val="FFFFFF"/>
                  </a:solidFill>
                </a14:hiddenFill>
              </a:ext>
            </a:extLst>
          </p:spPr>
        </p:pic>
        <p:sp>
          <p:nvSpPr>
            <p:cNvPr id="25" name="Text Box 23"/>
            <p:cNvSpPr txBox="1">
              <a:spLocks noChangeArrowheads="1"/>
            </p:cNvSpPr>
            <p:nvPr/>
          </p:nvSpPr>
          <p:spPr bwMode="auto">
            <a:xfrm>
              <a:off x="4750593" y="4202666"/>
              <a:ext cx="193675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defRPr>
              </a:lvl2pPr>
              <a:lvl3pPr marL="1143000" indent="-228600">
                <a:defRPr>
                  <a:solidFill>
                    <a:schemeClr val="tx1"/>
                  </a:solidFill>
                  <a:latin typeface="Arial" charset="0"/>
                  <a:ea typeface="宋体" charset="0"/>
                </a:defRPr>
              </a:lvl3pPr>
              <a:lvl4pPr marL="1600200" indent="-228600">
                <a:defRPr>
                  <a:solidFill>
                    <a:schemeClr val="tx1"/>
                  </a:solidFill>
                  <a:latin typeface="Arial" charset="0"/>
                  <a:ea typeface="宋体" charset="0"/>
                </a:defRPr>
              </a:lvl4pPr>
              <a:lvl5pPr marL="2057400" indent="-228600">
                <a:defRPr>
                  <a:solidFill>
                    <a:schemeClr val="tx1"/>
                  </a:solidFill>
                  <a:latin typeface="Arial" charset="0"/>
                  <a:ea typeface="宋体" charset="0"/>
                </a:defRPr>
              </a:lvl5pPr>
              <a:lvl6pPr marL="2514600" indent="-228600" fontAlgn="base">
                <a:spcBef>
                  <a:spcPct val="0"/>
                </a:spcBef>
                <a:spcAft>
                  <a:spcPct val="0"/>
                </a:spcAft>
                <a:defRPr>
                  <a:solidFill>
                    <a:schemeClr val="tx1"/>
                  </a:solidFill>
                  <a:latin typeface="Arial" charset="0"/>
                  <a:ea typeface="宋体" charset="0"/>
                </a:defRPr>
              </a:lvl6pPr>
              <a:lvl7pPr marL="2971800" indent="-228600" fontAlgn="base">
                <a:spcBef>
                  <a:spcPct val="0"/>
                </a:spcBef>
                <a:spcAft>
                  <a:spcPct val="0"/>
                </a:spcAft>
                <a:defRPr>
                  <a:solidFill>
                    <a:schemeClr val="tx1"/>
                  </a:solidFill>
                  <a:latin typeface="Arial" charset="0"/>
                  <a:ea typeface="宋体" charset="0"/>
                </a:defRPr>
              </a:lvl7pPr>
              <a:lvl8pPr marL="3429000" indent="-228600" fontAlgn="base">
                <a:spcBef>
                  <a:spcPct val="0"/>
                </a:spcBef>
                <a:spcAft>
                  <a:spcPct val="0"/>
                </a:spcAft>
                <a:defRPr>
                  <a:solidFill>
                    <a:schemeClr val="tx1"/>
                  </a:solidFill>
                  <a:latin typeface="Arial" charset="0"/>
                  <a:ea typeface="宋体" charset="0"/>
                </a:defRPr>
              </a:lvl8pPr>
              <a:lvl9pPr marL="3886200" indent="-228600" fontAlgn="base">
                <a:spcBef>
                  <a:spcPct val="0"/>
                </a:spcBef>
                <a:spcAft>
                  <a:spcPct val="0"/>
                </a:spcAft>
                <a:defRPr>
                  <a:solidFill>
                    <a:schemeClr val="tx1"/>
                  </a:solidFill>
                  <a:latin typeface="Arial" charset="0"/>
                  <a:ea typeface="宋体" charset="0"/>
                </a:defRPr>
              </a:lvl9pPr>
            </a:lstStyle>
            <a:p>
              <a:r>
                <a:rPr lang="en-US" altLang="zh-CN" sz="1400" dirty="0">
                  <a:solidFill>
                    <a:srgbClr val="FF6600"/>
                  </a:solidFill>
                  <a:ea typeface="黑体" charset="0"/>
                  <a:cs typeface="黑体" charset="0"/>
                </a:rPr>
                <a:t>Granular temp.</a:t>
              </a:r>
            </a:p>
          </p:txBody>
        </p:sp>
        <p:sp>
          <p:nvSpPr>
            <p:cNvPr id="34" name="矩形 33"/>
            <p:cNvSpPr/>
            <p:nvPr/>
          </p:nvSpPr>
          <p:spPr>
            <a:xfrm>
              <a:off x="4948872" y="4876751"/>
              <a:ext cx="1152623" cy="307777"/>
            </a:xfrm>
            <a:prstGeom prst="rect">
              <a:avLst/>
            </a:prstGeom>
          </p:spPr>
          <p:txBody>
            <a:bodyPr wrap="none">
              <a:spAutoFit/>
            </a:bodyPr>
            <a:lstStyle/>
            <a:p>
              <a:r>
                <a:rPr lang="en-US" altLang="zh-CN" sz="1400">
                  <a:solidFill>
                    <a:srgbClr val="0000FF"/>
                  </a:solidFill>
                  <a:ea typeface="黑体" charset="0"/>
                  <a:cs typeface="黑体" charset="0"/>
                </a:rPr>
                <a:t>Water temp.</a:t>
              </a:r>
              <a:endParaRPr lang="zh-CN" altLang="en-US" sz="1400" dirty="0">
                <a:solidFill>
                  <a:srgbClr val="0000FF"/>
                </a:solidFill>
                <a:ea typeface="黑体" charset="0"/>
                <a:cs typeface="黑体" charset="0"/>
              </a:endParaRPr>
            </a:p>
          </p:txBody>
        </p:sp>
      </p:grpSp>
      <p:sp>
        <p:nvSpPr>
          <p:cNvPr id="17" name="Rectangle 7"/>
          <p:cNvSpPr>
            <a:spLocks noChangeArrowheads="1"/>
          </p:cNvSpPr>
          <p:nvPr/>
        </p:nvSpPr>
        <p:spPr bwMode="auto">
          <a:xfrm>
            <a:off x="7806776" y="2802344"/>
            <a:ext cx="1725152" cy="480131"/>
          </a:xfrm>
          <a:prstGeom prst="rect">
            <a:avLst/>
          </a:prstGeom>
          <a:noFill/>
          <a:ln>
            <a:noFill/>
          </a:ln>
          <a:effectLst/>
        </p:spPr>
        <p:txBody>
          <a:bodyPr wrap="none" anchor="ctr">
            <a:spAutoFit/>
          </a:bodyPr>
          <a:lstStyle/>
          <a:p>
            <a:pPr eaLnBrk="0" hangingPunct="0">
              <a:lnSpc>
                <a:spcPct val="180000"/>
              </a:lnSpc>
              <a:buClr>
                <a:prstClr val="white"/>
              </a:buClr>
              <a:buFont typeface="Wingdings" panose="05000000000000000000" pitchFamily="2" charset="2"/>
              <a:buNone/>
            </a:pPr>
            <a:r>
              <a:rPr lang="en-US" altLang="zh-CN" sz="1400" b="1">
                <a:solidFill>
                  <a:srgbClr val="000000"/>
                </a:solidFill>
                <a:latin typeface="Arial" panose="020B0604020202020204" pitchFamily="34" charset="0"/>
              </a:rPr>
              <a:t>Flux with aperture</a:t>
            </a:r>
            <a:endParaRPr lang="zh-CN" altLang="en-US" sz="1400" b="1" dirty="0">
              <a:solidFill>
                <a:srgbClr val="000000"/>
              </a:solidFill>
              <a:latin typeface="Arial" panose="020B0604020202020204" pitchFamily="34" charset="0"/>
            </a:endParaRPr>
          </a:p>
        </p:txBody>
      </p:sp>
      <p:pic>
        <p:nvPicPr>
          <p:cNvPr id="16" name="图片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60400" y="849139"/>
            <a:ext cx="1397793" cy="2251408"/>
          </a:xfrm>
          <a:prstGeom prst="rect">
            <a:avLst/>
          </a:prstGeom>
        </p:spPr>
      </p:pic>
      <p:pic>
        <p:nvPicPr>
          <p:cNvPr id="18" name="图片 1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58193" y="839307"/>
            <a:ext cx="1743209" cy="2251408"/>
          </a:xfrm>
          <a:prstGeom prst="rect">
            <a:avLst/>
          </a:prstGeom>
        </p:spPr>
      </p:pic>
      <p:pic>
        <p:nvPicPr>
          <p:cNvPr id="6" name="图片 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366849" y="3234531"/>
            <a:ext cx="2206752" cy="2218944"/>
          </a:xfrm>
          <a:prstGeom prst="rect">
            <a:avLst/>
          </a:prstGeom>
        </p:spPr>
      </p:pic>
    </p:spTree>
    <p:extLst>
      <p:ext uri="{BB962C8B-B14F-4D97-AF65-F5344CB8AC3E}">
        <p14:creationId xmlns:p14="http://schemas.microsoft.com/office/powerpoint/2010/main" val="1209044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lstStyle/>
          <a:p>
            <a:r>
              <a:rPr lang="en-US" altLang="zh-CN" dirty="0">
                <a:latin typeface="Times New Roman" charset="0"/>
                <a:ea typeface="Times New Roman" charset="0"/>
                <a:cs typeface="Times New Roman" charset="0"/>
              </a:rPr>
              <a:t>Design of A. &amp; T. coupling</a:t>
            </a:r>
            <a:endParaRPr lang="zh-CN" altLang="en-US" dirty="0">
              <a:latin typeface="Times New Roman" charset="0"/>
              <a:ea typeface="Times New Roman" charset="0"/>
              <a:cs typeface="Times New Roman" charset="0"/>
            </a:endParaRPr>
          </a:p>
        </p:txBody>
      </p:sp>
      <p:pic>
        <p:nvPicPr>
          <p:cNvPr id="4" name="图片 3" descr="CIADS散裂靶6.JPG"/>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4529757" y="852898"/>
            <a:ext cx="5304237" cy="3938026"/>
          </a:xfrm>
          <a:prstGeom prst="rect">
            <a:avLst/>
          </a:prstGeom>
        </p:spPr>
      </p:pic>
      <p:pic>
        <p:nvPicPr>
          <p:cNvPr id="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957487"/>
            <a:ext cx="4529757" cy="3100860"/>
          </a:xfrm>
          <a:prstGeom prst="rect">
            <a:avLst/>
          </a:prstGeom>
          <a:noFill/>
          <a:ln>
            <a:noFill/>
          </a:ln>
          <a:effectLst/>
        </p:spPr>
      </p:pic>
      <p:graphicFrame>
        <p:nvGraphicFramePr>
          <p:cNvPr id="9" name="表格 8"/>
          <p:cNvGraphicFramePr>
            <a:graphicFrameLocks noGrp="1"/>
          </p:cNvGraphicFramePr>
          <p:nvPr>
            <p:extLst>
              <p:ext uri="{D42A27DB-BD31-4B8C-83A1-F6EECF244321}">
                <p14:modId xmlns:p14="http://schemas.microsoft.com/office/powerpoint/2010/main" val="1971465422"/>
              </p:ext>
            </p:extLst>
          </p:nvPr>
        </p:nvGraphicFramePr>
        <p:xfrm>
          <a:off x="190161" y="4163723"/>
          <a:ext cx="4339595" cy="2246908"/>
        </p:xfrm>
        <a:graphic>
          <a:graphicData uri="http://schemas.openxmlformats.org/drawingml/2006/table">
            <a:tbl>
              <a:tblPr firstRow="1" firstCol="1" bandRow="1"/>
              <a:tblGrid>
                <a:gridCol w="1963331">
                  <a:extLst>
                    <a:ext uri="{9D8B030D-6E8A-4147-A177-3AD203B41FA5}">
                      <a16:colId xmlns:a16="http://schemas.microsoft.com/office/drawing/2014/main" val="20000"/>
                    </a:ext>
                  </a:extLst>
                </a:gridCol>
                <a:gridCol w="1136530">
                  <a:extLst>
                    <a:ext uri="{9D8B030D-6E8A-4147-A177-3AD203B41FA5}">
                      <a16:colId xmlns:a16="http://schemas.microsoft.com/office/drawing/2014/main" val="20001"/>
                    </a:ext>
                  </a:extLst>
                </a:gridCol>
                <a:gridCol w="1239734">
                  <a:extLst>
                    <a:ext uri="{9D8B030D-6E8A-4147-A177-3AD203B41FA5}">
                      <a16:colId xmlns:a16="http://schemas.microsoft.com/office/drawing/2014/main" val="20002"/>
                    </a:ext>
                  </a:extLst>
                </a:gridCol>
              </a:tblGrid>
              <a:tr h="365776">
                <a:tc>
                  <a:txBody>
                    <a:bodyPr/>
                    <a:lstStyle>
                      <a:lvl1pPr marL="0" algn="l" defTabSz="685800" rtl="0" eaLnBrk="1" latinLnBrk="0" hangingPunct="1">
                        <a:defRPr sz="1350" b="1" kern="1200">
                          <a:solidFill>
                            <a:schemeClr val="lt1"/>
                          </a:solidFill>
                          <a:latin typeface="Calibri" panose="020F0502020204030204"/>
                          <a:ea typeface="宋体" panose="02010600030101010101" pitchFamily="2" charset="-122"/>
                        </a:defRPr>
                      </a:lvl1pPr>
                      <a:lvl2pPr marL="342900" algn="l" defTabSz="685800" rtl="0" eaLnBrk="1" latinLnBrk="0" hangingPunct="1">
                        <a:defRPr sz="1350" b="1" kern="1200">
                          <a:solidFill>
                            <a:schemeClr val="lt1"/>
                          </a:solidFill>
                          <a:latin typeface="Calibri" panose="020F0502020204030204"/>
                          <a:ea typeface="宋体" panose="02010600030101010101" pitchFamily="2" charset="-122"/>
                        </a:defRPr>
                      </a:lvl2pPr>
                      <a:lvl3pPr marL="685800" algn="l" defTabSz="685800" rtl="0" eaLnBrk="1" latinLnBrk="0" hangingPunct="1">
                        <a:defRPr sz="1350" b="1" kern="1200">
                          <a:solidFill>
                            <a:schemeClr val="lt1"/>
                          </a:solidFill>
                          <a:latin typeface="Calibri" panose="020F0502020204030204"/>
                          <a:ea typeface="宋体" panose="02010600030101010101" pitchFamily="2" charset="-122"/>
                        </a:defRPr>
                      </a:lvl3pPr>
                      <a:lvl4pPr marL="1028700" algn="l" defTabSz="685800" rtl="0" eaLnBrk="1" latinLnBrk="0" hangingPunct="1">
                        <a:defRPr sz="1350" b="1" kern="1200">
                          <a:solidFill>
                            <a:schemeClr val="lt1"/>
                          </a:solidFill>
                          <a:latin typeface="Calibri" panose="020F0502020204030204"/>
                          <a:ea typeface="宋体" panose="02010600030101010101" pitchFamily="2" charset="-122"/>
                        </a:defRPr>
                      </a:lvl4pPr>
                      <a:lvl5pPr marL="1371600" algn="l" defTabSz="685800" rtl="0" eaLnBrk="1" latinLnBrk="0" hangingPunct="1">
                        <a:defRPr sz="1350" b="1" kern="1200">
                          <a:solidFill>
                            <a:schemeClr val="lt1"/>
                          </a:solidFill>
                          <a:latin typeface="Calibri" panose="020F0502020204030204"/>
                          <a:ea typeface="宋体" panose="02010600030101010101" pitchFamily="2" charset="-122"/>
                        </a:defRPr>
                      </a:lvl5pPr>
                      <a:lvl6pPr marL="1714500" algn="l" defTabSz="685800" rtl="0" eaLnBrk="1" latinLnBrk="0" hangingPunct="1">
                        <a:defRPr sz="1350" b="1" kern="1200">
                          <a:solidFill>
                            <a:schemeClr val="lt1"/>
                          </a:solidFill>
                          <a:latin typeface="Calibri" panose="020F0502020204030204"/>
                          <a:ea typeface="宋体" panose="02010600030101010101" pitchFamily="2" charset="-122"/>
                        </a:defRPr>
                      </a:lvl6pPr>
                      <a:lvl7pPr marL="2057400" algn="l" defTabSz="685800" rtl="0" eaLnBrk="1" latinLnBrk="0" hangingPunct="1">
                        <a:defRPr sz="1350" b="1" kern="1200">
                          <a:solidFill>
                            <a:schemeClr val="lt1"/>
                          </a:solidFill>
                          <a:latin typeface="Calibri" panose="020F0502020204030204"/>
                          <a:ea typeface="宋体" panose="02010600030101010101" pitchFamily="2" charset="-122"/>
                        </a:defRPr>
                      </a:lvl7pPr>
                      <a:lvl8pPr marL="2400300" algn="l" defTabSz="685800" rtl="0" eaLnBrk="1" latinLnBrk="0" hangingPunct="1">
                        <a:defRPr sz="1350" b="1" kern="1200">
                          <a:solidFill>
                            <a:schemeClr val="lt1"/>
                          </a:solidFill>
                          <a:latin typeface="Calibri" panose="020F0502020204030204"/>
                          <a:ea typeface="宋体" panose="02010600030101010101" pitchFamily="2" charset="-122"/>
                        </a:defRPr>
                      </a:lvl8pPr>
                      <a:lvl9pPr marL="2743200" algn="l" defTabSz="685800" rtl="0" eaLnBrk="1" latinLnBrk="0" hangingPunct="1">
                        <a:defRPr sz="1350" b="1" kern="1200">
                          <a:solidFill>
                            <a:schemeClr val="lt1"/>
                          </a:solidFill>
                          <a:latin typeface="Calibri" panose="020F0502020204030204"/>
                          <a:ea typeface="宋体" panose="02010600030101010101" pitchFamily="2" charset="-122"/>
                        </a:defRPr>
                      </a:lvl9pPr>
                    </a:lstStyle>
                    <a:p>
                      <a:pPr indent="0" algn="ctr">
                        <a:spcAft>
                          <a:spcPts val="0"/>
                        </a:spcAft>
                      </a:pPr>
                      <a:endParaRPr lang="zh-CN" sz="1400" b="1" kern="100" dirty="0">
                        <a:solidFill>
                          <a:schemeClr val="bg1"/>
                        </a:solidFill>
                        <a:effectLst/>
                        <a:latin typeface="Times New Roman" panose="02020603050405020304"/>
                        <a:ea typeface="宋体" panose="02010600030101010101" pitchFamily="2" charset="-122"/>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800" rtl="0" eaLnBrk="1" latinLnBrk="0" hangingPunct="1">
                        <a:defRPr sz="1350" b="1" kern="1200">
                          <a:solidFill>
                            <a:schemeClr val="lt1"/>
                          </a:solidFill>
                          <a:latin typeface="Calibri" panose="020F0502020204030204"/>
                          <a:ea typeface="宋体" panose="02010600030101010101" pitchFamily="2" charset="-122"/>
                        </a:defRPr>
                      </a:lvl1pPr>
                      <a:lvl2pPr marL="342900" algn="l" defTabSz="685800" rtl="0" eaLnBrk="1" latinLnBrk="0" hangingPunct="1">
                        <a:defRPr sz="1350" b="1" kern="1200">
                          <a:solidFill>
                            <a:schemeClr val="lt1"/>
                          </a:solidFill>
                          <a:latin typeface="Calibri" panose="020F0502020204030204"/>
                          <a:ea typeface="宋体" panose="02010600030101010101" pitchFamily="2" charset="-122"/>
                        </a:defRPr>
                      </a:lvl2pPr>
                      <a:lvl3pPr marL="685800" algn="l" defTabSz="685800" rtl="0" eaLnBrk="1" latinLnBrk="0" hangingPunct="1">
                        <a:defRPr sz="1350" b="1" kern="1200">
                          <a:solidFill>
                            <a:schemeClr val="lt1"/>
                          </a:solidFill>
                          <a:latin typeface="Calibri" panose="020F0502020204030204"/>
                          <a:ea typeface="宋体" panose="02010600030101010101" pitchFamily="2" charset="-122"/>
                        </a:defRPr>
                      </a:lvl3pPr>
                      <a:lvl4pPr marL="1028700" algn="l" defTabSz="685800" rtl="0" eaLnBrk="1" latinLnBrk="0" hangingPunct="1">
                        <a:defRPr sz="1350" b="1" kern="1200">
                          <a:solidFill>
                            <a:schemeClr val="lt1"/>
                          </a:solidFill>
                          <a:latin typeface="Calibri" panose="020F0502020204030204"/>
                          <a:ea typeface="宋体" panose="02010600030101010101" pitchFamily="2" charset="-122"/>
                        </a:defRPr>
                      </a:lvl4pPr>
                      <a:lvl5pPr marL="1371600" algn="l" defTabSz="685800" rtl="0" eaLnBrk="1" latinLnBrk="0" hangingPunct="1">
                        <a:defRPr sz="1350" b="1" kern="1200">
                          <a:solidFill>
                            <a:schemeClr val="lt1"/>
                          </a:solidFill>
                          <a:latin typeface="Calibri" panose="020F0502020204030204"/>
                          <a:ea typeface="宋体" panose="02010600030101010101" pitchFamily="2" charset="-122"/>
                        </a:defRPr>
                      </a:lvl5pPr>
                      <a:lvl6pPr marL="1714500" algn="l" defTabSz="685800" rtl="0" eaLnBrk="1" latinLnBrk="0" hangingPunct="1">
                        <a:defRPr sz="1350" b="1" kern="1200">
                          <a:solidFill>
                            <a:schemeClr val="lt1"/>
                          </a:solidFill>
                          <a:latin typeface="Calibri" panose="020F0502020204030204"/>
                          <a:ea typeface="宋体" panose="02010600030101010101" pitchFamily="2" charset="-122"/>
                        </a:defRPr>
                      </a:lvl6pPr>
                      <a:lvl7pPr marL="2057400" algn="l" defTabSz="685800" rtl="0" eaLnBrk="1" latinLnBrk="0" hangingPunct="1">
                        <a:defRPr sz="1350" b="1" kern="1200">
                          <a:solidFill>
                            <a:schemeClr val="lt1"/>
                          </a:solidFill>
                          <a:latin typeface="Calibri" panose="020F0502020204030204"/>
                          <a:ea typeface="宋体" panose="02010600030101010101" pitchFamily="2" charset="-122"/>
                        </a:defRPr>
                      </a:lvl7pPr>
                      <a:lvl8pPr marL="2400300" algn="l" defTabSz="685800" rtl="0" eaLnBrk="1" latinLnBrk="0" hangingPunct="1">
                        <a:defRPr sz="1350" b="1" kern="1200">
                          <a:solidFill>
                            <a:schemeClr val="lt1"/>
                          </a:solidFill>
                          <a:latin typeface="Calibri" panose="020F0502020204030204"/>
                          <a:ea typeface="宋体" panose="02010600030101010101" pitchFamily="2" charset="-122"/>
                        </a:defRPr>
                      </a:lvl8pPr>
                      <a:lvl9pPr marL="2743200" algn="l" defTabSz="685800" rtl="0" eaLnBrk="1" latinLnBrk="0" hangingPunct="1">
                        <a:defRPr sz="1350" b="1" kern="1200">
                          <a:solidFill>
                            <a:schemeClr val="lt1"/>
                          </a:solidFill>
                          <a:latin typeface="Calibri" panose="020F0502020204030204"/>
                          <a:ea typeface="宋体" panose="02010600030101010101" pitchFamily="2" charset="-122"/>
                        </a:defRPr>
                      </a:lvl9pPr>
                    </a:lstStyle>
                    <a:p>
                      <a:pPr indent="0" algn="ctr">
                        <a:spcAft>
                          <a:spcPts val="0"/>
                        </a:spcAft>
                      </a:pPr>
                      <a:r>
                        <a:rPr lang="en-US" altLang="zh-CN" sz="1400" b="1" kern="100" dirty="0">
                          <a:solidFill>
                            <a:schemeClr val="bg1"/>
                          </a:solidFill>
                          <a:effectLst/>
                          <a:latin typeface="Calibri" panose="020F0502020204030204"/>
                          <a:ea typeface="宋体" panose="02010600030101010101" pitchFamily="2" charset="-122"/>
                        </a:rPr>
                        <a:t>value</a:t>
                      </a:r>
                      <a:endParaRPr lang="zh-CN" sz="1400" b="1" kern="100" dirty="0">
                        <a:solidFill>
                          <a:schemeClr val="bg1"/>
                        </a:solidFill>
                        <a:effectLst/>
                        <a:latin typeface="Times New Roman" panose="02020603050405020304"/>
                        <a:ea typeface="宋体" panose="02010600030101010101" pitchFamily="2" charset="-122"/>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800" rtl="0" eaLnBrk="1" latinLnBrk="0" hangingPunct="1">
                        <a:defRPr sz="1350" b="1" kern="1200">
                          <a:solidFill>
                            <a:schemeClr val="lt1"/>
                          </a:solidFill>
                          <a:latin typeface="Calibri" panose="020F0502020204030204"/>
                          <a:ea typeface="宋体" panose="02010600030101010101" pitchFamily="2" charset="-122"/>
                        </a:defRPr>
                      </a:lvl1pPr>
                      <a:lvl2pPr marL="342900" algn="l" defTabSz="685800" rtl="0" eaLnBrk="1" latinLnBrk="0" hangingPunct="1">
                        <a:defRPr sz="1350" b="1" kern="1200">
                          <a:solidFill>
                            <a:schemeClr val="lt1"/>
                          </a:solidFill>
                          <a:latin typeface="Calibri" panose="020F0502020204030204"/>
                          <a:ea typeface="宋体" panose="02010600030101010101" pitchFamily="2" charset="-122"/>
                        </a:defRPr>
                      </a:lvl2pPr>
                      <a:lvl3pPr marL="685800" algn="l" defTabSz="685800" rtl="0" eaLnBrk="1" latinLnBrk="0" hangingPunct="1">
                        <a:defRPr sz="1350" b="1" kern="1200">
                          <a:solidFill>
                            <a:schemeClr val="lt1"/>
                          </a:solidFill>
                          <a:latin typeface="Calibri" panose="020F0502020204030204"/>
                          <a:ea typeface="宋体" panose="02010600030101010101" pitchFamily="2" charset="-122"/>
                        </a:defRPr>
                      </a:lvl3pPr>
                      <a:lvl4pPr marL="1028700" algn="l" defTabSz="685800" rtl="0" eaLnBrk="1" latinLnBrk="0" hangingPunct="1">
                        <a:defRPr sz="1350" b="1" kern="1200">
                          <a:solidFill>
                            <a:schemeClr val="lt1"/>
                          </a:solidFill>
                          <a:latin typeface="Calibri" panose="020F0502020204030204"/>
                          <a:ea typeface="宋体" panose="02010600030101010101" pitchFamily="2" charset="-122"/>
                        </a:defRPr>
                      </a:lvl4pPr>
                      <a:lvl5pPr marL="1371600" algn="l" defTabSz="685800" rtl="0" eaLnBrk="1" latinLnBrk="0" hangingPunct="1">
                        <a:defRPr sz="1350" b="1" kern="1200">
                          <a:solidFill>
                            <a:schemeClr val="lt1"/>
                          </a:solidFill>
                          <a:latin typeface="Calibri" panose="020F0502020204030204"/>
                          <a:ea typeface="宋体" panose="02010600030101010101" pitchFamily="2" charset="-122"/>
                        </a:defRPr>
                      </a:lvl5pPr>
                      <a:lvl6pPr marL="1714500" algn="l" defTabSz="685800" rtl="0" eaLnBrk="1" latinLnBrk="0" hangingPunct="1">
                        <a:defRPr sz="1350" b="1" kern="1200">
                          <a:solidFill>
                            <a:schemeClr val="lt1"/>
                          </a:solidFill>
                          <a:latin typeface="Calibri" panose="020F0502020204030204"/>
                          <a:ea typeface="宋体" panose="02010600030101010101" pitchFamily="2" charset="-122"/>
                        </a:defRPr>
                      </a:lvl6pPr>
                      <a:lvl7pPr marL="2057400" algn="l" defTabSz="685800" rtl="0" eaLnBrk="1" latinLnBrk="0" hangingPunct="1">
                        <a:defRPr sz="1350" b="1" kern="1200">
                          <a:solidFill>
                            <a:schemeClr val="lt1"/>
                          </a:solidFill>
                          <a:latin typeface="Calibri" panose="020F0502020204030204"/>
                          <a:ea typeface="宋体" panose="02010600030101010101" pitchFamily="2" charset="-122"/>
                        </a:defRPr>
                      </a:lvl7pPr>
                      <a:lvl8pPr marL="2400300" algn="l" defTabSz="685800" rtl="0" eaLnBrk="1" latinLnBrk="0" hangingPunct="1">
                        <a:defRPr sz="1350" b="1" kern="1200">
                          <a:solidFill>
                            <a:schemeClr val="lt1"/>
                          </a:solidFill>
                          <a:latin typeface="Calibri" panose="020F0502020204030204"/>
                          <a:ea typeface="宋体" panose="02010600030101010101" pitchFamily="2" charset="-122"/>
                        </a:defRPr>
                      </a:lvl8pPr>
                      <a:lvl9pPr marL="2743200" algn="l" defTabSz="685800" rtl="0" eaLnBrk="1" latinLnBrk="0" hangingPunct="1">
                        <a:defRPr sz="1350" b="1" kern="1200">
                          <a:solidFill>
                            <a:schemeClr val="lt1"/>
                          </a:solidFill>
                          <a:latin typeface="Calibri" panose="020F0502020204030204"/>
                          <a:ea typeface="宋体" panose="02010600030101010101" pitchFamily="2" charset="-122"/>
                        </a:defRPr>
                      </a:lvl9pPr>
                    </a:lstStyle>
                    <a:p>
                      <a:pPr indent="0" algn="ctr">
                        <a:spcAft>
                          <a:spcPts val="0"/>
                        </a:spcAft>
                      </a:pPr>
                      <a:r>
                        <a:rPr lang="en-US" altLang="zh-CN" sz="1400" b="1" kern="100" dirty="0">
                          <a:solidFill>
                            <a:schemeClr val="bg1"/>
                          </a:solidFill>
                          <a:effectLst/>
                          <a:latin typeface="Calibri" panose="020F0502020204030204"/>
                          <a:ea typeface="宋体" panose="02010600030101010101" pitchFamily="2" charset="-122"/>
                        </a:rPr>
                        <a:t>unit</a:t>
                      </a:r>
                      <a:endParaRPr lang="zh-CN" sz="1400" b="1" kern="100" dirty="0">
                        <a:solidFill>
                          <a:schemeClr val="bg1"/>
                        </a:solidFill>
                        <a:effectLst/>
                        <a:latin typeface="Times New Roman" panose="02020603050405020304"/>
                        <a:ea typeface="宋体" panose="02010600030101010101" pitchFamily="2" charset="-122"/>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13522">
                <a:tc>
                  <a:txBody>
                    <a:bodyPr/>
                    <a:lstStyle>
                      <a:lvl1pPr marL="0" algn="l" defTabSz="685800" rtl="0" eaLnBrk="1" latinLnBrk="0" hangingPunct="1">
                        <a:defRPr sz="1350" b="1" kern="1200">
                          <a:solidFill>
                            <a:schemeClr val="lt1"/>
                          </a:solidFill>
                          <a:latin typeface="Calibri" panose="020F0502020204030204"/>
                          <a:ea typeface="宋体" panose="02010600030101010101" pitchFamily="2" charset="-122"/>
                        </a:defRPr>
                      </a:lvl1pPr>
                      <a:lvl2pPr marL="342900" algn="l" defTabSz="685800" rtl="0" eaLnBrk="1" latinLnBrk="0" hangingPunct="1">
                        <a:defRPr sz="1350" b="1" kern="1200">
                          <a:solidFill>
                            <a:schemeClr val="lt1"/>
                          </a:solidFill>
                          <a:latin typeface="Calibri" panose="020F0502020204030204"/>
                          <a:ea typeface="宋体" panose="02010600030101010101" pitchFamily="2" charset="-122"/>
                        </a:defRPr>
                      </a:lvl2pPr>
                      <a:lvl3pPr marL="685800" algn="l" defTabSz="685800" rtl="0" eaLnBrk="1" latinLnBrk="0" hangingPunct="1">
                        <a:defRPr sz="1350" b="1" kern="1200">
                          <a:solidFill>
                            <a:schemeClr val="lt1"/>
                          </a:solidFill>
                          <a:latin typeface="Calibri" panose="020F0502020204030204"/>
                          <a:ea typeface="宋体" panose="02010600030101010101" pitchFamily="2" charset="-122"/>
                        </a:defRPr>
                      </a:lvl3pPr>
                      <a:lvl4pPr marL="1028700" algn="l" defTabSz="685800" rtl="0" eaLnBrk="1" latinLnBrk="0" hangingPunct="1">
                        <a:defRPr sz="1350" b="1" kern="1200">
                          <a:solidFill>
                            <a:schemeClr val="lt1"/>
                          </a:solidFill>
                          <a:latin typeface="Calibri" panose="020F0502020204030204"/>
                          <a:ea typeface="宋体" panose="02010600030101010101" pitchFamily="2" charset="-122"/>
                        </a:defRPr>
                      </a:lvl4pPr>
                      <a:lvl5pPr marL="1371600" algn="l" defTabSz="685800" rtl="0" eaLnBrk="1" latinLnBrk="0" hangingPunct="1">
                        <a:defRPr sz="1350" b="1" kern="1200">
                          <a:solidFill>
                            <a:schemeClr val="lt1"/>
                          </a:solidFill>
                          <a:latin typeface="Calibri" panose="020F0502020204030204"/>
                          <a:ea typeface="宋体" panose="02010600030101010101" pitchFamily="2" charset="-122"/>
                        </a:defRPr>
                      </a:lvl5pPr>
                      <a:lvl6pPr marL="1714500" algn="l" defTabSz="685800" rtl="0" eaLnBrk="1" latinLnBrk="0" hangingPunct="1">
                        <a:defRPr sz="1350" b="1" kern="1200">
                          <a:solidFill>
                            <a:schemeClr val="lt1"/>
                          </a:solidFill>
                          <a:latin typeface="Calibri" panose="020F0502020204030204"/>
                          <a:ea typeface="宋体" panose="02010600030101010101" pitchFamily="2" charset="-122"/>
                        </a:defRPr>
                      </a:lvl6pPr>
                      <a:lvl7pPr marL="2057400" algn="l" defTabSz="685800" rtl="0" eaLnBrk="1" latinLnBrk="0" hangingPunct="1">
                        <a:defRPr sz="1350" b="1" kern="1200">
                          <a:solidFill>
                            <a:schemeClr val="lt1"/>
                          </a:solidFill>
                          <a:latin typeface="Calibri" panose="020F0502020204030204"/>
                          <a:ea typeface="宋体" panose="02010600030101010101" pitchFamily="2" charset="-122"/>
                        </a:defRPr>
                      </a:lvl7pPr>
                      <a:lvl8pPr marL="2400300" algn="l" defTabSz="685800" rtl="0" eaLnBrk="1" latinLnBrk="0" hangingPunct="1">
                        <a:defRPr sz="1350" b="1" kern="1200">
                          <a:solidFill>
                            <a:schemeClr val="lt1"/>
                          </a:solidFill>
                          <a:latin typeface="Calibri" panose="020F0502020204030204"/>
                          <a:ea typeface="宋体" panose="02010600030101010101" pitchFamily="2" charset="-122"/>
                        </a:defRPr>
                      </a:lvl8pPr>
                      <a:lvl9pPr marL="2743200" algn="l" defTabSz="685800" rtl="0" eaLnBrk="1" latinLnBrk="0" hangingPunct="1">
                        <a:defRPr sz="1350" b="1" kern="1200">
                          <a:solidFill>
                            <a:schemeClr val="lt1"/>
                          </a:solidFill>
                          <a:latin typeface="Calibri" panose="020F0502020204030204"/>
                          <a:ea typeface="宋体" panose="02010600030101010101" pitchFamily="2" charset="-122"/>
                        </a:defRPr>
                      </a:lvl9pPr>
                    </a:lstStyle>
                    <a:p>
                      <a:pPr indent="0" algn="ctr">
                        <a:spcAft>
                          <a:spcPts val="0"/>
                        </a:spcAft>
                      </a:pPr>
                      <a:r>
                        <a:rPr lang="en-US" sz="1200" b="1" kern="100" dirty="0">
                          <a:solidFill>
                            <a:schemeClr val="bg1"/>
                          </a:solidFill>
                          <a:effectLst/>
                        </a:rPr>
                        <a:t>Emit. RMS</a:t>
                      </a:r>
                      <a:r>
                        <a:rPr lang="en-US" sz="1200" b="1" kern="100" baseline="0" dirty="0">
                          <a:solidFill>
                            <a:schemeClr val="bg1"/>
                          </a:solidFill>
                          <a:effectLst/>
                        </a:rPr>
                        <a:t> norm. </a:t>
                      </a:r>
                      <a:r>
                        <a:rPr lang="en-US" sz="1200" b="1" kern="100" dirty="0">
                          <a:solidFill>
                            <a:schemeClr val="bg1"/>
                          </a:solidFill>
                          <a:effectLst/>
                        </a:rPr>
                        <a:t>(x/y/z)</a:t>
                      </a:r>
                      <a:endParaRPr lang="zh-CN" sz="1200" b="1" kern="100" dirty="0">
                        <a:solidFill>
                          <a:schemeClr val="bg1"/>
                        </a:solidFill>
                        <a:effectLst/>
                        <a:latin typeface="Times New Roman" panose="02020603050405020304"/>
                        <a:ea typeface="宋体" panose="02010600030101010101" pitchFamily="2" charset="-122"/>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800" rtl="0" eaLnBrk="1" latinLnBrk="0" hangingPunct="1">
                        <a:defRPr sz="1350" kern="1200">
                          <a:solidFill>
                            <a:schemeClr val="dk1"/>
                          </a:solidFill>
                          <a:latin typeface="Calibri" panose="020F0502020204030204"/>
                          <a:ea typeface="宋体" panose="02010600030101010101" pitchFamily="2" charset="-122"/>
                        </a:defRPr>
                      </a:lvl1pPr>
                      <a:lvl2pPr marL="342900" algn="l" defTabSz="685800" rtl="0" eaLnBrk="1" latinLnBrk="0" hangingPunct="1">
                        <a:defRPr sz="1350" kern="1200">
                          <a:solidFill>
                            <a:schemeClr val="dk1"/>
                          </a:solidFill>
                          <a:latin typeface="Calibri" panose="020F0502020204030204"/>
                          <a:ea typeface="宋体" panose="02010600030101010101" pitchFamily="2" charset="-122"/>
                        </a:defRPr>
                      </a:lvl2pPr>
                      <a:lvl3pPr marL="685800" algn="l" defTabSz="685800" rtl="0" eaLnBrk="1" latinLnBrk="0" hangingPunct="1">
                        <a:defRPr sz="1350" kern="1200">
                          <a:solidFill>
                            <a:schemeClr val="dk1"/>
                          </a:solidFill>
                          <a:latin typeface="Calibri" panose="020F0502020204030204"/>
                          <a:ea typeface="宋体" panose="02010600030101010101" pitchFamily="2" charset="-122"/>
                        </a:defRPr>
                      </a:lvl3pPr>
                      <a:lvl4pPr marL="1028700" algn="l" defTabSz="685800" rtl="0" eaLnBrk="1" latinLnBrk="0" hangingPunct="1">
                        <a:defRPr sz="1350" kern="1200">
                          <a:solidFill>
                            <a:schemeClr val="dk1"/>
                          </a:solidFill>
                          <a:latin typeface="Calibri" panose="020F0502020204030204"/>
                          <a:ea typeface="宋体" panose="02010600030101010101" pitchFamily="2" charset="-122"/>
                        </a:defRPr>
                      </a:lvl4pPr>
                      <a:lvl5pPr marL="1371600" algn="l" defTabSz="685800" rtl="0" eaLnBrk="1" latinLnBrk="0" hangingPunct="1">
                        <a:defRPr sz="1350" kern="1200">
                          <a:solidFill>
                            <a:schemeClr val="dk1"/>
                          </a:solidFill>
                          <a:latin typeface="Calibri" panose="020F0502020204030204"/>
                          <a:ea typeface="宋体" panose="02010600030101010101" pitchFamily="2" charset="-122"/>
                        </a:defRPr>
                      </a:lvl5pPr>
                      <a:lvl6pPr marL="1714500" algn="l" defTabSz="685800" rtl="0" eaLnBrk="1" latinLnBrk="0" hangingPunct="1">
                        <a:defRPr sz="1350" kern="1200">
                          <a:solidFill>
                            <a:schemeClr val="dk1"/>
                          </a:solidFill>
                          <a:latin typeface="Calibri" panose="020F0502020204030204"/>
                          <a:ea typeface="宋体" panose="02010600030101010101" pitchFamily="2" charset="-122"/>
                        </a:defRPr>
                      </a:lvl6pPr>
                      <a:lvl7pPr marL="2057400" algn="l" defTabSz="685800" rtl="0" eaLnBrk="1" latinLnBrk="0" hangingPunct="1">
                        <a:defRPr sz="1350" kern="1200">
                          <a:solidFill>
                            <a:schemeClr val="dk1"/>
                          </a:solidFill>
                          <a:latin typeface="Calibri" panose="020F0502020204030204"/>
                          <a:ea typeface="宋体" panose="02010600030101010101" pitchFamily="2" charset="-122"/>
                        </a:defRPr>
                      </a:lvl7pPr>
                      <a:lvl8pPr marL="2400300" algn="l" defTabSz="685800" rtl="0" eaLnBrk="1" latinLnBrk="0" hangingPunct="1">
                        <a:defRPr sz="1350" kern="1200">
                          <a:solidFill>
                            <a:schemeClr val="dk1"/>
                          </a:solidFill>
                          <a:latin typeface="Calibri" panose="020F0502020204030204"/>
                          <a:ea typeface="宋体" panose="02010600030101010101" pitchFamily="2" charset="-122"/>
                        </a:defRPr>
                      </a:lvl8pPr>
                      <a:lvl9pPr marL="2743200" algn="l" defTabSz="685800" rtl="0" eaLnBrk="1" latinLnBrk="0" hangingPunct="1">
                        <a:defRPr sz="1350" kern="1200">
                          <a:solidFill>
                            <a:schemeClr val="dk1"/>
                          </a:solidFill>
                          <a:latin typeface="Calibri" panose="020F0502020204030204"/>
                          <a:ea typeface="宋体" panose="02010600030101010101" pitchFamily="2" charset="-122"/>
                        </a:defRPr>
                      </a:lvl9pPr>
                    </a:lstStyle>
                    <a:p>
                      <a:pPr indent="0" algn="ctr">
                        <a:spcAft>
                          <a:spcPts val="0"/>
                        </a:spcAft>
                      </a:pPr>
                      <a:r>
                        <a:rPr lang="en-US" sz="1200" b="1" kern="100" dirty="0">
                          <a:solidFill>
                            <a:schemeClr val="tx1"/>
                          </a:solidFill>
                          <a:effectLst/>
                        </a:rPr>
                        <a:t>0.28/0.28/0.33</a:t>
                      </a:r>
                      <a:endParaRPr lang="zh-CN" sz="1200" b="1" kern="100" dirty="0">
                        <a:solidFill>
                          <a:schemeClr val="tx1"/>
                        </a:solidFill>
                        <a:effectLst/>
                        <a:latin typeface="Times New Roman" panose="02020603050405020304"/>
                        <a:ea typeface="宋体" panose="02010600030101010101" pitchFamily="2"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800" rtl="0" eaLnBrk="1" latinLnBrk="0" hangingPunct="1">
                        <a:defRPr sz="1350" kern="1200">
                          <a:solidFill>
                            <a:schemeClr val="dk1"/>
                          </a:solidFill>
                          <a:latin typeface="Calibri" panose="020F0502020204030204"/>
                          <a:ea typeface="宋体" panose="02010600030101010101" pitchFamily="2" charset="-122"/>
                        </a:defRPr>
                      </a:lvl1pPr>
                      <a:lvl2pPr marL="342900" algn="l" defTabSz="685800" rtl="0" eaLnBrk="1" latinLnBrk="0" hangingPunct="1">
                        <a:defRPr sz="1350" kern="1200">
                          <a:solidFill>
                            <a:schemeClr val="dk1"/>
                          </a:solidFill>
                          <a:latin typeface="Calibri" panose="020F0502020204030204"/>
                          <a:ea typeface="宋体" panose="02010600030101010101" pitchFamily="2" charset="-122"/>
                        </a:defRPr>
                      </a:lvl2pPr>
                      <a:lvl3pPr marL="685800" algn="l" defTabSz="685800" rtl="0" eaLnBrk="1" latinLnBrk="0" hangingPunct="1">
                        <a:defRPr sz="1350" kern="1200">
                          <a:solidFill>
                            <a:schemeClr val="dk1"/>
                          </a:solidFill>
                          <a:latin typeface="Calibri" panose="020F0502020204030204"/>
                          <a:ea typeface="宋体" panose="02010600030101010101" pitchFamily="2" charset="-122"/>
                        </a:defRPr>
                      </a:lvl3pPr>
                      <a:lvl4pPr marL="1028700" algn="l" defTabSz="685800" rtl="0" eaLnBrk="1" latinLnBrk="0" hangingPunct="1">
                        <a:defRPr sz="1350" kern="1200">
                          <a:solidFill>
                            <a:schemeClr val="dk1"/>
                          </a:solidFill>
                          <a:latin typeface="Calibri" panose="020F0502020204030204"/>
                          <a:ea typeface="宋体" panose="02010600030101010101" pitchFamily="2" charset="-122"/>
                        </a:defRPr>
                      </a:lvl4pPr>
                      <a:lvl5pPr marL="1371600" algn="l" defTabSz="685800" rtl="0" eaLnBrk="1" latinLnBrk="0" hangingPunct="1">
                        <a:defRPr sz="1350" kern="1200">
                          <a:solidFill>
                            <a:schemeClr val="dk1"/>
                          </a:solidFill>
                          <a:latin typeface="Calibri" panose="020F0502020204030204"/>
                          <a:ea typeface="宋体" panose="02010600030101010101" pitchFamily="2" charset="-122"/>
                        </a:defRPr>
                      </a:lvl5pPr>
                      <a:lvl6pPr marL="1714500" algn="l" defTabSz="685800" rtl="0" eaLnBrk="1" latinLnBrk="0" hangingPunct="1">
                        <a:defRPr sz="1350" kern="1200">
                          <a:solidFill>
                            <a:schemeClr val="dk1"/>
                          </a:solidFill>
                          <a:latin typeface="Calibri" panose="020F0502020204030204"/>
                          <a:ea typeface="宋体" panose="02010600030101010101" pitchFamily="2" charset="-122"/>
                        </a:defRPr>
                      </a:lvl6pPr>
                      <a:lvl7pPr marL="2057400" algn="l" defTabSz="685800" rtl="0" eaLnBrk="1" latinLnBrk="0" hangingPunct="1">
                        <a:defRPr sz="1350" kern="1200">
                          <a:solidFill>
                            <a:schemeClr val="dk1"/>
                          </a:solidFill>
                          <a:latin typeface="Calibri" panose="020F0502020204030204"/>
                          <a:ea typeface="宋体" panose="02010600030101010101" pitchFamily="2" charset="-122"/>
                        </a:defRPr>
                      </a:lvl7pPr>
                      <a:lvl8pPr marL="2400300" algn="l" defTabSz="685800" rtl="0" eaLnBrk="1" latinLnBrk="0" hangingPunct="1">
                        <a:defRPr sz="1350" kern="1200">
                          <a:solidFill>
                            <a:schemeClr val="dk1"/>
                          </a:solidFill>
                          <a:latin typeface="Calibri" panose="020F0502020204030204"/>
                          <a:ea typeface="宋体" panose="02010600030101010101" pitchFamily="2" charset="-122"/>
                        </a:defRPr>
                      </a:lvl8pPr>
                      <a:lvl9pPr marL="2743200" algn="l" defTabSz="685800" rtl="0" eaLnBrk="1" latinLnBrk="0" hangingPunct="1">
                        <a:defRPr sz="1350" kern="1200">
                          <a:solidFill>
                            <a:schemeClr val="dk1"/>
                          </a:solidFill>
                          <a:latin typeface="Calibri" panose="020F0502020204030204"/>
                          <a:ea typeface="宋体" panose="02010600030101010101" pitchFamily="2" charset="-122"/>
                        </a:defRPr>
                      </a:lvl9pPr>
                    </a:lstStyle>
                    <a:p>
                      <a:pPr indent="0" algn="ctr">
                        <a:spcAft>
                          <a:spcPts val="0"/>
                        </a:spcAft>
                      </a:pPr>
                      <a:r>
                        <a:rPr lang="en-US" sz="1200" b="1" kern="100" dirty="0">
                          <a:solidFill>
                            <a:schemeClr val="tx1"/>
                          </a:solidFill>
                          <a:effectLst/>
                        </a:rPr>
                        <a:t>π </a:t>
                      </a:r>
                      <a:r>
                        <a:rPr lang="en-US" sz="1200" b="1" kern="100" dirty="0" err="1">
                          <a:solidFill>
                            <a:schemeClr val="tx1"/>
                          </a:solidFill>
                          <a:effectLst/>
                        </a:rPr>
                        <a:t>mm.mrad</a:t>
                      </a:r>
                      <a:endParaRPr lang="zh-CN" sz="1200" b="1" kern="100" dirty="0">
                        <a:solidFill>
                          <a:schemeClr val="tx1"/>
                        </a:solidFill>
                        <a:effectLst/>
                        <a:latin typeface="Times New Roman" panose="02020603050405020304"/>
                        <a:ea typeface="宋体" panose="02010600030101010101" pitchFamily="2" charset="-122"/>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313522">
                <a:tc>
                  <a:txBody>
                    <a:bodyPr/>
                    <a:lstStyle>
                      <a:lvl1pPr marL="0" algn="l" defTabSz="685800" rtl="0" eaLnBrk="1" latinLnBrk="0" hangingPunct="1">
                        <a:defRPr sz="1350" b="1" kern="1200">
                          <a:solidFill>
                            <a:schemeClr val="lt1"/>
                          </a:solidFill>
                          <a:latin typeface="Calibri" panose="020F0502020204030204"/>
                          <a:ea typeface="宋体" panose="02010600030101010101" pitchFamily="2" charset="-122"/>
                        </a:defRPr>
                      </a:lvl1pPr>
                      <a:lvl2pPr marL="342900" algn="l" defTabSz="685800" rtl="0" eaLnBrk="1" latinLnBrk="0" hangingPunct="1">
                        <a:defRPr sz="1350" b="1" kern="1200">
                          <a:solidFill>
                            <a:schemeClr val="lt1"/>
                          </a:solidFill>
                          <a:latin typeface="Calibri" panose="020F0502020204030204"/>
                          <a:ea typeface="宋体" panose="02010600030101010101" pitchFamily="2" charset="-122"/>
                        </a:defRPr>
                      </a:lvl2pPr>
                      <a:lvl3pPr marL="685800" algn="l" defTabSz="685800" rtl="0" eaLnBrk="1" latinLnBrk="0" hangingPunct="1">
                        <a:defRPr sz="1350" b="1" kern="1200">
                          <a:solidFill>
                            <a:schemeClr val="lt1"/>
                          </a:solidFill>
                          <a:latin typeface="Calibri" panose="020F0502020204030204"/>
                          <a:ea typeface="宋体" panose="02010600030101010101" pitchFamily="2" charset="-122"/>
                        </a:defRPr>
                      </a:lvl3pPr>
                      <a:lvl4pPr marL="1028700" algn="l" defTabSz="685800" rtl="0" eaLnBrk="1" latinLnBrk="0" hangingPunct="1">
                        <a:defRPr sz="1350" b="1" kern="1200">
                          <a:solidFill>
                            <a:schemeClr val="lt1"/>
                          </a:solidFill>
                          <a:latin typeface="Calibri" panose="020F0502020204030204"/>
                          <a:ea typeface="宋体" panose="02010600030101010101" pitchFamily="2" charset="-122"/>
                        </a:defRPr>
                      </a:lvl4pPr>
                      <a:lvl5pPr marL="1371600" algn="l" defTabSz="685800" rtl="0" eaLnBrk="1" latinLnBrk="0" hangingPunct="1">
                        <a:defRPr sz="1350" b="1" kern="1200">
                          <a:solidFill>
                            <a:schemeClr val="lt1"/>
                          </a:solidFill>
                          <a:latin typeface="Calibri" panose="020F0502020204030204"/>
                          <a:ea typeface="宋体" panose="02010600030101010101" pitchFamily="2" charset="-122"/>
                        </a:defRPr>
                      </a:lvl5pPr>
                      <a:lvl6pPr marL="1714500" algn="l" defTabSz="685800" rtl="0" eaLnBrk="1" latinLnBrk="0" hangingPunct="1">
                        <a:defRPr sz="1350" b="1" kern="1200">
                          <a:solidFill>
                            <a:schemeClr val="lt1"/>
                          </a:solidFill>
                          <a:latin typeface="Calibri" panose="020F0502020204030204"/>
                          <a:ea typeface="宋体" panose="02010600030101010101" pitchFamily="2" charset="-122"/>
                        </a:defRPr>
                      </a:lvl6pPr>
                      <a:lvl7pPr marL="2057400" algn="l" defTabSz="685800" rtl="0" eaLnBrk="1" latinLnBrk="0" hangingPunct="1">
                        <a:defRPr sz="1350" b="1" kern="1200">
                          <a:solidFill>
                            <a:schemeClr val="lt1"/>
                          </a:solidFill>
                          <a:latin typeface="Calibri" panose="020F0502020204030204"/>
                          <a:ea typeface="宋体" panose="02010600030101010101" pitchFamily="2" charset="-122"/>
                        </a:defRPr>
                      </a:lvl7pPr>
                      <a:lvl8pPr marL="2400300" algn="l" defTabSz="685800" rtl="0" eaLnBrk="1" latinLnBrk="0" hangingPunct="1">
                        <a:defRPr sz="1350" b="1" kern="1200">
                          <a:solidFill>
                            <a:schemeClr val="lt1"/>
                          </a:solidFill>
                          <a:latin typeface="Calibri" panose="020F0502020204030204"/>
                          <a:ea typeface="宋体" panose="02010600030101010101" pitchFamily="2" charset="-122"/>
                        </a:defRPr>
                      </a:lvl8pPr>
                      <a:lvl9pPr marL="2743200" algn="l" defTabSz="685800" rtl="0" eaLnBrk="1" latinLnBrk="0" hangingPunct="1">
                        <a:defRPr sz="1350" b="1" kern="1200">
                          <a:solidFill>
                            <a:schemeClr val="lt1"/>
                          </a:solidFill>
                          <a:latin typeface="Calibri" panose="020F0502020204030204"/>
                          <a:ea typeface="宋体" panose="02010600030101010101" pitchFamily="2" charset="-122"/>
                        </a:defRPr>
                      </a:lvl9pPr>
                    </a:lstStyle>
                    <a:p>
                      <a:pPr indent="0" algn="ctr">
                        <a:spcAft>
                          <a:spcPts val="0"/>
                        </a:spcAft>
                      </a:pPr>
                      <a:r>
                        <a:rPr lang="en-US" sz="1200" b="1" kern="100" dirty="0">
                          <a:solidFill>
                            <a:schemeClr val="bg1"/>
                          </a:solidFill>
                          <a:effectLst/>
                        </a:rPr>
                        <a:t>Entrance</a:t>
                      </a:r>
                      <a:r>
                        <a:rPr lang="en-US" sz="1200" b="1" kern="100" baseline="0" dirty="0">
                          <a:solidFill>
                            <a:schemeClr val="bg1"/>
                          </a:solidFill>
                          <a:effectLst/>
                        </a:rPr>
                        <a:t> </a:t>
                      </a:r>
                      <a:r>
                        <a:rPr lang="en-US" sz="1200" b="1" kern="100" dirty="0">
                          <a:solidFill>
                            <a:schemeClr val="bg1"/>
                          </a:solidFill>
                          <a:effectLst/>
                        </a:rPr>
                        <a:t>αx/αy/αz</a:t>
                      </a:r>
                      <a:endParaRPr lang="zh-CN" sz="1200" b="1" kern="100" dirty="0">
                        <a:solidFill>
                          <a:schemeClr val="bg1"/>
                        </a:solidFill>
                        <a:effectLst/>
                        <a:latin typeface="Times New Roman" panose="02020603050405020304"/>
                        <a:ea typeface="宋体" panose="02010600030101010101" pitchFamily="2" charset="-122"/>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800" rtl="0" eaLnBrk="1" latinLnBrk="0" hangingPunct="1">
                        <a:defRPr sz="1350" kern="1200">
                          <a:solidFill>
                            <a:schemeClr val="dk1"/>
                          </a:solidFill>
                          <a:latin typeface="Calibri" panose="020F0502020204030204"/>
                          <a:ea typeface="宋体" panose="02010600030101010101" pitchFamily="2" charset="-122"/>
                        </a:defRPr>
                      </a:lvl1pPr>
                      <a:lvl2pPr marL="342900" algn="l" defTabSz="685800" rtl="0" eaLnBrk="1" latinLnBrk="0" hangingPunct="1">
                        <a:defRPr sz="1350" kern="1200">
                          <a:solidFill>
                            <a:schemeClr val="dk1"/>
                          </a:solidFill>
                          <a:latin typeface="Calibri" panose="020F0502020204030204"/>
                          <a:ea typeface="宋体" panose="02010600030101010101" pitchFamily="2" charset="-122"/>
                        </a:defRPr>
                      </a:lvl2pPr>
                      <a:lvl3pPr marL="685800" algn="l" defTabSz="685800" rtl="0" eaLnBrk="1" latinLnBrk="0" hangingPunct="1">
                        <a:defRPr sz="1350" kern="1200">
                          <a:solidFill>
                            <a:schemeClr val="dk1"/>
                          </a:solidFill>
                          <a:latin typeface="Calibri" panose="020F0502020204030204"/>
                          <a:ea typeface="宋体" panose="02010600030101010101" pitchFamily="2" charset="-122"/>
                        </a:defRPr>
                      </a:lvl3pPr>
                      <a:lvl4pPr marL="1028700" algn="l" defTabSz="685800" rtl="0" eaLnBrk="1" latinLnBrk="0" hangingPunct="1">
                        <a:defRPr sz="1350" kern="1200">
                          <a:solidFill>
                            <a:schemeClr val="dk1"/>
                          </a:solidFill>
                          <a:latin typeface="Calibri" panose="020F0502020204030204"/>
                          <a:ea typeface="宋体" panose="02010600030101010101" pitchFamily="2" charset="-122"/>
                        </a:defRPr>
                      </a:lvl4pPr>
                      <a:lvl5pPr marL="1371600" algn="l" defTabSz="685800" rtl="0" eaLnBrk="1" latinLnBrk="0" hangingPunct="1">
                        <a:defRPr sz="1350" kern="1200">
                          <a:solidFill>
                            <a:schemeClr val="dk1"/>
                          </a:solidFill>
                          <a:latin typeface="Calibri" panose="020F0502020204030204"/>
                          <a:ea typeface="宋体" panose="02010600030101010101" pitchFamily="2" charset="-122"/>
                        </a:defRPr>
                      </a:lvl5pPr>
                      <a:lvl6pPr marL="1714500" algn="l" defTabSz="685800" rtl="0" eaLnBrk="1" latinLnBrk="0" hangingPunct="1">
                        <a:defRPr sz="1350" kern="1200">
                          <a:solidFill>
                            <a:schemeClr val="dk1"/>
                          </a:solidFill>
                          <a:latin typeface="Calibri" panose="020F0502020204030204"/>
                          <a:ea typeface="宋体" panose="02010600030101010101" pitchFamily="2" charset="-122"/>
                        </a:defRPr>
                      </a:lvl6pPr>
                      <a:lvl7pPr marL="2057400" algn="l" defTabSz="685800" rtl="0" eaLnBrk="1" latinLnBrk="0" hangingPunct="1">
                        <a:defRPr sz="1350" kern="1200">
                          <a:solidFill>
                            <a:schemeClr val="dk1"/>
                          </a:solidFill>
                          <a:latin typeface="Calibri" panose="020F0502020204030204"/>
                          <a:ea typeface="宋体" panose="02010600030101010101" pitchFamily="2" charset="-122"/>
                        </a:defRPr>
                      </a:lvl7pPr>
                      <a:lvl8pPr marL="2400300" algn="l" defTabSz="685800" rtl="0" eaLnBrk="1" latinLnBrk="0" hangingPunct="1">
                        <a:defRPr sz="1350" kern="1200">
                          <a:solidFill>
                            <a:schemeClr val="dk1"/>
                          </a:solidFill>
                          <a:latin typeface="Calibri" panose="020F0502020204030204"/>
                          <a:ea typeface="宋体" panose="02010600030101010101" pitchFamily="2" charset="-122"/>
                        </a:defRPr>
                      </a:lvl8pPr>
                      <a:lvl9pPr marL="2743200" algn="l" defTabSz="685800" rtl="0" eaLnBrk="1" latinLnBrk="0" hangingPunct="1">
                        <a:defRPr sz="1350" kern="1200">
                          <a:solidFill>
                            <a:schemeClr val="dk1"/>
                          </a:solidFill>
                          <a:latin typeface="Calibri" panose="020F0502020204030204"/>
                          <a:ea typeface="宋体" panose="02010600030101010101" pitchFamily="2" charset="-122"/>
                        </a:defRPr>
                      </a:lvl9pPr>
                    </a:lstStyle>
                    <a:p>
                      <a:pPr indent="0" algn="ctr">
                        <a:spcAft>
                          <a:spcPts val="0"/>
                        </a:spcAft>
                      </a:pPr>
                      <a:r>
                        <a:rPr lang="en-US" sz="1200" b="1" kern="100" dirty="0">
                          <a:solidFill>
                            <a:schemeClr val="tx1"/>
                          </a:solidFill>
                          <a:effectLst/>
                        </a:rPr>
                        <a:t>1/1/-1</a:t>
                      </a:r>
                      <a:endParaRPr lang="zh-CN" sz="1200" b="1" kern="100" dirty="0">
                        <a:solidFill>
                          <a:schemeClr val="tx1"/>
                        </a:solidFill>
                        <a:effectLst/>
                        <a:latin typeface="Times New Roman" panose="02020603050405020304"/>
                        <a:ea typeface="宋体" panose="02010600030101010101" pitchFamily="2" charset="-122"/>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800" rtl="0" eaLnBrk="1" latinLnBrk="0" hangingPunct="1">
                        <a:defRPr sz="1350" kern="1200">
                          <a:solidFill>
                            <a:schemeClr val="dk1"/>
                          </a:solidFill>
                          <a:latin typeface="Calibri" panose="020F0502020204030204"/>
                          <a:ea typeface="宋体" panose="02010600030101010101" pitchFamily="2" charset="-122"/>
                        </a:defRPr>
                      </a:lvl1pPr>
                      <a:lvl2pPr marL="342900" algn="l" defTabSz="685800" rtl="0" eaLnBrk="1" latinLnBrk="0" hangingPunct="1">
                        <a:defRPr sz="1350" kern="1200">
                          <a:solidFill>
                            <a:schemeClr val="dk1"/>
                          </a:solidFill>
                          <a:latin typeface="Calibri" panose="020F0502020204030204"/>
                          <a:ea typeface="宋体" panose="02010600030101010101" pitchFamily="2" charset="-122"/>
                        </a:defRPr>
                      </a:lvl2pPr>
                      <a:lvl3pPr marL="685800" algn="l" defTabSz="685800" rtl="0" eaLnBrk="1" latinLnBrk="0" hangingPunct="1">
                        <a:defRPr sz="1350" kern="1200">
                          <a:solidFill>
                            <a:schemeClr val="dk1"/>
                          </a:solidFill>
                          <a:latin typeface="Calibri" panose="020F0502020204030204"/>
                          <a:ea typeface="宋体" panose="02010600030101010101" pitchFamily="2" charset="-122"/>
                        </a:defRPr>
                      </a:lvl3pPr>
                      <a:lvl4pPr marL="1028700" algn="l" defTabSz="685800" rtl="0" eaLnBrk="1" latinLnBrk="0" hangingPunct="1">
                        <a:defRPr sz="1350" kern="1200">
                          <a:solidFill>
                            <a:schemeClr val="dk1"/>
                          </a:solidFill>
                          <a:latin typeface="Calibri" panose="020F0502020204030204"/>
                          <a:ea typeface="宋体" panose="02010600030101010101" pitchFamily="2" charset="-122"/>
                        </a:defRPr>
                      </a:lvl4pPr>
                      <a:lvl5pPr marL="1371600" algn="l" defTabSz="685800" rtl="0" eaLnBrk="1" latinLnBrk="0" hangingPunct="1">
                        <a:defRPr sz="1350" kern="1200">
                          <a:solidFill>
                            <a:schemeClr val="dk1"/>
                          </a:solidFill>
                          <a:latin typeface="Calibri" panose="020F0502020204030204"/>
                          <a:ea typeface="宋体" panose="02010600030101010101" pitchFamily="2" charset="-122"/>
                        </a:defRPr>
                      </a:lvl5pPr>
                      <a:lvl6pPr marL="1714500" algn="l" defTabSz="685800" rtl="0" eaLnBrk="1" latinLnBrk="0" hangingPunct="1">
                        <a:defRPr sz="1350" kern="1200">
                          <a:solidFill>
                            <a:schemeClr val="dk1"/>
                          </a:solidFill>
                          <a:latin typeface="Calibri" panose="020F0502020204030204"/>
                          <a:ea typeface="宋体" panose="02010600030101010101" pitchFamily="2" charset="-122"/>
                        </a:defRPr>
                      </a:lvl6pPr>
                      <a:lvl7pPr marL="2057400" algn="l" defTabSz="685800" rtl="0" eaLnBrk="1" latinLnBrk="0" hangingPunct="1">
                        <a:defRPr sz="1350" kern="1200">
                          <a:solidFill>
                            <a:schemeClr val="dk1"/>
                          </a:solidFill>
                          <a:latin typeface="Calibri" panose="020F0502020204030204"/>
                          <a:ea typeface="宋体" panose="02010600030101010101" pitchFamily="2" charset="-122"/>
                        </a:defRPr>
                      </a:lvl7pPr>
                      <a:lvl8pPr marL="2400300" algn="l" defTabSz="685800" rtl="0" eaLnBrk="1" latinLnBrk="0" hangingPunct="1">
                        <a:defRPr sz="1350" kern="1200">
                          <a:solidFill>
                            <a:schemeClr val="dk1"/>
                          </a:solidFill>
                          <a:latin typeface="Calibri" panose="020F0502020204030204"/>
                          <a:ea typeface="宋体" panose="02010600030101010101" pitchFamily="2" charset="-122"/>
                        </a:defRPr>
                      </a:lvl8pPr>
                      <a:lvl9pPr marL="2743200" algn="l" defTabSz="685800" rtl="0" eaLnBrk="1" latinLnBrk="0" hangingPunct="1">
                        <a:defRPr sz="1350" kern="1200">
                          <a:solidFill>
                            <a:schemeClr val="dk1"/>
                          </a:solidFill>
                          <a:latin typeface="Calibri" panose="020F0502020204030204"/>
                          <a:ea typeface="宋体" panose="02010600030101010101" pitchFamily="2" charset="-122"/>
                        </a:defRPr>
                      </a:lvl9pPr>
                    </a:lstStyle>
                    <a:p>
                      <a:pPr indent="0" algn="ctr">
                        <a:spcAft>
                          <a:spcPts val="0"/>
                        </a:spcAft>
                      </a:pPr>
                      <a:r>
                        <a:rPr lang="en-US" sz="1200" b="1" kern="100" dirty="0">
                          <a:solidFill>
                            <a:schemeClr val="tx1"/>
                          </a:solidFill>
                          <a:effectLst/>
                        </a:rPr>
                        <a:t>——</a:t>
                      </a:r>
                      <a:endParaRPr lang="zh-CN" sz="1200" b="1" kern="100" dirty="0">
                        <a:solidFill>
                          <a:schemeClr val="tx1"/>
                        </a:solidFill>
                        <a:effectLst/>
                        <a:latin typeface="Times New Roman" panose="02020603050405020304"/>
                        <a:ea typeface="宋体" panose="02010600030101010101" pitchFamily="2" charset="-122"/>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313522">
                <a:tc>
                  <a:txBody>
                    <a:bodyPr/>
                    <a:lstStyle>
                      <a:lvl1pPr marL="0" algn="l" defTabSz="685800" rtl="0" eaLnBrk="1" latinLnBrk="0" hangingPunct="1">
                        <a:defRPr sz="1350" b="1" kern="1200">
                          <a:solidFill>
                            <a:schemeClr val="lt1"/>
                          </a:solidFill>
                          <a:latin typeface="Calibri" panose="020F0502020204030204"/>
                          <a:ea typeface="宋体" panose="02010600030101010101" pitchFamily="2" charset="-122"/>
                        </a:defRPr>
                      </a:lvl1pPr>
                      <a:lvl2pPr marL="342900" algn="l" defTabSz="685800" rtl="0" eaLnBrk="1" latinLnBrk="0" hangingPunct="1">
                        <a:defRPr sz="1350" b="1" kern="1200">
                          <a:solidFill>
                            <a:schemeClr val="lt1"/>
                          </a:solidFill>
                          <a:latin typeface="Calibri" panose="020F0502020204030204"/>
                          <a:ea typeface="宋体" panose="02010600030101010101" pitchFamily="2" charset="-122"/>
                        </a:defRPr>
                      </a:lvl2pPr>
                      <a:lvl3pPr marL="685800" algn="l" defTabSz="685800" rtl="0" eaLnBrk="1" latinLnBrk="0" hangingPunct="1">
                        <a:defRPr sz="1350" b="1" kern="1200">
                          <a:solidFill>
                            <a:schemeClr val="lt1"/>
                          </a:solidFill>
                          <a:latin typeface="Calibri" panose="020F0502020204030204"/>
                          <a:ea typeface="宋体" panose="02010600030101010101" pitchFamily="2" charset="-122"/>
                        </a:defRPr>
                      </a:lvl3pPr>
                      <a:lvl4pPr marL="1028700" algn="l" defTabSz="685800" rtl="0" eaLnBrk="1" latinLnBrk="0" hangingPunct="1">
                        <a:defRPr sz="1350" b="1" kern="1200">
                          <a:solidFill>
                            <a:schemeClr val="lt1"/>
                          </a:solidFill>
                          <a:latin typeface="Calibri" panose="020F0502020204030204"/>
                          <a:ea typeface="宋体" panose="02010600030101010101" pitchFamily="2" charset="-122"/>
                        </a:defRPr>
                      </a:lvl4pPr>
                      <a:lvl5pPr marL="1371600" algn="l" defTabSz="685800" rtl="0" eaLnBrk="1" latinLnBrk="0" hangingPunct="1">
                        <a:defRPr sz="1350" b="1" kern="1200">
                          <a:solidFill>
                            <a:schemeClr val="lt1"/>
                          </a:solidFill>
                          <a:latin typeface="Calibri" panose="020F0502020204030204"/>
                          <a:ea typeface="宋体" panose="02010600030101010101" pitchFamily="2" charset="-122"/>
                        </a:defRPr>
                      </a:lvl5pPr>
                      <a:lvl6pPr marL="1714500" algn="l" defTabSz="685800" rtl="0" eaLnBrk="1" latinLnBrk="0" hangingPunct="1">
                        <a:defRPr sz="1350" b="1" kern="1200">
                          <a:solidFill>
                            <a:schemeClr val="lt1"/>
                          </a:solidFill>
                          <a:latin typeface="Calibri" panose="020F0502020204030204"/>
                          <a:ea typeface="宋体" panose="02010600030101010101" pitchFamily="2" charset="-122"/>
                        </a:defRPr>
                      </a:lvl6pPr>
                      <a:lvl7pPr marL="2057400" algn="l" defTabSz="685800" rtl="0" eaLnBrk="1" latinLnBrk="0" hangingPunct="1">
                        <a:defRPr sz="1350" b="1" kern="1200">
                          <a:solidFill>
                            <a:schemeClr val="lt1"/>
                          </a:solidFill>
                          <a:latin typeface="Calibri" panose="020F0502020204030204"/>
                          <a:ea typeface="宋体" panose="02010600030101010101" pitchFamily="2" charset="-122"/>
                        </a:defRPr>
                      </a:lvl7pPr>
                      <a:lvl8pPr marL="2400300" algn="l" defTabSz="685800" rtl="0" eaLnBrk="1" latinLnBrk="0" hangingPunct="1">
                        <a:defRPr sz="1350" b="1" kern="1200">
                          <a:solidFill>
                            <a:schemeClr val="lt1"/>
                          </a:solidFill>
                          <a:latin typeface="Calibri" panose="020F0502020204030204"/>
                          <a:ea typeface="宋体" panose="02010600030101010101" pitchFamily="2" charset="-122"/>
                        </a:defRPr>
                      </a:lvl8pPr>
                      <a:lvl9pPr marL="2743200" algn="l" defTabSz="685800" rtl="0" eaLnBrk="1" latinLnBrk="0" hangingPunct="1">
                        <a:defRPr sz="1350" b="1" kern="1200">
                          <a:solidFill>
                            <a:schemeClr val="lt1"/>
                          </a:solidFill>
                          <a:latin typeface="Calibri" panose="020F0502020204030204"/>
                          <a:ea typeface="宋体" panose="02010600030101010101" pitchFamily="2" charset="-122"/>
                        </a:defRPr>
                      </a:lvl9pPr>
                    </a:lstStyle>
                    <a:p>
                      <a:pPr indent="0" algn="ctr">
                        <a:spcAft>
                          <a:spcPts val="0"/>
                        </a:spcAft>
                      </a:pPr>
                      <a:r>
                        <a:rPr lang="en-US" sz="1200" b="1" kern="100" dirty="0">
                          <a:solidFill>
                            <a:schemeClr val="bg1"/>
                          </a:solidFill>
                          <a:effectLst/>
                        </a:rPr>
                        <a:t>Entrance</a:t>
                      </a:r>
                      <a:r>
                        <a:rPr lang="en-US" sz="1200" b="1" kern="100" baseline="0" dirty="0">
                          <a:solidFill>
                            <a:schemeClr val="bg1"/>
                          </a:solidFill>
                          <a:effectLst/>
                        </a:rPr>
                        <a:t> </a:t>
                      </a:r>
                      <a:r>
                        <a:rPr lang="en-US" sz="1200" b="1" kern="100" dirty="0">
                          <a:solidFill>
                            <a:schemeClr val="bg1"/>
                          </a:solidFill>
                          <a:effectLst/>
                        </a:rPr>
                        <a:t>βx/βy/βz</a:t>
                      </a:r>
                      <a:endParaRPr lang="zh-CN" sz="1200" b="1" kern="100" dirty="0">
                        <a:solidFill>
                          <a:schemeClr val="bg1"/>
                        </a:solidFill>
                        <a:effectLst/>
                        <a:latin typeface="Times New Roman" panose="02020603050405020304"/>
                        <a:ea typeface="宋体" panose="02010600030101010101" pitchFamily="2" charset="-122"/>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800" rtl="0" eaLnBrk="1" latinLnBrk="0" hangingPunct="1">
                        <a:defRPr sz="1350" kern="1200">
                          <a:solidFill>
                            <a:schemeClr val="dk1"/>
                          </a:solidFill>
                          <a:latin typeface="Calibri" panose="020F0502020204030204"/>
                          <a:ea typeface="宋体" panose="02010600030101010101" pitchFamily="2" charset="-122"/>
                        </a:defRPr>
                      </a:lvl1pPr>
                      <a:lvl2pPr marL="342900" algn="l" defTabSz="685800" rtl="0" eaLnBrk="1" latinLnBrk="0" hangingPunct="1">
                        <a:defRPr sz="1350" kern="1200">
                          <a:solidFill>
                            <a:schemeClr val="dk1"/>
                          </a:solidFill>
                          <a:latin typeface="Calibri" panose="020F0502020204030204"/>
                          <a:ea typeface="宋体" panose="02010600030101010101" pitchFamily="2" charset="-122"/>
                        </a:defRPr>
                      </a:lvl2pPr>
                      <a:lvl3pPr marL="685800" algn="l" defTabSz="685800" rtl="0" eaLnBrk="1" latinLnBrk="0" hangingPunct="1">
                        <a:defRPr sz="1350" kern="1200">
                          <a:solidFill>
                            <a:schemeClr val="dk1"/>
                          </a:solidFill>
                          <a:latin typeface="Calibri" panose="020F0502020204030204"/>
                          <a:ea typeface="宋体" panose="02010600030101010101" pitchFamily="2" charset="-122"/>
                        </a:defRPr>
                      </a:lvl3pPr>
                      <a:lvl4pPr marL="1028700" algn="l" defTabSz="685800" rtl="0" eaLnBrk="1" latinLnBrk="0" hangingPunct="1">
                        <a:defRPr sz="1350" kern="1200">
                          <a:solidFill>
                            <a:schemeClr val="dk1"/>
                          </a:solidFill>
                          <a:latin typeface="Calibri" panose="020F0502020204030204"/>
                          <a:ea typeface="宋体" panose="02010600030101010101" pitchFamily="2" charset="-122"/>
                        </a:defRPr>
                      </a:lvl4pPr>
                      <a:lvl5pPr marL="1371600" algn="l" defTabSz="685800" rtl="0" eaLnBrk="1" latinLnBrk="0" hangingPunct="1">
                        <a:defRPr sz="1350" kern="1200">
                          <a:solidFill>
                            <a:schemeClr val="dk1"/>
                          </a:solidFill>
                          <a:latin typeface="Calibri" panose="020F0502020204030204"/>
                          <a:ea typeface="宋体" panose="02010600030101010101" pitchFamily="2" charset="-122"/>
                        </a:defRPr>
                      </a:lvl5pPr>
                      <a:lvl6pPr marL="1714500" algn="l" defTabSz="685800" rtl="0" eaLnBrk="1" latinLnBrk="0" hangingPunct="1">
                        <a:defRPr sz="1350" kern="1200">
                          <a:solidFill>
                            <a:schemeClr val="dk1"/>
                          </a:solidFill>
                          <a:latin typeface="Calibri" panose="020F0502020204030204"/>
                          <a:ea typeface="宋体" panose="02010600030101010101" pitchFamily="2" charset="-122"/>
                        </a:defRPr>
                      </a:lvl6pPr>
                      <a:lvl7pPr marL="2057400" algn="l" defTabSz="685800" rtl="0" eaLnBrk="1" latinLnBrk="0" hangingPunct="1">
                        <a:defRPr sz="1350" kern="1200">
                          <a:solidFill>
                            <a:schemeClr val="dk1"/>
                          </a:solidFill>
                          <a:latin typeface="Calibri" panose="020F0502020204030204"/>
                          <a:ea typeface="宋体" panose="02010600030101010101" pitchFamily="2" charset="-122"/>
                        </a:defRPr>
                      </a:lvl7pPr>
                      <a:lvl8pPr marL="2400300" algn="l" defTabSz="685800" rtl="0" eaLnBrk="1" latinLnBrk="0" hangingPunct="1">
                        <a:defRPr sz="1350" kern="1200">
                          <a:solidFill>
                            <a:schemeClr val="dk1"/>
                          </a:solidFill>
                          <a:latin typeface="Calibri" panose="020F0502020204030204"/>
                          <a:ea typeface="宋体" panose="02010600030101010101" pitchFamily="2" charset="-122"/>
                        </a:defRPr>
                      </a:lvl8pPr>
                      <a:lvl9pPr marL="2743200" algn="l" defTabSz="685800" rtl="0" eaLnBrk="1" latinLnBrk="0" hangingPunct="1">
                        <a:defRPr sz="1350" kern="1200">
                          <a:solidFill>
                            <a:schemeClr val="dk1"/>
                          </a:solidFill>
                          <a:latin typeface="Calibri" panose="020F0502020204030204"/>
                          <a:ea typeface="宋体" panose="02010600030101010101" pitchFamily="2" charset="-122"/>
                        </a:defRPr>
                      </a:lvl9pPr>
                    </a:lstStyle>
                    <a:p>
                      <a:pPr indent="0" algn="ctr">
                        <a:spcAft>
                          <a:spcPts val="0"/>
                        </a:spcAft>
                      </a:pPr>
                      <a:r>
                        <a:rPr lang="en-US" sz="1200" b="1" kern="100" dirty="0">
                          <a:solidFill>
                            <a:schemeClr val="tx1"/>
                          </a:solidFill>
                          <a:effectLst/>
                        </a:rPr>
                        <a:t>20/20/20</a:t>
                      </a:r>
                      <a:endParaRPr lang="zh-CN" sz="1200" b="1" kern="100" dirty="0">
                        <a:solidFill>
                          <a:schemeClr val="tx1"/>
                        </a:solidFill>
                        <a:effectLst/>
                        <a:latin typeface="Times New Roman" panose="02020603050405020304"/>
                        <a:ea typeface="宋体" panose="02010600030101010101" pitchFamily="2" charset="-122"/>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800" rtl="0" eaLnBrk="1" latinLnBrk="0" hangingPunct="1">
                        <a:defRPr sz="1350" kern="1200">
                          <a:solidFill>
                            <a:schemeClr val="dk1"/>
                          </a:solidFill>
                          <a:latin typeface="Calibri" panose="020F0502020204030204"/>
                          <a:ea typeface="宋体" panose="02010600030101010101" pitchFamily="2" charset="-122"/>
                        </a:defRPr>
                      </a:lvl1pPr>
                      <a:lvl2pPr marL="342900" algn="l" defTabSz="685800" rtl="0" eaLnBrk="1" latinLnBrk="0" hangingPunct="1">
                        <a:defRPr sz="1350" kern="1200">
                          <a:solidFill>
                            <a:schemeClr val="dk1"/>
                          </a:solidFill>
                          <a:latin typeface="Calibri" panose="020F0502020204030204"/>
                          <a:ea typeface="宋体" panose="02010600030101010101" pitchFamily="2" charset="-122"/>
                        </a:defRPr>
                      </a:lvl2pPr>
                      <a:lvl3pPr marL="685800" algn="l" defTabSz="685800" rtl="0" eaLnBrk="1" latinLnBrk="0" hangingPunct="1">
                        <a:defRPr sz="1350" kern="1200">
                          <a:solidFill>
                            <a:schemeClr val="dk1"/>
                          </a:solidFill>
                          <a:latin typeface="Calibri" panose="020F0502020204030204"/>
                          <a:ea typeface="宋体" panose="02010600030101010101" pitchFamily="2" charset="-122"/>
                        </a:defRPr>
                      </a:lvl3pPr>
                      <a:lvl4pPr marL="1028700" algn="l" defTabSz="685800" rtl="0" eaLnBrk="1" latinLnBrk="0" hangingPunct="1">
                        <a:defRPr sz="1350" kern="1200">
                          <a:solidFill>
                            <a:schemeClr val="dk1"/>
                          </a:solidFill>
                          <a:latin typeface="Calibri" panose="020F0502020204030204"/>
                          <a:ea typeface="宋体" panose="02010600030101010101" pitchFamily="2" charset="-122"/>
                        </a:defRPr>
                      </a:lvl4pPr>
                      <a:lvl5pPr marL="1371600" algn="l" defTabSz="685800" rtl="0" eaLnBrk="1" latinLnBrk="0" hangingPunct="1">
                        <a:defRPr sz="1350" kern="1200">
                          <a:solidFill>
                            <a:schemeClr val="dk1"/>
                          </a:solidFill>
                          <a:latin typeface="Calibri" panose="020F0502020204030204"/>
                          <a:ea typeface="宋体" panose="02010600030101010101" pitchFamily="2" charset="-122"/>
                        </a:defRPr>
                      </a:lvl5pPr>
                      <a:lvl6pPr marL="1714500" algn="l" defTabSz="685800" rtl="0" eaLnBrk="1" latinLnBrk="0" hangingPunct="1">
                        <a:defRPr sz="1350" kern="1200">
                          <a:solidFill>
                            <a:schemeClr val="dk1"/>
                          </a:solidFill>
                          <a:latin typeface="Calibri" panose="020F0502020204030204"/>
                          <a:ea typeface="宋体" panose="02010600030101010101" pitchFamily="2" charset="-122"/>
                        </a:defRPr>
                      </a:lvl6pPr>
                      <a:lvl7pPr marL="2057400" algn="l" defTabSz="685800" rtl="0" eaLnBrk="1" latinLnBrk="0" hangingPunct="1">
                        <a:defRPr sz="1350" kern="1200">
                          <a:solidFill>
                            <a:schemeClr val="dk1"/>
                          </a:solidFill>
                          <a:latin typeface="Calibri" panose="020F0502020204030204"/>
                          <a:ea typeface="宋体" panose="02010600030101010101" pitchFamily="2" charset="-122"/>
                        </a:defRPr>
                      </a:lvl7pPr>
                      <a:lvl8pPr marL="2400300" algn="l" defTabSz="685800" rtl="0" eaLnBrk="1" latinLnBrk="0" hangingPunct="1">
                        <a:defRPr sz="1350" kern="1200">
                          <a:solidFill>
                            <a:schemeClr val="dk1"/>
                          </a:solidFill>
                          <a:latin typeface="Calibri" panose="020F0502020204030204"/>
                          <a:ea typeface="宋体" panose="02010600030101010101" pitchFamily="2" charset="-122"/>
                        </a:defRPr>
                      </a:lvl8pPr>
                      <a:lvl9pPr marL="2743200" algn="l" defTabSz="685800" rtl="0" eaLnBrk="1" latinLnBrk="0" hangingPunct="1">
                        <a:defRPr sz="1350" kern="1200">
                          <a:solidFill>
                            <a:schemeClr val="dk1"/>
                          </a:solidFill>
                          <a:latin typeface="Calibri" panose="020F0502020204030204"/>
                          <a:ea typeface="宋体" panose="02010600030101010101" pitchFamily="2" charset="-122"/>
                        </a:defRPr>
                      </a:lvl9pPr>
                    </a:lstStyle>
                    <a:p>
                      <a:pPr indent="0" algn="ctr">
                        <a:spcAft>
                          <a:spcPts val="0"/>
                        </a:spcAft>
                      </a:pPr>
                      <a:r>
                        <a:rPr lang="en-US" sz="1200" b="1" kern="100" dirty="0">
                          <a:solidFill>
                            <a:schemeClr val="tx1"/>
                          </a:solidFill>
                          <a:effectLst/>
                        </a:rPr>
                        <a:t>mm/π.</a:t>
                      </a:r>
                      <a:r>
                        <a:rPr lang="en-US" sz="1200" b="1" kern="100" dirty="0" err="1">
                          <a:solidFill>
                            <a:schemeClr val="tx1"/>
                          </a:solidFill>
                          <a:effectLst/>
                        </a:rPr>
                        <a:t>mrad</a:t>
                      </a:r>
                      <a:endParaRPr lang="zh-CN" sz="1200" b="1" kern="100" dirty="0">
                        <a:solidFill>
                          <a:schemeClr val="tx1"/>
                        </a:solidFill>
                        <a:effectLst/>
                        <a:latin typeface="Times New Roman" panose="02020603050405020304"/>
                        <a:ea typeface="宋体" panose="02010600030101010101" pitchFamily="2" charset="-122"/>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313522">
                <a:tc>
                  <a:txBody>
                    <a:bodyPr/>
                    <a:lstStyle>
                      <a:lvl1pPr marL="0" algn="l" defTabSz="685800" rtl="0" eaLnBrk="1" latinLnBrk="0" hangingPunct="1">
                        <a:defRPr sz="1350" b="1" kern="1200">
                          <a:solidFill>
                            <a:schemeClr val="lt1"/>
                          </a:solidFill>
                          <a:latin typeface="Calibri" panose="020F0502020204030204"/>
                          <a:ea typeface="宋体" panose="02010600030101010101" pitchFamily="2" charset="-122"/>
                        </a:defRPr>
                      </a:lvl1pPr>
                      <a:lvl2pPr marL="342900" algn="l" defTabSz="685800" rtl="0" eaLnBrk="1" latinLnBrk="0" hangingPunct="1">
                        <a:defRPr sz="1350" b="1" kern="1200">
                          <a:solidFill>
                            <a:schemeClr val="lt1"/>
                          </a:solidFill>
                          <a:latin typeface="Calibri" panose="020F0502020204030204"/>
                          <a:ea typeface="宋体" panose="02010600030101010101" pitchFamily="2" charset="-122"/>
                        </a:defRPr>
                      </a:lvl2pPr>
                      <a:lvl3pPr marL="685800" algn="l" defTabSz="685800" rtl="0" eaLnBrk="1" latinLnBrk="0" hangingPunct="1">
                        <a:defRPr sz="1350" b="1" kern="1200">
                          <a:solidFill>
                            <a:schemeClr val="lt1"/>
                          </a:solidFill>
                          <a:latin typeface="Calibri" panose="020F0502020204030204"/>
                          <a:ea typeface="宋体" panose="02010600030101010101" pitchFamily="2" charset="-122"/>
                        </a:defRPr>
                      </a:lvl3pPr>
                      <a:lvl4pPr marL="1028700" algn="l" defTabSz="685800" rtl="0" eaLnBrk="1" latinLnBrk="0" hangingPunct="1">
                        <a:defRPr sz="1350" b="1" kern="1200">
                          <a:solidFill>
                            <a:schemeClr val="lt1"/>
                          </a:solidFill>
                          <a:latin typeface="Calibri" panose="020F0502020204030204"/>
                          <a:ea typeface="宋体" panose="02010600030101010101" pitchFamily="2" charset="-122"/>
                        </a:defRPr>
                      </a:lvl4pPr>
                      <a:lvl5pPr marL="1371600" algn="l" defTabSz="685800" rtl="0" eaLnBrk="1" latinLnBrk="0" hangingPunct="1">
                        <a:defRPr sz="1350" b="1" kern="1200">
                          <a:solidFill>
                            <a:schemeClr val="lt1"/>
                          </a:solidFill>
                          <a:latin typeface="Calibri" panose="020F0502020204030204"/>
                          <a:ea typeface="宋体" panose="02010600030101010101" pitchFamily="2" charset="-122"/>
                        </a:defRPr>
                      </a:lvl5pPr>
                      <a:lvl6pPr marL="1714500" algn="l" defTabSz="685800" rtl="0" eaLnBrk="1" latinLnBrk="0" hangingPunct="1">
                        <a:defRPr sz="1350" b="1" kern="1200">
                          <a:solidFill>
                            <a:schemeClr val="lt1"/>
                          </a:solidFill>
                          <a:latin typeface="Calibri" panose="020F0502020204030204"/>
                          <a:ea typeface="宋体" panose="02010600030101010101" pitchFamily="2" charset="-122"/>
                        </a:defRPr>
                      </a:lvl6pPr>
                      <a:lvl7pPr marL="2057400" algn="l" defTabSz="685800" rtl="0" eaLnBrk="1" latinLnBrk="0" hangingPunct="1">
                        <a:defRPr sz="1350" b="1" kern="1200">
                          <a:solidFill>
                            <a:schemeClr val="lt1"/>
                          </a:solidFill>
                          <a:latin typeface="Calibri" panose="020F0502020204030204"/>
                          <a:ea typeface="宋体" panose="02010600030101010101" pitchFamily="2" charset="-122"/>
                        </a:defRPr>
                      </a:lvl7pPr>
                      <a:lvl8pPr marL="2400300" algn="l" defTabSz="685800" rtl="0" eaLnBrk="1" latinLnBrk="0" hangingPunct="1">
                        <a:defRPr sz="1350" b="1" kern="1200">
                          <a:solidFill>
                            <a:schemeClr val="lt1"/>
                          </a:solidFill>
                          <a:latin typeface="Calibri" panose="020F0502020204030204"/>
                          <a:ea typeface="宋体" panose="02010600030101010101" pitchFamily="2" charset="-122"/>
                        </a:defRPr>
                      </a:lvl8pPr>
                      <a:lvl9pPr marL="2743200" algn="l" defTabSz="685800" rtl="0" eaLnBrk="1" latinLnBrk="0" hangingPunct="1">
                        <a:defRPr sz="1350" b="1" kern="1200">
                          <a:solidFill>
                            <a:schemeClr val="lt1"/>
                          </a:solidFill>
                          <a:latin typeface="Calibri" panose="020F0502020204030204"/>
                          <a:ea typeface="宋体" panose="02010600030101010101" pitchFamily="2" charset="-122"/>
                        </a:defRPr>
                      </a:lvl9pPr>
                    </a:lstStyle>
                    <a:p>
                      <a:pPr indent="0" algn="ctr">
                        <a:spcAft>
                          <a:spcPts val="0"/>
                        </a:spcAft>
                      </a:pPr>
                      <a:r>
                        <a:rPr lang="en-US" altLang="zh-CN" sz="1200" b="1" kern="100" dirty="0">
                          <a:solidFill>
                            <a:schemeClr val="bg1"/>
                          </a:solidFill>
                          <a:effectLst/>
                          <a:latin typeface="Calibri" panose="020F0502020204030204"/>
                          <a:ea typeface="宋体" panose="02010600030101010101" pitchFamily="2" charset="-122"/>
                        </a:rPr>
                        <a:t>Beam</a:t>
                      </a:r>
                      <a:r>
                        <a:rPr lang="en-US" altLang="zh-CN" sz="1200" b="1" kern="100" baseline="0" dirty="0">
                          <a:solidFill>
                            <a:schemeClr val="bg1"/>
                          </a:solidFill>
                          <a:effectLst/>
                          <a:latin typeface="Calibri" panose="020F0502020204030204"/>
                          <a:ea typeface="宋体" panose="02010600030101010101" pitchFamily="2" charset="-122"/>
                        </a:rPr>
                        <a:t> profile on target</a:t>
                      </a:r>
                      <a:endParaRPr lang="zh-CN" sz="1200" b="1" kern="100" dirty="0">
                        <a:solidFill>
                          <a:schemeClr val="bg1"/>
                        </a:solidFill>
                        <a:effectLst/>
                        <a:latin typeface="Times New Roman" panose="02020603050405020304"/>
                        <a:ea typeface="宋体" panose="02010600030101010101" pitchFamily="2" charset="-122"/>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800" rtl="0" eaLnBrk="1" latinLnBrk="0" hangingPunct="1">
                        <a:defRPr sz="1350" kern="1200">
                          <a:solidFill>
                            <a:schemeClr val="dk1"/>
                          </a:solidFill>
                          <a:latin typeface="Calibri" panose="020F0502020204030204"/>
                          <a:ea typeface="宋体" panose="02010600030101010101" pitchFamily="2" charset="-122"/>
                        </a:defRPr>
                      </a:lvl1pPr>
                      <a:lvl2pPr marL="342900" algn="l" defTabSz="685800" rtl="0" eaLnBrk="1" latinLnBrk="0" hangingPunct="1">
                        <a:defRPr sz="1350" kern="1200">
                          <a:solidFill>
                            <a:schemeClr val="dk1"/>
                          </a:solidFill>
                          <a:latin typeface="Calibri" panose="020F0502020204030204"/>
                          <a:ea typeface="宋体" panose="02010600030101010101" pitchFamily="2" charset="-122"/>
                        </a:defRPr>
                      </a:lvl2pPr>
                      <a:lvl3pPr marL="685800" algn="l" defTabSz="685800" rtl="0" eaLnBrk="1" latinLnBrk="0" hangingPunct="1">
                        <a:defRPr sz="1350" kern="1200">
                          <a:solidFill>
                            <a:schemeClr val="dk1"/>
                          </a:solidFill>
                          <a:latin typeface="Calibri" panose="020F0502020204030204"/>
                          <a:ea typeface="宋体" panose="02010600030101010101" pitchFamily="2" charset="-122"/>
                        </a:defRPr>
                      </a:lvl3pPr>
                      <a:lvl4pPr marL="1028700" algn="l" defTabSz="685800" rtl="0" eaLnBrk="1" latinLnBrk="0" hangingPunct="1">
                        <a:defRPr sz="1350" kern="1200">
                          <a:solidFill>
                            <a:schemeClr val="dk1"/>
                          </a:solidFill>
                          <a:latin typeface="Calibri" panose="020F0502020204030204"/>
                          <a:ea typeface="宋体" panose="02010600030101010101" pitchFamily="2" charset="-122"/>
                        </a:defRPr>
                      </a:lvl4pPr>
                      <a:lvl5pPr marL="1371600" algn="l" defTabSz="685800" rtl="0" eaLnBrk="1" latinLnBrk="0" hangingPunct="1">
                        <a:defRPr sz="1350" kern="1200">
                          <a:solidFill>
                            <a:schemeClr val="dk1"/>
                          </a:solidFill>
                          <a:latin typeface="Calibri" panose="020F0502020204030204"/>
                          <a:ea typeface="宋体" panose="02010600030101010101" pitchFamily="2" charset="-122"/>
                        </a:defRPr>
                      </a:lvl5pPr>
                      <a:lvl6pPr marL="1714500" algn="l" defTabSz="685800" rtl="0" eaLnBrk="1" latinLnBrk="0" hangingPunct="1">
                        <a:defRPr sz="1350" kern="1200">
                          <a:solidFill>
                            <a:schemeClr val="dk1"/>
                          </a:solidFill>
                          <a:latin typeface="Calibri" panose="020F0502020204030204"/>
                          <a:ea typeface="宋体" panose="02010600030101010101" pitchFamily="2" charset="-122"/>
                        </a:defRPr>
                      </a:lvl6pPr>
                      <a:lvl7pPr marL="2057400" algn="l" defTabSz="685800" rtl="0" eaLnBrk="1" latinLnBrk="0" hangingPunct="1">
                        <a:defRPr sz="1350" kern="1200">
                          <a:solidFill>
                            <a:schemeClr val="dk1"/>
                          </a:solidFill>
                          <a:latin typeface="Calibri" panose="020F0502020204030204"/>
                          <a:ea typeface="宋体" panose="02010600030101010101" pitchFamily="2" charset="-122"/>
                        </a:defRPr>
                      </a:lvl7pPr>
                      <a:lvl8pPr marL="2400300" algn="l" defTabSz="685800" rtl="0" eaLnBrk="1" latinLnBrk="0" hangingPunct="1">
                        <a:defRPr sz="1350" kern="1200">
                          <a:solidFill>
                            <a:schemeClr val="dk1"/>
                          </a:solidFill>
                          <a:latin typeface="Calibri" panose="020F0502020204030204"/>
                          <a:ea typeface="宋体" panose="02010600030101010101" pitchFamily="2" charset="-122"/>
                        </a:defRPr>
                      </a:lvl8pPr>
                      <a:lvl9pPr marL="2743200" algn="l" defTabSz="685800" rtl="0" eaLnBrk="1" latinLnBrk="0" hangingPunct="1">
                        <a:defRPr sz="1350" kern="1200">
                          <a:solidFill>
                            <a:schemeClr val="dk1"/>
                          </a:solidFill>
                          <a:latin typeface="Calibri" panose="020F0502020204030204"/>
                          <a:ea typeface="宋体" panose="02010600030101010101" pitchFamily="2" charset="-122"/>
                        </a:defRPr>
                      </a:lvl9pPr>
                    </a:lstStyle>
                    <a:p>
                      <a:pPr indent="0" algn="ctr">
                        <a:spcAft>
                          <a:spcPts val="0"/>
                        </a:spcAft>
                      </a:pPr>
                      <a:r>
                        <a:rPr lang="en-US" altLang="zh-CN" sz="1200" b="1" kern="100" dirty="0">
                          <a:solidFill>
                            <a:schemeClr val="tx1"/>
                          </a:solidFill>
                          <a:effectLst/>
                          <a:latin typeface="Calibri" panose="020F0502020204030204"/>
                          <a:ea typeface="宋体" panose="02010600030101010101" pitchFamily="2" charset="-122"/>
                        </a:rPr>
                        <a:t>round</a:t>
                      </a:r>
                      <a:endParaRPr lang="zh-CN" sz="1200" b="1" kern="100" dirty="0">
                        <a:solidFill>
                          <a:schemeClr val="tx1"/>
                        </a:solidFill>
                        <a:effectLst/>
                        <a:latin typeface="Times New Roman" panose="02020603050405020304"/>
                        <a:ea typeface="宋体" panose="02010600030101010101" pitchFamily="2" charset="-122"/>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800" rtl="0" eaLnBrk="1" latinLnBrk="0" hangingPunct="1">
                        <a:defRPr sz="1350" kern="1200">
                          <a:solidFill>
                            <a:schemeClr val="dk1"/>
                          </a:solidFill>
                          <a:latin typeface="Calibri" panose="020F0502020204030204"/>
                          <a:ea typeface="宋体" panose="02010600030101010101" pitchFamily="2" charset="-122"/>
                        </a:defRPr>
                      </a:lvl1pPr>
                      <a:lvl2pPr marL="342900" algn="l" defTabSz="685800" rtl="0" eaLnBrk="1" latinLnBrk="0" hangingPunct="1">
                        <a:defRPr sz="1350" kern="1200">
                          <a:solidFill>
                            <a:schemeClr val="dk1"/>
                          </a:solidFill>
                          <a:latin typeface="Calibri" panose="020F0502020204030204"/>
                          <a:ea typeface="宋体" panose="02010600030101010101" pitchFamily="2" charset="-122"/>
                        </a:defRPr>
                      </a:lvl2pPr>
                      <a:lvl3pPr marL="685800" algn="l" defTabSz="685800" rtl="0" eaLnBrk="1" latinLnBrk="0" hangingPunct="1">
                        <a:defRPr sz="1350" kern="1200">
                          <a:solidFill>
                            <a:schemeClr val="dk1"/>
                          </a:solidFill>
                          <a:latin typeface="Calibri" panose="020F0502020204030204"/>
                          <a:ea typeface="宋体" panose="02010600030101010101" pitchFamily="2" charset="-122"/>
                        </a:defRPr>
                      </a:lvl3pPr>
                      <a:lvl4pPr marL="1028700" algn="l" defTabSz="685800" rtl="0" eaLnBrk="1" latinLnBrk="0" hangingPunct="1">
                        <a:defRPr sz="1350" kern="1200">
                          <a:solidFill>
                            <a:schemeClr val="dk1"/>
                          </a:solidFill>
                          <a:latin typeface="Calibri" panose="020F0502020204030204"/>
                          <a:ea typeface="宋体" panose="02010600030101010101" pitchFamily="2" charset="-122"/>
                        </a:defRPr>
                      </a:lvl4pPr>
                      <a:lvl5pPr marL="1371600" algn="l" defTabSz="685800" rtl="0" eaLnBrk="1" latinLnBrk="0" hangingPunct="1">
                        <a:defRPr sz="1350" kern="1200">
                          <a:solidFill>
                            <a:schemeClr val="dk1"/>
                          </a:solidFill>
                          <a:latin typeface="Calibri" panose="020F0502020204030204"/>
                          <a:ea typeface="宋体" panose="02010600030101010101" pitchFamily="2" charset="-122"/>
                        </a:defRPr>
                      </a:lvl5pPr>
                      <a:lvl6pPr marL="1714500" algn="l" defTabSz="685800" rtl="0" eaLnBrk="1" latinLnBrk="0" hangingPunct="1">
                        <a:defRPr sz="1350" kern="1200">
                          <a:solidFill>
                            <a:schemeClr val="dk1"/>
                          </a:solidFill>
                          <a:latin typeface="Calibri" panose="020F0502020204030204"/>
                          <a:ea typeface="宋体" panose="02010600030101010101" pitchFamily="2" charset="-122"/>
                        </a:defRPr>
                      </a:lvl6pPr>
                      <a:lvl7pPr marL="2057400" algn="l" defTabSz="685800" rtl="0" eaLnBrk="1" latinLnBrk="0" hangingPunct="1">
                        <a:defRPr sz="1350" kern="1200">
                          <a:solidFill>
                            <a:schemeClr val="dk1"/>
                          </a:solidFill>
                          <a:latin typeface="Calibri" panose="020F0502020204030204"/>
                          <a:ea typeface="宋体" panose="02010600030101010101" pitchFamily="2" charset="-122"/>
                        </a:defRPr>
                      </a:lvl7pPr>
                      <a:lvl8pPr marL="2400300" algn="l" defTabSz="685800" rtl="0" eaLnBrk="1" latinLnBrk="0" hangingPunct="1">
                        <a:defRPr sz="1350" kern="1200">
                          <a:solidFill>
                            <a:schemeClr val="dk1"/>
                          </a:solidFill>
                          <a:latin typeface="Calibri" panose="020F0502020204030204"/>
                          <a:ea typeface="宋体" panose="02010600030101010101" pitchFamily="2" charset="-122"/>
                        </a:defRPr>
                      </a:lvl8pPr>
                      <a:lvl9pPr marL="2743200" algn="l" defTabSz="685800" rtl="0" eaLnBrk="1" latinLnBrk="0" hangingPunct="1">
                        <a:defRPr sz="1350" kern="1200">
                          <a:solidFill>
                            <a:schemeClr val="dk1"/>
                          </a:solidFill>
                          <a:latin typeface="Calibri" panose="020F0502020204030204"/>
                          <a:ea typeface="宋体" panose="02010600030101010101" pitchFamily="2" charset="-122"/>
                        </a:defRPr>
                      </a:lvl9pPr>
                    </a:lstStyle>
                    <a:p>
                      <a:pPr indent="0" algn="ctr">
                        <a:spcAft>
                          <a:spcPts val="0"/>
                        </a:spcAft>
                      </a:pPr>
                      <a:r>
                        <a:rPr lang="en-US" sz="1200" b="1" kern="100" dirty="0">
                          <a:solidFill>
                            <a:schemeClr val="tx1"/>
                          </a:solidFill>
                          <a:effectLst/>
                        </a:rPr>
                        <a:t> </a:t>
                      </a:r>
                      <a:endParaRPr lang="zh-CN" sz="1200" b="1" kern="100" dirty="0">
                        <a:solidFill>
                          <a:schemeClr val="tx1"/>
                        </a:solidFill>
                        <a:effectLst/>
                        <a:latin typeface="Times New Roman" panose="02020603050405020304"/>
                        <a:ea typeface="宋体" panose="02010600030101010101" pitchFamily="2" charset="-122"/>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313522">
                <a:tc>
                  <a:txBody>
                    <a:bodyPr/>
                    <a:lstStyle>
                      <a:lvl1pPr marL="0" algn="l" defTabSz="685800" rtl="0" eaLnBrk="1" latinLnBrk="0" hangingPunct="1">
                        <a:defRPr sz="1350" b="1" kern="1200">
                          <a:solidFill>
                            <a:schemeClr val="lt1"/>
                          </a:solidFill>
                          <a:latin typeface="Calibri" panose="020F0502020204030204"/>
                          <a:ea typeface="宋体" panose="02010600030101010101" pitchFamily="2" charset="-122"/>
                        </a:defRPr>
                      </a:lvl1pPr>
                      <a:lvl2pPr marL="342900" algn="l" defTabSz="685800" rtl="0" eaLnBrk="1" latinLnBrk="0" hangingPunct="1">
                        <a:defRPr sz="1350" b="1" kern="1200">
                          <a:solidFill>
                            <a:schemeClr val="lt1"/>
                          </a:solidFill>
                          <a:latin typeface="Calibri" panose="020F0502020204030204"/>
                          <a:ea typeface="宋体" panose="02010600030101010101" pitchFamily="2" charset="-122"/>
                        </a:defRPr>
                      </a:lvl2pPr>
                      <a:lvl3pPr marL="685800" algn="l" defTabSz="685800" rtl="0" eaLnBrk="1" latinLnBrk="0" hangingPunct="1">
                        <a:defRPr sz="1350" b="1" kern="1200">
                          <a:solidFill>
                            <a:schemeClr val="lt1"/>
                          </a:solidFill>
                          <a:latin typeface="Calibri" panose="020F0502020204030204"/>
                          <a:ea typeface="宋体" panose="02010600030101010101" pitchFamily="2" charset="-122"/>
                        </a:defRPr>
                      </a:lvl3pPr>
                      <a:lvl4pPr marL="1028700" algn="l" defTabSz="685800" rtl="0" eaLnBrk="1" latinLnBrk="0" hangingPunct="1">
                        <a:defRPr sz="1350" b="1" kern="1200">
                          <a:solidFill>
                            <a:schemeClr val="lt1"/>
                          </a:solidFill>
                          <a:latin typeface="Calibri" panose="020F0502020204030204"/>
                          <a:ea typeface="宋体" panose="02010600030101010101" pitchFamily="2" charset="-122"/>
                        </a:defRPr>
                      </a:lvl4pPr>
                      <a:lvl5pPr marL="1371600" algn="l" defTabSz="685800" rtl="0" eaLnBrk="1" latinLnBrk="0" hangingPunct="1">
                        <a:defRPr sz="1350" b="1" kern="1200">
                          <a:solidFill>
                            <a:schemeClr val="lt1"/>
                          </a:solidFill>
                          <a:latin typeface="Calibri" panose="020F0502020204030204"/>
                          <a:ea typeface="宋体" panose="02010600030101010101" pitchFamily="2" charset="-122"/>
                        </a:defRPr>
                      </a:lvl5pPr>
                      <a:lvl6pPr marL="1714500" algn="l" defTabSz="685800" rtl="0" eaLnBrk="1" latinLnBrk="0" hangingPunct="1">
                        <a:defRPr sz="1350" b="1" kern="1200">
                          <a:solidFill>
                            <a:schemeClr val="lt1"/>
                          </a:solidFill>
                          <a:latin typeface="Calibri" panose="020F0502020204030204"/>
                          <a:ea typeface="宋体" panose="02010600030101010101" pitchFamily="2" charset="-122"/>
                        </a:defRPr>
                      </a:lvl6pPr>
                      <a:lvl7pPr marL="2057400" algn="l" defTabSz="685800" rtl="0" eaLnBrk="1" latinLnBrk="0" hangingPunct="1">
                        <a:defRPr sz="1350" b="1" kern="1200">
                          <a:solidFill>
                            <a:schemeClr val="lt1"/>
                          </a:solidFill>
                          <a:latin typeface="Calibri" panose="020F0502020204030204"/>
                          <a:ea typeface="宋体" panose="02010600030101010101" pitchFamily="2" charset="-122"/>
                        </a:defRPr>
                      </a:lvl7pPr>
                      <a:lvl8pPr marL="2400300" algn="l" defTabSz="685800" rtl="0" eaLnBrk="1" latinLnBrk="0" hangingPunct="1">
                        <a:defRPr sz="1350" b="1" kern="1200">
                          <a:solidFill>
                            <a:schemeClr val="lt1"/>
                          </a:solidFill>
                          <a:latin typeface="Calibri" panose="020F0502020204030204"/>
                          <a:ea typeface="宋体" panose="02010600030101010101" pitchFamily="2" charset="-122"/>
                        </a:defRPr>
                      </a:lvl8pPr>
                      <a:lvl9pPr marL="2743200" algn="l" defTabSz="685800" rtl="0" eaLnBrk="1" latinLnBrk="0" hangingPunct="1">
                        <a:defRPr sz="1350" b="1" kern="1200">
                          <a:solidFill>
                            <a:schemeClr val="lt1"/>
                          </a:solidFill>
                          <a:latin typeface="Calibri" panose="020F0502020204030204"/>
                          <a:ea typeface="宋体" panose="02010600030101010101" pitchFamily="2" charset="-122"/>
                        </a:defRPr>
                      </a:lvl9pPr>
                    </a:lstStyle>
                    <a:p>
                      <a:pPr indent="0" algn="ctr">
                        <a:spcAft>
                          <a:spcPts val="0"/>
                        </a:spcAft>
                      </a:pPr>
                      <a:r>
                        <a:rPr lang="en-US" altLang="zh-CN" sz="1200" b="1" kern="100" dirty="0" err="1">
                          <a:solidFill>
                            <a:schemeClr val="bg1"/>
                          </a:solidFill>
                          <a:effectLst/>
                          <a:latin typeface="Calibri" panose="020F0502020204030204"/>
                          <a:ea typeface="宋体" panose="02010600030101010101" pitchFamily="2" charset="-122"/>
                        </a:rPr>
                        <a:t>homogenity</a:t>
                      </a:r>
                      <a:endParaRPr lang="zh-CN" sz="1200" b="1" kern="100" dirty="0">
                        <a:solidFill>
                          <a:schemeClr val="bg1"/>
                        </a:solidFill>
                        <a:effectLst/>
                        <a:latin typeface="Times New Roman" panose="02020603050405020304"/>
                        <a:ea typeface="宋体" panose="02010600030101010101" pitchFamily="2" charset="-122"/>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800" rtl="0" eaLnBrk="1" latinLnBrk="0" hangingPunct="1">
                        <a:defRPr sz="1350" kern="1200">
                          <a:solidFill>
                            <a:schemeClr val="dk1"/>
                          </a:solidFill>
                          <a:latin typeface="Calibri" panose="020F0502020204030204"/>
                          <a:ea typeface="宋体" panose="02010600030101010101" pitchFamily="2" charset="-122"/>
                        </a:defRPr>
                      </a:lvl1pPr>
                      <a:lvl2pPr marL="342900" algn="l" defTabSz="685800" rtl="0" eaLnBrk="1" latinLnBrk="0" hangingPunct="1">
                        <a:defRPr sz="1350" kern="1200">
                          <a:solidFill>
                            <a:schemeClr val="dk1"/>
                          </a:solidFill>
                          <a:latin typeface="Calibri" panose="020F0502020204030204"/>
                          <a:ea typeface="宋体" panose="02010600030101010101" pitchFamily="2" charset="-122"/>
                        </a:defRPr>
                      </a:lvl2pPr>
                      <a:lvl3pPr marL="685800" algn="l" defTabSz="685800" rtl="0" eaLnBrk="1" latinLnBrk="0" hangingPunct="1">
                        <a:defRPr sz="1350" kern="1200">
                          <a:solidFill>
                            <a:schemeClr val="dk1"/>
                          </a:solidFill>
                          <a:latin typeface="Calibri" panose="020F0502020204030204"/>
                          <a:ea typeface="宋体" panose="02010600030101010101" pitchFamily="2" charset="-122"/>
                        </a:defRPr>
                      </a:lvl3pPr>
                      <a:lvl4pPr marL="1028700" algn="l" defTabSz="685800" rtl="0" eaLnBrk="1" latinLnBrk="0" hangingPunct="1">
                        <a:defRPr sz="1350" kern="1200">
                          <a:solidFill>
                            <a:schemeClr val="dk1"/>
                          </a:solidFill>
                          <a:latin typeface="Calibri" panose="020F0502020204030204"/>
                          <a:ea typeface="宋体" panose="02010600030101010101" pitchFamily="2" charset="-122"/>
                        </a:defRPr>
                      </a:lvl4pPr>
                      <a:lvl5pPr marL="1371600" algn="l" defTabSz="685800" rtl="0" eaLnBrk="1" latinLnBrk="0" hangingPunct="1">
                        <a:defRPr sz="1350" kern="1200">
                          <a:solidFill>
                            <a:schemeClr val="dk1"/>
                          </a:solidFill>
                          <a:latin typeface="Calibri" panose="020F0502020204030204"/>
                          <a:ea typeface="宋体" panose="02010600030101010101" pitchFamily="2" charset="-122"/>
                        </a:defRPr>
                      </a:lvl5pPr>
                      <a:lvl6pPr marL="1714500" algn="l" defTabSz="685800" rtl="0" eaLnBrk="1" latinLnBrk="0" hangingPunct="1">
                        <a:defRPr sz="1350" kern="1200">
                          <a:solidFill>
                            <a:schemeClr val="dk1"/>
                          </a:solidFill>
                          <a:latin typeface="Calibri" panose="020F0502020204030204"/>
                          <a:ea typeface="宋体" panose="02010600030101010101" pitchFamily="2" charset="-122"/>
                        </a:defRPr>
                      </a:lvl6pPr>
                      <a:lvl7pPr marL="2057400" algn="l" defTabSz="685800" rtl="0" eaLnBrk="1" latinLnBrk="0" hangingPunct="1">
                        <a:defRPr sz="1350" kern="1200">
                          <a:solidFill>
                            <a:schemeClr val="dk1"/>
                          </a:solidFill>
                          <a:latin typeface="Calibri" panose="020F0502020204030204"/>
                          <a:ea typeface="宋体" panose="02010600030101010101" pitchFamily="2" charset="-122"/>
                        </a:defRPr>
                      </a:lvl7pPr>
                      <a:lvl8pPr marL="2400300" algn="l" defTabSz="685800" rtl="0" eaLnBrk="1" latinLnBrk="0" hangingPunct="1">
                        <a:defRPr sz="1350" kern="1200">
                          <a:solidFill>
                            <a:schemeClr val="dk1"/>
                          </a:solidFill>
                          <a:latin typeface="Calibri" panose="020F0502020204030204"/>
                          <a:ea typeface="宋体" panose="02010600030101010101" pitchFamily="2" charset="-122"/>
                        </a:defRPr>
                      </a:lvl8pPr>
                      <a:lvl9pPr marL="2743200" algn="l" defTabSz="685800" rtl="0" eaLnBrk="1" latinLnBrk="0" hangingPunct="1">
                        <a:defRPr sz="1350" kern="1200">
                          <a:solidFill>
                            <a:schemeClr val="dk1"/>
                          </a:solidFill>
                          <a:latin typeface="Calibri" panose="020F0502020204030204"/>
                          <a:ea typeface="宋体" panose="02010600030101010101" pitchFamily="2" charset="-122"/>
                        </a:defRPr>
                      </a:lvl9pPr>
                    </a:lstStyle>
                    <a:p>
                      <a:pPr indent="0" algn="ctr">
                        <a:spcAft>
                          <a:spcPts val="0"/>
                        </a:spcAft>
                      </a:pPr>
                      <a:r>
                        <a:rPr lang="en-US" sz="1200" b="1" kern="100">
                          <a:solidFill>
                            <a:schemeClr val="tx1"/>
                          </a:solidFill>
                          <a:effectLst/>
                        </a:rPr>
                        <a:t>±10</a:t>
                      </a:r>
                      <a:endParaRPr lang="zh-CN" sz="1200" b="1" kern="100">
                        <a:solidFill>
                          <a:schemeClr val="tx1"/>
                        </a:solidFill>
                        <a:effectLst/>
                        <a:latin typeface="Times New Roman" panose="02020603050405020304"/>
                        <a:ea typeface="宋体" panose="02010600030101010101" pitchFamily="2"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800" rtl="0" eaLnBrk="1" latinLnBrk="0" hangingPunct="1">
                        <a:defRPr sz="1350" kern="1200">
                          <a:solidFill>
                            <a:schemeClr val="dk1"/>
                          </a:solidFill>
                          <a:latin typeface="Calibri" panose="020F0502020204030204"/>
                          <a:ea typeface="宋体" panose="02010600030101010101" pitchFamily="2" charset="-122"/>
                        </a:defRPr>
                      </a:lvl1pPr>
                      <a:lvl2pPr marL="342900" algn="l" defTabSz="685800" rtl="0" eaLnBrk="1" latinLnBrk="0" hangingPunct="1">
                        <a:defRPr sz="1350" kern="1200">
                          <a:solidFill>
                            <a:schemeClr val="dk1"/>
                          </a:solidFill>
                          <a:latin typeface="Calibri" panose="020F0502020204030204"/>
                          <a:ea typeface="宋体" panose="02010600030101010101" pitchFamily="2" charset="-122"/>
                        </a:defRPr>
                      </a:lvl2pPr>
                      <a:lvl3pPr marL="685800" algn="l" defTabSz="685800" rtl="0" eaLnBrk="1" latinLnBrk="0" hangingPunct="1">
                        <a:defRPr sz="1350" kern="1200">
                          <a:solidFill>
                            <a:schemeClr val="dk1"/>
                          </a:solidFill>
                          <a:latin typeface="Calibri" panose="020F0502020204030204"/>
                          <a:ea typeface="宋体" panose="02010600030101010101" pitchFamily="2" charset="-122"/>
                        </a:defRPr>
                      </a:lvl3pPr>
                      <a:lvl4pPr marL="1028700" algn="l" defTabSz="685800" rtl="0" eaLnBrk="1" latinLnBrk="0" hangingPunct="1">
                        <a:defRPr sz="1350" kern="1200">
                          <a:solidFill>
                            <a:schemeClr val="dk1"/>
                          </a:solidFill>
                          <a:latin typeface="Calibri" panose="020F0502020204030204"/>
                          <a:ea typeface="宋体" panose="02010600030101010101" pitchFamily="2" charset="-122"/>
                        </a:defRPr>
                      </a:lvl4pPr>
                      <a:lvl5pPr marL="1371600" algn="l" defTabSz="685800" rtl="0" eaLnBrk="1" latinLnBrk="0" hangingPunct="1">
                        <a:defRPr sz="1350" kern="1200">
                          <a:solidFill>
                            <a:schemeClr val="dk1"/>
                          </a:solidFill>
                          <a:latin typeface="Calibri" panose="020F0502020204030204"/>
                          <a:ea typeface="宋体" panose="02010600030101010101" pitchFamily="2" charset="-122"/>
                        </a:defRPr>
                      </a:lvl5pPr>
                      <a:lvl6pPr marL="1714500" algn="l" defTabSz="685800" rtl="0" eaLnBrk="1" latinLnBrk="0" hangingPunct="1">
                        <a:defRPr sz="1350" kern="1200">
                          <a:solidFill>
                            <a:schemeClr val="dk1"/>
                          </a:solidFill>
                          <a:latin typeface="Calibri" panose="020F0502020204030204"/>
                          <a:ea typeface="宋体" panose="02010600030101010101" pitchFamily="2" charset="-122"/>
                        </a:defRPr>
                      </a:lvl6pPr>
                      <a:lvl7pPr marL="2057400" algn="l" defTabSz="685800" rtl="0" eaLnBrk="1" latinLnBrk="0" hangingPunct="1">
                        <a:defRPr sz="1350" kern="1200">
                          <a:solidFill>
                            <a:schemeClr val="dk1"/>
                          </a:solidFill>
                          <a:latin typeface="Calibri" panose="020F0502020204030204"/>
                          <a:ea typeface="宋体" panose="02010600030101010101" pitchFamily="2" charset="-122"/>
                        </a:defRPr>
                      </a:lvl7pPr>
                      <a:lvl8pPr marL="2400300" algn="l" defTabSz="685800" rtl="0" eaLnBrk="1" latinLnBrk="0" hangingPunct="1">
                        <a:defRPr sz="1350" kern="1200">
                          <a:solidFill>
                            <a:schemeClr val="dk1"/>
                          </a:solidFill>
                          <a:latin typeface="Calibri" panose="020F0502020204030204"/>
                          <a:ea typeface="宋体" panose="02010600030101010101" pitchFamily="2" charset="-122"/>
                        </a:defRPr>
                      </a:lvl8pPr>
                      <a:lvl9pPr marL="2743200" algn="l" defTabSz="685800" rtl="0" eaLnBrk="1" latinLnBrk="0" hangingPunct="1">
                        <a:defRPr sz="1350" kern="1200">
                          <a:solidFill>
                            <a:schemeClr val="dk1"/>
                          </a:solidFill>
                          <a:latin typeface="Calibri" panose="020F0502020204030204"/>
                          <a:ea typeface="宋体" panose="02010600030101010101" pitchFamily="2" charset="-122"/>
                        </a:defRPr>
                      </a:lvl9pPr>
                    </a:lstStyle>
                    <a:p>
                      <a:pPr indent="0" algn="ctr">
                        <a:spcAft>
                          <a:spcPts val="0"/>
                        </a:spcAft>
                      </a:pPr>
                      <a:r>
                        <a:rPr lang="en-US" sz="1200" b="1" kern="100" dirty="0">
                          <a:solidFill>
                            <a:schemeClr val="tx1"/>
                          </a:solidFill>
                          <a:effectLst/>
                        </a:rPr>
                        <a:t>%</a:t>
                      </a:r>
                      <a:endParaRPr lang="zh-CN" sz="1200" b="1" kern="100" dirty="0">
                        <a:solidFill>
                          <a:schemeClr val="tx1"/>
                        </a:solidFill>
                        <a:effectLst/>
                        <a:latin typeface="Times New Roman" panose="02020603050405020304"/>
                        <a:ea typeface="宋体" panose="02010600030101010101" pitchFamily="2" charset="-122"/>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5"/>
                  </a:ext>
                </a:extLst>
              </a:tr>
              <a:tr h="313522">
                <a:tc>
                  <a:txBody>
                    <a:bodyPr/>
                    <a:lstStyle>
                      <a:lvl1pPr marL="0" algn="l" defTabSz="685800" rtl="0" eaLnBrk="1" latinLnBrk="0" hangingPunct="1">
                        <a:defRPr sz="1350" b="1" kern="1200">
                          <a:solidFill>
                            <a:schemeClr val="lt1"/>
                          </a:solidFill>
                          <a:latin typeface="Calibri" panose="020F0502020204030204"/>
                          <a:ea typeface="宋体" panose="02010600030101010101" pitchFamily="2" charset="-122"/>
                        </a:defRPr>
                      </a:lvl1pPr>
                      <a:lvl2pPr marL="342900" algn="l" defTabSz="685800" rtl="0" eaLnBrk="1" latinLnBrk="0" hangingPunct="1">
                        <a:defRPr sz="1350" b="1" kern="1200">
                          <a:solidFill>
                            <a:schemeClr val="lt1"/>
                          </a:solidFill>
                          <a:latin typeface="Calibri" panose="020F0502020204030204"/>
                          <a:ea typeface="宋体" panose="02010600030101010101" pitchFamily="2" charset="-122"/>
                        </a:defRPr>
                      </a:lvl2pPr>
                      <a:lvl3pPr marL="685800" algn="l" defTabSz="685800" rtl="0" eaLnBrk="1" latinLnBrk="0" hangingPunct="1">
                        <a:defRPr sz="1350" b="1" kern="1200">
                          <a:solidFill>
                            <a:schemeClr val="lt1"/>
                          </a:solidFill>
                          <a:latin typeface="Calibri" panose="020F0502020204030204"/>
                          <a:ea typeface="宋体" panose="02010600030101010101" pitchFamily="2" charset="-122"/>
                        </a:defRPr>
                      </a:lvl3pPr>
                      <a:lvl4pPr marL="1028700" algn="l" defTabSz="685800" rtl="0" eaLnBrk="1" latinLnBrk="0" hangingPunct="1">
                        <a:defRPr sz="1350" b="1" kern="1200">
                          <a:solidFill>
                            <a:schemeClr val="lt1"/>
                          </a:solidFill>
                          <a:latin typeface="Calibri" panose="020F0502020204030204"/>
                          <a:ea typeface="宋体" panose="02010600030101010101" pitchFamily="2" charset="-122"/>
                        </a:defRPr>
                      </a:lvl4pPr>
                      <a:lvl5pPr marL="1371600" algn="l" defTabSz="685800" rtl="0" eaLnBrk="1" latinLnBrk="0" hangingPunct="1">
                        <a:defRPr sz="1350" b="1" kern="1200">
                          <a:solidFill>
                            <a:schemeClr val="lt1"/>
                          </a:solidFill>
                          <a:latin typeface="Calibri" panose="020F0502020204030204"/>
                          <a:ea typeface="宋体" panose="02010600030101010101" pitchFamily="2" charset="-122"/>
                        </a:defRPr>
                      </a:lvl5pPr>
                      <a:lvl6pPr marL="1714500" algn="l" defTabSz="685800" rtl="0" eaLnBrk="1" latinLnBrk="0" hangingPunct="1">
                        <a:defRPr sz="1350" b="1" kern="1200">
                          <a:solidFill>
                            <a:schemeClr val="lt1"/>
                          </a:solidFill>
                          <a:latin typeface="Calibri" panose="020F0502020204030204"/>
                          <a:ea typeface="宋体" panose="02010600030101010101" pitchFamily="2" charset="-122"/>
                        </a:defRPr>
                      </a:lvl6pPr>
                      <a:lvl7pPr marL="2057400" algn="l" defTabSz="685800" rtl="0" eaLnBrk="1" latinLnBrk="0" hangingPunct="1">
                        <a:defRPr sz="1350" b="1" kern="1200">
                          <a:solidFill>
                            <a:schemeClr val="lt1"/>
                          </a:solidFill>
                          <a:latin typeface="Calibri" panose="020F0502020204030204"/>
                          <a:ea typeface="宋体" panose="02010600030101010101" pitchFamily="2" charset="-122"/>
                        </a:defRPr>
                      </a:lvl7pPr>
                      <a:lvl8pPr marL="2400300" algn="l" defTabSz="685800" rtl="0" eaLnBrk="1" latinLnBrk="0" hangingPunct="1">
                        <a:defRPr sz="1350" b="1" kern="1200">
                          <a:solidFill>
                            <a:schemeClr val="lt1"/>
                          </a:solidFill>
                          <a:latin typeface="Calibri" panose="020F0502020204030204"/>
                          <a:ea typeface="宋体" panose="02010600030101010101" pitchFamily="2" charset="-122"/>
                        </a:defRPr>
                      </a:lvl8pPr>
                      <a:lvl9pPr marL="2743200" algn="l" defTabSz="685800" rtl="0" eaLnBrk="1" latinLnBrk="0" hangingPunct="1">
                        <a:defRPr sz="1350" b="1" kern="1200">
                          <a:solidFill>
                            <a:schemeClr val="lt1"/>
                          </a:solidFill>
                          <a:latin typeface="Calibri" panose="020F0502020204030204"/>
                          <a:ea typeface="宋体" panose="02010600030101010101" pitchFamily="2" charset="-122"/>
                        </a:defRPr>
                      </a:lvl9pPr>
                    </a:lstStyle>
                    <a:p>
                      <a:pPr indent="0" algn="ctr">
                        <a:spcAft>
                          <a:spcPts val="0"/>
                        </a:spcAft>
                      </a:pPr>
                      <a:r>
                        <a:rPr lang="en-US" sz="1200" b="1" kern="100" dirty="0">
                          <a:solidFill>
                            <a:schemeClr val="bg1"/>
                          </a:solidFill>
                          <a:effectLst/>
                        </a:rPr>
                        <a:t>99.99%</a:t>
                      </a:r>
                      <a:r>
                        <a:rPr lang="en-US" sz="1200" b="1" kern="100" baseline="0" dirty="0">
                          <a:solidFill>
                            <a:schemeClr val="bg1"/>
                          </a:solidFill>
                          <a:effectLst/>
                        </a:rPr>
                        <a:t> beam diameter</a:t>
                      </a:r>
                      <a:endParaRPr lang="zh-CN" sz="1200" b="1" kern="100" dirty="0">
                        <a:solidFill>
                          <a:schemeClr val="bg1"/>
                        </a:solidFill>
                        <a:effectLst/>
                        <a:latin typeface="Times New Roman" panose="02020603050405020304"/>
                        <a:ea typeface="宋体" panose="02010600030101010101" pitchFamily="2" charset="-122"/>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800" rtl="0" eaLnBrk="1" latinLnBrk="0" hangingPunct="1">
                        <a:defRPr sz="1350" kern="1200">
                          <a:solidFill>
                            <a:schemeClr val="dk1"/>
                          </a:solidFill>
                          <a:latin typeface="Calibri" panose="020F0502020204030204"/>
                          <a:ea typeface="宋体" panose="02010600030101010101" pitchFamily="2" charset="-122"/>
                        </a:defRPr>
                      </a:lvl1pPr>
                      <a:lvl2pPr marL="342900" algn="l" defTabSz="685800" rtl="0" eaLnBrk="1" latinLnBrk="0" hangingPunct="1">
                        <a:defRPr sz="1350" kern="1200">
                          <a:solidFill>
                            <a:schemeClr val="dk1"/>
                          </a:solidFill>
                          <a:latin typeface="Calibri" panose="020F0502020204030204"/>
                          <a:ea typeface="宋体" panose="02010600030101010101" pitchFamily="2" charset="-122"/>
                        </a:defRPr>
                      </a:lvl2pPr>
                      <a:lvl3pPr marL="685800" algn="l" defTabSz="685800" rtl="0" eaLnBrk="1" latinLnBrk="0" hangingPunct="1">
                        <a:defRPr sz="1350" kern="1200">
                          <a:solidFill>
                            <a:schemeClr val="dk1"/>
                          </a:solidFill>
                          <a:latin typeface="Calibri" panose="020F0502020204030204"/>
                          <a:ea typeface="宋体" panose="02010600030101010101" pitchFamily="2" charset="-122"/>
                        </a:defRPr>
                      </a:lvl3pPr>
                      <a:lvl4pPr marL="1028700" algn="l" defTabSz="685800" rtl="0" eaLnBrk="1" latinLnBrk="0" hangingPunct="1">
                        <a:defRPr sz="1350" kern="1200">
                          <a:solidFill>
                            <a:schemeClr val="dk1"/>
                          </a:solidFill>
                          <a:latin typeface="Calibri" panose="020F0502020204030204"/>
                          <a:ea typeface="宋体" panose="02010600030101010101" pitchFamily="2" charset="-122"/>
                        </a:defRPr>
                      </a:lvl4pPr>
                      <a:lvl5pPr marL="1371600" algn="l" defTabSz="685800" rtl="0" eaLnBrk="1" latinLnBrk="0" hangingPunct="1">
                        <a:defRPr sz="1350" kern="1200">
                          <a:solidFill>
                            <a:schemeClr val="dk1"/>
                          </a:solidFill>
                          <a:latin typeface="Calibri" panose="020F0502020204030204"/>
                          <a:ea typeface="宋体" panose="02010600030101010101" pitchFamily="2" charset="-122"/>
                        </a:defRPr>
                      </a:lvl5pPr>
                      <a:lvl6pPr marL="1714500" algn="l" defTabSz="685800" rtl="0" eaLnBrk="1" latinLnBrk="0" hangingPunct="1">
                        <a:defRPr sz="1350" kern="1200">
                          <a:solidFill>
                            <a:schemeClr val="dk1"/>
                          </a:solidFill>
                          <a:latin typeface="Calibri" panose="020F0502020204030204"/>
                          <a:ea typeface="宋体" panose="02010600030101010101" pitchFamily="2" charset="-122"/>
                        </a:defRPr>
                      </a:lvl6pPr>
                      <a:lvl7pPr marL="2057400" algn="l" defTabSz="685800" rtl="0" eaLnBrk="1" latinLnBrk="0" hangingPunct="1">
                        <a:defRPr sz="1350" kern="1200">
                          <a:solidFill>
                            <a:schemeClr val="dk1"/>
                          </a:solidFill>
                          <a:latin typeface="Calibri" panose="020F0502020204030204"/>
                          <a:ea typeface="宋体" panose="02010600030101010101" pitchFamily="2" charset="-122"/>
                        </a:defRPr>
                      </a:lvl7pPr>
                      <a:lvl8pPr marL="2400300" algn="l" defTabSz="685800" rtl="0" eaLnBrk="1" latinLnBrk="0" hangingPunct="1">
                        <a:defRPr sz="1350" kern="1200">
                          <a:solidFill>
                            <a:schemeClr val="dk1"/>
                          </a:solidFill>
                          <a:latin typeface="Calibri" panose="020F0502020204030204"/>
                          <a:ea typeface="宋体" panose="02010600030101010101" pitchFamily="2" charset="-122"/>
                        </a:defRPr>
                      </a:lvl8pPr>
                      <a:lvl9pPr marL="2743200" algn="l" defTabSz="685800" rtl="0" eaLnBrk="1" latinLnBrk="0" hangingPunct="1">
                        <a:defRPr sz="1350" kern="1200">
                          <a:solidFill>
                            <a:schemeClr val="dk1"/>
                          </a:solidFill>
                          <a:latin typeface="Calibri" panose="020F0502020204030204"/>
                          <a:ea typeface="宋体" panose="02010600030101010101" pitchFamily="2" charset="-122"/>
                        </a:defRPr>
                      </a:lvl9pPr>
                    </a:lstStyle>
                    <a:p>
                      <a:pPr indent="0" algn="ctr">
                        <a:spcAft>
                          <a:spcPts val="0"/>
                        </a:spcAft>
                      </a:pPr>
                      <a:r>
                        <a:rPr lang="en-US" sz="1200" b="1" kern="100" dirty="0">
                          <a:solidFill>
                            <a:schemeClr val="tx1"/>
                          </a:solidFill>
                          <a:effectLst/>
                        </a:rPr>
                        <a:t>&lt;110</a:t>
                      </a:r>
                      <a:endParaRPr lang="zh-CN" sz="1200" b="1" kern="100" dirty="0">
                        <a:solidFill>
                          <a:schemeClr val="tx1"/>
                        </a:solidFill>
                        <a:effectLst/>
                        <a:latin typeface="Times New Roman" panose="02020603050405020304"/>
                        <a:ea typeface="宋体" panose="02010600030101010101" pitchFamily="2" charset="-122"/>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800" rtl="0" eaLnBrk="1" latinLnBrk="0" hangingPunct="1">
                        <a:defRPr sz="1350" kern="1200">
                          <a:solidFill>
                            <a:schemeClr val="dk1"/>
                          </a:solidFill>
                          <a:latin typeface="Calibri" panose="020F0502020204030204"/>
                          <a:ea typeface="宋体" panose="02010600030101010101" pitchFamily="2" charset="-122"/>
                        </a:defRPr>
                      </a:lvl1pPr>
                      <a:lvl2pPr marL="342900" algn="l" defTabSz="685800" rtl="0" eaLnBrk="1" latinLnBrk="0" hangingPunct="1">
                        <a:defRPr sz="1350" kern="1200">
                          <a:solidFill>
                            <a:schemeClr val="dk1"/>
                          </a:solidFill>
                          <a:latin typeface="Calibri" panose="020F0502020204030204"/>
                          <a:ea typeface="宋体" panose="02010600030101010101" pitchFamily="2" charset="-122"/>
                        </a:defRPr>
                      </a:lvl2pPr>
                      <a:lvl3pPr marL="685800" algn="l" defTabSz="685800" rtl="0" eaLnBrk="1" latinLnBrk="0" hangingPunct="1">
                        <a:defRPr sz="1350" kern="1200">
                          <a:solidFill>
                            <a:schemeClr val="dk1"/>
                          </a:solidFill>
                          <a:latin typeface="Calibri" panose="020F0502020204030204"/>
                          <a:ea typeface="宋体" panose="02010600030101010101" pitchFamily="2" charset="-122"/>
                        </a:defRPr>
                      </a:lvl3pPr>
                      <a:lvl4pPr marL="1028700" algn="l" defTabSz="685800" rtl="0" eaLnBrk="1" latinLnBrk="0" hangingPunct="1">
                        <a:defRPr sz="1350" kern="1200">
                          <a:solidFill>
                            <a:schemeClr val="dk1"/>
                          </a:solidFill>
                          <a:latin typeface="Calibri" panose="020F0502020204030204"/>
                          <a:ea typeface="宋体" panose="02010600030101010101" pitchFamily="2" charset="-122"/>
                        </a:defRPr>
                      </a:lvl4pPr>
                      <a:lvl5pPr marL="1371600" algn="l" defTabSz="685800" rtl="0" eaLnBrk="1" latinLnBrk="0" hangingPunct="1">
                        <a:defRPr sz="1350" kern="1200">
                          <a:solidFill>
                            <a:schemeClr val="dk1"/>
                          </a:solidFill>
                          <a:latin typeface="Calibri" panose="020F0502020204030204"/>
                          <a:ea typeface="宋体" panose="02010600030101010101" pitchFamily="2" charset="-122"/>
                        </a:defRPr>
                      </a:lvl5pPr>
                      <a:lvl6pPr marL="1714500" algn="l" defTabSz="685800" rtl="0" eaLnBrk="1" latinLnBrk="0" hangingPunct="1">
                        <a:defRPr sz="1350" kern="1200">
                          <a:solidFill>
                            <a:schemeClr val="dk1"/>
                          </a:solidFill>
                          <a:latin typeface="Calibri" panose="020F0502020204030204"/>
                          <a:ea typeface="宋体" panose="02010600030101010101" pitchFamily="2" charset="-122"/>
                        </a:defRPr>
                      </a:lvl6pPr>
                      <a:lvl7pPr marL="2057400" algn="l" defTabSz="685800" rtl="0" eaLnBrk="1" latinLnBrk="0" hangingPunct="1">
                        <a:defRPr sz="1350" kern="1200">
                          <a:solidFill>
                            <a:schemeClr val="dk1"/>
                          </a:solidFill>
                          <a:latin typeface="Calibri" panose="020F0502020204030204"/>
                          <a:ea typeface="宋体" panose="02010600030101010101" pitchFamily="2" charset="-122"/>
                        </a:defRPr>
                      </a:lvl7pPr>
                      <a:lvl8pPr marL="2400300" algn="l" defTabSz="685800" rtl="0" eaLnBrk="1" latinLnBrk="0" hangingPunct="1">
                        <a:defRPr sz="1350" kern="1200">
                          <a:solidFill>
                            <a:schemeClr val="dk1"/>
                          </a:solidFill>
                          <a:latin typeface="Calibri" panose="020F0502020204030204"/>
                          <a:ea typeface="宋体" panose="02010600030101010101" pitchFamily="2" charset="-122"/>
                        </a:defRPr>
                      </a:lvl8pPr>
                      <a:lvl9pPr marL="2743200" algn="l" defTabSz="685800" rtl="0" eaLnBrk="1" latinLnBrk="0" hangingPunct="1">
                        <a:defRPr sz="1350" kern="1200">
                          <a:solidFill>
                            <a:schemeClr val="dk1"/>
                          </a:solidFill>
                          <a:latin typeface="Calibri" panose="020F0502020204030204"/>
                          <a:ea typeface="宋体" panose="02010600030101010101" pitchFamily="2" charset="-122"/>
                        </a:defRPr>
                      </a:lvl9pPr>
                    </a:lstStyle>
                    <a:p>
                      <a:pPr indent="0" algn="ctr">
                        <a:spcAft>
                          <a:spcPts val="0"/>
                        </a:spcAft>
                      </a:pPr>
                      <a:r>
                        <a:rPr lang="en-US" sz="1200" b="1" kern="100" dirty="0">
                          <a:solidFill>
                            <a:schemeClr val="tx1"/>
                          </a:solidFill>
                          <a:effectLst/>
                        </a:rPr>
                        <a:t>mm</a:t>
                      </a:r>
                      <a:endParaRPr lang="zh-CN" sz="1200" b="1" kern="100" dirty="0">
                        <a:solidFill>
                          <a:schemeClr val="tx1"/>
                        </a:solidFill>
                        <a:effectLst/>
                        <a:latin typeface="Times New Roman" panose="02020603050405020304"/>
                        <a:ea typeface="宋体" panose="02010600030101010101" pitchFamily="2" charset="-122"/>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6"/>
                  </a:ext>
                </a:extLst>
              </a:tr>
            </a:tbl>
          </a:graphicData>
        </a:graphic>
      </p:graphicFrame>
      <p:pic>
        <p:nvPicPr>
          <p:cNvPr id="10" name="图片 9" descr="C:\Users\Administrator\Desktop\CIADS束靶耦合专项\扫描方案\20160910 to 欢哥\扫描后分布.jpg"/>
          <p:cNvPicPr/>
          <p:nvPr/>
        </p:nvPicPr>
        <p:blipFill rotWithShape="1">
          <a:blip r:embed="rId4" cstate="screen">
            <a:extLst>
              <a:ext uri="{28A0092B-C50C-407E-A947-70E740481C1C}">
                <a14:useLocalDpi xmlns:a14="http://schemas.microsoft.com/office/drawing/2010/main"/>
              </a:ext>
            </a:extLst>
          </a:blip>
          <a:srcRect/>
          <a:stretch>
            <a:fillRect/>
          </a:stretch>
        </p:blipFill>
        <p:spPr bwMode="auto">
          <a:xfrm>
            <a:off x="4667407" y="4493342"/>
            <a:ext cx="3817831" cy="2045509"/>
          </a:xfrm>
          <a:prstGeom prst="rect">
            <a:avLst/>
          </a:prstGeom>
          <a:noFill/>
          <a:ln>
            <a:noFill/>
          </a:ln>
        </p:spPr>
      </p:pic>
      <p:sp>
        <p:nvSpPr>
          <p:cNvPr id="3" name="文本框 2"/>
          <p:cNvSpPr txBox="1"/>
          <p:nvPr/>
        </p:nvSpPr>
        <p:spPr>
          <a:xfrm>
            <a:off x="393291" y="1189702"/>
            <a:ext cx="821059" cy="307777"/>
          </a:xfrm>
          <a:prstGeom prst="rect">
            <a:avLst/>
          </a:prstGeom>
          <a:solidFill>
            <a:schemeClr val="bg1"/>
          </a:solidFill>
        </p:spPr>
        <p:txBody>
          <a:bodyPr wrap="none" rtlCol="0">
            <a:spAutoFit/>
          </a:bodyPr>
          <a:lstStyle/>
          <a:p>
            <a:r>
              <a:rPr kumimoji="1" lang="en-US" altLang="zh-CN" sz="1400"/>
              <a:t>bending</a:t>
            </a:r>
            <a:endParaRPr kumimoji="1" lang="zh-CN" altLang="en-US" sz="1400" dirty="0"/>
          </a:p>
        </p:txBody>
      </p:sp>
      <p:sp>
        <p:nvSpPr>
          <p:cNvPr id="12" name="文本框 11"/>
          <p:cNvSpPr txBox="1"/>
          <p:nvPr/>
        </p:nvSpPr>
        <p:spPr>
          <a:xfrm>
            <a:off x="1320049" y="888662"/>
            <a:ext cx="575186" cy="738664"/>
          </a:xfrm>
          <a:prstGeom prst="rect">
            <a:avLst/>
          </a:prstGeom>
          <a:solidFill>
            <a:schemeClr val="bg1"/>
          </a:solidFill>
        </p:spPr>
        <p:txBody>
          <a:bodyPr wrap="square" rtlCol="0">
            <a:spAutoFit/>
          </a:bodyPr>
          <a:lstStyle/>
          <a:p>
            <a:r>
              <a:rPr kumimoji="1" lang="en-US" altLang="zh-CN" sz="1400"/>
              <a:t>collimation</a:t>
            </a:r>
            <a:endParaRPr kumimoji="1" lang="zh-CN" altLang="en-US" sz="1400" dirty="0"/>
          </a:p>
        </p:txBody>
      </p:sp>
      <p:sp>
        <p:nvSpPr>
          <p:cNvPr id="13" name="文本框 12"/>
          <p:cNvSpPr txBox="1"/>
          <p:nvPr/>
        </p:nvSpPr>
        <p:spPr>
          <a:xfrm>
            <a:off x="2072365" y="852111"/>
            <a:ext cx="575186" cy="738664"/>
          </a:xfrm>
          <a:prstGeom prst="rect">
            <a:avLst/>
          </a:prstGeom>
          <a:solidFill>
            <a:schemeClr val="bg1"/>
          </a:solidFill>
        </p:spPr>
        <p:txBody>
          <a:bodyPr wrap="square" rtlCol="0">
            <a:spAutoFit/>
          </a:bodyPr>
          <a:lstStyle/>
          <a:p>
            <a:r>
              <a:rPr kumimoji="1" lang="en-US" altLang="zh-CN" sz="1400" dirty="0"/>
              <a:t>differential</a:t>
            </a:r>
            <a:endParaRPr kumimoji="1" lang="zh-CN" altLang="en-US" sz="1400" dirty="0"/>
          </a:p>
        </p:txBody>
      </p:sp>
      <p:sp>
        <p:nvSpPr>
          <p:cNvPr id="14" name="文本框 13"/>
          <p:cNvSpPr txBox="1"/>
          <p:nvPr/>
        </p:nvSpPr>
        <p:spPr>
          <a:xfrm>
            <a:off x="2691848" y="1067555"/>
            <a:ext cx="647109" cy="523220"/>
          </a:xfrm>
          <a:prstGeom prst="rect">
            <a:avLst/>
          </a:prstGeom>
          <a:solidFill>
            <a:schemeClr val="bg1"/>
          </a:solidFill>
        </p:spPr>
        <p:txBody>
          <a:bodyPr wrap="square" rtlCol="0">
            <a:spAutoFit/>
          </a:bodyPr>
          <a:lstStyle/>
          <a:p>
            <a:r>
              <a:rPr kumimoji="1" lang="en-US" altLang="zh-CN" sz="1400" dirty="0"/>
              <a:t>bending</a:t>
            </a:r>
            <a:endParaRPr kumimoji="1" lang="zh-CN" altLang="en-US" sz="1400" dirty="0"/>
          </a:p>
        </p:txBody>
      </p:sp>
      <p:sp>
        <p:nvSpPr>
          <p:cNvPr id="15" name="文本框 14"/>
          <p:cNvSpPr txBox="1"/>
          <p:nvPr/>
        </p:nvSpPr>
        <p:spPr>
          <a:xfrm>
            <a:off x="3523827" y="1104105"/>
            <a:ext cx="901209" cy="307777"/>
          </a:xfrm>
          <a:prstGeom prst="rect">
            <a:avLst/>
          </a:prstGeom>
          <a:solidFill>
            <a:schemeClr val="bg1"/>
          </a:solidFill>
        </p:spPr>
        <p:txBody>
          <a:bodyPr wrap="none" rtlCol="0">
            <a:spAutoFit/>
          </a:bodyPr>
          <a:lstStyle/>
          <a:p>
            <a:r>
              <a:rPr kumimoji="1" lang="en-US" altLang="zh-CN" sz="1400" dirty="0"/>
              <a:t>scanning</a:t>
            </a:r>
            <a:endParaRPr kumimoji="1" lang="zh-CN" altLang="en-US" sz="1400" dirty="0"/>
          </a:p>
        </p:txBody>
      </p:sp>
    </p:spTree>
    <p:extLst>
      <p:ext uri="{BB962C8B-B14F-4D97-AF65-F5344CB8AC3E}">
        <p14:creationId xmlns:p14="http://schemas.microsoft.com/office/powerpoint/2010/main" val="1707070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 14"/>
          <p:cNvGrpSpPr/>
          <p:nvPr/>
        </p:nvGrpSpPr>
        <p:grpSpPr>
          <a:xfrm>
            <a:off x="1995949" y="993367"/>
            <a:ext cx="4367724" cy="5288486"/>
            <a:chOff x="-537320" y="374108"/>
            <a:chExt cx="4031999" cy="5519387"/>
          </a:xfrm>
        </p:grpSpPr>
        <p:pic>
          <p:nvPicPr>
            <p:cNvPr id="5" name="图片 4"/>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170668" y="400832"/>
              <a:ext cx="3143860" cy="5492663"/>
            </a:xfrm>
            <a:prstGeom prst="rect">
              <a:avLst/>
            </a:prstGeom>
          </p:spPr>
        </p:pic>
        <p:sp>
          <p:nvSpPr>
            <p:cNvPr id="6" name="可选流程 5"/>
            <p:cNvSpPr/>
            <p:nvPr/>
          </p:nvSpPr>
          <p:spPr>
            <a:xfrm>
              <a:off x="-537320" y="1024312"/>
              <a:ext cx="1956058" cy="626302"/>
            </a:xfrm>
            <a:prstGeom prst="flowChartAlternateProcess">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文本框 6"/>
            <p:cNvSpPr txBox="1"/>
            <p:nvPr/>
          </p:nvSpPr>
          <p:spPr>
            <a:xfrm>
              <a:off x="-448921" y="374108"/>
              <a:ext cx="2496323" cy="674551"/>
            </a:xfrm>
            <a:prstGeom prst="rect">
              <a:avLst/>
            </a:prstGeom>
            <a:noFill/>
          </p:spPr>
          <p:txBody>
            <a:bodyPr wrap="square" rtlCol="0">
              <a:spAutoFit/>
            </a:bodyPr>
            <a:lstStyle/>
            <a:p>
              <a:pPr algn="ctr"/>
              <a:r>
                <a:rPr kumimoji="1" lang="en-US" altLang="zh-CN" sz="1800">
                  <a:solidFill>
                    <a:srgbClr val="022998"/>
                  </a:solidFill>
                  <a:latin typeface="微软雅黑" panose="020B0503020204020204" pitchFamily="34" charset="-122"/>
                  <a:ea typeface="微软雅黑" panose="020B0503020204020204" pitchFamily="34" charset="-122"/>
                  <a:cs typeface="微软雅黑" panose="020B0503020204020204" pitchFamily="34" charset="-122"/>
                </a:rPr>
                <a:t>Vacuum differential session</a:t>
              </a:r>
              <a:endParaRPr kumimoji="1" lang="zh-CN" altLang="en-US" sz="1800" dirty="0">
                <a:solidFill>
                  <a:srgbClr val="022998"/>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可选流程 7"/>
            <p:cNvSpPr/>
            <p:nvPr/>
          </p:nvSpPr>
          <p:spPr>
            <a:xfrm rot="5400000">
              <a:off x="1811087" y="2227671"/>
              <a:ext cx="1624460" cy="626302"/>
            </a:xfrm>
            <a:prstGeom prst="flowChartAlternateProcess">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文本框 8"/>
            <p:cNvSpPr txBox="1"/>
            <p:nvPr/>
          </p:nvSpPr>
          <p:spPr>
            <a:xfrm rot="16200000">
              <a:off x="1372133" y="2586346"/>
              <a:ext cx="1506373" cy="340943"/>
            </a:xfrm>
            <a:prstGeom prst="rect">
              <a:avLst/>
            </a:prstGeom>
            <a:noFill/>
          </p:spPr>
          <p:txBody>
            <a:bodyPr wrap="square" rtlCol="0">
              <a:spAutoFit/>
            </a:bodyPr>
            <a:lstStyle/>
            <a:p>
              <a:pPr algn="ctr"/>
              <a:r>
                <a:rPr kumimoji="1" lang="en-US" altLang="zh-CN" sz="1800" dirty="0">
                  <a:solidFill>
                    <a:srgbClr val="022998"/>
                  </a:solidFill>
                  <a:latin typeface="微软雅黑" panose="020B0503020204020204" pitchFamily="34" charset="-122"/>
                  <a:ea typeface="微软雅黑" panose="020B0503020204020204" pitchFamily="34" charset="-122"/>
                  <a:cs typeface="微软雅黑" panose="020B0503020204020204" pitchFamily="34" charset="-122"/>
                </a:rPr>
                <a:t>Scanning</a:t>
              </a:r>
              <a:endParaRPr kumimoji="1" lang="zh-CN" altLang="en-US" sz="1800" dirty="0">
                <a:solidFill>
                  <a:srgbClr val="022998"/>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可选流程 9"/>
            <p:cNvSpPr/>
            <p:nvPr/>
          </p:nvSpPr>
          <p:spPr>
            <a:xfrm rot="5400000">
              <a:off x="1933599" y="4033701"/>
              <a:ext cx="1379434" cy="909023"/>
            </a:xfrm>
            <a:prstGeom prst="flowChartAlternateProcess">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p:cNvSpPr txBox="1"/>
            <p:nvPr/>
          </p:nvSpPr>
          <p:spPr>
            <a:xfrm rot="16200000">
              <a:off x="2351247" y="4066647"/>
              <a:ext cx="1945922" cy="340943"/>
            </a:xfrm>
            <a:prstGeom prst="rect">
              <a:avLst/>
            </a:prstGeom>
            <a:solidFill>
              <a:schemeClr val="bg1"/>
            </a:solidFill>
          </p:spPr>
          <p:txBody>
            <a:bodyPr wrap="square" rtlCol="0">
              <a:spAutoFit/>
            </a:bodyPr>
            <a:lstStyle/>
            <a:p>
              <a:pPr algn="ctr"/>
              <a:r>
                <a:rPr kumimoji="1" lang="en-US" altLang="zh-CN" sz="1800">
                  <a:solidFill>
                    <a:srgbClr val="003399"/>
                  </a:solidFill>
                  <a:latin typeface="微软雅黑" panose="020B0503020204020204" pitchFamily="34" charset="-122"/>
                  <a:ea typeface="微软雅黑" panose="020B0503020204020204" pitchFamily="34" charset="-122"/>
                  <a:cs typeface="微软雅黑" panose="020B0503020204020204" pitchFamily="34" charset="-122"/>
                </a:rPr>
                <a:t>A T R coupling</a:t>
              </a:r>
              <a:endParaRPr kumimoji="1" lang="zh-CN" altLang="en-US" sz="1800" dirty="0">
                <a:solidFill>
                  <a:srgbClr val="003399"/>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6" name="文本框 15"/>
          <p:cNvSpPr txBox="1"/>
          <p:nvPr/>
        </p:nvSpPr>
        <p:spPr>
          <a:xfrm>
            <a:off x="508970" y="2168845"/>
            <a:ext cx="2078535" cy="523220"/>
          </a:xfrm>
          <a:prstGeom prst="rect">
            <a:avLst/>
          </a:prstGeom>
          <a:noFill/>
        </p:spPr>
        <p:txBody>
          <a:bodyPr wrap="square" rtlCol="0">
            <a:spAutoFit/>
          </a:bodyPr>
          <a:lstStyle/>
          <a:p>
            <a:r>
              <a:rPr kumimoji="1" lang="en-US" altLang="zh-CN" sz="1400" b="1" dirty="0">
                <a:solidFill>
                  <a:srgbClr val="0000FF"/>
                </a:solidFill>
                <a:latin typeface="Microsoft YaHei Light" charset="-122"/>
                <a:ea typeface="Microsoft YaHei Light" charset="-122"/>
                <a:cs typeface="Microsoft YaHei Light" charset="-122"/>
              </a:rPr>
              <a:t>High Vacuum</a:t>
            </a:r>
          </a:p>
          <a:p>
            <a:r>
              <a:rPr kumimoji="1" lang="en-US" altLang="zh-CN" sz="1400" b="1" dirty="0">
                <a:solidFill>
                  <a:srgbClr val="0000FF"/>
                </a:solidFill>
                <a:latin typeface="Microsoft YaHei Light" charset="-122"/>
                <a:ea typeface="Microsoft YaHei Light" charset="-122"/>
                <a:cs typeface="Microsoft YaHei Light" charset="-122"/>
              </a:rPr>
              <a:t>10</a:t>
            </a:r>
            <a:r>
              <a:rPr kumimoji="1" lang="en-US" altLang="zh-CN" sz="1400" b="1" baseline="30000" dirty="0">
                <a:solidFill>
                  <a:srgbClr val="0000FF"/>
                </a:solidFill>
                <a:latin typeface="Microsoft YaHei Light" charset="-122"/>
                <a:ea typeface="Microsoft YaHei Light" charset="-122"/>
                <a:cs typeface="Microsoft YaHei Light" charset="-122"/>
              </a:rPr>
              <a:t>-5 </a:t>
            </a:r>
            <a:r>
              <a:rPr kumimoji="1" lang="en-US" altLang="zh-CN" sz="1400" b="1" dirty="0">
                <a:solidFill>
                  <a:srgbClr val="0000FF"/>
                </a:solidFill>
                <a:latin typeface="Microsoft YaHei Light" charset="-122"/>
                <a:ea typeface="Microsoft YaHei Light" charset="-122"/>
                <a:cs typeface="Microsoft YaHei Light" charset="-122"/>
              </a:rPr>
              <a:t>Pa</a:t>
            </a:r>
            <a:endParaRPr kumimoji="1" lang="zh-CN" altLang="en-US" sz="1400" b="1" dirty="0">
              <a:solidFill>
                <a:srgbClr val="0000FF"/>
              </a:solidFill>
              <a:latin typeface="Microsoft YaHei Light" charset="-122"/>
              <a:ea typeface="Microsoft YaHei Light" charset="-122"/>
              <a:cs typeface="Microsoft YaHei Light" charset="-122"/>
            </a:endParaRPr>
          </a:p>
        </p:txBody>
      </p:sp>
      <p:sp>
        <p:nvSpPr>
          <p:cNvPr id="17" name="文本框 16"/>
          <p:cNvSpPr txBox="1"/>
          <p:nvPr/>
        </p:nvSpPr>
        <p:spPr>
          <a:xfrm>
            <a:off x="3411051" y="2168845"/>
            <a:ext cx="1862813" cy="523220"/>
          </a:xfrm>
          <a:prstGeom prst="rect">
            <a:avLst/>
          </a:prstGeom>
          <a:noFill/>
        </p:spPr>
        <p:txBody>
          <a:bodyPr wrap="square" rtlCol="0">
            <a:spAutoFit/>
          </a:bodyPr>
          <a:lstStyle/>
          <a:p>
            <a:r>
              <a:rPr kumimoji="1" lang="en-US" altLang="zh-CN" sz="1400" b="1" dirty="0">
                <a:solidFill>
                  <a:srgbClr val="0000FF"/>
                </a:solidFill>
                <a:latin typeface="Microsoft YaHei Light" charset="-122"/>
                <a:ea typeface="Microsoft YaHei Light" charset="-122"/>
                <a:cs typeface="Microsoft YaHei Light" charset="-122"/>
              </a:rPr>
              <a:t>Low Vacuum</a:t>
            </a:r>
          </a:p>
          <a:p>
            <a:r>
              <a:rPr kumimoji="1" lang="en-US" altLang="zh-CN" sz="1400" b="1" dirty="0">
                <a:solidFill>
                  <a:srgbClr val="0000FF"/>
                </a:solidFill>
                <a:latin typeface="Microsoft YaHei Light" charset="-122"/>
                <a:ea typeface="Microsoft YaHei Light" charset="-122"/>
                <a:cs typeface="Microsoft YaHei Light" charset="-122"/>
              </a:rPr>
              <a:t>0.1 </a:t>
            </a:r>
            <a:r>
              <a:rPr kumimoji="1" lang="en-US" altLang="zh-CN" sz="1400" b="1" dirty="0" err="1">
                <a:solidFill>
                  <a:srgbClr val="0000FF"/>
                </a:solidFill>
                <a:latin typeface="Microsoft YaHei Light" charset="-122"/>
                <a:ea typeface="Microsoft YaHei Light" charset="-122"/>
                <a:cs typeface="Microsoft YaHei Light" charset="-122"/>
              </a:rPr>
              <a:t>atm</a:t>
            </a:r>
            <a:endParaRPr kumimoji="1" lang="zh-CN" altLang="en-US" sz="1400" b="1" dirty="0">
              <a:solidFill>
                <a:srgbClr val="0000FF"/>
              </a:solidFill>
              <a:latin typeface="Microsoft YaHei Light" charset="-122"/>
              <a:ea typeface="Microsoft YaHei Light" charset="-122"/>
              <a:cs typeface="Microsoft YaHei Light" charset="-122"/>
            </a:endParaRPr>
          </a:p>
        </p:txBody>
      </p:sp>
      <p:sp>
        <p:nvSpPr>
          <p:cNvPr id="18" name="右箭头 17"/>
          <p:cNvSpPr/>
          <p:nvPr/>
        </p:nvSpPr>
        <p:spPr>
          <a:xfrm>
            <a:off x="1995948" y="2235046"/>
            <a:ext cx="1415103" cy="33212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9884" y="3426355"/>
            <a:ext cx="2038397" cy="2461714"/>
          </a:xfrm>
          <a:prstGeom prst="rect">
            <a:avLst/>
          </a:prstGeom>
        </p:spPr>
      </p:pic>
      <p:grpSp>
        <p:nvGrpSpPr>
          <p:cNvPr id="11" name="组 10"/>
          <p:cNvGrpSpPr/>
          <p:nvPr/>
        </p:nvGrpSpPr>
        <p:grpSpPr>
          <a:xfrm>
            <a:off x="3142402" y="3083967"/>
            <a:ext cx="1018606" cy="2731910"/>
            <a:chOff x="2411874" y="3483487"/>
            <a:chExt cx="940252" cy="2731910"/>
          </a:xfrm>
        </p:grpSpPr>
        <p:pic>
          <p:nvPicPr>
            <p:cNvPr id="14" name="图片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2569194" y="3507906"/>
              <a:ext cx="740350" cy="704885"/>
            </a:xfrm>
            <a:prstGeom prst="rect">
              <a:avLst/>
            </a:prstGeom>
          </p:spPr>
        </p:pic>
        <p:pic>
          <p:nvPicPr>
            <p:cNvPr id="24" name="图片 23" descr="4"/>
            <p:cNvPicPr/>
            <p:nvPr/>
          </p:nvPicPr>
          <p:blipFill rotWithShape="1">
            <a:blip r:embed="rId5" cstate="screen">
              <a:extLst>
                <a:ext uri="{28A0092B-C50C-407E-A947-70E740481C1C}">
                  <a14:useLocalDpi xmlns:a14="http://schemas.microsoft.com/office/drawing/2010/main"/>
                </a:ext>
              </a:extLst>
            </a:blip>
            <a:srcRect/>
            <a:stretch>
              <a:fillRect/>
            </a:stretch>
          </p:blipFill>
          <p:spPr bwMode="auto">
            <a:xfrm>
              <a:off x="2411874" y="4218834"/>
              <a:ext cx="920909" cy="1837819"/>
            </a:xfrm>
            <a:prstGeom prst="rect">
              <a:avLst/>
            </a:prstGeom>
            <a:noFill/>
            <a:ln>
              <a:noFill/>
            </a:ln>
          </p:spPr>
        </p:pic>
        <p:sp>
          <p:nvSpPr>
            <p:cNvPr id="13" name="圆角矩形 12"/>
            <p:cNvSpPr/>
            <p:nvPr/>
          </p:nvSpPr>
          <p:spPr>
            <a:xfrm>
              <a:off x="2411874" y="3483487"/>
              <a:ext cx="940252" cy="273191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26" name="弧 25"/>
          <p:cNvSpPr/>
          <p:nvPr/>
        </p:nvSpPr>
        <p:spPr>
          <a:xfrm rot="10800000">
            <a:off x="4172292" y="3325325"/>
            <a:ext cx="2665261" cy="1295752"/>
          </a:xfrm>
          <a:prstGeom prst="arc">
            <a:avLst/>
          </a:prstGeom>
          <a:ln w="25400">
            <a:solidFill>
              <a:srgbClr val="FF0000"/>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31" name="圆角矩形 30"/>
          <p:cNvSpPr/>
          <p:nvPr/>
        </p:nvSpPr>
        <p:spPr>
          <a:xfrm>
            <a:off x="6363674" y="1064104"/>
            <a:ext cx="2854906" cy="2151045"/>
          </a:xfrm>
          <a:prstGeom prst="roundRect">
            <a:avLst>
              <a:gd name="adj" fmla="val 7743"/>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ts val="600"/>
              </a:spcBef>
              <a:buFont typeface="Wingdings" panose="05000000000000000000" pitchFamily="2" charset="2"/>
              <a:buChar char="u"/>
            </a:pPr>
            <a:r>
              <a:rPr lang="en-US" altLang="zh-CN" sz="1600" dirty="0">
                <a:solidFill>
                  <a:schemeClr val="tx1"/>
                </a:solidFill>
                <a:latin typeface="Times New Roman" charset="0"/>
                <a:ea typeface="Times New Roman" charset="0"/>
                <a:cs typeface="Times New Roman" charset="0"/>
              </a:rPr>
              <a:t>FR with central tube</a:t>
            </a:r>
            <a:endParaRPr lang="zh-CN" altLang="en-US" sz="1600" dirty="0">
              <a:solidFill>
                <a:schemeClr val="tx1"/>
              </a:solidFill>
              <a:latin typeface="Times New Roman" charset="0"/>
              <a:ea typeface="Times New Roman" charset="0"/>
              <a:cs typeface="Times New Roman" charset="0"/>
            </a:endParaRPr>
          </a:p>
          <a:p>
            <a:pPr marL="342900" indent="-342900">
              <a:spcBef>
                <a:spcPts val="600"/>
              </a:spcBef>
              <a:buFont typeface="Wingdings" panose="05000000000000000000" pitchFamily="2" charset="2"/>
              <a:buChar char="u"/>
            </a:pPr>
            <a:r>
              <a:rPr lang="en-US" altLang="zh-CN" sz="1600" dirty="0">
                <a:solidFill>
                  <a:schemeClr val="tx1"/>
                </a:solidFill>
                <a:latin typeface="Times New Roman" charset="0"/>
                <a:ea typeface="Times New Roman" charset="0"/>
                <a:cs typeface="Times New Roman" charset="0"/>
              </a:rPr>
              <a:t>Thermal insulation between target and reactor</a:t>
            </a:r>
          </a:p>
          <a:p>
            <a:pPr marL="342900" indent="-342900">
              <a:spcBef>
                <a:spcPts val="600"/>
              </a:spcBef>
              <a:buFont typeface="Wingdings" panose="05000000000000000000" pitchFamily="2" charset="2"/>
              <a:buChar char="u"/>
            </a:pPr>
            <a:r>
              <a:rPr lang="en-US" altLang="zh-CN" sz="1600" dirty="0">
                <a:solidFill>
                  <a:schemeClr val="tx1"/>
                </a:solidFill>
                <a:latin typeface="Times New Roman" charset="0"/>
                <a:ea typeface="Times New Roman" charset="0"/>
                <a:cs typeface="Times New Roman" charset="0"/>
              </a:rPr>
              <a:t>Non hard connection and touch between target and reactor container</a:t>
            </a:r>
            <a:endParaRPr lang="zh-CN" altLang="en-US" sz="1600" dirty="0">
              <a:solidFill>
                <a:schemeClr val="tx1"/>
              </a:solidFill>
              <a:latin typeface="Times New Roman" charset="0"/>
              <a:ea typeface="Times New Roman" charset="0"/>
              <a:cs typeface="Times New Roman" charset="0"/>
            </a:endParaRPr>
          </a:p>
        </p:txBody>
      </p:sp>
      <p:sp>
        <p:nvSpPr>
          <p:cNvPr id="33" name="圆角矩形 32"/>
          <p:cNvSpPr/>
          <p:nvPr/>
        </p:nvSpPr>
        <p:spPr>
          <a:xfrm>
            <a:off x="324465" y="3423816"/>
            <a:ext cx="2559102" cy="2169867"/>
          </a:xfrm>
          <a:prstGeom prst="roundRect">
            <a:avLst>
              <a:gd name="adj" fmla="val 982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ts val="600"/>
              </a:spcBef>
              <a:buFont typeface="Wingdings" panose="05000000000000000000" pitchFamily="2" charset="2"/>
              <a:buChar char="u"/>
            </a:pPr>
            <a:r>
              <a:rPr lang="en-US" altLang="zh-CN" sz="1600" dirty="0">
                <a:solidFill>
                  <a:schemeClr val="accent5">
                    <a:lumMod val="75000"/>
                  </a:schemeClr>
                </a:solidFill>
                <a:latin typeface="Times New Roman" charset="0"/>
                <a:ea typeface="Times New Roman" charset="0"/>
                <a:cs typeface="Times New Roman" charset="0"/>
              </a:rPr>
              <a:t>Windowless from </a:t>
            </a:r>
            <a:r>
              <a:rPr lang="en-US" altLang="zh-CN" sz="1600" dirty="0" err="1">
                <a:solidFill>
                  <a:schemeClr val="accent5">
                    <a:lumMod val="75000"/>
                  </a:schemeClr>
                </a:solidFill>
                <a:latin typeface="Times New Roman" charset="0"/>
                <a:ea typeface="Times New Roman" charset="0"/>
                <a:cs typeface="Times New Roman" charset="0"/>
              </a:rPr>
              <a:t>Acc</a:t>
            </a:r>
            <a:r>
              <a:rPr lang="en-US" altLang="zh-CN" sz="1600" dirty="0">
                <a:solidFill>
                  <a:schemeClr val="accent5">
                    <a:lumMod val="75000"/>
                  </a:schemeClr>
                </a:solidFill>
                <a:latin typeface="Times New Roman" charset="0"/>
                <a:ea typeface="Times New Roman" charset="0"/>
                <a:cs typeface="Times New Roman" charset="0"/>
              </a:rPr>
              <a:t> to Target</a:t>
            </a:r>
            <a:endParaRPr lang="zh-CN" altLang="en-US" sz="1600" dirty="0">
              <a:solidFill>
                <a:schemeClr val="accent5">
                  <a:lumMod val="75000"/>
                </a:schemeClr>
              </a:solidFill>
              <a:latin typeface="Times New Roman" charset="0"/>
              <a:ea typeface="Times New Roman" charset="0"/>
              <a:cs typeface="Times New Roman" charset="0"/>
            </a:endParaRPr>
          </a:p>
          <a:p>
            <a:pPr marL="342900" indent="-342900">
              <a:spcBef>
                <a:spcPts val="600"/>
              </a:spcBef>
              <a:buFont typeface="Wingdings" panose="05000000000000000000" pitchFamily="2" charset="2"/>
              <a:buChar char="u"/>
            </a:pPr>
            <a:r>
              <a:rPr lang="en-US" altLang="zh-CN" sz="1600" dirty="0">
                <a:solidFill>
                  <a:schemeClr val="accent5">
                    <a:lumMod val="75000"/>
                  </a:schemeClr>
                </a:solidFill>
                <a:latin typeface="Times New Roman" charset="0"/>
                <a:ea typeface="Times New Roman" charset="0"/>
                <a:cs typeface="Times New Roman" charset="0"/>
              </a:rPr>
              <a:t>Donna type scanning to uniform temperature rising </a:t>
            </a:r>
            <a:endParaRPr lang="zh-CN" altLang="en-US" sz="1600" dirty="0">
              <a:solidFill>
                <a:schemeClr val="accent5">
                  <a:lumMod val="75000"/>
                </a:schemeClr>
              </a:solidFill>
              <a:latin typeface="Times New Roman" charset="0"/>
              <a:ea typeface="Times New Roman" charset="0"/>
              <a:cs typeface="Times New Roman" charset="0"/>
            </a:endParaRPr>
          </a:p>
          <a:p>
            <a:pPr marL="342900" indent="-342900">
              <a:spcBef>
                <a:spcPts val="600"/>
              </a:spcBef>
              <a:buFont typeface="Wingdings" panose="05000000000000000000" pitchFamily="2" charset="2"/>
              <a:buChar char="u"/>
            </a:pPr>
            <a:r>
              <a:rPr lang="en-US" altLang="zh-CN" sz="1600" dirty="0">
                <a:solidFill>
                  <a:schemeClr val="accent5">
                    <a:lumMod val="75000"/>
                  </a:schemeClr>
                </a:solidFill>
                <a:latin typeface="Times New Roman" charset="0"/>
                <a:ea typeface="Times New Roman" charset="0"/>
                <a:cs typeface="Times New Roman" charset="0"/>
              </a:rPr>
              <a:t>Monitoring beam on target</a:t>
            </a:r>
          </a:p>
        </p:txBody>
      </p:sp>
      <p:sp>
        <p:nvSpPr>
          <p:cNvPr id="29" name="任意形状 28"/>
          <p:cNvSpPr/>
          <p:nvPr/>
        </p:nvSpPr>
        <p:spPr>
          <a:xfrm>
            <a:off x="4154231" y="5130370"/>
            <a:ext cx="1283315" cy="573917"/>
          </a:xfrm>
          <a:custGeom>
            <a:avLst/>
            <a:gdLst>
              <a:gd name="connsiteX0" fmla="*/ 0 w 1184598"/>
              <a:gd name="connsiteY0" fmla="*/ 573917 h 573917"/>
              <a:gd name="connsiteX1" fmla="*/ 415220 w 1184598"/>
              <a:gd name="connsiteY1" fmla="*/ 232009 h 573917"/>
              <a:gd name="connsiteX2" fmla="*/ 1184598 w 1184598"/>
              <a:gd name="connsiteY2" fmla="*/ 0 h 573917"/>
            </a:gdLst>
            <a:ahLst/>
            <a:cxnLst>
              <a:cxn ang="0">
                <a:pos x="connsiteX0" y="connsiteY0"/>
              </a:cxn>
              <a:cxn ang="0">
                <a:pos x="connsiteX1" y="connsiteY1"/>
              </a:cxn>
              <a:cxn ang="0">
                <a:pos x="connsiteX2" y="connsiteY2"/>
              </a:cxn>
            </a:cxnLst>
            <a:rect l="l" t="t" r="r" b="b"/>
            <a:pathLst>
              <a:path w="1184598" h="573917">
                <a:moveTo>
                  <a:pt x="0" y="573917"/>
                </a:moveTo>
                <a:cubicBezTo>
                  <a:pt x="108893" y="450789"/>
                  <a:pt x="217787" y="327662"/>
                  <a:pt x="415220" y="232009"/>
                </a:cubicBezTo>
                <a:cubicBezTo>
                  <a:pt x="612653" y="136356"/>
                  <a:pt x="1031944" y="69196"/>
                  <a:pt x="1184598" y="0"/>
                </a:cubicBezTo>
              </a:path>
            </a:pathLst>
          </a:custGeom>
          <a:ln w="28575"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CN" altLang="en-US"/>
          </a:p>
        </p:txBody>
      </p:sp>
      <p:sp>
        <p:nvSpPr>
          <p:cNvPr id="4" name="标题 3"/>
          <p:cNvSpPr>
            <a:spLocks noGrp="1"/>
          </p:cNvSpPr>
          <p:nvPr>
            <p:ph type="title"/>
          </p:nvPr>
        </p:nvSpPr>
        <p:spPr/>
        <p:txBody>
          <a:bodyPr anchor="ctr"/>
          <a:lstStyle/>
          <a:p>
            <a:r>
              <a:rPr lang="en-US" altLang="zh-CN" dirty="0">
                <a:latin typeface="Times New Roman" charset="0"/>
                <a:ea typeface="Times New Roman" charset="0"/>
                <a:cs typeface="Times New Roman" charset="0"/>
              </a:rPr>
              <a:t>Design of A. T. R. coupling</a:t>
            </a:r>
            <a:endParaRPr lang="zh-CN" altLang="en-US" dirty="0">
              <a:latin typeface="Times New Roman" charset="0"/>
              <a:ea typeface="Times New Roman" charset="0"/>
              <a:cs typeface="Times New Roman" charset="0"/>
            </a:endParaRPr>
          </a:p>
        </p:txBody>
      </p:sp>
      <p:sp>
        <p:nvSpPr>
          <p:cNvPr id="20" name="文本框 19"/>
          <p:cNvSpPr txBox="1"/>
          <p:nvPr/>
        </p:nvSpPr>
        <p:spPr>
          <a:xfrm>
            <a:off x="2587505" y="6132610"/>
            <a:ext cx="5490606" cy="430887"/>
          </a:xfrm>
          <a:prstGeom prst="rect">
            <a:avLst/>
          </a:prstGeom>
          <a:noFill/>
        </p:spPr>
        <p:txBody>
          <a:bodyPr wrap="none" rtlCol="0">
            <a:spAutoFit/>
          </a:bodyPr>
          <a:lstStyle/>
          <a:p>
            <a:r>
              <a:rPr kumimoji="1" lang="en-US" altLang="zh-CN" dirty="0"/>
              <a:t>Physical de-coupling </a:t>
            </a:r>
            <a:r>
              <a:rPr kumimoji="1" lang="en-US" altLang="zh-CN"/>
              <a:t>and neutron </a:t>
            </a:r>
            <a:r>
              <a:rPr kumimoji="1" lang="en-US" altLang="zh-CN" dirty="0"/>
              <a:t>coupling</a:t>
            </a:r>
            <a:endParaRPr kumimoji="1" lang="zh-CN" altLang="en-US" dirty="0"/>
          </a:p>
        </p:txBody>
      </p:sp>
    </p:spTree>
    <p:extLst>
      <p:ext uri="{BB962C8B-B14F-4D97-AF65-F5344CB8AC3E}">
        <p14:creationId xmlns:p14="http://schemas.microsoft.com/office/powerpoint/2010/main" val="1203229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8686" name="Rectangle 14"/>
          <p:cNvSpPr>
            <a:spLocks noChangeArrowheads="1"/>
          </p:cNvSpPr>
          <p:nvPr/>
        </p:nvSpPr>
        <p:spPr bwMode="auto">
          <a:xfrm>
            <a:off x="1283825" y="188913"/>
            <a:ext cx="7341063" cy="576262"/>
          </a:xfrm>
          <a:prstGeom prst="rect">
            <a:avLst/>
          </a:prstGeom>
          <a:extLst/>
        </p:spPr>
        <p:txBody>
          <a:bodyPr anchor="ctr"/>
          <a:lstStyle/>
          <a:p>
            <a:pPr algn="ctr"/>
            <a:r>
              <a:rPr lang="en-US" altLang="zh-CN" sz="3200" b="1" dirty="0">
                <a:solidFill>
                  <a:schemeClr val="bg1"/>
                </a:solidFill>
                <a:latin typeface="Times New Roman" charset="0"/>
                <a:ea typeface="Times New Roman" charset="0"/>
                <a:cs typeface="Times New Roman" charset="0"/>
              </a:rPr>
              <a:t>Exp. of E-Beam on W Granular Target</a:t>
            </a:r>
          </a:p>
        </p:txBody>
      </p:sp>
      <p:sp>
        <p:nvSpPr>
          <p:cNvPr id="24" name="TextBox 23"/>
          <p:cNvSpPr txBox="1">
            <a:spLocks noChangeArrowheads="1"/>
          </p:cNvSpPr>
          <p:nvPr/>
        </p:nvSpPr>
        <p:spPr bwMode="auto">
          <a:xfrm>
            <a:off x="182545" y="1231798"/>
            <a:ext cx="4379622" cy="22621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eaLnBrk="0" hangingPunct="0">
              <a:spcBef>
                <a:spcPts val="600"/>
              </a:spcBef>
              <a:buClr>
                <a:srgbClr val="0070C0"/>
              </a:buClr>
              <a:buFont typeface="Arial" pitchFamily="34" charset="0"/>
              <a:buChar char="•"/>
            </a:pPr>
            <a:r>
              <a:rPr kumimoji="1" lang="en-US" altLang="zh-CN" sz="1800" b="1" dirty="0">
                <a:solidFill>
                  <a:srgbClr val="000000"/>
                </a:solidFill>
                <a:latin typeface="Times New Roman" charset="0"/>
                <a:ea typeface="Times New Roman" charset="0"/>
                <a:cs typeface="Times New Roman" charset="0"/>
              </a:rPr>
              <a:t>2014.7, e-beam tungsten target coupling setup</a:t>
            </a:r>
          </a:p>
          <a:p>
            <a:pPr marL="342900" indent="-342900" eaLnBrk="0" hangingPunct="0">
              <a:spcBef>
                <a:spcPts val="600"/>
              </a:spcBef>
              <a:buClr>
                <a:srgbClr val="0070C0"/>
              </a:buClr>
              <a:buFont typeface="Arial" pitchFamily="34" charset="0"/>
              <a:buChar char="•"/>
            </a:pPr>
            <a:r>
              <a:rPr lang="en-US" altLang="zh-CN" sz="1800" b="1" dirty="0">
                <a:solidFill>
                  <a:srgbClr val="FF0000"/>
                </a:solidFill>
                <a:latin typeface="Times New Roman" charset="0"/>
                <a:ea typeface="Times New Roman" charset="0"/>
                <a:cs typeface="Times New Roman" charset="0"/>
              </a:rPr>
              <a:t>Identify Target Power Density of proton beam </a:t>
            </a:r>
            <a:r>
              <a:rPr lang="en-US" altLang="zh-CN" sz="1800" b="1" dirty="0">
                <a:solidFill>
                  <a:srgbClr val="FF0000"/>
                </a:solidFill>
                <a:latin typeface="Times New Roman" charset="0"/>
                <a:ea typeface="Times New Roman" charset="0"/>
                <a:cs typeface="Times New Roman" charset="0"/>
                <a:hlinkClick r:id="rId2"/>
              </a:rPr>
              <a:t>1.0GeV@10~20mA</a:t>
            </a:r>
            <a:r>
              <a:rPr lang="en-US" altLang="zh-CN" sz="1800" b="1" dirty="0">
                <a:solidFill>
                  <a:srgbClr val="FF0000"/>
                </a:solidFill>
                <a:latin typeface="Times New Roman" charset="0"/>
                <a:ea typeface="Times New Roman" charset="0"/>
                <a:cs typeface="Times New Roman" charset="0"/>
              </a:rPr>
              <a:t> on W</a:t>
            </a:r>
          </a:p>
          <a:p>
            <a:pPr marL="342900" indent="-342900" eaLnBrk="0" hangingPunct="0">
              <a:spcBef>
                <a:spcPts val="600"/>
              </a:spcBef>
              <a:buClr>
                <a:srgbClr val="0070C0"/>
              </a:buClr>
              <a:buFont typeface="Arial" pitchFamily="34" charset="0"/>
              <a:buChar char="•"/>
            </a:pPr>
            <a:r>
              <a:rPr kumimoji="1" lang="en-US" altLang="zh-CN" sz="1800" b="1" dirty="0">
                <a:solidFill>
                  <a:srgbClr val="000000"/>
                </a:solidFill>
                <a:latin typeface="Times New Roman" charset="0"/>
                <a:ea typeface="Times New Roman" charset="0"/>
                <a:cs typeface="Times New Roman" charset="0"/>
              </a:rPr>
              <a:t>Long-term operation stably</a:t>
            </a:r>
            <a:endParaRPr kumimoji="1" lang="en-US" altLang="zh-CN" sz="1800" b="1" dirty="0">
              <a:solidFill>
                <a:srgbClr val="FF0000"/>
              </a:solidFill>
              <a:latin typeface="Times New Roman" charset="0"/>
              <a:ea typeface="Times New Roman" charset="0"/>
              <a:cs typeface="Times New Roman" charset="0"/>
            </a:endParaRPr>
          </a:p>
          <a:p>
            <a:pPr marL="342900" indent="-342900" eaLnBrk="0" hangingPunct="0">
              <a:spcBef>
                <a:spcPts val="600"/>
              </a:spcBef>
              <a:buClr>
                <a:srgbClr val="0070C0"/>
              </a:buClr>
              <a:buFont typeface="Arial" pitchFamily="34" charset="0"/>
              <a:buChar char="•"/>
            </a:pPr>
            <a:r>
              <a:rPr kumimoji="1" lang="en-US" altLang="zh-CN" sz="1800" b="1" dirty="0">
                <a:solidFill>
                  <a:srgbClr val="000000"/>
                </a:solidFill>
                <a:latin typeface="Times New Roman" charset="0"/>
                <a:ea typeface="Times New Roman" charset="0"/>
                <a:cs typeface="Times New Roman" charset="0"/>
              </a:rPr>
              <a:t>Granular flow and heat simulation agree with experiment</a:t>
            </a:r>
          </a:p>
        </p:txBody>
      </p:sp>
      <p:pic>
        <p:nvPicPr>
          <p:cNvPr id="3" name="图片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32745" y="783134"/>
            <a:ext cx="5020855" cy="3186803"/>
          </a:xfrm>
          <a:prstGeom prst="rect">
            <a:avLst/>
          </a:prstGeom>
        </p:spPr>
      </p:pic>
      <p:pic>
        <p:nvPicPr>
          <p:cNvPr id="21" name="Picture 1" descr="未标题-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11574" y="4048421"/>
            <a:ext cx="2641921" cy="2404149"/>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图片 1"/>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b="2807"/>
          <a:stretch/>
        </p:blipFill>
        <p:spPr bwMode="auto">
          <a:xfrm>
            <a:off x="6104483" y="3987896"/>
            <a:ext cx="3396158" cy="2553165"/>
          </a:xfrm>
          <a:prstGeom prst="rect">
            <a:avLst/>
          </a:prstGeom>
          <a:noFill/>
          <a:extLst>
            <a:ext uri="{909E8E84-426E-40dd-AFC4-6F175D3DCCD1}">
              <a14:hiddenFill xmlns="" xmlns:a14="http://schemas.microsoft.com/office/drawing/2010/main">
                <a:solidFill>
                  <a:srgbClr val="FFFFFF"/>
                </a:solidFill>
              </a14:hiddenFill>
            </a:ext>
          </a:extLst>
        </p:spPr>
      </p:pic>
      <p:pic>
        <p:nvPicPr>
          <p:cNvPr id="23" name="图片 2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7513" y="4004500"/>
            <a:ext cx="2430114" cy="2491993"/>
          </a:xfrm>
          <a:prstGeom prst="rect">
            <a:avLst/>
          </a:prstGeom>
        </p:spPr>
      </p:pic>
    </p:spTree>
    <p:extLst>
      <p:ext uri="{BB962C8B-B14F-4D97-AF65-F5344CB8AC3E}">
        <p14:creationId xmlns:p14="http://schemas.microsoft.com/office/powerpoint/2010/main" val="302566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lstStyle/>
          <a:p>
            <a:r>
              <a:rPr lang="en-US" altLang="zh-CN" kern="1200" dirty="0">
                <a:latin typeface="Times New Roman" charset="0"/>
                <a:ea typeface="Times New Roman" charset="0"/>
                <a:cs typeface="Times New Roman" charset="0"/>
              </a:rPr>
              <a:t>Outlines</a:t>
            </a:r>
            <a:endParaRPr lang="zh-CN" altLang="en-US" kern="1200" dirty="0">
              <a:latin typeface="Times New Roman" charset="0"/>
              <a:ea typeface="Times New Roman" charset="0"/>
              <a:cs typeface="Times New Roman" charset="0"/>
            </a:endParaRPr>
          </a:p>
        </p:txBody>
      </p:sp>
      <p:sp>
        <p:nvSpPr>
          <p:cNvPr id="5" name="Rectangle 3"/>
          <p:cNvSpPr txBox="1">
            <a:spLocks noChangeArrowheads="1"/>
          </p:cNvSpPr>
          <p:nvPr/>
        </p:nvSpPr>
        <p:spPr>
          <a:xfrm>
            <a:off x="1258565" y="1607780"/>
            <a:ext cx="7668852" cy="2877711"/>
          </a:xfrm>
          <a:prstGeom prst="rect">
            <a:avLst/>
          </a:prstGeom>
          <a:noFill/>
          <a:ln/>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600"/>
              </a:spcAft>
            </a:pPr>
            <a:r>
              <a:rPr lang="en-US" altLang="zh-CN" sz="2800" b="1" dirty="0">
                <a:solidFill>
                  <a:srgbClr val="C9CBCE"/>
                </a:solidFill>
                <a:latin typeface="Times New Roman" charset="0"/>
                <a:ea typeface="黑体" charset="0"/>
                <a:cs typeface="黑体" charset="0"/>
              </a:rPr>
              <a:t>Motivation and Project Introduction </a:t>
            </a:r>
          </a:p>
          <a:p>
            <a:pPr>
              <a:spcBef>
                <a:spcPts val="0"/>
              </a:spcBef>
              <a:spcAft>
                <a:spcPts val="600"/>
              </a:spcAft>
            </a:pPr>
            <a:r>
              <a:rPr lang="en-US" altLang="zh-CN" sz="2800" b="1" dirty="0">
                <a:latin typeface="Times New Roman" charset="0"/>
                <a:ea typeface="黑体" charset="0"/>
                <a:cs typeface="黑体" charset="0"/>
              </a:rPr>
              <a:t>Design and Progress</a:t>
            </a:r>
          </a:p>
          <a:p>
            <a:pPr lvl="1">
              <a:spcBef>
                <a:spcPts val="0"/>
              </a:spcBef>
              <a:spcAft>
                <a:spcPts val="600"/>
              </a:spcAft>
            </a:pPr>
            <a:r>
              <a:rPr lang="en-US" altLang="zh-CN" sz="2400" b="1" dirty="0">
                <a:solidFill>
                  <a:srgbClr val="C9CBCE"/>
                </a:solidFill>
                <a:latin typeface="Times New Roman" charset="0"/>
                <a:ea typeface="黑体" charset="0"/>
                <a:cs typeface="黑体" charset="0"/>
              </a:rPr>
              <a:t>Accelerator</a:t>
            </a:r>
          </a:p>
          <a:p>
            <a:pPr lvl="1">
              <a:spcBef>
                <a:spcPts val="0"/>
              </a:spcBef>
              <a:spcAft>
                <a:spcPts val="600"/>
              </a:spcAft>
            </a:pPr>
            <a:r>
              <a:rPr lang="en-US" altLang="zh-CN" sz="2400" b="1" dirty="0">
                <a:solidFill>
                  <a:srgbClr val="C9CBCE"/>
                </a:solidFill>
                <a:latin typeface="Times New Roman" charset="0"/>
                <a:ea typeface="黑体" charset="0"/>
                <a:cs typeface="黑体" charset="0"/>
              </a:rPr>
              <a:t>Target</a:t>
            </a:r>
          </a:p>
          <a:p>
            <a:pPr lvl="1">
              <a:spcBef>
                <a:spcPts val="0"/>
              </a:spcBef>
              <a:spcAft>
                <a:spcPts val="600"/>
              </a:spcAft>
            </a:pPr>
            <a:r>
              <a:rPr lang="en-US" altLang="zh-CN" sz="2400" b="1" dirty="0">
                <a:latin typeface="Times New Roman" charset="0"/>
                <a:ea typeface="黑体" charset="0"/>
                <a:cs typeface="黑体" charset="0"/>
              </a:rPr>
              <a:t>Reactor</a:t>
            </a:r>
          </a:p>
          <a:p>
            <a:pPr>
              <a:spcBef>
                <a:spcPts val="0"/>
              </a:spcBef>
              <a:spcAft>
                <a:spcPts val="600"/>
              </a:spcAft>
            </a:pPr>
            <a:r>
              <a:rPr lang="en-US" altLang="zh-CN" sz="2800" b="1" dirty="0">
                <a:solidFill>
                  <a:srgbClr val="C9CBCE"/>
                </a:solidFill>
                <a:latin typeface="Times New Roman" charset="0"/>
                <a:ea typeface="黑体" charset="0"/>
                <a:cs typeface="黑体" charset="0"/>
              </a:rPr>
              <a:t>Summary</a:t>
            </a:r>
          </a:p>
        </p:txBody>
      </p:sp>
    </p:spTree>
    <p:extLst>
      <p:ext uri="{BB962C8B-B14F-4D97-AF65-F5344CB8AC3E}">
        <p14:creationId xmlns:p14="http://schemas.microsoft.com/office/powerpoint/2010/main" val="1372383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图片 4" descr="G:\截图\二回路系统截图.bmp"/>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588" y="3524865"/>
            <a:ext cx="4529428" cy="24176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70" name="表格 69"/>
          <p:cNvGraphicFramePr>
            <a:graphicFrameLocks noGrp="1"/>
          </p:cNvGraphicFramePr>
          <p:nvPr>
            <p:extLst>
              <p:ext uri="{D42A27DB-BD31-4B8C-83A1-F6EECF244321}">
                <p14:modId xmlns:p14="http://schemas.microsoft.com/office/powerpoint/2010/main" val="2207465610"/>
              </p:ext>
            </p:extLst>
          </p:nvPr>
        </p:nvGraphicFramePr>
        <p:xfrm>
          <a:off x="4603808" y="908718"/>
          <a:ext cx="5302192" cy="5522821"/>
        </p:xfrm>
        <a:graphic>
          <a:graphicData uri="http://schemas.openxmlformats.org/drawingml/2006/table">
            <a:tbl>
              <a:tblPr firstRow="1" firstCol="1" bandRow="1"/>
              <a:tblGrid>
                <a:gridCol w="2492140">
                  <a:extLst>
                    <a:ext uri="{9D8B030D-6E8A-4147-A177-3AD203B41FA5}">
                      <a16:colId xmlns:a16="http://schemas.microsoft.com/office/drawing/2014/main" val="20000"/>
                    </a:ext>
                  </a:extLst>
                </a:gridCol>
                <a:gridCol w="2810052">
                  <a:extLst>
                    <a:ext uri="{9D8B030D-6E8A-4147-A177-3AD203B41FA5}">
                      <a16:colId xmlns:a16="http://schemas.microsoft.com/office/drawing/2014/main" val="20001"/>
                    </a:ext>
                  </a:extLst>
                </a:gridCol>
              </a:tblGrid>
              <a:tr h="336836">
                <a:tc>
                  <a:txBody>
                    <a:bodyPr/>
                    <a:lstStyle>
                      <a:lvl1pPr marL="0" algn="l" defTabSz="914400" rtl="0" eaLnBrk="1" latinLnBrk="0" hangingPunct="1">
                        <a:defRPr sz="1800" b="1" kern="1200">
                          <a:solidFill>
                            <a:schemeClr val="lt1"/>
                          </a:solidFill>
                          <a:latin typeface="Times New Roman"/>
                          <a:ea typeface=""/>
                          <a:cs typeface=""/>
                        </a:defRPr>
                      </a:lvl1pPr>
                      <a:lvl2pPr marL="457200" algn="l" defTabSz="914400" rtl="0" eaLnBrk="1" latinLnBrk="0" hangingPunct="1">
                        <a:defRPr sz="1800" b="1" kern="1200">
                          <a:solidFill>
                            <a:schemeClr val="lt1"/>
                          </a:solidFill>
                          <a:latin typeface="Times New Roman"/>
                          <a:ea typeface=""/>
                          <a:cs typeface=""/>
                        </a:defRPr>
                      </a:lvl2pPr>
                      <a:lvl3pPr marL="914400" algn="l" defTabSz="914400" rtl="0" eaLnBrk="1" latinLnBrk="0" hangingPunct="1">
                        <a:defRPr sz="1800" b="1" kern="1200">
                          <a:solidFill>
                            <a:schemeClr val="lt1"/>
                          </a:solidFill>
                          <a:latin typeface="Times New Roman"/>
                          <a:ea typeface=""/>
                          <a:cs typeface=""/>
                        </a:defRPr>
                      </a:lvl3pPr>
                      <a:lvl4pPr marL="1371600" algn="l" defTabSz="914400" rtl="0" eaLnBrk="1" latinLnBrk="0" hangingPunct="1">
                        <a:defRPr sz="1800" b="1" kern="1200">
                          <a:solidFill>
                            <a:schemeClr val="lt1"/>
                          </a:solidFill>
                          <a:latin typeface="Times New Roman"/>
                          <a:ea typeface=""/>
                          <a:cs typeface=""/>
                        </a:defRPr>
                      </a:lvl4pPr>
                      <a:lvl5pPr marL="1828800" algn="l" defTabSz="914400" rtl="0" eaLnBrk="1" latinLnBrk="0" hangingPunct="1">
                        <a:defRPr sz="1800" b="1" kern="1200">
                          <a:solidFill>
                            <a:schemeClr val="lt1"/>
                          </a:solidFill>
                          <a:latin typeface="Times New Roman"/>
                          <a:ea typeface=""/>
                          <a:cs typeface=""/>
                        </a:defRPr>
                      </a:lvl5pPr>
                      <a:lvl6pPr marL="2286000" algn="l" defTabSz="914400" rtl="0" eaLnBrk="1" latinLnBrk="0" hangingPunct="1">
                        <a:defRPr sz="1800" b="1" kern="1200">
                          <a:solidFill>
                            <a:schemeClr val="lt1"/>
                          </a:solidFill>
                          <a:latin typeface="Times New Roman"/>
                          <a:ea typeface=""/>
                          <a:cs typeface=""/>
                        </a:defRPr>
                      </a:lvl6pPr>
                      <a:lvl7pPr marL="2743200" algn="l" defTabSz="914400" rtl="0" eaLnBrk="1" latinLnBrk="0" hangingPunct="1">
                        <a:defRPr sz="1800" b="1" kern="1200">
                          <a:solidFill>
                            <a:schemeClr val="lt1"/>
                          </a:solidFill>
                          <a:latin typeface="Times New Roman"/>
                          <a:ea typeface=""/>
                          <a:cs typeface=""/>
                        </a:defRPr>
                      </a:lvl7pPr>
                      <a:lvl8pPr marL="3200400" algn="l" defTabSz="914400" rtl="0" eaLnBrk="1" latinLnBrk="0" hangingPunct="1">
                        <a:defRPr sz="1800" b="1" kern="1200">
                          <a:solidFill>
                            <a:schemeClr val="lt1"/>
                          </a:solidFill>
                          <a:latin typeface="Times New Roman"/>
                          <a:ea typeface=""/>
                          <a:cs typeface=""/>
                        </a:defRPr>
                      </a:lvl8pPr>
                      <a:lvl9pPr marL="3657600" algn="l" defTabSz="914400" rtl="0" eaLnBrk="1" latinLnBrk="0" hangingPunct="1">
                        <a:defRPr sz="1800" b="1" kern="1200">
                          <a:solidFill>
                            <a:schemeClr val="lt1"/>
                          </a:solidFill>
                          <a:latin typeface="Times New Roman"/>
                          <a:ea typeface=""/>
                          <a:cs typeface=""/>
                        </a:defRPr>
                      </a:lvl9pPr>
                    </a:lstStyle>
                    <a:p>
                      <a:pPr algn="ctr">
                        <a:spcAft>
                          <a:spcPts val="0"/>
                        </a:spcAft>
                      </a:pPr>
                      <a:endParaRPr lang="zh-CN" sz="1600" kern="100" dirty="0">
                        <a:solidFill>
                          <a:srgbClr val="FFF9F9"/>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49" marR="68549"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Times New Roman"/>
                          <a:ea typeface=""/>
                          <a:cs typeface=""/>
                        </a:defRPr>
                      </a:lvl1pPr>
                      <a:lvl2pPr marL="457200" algn="l" defTabSz="914400" rtl="0" eaLnBrk="1" latinLnBrk="0" hangingPunct="1">
                        <a:defRPr sz="1800" b="1" kern="1200">
                          <a:solidFill>
                            <a:schemeClr val="lt1"/>
                          </a:solidFill>
                          <a:latin typeface="Times New Roman"/>
                          <a:ea typeface=""/>
                          <a:cs typeface=""/>
                        </a:defRPr>
                      </a:lvl2pPr>
                      <a:lvl3pPr marL="914400" algn="l" defTabSz="914400" rtl="0" eaLnBrk="1" latinLnBrk="0" hangingPunct="1">
                        <a:defRPr sz="1800" b="1" kern="1200">
                          <a:solidFill>
                            <a:schemeClr val="lt1"/>
                          </a:solidFill>
                          <a:latin typeface="Times New Roman"/>
                          <a:ea typeface=""/>
                          <a:cs typeface=""/>
                        </a:defRPr>
                      </a:lvl3pPr>
                      <a:lvl4pPr marL="1371600" algn="l" defTabSz="914400" rtl="0" eaLnBrk="1" latinLnBrk="0" hangingPunct="1">
                        <a:defRPr sz="1800" b="1" kern="1200">
                          <a:solidFill>
                            <a:schemeClr val="lt1"/>
                          </a:solidFill>
                          <a:latin typeface="Times New Roman"/>
                          <a:ea typeface=""/>
                          <a:cs typeface=""/>
                        </a:defRPr>
                      </a:lvl4pPr>
                      <a:lvl5pPr marL="1828800" algn="l" defTabSz="914400" rtl="0" eaLnBrk="1" latinLnBrk="0" hangingPunct="1">
                        <a:defRPr sz="1800" b="1" kern="1200">
                          <a:solidFill>
                            <a:schemeClr val="lt1"/>
                          </a:solidFill>
                          <a:latin typeface="Times New Roman"/>
                          <a:ea typeface=""/>
                          <a:cs typeface=""/>
                        </a:defRPr>
                      </a:lvl5pPr>
                      <a:lvl6pPr marL="2286000" algn="l" defTabSz="914400" rtl="0" eaLnBrk="1" latinLnBrk="0" hangingPunct="1">
                        <a:defRPr sz="1800" b="1" kern="1200">
                          <a:solidFill>
                            <a:schemeClr val="lt1"/>
                          </a:solidFill>
                          <a:latin typeface="Times New Roman"/>
                          <a:ea typeface=""/>
                          <a:cs typeface=""/>
                        </a:defRPr>
                      </a:lvl6pPr>
                      <a:lvl7pPr marL="2743200" algn="l" defTabSz="914400" rtl="0" eaLnBrk="1" latinLnBrk="0" hangingPunct="1">
                        <a:defRPr sz="1800" b="1" kern="1200">
                          <a:solidFill>
                            <a:schemeClr val="lt1"/>
                          </a:solidFill>
                          <a:latin typeface="Times New Roman"/>
                          <a:ea typeface=""/>
                          <a:cs typeface=""/>
                        </a:defRPr>
                      </a:lvl7pPr>
                      <a:lvl8pPr marL="3200400" algn="l" defTabSz="914400" rtl="0" eaLnBrk="1" latinLnBrk="0" hangingPunct="1">
                        <a:defRPr sz="1800" b="1" kern="1200">
                          <a:solidFill>
                            <a:schemeClr val="lt1"/>
                          </a:solidFill>
                          <a:latin typeface="Times New Roman"/>
                          <a:ea typeface=""/>
                          <a:cs typeface=""/>
                        </a:defRPr>
                      </a:lvl8pPr>
                      <a:lvl9pPr marL="3657600" algn="l" defTabSz="914400" rtl="0" eaLnBrk="1" latinLnBrk="0" hangingPunct="1">
                        <a:defRPr sz="1800" b="1" kern="1200">
                          <a:solidFill>
                            <a:schemeClr val="lt1"/>
                          </a:solidFill>
                          <a:latin typeface="Times New Roman"/>
                          <a:ea typeface=""/>
                          <a:cs typeface=""/>
                        </a:defRPr>
                      </a:lvl9pPr>
                    </a:lstStyle>
                    <a:p>
                      <a:pPr algn="ctr">
                        <a:spcAft>
                          <a:spcPts val="0"/>
                        </a:spcAft>
                      </a:pPr>
                      <a:r>
                        <a:rPr lang="en-US" altLang="zh-CN" sz="1600" kern="100" dirty="0">
                          <a:solidFill>
                            <a:srgbClr val="FFF9F9"/>
                          </a:solidFill>
                          <a:effectLst/>
                          <a:latin typeface="华文细黑" panose="02010600040101010101" pitchFamily="2" charset="-122"/>
                          <a:ea typeface="华文细黑" panose="02010600040101010101" pitchFamily="2" charset="-122"/>
                          <a:cs typeface="Times New Roman" panose="02020603050405020304" pitchFamily="18" charset="0"/>
                        </a:rPr>
                        <a:t>Top</a:t>
                      </a:r>
                      <a:r>
                        <a:rPr lang="en-US" altLang="zh-CN" sz="1600" kern="100" baseline="0" dirty="0">
                          <a:solidFill>
                            <a:srgbClr val="FFF9F9"/>
                          </a:solidFill>
                          <a:effectLst/>
                          <a:latin typeface="华文细黑" panose="02010600040101010101" pitchFamily="2" charset="-122"/>
                          <a:ea typeface="华文细黑" panose="02010600040101010101" pitchFamily="2" charset="-122"/>
                          <a:cs typeface="Times New Roman" panose="02020603050405020304" pitchFamily="18" charset="0"/>
                        </a:rPr>
                        <a:t> level spec.</a:t>
                      </a:r>
                      <a:endParaRPr lang="zh-CN" altLang="zh-CN" sz="1600" kern="100" dirty="0">
                        <a:solidFill>
                          <a:srgbClr val="FFF9F9"/>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49" marR="68549" marT="0"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99"/>
                    </a:solidFill>
                  </a:tcPr>
                </a:tc>
                <a:extLst>
                  <a:ext uri="{0D108BD9-81ED-4DB2-BD59-A6C34878D82A}">
                    <a16:rowId xmlns:a16="http://schemas.microsoft.com/office/drawing/2014/main" val="10000"/>
                  </a:ext>
                </a:extLst>
              </a:tr>
              <a:tr h="327532">
                <a:tc>
                  <a:txBody>
                    <a:bodyPr/>
                    <a:lstStyle>
                      <a:lvl1pPr marL="0" algn="l" defTabSz="914400" rtl="0" eaLnBrk="1" latinLnBrk="0" hangingPunct="1">
                        <a:defRPr sz="1800" b="1" kern="1200">
                          <a:solidFill>
                            <a:schemeClr val="lt1"/>
                          </a:solidFill>
                          <a:latin typeface="Times New Roman"/>
                          <a:ea typeface=""/>
                          <a:cs typeface=""/>
                        </a:defRPr>
                      </a:lvl1pPr>
                      <a:lvl2pPr marL="457200" algn="l" defTabSz="914400" rtl="0" eaLnBrk="1" latinLnBrk="0" hangingPunct="1">
                        <a:defRPr sz="1800" b="1" kern="1200">
                          <a:solidFill>
                            <a:schemeClr val="lt1"/>
                          </a:solidFill>
                          <a:latin typeface="Times New Roman"/>
                          <a:ea typeface=""/>
                          <a:cs typeface=""/>
                        </a:defRPr>
                      </a:lvl2pPr>
                      <a:lvl3pPr marL="914400" algn="l" defTabSz="914400" rtl="0" eaLnBrk="1" latinLnBrk="0" hangingPunct="1">
                        <a:defRPr sz="1800" b="1" kern="1200">
                          <a:solidFill>
                            <a:schemeClr val="lt1"/>
                          </a:solidFill>
                          <a:latin typeface="Times New Roman"/>
                          <a:ea typeface=""/>
                          <a:cs typeface=""/>
                        </a:defRPr>
                      </a:lvl3pPr>
                      <a:lvl4pPr marL="1371600" algn="l" defTabSz="914400" rtl="0" eaLnBrk="1" latinLnBrk="0" hangingPunct="1">
                        <a:defRPr sz="1800" b="1" kern="1200">
                          <a:solidFill>
                            <a:schemeClr val="lt1"/>
                          </a:solidFill>
                          <a:latin typeface="Times New Roman"/>
                          <a:ea typeface=""/>
                          <a:cs typeface=""/>
                        </a:defRPr>
                      </a:lvl4pPr>
                      <a:lvl5pPr marL="1828800" algn="l" defTabSz="914400" rtl="0" eaLnBrk="1" latinLnBrk="0" hangingPunct="1">
                        <a:defRPr sz="1800" b="1" kern="1200">
                          <a:solidFill>
                            <a:schemeClr val="lt1"/>
                          </a:solidFill>
                          <a:latin typeface="Times New Roman"/>
                          <a:ea typeface=""/>
                          <a:cs typeface=""/>
                        </a:defRPr>
                      </a:lvl5pPr>
                      <a:lvl6pPr marL="2286000" algn="l" defTabSz="914400" rtl="0" eaLnBrk="1" latinLnBrk="0" hangingPunct="1">
                        <a:defRPr sz="1800" b="1" kern="1200">
                          <a:solidFill>
                            <a:schemeClr val="lt1"/>
                          </a:solidFill>
                          <a:latin typeface="Times New Roman"/>
                          <a:ea typeface=""/>
                          <a:cs typeface=""/>
                        </a:defRPr>
                      </a:lvl6pPr>
                      <a:lvl7pPr marL="2743200" algn="l" defTabSz="914400" rtl="0" eaLnBrk="1" latinLnBrk="0" hangingPunct="1">
                        <a:defRPr sz="1800" b="1" kern="1200">
                          <a:solidFill>
                            <a:schemeClr val="lt1"/>
                          </a:solidFill>
                          <a:latin typeface="Times New Roman"/>
                          <a:ea typeface=""/>
                          <a:cs typeface=""/>
                        </a:defRPr>
                      </a:lvl7pPr>
                      <a:lvl8pPr marL="3200400" algn="l" defTabSz="914400" rtl="0" eaLnBrk="1" latinLnBrk="0" hangingPunct="1">
                        <a:defRPr sz="1800" b="1" kern="1200">
                          <a:solidFill>
                            <a:schemeClr val="lt1"/>
                          </a:solidFill>
                          <a:latin typeface="Times New Roman"/>
                          <a:ea typeface=""/>
                          <a:cs typeface=""/>
                        </a:defRPr>
                      </a:lvl8pPr>
                      <a:lvl9pPr marL="3657600" algn="l" defTabSz="914400" rtl="0" eaLnBrk="1" latinLnBrk="0" hangingPunct="1">
                        <a:defRPr sz="1800" b="1" kern="1200">
                          <a:solidFill>
                            <a:schemeClr val="lt1"/>
                          </a:solidFill>
                          <a:latin typeface="Times New Roman"/>
                          <a:ea typeface=""/>
                          <a:cs typeface=""/>
                        </a:defRPr>
                      </a:lvl9pPr>
                    </a:lstStyle>
                    <a:p>
                      <a:pPr algn="ctr">
                        <a:spcAft>
                          <a:spcPts val="0"/>
                        </a:spcAft>
                      </a:pPr>
                      <a:r>
                        <a:rPr lang="en-US" sz="1600" kern="100" dirty="0">
                          <a:solidFill>
                            <a:srgbClr val="FFF9F9"/>
                          </a:solidFill>
                          <a:effectLst/>
                          <a:latin typeface="华文细黑" panose="02010600040101010101" pitchFamily="2" charset="-122"/>
                          <a:ea typeface="华文细黑" panose="02010600040101010101" pitchFamily="2" charset="-122"/>
                          <a:cs typeface="Times New Roman" panose="02020603050405020304" pitchFamily="18" charset="0"/>
                        </a:rPr>
                        <a:t>    type</a:t>
                      </a:r>
                      <a:endParaRPr lang="zh-CN" sz="1600" kern="100" dirty="0">
                        <a:solidFill>
                          <a:srgbClr val="FFF9F9"/>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49" marR="68549"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kern="100" dirty="0">
                          <a:solidFill>
                            <a:srgbClr val="FF0000"/>
                          </a:solidFill>
                          <a:effectLst/>
                          <a:latin typeface="华文细黑" panose="02010600040101010101" pitchFamily="2" charset="-122"/>
                          <a:ea typeface="华文细黑" panose="02010600040101010101" pitchFamily="2" charset="-122"/>
                          <a:cs typeface="Times New Roman" panose="02020603050405020304" pitchFamily="18" charset="0"/>
                        </a:rPr>
                        <a:t>LBE sub- FR</a:t>
                      </a:r>
                      <a:endParaRPr lang="zh-CN" altLang="zh-CN" sz="1600" b="1" kern="100" dirty="0">
                        <a:solidFill>
                          <a:srgbClr val="FF00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49" marR="68549" marT="0" marB="0"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0001"/>
                  </a:ext>
                </a:extLst>
              </a:tr>
              <a:tr h="316010">
                <a:tc>
                  <a:txBody>
                    <a:bodyPr/>
                    <a:lstStyle>
                      <a:lvl1pPr marL="0" algn="l" defTabSz="914400" rtl="0" eaLnBrk="1" latinLnBrk="0" hangingPunct="1">
                        <a:defRPr sz="1800" b="1" kern="1200">
                          <a:solidFill>
                            <a:schemeClr val="lt1"/>
                          </a:solidFill>
                          <a:latin typeface="Times New Roman"/>
                          <a:ea typeface=""/>
                          <a:cs typeface=""/>
                        </a:defRPr>
                      </a:lvl1pPr>
                      <a:lvl2pPr marL="457200" algn="l" defTabSz="914400" rtl="0" eaLnBrk="1" latinLnBrk="0" hangingPunct="1">
                        <a:defRPr sz="1800" b="1" kern="1200">
                          <a:solidFill>
                            <a:schemeClr val="lt1"/>
                          </a:solidFill>
                          <a:latin typeface="Times New Roman"/>
                          <a:ea typeface=""/>
                          <a:cs typeface=""/>
                        </a:defRPr>
                      </a:lvl2pPr>
                      <a:lvl3pPr marL="914400" algn="l" defTabSz="914400" rtl="0" eaLnBrk="1" latinLnBrk="0" hangingPunct="1">
                        <a:defRPr sz="1800" b="1" kern="1200">
                          <a:solidFill>
                            <a:schemeClr val="lt1"/>
                          </a:solidFill>
                          <a:latin typeface="Times New Roman"/>
                          <a:ea typeface=""/>
                          <a:cs typeface=""/>
                        </a:defRPr>
                      </a:lvl3pPr>
                      <a:lvl4pPr marL="1371600" algn="l" defTabSz="914400" rtl="0" eaLnBrk="1" latinLnBrk="0" hangingPunct="1">
                        <a:defRPr sz="1800" b="1" kern="1200">
                          <a:solidFill>
                            <a:schemeClr val="lt1"/>
                          </a:solidFill>
                          <a:latin typeface="Times New Roman"/>
                          <a:ea typeface=""/>
                          <a:cs typeface=""/>
                        </a:defRPr>
                      </a:lvl4pPr>
                      <a:lvl5pPr marL="1828800" algn="l" defTabSz="914400" rtl="0" eaLnBrk="1" latinLnBrk="0" hangingPunct="1">
                        <a:defRPr sz="1800" b="1" kern="1200">
                          <a:solidFill>
                            <a:schemeClr val="lt1"/>
                          </a:solidFill>
                          <a:latin typeface="Times New Roman"/>
                          <a:ea typeface=""/>
                          <a:cs typeface=""/>
                        </a:defRPr>
                      </a:lvl5pPr>
                      <a:lvl6pPr marL="2286000" algn="l" defTabSz="914400" rtl="0" eaLnBrk="1" latinLnBrk="0" hangingPunct="1">
                        <a:defRPr sz="1800" b="1" kern="1200">
                          <a:solidFill>
                            <a:schemeClr val="lt1"/>
                          </a:solidFill>
                          <a:latin typeface="Times New Roman"/>
                          <a:ea typeface=""/>
                          <a:cs typeface=""/>
                        </a:defRPr>
                      </a:lvl6pPr>
                      <a:lvl7pPr marL="2743200" algn="l" defTabSz="914400" rtl="0" eaLnBrk="1" latinLnBrk="0" hangingPunct="1">
                        <a:defRPr sz="1800" b="1" kern="1200">
                          <a:solidFill>
                            <a:schemeClr val="lt1"/>
                          </a:solidFill>
                          <a:latin typeface="Times New Roman"/>
                          <a:ea typeface=""/>
                          <a:cs typeface=""/>
                        </a:defRPr>
                      </a:lvl7pPr>
                      <a:lvl8pPr marL="3200400" algn="l" defTabSz="914400" rtl="0" eaLnBrk="1" latinLnBrk="0" hangingPunct="1">
                        <a:defRPr sz="1800" b="1" kern="1200">
                          <a:solidFill>
                            <a:schemeClr val="lt1"/>
                          </a:solidFill>
                          <a:latin typeface="Times New Roman"/>
                          <a:ea typeface=""/>
                          <a:cs typeface=""/>
                        </a:defRPr>
                      </a:lvl8pPr>
                      <a:lvl9pPr marL="3657600" algn="l" defTabSz="914400" rtl="0" eaLnBrk="1" latinLnBrk="0" hangingPunct="1">
                        <a:defRPr sz="1800" b="1" kern="1200">
                          <a:solidFill>
                            <a:schemeClr val="lt1"/>
                          </a:solidFill>
                          <a:latin typeface="Times New Roman"/>
                          <a:ea typeface=""/>
                          <a:cs typeface=""/>
                        </a:defRPr>
                      </a:lvl9pPr>
                    </a:lstStyle>
                    <a:p>
                      <a:pPr algn="ctr">
                        <a:spcAft>
                          <a:spcPts val="0"/>
                        </a:spcAft>
                      </a:pPr>
                      <a:r>
                        <a:rPr lang="en-US" sz="1600" kern="100" dirty="0">
                          <a:solidFill>
                            <a:srgbClr val="FFF9F9"/>
                          </a:solidFill>
                          <a:effectLst/>
                          <a:latin typeface="华文细黑" panose="02010600040101010101" pitchFamily="2" charset="-122"/>
                          <a:ea typeface="华文细黑" panose="02010600040101010101" pitchFamily="2" charset="-122"/>
                          <a:cs typeface="Times New Roman" panose="02020603050405020304" pitchFamily="18" charset="0"/>
                        </a:rPr>
                        <a:t>Power</a:t>
                      </a:r>
                      <a:endParaRPr lang="zh-CN" sz="1600" kern="100" dirty="0">
                        <a:solidFill>
                          <a:srgbClr val="FFF9F9"/>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49" marR="68549"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algn="ctr">
                        <a:spcAft>
                          <a:spcPts val="0"/>
                        </a:spcAft>
                      </a:pPr>
                      <a:r>
                        <a:rPr lang="en-US" altLang="zh-CN" sz="1600" b="1" kern="100" dirty="0">
                          <a:solidFill>
                            <a:srgbClr val="FF0000"/>
                          </a:solidFill>
                          <a:effectLst/>
                          <a:latin typeface="华文细黑" panose="02010600040101010101" pitchFamily="2" charset="-122"/>
                          <a:ea typeface="华文细黑" panose="02010600040101010101" pitchFamily="2" charset="-122"/>
                          <a:cs typeface="Times New Roman" panose="02020603050405020304" pitchFamily="18" charset="0"/>
                        </a:rPr>
                        <a:t>10MWt (incl.</a:t>
                      </a:r>
                      <a:r>
                        <a:rPr lang="en-US" altLang="zh-CN" sz="1600" b="1" kern="100" baseline="0" dirty="0">
                          <a:solidFill>
                            <a:srgbClr val="FF0000"/>
                          </a:solidFill>
                          <a:effectLst/>
                          <a:latin typeface="华文细黑" panose="02010600040101010101" pitchFamily="2" charset="-122"/>
                          <a:ea typeface="华文细黑" panose="02010600040101010101" pitchFamily="2" charset="-122"/>
                          <a:cs typeface="Times New Roman" panose="02020603050405020304" pitchFamily="18" charset="0"/>
                        </a:rPr>
                        <a:t> beam</a:t>
                      </a:r>
                      <a:r>
                        <a:rPr lang="en-US" altLang="zh-CN" sz="1600" b="1" kern="100" dirty="0">
                          <a:solidFill>
                            <a:srgbClr val="FF0000"/>
                          </a:solidFill>
                          <a:effectLst/>
                          <a:latin typeface="华文细黑" panose="02010600040101010101" pitchFamily="2" charset="-122"/>
                          <a:ea typeface="华文细黑" panose="02010600040101010101" pitchFamily="2" charset="-122"/>
                          <a:cs typeface="Times New Roman" panose="02020603050405020304" pitchFamily="18" charset="0"/>
                        </a:rPr>
                        <a:t>)</a:t>
                      </a:r>
                      <a:endParaRPr lang="zh-CN" altLang="zh-CN" sz="1600" b="1" kern="100" dirty="0">
                        <a:solidFill>
                          <a:srgbClr val="FF00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49" marR="68549"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10002"/>
                  </a:ext>
                </a:extLst>
              </a:tr>
              <a:tr h="327532">
                <a:tc>
                  <a:txBody>
                    <a:bodyPr/>
                    <a:lstStyle>
                      <a:lvl1pPr marL="0" algn="l" defTabSz="914400" rtl="0" eaLnBrk="1" latinLnBrk="0" hangingPunct="1">
                        <a:defRPr sz="1800" b="1" kern="1200">
                          <a:solidFill>
                            <a:schemeClr val="lt1"/>
                          </a:solidFill>
                          <a:latin typeface="Times New Roman"/>
                          <a:ea typeface=""/>
                          <a:cs typeface=""/>
                        </a:defRPr>
                      </a:lvl1pPr>
                      <a:lvl2pPr marL="457200" algn="l" defTabSz="914400" rtl="0" eaLnBrk="1" latinLnBrk="0" hangingPunct="1">
                        <a:defRPr sz="1800" b="1" kern="1200">
                          <a:solidFill>
                            <a:schemeClr val="lt1"/>
                          </a:solidFill>
                          <a:latin typeface="Times New Roman"/>
                          <a:ea typeface=""/>
                          <a:cs typeface=""/>
                        </a:defRPr>
                      </a:lvl2pPr>
                      <a:lvl3pPr marL="914400" algn="l" defTabSz="914400" rtl="0" eaLnBrk="1" latinLnBrk="0" hangingPunct="1">
                        <a:defRPr sz="1800" b="1" kern="1200">
                          <a:solidFill>
                            <a:schemeClr val="lt1"/>
                          </a:solidFill>
                          <a:latin typeface="Times New Roman"/>
                          <a:ea typeface=""/>
                          <a:cs typeface=""/>
                        </a:defRPr>
                      </a:lvl3pPr>
                      <a:lvl4pPr marL="1371600" algn="l" defTabSz="914400" rtl="0" eaLnBrk="1" latinLnBrk="0" hangingPunct="1">
                        <a:defRPr sz="1800" b="1" kern="1200">
                          <a:solidFill>
                            <a:schemeClr val="lt1"/>
                          </a:solidFill>
                          <a:latin typeface="Times New Roman"/>
                          <a:ea typeface=""/>
                          <a:cs typeface=""/>
                        </a:defRPr>
                      </a:lvl4pPr>
                      <a:lvl5pPr marL="1828800" algn="l" defTabSz="914400" rtl="0" eaLnBrk="1" latinLnBrk="0" hangingPunct="1">
                        <a:defRPr sz="1800" b="1" kern="1200">
                          <a:solidFill>
                            <a:schemeClr val="lt1"/>
                          </a:solidFill>
                          <a:latin typeface="Times New Roman"/>
                          <a:ea typeface=""/>
                          <a:cs typeface=""/>
                        </a:defRPr>
                      </a:lvl5pPr>
                      <a:lvl6pPr marL="2286000" algn="l" defTabSz="914400" rtl="0" eaLnBrk="1" latinLnBrk="0" hangingPunct="1">
                        <a:defRPr sz="1800" b="1" kern="1200">
                          <a:solidFill>
                            <a:schemeClr val="lt1"/>
                          </a:solidFill>
                          <a:latin typeface="Times New Roman"/>
                          <a:ea typeface=""/>
                          <a:cs typeface=""/>
                        </a:defRPr>
                      </a:lvl6pPr>
                      <a:lvl7pPr marL="2743200" algn="l" defTabSz="914400" rtl="0" eaLnBrk="1" latinLnBrk="0" hangingPunct="1">
                        <a:defRPr sz="1800" b="1" kern="1200">
                          <a:solidFill>
                            <a:schemeClr val="lt1"/>
                          </a:solidFill>
                          <a:latin typeface="Times New Roman"/>
                          <a:ea typeface=""/>
                          <a:cs typeface=""/>
                        </a:defRPr>
                      </a:lvl7pPr>
                      <a:lvl8pPr marL="3200400" algn="l" defTabSz="914400" rtl="0" eaLnBrk="1" latinLnBrk="0" hangingPunct="1">
                        <a:defRPr sz="1800" b="1" kern="1200">
                          <a:solidFill>
                            <a:schemeClr val="lt1"/>
                          </a:solidFill>
                          <a:latin typeface="Times New Roman"/>
                          <a:ea typeface=""/>
                          <a:cs typeface=""/>
                        </a:defRPr>
                      </a:lvl8pPr>
                      <a:lvl9pPr marL="3657600" algn="l" defTabSz="914400" rtl="0" eaLnBrk="1" latinLnBrk="0" hangingPunct="1">
                        <a:defRPr sz="1800" b="1" kern="1200">
                          <a:solidFill>
                            <a:schemeClr val="lt1"/>
                          </a:solidFill>
                          <a:latin typeface="Times New Roman"/>
                          <a:ea typeface=""/>
                          <a:cs typeface=""/>
                        </a:defRPr>
                      </a:lvl9pPr>
                    </a:lstStyle>
                    <a:p>
                      <a:pPr algn="ctr">
                        <a:spcAft>
                          <a:spcPts val="0"/>
                        </a:spcAft>
                      </a:pPr>
                      <a:r>
                        <a:rPr lang="en-US" sz="1600" kern="100" dirty="0">
                          <a:solidFill>
                            <a:srgbClr val="FFF9F9"/>
                          </a:solidFill>
                          <a:effectLst/>
                          <a:latin typeface="华文细黑" panose="02010600040101010101" pitchFamily="2" charset="-122"/>
                          <a:ea typeface="华文细黑" panose="02010600040101010101" pitchFamily="2" charset="-122"/>
                          <a:cs typeface="Times New Roman" panose="02020603050405020304" pitchFamily="18" charset="0"/>
                        </a:rPr>
                        <a:t>fuel</a:t>
                      </a:r>
                      <a:endParaRPr lang="zh-CN" sz="1600" kern="100" dirty="0">
                        <a:solidFill>
                          <a:srgbClr val="FFF9F9"/>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49" marR="68549"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kern="100" dirty="0">
                          <a:solidFill>
                            <a:srgbClr val="FF0000"/>
                          </a:solidFill>
                          <a:effectLst/>
                          <a:latin typeface="华文细黑" panose="02010600040101010101" pitchFamily="2" charset="-122"/>
                          <a:ea typeface="华文细黑" panose="02010600040101010101" pitchFamily="2" charset="-122"/>
                          <a:cs typeface="Times New Roman" panose="02020603050405020304" pitchFamily="18" charset="0"/>
                        </a:rPr>
                        <a:t>UO</a:t>
                      </a:r>
                      <a:r>
                        <a:rPr lang="en-US" altLang="zh-CN" sz="1600" b="1" kern="100" baseline="-25000" dirty="0">
                          <a:solidFill>
                            <a:srgbClr val="FF0000"/>
                          </a:solidFill>
                          <a:effectLst/>
                          <a:latin typeface="华文细黑" panose="02010600040101010101" pitchFamily="2" charset="-122"/>
                          <a:ea typeface="华文细黑" panose="02010600040101010101" pitchFamily="2" charset="-122"/>
                          <a:cs typeface="Times New Roman" panose="02020603050405020304" pitchFamily="18" charset="0"/>
                        </a:rPr>
                        <a:t>2 </a:t>
                      </a:r>
                      <a:r>
                        <a:rPr lang="en-US" altLang="zh-CN" sz="1600" b="1" kern="100" dirty="0">
                          <a:solidFill>
                            <a:srgbClr val="FF0000"/>
                          </a:solidFill>
                          <a:effectLst/>
                          <a:latin typeface="华文细黑" panose="02010600040101010101" pitchFamily="2" charset="-122"/>
                          <a:ea typeface="华文细黑" panose="02010600040101010101" pitchFamily="2" charset="-122"/>
                          <a:cs typeface="Times New Roman" panose="02020603050405020304" pitchFamily="18" charset="0"/>
                        </a:rPr>
                        <a:t>(19.75%)</a:t>
                      </a:r>
                      <a:endParaRPr lang="zh-CN" altLang="zh-CN" sz="1600" b="1" kern="100" dirty="0">
                        <a:solidFill>
                          <a:srgbClr val="FF00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49" marR="68549"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0003"/>
                  </a:ext>
                </a:extLst>
              </a:tr>
              <a:tr h="427740">
                <a:tc>
                  <a:txBody>
                    <a:bodyPr/>
                    <a:lstStyle>
                      <a:lvl1pPr marL="0" algn="l" defTabSz="914400" rtl="0" eaLnBrk="1" latinLnBrk="0" hangingPunct="1">
                        <a:defRPr sz="1800" b="1" kern="1200">
                          <a:solidFill>
                            <a:schemeClr val="lt1"/>
                          </a:solidFill>
                          <a:latin typeface="Times New Roman"/>
                          <a:ea typeface=""/>
                          <a:cs typeface=""/>
                        </a:defRPr>
                      </a:lvl1pPr>
                      <a:lvl2pPr marL="457200" algn="l" defTabSz="914400" rtl="0" eaLnBrk="1" latinLnBrk="0" hangingPunct="1">
                        <a:defRPr sz="1800" b="1" kern="1200">
                          <a:solidFill>
                            <a:schemeClr val="lt1"/>
                          </a:solidFill>
                          <a:latin typeface="Times New Roman"/>
                          <a:ea typeface=""/>
                          <a:cs typeface=""/>
                        </a:defRPr>
                      </a:lvl2pPr>
                      <a:lvl3pPr marL="914400" algn="l" defTabSz="914400" rtl="0" eaLnBrk="1" latinLnBrk="0" hangingPunct="1">
                        <a:defRPr sz="1800" b="1" kern="1200">
                          <a:solidFill>
                            <a:schemeClr val="lt1"/>
                          </a:solidFill>
                          <a:latin typeface="Times New Roman"/>
                          <a:ea typeface=""/>
                          <a:cs typeface=""/>
                        </a:defRPr>
                      </a:lvl3pPr>
                      <a:lvl4pPr marL="1371600" algn="l" defTabSz="914400" rtl="0" eaLnBrk="1" latinLnBrk="0" hangingPunct="1">
                        <a:defRPr sz="1800" b="1" kern="1200">
                          <a:solidFill>
                            <a:schemeClr val="lt1"/>
                          </a:solidFill>
                          <a:latin typeface="Times New Roman"/>
                          <a:ea typeface=""/>
                          <a:cs typeface=""/>
                        </a:defRPr>
                      </a:lvl4pPr>
                      <a:lvl5pPr marL="1828800" algn="l" defTabSz="914400" rtl="0" eaLnBrk="1" latinLnBrk="0" hangingPunct="1">
                        <a:defRPr sz="1800" b="1" kern="1200">
                          <a:solidFill>
                            <a:schemeClr val="lt1"/>
                          </a:solidFill>
                          <a:latin typeface="Times New Roman"/>
                          <a:ea typeface=""/>
                          <a:cs typeface=""/>
                        </a:defRPr>
                      </a:lvl5pPr>
                      <a:lvl6pPr marL="2286000" algn="l" defTabSz="914400" rtl="0" eaLnBrk="1" latinLnBrk="0" hangingPunct="1">
                        <a:defRPr sz="1800" b="1" kern="1200">
                          <a:solidFill>
                            <a:schemeClr val="lt1"/>
                          </a:solidFill>
                          <a:latin typeface="Times New Roman"/>
                          <a:ea typeface=""/>
                          <a:cs typeface=""/>
                        </a:defRPr>
                      </a:lvl6pPr>
                      <a:lvl7pPr marL="2743200" algn="l" defTabSz="914400" rtl="0" eaLnBrk="1" latinLnBrk="0" hangingPunct="1">
                        <a:defRPr sz="1800" b="1" kern="1200">
                          <a:solidFill>
                            <a:schemeClr val="lt1"/>
                          </a:solidFill>
                          <a:latin typeface="Times New Roman"/>
                          <a:ea typeface=""/>
                          <a:cs typeface=""/>
                        </a:defRPr>
                      </a:lvl7pPr>
                      <a:lvl8pPr marL="3200400" algn="l" defTabSz="914400" rtl="0" eaLnBrk="1" latinLnBrk="0" hangingPunct="1">
                        <a:defRPr sz="1800" b="1" kern="1200">
                          <a:solidFill>
                            <a:schemeClr val="lt1"/>
                          </a:solidFill>
                          <a:latin typeface="Times New Roman"/>
                          <a:ea typeface=""/>
                          <a:cs typeface=""/>
                        </a:defRPr>
                      </a:lvl8pPr>
                      <a:lvl9pPr marL="3657600" algn="l" defTabSz="914400" rtl="0" eaLnBrk="1" latinLnBrk="0" hangingPunct="1">
                        <a:defRPr sz="1800" b="1" kern="1200">
                          <a:solidFill>
                            <a:schemeClr val="lt1"/>
                          </a:solidFill>
                          <a:latin typeface="Times New Roman"/>
                          <a:ea typeface=""/>
                          <a:cs typeface=""/>
                        </a:defRPr>
                      </a:lvl9pPr>
                    </a:lstStyle>
                    <a:p>
                      <a:pPr algn="ctr">
                        <a:spcAft>
                          <a:spcPts val="0"/>
                        </a:spcAft>
                      </a:pPr>
                      <a:r>
                        <a:rPr lang="en-US" altLang="zh-CN" sz="1600" kern="100" dirty="0">
                          <a:solidFill>
                            <a:srgbClr val="FFF9F9"/>
                          </a:solidFill>
                          <a:effectLst/>
                          <a:latin typeface="华文细黑" panose="02010600040101010101" pitchFamily="2" charset="-122"/>
                          <a:ea typeface="华文细黑" panose="02010600040101010101" pitchFamily="2" charset="-122"/>
                          <a:cs typeface="Times New Roman" panose="02020603050405020304" pitchFamily="18" charset="0"/>
                        </a:rPr>
                        <a:t>Main coolant Configuration</a:t>
                      </a:r>
                      <a:endParaRPr lang="zh-CN" sz="1600" kern="100" dirty="0">
                        <a:solidFill>
                          <a:srgbClr val="FFF9F9"/>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49" marR="68549" marT="0"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kern="100" dirty="0">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Pool-loop</a:t>
                      </a:r>
                      <a:endParaRPr lang="zh-CN" altLang="zh-CN" sz="1600" b="1" kern="100" dirty="0">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49" marR="68549"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0004"/>
                  </a:ext>
                </a:extLst>
              </a:tr>
              <a:tr h="427740">
                <a:tc>
                  <a:txBody>
                    <a:bodyPr/>
                    <a:lstStyle>
                      <a:lvl1pPr marL="0" algn="l" defTabSz="914400" rtl="0" eaLnBrk="1" latinLnBrk="0" hangingPunct="1">
                        <a:defRPr sz="1800" b="1" kern="1200">
                          <a:solidFill>
                            <a:schemeClr val="lt1"/>
                          </a:solidFill>
                          <a:latin typeface="Times New Roman"/>
                          <a:ea typeface=""/>
                          <a:cs typeface=""/>
                        </a:defRPr>
                      </a:lvl1pPr>
                      <a:lvl2pPr marL="457200" algn="l" defTabSz="914400" rtl="0" eaLnBrk="1" latinLnBrk="0" hangingPunct="1">
                        <a:defRPr sz="1800" b="1" kern="1200">
                          <a:solidFill>
                            <a:schemeClr val="lt1"/>
                          </a:solidFill>
                          <a:latin typeface="Times New Roman"/>
                          <a:ea typeface=""/>
                          <a:cs typeface=""/>
                        </a:defRPr>
                      </a:lvl2pPr>
                      <a:lvl3pPr marL="914400" algn="l" defTabSz="914400" rtl="0" eaLnBrk="1" latinLnBrk="0" hangingPunct="1">
                        <a:defRPr sz="1800" b="1" kern="1200">
                          <a:solidFill>
                            <a:schemeClr val="lt1"/>
                          </a:solidFill>
                          <a:latin typeface="Times New Roman"/>
                          <a:ea typeface=""/>
                          <a:cs typeface=""/>
                        </a:defRPr>
                      </a:lvl3pPr>
                      <a:lvl4pPr marL="1371600" algn="l" defTabSz="914400" rtl="0" eaLnBrk="1" latinLnBrk="0" hangingPunct="1">
                        <a:defRPr sz="1800" b="1" kern="1200">
                          <a:solidFill>
                            <a:schemeClr val="lt1"/>
                          </a:solidFill>
                          <a:latin typeface="Times New Roman"/>
                          <a:ea typeface=""/>
                          <a:cs typeface=""/>
                        </a:defRPr>
                      </a:lvl4pPr>
                      <a:lvl5pPr marL="1828800" algn="l" defTabSz="914400" rtl="0" eaLnBrk="1" latinLnBrk="0" hangingPunct="1">
                        <a:defRPr sz="1800" b="1" kern="1200">
                          <a:solidFill>
                            <a:schemeClr val="lt1"/>
                          </a:solidFill>
                          <a:latin typeface="Times New Roman"/>
                          <a:ea typeface=""/>
                          <a:cs typeface=""/>
                        </a:defRPr>
                      </a:lvl5pPr>
                      <a:lvl6pPr marL="2286000" algn="l" defTabSz="914400" rtl="0" eaLnBrk="1" latinLnBrk="0" hangingPunct="1">
                        <a:defRPr sz="1800" b="1" kern="1200">
                          <a:solidFill>
                            <a:schemeClr val="lt1"/>
                          </a:solidFill>
                          <a:latin typeface="Times New Roman"/>
                          <a:ea typeface=""/>
                          <a:cs typeface=""/>
                        </a:defRPr>
                      </a:lvl6pPr>
                      <a:lvl7pPr marL="2743200" algn="l" defTabSz="914400" rtl="0" eaLnBrk="1" latinLnBrk="0" hangingPunct="1">
                        <a:defRPr sz="1800" b="1" kern="1200">
                          <a:solidFill>
                            <a:schemeClr val="lt1"/>
                          </a:solidFill>
                          <a:latin typeface="Times New Roman"/>
                          <a:ea typeface=""/>
                          <a:cs typeface=""/>
                        </a:defRPr>
                      </a:lvl7pPr>
                      <a:lvl8pPr marL="3200400" algn="l" defTabSz="914400" rtl="0" eaLnBrk="1" latinLnBrk="0" hangingPunct="1">
                        <a:defRPr sz="1800" b="1" kern="1200">
                          <a:solidFill>
                            <a:schemeClr val="lt1"/>
                          </a:solidFill>
                          <a:latin typeface="Times New Roman"/>
                          <a:ea typeface=""/>
                          <a:cs typeface=""/>
                        </a:defRPr>
                      </a:lvl8pPr>
                      <a:lvl9pPr marL="3657600" algn="l" defTabSz="914400" rtl="0" eaLnBrk="1" latinLnBrk="0" hangingPunct="1">
                        <a:defRPr sz="1800" b="1" kern="1200">
                          <a:solidFill>
                            <a:schemeClr val="lt1"/>
                          </a:solidFill>
                          <a:latin typeface="Times New Roman"/>
                          <a:ea typeface=""/>
                          <a:cs typeface=""/>
                        </a:defRPr>
                      </a:lvl9pPr>
                    </a:lstStyle>
                    <a:p>
                      <a:pPr algn="ctr">
                        <a:spcAft>
                          <a:spcPts val="0"/>
                        </a:spcAft>
                      </a:pPr>
                      <a:r>
                        <a:rPr lang="en-US" sz="1600" kern="100" dirty="0">
                          <a:solidFill>
                            <a:srgbClr val="FFF9F9"/>
                          </a:solidFill>
                          <a:effectLst/>
                          <a:latin typeface="华文细黑" panose="02010600040101010101" pitchFamily="2" charset="-122"/>
                          <a:ea typeface="华文细黑" panose="02010600040101010101" pitchFamily="2" charset="-122"/>
                          <a:cs typeface="Times New Roman" panose="02020603050405020304" pitchFamily="18" charset="0"/>
                        </a:rPr>
                        <a:t>Main coolant driven mode</a:t>
                      </a:r>
                      <a:endParaRPr lang="zh-CN" sz="1600" kern="100" dirty="0">
                        <a:solidFill>
                          <a:srgbClr val="FFF9F9"/>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49" marR="68549"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kern="100" dirty="0">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Forced circulation</a:t>
                      </a:r>
                      <a:endParaRPr lang="zh-CN" altLang="zh-CN" sz="1600" b="1" kern="100" dirty="0">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49" marR="68549"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10005"/>
                  </a:ext>
                </a:extLst>
              </a:tr>
              <a:tr h="316010">
                <a:tc>
                  <a:txBody>
                    <a:bodyPr/>
                    <a:lstStyle>
                      <a:lvl1pPr marL="0" algn="l" defTabSz="914400" rtl="0" eaLnBrk="1" latinLnBrk="0" hangingPunct="1">
                        <a:defRPr sz="1800" b="1" kern="1200">
                          <a:solidFill>
                            <a:schemeClr val="lt1"/>
                          </a:solidFill>
                          <a:latin typeface="Times New Roman"/>
                          <a:ea typeface=""/>
                          <a:cs typeface=""/>
                        </a:defRPr>
                      </a:lvl1pPr>
                      <a:lvl2pPr marL="457200" algn="l" defTabSz="914400" rtl="0" eaLnBrk="1" latinLnBrk="0" hangingPunct="1">
                        <a:defRPr sz="1800" b="1" kern="1200">
                          <a:solidFill>
                            <a:schemeClr val="lt1"/>
                          </a:solidFill>
                          <a:latin typeface="Times New Roman"/>
                          <a:ea typeface=""/>
                          <a:cs typeface=""/>
                        </a:defRPr>
                      </a:lvl2pPr>
                      <a:lvl3pPr marL="914400" algn="l" defTabSz="914400" rtl="0" eaLnBrk="1" latinLnBrk="0" hangingPunct="1">
                        <a:defRPr sz="1800" b="1" kern="1200">
                          <a:solidFill>
                            <a:schemeClr val="lt1"/>
                          </a:solidFill>
                          <a:latin typeface="Times New Roman"/>
                          <a:ea typeface=""/>
                          <a:cs typeface=""/>
                        </a:defRPr>
                      </a:lvl3pPr>
                      <a:lvl4pPr marL="1371600" algn="l" defTabSz="914400" rtl="0" eaLnBrk="1" latinLnBrk="0" hangingPunct="1">
                        <a:defRPr sz="1800" b="1" kern="1200">
                          <a:solidFill>
                            <a:schemeClr val="lt1"/>
                          </a:solidFill>
                          <a:latin typeface="Times New Roman"/>
                          <a:ea typeface=""/>
                          <a:cs typeface=""/>
                        </a:defRPr>
                      </a:lvl4pPr>
                      <a:lvl5pPr marL="1828800" algn="l" defTabSz="914400" rtl="0" eaLnBrk="1" latinLnBrk="0" hangingPunct="1">
                        <a:defRPr sz="1800" b="1" kern="1200">
                          <a:solidFill>
                            <a:schemeClr val="lt1"/>
                          </a:solidFill>
                          <a:latin typeface="Times New Roman"/>
                          <a:ea typeface=""/>
                          <a:cs typeface=""/>
                        </a:defRPr>
                      </a:lvl5pPr>
                      <a:lvl6pPr marL="2286000" algn="l" defTabSz="914400" rtl="0" eaLnBrk="1" latinLnBrk="0" hangingPunct="1">
                        <a:defRPr sz="1800" b="1" kern="1200">
                          <a:solidFill>
                            <a:schemeClr val="lt1"/>
                          </a:solidFill>
                          <a:latin typeface="Times New Roman"/>
                          <a:ea typeface=""/>
                          <a:cs typeface=""/>
                        </a:defRPr>
                      </a:lvl6pPr>
                      <a:lvl7pPr marL="2743200" algn="l" defTabSz="914400" rtl="0" eaLnBrk="1" latinLnBrk="0" hangingPunct="1">
                        <a:defRPr sz="1800" b="1" kern="1200">
                          <a:solidFill>
                            <a:schemeClr val="lt1"/>
                          </a:solidFill>
                          <a:latin typeface="Times New Roman"/>
                          <a:ea typeface=""/>
                          <a:cs typeface=""/>
                        </a:defRPr>
                      </a:lvl7pPr>
                      <a:lvl8pPr marL="3200400" algn="l" defTabSz="914400" rtl="0" eaLnBrk="1" latinLnBrk="0" hangingPunct="1">
                        <a:defRPr sz="1800" b="1" kern="1200">
                          <a:solidFill>
                            <a:schemeClr val="lt1"/>
                          </a:solidFill>
                          <a:latin typeface="Times New Roman"/>
                          <a:ea typeface=""/>
                          <a:cs typeface=""/>
                        </a:defRPr>
                      </a:lvl8pPr>
                      <a:lvl9pPr marL="3657600" algn="l" defTabSz="914400" rtl="0" eaLnBrk="1" latinLnBrk="0" hangingPunct="1">
                        <a:defRPr sz="1800" b="1" kern="1200">
                          <a:solidFill>
                            <a:schemeClr val="lt1"/>
                          </a:solidFill>
                          <a:latin typeface="Times New Roman"/>
                          <a:ea typeface=""/>
                          <a:cs typeface=""/>
                        </a:defRPr>
                      </a:lvl9pPr>
                    </a:lstStyle>
                    <a:p>
                      <a:pPr algn="ctr">
                        <a:spcAft>
                          <a:spcPts val="0"/>
                        </a:spcAft>
                      </a:pPr>
                      <a:r>
                        <a:rPr lang="en-US" sz="1600" kern="100" dirty="0">
                          <a:solidFill>
                            <a:srgbClr val="FFF9F9"/>
                          </a:solidFill>
                          <a:effectLst/>
                          <a:latin typeface="华文细黑" panose="02010600040101010101" pitchFamily="2" charset="-122"/>
                          <a:ea typeface="华文细黑" panose="02010600040101010101" pitchFamily="2" charset="-122"/>
                          <a:cs typeface="Times New Roman" panose="02020603050405020304" pitchFamily="18" charset="0"/>
                        </a:rPr>
                        <a:t>    </a:t>
                      </a:r>
                      <a:r>
                        <a:rPr lang="en-US" altLang="zh-CN" sz="1600" kern="100" dirty="0">
                          <a:solidFill>
                            <a:srgbClr val="FFF9F9"/>
                          </a:solidFill>
                          <a:effectLst/>
                          <a:latin typeface="华文细黑" panose="02010600040101010101" pitchFamily="2" charset="-122"/>
                          <a:ea typeface="华文细黑" panose="02010600040101010101" pitchFamily="2" charset="-122"/>
                          <a:cs typeface="Times New Roman" panose="02020603050405020304" pitchFamily="18" charset="0"/>
                        </a:rPr>
                        <a:t>Coolant</a:t>
                      </a:r>
                      <a:endParaRPr lang="zh-CN" sz="1600" kern="100" dirty="0">
                        <a:solidFill>
                          <a:srgbClr val="FFF9F9"/>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49" marR="68549"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kern="100" dirty="0">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LBE</a:t>
                      </a:r>
                      <a:endParaRPr lang="zh-CN" altLang="zh-CN" sz="1600" b="1" kern="100" dirty="0">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49" marR="68549"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0006"/>
                  </a:ext>
                </a:extLst>
              </a:tr>
              <a:tr h="395262">
                <a:tc>
                  <a:txBody>
                    <a:bodyPr/>
                    <a:lstStyle>
                      <a:lvl1pPr marL="0" algn="l" defTabSz="914400" rtl="0" eaLnBrk="1" latinLnBrk="0" hangingPunct="1">
                        <a:defRPr sz="1800" b="1" kern="1200">
                          <a:solidFill>
                            <a:schemeClr val="lt1"/>
                          </a:solidFill>
                          <a:latin typeface="Times New Roman"/>
                          <a:ea typeface=""/>
                          <a:cs typeface=""/>
                        </a:defRPr>
                      </a:lvl1pPr>
                      <a:lvl2pPr marL="457200" algn="l" defTabSz="914400" rtl="0" eaLnBrk="1" latinLnBrk="0" hangingPunct="1">
                        <a:defRPr sz="1800" b="1" kern="1200">
                          <a:solidFill>
                            <a:schemeClr val="lt1"/>
                          </a:solidFill>
                          <a:latin typeface="Times New Roman"/>
                          <a:ea typeface=""/>
                          <a:cs typeface=""/>
                        </a:defRPr>
                      </a:lvl2pPr>
                      <a:lvl3pPr marL="914400" algn="l" defTabSz="914400" rtl="0" eaLnBrk="1" latinLnBrk="0" hangingPunct="1">
                        <a:defRPr sz="1800" b="1" kern="1200">
                          <a:solidFill>
                            <a:schemeClr val="lt1"/>
                          </a:solidFill>
                          <a:latin typeface="Times New Roman"/>
                          <a:ea typeface=""/>
                          <a:cs typeface=""/>
                        </a:defRPr>
                      </a:lvl3pPr>
                      <a:lvl4pPr marL="1371600" algn="l" defTabSz="914400" rtl="0" eaLnBrk="1" latinLnBrk="0" hangingPunct="1">
                        <a:defRPr sz="1800" b="1" kern="1200">
                          <a:solidFill>
                            <a:schemeClr val="lt1"/>
                          </a:solidFill>
                          <a:latin typeface="Times New Roman"/>
                          <a:ea typeface=""/>
                          <a:cs typeface=""/>
                        </a:defRPr>
                      </a:lvl4pPr>
                      <a:lvl5pPr marL="1828800" algn="l" defTabSz="914400" rtl="0" eaLnBrk="1" latinLnBrk="0" hangingPunct="1">
                        <a:defRPr sz="1800" b="1" kern="1200">
                          <a:solidFill>
                            <a:schemeClr val="lt1"/>
                          </a:solidFill>
                          <a:latin typeface="Times New Roman"/>
                          <a:ea typeface=""/>
                          <a:cs typeface=""/>
                        </a:defRPr>
                      </a:lvl5pPr>
                      <a:lvl6pPr marL="2286000" algn="l" defTabSz="914400" rtl="0" eaLnBrk="1" latinLnBrk="0" hangingPunct="1">
                        <a:defRPr sz="1800" b="1" kern="1200">
                          <a:solidFill>
                            <a:schemeClr val="lt1"/>
                          </a:solidFill>
                          <a:latin typeface="Times New Roman"/>
                          <a:ea typeface=""/>
                          <a:cs typeface=""/>
                        </a:defRPr>
                      </a:lvl6pPr>
                      <a:lvl7pPr marL="2743200" algn="l" defTabSz="914400" rtl="0" eaLnBrk="1" latinLnBrk="0" hangingPunct="1">
                        <a:defRPr sz="1800" b="1" kern="1200">
                          <a:solidFill>
                            <a:schemeClr val="lt1"/>
                          </a:solidFill>
                          <a:latin typeface="Times New Roman"/>
                          <a:ea typeface=""/>
                          <a:cs typeface=""/>
                        </a:defRPr>
                      </a:lvl7pPr>
                      <a:lvl8pPr marL="3200400" algn="l" defTabSz="914400" rtl="0" eaLnBrk="1" latinLnBrk="0" hangingPunct="1">
                        <a:defRPr sz="1800" b="1" kern="1200">
                          <a:solidFill>
                            <a:schemeClr val="lt1"/>
                          </a:solidFill>
                          <a:latin typeface="Times New Roman"/>
                          <a:ea typeface=""/>
                          <a:cs typeface=""/>
                        </a:defRPr>
                      </a:lvl8pPr>
                      <a:lvl9pPr marL="3657600" algn="l" defTabSz="914400" rtl="0" eaLnBrk="1" latinLnBrk="0" hangingPunct="1">
                        <a:defRPr sz="1800" b="1" kern="1200">
                          <a:solidFill>
                            <a:schemeClr val="lt1"/>
                          </a:solidFill>
                          <a:latin typeface="Times New Roman"/>
                          <a:ea typeface=""/>
                          <a:cs typeface=""/>
                        </a:defRPr>
                      </a:lvl9pPr>
                    </a:lstStyle>
                    <a:p>
                      <a:pPr algn="ctr">
                        <a:spcAft>
                          <a:spcPts val="0"/>
                        </a:spcAft>
                      </a:pPr>
                      <a:r>
                        <a:rPr lang="en-US" sz="1600" kern="100" dirty="0">
                          <a:solidFill>
                            <a:srgbClr val="FFF9F9"/>
                          </a:solidFill>
                          <a:effectLst/>
                          <a:latin typeface="华文细黑" panose="02010600040101010101" pitchFamily="2" charset="-122"/>
                          <a:ea typeface="华文细黑" panose="02010600040101010101" pitchFamily="2" charset="-122"/>
                          <a:cs typeface="Times New Roman" panose="02020603050405020304" pitchFamily="18" charset="0"/>
                        </a:rPr>
                        <a:t>Main coolant pressure</a:t>
                      </a:r>
                      <a:endParaRPr lang="zh-CN" sz="1600" kern="100" dirty="0">
                        <a:solidFill>
                          <a:srgbClr val="FFF9F9"/>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49" marR="68549"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kern="100" dirty="0">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Normal</a:t>
                      </a:r>
                      <a:endParaRPr lang="zh-CN" altLang="zh-CN" sz="1600" b="1" kern="100" dirty="0">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49" marR="68549"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10007"/>
                  </a:ext>
                </a:extLst>
              </a:tr>
              <a:tr h="395276">
                <a:tc>
                  <a:txBody>
                    <a:bodyPr/>
                    <a:lstStyle>
                      <a:lvl1pPr marL="0" algn="l" defTabSz="914400" rtl="0" eaLnBrk="1" latinLnBrk="0" hangingPunct="1">
                        <a:defRPr sz="1800" b="1" kern="1200">
                          <a:solidFill>
                            <a:schemeClr val="lt1"/>
                          </a:solidFill>
                          <a:latin typeface="Times New Roman"/>
                          <a:ea typeface=""/>
                          <a:cs typeface=""/>
                        </a:defRPr>
                      </a:lvl1pPr>
                      <a:lvl2pPr marL="457200" algn="l" defTabSz="914400" rtl="0" eaLnBrk="1" latinLnBrk="0" hangingPunct="1">
                        <a:defRPr sz="1800" b="1" kern="1200">
                          <a:solidFill>
                            <a:schemeClr val="lt1"/>
                          </a:solidFill>
                          <a:latin typeface="Times New Roman"/>
                          <a:ea typeface=""/>
                          <a:cs typeface=""/>
                        </a:defRPr>
                      </a:lvl2pPr>
                      <a:lvl3pPr marL="914400" algn="l" defTabSz="914400" rtl="0" eaLnBrk="1" latinLnBrk="0" hangingPunct="1">
                        <a:defRPr sz="1800" b="1" kern="1200">
                          <a:solidFill>
                            <a:schemeClr val="lt1"/>
                          </a:solidFill>
                          <a:latin typeface="Times New Roman"/>
                          <a:ea typeface=""/>
                          <a:cs typeface=""/>
                        </a:defRPr>
                      </a:lvl3pPr>
                      <a:lvl4pPr marL="1371600" algn="l" defTabSz="914400" rtl="0" eaLnBrk="1" latinLnBrk="0" hangingPunct="1">
                        <a:defRPr sz="1800" b="1" kern="1200">
                          <a:solidFill>
                            <a:schemeClr val="lt1"/>
                          </a:solidFill>
                          <a:latin typeface="Times New Roman"/>
                          <a:ea typeface=""/>
                          <a:cs typeface=""/>
                        </a:defRPr>
                      </a:lvl4pPr>
                      <a:lvl5pPr marL="1828800" algn="l" defTabSz="914400" rtl="0" eaLnBrk="1" latinLnBrk="0" hangingPunct="1">
                        <a:defRPr sz="1800" b="1" kern="1200">
                          <a:solidFill>
                            <a:schemeClr val="lt1"/>
                          </a:solidFill>
                          <a:latin typeface="Times New Roman"/>
                          <a:ea typeface=""/>
                          <a:cs typeface=""/>
                        </a:defRPr>
                      </a:lvl5pPr>
                      <a:lvl6pPr marL="2286000" algn="l" defTabSz="914400" rtl="0" eaLnBrk="1" latinLnBrk="0" hangingPunct="1">
                        <a:defRPr sz="1800" b="1" kern="1200">
                          <a:solidFill>
                            <a:schemeClr val="lt1"/>
                          </a:solidFill>
                          <a:latin typeface="Times New Roman"/>
                          <a:ea typeface=""/>
                          <a:cs typeface=""/>
                        </a:defRPr>
                      </a:lvl6pPr>
                      <a:lvl7pPr marL="2743200" algn="l" defTabSz="914400" rtl="0" eaLnBrk="1" latinLnBrk="0" hangingPunct="1">
                        <a:defRPr sz="1800" b="1" kern="1200">
                          <a:solidFill>
                            <a:schemeClr val="lt1"/>
                          </a:solidFill>
                          <a:latin typeface="Times New Roman"/>
                          <a:ea typeface=""/>
                          <a:cs typeface=""/>
                        </a:defRPr>
                      </a:lvl7pPr>
                      <a:lvl8pPr marL="3200400" algn="l" defTabSz="914400" rtl="0" eaLnBrk="1" latinLnBrk="0" hangingPunct="1">
                        <a:defRPr sz="1800" b="1" kern="1200">
                          <a:solidFill>
                            <a:schemeClr val="lt1"/>
                          </a:solidFill>
                          <a:latin typeface="Times New Roman"/>
                          <a:ea typeface=""/>
                          <a:cs typeface=""/>
                        </a:defRPr>
                      </a:lvl8pPr>
                      <a:lvl9pPr marL="3657600" algn="l" defTabSz="914400" rtl="0" eaLnBrk="1" latinLnBrk="0" hangingPunct="1">
                        <a:defRPr sz="1800" b="1" kern="1200">
                          <a:solidFill>
                            <a:schemeClr val="lt1"/>
                          </a:solidFill>
                          <a:latin typeface="Times New Roman"/>
                          <a:ea typeface=""/>
                          <a:cs typeface=""/>
                        </a:defRPr>
                      </a:lvl9pPr>
                    </a:lstStyle>
                    <a:p>
                      <a:pPr algn="ctr">
                        <a:spcAft>
                          <a:spcPts val="0"/>
                        </a:spcAft>
                      </a:pPr>
                      <a:r>
                        <a:rPr lang="en-US" sz="1600" kern="100" dirty="0">
                          <a:solidFill>
                            <a:srgbClr val="FFF9F9"/>
                          </a:solidFill>
                          <a:effectLst/>
                          <a:latin typeface="华文细黑" panose="02010600040101010101" pitchFamily="2" charset="-122"/>
                          <a:ea typeface="华文细黑" panose="02010600040101010101" pitchFamily="2" charset="-122"/>
                          <a:cs typeface="Times New Roman" panose="02020603050405020304" pitchFamily="18" charset="0"/>
                        </a:rPr>
                        <a:t>Main coolant temp</a:t>
                      </a:r>
                      <a:endParaRPr lang="zh-CN" sz="1600" kern="100" dirty="0">
                        <a:solidFill>
                          <a:srgbClr val="FFF9F9"/>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49" marR="68549"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kern="100" dirty="0">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280-380</a:t>
                      </a:r>
                      <a:r>
                        <a:rPr lang="ja-JP" altLang="zh-CN" sz="1600" b="1" kern="100" dirty="0">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a:t>
                      </a:r>
                      <a:endParaRPr lang="zh-CN" altLang="zh-CN" sz="1600" b="1" kern="100" dirty="0">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49" marR="68549"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0008"/>
                  </a:ext>
                </a:extLst>
              </a:tr>
              <a:tr h="514101">
                <a:tc>
                  <a:txBody>
                    <a:bodyPr/>
                    <a:lstStyle>
                      <a:lvl1pPr marL="0" algn="l" defTabSz="914400" rtl="0" eaLnBrk="1" latinLnBrk="0" hangingPunct="1">
                        <a:defRPr sz="1800" b="1" kern="1200">
                          <a:solidFill>
                            <a:schemeClr val="lt1"/>
                          </a:solidFill>
                          <a:latin typeface="Times New Roman"/>
                          <a:ea typeface=""/>
                          <a:cs typeface=""/>
                        </a:defRPr>
                      </a:lvl1pPr>
                      <a:lvl2pPr marL="457200" algn="l" defTabSz="914400" rtl="0" eaLnBrk="1" latinLnBrk="0" hangingPunct="1">
                        <a:defRPr sz="1800" b="1" kern="1200">
                          <a:solidFill>
                            <a:schemeClr val="lt1"/>
                          </a:solidFill>
                          <a:latin typeface="Times New Roman"/>
                          <a:ea typeface=""/>
                          <a:cs typeface=""/>
                        </a:defRPr>
                      </a:lvl2pPr>
                      <a:lvl3pPr marL="914400" algn="l" defTabSz="914400" rtl="0" eaLnBrk="1" latinLnBrk="0" hangingPunct="1">
                        <a:defRPr sz="1800" b="1" kern="1200">
                          <a:solidFill>
                            <a:schemeClr val="lt1"/>
                          </a:solidFill>
                          <a:latin typeface="Times New Roman"/>
                          <a:ea typeface=""/>
                          <a:cs typeface=""/>
                        </a:defRPr>
                      </a:lvl3pPr>
                      <a:lvl4pPr marL="1371600" algn="l" defTabSz="914400" rtl="0" eaLnBrk="1" latinLnBrk="0" hangingPunct="1">
                        <a:defRPr sz="1800" b="1" kern="1200">
                          <a:solidFill>
                            <a:schemeClr val="lt1"/>
                          </a:solidFill>
                          <a:latin typeface="Times New Roman"/>
                          <a:ea typeface=""/>
                          <a:cs typeface=""/>
                        </a:defRPr>
                      </a:lvl4pPr>
                      <a:lvl5pPr marL="1828800" algn="l" defTabSz="914400" rtl="0" eaLnBrk="1" latinLnBrk="0" hangingPunct="1">
                        <a:defRPr sz="1800" b="1" kern="1200">
                          <a:solidFill>
                            <a:schemeClr val="lt1"/>
                          </a:solidFill>
                          <a:latin typeface="Times New Roman"/>
                          <a:ea typeface=""/>
                          <a:cs typeface=""/>
                        </a:defRPr>
                      </a:lvl5pPr>
                      <a:lvl6pPr marL="2286000" algn="l" defTabSz="914400" rtl="0" eaLnBrk="1" latinLnBrk="0" hangingPunct="1">
                        <a:defRPr sz="1800" b="1" kern="1200">
                          <a:solidFill>
                            <a:schemeClr val="lt1"/>
                          </a:solidFill>
                          <a:latin typeface="Times New Roman"/>
                          <a:ea typeface=""/>
                          <a:cs typeface=""/>
                        </a:defRPr>
                      </a:lvl6pPr>
                      <a:lvl7pPr marL="2743200" algn="l" defTabSz="914400" rtl="0" eaLnBrk="1" latinLnBrk="0" hangingPunct="1">
                        <a:defRPr sz="1800" b="1" kern="1200">
                          <a:solidFill>
                            <a:schemeClr val="lt1"/>
                          </a:solidFill>
                          <a:latin typeface="Times New Roman"/>
                          <a:ea typeface=""/>
                          <a:cs typeface=""/>
                        </a:defRPr>
                      </a:lvl7pPr>
                      <a:lvl8pPr marL="3200400" algn="l" defTabSz="914400" rtl="0" eaLnBrk="1" latinLnBrk="0" hangingPunct="1">
                        <a:defRPr sz="1800" b="1" kern="1200">
                          <a:solidFill>
                            <a:schemeClr val="lt1"/>
                          </a:solidFill>
                          <a:latin typeface="Times New Roman"/>
                          <a:ea typeface=""/>
                          <a:cs typeface=""/>
                        </a:defRPr>
                      </a:lvl8pPr>
                      <a:lvl9pPr marL="3657600" algn="l" defTabSz="914400" rtl="0" eaLnBrk="1" latinLnBrk="0" hangingPunct="1">
                        <a:defRPr sz="1800" b="1" kern="1200">
                          <a:solidFill>
                            <a:schemeClr val="lt1"/>
                          </a:solidFill>
                          <a:latin typeface="Times New Roman"/>
                          <a:ea typeface=""/>
                          <a:cs typeface=""/>
                        </a:defRPr>
                      </a:lvl9pPr>
                    </a:lstStyle>
                    <a:p>
                      <a:pPr algn="ctr">
                        <a:spcAft>
                          <a:spcPts val="0"/>
                        </a:spcAft>
                      </a:pPr>
                      <a:r>
                        <a:rPr lang="en-US" sz="1600" kern="100" dirty="0">
                          <a:solidFill>
                            <a:srgbClr val="FFF9F9"/>
                          </a:solidFill>
                          <a:effectLst/>
                          <a:latin typeface="华文细黑" panose="02010600040101010101" pitchFamily="2" charset="-122"/>
                          <a:ea typeface="华文细黑" panose="02010600040101010101" pitchFamily="2" charset="-122"/>
                          <a:cs typeface="Times New Roman" panose="02020603050405020304" pitchFamily="18" charset="0"/>
                        </a:rPr>
                        <a:t>    </a:t>
                      </a:r>
                      <a:r>
                        <a:rPr lang="en-US" altLang="zh-CN" sz="1600" kern="100" dirty="0">
                          <a:solidFill>
                            <a:srgbClr val="FFF9F9"/>
                          </a:solidFill>
                          <a:effectLst/>
                          <a:latin typeface="华文细黑" panose="02010600040101010101" pitchFamily="2" charset="-122"/>
                          <a:ea typeface="华文细黑" panose="02010600040101010101" pitchFamily="2" charset="-122"/>
                          <a:cs typeface="Times New Roman" panose="02020603050405020304" pitchFamily="18" charset="0"/>
                        </a:rPr>
                        <a:t>main coolant exchanger</a:t>
                      </a:r>
                      <a:endParaRPr lang="zh-CN" sz="1600" kern="100" dirty="0">
                        <a:solidFill>
                          <a:srgbClr val="FFF9F9"/>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49" marR="68549"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kern="100" dirty="0">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Main exchanger</a:t>
                      </a:r>
                      <a:r>
                        <a:rPr lang="zh-CN" altLang="zh-CN" sz="1600" b="1" kern="100" dirty="0">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a:t>
                      </a:r>
                      <a:r>
                        <a:rPr lang="en-US" altLang="zh-CN" sz="1600" b="1" kern="100" dirty="0">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2</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kern="100" dirty="0">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Auxiliary</a:t>
                      </a:r>
                      <a:r>
                        <a:rPr lang="zh-CN" altLang="en-US" sz="1600" b="1" kern="100" dirty="0">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 </a:t>
                      </a:r>
                      <a:r>
                        <a:rPr lang="en-US" altLang="zh-CN" sz="1600" b="1" kern="100" dirty="0">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exchanger</a:t>
                      </a:r>
                      <a:r>
                        <a:rPr lang="zh-CN" altLang="zh-CN" sz="1600" b="1" kern="100" dirty="0">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a:t>
                      </a:r>
                      <a:r>
                        <a:rPr lang="en-US" altLang="zh-CN" sz="1600" b="1" kern="100" dirty="0">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4</a:t>
                      </a:r>
                      <a:endParaRPr lang="zh-CN" altLang="zh-CN" sz="1600" b="1" kern="100" dirty="0">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49" marR="68549"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10009"/>
                  </a:ext>
                </a:extLst>
              </a:tr>
              <a:tr h="316010">
                <a:tc>
                  <a:txBody>
                    <a:bodyPr/>
                    <a:lstStyle>
                      <a:lvl1pPr marL="0" algn="l" defTabSz="914400" rtl="0" eaLnBrk="1" latinLnBrk="0" hangingPunct="1">
                        <a:defRPr sz="1800" b="1" kern="1200">
                          <a:solidFill>
                            <a:schemeClr val="lt1"/>
                          </a:solidFill>
                          <a:latin typeface="Times New Roman"/>
                          <a:ea typeface=""/>
                          <a:cs typeface=""/>
                        </a:defRPr>
                      </a:lvl1pPr>
                      <a:lvl2pPr marL="457200" algn="l" defTabSz="914400" rtl="0" eaLnBrk="1" latinLnBrk="0" hangingPunct="1">
                        <a:defRPr sz="1800" b="1" kern="1200">
                          <a:solidFill>
                            <a:schemeClr val="lt1"/>
                          </a:solidFill>
                          <a:latin typeface="Times New Roman"/>
                          <a:ea typeface=""/>
                          <a:cs typeface=""/>
                        </a:defRPr>
                      </a:lvl2pPr>
                      <a:lvl3pPr marL="914400" algn="l" defTabSz="914400" rtl="0" eaLnBrk="1" latinLnBrk="0" hangingPunct="1">
                        <a:defRPr sz="1800" b="1" kern="1200">
                          <a:solidFill>
                            <a:schemeClr val="lt1"/>
                          </a:solidFill>
                          <a:latin typeface="Times New Roman"/>
                          <a:ea typeface=""/>
                          <a:cs typeface=""/>
                        </a:defRPr>
                      </a:lvl3pPr>
                      <a:lvl4pPr marL="1371600" algn="l" defTabSz="914400" rtl="0" eaLnBrk="1" latinLnBrk="0" hangingPunct="1">
                        <a:defRPr sz="1800" b="1" kern="1200">
                          <a:solidFill>
                            <a:schemeClr val="lt1"/>
                          </a:solidFill>
                          <a:latin typeface="Times New Roman"/>
                          <a:ea typeface=""/>
                          <a:cs typeface=""/>
                        </a:defRPr>
                      </a:lvl4pPr>
                      <a:lvl5pPr marL="1828800" algn="l" defTabSz="914400" rtl="0" eaLnBrk="1" latinLnBrk="0" hangingPunct="1">
                        <a:defRPr sz="1800" b="1" kern="1200">
                          <a:solidFill>
                            <a:schemeClr val="lt1"/>
                          </a:solidFill>
                          <a:latin typeface="Times New Roman"/>
                          <a:ea typeface=""/>
                          <a:cs typeface=""/>
                        </a:defRPr>
                      </a:lvl5pPr>
                      <a:lvl6pPr marL="2286000" algn="l" defTabSz="914400" rtl="0" eaLnBrk="1" latinLnBrk="0" hangingPunct="1">
                        <a:defRPr sz="1800" b="1" kern="1200">
                          <a:solidFill>
                            <a:schemeClr val="lt1"/>
                          </a:solidFill>
                          <a:latin typeface="Times New Roman"/>
                          <a:ea typeface=""/>
                          <a:cs typeface=""/>
                        </a:defRPr>
                      </a:lvl6pPr>
                      <a:lvl7pPr marL="2743200" algn="l" defTabSz="914400" rtl="0" eaLnBrk="1" latinLnBrk="0" hangingPunct="1">
                        <a:defRPr sz="1800" b="1" kern="1200">
                          <a:solidFill>
                            <a:schemeClr val="lt1"/>
                          </a:solidFill>
                          <a:latin typeface="Times New Roman"/>
                          <a:ea typeface=""/>
                          <a:cs typeface=""/>
                        </a:defRPr>
                      </a:lvl7pPr>
                      <a:lvl8pPr marL="3200400" algn="l" defTabSz="914400" rtl="0" eaLnBrk="1" latinLnBrk="0" hangingPunct="1">
                        <a:defRPr sz="1800" b="1" kern="1200">
                          <a:solidFill>
                            <a:schemeClr val="lt1"/>
                          </a:solidFill>
                          <a:latin typeface="Times New Roman"/>
                          <a:ea typeface=""/>
                          <a:cs typeface=""/>
                        </a:defRPr>
                      </a:lvl8pPr>
                      <a:lvl9pPr marL="3657600" algn="l" defTabSz="914400" rtl="0" eaLnBrk="1" latinLnBrk="0" hangingPunct="1">
                        <a:defRPr sz="1800" b="1" kern="1200">
                          <a:solidFill>
                            <a:schemeClr val="lt1"/>
                          </a:solidFill>
                          <a:latin typeface="Times New Roman"/>
                          <a:ea typeface=""/>
                          <a:cs typeface=""/>
                        </a:defRPr>
                      </a:lvl9pPr>
                    </a:lstStyle>
                    <a:p>
                      <a:pPr algn="ctr">
                        <a:spcAft>
                          <a:spcPts val="0"/>
                        </a:spcAft>
                      </a:pPr>
                      <a:r>
                        <a:rPr lang="en-US" sz="1600" kern="100" dirty="0">
                          <a:solidFill>
                            <a:srgbClr val="FFF9F9"/>
                          </a:solidFill>
                          <a:effectLst/>
                          <a:latin typeface="华文细黑" panose="02010600040101010101" pitchFamily="2" charset="-122"/>
                          <a:ea typeface="华文细黑" panose="02010600040101010101" pitchFamily="2" charset="-122"/>
                          <a:cs typeface="Times New Roman" panose="02020603050405020304" pitchFamily="18" charset="0"/>
                        </a:rPr>
                        <a:t>    </a:t>
                      </a:r>
                      <a:r>
                        <a:rPr lang="en-US" altLang="zh-CN" sz="1600" kern="100" dirty="0">
                          <a:solidFill>
                            <a:srgbClr val="FFF9F9"/>
                          </a:solidFill>
                          <a:effectLst/>
                          <a:latin typeface="华文细黑" panose="02010600040101010101" pitchFamily="2" charset="-122"/>
                          <a:ea typeface="华文细黑" panose="02010600040101010101" pitchFamily="2" charset="-122"/>
                          <a:cs typeface="Times New Roman" panose="02020603050405020304" pitchFamily="18" charset="0"/>
                        </a:rPr>
                        <a:t>Main pump</a:t>
                      </a:r>
                      <a:endParaRPr lang="zh-CN" sz="1600" kern="100" dirty="0">
                        <a:solidFill>
                          <a:srgbClr val="FFF9F9"/>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49" marR="68549"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kern="100" dirty="0">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Mechanical pump</a:t>
                      </a:r>
                      <a:r>
                        <a:rPr lang="zh-CN" altLang="zh-CN" sz="1600" b="1" kern="100" dirty="0">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a:t>
                      </a:r>
                      <a:r>
                        <a:rPr lang="en-US" altLang="zh-CN" sz="1600" b="1" kern="100" dirty="0">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2</a:t>
                      </a:r>
                      <a:endParaRPr lang="zh-CN" sz="1600" b="1" kern="100" dirty="0">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49" marR="68549"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0010"/>
                  </a:ext>
                </a:extLst>
              </a:tr>
              <a:tr h="327532">
                <a:tc>
                  <a:txBody>
                    <a:bodyPr/>
                    <a:lstStyle>
                      <a:lvl1pPr marL="0" algn="l" defTabSz="914400" rtl="0" eaLnBrk="1" latinLnBrk="0" hangingPunct="1">
                        <a:defRPr sz="1800" b="1" kern="1200">
                          <a:solidFill>
                            <a:schemeClr val="lt1"/>
                          </a:solidFill>
                          <a:latin typeface="Times New Roman"/>
                          <a:ea typeface=""/>
                          <a:cs typeface=""/>
                        </a:defRPr>
                      </a:lvl1pPr>
                      <a:lvl2pPr marL="457200" algn="l" defTabSz="914400" rtl="0" eaLnBrk="1" latinLnBrk="0" hangingPunct="1">
                        <a:defRPr sz="1800" b="1" kern="1200">
                          <a:solidFill>
                            <a:schemeClr val="lt1"/>
                          </a:solidFill>
                          <a:latin typeface="Times New Roman"/>
                          <a:ea typeface=""/>
                          <a:cs typeface=""/>
                        </a:defRPr>
                      </a:lvl2pPr>
                      <a:lvl3pPr marL="914400" algn="l" defTabSz="914400" rtl="0" eaLnBrk="1" latinLnBrk="0" hangingPunct="1">
                        <a:defRPr sz="1800" b="1" kern="1200">
                          <a:solidFill>
                            <a:schemeClr val="lt1"/>
                          </a:solidFill>
                          <a:latin typeface="Times New Roman"/>
                          <a:ea typeface=""/>
                          <a:cs typeface=""/>
                        </a:defRPr>
                      </a:lvl3pPr>
                      <a:lvl4pPr marL="1371600" algn="l" defTabSz="914400" rtl="0" eaLnBrk="1" latinLnBrk="0" hangingPunct="1">
                        <a:defRPr sz="1800" b="1" kern="1200">
                          <a:solidFill>
                            <a:schemeClr val="lt1"/>
                          </a:solidFill>
                          <a:latin typeface="Times New Roman"/>
                          <a:ea typeface=""/>
                          <a:cs typeface=""/>
                        </a:defRPr>
                      </a:lvl4pPr>
                      <a:lvl5pPr marL="1828800" algn="l" defTabSz="914400" rtl="0" eaLnBrk="1" latinLnBrk="0" hangingPunct="1">
                        <a:defRPr sz="1800" b="1" kern="1200">
                          <a:solidFill>
                            <a:schemeClr val="lt1"/>
                          </a:solidFill>
                          <a:latin typeface="Times New Roman"/>
                          <a:ea typeface=""/>
                          <a:cs typeface=""/>
                        </a:defRPr>
                      </a:lvl5pPr>
                      <a:lvl6pPr marL="2286000" algn="l" defTabSz="914400" rtl="0" eaLnBrk="1" latinLnBrk="0" hangingPunct="1">
                        <a:defRPr sz="1800" b="1" kern="1200">
                          <a:solidFill>
                            <a:schemeClr val="lt1"/>
                          </a:solidFill>
                          <a:latin typeface="Times New Roman"/>
                          <a:ea typeface=""/>
                          <a:cs typeface=""/>
                        </a:defRPr>
                      </a:lvl6pPr>
                      <a:lvl7pPr marL="2743200" algn="l" defTabSz="914400" rtl="0" eaLnBrk="1" latinLnBrk="0" hangingPunct="1">
                        <a:defRPr sz="1800" b="1" kern="1200">
                          <a:solidFill>
                            <a:schemeClr val="lt1"/>
                          </a:solidFill>
                          <a:latin typeface="Times New Roman"/>
                          <a:ea typeface=""/>
                          <a:cs typeface=""/>
                        </a:defRPr>
                      </a:lvl7pPr>
                      <a:lvl8pPr marL="3200400" algn="l" defTabSz="914400" rtl="0" eaLnBrk="1" latinLnBrk="0" hangingPunct="1">
                        <a:defRPr sz="1800" b="1" kern="1200">
                          <a:solidFill>
                            <a:schemeClr val="lt1"/>
                          </a:solidFill>
                          <a:latin typeface="Times New Roman"/>
                          <a:ea typeface=""/>
                          <a:cs typeface=""/>
                        </a:defRPr>
                      </a:lvl8pPr>
                      <a:lvl9pPr marL="3657600" algn="l" defTabSz="914400" rtl="0" eaLnBrk="1" latinLnBrk="0" hangingPunct="1">
                        <a:defRPr sz="1800" b="1" kern="1200">
                          <a:solidFill>
                            <a:schemeClr val="lt1"/>
                          </a:solidFill>
                          <a:latin typeface="Times New Roman"/>
                          <a:ea typeface=""/>
                          <a:cs typeface=""/>
                        </a:defRPr>
                      </a:lvl9pPr>
                    </a:lstStyle>
                    <a:p>
                      <a:pPr algn="ctr">
                        <a:spcAft>
                          <a:spcPts val="0"/>
                        </a:spcAft>
                      </a:pPr>
                      <a:r>
                        <a:rPr lang="en-US" sz="1600" kern="100" dirty="0">
                          <a:solidFill>
                            <a:srgbClr val="FFF9F9"/>
                          </a:solidFill>
                          <a:effectLst/>
                          <a:latin typeface="华文细黑" panose="02010600040101010101" pitchFamily="2" charset="-122"/>
                          <a:ea typeface="华文细黑" panose="02010600040101010101" pitchFamily="2" charset="-122"/>
                          <a:cs typeface="Times New Roman" panose="02020603050405020304" pitchFamily="18" charset="0"/>
                        </a:rPr>
                        <a:t>    </a:t>
                      </a:r>
                      <a:r>
                        <a:rPr lang="en-US" altLang="zh-CN" sz="1600" kern="100" dirty="0">
                          <a:solidFill>
                            <a:srgbClr val="FFF9F9"/>
                          </a:solidFill>
                          <a:effectLst/>
                          <a:latin typeface="华文细黑" panose="02010600040101010101" pitchFamily="2" charset="-122"/>
                          <a:ea typeface="华文细黑" panose="02010600040101010101" pitchFamily="2" charset="-122"/>
                          <a:cs typeface="Times New Roman" panose="02020603050405020304" pitchFamily="18" charset="0"/>
                        </a:rPr>
                        <a:t>Secondary Loop coolant</a:t>
                      </a:r>
                      <a:endParaRPr lang="zh-CN" sz="1600" kern="100" dirty="0">
                        <a:solidFill>
                          <a:srgbClr val="FFF9F9"/>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49" marR="68549"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kern="100" dirty="0">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Pressure water</a:t>
                      </a:r>
                      <a:endParaRPr lang="zh-CN" sz="1600" b="1" kern="100" dirty="0">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49" marR="68549"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10011"/>
                  </a:ext>
                </a:extLst>
              </a:tr>
              <a:tr h="316010">
                <a:tc>
                  <a:txBody>
                    <a:bodyPr/>
                    <a:lstStyle>
                      <a:lvl1pPr marL="0" algn="l" defTabSz="914400" rtl="0" eaLnBrk="1" latinLnBrk="0" hangingPunct="1">
                        <a:defRPr sz="1800" b="1" kern="1200">
                          <a:solidFill>
                            <a:schemeClr val="lt1"/>
                          </a:solidFill>
                          <a:latin typeface="Times New Roman"/>
                          <a:ea typeface=""/>
                          <a:cs typeface=""/>
                        </a:defRPr>
                      </a:lvl1pPr>
                      <a:lvl2pPr marL="457200" algn="l" defTabSz="914400" rtl="0" eaLnBrk="1" latinLnBrk="0" hangingPunct="1">
                        <a:defRPr sz="1800" b="1" kern="1200">
                          <a:solidFill>
                            <a:schemeClr val="lt1"/>
                          </a:solidFill>
                          <a:latin typeface="Times New Roman"/>
                          <a:ea typeface=""/>
                          <a:cs typeface=""/>
                        </a:defRPr>
                      </a:lvl2pPr>
                      <a:lvl3pPr marL="914400" algn="l" defTabSz="914400" rtl="0" eaLnBrk="1" latinLnBrk="0" hangingPunct="1">
                        <a:defRPr sz="1800" b="1" kern="1200">
                          <a:solidFill>
                            <a:schemeClr val="lt1"/>
                          </a:solidFill>
                          <a:latin typeface="Times New Roman"/>
                          <a:ea typeface=""/>
                          <a:cs typeface=""/>
                        </a:defRPr>
                      </a:lvl3pPr>
                      <a:lvl4pPr marL="1371600" algn="l" defTabSz="914400" rtl="0" eaLnBrk="1" latinLnBrk="0" hangingPunct="1">
                        <a:defRPr sz="1800" b="1" kern="1200">
                          <a:solidFill>
                            <a:schemeClr val="lt1"/>
                          </a:solidFill>
                          <a:latin typeface="Times New Roman"/>
                          <a:ea typeface=""/>
                          <a:cs typeface=""/>
                        </a:defRPr>
                      </a:lvl4pPr>
                      <a:lvl5pPr marL="1828800" algn="l" defTabSz="914400" rtl="0" eaLnBrk="1" latinLnBrk="0" hangingPunct="1">
                        <a:defRPr sz="1800" b="1" kern="1200">
                          <a:solidFill>
                            <a:schemeClr val="lt1"/>
                          </a:solidFill>
                          <a:latin typeface="Times New Roman"/>
                          <a:ea typeface=""/>
                          <a:cs typeface=""/>
                        </a:defRPr>
                      </a:lvl5pPr>
                      <a:lvl6pPr marL="2286000" algn="l" defTabSz="914400" rtl="0" eaLnBrk="1" latinLnBrk="0" hangingPunct="1">
                        <a:defRPr sz="1800" b="1" kern="1200">
                          <a:solidFill>
                            <a:schemeClr val="lt1"/>
                          </a:solidFill>
                          <a:latin typeface="Times New Roman"/>
                          <a:ea typeface=""/>
                          <a:cs typeface=""/>
                        </a:defRPr>
                      </a:lvl6pPr>
                      <a:lvl7pPr marL="2743200" algn="l" defTabSz="914400" rtl="0" eaLnBrk="1" latinLnBrk="0" hangingPunct="1">
                        <a:defRPr sz="1800" b="1" kern="1200">
                          <a:solidFill>
                            <a:schemeClr val="lt1"/>
                          </a:solidFill>
                          <a:latin typeface="Times New Roman"/>
                          <a:ea typeface=""/>
                          <a:cs typeface=""/>
                        </a:defRPr>
                      </a:lvl7pPr>
                      <a:lvl8pPr marL="3200400" algn="l" defTabSz="914400" rtl="0" eaLnBrk="1" latinLnBrk="0" hangingPunct="1">
                        <a:defRPr sz="1800" b="1" kern="1200">
                          <a:solidFill>
                            <a:schemeClr val="lt1"/>
                          </a:solidFill>
                          <a:latin typeface="Times New Roman"/>
                          <a:ea typeface=""/>
                          <a:cs typeface=""/>
                        </a:defRPr>
                      </a:lvl8pPr>
                      <a:lvl9pPr marL="3657600" algn="l" defTabSz="914400" rtl="0" eaLnBrk="1" latinLnBrk="0" hangingPunct="1">
                        <a:defRPr sz="1800" b="1" kern="1200">
                          <a:solidFill>
                            <a:schemeClr val="lt1"/>
                          </a:solidFill>
                          <a:latin typeface="Times New Roman"/>
                          <a:ea typeface=""/>
                          <a:cs typeface=""/>
                        </a:defRPr>
                      </a:lvl9pPr>
                    </a:lstStyle>
                    <a:p>
                      <a:pPr algn="ctr">
                        <a:spcAft>
                          <a:spcPts val="0"/>
                        </a:spcAft>
                      </a:pPr>
                      <a:r>
                        <a:rPr lang="en-US" sz="1600" kern="100" dirty="0">
                          <a:solidFill>
                            <a:srgbClr val="FFF9F9"/>
                          </a:solidFill>
                          <a:effectLst/>
                          <a:latin typeface="华文细黑" panose="02010600040101010101" pitchFamily="2" charset="-122"/>
                          <a:ea typeface="华文细黑" panose="02010600040101010101" pitchFamily="2" charset="-122"/>
                          <a:cs typeface="Times New Roman" panose="02020603050405020304" pitchFamily="18" charset="0"/>
                        </a:rPr>
                        <a:t>    </a:t>
                      </a:r>
                      <a:r>
                        <a:rPr lang="en-US" altLang="zh-CN" sz="1600" kern="100" dirty="0">
                          <a:solidFill>
                            <a:srgbClr val="FFF9F9"/>
                          </a:solidFill>
                          <a:effectLst/>
                          <a:latin typeface="华文细黑" panose="02010600040101010101" pitchFamily="2" charset="-122"/>
                          <a:ea typeface="华文细黑" panose="02010600040101010101" pitchFamily="2" charset="-122"/>
                          <a:cs typeface="Times New Roman" panose="02020603050405020304" pitchFamily="18" charset="0"/>
                        </a:rPr>
                        <a:t>Secondary Loop pressure</a:t>
                      </a:r>
                      <a:endParaRPr lang="zh-CN" sz="1600" kern="100" dirty="0">
                        <a:solidFill>
                          <a:srgbClr val="FFF9F9"/>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49" marR="68549"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00" dirty="0">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1.4MPa</a:t>
                      </a:r>
                      <a:endParaRPr lang="zh-CN" sz="1600" b="1" kern="100" dirty="0">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49" marR="68549"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0012"/>
                  </a:ext>
                </a:extLst>
              </a:tr>
              <a:tr h="327532">
                <a:tc>
                  <a:txBody>
                    <a:bodyPr/>
                    <a:lstStyle>
                      <a:lvl1pPr marL="0" algn="l" defTabSz="914400" rtl="0" eaLnBrk="1" latinLnBrk="0" hangingPunct="1">
                        <a:defRPr sz="1800" b="1" kern="1200">
                          <a:solidFill>
                            <a:schemeClr val="lt1"/>
                          </a:solidFill>
                          <a:latin typeface="Times New Roman"/>
                          <a:ea typeface=""/>
                          <a:cs typeface=""/>
                        </a:defRPr>
                      </a:lvl1pPr>
                      <a:lvl2pPr marL="457200" algn="l" defTabSz="914400" rtl="0" eaLnBrk="1" latinLnBrk="0" hangingPunct="1">
                        <a:defRPr sz="1800" b="1" kern="1200">
                          <a:solidFill>
                            <a:schemeClr val="lt1"/>
                          </a:solidFill>
                          <a:latin typeface="Times New Roman"/>
                          <a:ea typeface=""/>
                          <a:cs typeface=""/>
                        </a:defRPr>
                      </a:lvl2pPr>
                      <a:lvl3pPr marL="914400" algn="l" defTabSz="914400" rtl="0" eaLnBrk="1" latinLnBrk="0" hangingPunct="1">
                        <a:defRPr sz="1800" b="1" kern="1200">
                          <a:solidFill>
                            <a:schemeClr val="lt1"/>
                          </a:solidFill>
                          <a:latin typeface="Times New Roman"/>
                          <a:ea typeface=""/>
                          <a:cs typeface=""/>
                        </a:defRPr>
                      </a:lvl3pPr>
                      <a:lvl4pPr marL="1371600" algn="l" defTabSz="914400" rtl="0" eaLnBrk="1" latinLnBrk="0" hangingPunct="1">
                        <a:defRPr sz="1800" b="1" kern="1200">
                          <a:solidFill>
                            <a:schemeClr val="lt1"/>
                          </a:solidFill>
                          <a:latin typeface="Times New Roman"/>
                          <a:ea typeface=""/>
                          <a:cs typeface=""/>
                        </a:defRPr>
                      </a:lvl4pPr>
                      <a:lvl5pPr marL="1828800" algn="l" defTabSz="914400" rtl="0" eaLnBrk="1" latinLnBrk="0" hangingPunct="1">
                        <a:defRPr sz="1800" b="1" kern="1200">
                          <a:solidFill>
                            <a:schemeClr val="lt1"/>
                          </a:solidFill>
                          <a:latin typeface="Times New Roman"/>
                          <a:ea typeface=""/>
                          <a:cs typeface=""/>
                        </a:defRPr>
                      </a:lvl5pPr>
                      <a:lvl6pPr marL="2286000" algn="l" defTabSz="914400" rtl="0" eaLnBrk="1" latinLnBrk="0" hangingPunct="1">
                        <a:defRPr sz="1800" b="1" kern="1200">
                          <a:solidFill>
                            <a:schemeClr val="lt1"/>
                          </a:solidFill>
                          <a:latin typeface="Times New Roman"/>
                          <a:ea typeface=""/>
                          <a:cs typeface=""/>
                        </a:defRPr>
                      </a:lvl6pPr>
                      <a:lvl7pPr marL="2743200" algn="l" defTabSz="914400" rtl="0" eaLnBrk="1" latinLnBrk="0" hangingPunct="1">
                        <a:defRPr sz="1800" b="1" kern="1200">
                          <a:solidFill>
                            <a:schemeClr val="lt1"/>
                          </a:solidFill>
                          <a:latin typeface="Times New Roman"/>
                          <a:ea typeface=""/>
                          <a:cs typeface=""/>
                        </a:defRPr>
                      </a:lvl7pPr>
                      <a:lvl8pPr marL="3200400" algn="l" defTabSz="914400" rtl="0" eaLnBrk="1" latinLnBrk="0" hangingPunct="1">
                        <a:defRPr sz="1800" b="1" kern="1200">
                          <a:solidFill>
                            <a:schemeClr val="lt1"/>
                          </a:solidFill>
                          <a:latin typeface="Times New Roman"/>
                          <a:ea typeface=""/>
                          <a:cs typeface=""/>
                        </a:defRPr>
                      </a:lvl8pPr>
                      <a:lvl9pPr marL="3657600" algn="l" defTabSz="914400" rtl="0" eaLnBrk="1" latinLnBrk="0" hangingPunct="1">
                        <a:defRPr sz="1800" b="1" kern="1200">
                          <a:solidFill>
                            <a:schemeClr val="lt1"/>
                          </a:solidFill>
                          <a:latin typeface="Times New Roman"/>
                          <a:ea typeface=""/>
                          <a:cs typeface=""/>
                        </a:defRPr>
                      </a:lvl9pPr>
                    </a:lstStyle>
                    <a:p>
                      <a:pPr algn="ctr">
                        <a:spcAft>
                          <a:spcPts val="0"/>
                        </a:spcAft>
                      </a:pPr>
                      <a:r>
                        <a:rPr lang="en-US" altLang="zh-CN" sz="1600" kern="100" dirty="0">
                          <a:solidFill>
                            <a:srgbClr val="FFF9F9"/>
                          </a:solidFill>
                          <a:effectLst/>
                          <a:latin typeface="华文细黑" panose="02010600040101010101" pitchFamily="2" charset="-122"/>
                          <a:ea typeface="华文细黑" panose="02010600040101010101" pitchFamily="2" charset="-122"/>
                          <a:cs typeface="Times New Roman" panose="02020603050405020304" pitchFamily="18" charset="0"/>
                        </a:rPr>
                        <a:t>Secondary Loop Temp</a:t>
                      </a:r>
                      <a:endParaRPr lang="zh-CN" sz="1600" kern="100" dirty="0">
                        <a:solidFill>
                          <a:srgbClr val="FFF9F9"/>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49" marR="68549"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00" dirty="0">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225-</a:t>
                      </a:r>
                      <a:r>
                        <a:rPr lang="en-US" altLang="zh-CN" sz="1600" b="1" kern="100" dirty="0">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26</a:t>
                      </a:r>
                      <a:r>
                        <a:rPr lang="en-US" sz="1600" b="1" kern="100" dirty="0">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0</a:t>
                      </a:r>
                      <a:r>
                        <a:rPr lang="ja-JP" sz="1600" b="1" kern="100" dirty="0">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a:t>
                      </a:r>
                      <a:endParaRPr lang="zh-CN" sz="1600" b="1" kern="100" dirty="0">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49" marR="68549"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10013"/>
                  </a:ext>
                </a:extLst>
              </a:tr>
            </a:tbl>
          </a:graphicData>
        </a:graphic>
      </p:graphicFrame>
      <p:pic>
        <p:nvPicPr>
          <p:cNvPr id="10" name="图片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35777" y="1356175"/>
            <a:ext cx="2059291" cy="2001822"/>
          </a:xfrm>
          <a:prstGeom prst="rect">
            <a:avLst/>
          </a:prstGeom>
          <a:noFill/>
          <a:ln w="9525">
            <a:noFill/>
            <a:miter lim="800000"/>
            <a:headEnd/>
            <a:tailEnd/>
          </a:ln>
        </p:spPr>
      </p:pic>
      <p:pic>
        <p:nvPicPr>
          <p:cNvPr id="11" name="Picture 3">
            <a:extLst>
              <a:ext uri="{FF2B5EF4-FFF2-40B4-BE49-F238E27FC236}">
                <a16:creationId xmlns:a16="http://schemas.microsoft.com/office/drawing/2014/main" id="{63E0CE85-0DE3-4C4C-BA46-1012436B37E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588" y="1238886"/>
            <a:ext cx="2106325" cy="22071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标题 3"/>
          <p:cNvSpPr>
            <a:spLocks noGrp="1"/>
          </p:cNvSpPr>
          <p:nvPr>
            <p:ph type="title"/>
          </p:nvPr>
        </p:nvSpPr>
        <p:spPr/>
        <p:txBody>
          <a:bodyPr anchor="ctr"/>
          <a:lstStyle/>
          <a:p>
            <a:r>
              <a:rPr lang="en-US" altLang="zh-CN" kern="1200" dirty="0">
                <a:latin typeface="Times New Roman" charset="0"/>
                <a:ea typeface="Times New Roman" charset="0"/>
                <a:cs typeface="Times New Roman" charset="0"/>
              </a:rPr>
              <a:t>General Design of FR</a:t>
            </a:r>
            <a:endParaRPr lang="zh-CN" altLang="en-US" kern="12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314790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gray">
          <a:xfrm>
            <a:off x="226539" y="5304780"/>
            <a:ext cx="3934372" cy="8458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ctr"/>
          <a:lstStyle/>
          <a:p>
            <a:pPr marL="266700" indent="-266700" fontAlgn="auto">
              <a:lnSpc>
                <a:spcPct val="110000"/>
              </a:lnSpc>
              <a:spcBef>
                <a:spcPts val="0"/>
              </a:spcBef>
              <a:spcAft>
                <a:spcPts val="0"/>
              </a:spcAft>
              <a:buFont typeface="Arial" pitchFamily="34" charset="0"/>
              <a:buChar char="•"/>
              <a:defRPr/>
            </a:pPr>
            <a:r>
              <a:rPr lang="en-US" altLang="zh-CN" sz="1600" dirty="0">
                <a:solidFill>
                  <a:schemeClr val="tx1"/>
                </a:solidFill>
                <a:latin typeface="华文细黑" panose="02010600040101010101" pitchFamily="2" charset="-122"/>
                <a:ea typeface="华文细黑" panose="02010600040101010101" pitchFamily="2" charset="-122"/>
              </a:rPr>
              <a:t>UO</a:t>
            </a:r>
            <a:r>
              <a:rPr lang="en-US" altLang="zh-CN" sz="1600" baseline="-25000" dirty="0">
                <a:solidFill>
                  <a:schemeClr val="tx1"/>
                </a:solidFill>
                <a:latin typeface="华文细黑" panose="02010600040101010101" pitchFamily="2" charset="-122"/>
                <a:ea typeface="华文细黑" panose="02010600040101010101" pitchFamily="2" charset="-122"/>
              </a:rPr>
              <a:t>2 </a:t>
            </a:r>
            <a:r>
              <a:rPr lang="en-US" altLang="zh-CN" sz="1600" dirty="0">
                <a:solidFill>
                  <a:schemeClr val="tx1"/>
                </a:solidFill>
                <a:latin typeface="华文细黑" panose="02010600040101010101" pitchFamily="2" charset="-122"/>
                <a:ea typeface="华文细黑" panose="02010600040101010101" pitchFamily="2" charset="-122"/>
              </a:rPr>
              <a:t>Enrichment 19.75% Fuel</a:t>
            </a:r>
            <a:r>
              <a:rPr lang="zh-CN" altLang="en-US" sz="1600" dirty="0">
                <a:solidFill>
                  <a:schemeClr val="tx1"/>
                </a:solidFill>
                <a:latin typeface="华文细黑" panose="02010600040101010101" pitchFamily="2" charset="-122"/>
                <a:ea typeface="华文细黑" panose="02010600040101010101" pitchFamily="2" charset="-122"/>
              </a:rPr>
              <a:t>；</a:t>
            </a:r>
            <a:endParaRPr lang="en-US" altLang="zh-CN" sz="1600" dirty="0">
              <a:solidFill>
                <a:schemeClr val="tx1"/>
              </a:solidFill>
              <a:latin typeface="华文细黑" panose="02010600040101010101" pitchFamily="2" charset="-122"/>
              <a:ea typeface="华文细黑" panose="02010600040101010101" pitchFamily="2" charset="-122"/>
            </a:endParaRPr>
          </a:p>
          <a:p>
            <a:pPr marL="266700" indent="-266700" fontAlgn="auto">
              <a:lnSpc>
                <a:spcPct val="110000"/>
              </a:lnSpc>
              <a:spcBef>
                <a:spcPts val="0"/>
              </a:spcBef>
              <a:spcAft>
                <a:spcPts val="0"/>
              </a:spcAft>
              <a:buFont typeface="Arial" pitchFamily="34" charset="0"/>
              <a:buChar char="•"/>
              <a:defRPr/>
            </a:pPr>
            <a:r>
              <a:rPr lang="en-US" altLang="zh-CN" sz="1600" dirty="0">
                <a:solidFill>
                  <a:schemeClr val="tx1"/>
                </a:solidFill>
                <a:latin typeface="华文细黑" panose="02010600040101010101" pitchFamily="2" charset="-122"/>
                <a:ea typeface="华文细黑" panose="02010600040101010101" pitchFamily="2" charset="-122"/>
              </a:rPr>
              <a:t>Lifetime 3 years</a:t>
            </a:r>
            <a:endParaRPr lang="fi-FI" altLang="zh-CN" sz="1600" dirty="0">
              <a:solidFill>
                <a:schemeClr val="tx1"/>
              </a:solidFill>
              <a:latin typeface="华文细黑" panose="02010600040101010101" pitchFamily="2" charset="-122"/>
              <a:ea typeface="华文细黑" panose="02010600040101010101" pitchFamily="2" charset="-122"/>
            </a:endParaRPr>
          </a:p>
        </p:txBody>
      </p:sp>
      <p:graphicFrame>
        <p:nvGraphicFramePr>
          <p:cNvPr id="13" name="表格 12">
            <a:extLst>
              <a:ext uri="{FF2B5EF4-FFF2-40B4-BE49-F238E27FC236}">
                <a16:creationId xmlns:a16="http://schemas.microsoft.com/office/drawing/2014/main" id="{9DFD164F-6FA8-44B1-843F-7CA26A240059}"/>
              </a:ext>
            </a:extLst>
          </p:cNvPr>
          <p:cNvGraphicFramePr>
            <a:graphicFrameLocks noGrp="1"/>
          </p:cNvGraphicFramePr>
          <p:nvPr>
            <p:extLst/>
          </p:nvPr>
        </p:nvGraphicFramePr>
        <p:xfrm>
          <a:off x="4160911" y="1311962"/>
          <a:ext cx="5544617" cy="4653407"/>
        </p:xfrm>
        <a:graphic>
          <a:graphicData uri="http://schemas.openxmlformats.org/drawingml/2006/table">
            <a:tbl>
              <a:tblPr firstRow="1" firstCol="1" bandRow="1"/>
              <a:tblGrid>
                <a:gridCol w="2088232">
                  <a:extLst>
                    <a:ext uri="{9D8B030D-6E8A-4147-A177-3AD203B41FA5}">
                      <a16:colId xmlns:a16="http://schemas.microsoft.com/office/drawing/2014/main" val="20000"/>
                    </a:ext>
                  </a:extLst>
                </a:gridCol>
                <a:gridCol w="1423930">
                  <a:extLst>
                    <a:ext uri="{9D8B030D-6E8A-4147-A177-3AD203B41FA5}">
                      <a16:colId xmlns:a16="http://schemas.microsoft.com/office/drawing/2014/main" val="20001"/>
                    </a:ext>
                  </a:extLst>
                </a:gridCol>
                <a:gridCol w="981049">
                  <a:extLst>
                    <a:ext uri="{9D8B030D-6E8A-4147-A177-3AD203B41FA5}">
                      <a16:colId xmlns:a16="http://schemas.microsoft.com/office/drawing/2014/main" val="20002"/>
                    </a:ext>
                  </a:extLst>
                </a:gridCol>
                <a:gridCol w="1051406">
                  <a:extLst>
                    <a:ext uri="{9D8B030D-6E8A-4147-A177-3AD203B41FA5}">
                      <a16:colId xmlns:a16="http://schemas.microsoft.com/office/drawing/2014/main" val="20003"/>
                    </a:ext>
                  </a:extLst>
                </a:gridCol>
              </a:tblGrid>
              <a:tr h="423037">
                <a:tc rowSpan="2">
                  <a:txBody>
                    <a:bodyPr/>
                    <a:lstStyle>
                      <a:lvl1pPr marL="0" algn="l" defTabSz="914400" rtl="0" eaLnBrk="1" latinLnBrk="0" hangingPunct="1">
                        <a:defRPr sz="1800" b="1" kern="1200">
                          <a:solidFill>
                            <a:schemeClr val="lt1"/>
                          </a:solidFill>
                          <a:latin typeface="Arial"/>
                          <a:ea typeface="宋体"/>
                        </a:defRPr>
                      </a:lvl1pPr>
                      <a:lvl2pPr marL="457200" algn="l" defTabSz="914400" rtl="0" eaLnBrk="1" latinLnBrk="0" hangingPunct="1">
                        <a:defRPr sz="1800" b="1" kern="1200">
                          <a:solidFill>
                            <a:schemeClr val="lt1"/>
                          </a:solidFill>
                          <a:latin typeface="Arial"/>
                          <a:ea typeface="宋体"/>
                        </a:defRPr>
                      </a:lvl2pPr>
                      <a:lvl3pPr marL="914400" algn="l" defTabSz="914400" rtl="0" eaLnBrk="1" latinLnBrk="0" hangingPunct="1">
                        <a:defRPr sz="1800" b="1" kern="1200">
                          <a:solidFill>
                            <a:schemeClr val="lt1"/>
                          </a:solidFill>
                          <a:latin typeface="Arial"/>
                          <a:ea typeface="宋体"/>
                        </a:defRPr>
                      </a:lvl3pPr>
                      <a:lvl4pPr marL="1371600" algn="l" defTabSz="914400" rtl="0" eaLnBrk="1" latinLnBrk="0" hangingPunct="1">
                        <a:defRPr sz="1800" b="1" kern="1200">
                          <a:solidFill>
                            <a:schemeClr val="lt1"/>
                          </a:solidFill>
                          <a:latin typeface="Arial"/>
                          <a:ea typeface="宋体"/>
                        </a:defRPr>
                      </a:lvl4pPr>
                      <a:lvl5pPr marL="1828800" algn="l" defTabSz="914400" rtl="0" eaLnBrk="1" latinLnBrk="0" hangingPunct="1">
                        <a:defRPr sz="1800" b="1" kern="1200">
                          <a:solidFill>
                            <a:schemeClr val="lt1"/>
                          </a:solidFill>
                          <a:latin typeface="Arial"/>
                          <a:ea typeface="宋体"/>
                        </a:defRPr>
                      </a:lvl5pPr>
                      <a:lvl6pPr marL="2286000" algn="l" defTabSz="914400" rtl="0" eaLnBrk="1" latinLnBrk="0" hangingPunct="1">
                        <a:defRPr sz="1800" b="1" kern="1200">
                          <a:solidFill>
                            <a:schemeClr val="lt1"/>
                          </a:solidFill>
                          <a:latin typeface="Arial"/>
                          <a:ea typeface="宋体"/>
                        </a:defRPr>
                      </a:lvl6pPr>
                      <a:lvl7pPr marL="2743200" algn="l" defTabSz="914400" rtl="0" eaLnBrk="1" latinLnBrk="0" hangingPunct="1">
                        <a:defRPr sz="1800" b="1" kern="1200">
                          <a:solidFill>
                            <a:schemeClr val="lt1"/>
                          </a:solidFill>
                          <a:latin typeface="Arial"/>
                          <a:ea typeface="宋体"/>
                        </a:defRPr>
                      </a:lvl7pPr>
                      <a:lvl8pPr marL="3200400" algn="l" defTabSz="914400" rtl="0" eaLnBrk="1" latinLnBrk="0" hangingPunct="1">
                        <a:defRPr sz="1800" b="1" kern="1200">
                          <a:solidFill>
                            <a:schemeClr val="lt1"/>
                          </a:solidFill>
                          <a:latin typeface="Arial"/>
                          <a:ea typeface="宋体"/>
                        </a:defRPr>
                      </a:lvl8pPr>
                      <a:lvl9pPr marL="3657600" algn="l" defTabSz="914400" rtl="0" eaLnBrk="1" latinLnBrk="0" hangingPunct="1">
                        <a:defRPr sz="1800" b="1" kern="1200">
                          <a:solidFill>
                            <a:schemeClr val="lt1"/>
                          </a:solidFill>
                          <a:latin typeface="Arial"/>
                          <a:ea typeface="宋体"/>
                        </a:defRPr>
                      </a:lvl9pPr>
                    </a:lstStyle>
                    <a:p>
                      <a:pPr indent="0" algn="ctr">
                        <a:spcAft>
                          <a:spcPts val="0"/>
                        </a:spcAft>
                      </a:pPr>
                      <a:r>
                        <a:rPr lang="en-US" altLang="zh-CN" sz="1600" kern="100" dirty="0">
                          <a:solidFill>
                            <a:schemeClr val="bg1"/>
                          </a:solidFill>
                          <a:effectLst/>
                          <a:latin typeface="华文细黑" panose="02010600040101010101" pitchFamily="2" charset="-122"/>
                          <a:ea typeface="华文细黑" panose="02010600040101010101" pitchFamily="2" charset="-122"/>
                          <a:cs typeface="Times New Roman" panose="02020603050405020304" pitchFamily="18" charset="0"/>
                        </a:rPr>
                        <a:t>Parameters</a:t>
                      </a:r>
                      <a:endParaRPr lang="zh-CN" sz="1600" kern="100" dirty="0">
                        <a:solidFill>
                          <a:schemeClr val="bg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rowSpan="2">
                  <a:txBody>
                    <a:bodyPr/>
                    <a:lstStyle>
                      <a:lvl1pPr marL="0" algn="l" defTabSz="914400" rtl="0" eaLnBrk="1" latinLnBrk="0" hangingPunct="1">
                        <a:defRPr sz="1800" b="1" kern="1200">
                          <a:solidFill>
                            <a:schemeClr val="lt1"/>
                          </a:solidFill>
                          <a:latin typeface="Arial"/>
                          <a:ea typeface="宋体"/>
                        </a:defRPr>
                      </a:lvl1pPr>
                      <a:lvl2pPr marL="457200" algn="l" defTabSz="914400" rtl="0" eaLnBrk="1" latinLnBrk="0" hangingPunct="1">
                        <a:defRPr sz="1800" b="1" kern="1200">
                          <a:solidFill>
                            <a:schemeClr val="lt1"/>
                          </a:solidFill>
                          <a:latin typeface="Arial"/>
                          <a:ea typeface="宋体"/>
                        </a:defRPr>
                      </a:lvl2pPr>
                      <a:lvl3pPr marL="914400" algn="l" defTabSz="914400" rtl="0" eaLnBrk="1" latinLnBrk="0" hangingPunct="1">
                        <a:defRPr sz="1800" b="1" kern="1200">
                          <a:solidFill>
                            <a:schemeClr val="lt1"/>
                          </a:solidFill>
                          <a:latin typeface="Arial"/>
                          <a:ea typeface="宋体"/>
                        </a:defRPr>
                      </a:lvl3pPr>
                      <a:lvl4pPr marL="1371600" algn="l" defTabSz="914400" rtl="0" eaLnBrk="1" latinLnBrk="0" hangingPunct="1">
                        <a:defRPr sz="1800" b="1" kern="1200">
                          <a:solidFill>
                            <a:schemeClr val="lt1"/>
                          </a:solidFill>
                          <a:latin typeface="Arial"/>
                          <a:ea typeface="宋体"/>
                        </a:defRPr>
                      </a:lvl4pPr>
                      <a:lvl5pPr marL="1828800" algn="l" defTabSz="914400" rtl="0" eaLnBrk="1" latinLnBrk="0" hangingPunct="1">
                        <a:defRPr sz="1800" b="1" kern="1200">
                          <a:solidFill>
                            <a:schemeClr val="lt1"/>
                          </a:solidFill>
                          <a:latin typeface="Arial"/>
                          <a:ea typeface="宋体"/>
                        </a:defRPr>
                      </a:lvl5pPr>
                      <a:lvl6pPr marL="2286000" algn="l" defTabSz="914400" rtl="0" eaLnBrk="1" latinLnBrk="0" hangingPunct="1">
                        <a:defRPr sz="1800" b="1" kern="1200">
                          <a:solidFill>
                            <a:schemeClr val="lt1"/>
                          </a:solidFill>
                          <a:latin typeface="Arial"/>
                          <a:ea typeface="宋体"/>
                        </a:defRPr>
                      </a:lvl6pPr>
                      <a:lvl7pPr marL="2743200" algn="l" defTabSz="914400" rtl="0" eaLnBrk="1" latinLnBrk="0" hangingPunct="1">
                        <a:defRPr sz="1800" b="1" kern="1200">
                          <a:solidFill>
                            <a:schemeClr val="lt1"/>
                          </a:solidFill>
                          <a:latin typeface="Arial"/>
                          <a:ea typeface="宋体"/>
                        </a:defRPr>
                      </a:lvl7pPr>
                      <a:lvl8pPr marL="3200400" algn="l" defTabSz="914400" rtl="0" eaLnBrk="1" latinLnBrk="0" hangingPunct="1">
                        <a:defRPr sz="1800" b="1" kern="1200">
                          <a:solidFill>
                            <a:schemeClr val="lt1"/>
                          </a:solidFill>
                          <a:latin typeface="Arial"/>
                          <a:ea typeface="宋体"/>
                        </a:defRPr>
                      </a:lvl8pPr>
                      <a:lvl9pPr marL="3657600" algn="l" defTabSz="914400" rtl="0" eaLnBrk="1" latinLnBrk="0" hangingPunct="1">
                        <a:defRPr sz="1800" b="1" kern="1200">
                          <a:solidFill>
                            <a:schemeClr val="lt1"/>
                          </a:solidFill>
                          <a:latin typeface="Arial"/>
                          <a:ea typeface="宋体"/>
                        </a:defRPr>
                      </a:lvl9pPr>
                    </a:lstStyle>
                    <a:p>
                      <a:pPr indent="0" algn="ctr">
                        <a:spcAft>
                          <a:spcPts val="0"/>
                        </a:spcAft>
                      </a:pPr>
                      <a:r>
                        <a:rPr lang="en-US" altLang="zh-CN" sz="1600" kern="100" dirty="0">
                          <a:solidFill>
                            <a:schemeClr val="bg1"/>
                          </a:solidFill>
                          <a:effectLst/>
                          <a:latin typeface="华文细黑" panose="02010600040101010101" pitchFamily="2" charset="-122"/>
                          <a:ea typeface="华文细黑" panose="02010600040101010101" pitchFamily="2" charset="-122"/>
                          <a:cs typeface="Times New Roman" panose="02020603050405020304" pitchFamily="18" charset="0"/>
                        </a:rPr>
                        <a:t>Unit</a:t>
                      </a:r>
                      <a:endParaRPr lang="zh-CN" sz="1600" kern="100" dirty="0">
                        <a:solidFill>
                          <a:schemeClr val="bg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gridSpan="2">
                  <a:txBody>
                    <a:bodyPr/>
                    <a:lstStyle>
                      <a:lvl1pPr marL="0" algn="l" defTabSz="914400" rtl="0" eaLnBrk="1" latinLnBrk="0" hangingPunct="1">
                        <a:defRPr sz="1800" b="1" kern="1200">
                          <a:solidFill>
                            <a:schemeClr val="lt1"/>
                          </a:solidFill>
                          <a:latin typeface="Arial"/>
                          <a:ea typeface="宋体"/>
                        </a:defRPr>
                      </a:lvl1pPr>
                      <a:lvl2pPr marL="457200" algn="l" defTabSz="914400" rtl="0" eaLnBrk="1" latinLnBrk="0" hangingPunct="1">
                        <a:defRPr sz="1800" b="1" kern="1200">
                          <a:solidFill>
                            <a:schemeClr val="lt1"/>
                          </a:solidFill>
                          <a:latin typeface="Arial"/>
                          <a:ea typeface="宋体"/>
                        </a:defRPr>
                      </a:lvl2pPr>
                      <a:lvl3pPr marL="914400" algn="l" defTabSz="914400" rtl="0" eaLnBrk="1" latinLnBrk="0" hangingPunct="1">
                        <a:defRPr sz="1800" b="1" kern="1200">
                          <a:solidFill>
                            <a:schemeClr val="lt1"/>
                          </a:solidFill>
                          <a:latin typeface="Arial"/>
                          <a:ea typeface="宋体"/>
                        </a:defRPr>
                      </a:lvl3pPr>
                      <a:lvl4pPr marL="1371600" algn="l" defTabSz="914400" rtl="0" eaLnBrk="1" latinLnBrk="0" hangingPunct="1">
                        <a:defRPr sz="1800" b="1" kern="1200">
                          <a:solidFill>
                            <a:schemeClr val="lt1"/>
                          </a:solidFill>
                          <a:latin typeface="Arial"/>
                          <a:ea typeface="宋体"/>
                        </a:defRPr>
                      </a:lvl4pPr>
                      <a:lvl5pPr marL="1828800" algn="l" defTabSz="914400" rtl="0" eaLnBrk="1" latinLnBrk="0" hangingPunct="1">
                        <a:defRPr sz="1800" b="1" kern="1200">
                          <a:solidFill>
                            <a:schemeClr val="lt1"/>
                          </a:solidFill>
                          <a:latin typeface="Arial"/>
                          <a:ea typeface="宋体"/>
                        </a:defRPr>
                      </a:lvl5pPr>
                      <a:lvl6pPr marL="2286000" algn="l" defTabSz="914400" rtl="0" eaLnBrk="1" latinLnBrk="0" hangingPunct="1">
                        <a:defRPr sz="1800" b="1" kern="1200">
                          <a:solidFill>
                            <a:schemeClr val="lt1"/>
                          </a:solidFill>
                          <a:latin typeface="Arial"/>
                          <a:ea typeface="宋体"/>
                        </a:defRPr>
                      </a:lvl6pPr>
                      <a:lvl7pPr marL="2743200" algn="l" defTabSz="914400" rtl="0" eaLnBrk="1" latinLnBrk="0" hangingPunct="1">
                        <a:defRPr sz="1800" b="1" kern="1200">
                          <a:solidFill>
                            <a:schemeClr val="lt1"/>
                          </a:solidFill>
                          <a:latin typeface="Arial"/>
                          <a:ea typeface="宋体"/>
                        </a:defRPr>
                      </a:lvl7pPr>
                      <a:lvl8pPr marL="3200400" algn="l" defTabSz="914400" rtl="0" eaLnBrk="1" latinLnBrk="0" hangingPunct="1">
                        <a:defRPr sz="1800" b="1" kern="1200">
                          <a:solidFill>
                            <a:schemeClr val="lt1"/>
                          </a:solidFill>
                          <a:latin typeface="Arial"/>
                          <a:ea typeface="宋体"/>
                        </a:defRPr>
                      </a:lvl8pPr>
                      <a:lvl9pPr marL="3657600" algn="l" defTabSz="914400" rtl="0" eaLnBrk="1" latinLnBrk="0" hangingPunct="1">
                        <a:defRPr sz="1800" b="1" kern="1200">
                          <a:solidFill>
                            <a:schemeClr val="lt1"/>
                          </a:solidFill>
                          <a:latin typeface="Arial"/>
                          <a:ea typeface="宋体"/>
                        </a:defRPr>
                      </a:lvl9pPr>
                    </a:lstStyle>
                    <a:p>
                      <a:pPr indent="304800" algn="ctr">
                        <a:spcAft>
                          <a:spcPts val="0"/>
                        </a:spcAft>
                      </a:pPr>
                      <a:r>
                        <a:rPr lang="en-US" altLang="zh-CN" sz="1600" kern="100" dirty="0">
                          <a:solidFill>
                            <a:schemeClr val="bg1"/>
                          </a:solidFill>
                          <a:effectLst/>
                          <a:latin typeface="华文细黑" panose="02010600040101010101" pitchFamily="2" charset="-122"/>
                          <a:ea typeface="华文细黑" panose="02010600040101010101" pitchFamily="2" charset="-122"/>
                          <a:cs typeface="Times New Roman" panose="02020603050405020304" pitchFamily="18" charset="0"/>
                        </a:rPr>
                        <a:t>Value</a:t>
                      </a:r>
                      <a:endParaRPr lang="zh-CN" sz="1600" kern="100" dirty="0">
                        <a:solidFill>
                          <a:schemeClr val="bg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CN" altLang="en-US"/>
                    </a:p>
                  </a:txBody>
                  <a:tcPr/>
                </a:tc>
                <a:extLst>
                  <a:ext uri="{0D108BD9-81ED-4DB2-BD59-A6C34878D82A}">
                    <a16:rowId xmlns:a16="http://schemas.microsoft.com/office/drawing/2014/main" val="10000"/>
                  </a:ext>
                </a:extLst>
              </a:tr>
              <a:tr h="423037">
                <a:tc vMerge="1">
                  <a:txBody>
                    <a:bodyPr/>
                    <a:lstStyle/>
                    <a:p>
                      <a:endParaRPr lang="zh-CN" altLang="en-US"/>
                    </a:p>
                  </a:txBody>
                  <a:tcPr/>
                </a:tc>
                <a:tc vMerge="1">
                  <a:txBody>
                    <a:bodyPr/>
                    <a:lstStyle/>
                    <a:p>
                      <a:endParaRPr lang="zh-CN" altLang="en-US"/>
                    </a:p>
                  </a:txBody>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spcAft>
                          <a:spcPts val="0"/>
                        </a:spcAft>
                      </a:pPr>
                      <a:r>
                        <a:rPr lang="en-US" sz="1600" kern="100" dirty="0">
                          <a:effectLst/>
                          <a:latin typeface="华文细黑" panose="02010600040101010101" pitchFamily="2" charset="-122"/>
                          <a:ea typeface="华文细黑" panose="02010600040101010101" pitchFamily="2" charset="-122"/>
                          <a:cs typeface="Times New Roman" panose="02020603050405020304" pitchFamily="18" charset="0"/>
                        </a:rPr>
                        <a:t>BOL</a:t>
                      </a:r>
                      <a:endParaRPr lang="zh-CN" sz="1600" kern="100" dirty="0">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nchor="ctr">
                    <a:lnL w="381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spcAft>
                          <a:spcPts val="0"/>
                        </a:spcAft>
                      </a:pPr>
                      <a:r>
                        <a:rPr lang="en-US" sz="1600" kern="100" dirty="0">
                          <a:effectLst/>
                          <a:latin typeface="华文细黑" panose="02010600040101010101" pitchFamily="2" charset="-122"/>
                          <a:ea typeface="华文细黑" panose="02010600040101010101" pitchFamily="2" charset="-122"/>
                          <a:cs typeface="Times New Roman" panose="02020603050405020304" pitchFamily="18" charset="0"/>
                        </a:rPr>
                        <a:t>EOL</a:t>
                      </a:r>
                      <a:endParaRPr lang="zh-CN" sz="1600" kern="100" dirty="0">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423037">
                <a:tc>
                  <a:txBody>
                    <a:bodyPr/>
                    <a:lstStyle>
                      <a:lvl1pPr marL="0" algn="l" defTabSz="914400" rtl="0" eaLnBrk="1" latinLnBrk="0" hangingPunct="1">
                        <a:defRPr sz="1800" b="1" kern="1200">
                          <a:solidFill>
                            <a:schemeClr val="lt1"/>
                          </a:solidFill>
                          <a:latin typeface="Arial"/>
                          <a:ea typeface="宋体"/>
                        </a:defRPr>
                      </a:lvl1pPr>
                      <a:lvl2pPr marL="457200" algn="l" defTabSz="914400" rtl="0" eaLnBrk="1" latinLnBrk="0" hangingPunct="1">
                        <a:defRPr sz="1800" b="1" kern="1200">
                          <a:solidFill>
                            <a:schemeClr val="lt1"/>
                          </a:solidFill>
                          <a:latin typeface="Arial"/>
                          <a:ea typeface="宋体"/>
                        </a:defRPr>
                      </a:lvl2pPr>
                      <a:lvl3pPr marL="914400" algn="l" defTabSz="914400" rtl="0" eaLnBrk="1" latinLnBrk="0" hangingPunct="1">
                        <a:defRPr sz="1800" b="1" kern="1200">
                          <a:solidFill>
                            <a:schemeClr val="lt1"/>
                          </a:solidFill>
                          <a:latin typeface="Arial"/>
                          <a:ea typeface="宋体"/>
                        </a:defRPr>
                      </a:lvl3pPr>
                      <a:lvl4pPr marL="1371600" algn="l" defTabSz="914400" rtl="0" eaLnBrk="1" latinLnBrk="0" hangingPunct="1">
                        <a:defRPr sz="1800" b="1" kern="1200">
                          <a:solidFill>
                            <a:schemeClr val="lt1"/>
                          </a:solidFill>
                          <a:latin typeface="Arial"/>
                          <a:ea typeface="宋体"/>
                        </a:defRPr>
                      </a:lvl4pPr>
                      <a:lvl5pPr marL="1828800" algn="l" defTabSz="914400" rtl="0" eaLnBrk="1" latinLnBrk="0" hangingPunct="1">
                        <a:defRPr sz="1800" b="1" kern="1200">
                          <a:solidFill>
                            <a:schemeClr val="lt1"/>
                          </a:solidFill>
                          <a:latin typeface="Arial"/>
                          <a:ea typeface="宋体"/>
                        </a:defRPr>
                      </a:lvl5pPr>
                      <a:lvl6pPr marL="2286000" algn="l" defTabSz="914400" rtl="0" eaLnBrk="1" latinLnBrk="0" hangingPunct="1">
                        <a:defRPr sz="1800" b="1" kern="1200">
                          <a:solidFill>
                            <a:schemeClr val="lt1"/>
                          </a:solidFill>
                          <a:latin typeface="Arial"/>
                          <a:ea typeface="宋体"/>
                        </a:defRPr>
                      </a:lvl6pPr>
                      <a:lvl7pPr marL="2743200" algn="l" defTabSz="914400" rtl="0" eaLnBrk="1" latinLnBrk="0" hangingPunct="1">
                        <a:defRPr sz="1800" b="1" kern="1200">
                          <a:solidFill>
                            <a:schemeClr val="lt1"/>
                          </a:solidFill>
                          <a:latin typeface="Arial"/>
                          <a:ea typeface="宋体"/>
                        </a:defRPr>
                      </a:lvl7pPr>
                      <a:lvl8pPr marL="3200400" algn="l" defTabSz="914400" rtl="0" eaLnBrk="1" latinLnBrk="0" hangingPunct="1">
                        <a:defRPr sz="1800" b="1" kern="1200">
                          <a:solidFill>
                            <a:schemeClr val="lt1"/>
                          </a:solidFill>
                          <a:latin typeface="Arial"/>
                          <a:ea typeface="宋体"/>
                        </a:defRPr>
                      </a:lvl8pPr>
                      <a:lvl9pPr marL="3657600" algn="l" defTabSz="914400" rtl="0" eaLnBrk="1" latinLnBrk="0" hangingPunct="1">
                        <a:defRPr sz="1800" b="1" kern="1200">
                          <a:solidFill>
                            <a:schemeClr val="lt1"/>
                          </a:solidFill>
                          <a:latin typeface="Arial"/>
                          <a:ea typeface="宋体"/>
                        </a:defRPr>
                      </a:lvl9pPr>
                    </a:lstStyle>
                    <a:p>
                      <a:pPr indent="0" algn="ctr">
                        <a:spcAft>
                          <a:spcPts val="0"/>
                        </a:spcAft>
                      </a:pPr>
                      <a:r>
                        <a:rPr lang="en-US" altLang="zh-CN" sz="1600" kern="100" dirty="0">
                          <a:solidFill>
                            <a:schemeClr val="bg1"/>
                          </a:solidFill>
                          <a:effectLst/>
                          <a:latin typeface="华文细黑" panose="02010600040101010101" pitchFamily="2" charset="-122"/>
                          <a:ea typeface="华文细黑" panose="02010600040101010101" pitchFamily="2" charset="-122"/>
                          <a:cs typeface="Times New Roman" panose="02020603050405020304" pitchFamily="18" charset="0"/>
                        </a:rPr>
                        <a:t>Reactor Power</a:t>
                      </a:r>
                      <a:endParaRPr lang="zh-CN" sz="1600" kern="100" dirty="0">
                        <a:solidFill>
                          <a:schemeClr val="bg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spcAft>
                          <a:spcPts val="0"/>
                        </a:spcAft>
                      </a:pPr>
                      <a:r>
                        <a:rPr lang="en-US" sz="1600" kern="100" dirty="0">
                          <a:effectLst/>
                          <a:latin typeface="华文细黑" panose="02010600040101010101" pitchFamily="2" charset="-122"/>
                          <a:ea typeface="华文细黑" panose="02010600040101010101" pitchFamily="2" charset="-122"/>
                          <a:cs typeface="Times New Roman" panose="02020603050405020304" pitchFamily="18" charset="0"/>
                        </a:rPr>
                        <a:t>MW</a:t>
                      </a:r>
                      <a:endParaRPr lang="zh-CN" sz="1600" kern="100" dirty="0">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indent="0" algn="ctr">
                        <a:spcAft>
                          <a:spcPts val="0"/>
                        </a:spcAft>
                      </a:pPr>
                      <a:r>
                        <a:rPr lang="en-US" sz="1600">
                          <a:solidFill>
                            <a:srgbClr val="000000"/>
                          </a:solidFill>
                          <a:effectLst/>
                          <a:latin typeface="华文细黑" panose="02010600040101010101" pitchFamily="2" charset="-122"/>
                          <a:ea typeface="华文细黑" panose="02010600040101010101" pitchFamily="2" charset="-122"/>
                        </a:rPr>
                        <a:t>7.74</a:t>
                      </a:r>
                      <a:endParaRPr lang="zh-CN" sz="1600">
                        <a:solidFill>
                          <a:srgbClr val="000000"/>
                        </a:solidFill>
                        <a:effectLst/>
                        <a:latin typeface="华文细黑" panose="02010600040101010101" pitchFamily="2" charset="-122"/>
                        <a:ea typeface="华文细黑" panose="02010600040101010101" pitchFamily="2" charset="-122"/>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indent="0" algn="ctr">
                        <a:spcAft>
                          <a:spcPts val="0"/>
                        </a:spcAft>
                      </a:pPr>
                      <a:r>
                        <a:rPr lang="en-US" sz="1600" dirty="0">
                          <a:solidFill>
                            <a:srgbClr val="000000"/>
                          </a:solidFill>
                          <a:effectLst/>
                          <a:latin typeface="华文细黑" panose="02010600040101010101" pitchFamily="2" charset="-122"/>
                          <a:ea typeface="华文细黑" panose="02010600040101010101" pitchFamily="2" charset="-122"/>
                        </a:rPr>
                        <a:t>7.66</a:t>
                      </a:r>
                      <a:endParaRPr lang="zh-CN" sz="1600" dirty="0">
                        <a:solidFill>
                          <a:srgbClr val="000000"/>
                        </a:solidFill>
                        <a:effectLst/>
                        <a:latin typeface="华文细黑" panose="02010600040101010101" pitchFamily="2" charset="-122"/>
                        <a:ea typeface="华文细黑" panose="02010600040101010101" pitchFamily="2" charset="-122"/>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423037">
                <a:tc>
                  <a:txBody>
                    <a:bodyPr/>
                    <a:lstStyle>
                      <a:lvl1pPr marL="0" algn="l" defTabSz="914400" rtl="0" eaLnBrk="1" latinLnBrk="0" hangingPunct="1">
                        <a:defRPr sz="1800" b="1" kern="1200">
                          <a:solidFill>
                            <a:schemeClr val="lt1"/>
                          </a:solidFill>
                          <a:latin typeface="Arial"/>
                          <a:ea typeface="宋体"/>
                        </a:defRPr>
                      </a:lvl1pPr>
                      <a:lvl2pPr marL="457200" algn="l" defTabSz="914400" rtl="0" eaLnBrk="1" latinLnBrk="0" hangingPunct="1">
                        <a:defRPr sz="1800" b="1" kern="1200">
                          <a:solidFill>
                            <a:schemeClr val="lt1"/>
                          </a:solidFill>
                          <a:latin typeface="Arial"/>
                          <a:ea typeface="宋体"/>
                        </a:defRPr>
                      </a:lvl2pPr>
                      <a:lvl3pPr marL="914400" algn="l" defTabSz="914400" rtl="0" eaLnBrk="1" latinLnBrk="0" hangingPunct="1">
                        <a:defRPr sz="1800" b="1" kern="1200">
                          <a:solidFill>
                            <a:schemeClr val="lt1"/>
                          </a:solidFill>
                          <a:latin typeface="Arial"/>
                          <a:ea typeface="宋体"/>
                        </a:defRPr>
                      </a:lvl3pPr>
                      <a:lvl4pPr marL="1371600" algn="l" defTabSz="914400" rtl="0" eaLnBrk="1" latinLnBrk="0" hangingPunct="1">
                        <a:defRPr sz="1800" b="1" kern="1200">
                          <a:solidFill>
                            <a:schemeClr val="lt1"/>
                          </a:solidFill>
                          <a:latin typeface="Arial"/>
                          <a:ea typeface="宋体"/>
                        </a:defRPr>
                      </a:lvl4pPr>
                      <a:lvl5pPr marL="1828800" algn="l" defTabSz="914400" rtl="0" eaLnBrk="1" latinLnBrk="0" hangingPunct="1">
                        <a:defRPr sz="1800" b="1" kern="1200">
                          <a:solidFill>
                            <a:schemeClr val="lt1"/>
                          </a:solidFill>
                          <a:latin typeface="Arial"/>
                          <a:ea typeface="宋体"/>
                        </a:defRPr>
                      </a:lvl5pPr>
                      <a:lvl6pPr marL="2286000" algn="l" defTabSz="914400" rtl="0" eaLnBrk="1" latinLnBrk="0" hangingPunct="1">
                        <a:defRPr sz="1800" b="1" kern="1200">
                          <a:solidFill>
                            <a:schemeClr val="lt1"/>
                          </a:solidFill>
                          <a:latin typeface="Arial"/>
                          <a:ea typeface="宋体"/>
                        </a:defRPr>
                      </a:lvl6pPr>
                      <a:lvl7pPr marL="2743200" algn="l" defTabSz="914400" rtl="0" eaLnBrk="1" latinLnBrk="0" hangingPunct="1">
                        <a:defRPr sz="1800" b="1" kern="1200">
                          <a:solidFill>
                            <a:schemeClr val="lt1"/>
                          </a:solidFill>
                          <a:latin typeface="Arial"/>
                          <a:ea typeface="宋体"/>
                        </a:defRPr>
                      </a:lvl7pPr>
                      <a:lvl8pPr marL="3200400" algn="l" defTabSz="914400" rtl="0" eaLnBrk="1" latinLnBrk="0" hangingPunct="1">
                        <a:defRPr sz="1800" b="1" kern="1200">
                          <a:solidFill>
                            <a:schemeClr val="lt1"/>
                          </a:solidFill>
                          <a:latin typeface="Arial"/>
                          <a:ea typeface="宋体"/>
                        </a:defRPr>
                      </a:lvl8pPr>
                      <a:lvl9pPr marL="3657600" algn="l" defTabSz="914400" rtl="0" eaLnBrk="1" latinLnBrk="0" hangingPunct="1">
                        <a:defRPr sz="1800" b="1" kern="1200">
                          <a:solidFill>
                            <a:schemeClr val="lt1"/>
                          </a:solidFill>
                          <a:latin typeface="Arial"/>
                          <a:ea typeface="宋体"/>
                        </a:defRPr>
                      </a:lvl9pPr>
                    </a:lstStyle>
                    <a:p>
                      <a:pPr indent="0" algn="ctr">
                        <a:spcAft>
                          <a:spcPts val="0"/>
                        </a:spcAft>
                      </a:pPr>
                      <a:r>
                        <a:rPr lang="en-US" altLang="zh-CN" sz="1600" kern="100" dirty="0">
                          <a:solidFill>
                            <a:schemeClr val="bg1"/>
                          </a:solidFill>
                          <a:effectLst/>
                          <a:latin typeface="华文细黑" panose="02010600040101010101" pitchFamily="2" charset="-122"/>
                          <a:ea typeface="华文细黑" panose="02010600040101010101" pitchFamily="2" charset="-122"/>
                          <a:cs typeface="Times New Roman" panose="02020603050405020304" pitchFamily="18" charset="0"/>
                        </a:rPr>
                        <a:t>Target Power</a:t>
                      </a:r>
                      <a:endParaRPr lang="zh-CN" sz="1600" kern="100" dirty="0">
                        <a:solidFill>
                          <a:schemeClr val="bg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spcAft>
                          <a:spcPts val="0"/>
                        </a:spcAft>
                      </a:pPr>
                      <a:r>
                        <a:rPr lang="en-US" sz="1600" kern="100" dirty="0">
                          <a:effectLst/>
                          <a:latin typeface="华文细黑" panose="02010600040101010101" pitchFamily="2" charset="-122"/>
                          <a:ea typeface="华文细黑" panose="02010600040101010101" pitchFamily="2" charset="-122"/>
                          <a:cs typeface="Times New Roman" panose="02020603050405020304" pitchFamily="18" charset="0"/>
                        </a:rPr>
                        <a:t>MW</a:t>
                      </a:r>
                      <a:endParaRPr lang="zh-CN" sz="1600" kern="100" dirty="0">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indent="0" algn="ctr">
                        <a:spcAft>
                          <a:spcPts val="0"/>
                        </a:spcAft>
                      </a:pPr>
                      <a:r>
                        <a:rPr lang="en-US" sz="1600">
                          <a:solidFill>
                            <a:srgbClr val="000000"/>
                          </a:solidFill>
                          <a:effectLst/>
                          <a:latin typeface="华文细黑" panose="02010600040101010101" pitchFamily="2" charset="-122"/>
                          <a:ea typeface="华文细黑" panose="02010600040101010101" pitchFamily="2" charset="-122"/>
                        </a:rPr>
                        <a:t>2.26</a:t>
                      </a:r>
                      <a:endParaRPr lang="zh-CN" sz="1600">
                        <a:solidFill>
                          <a:srgbClr val="000000"/>
                        </a:solidFill>
                        <a:effectLst/>
                        <a:latin typeface="华文细黑" panose="02010600040101010101" pitchFamily="2" charset="-122"/>
                        <a:ea typeface="华文细黑" panose="02010600040101010101" pitchFamily="2" charset="-122"/>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indent="0" algn="ctr">
                        <a:spcAft>
                          <a:spcPts val="0"/>
                        </a:spcAft>
                      </a:pPr>
                      <a:r>
                        <a:rPr lang="en-US" sz="1600" dirty="0">
                          <a:solidFill>
                            <a:srgbClr val="000000"/>
                          </a:solidFill>
                          <a:effectLst/>
                          <a:latin typeface="华文细黑" panose="02010600040101010101" pitchFamily="2" charset="-122"/>
                          <a:ea typeface="华文细黑" panose="02010600040101010101" pitchFamily="2" charset="-122"/>
                        </a:rPr>
                        <a:t>2.34</a:t>
                      </a:r>
                      <a:endParaRPr lang="zh-CN" sz="1600" dirty="0">
                        <a:solidFill>
                          <a:srgbClr val="000000"/>
                        </a:solidFill>
                        <a:effectLst/>
                        <a:latin typeface="华文细黑" panose="02010600040101010101" pitchFamily="2" charset="-122"/>
                        <a:ea typeface="华文细黑" panose="02010600040101010101" pitchFamily="2" charset="-122"/>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423037">
                <a:tc>
                  <a:txBody>
                    <a:bodyPr/>
                    <a:lstStyle>
                      <a:lvl1pPr marL="0" algn="l" defTabSz="914400" rtl="0" eaLnBrk="1" latinLnBrk="0" hangingPunct="1">
                        <a:defRPr sz="1800" b="1" kern="1200">
                          <a:solidFill>
                            <a:schemeClr val="lt1"/>
                          </a:solidFill>
                          <a:latin typeface="Arial"/>
                          <a:ea typeface="宋体"/>
                        </a:defRPr>
                      </a:lvl1pPr>
                      <a:lvl2pPr marL="457200" algn="l" defTabSz="914400" rtl="0" eaLnBrk="1" latinLnBrk="0" hangingPunct="1">
                        <a:defRPr sz="1800" b="1" kern="1200">
                          <a:solidFill>
                            <a:schemeClr val="lt1"/>
                          </a:solidFill>
                          <a:latin typeface="Arial"/>
                          <a:ea typeface="宋体"/>
                        </a:defRPr>
                      </a:lvl2pPr>
                      <a:lvl3pPr marL="914400" algn="l" defTabSz="914400" rtl="0" eaLnBrk="1" latinLnBrk="0" hangingPunct="1">
                        <a:defRPr sz="1800" b="1" kern="1200">
                          <a:solidFill>
                            <a:schemeClr val="lt1"/>
                          </a:solidFill>
                          <a:latin typeface="Arial"/>
                          <a:ea typeface="宋体"/>
                        </a:defRPr>
                      </a:lvl3pPr>
                      <a:lvl4pPr marL="1371600" algn="l" defTabSz="914400" rtl="0" eaLnBrk="1" latinLnBrk="0" hangingPunct="1">
                        <a:defRPr sz="1800" b="1" kern="1200">
                          <a:solidFill>
                            <a:schemeClr val="lt1"/>
                          </a:solidFill>
                          <a:latin typeface="Arial"/>
                          <a:ea typeface="宋体"/>
                        </a:defRPr>
                      </a:lvl4pPr>
                      <a:lvl5pPr marL="1828800" algn="l" defTabSz="914400" rtl="0" eaLnBrk="1" latinLnBrk="0" hangingPunct="1">
                        <a:defRPr sz="1800" b="1" kern="1200">
                          <a:solidFill>
                            <a:schemeClr val="lt1"/>
                          </a:solidFill>
                          <a:latin typeface="Arial"/>
                          <a:ea typeface="宋体"/>
                        </a:defRPr>
                      </a:lvl5pPr>
                      <a:lvl6pPr marL="2286000" algn="l" defTabSz="914400" rtl="0" eaLnBrk="1" latinLnBrk="0" hangingPunct="1">
                        <a:defRPr sz="1800" b="1" kern="1200">
                          <a:solidFill>
                            <a:schemeClr val="lt1"/>
                          </a:solidFill>
                          <a:latin typeface="Arial"/>
                          <a:ea typeface="宋体"/>
                        </a:defRPr>
                      </a:lvl6pPr>
                      <a:lvl7pPr marL="2743200" algn="l" defTabSz="914400" rtl="0" eaLnBrk="1" latinLnBrk="0" hangingPunct="1">
                        <a:defRPr sz="1800" b="1" kern="1200">
                          <a:solidFill>
                            <a:schemeClr val="lt1"/>
                          </a:solidFill>
                          <a:latin typeface="Arial"/>
                          <a:ea typeface="宋体"/>
                        </a:defRPr>
                      </a:lvl7pPr>
                      <a:lvl8pPr marL="3200400" algn="l" defTabSz="914400" rtl="0" eaLnBrk="1" latinLnBrk="0" hangingPunct="1">
                        <a:defRPr sz="1800" b="1" kern="1200">
                          <a:solidFill>
                            <a:schemeClr val="lt1"/>
                          </a:solidFill>
                          <a:latin typeface="Arial"/>
                          <a:ea typeface="宋体"/>
                        </a:defRPr>
                      </a:lvl8pPr>
                      <a:lvl9pPr marL="3657600" algn="l" defTabSz="914400" rtl="0" eaLnBrk="1" latinLnBrk="0" hangingPunct="1">
                        <a:defRPr sz="1800" b="1" kern="1200">
                          <a:solidFill>
                            <a:schemeClr val="lt1"/>
                          </a:solidFill>
                          <a:latin typeface="Arial"/>
                          <a:ea typeface="宋体"/>
                        </a:defRPr>
                      </a:lvl9pPr>
                    </a:lstStyle>
                    <a:p>
                      <a:pPr indent="0" algn="ctr">
                        <a:spcAft>
                          <a:spcPts val="0"/>
                        </a:spcAft>
                      </a:pPr>
                      <a:r>
                        <a:rPr lang="en-US" altLang="zh-CN" sz="1600" kern="100" dirty="0">
                          <a:solidFill>
                            <a:schemeClr val="bg1"/>
                          </a:solidFill>
                          <a:effectLst/>
                          <a:latin typeface="华文细黑" panose="02010600040101010101" pitchFamily="2" charset="-122"/>
                          <a:ea typeface="华文细黑" panose="02010600040101010101" pitchFamily="2" charset="-122"/>
                          <a:cs typeface="Times New Roman" panose="02020603050405020304" pitchFamily="18" charset="0"/>
                        </a:rPr>
                        <a:t>Proton Energy</a:t>
                      </a:r>
                      <a:endParaRPr lang="zh-CN" sz="1600" kern="100" dirty="0">
                        <a:solidFill>
                          <a:schemeClr val="bg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spcAft>
                          <a:spcPts val="0"/>
                        </a:spcAft>
                      </a:pPr>
                      <a:r>
                        <a:rPr lang="en-US" sz="1600" kern="100" dirty="0">
                          <a:effectLst/>
                          <a:latin typeface="华文细黑" panose="02010600040101010101" pitchFamily="2" charset="-122"/>
                          <a:ea typeface="华文细黑" panose="02010600040101010101" pitchFamily="2" charset="-122"/>
                          <a:cs typeface="Times New Roman" panose="02020603050405020304" pitchFamily="18" charset="0"/>
                        </a:rPr>
                        <a:t>MeV</a:t>
                      </a:r>
                      <a:endParaRPr lang="zh-CN" sz="1600" kern="100" dirty="0">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gridSpan="2">
                  <a:txBody>
                    <a:bodyPr/>
                    <a:lstStyle/>
                    <a:p>
                      <a:pPr indent="0" algn="ctr">
                        <a:spcAft>
                          <a:spcPts val="0"/>
                        </a:spcAft>
                      </a:pPr>
                      <a:r>
                        <a:rPr lang="en-US" sz="1600" dirty="0">
                          <a:solidFill>
                            <a:srgbClr val="000000"/>
                          </a:solidFill>
                          <a:effectLst/>
                          <a:latin typeface="华文细黑" panose="02010600040101010101" pitchFamily="2" charset="-122"/>
                          <a:ea typeface="华文细黑" panose="02010600040101010101" pitchFamily="2" charset="-122"/>
                        </a:rPr>
                        <a:t>500</a:t>
                      </a:r>
                      <a:endParaRPr lang="zh-CN" sz="1600" dirty="0">
                        <a:solidFill>
                          <a:srgbClr val="000000"/>
                        </a:solidFill>
                        <a:effectLst/>
                        <a:latin typeface="华文细黑" panose="02010600040101010101" pitchFamily="2" charset="-122"/>
                        <a:ea typeface="华文细黑" panose="02010600040101010101" pitchFamily="2" charset="-122"/>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lang="zh-CN" altLang="en-US"/>
                    </a:p>
                  </a:txBody>
                  <a:tcPr/>
                </a:tc>
                <a:extLst>
                  <a:ext uri="{0D108BD9-81ED-4DB2-BD59-A6C34878D82A}">
                    <a16:rowId xmlns:a16="http://schemas.microsoft.com/office/drawing/2014/main" val="10004"/>
                  </a:ext>
                </a:extLst>
              </a:tr>
              <a:tr h="423037">
                <a:tc>
                  <a:txBody>
                    <a:bodyPr/>
                    <a:lstStyle>
                      <a:lvl1pPr marL="0" algn="l" defTabSz="914400" rtl="0" eaLnBrk="1" latinLnBrk="0" hangingPunct="1">
                        <a:defRPr sz="1800" b="1" kern="1200">
                          <a:solidFill>
                            <a:schemeClr val="lt1"/>
                          </a:solidFill>
                          <a:latin typeface="Arial"/>
                          <a:ea typeface="宋体"/>
                        </a:defRPr>
                      </a:lvl1pPr>
                      <a:lvl2pPr marL="457200" algn="l" defTabSz="914400" rtl="0" eaLnBrk="1" latinLnBrk="0" hangingPunct="1">
                        <a:defRPr sz="1800" b="1" kern="1200">
                          <a:solidFill>
                            <a:schemeClr val="lt1"/>
                          </a:solidFill>
                          <a:latin typeface="Arial"/>
                          <a:ea typeface="宋体"/>
                        </a:defRPr>
                      </a:lvl2pPr>
                      <a:lvl3pPr marL="914400" algn="l" defTabSz="914400" rtl="0" eaLnBrk="1" latinLnBrk="0" hangingPunct="1">
                        <a:defRPr sz="1800" b="1" kern="1200">
                          <a:solidFill>
                            <a:schemeClr val="lt1"/>
                          </a:solidFill>
                          <a:latin typeface="Arial"/>
                          <a:ea typeface="宋体"/>
                        </a:defRPr>
                      </a:lvl3pPr>
                      <a:lvl4pPr marL="1371600" algn="l" defTabSz="914400" rtl="0" eaLnBrk="1" latinLnBrk="0" hangingPunct="1">
                        <a:defRPr sz="1800" b="1" kern="1200">
                          <a:solidFill>
                            <a:schemeClr val="lt1"/>
                          </a:solidFill>
                          <a:latin typeface="Arial"/>
                          <a:ea typeface="宋体"/>
                        </a:defRPr>
                      </a:lvl4pPr>
                      <a:lvl5pPr marL="1828800" algn="l" defTabSz="914400" rtl="0" eaLnBrk="1" latinLnBrk="0" hangingPunct="1">
                        <a:defRPr sz="1800" b="1" kern="1200">
                          <a:solidFill>
                            <a:schemeClr val="lt1"/>
                          </a:solidFill>
                          <a:latin typeface="Arial"/>
                          <a:ea typeface="宋体"/>
                        </a:defRPr>
                      </a:lvl5pPr>
                      <a:lvl6pPr marL="2286000" algn="l" defTabSz="914400" rtl="0" eaLnBrk="1" latinLnBrk="0" hangingPunct="1">
                        <a:defRPr sz="1800" b="1" kern="1200">
                          <a:solidFill>
                            <a:schemeClr val="lt1"/>
                          </a:solidFill>
                          <a:latin typeface="Arial"/>
                          <a:ea typeface="宋体"/>
                        </a:defRPr>
                      </a:lvl6pPr>
                      <a:lvl7pPr marL="2743200" algn="l" defTabSz="914400" rtl="0" eaLnBrk="1" latinLnBrk="0" hangingPunct="1">
                        <a:defRPr sz="1800" b="1" kern="1200">
                          <a:solidFill>
                            <a:schemeClr val="lt1"/>
                          </a:solidFill>
                          <a:latin typeface="Arial"/>
                          <a:ea typeface="宋体"/>
                        </a:defRPr>
                      </a:lvl7pPr>
                      <a:lvl8pPr marL="3200400" algn="l" defTabSz="914400" rtl="0" eaLnBrk="1" latinLnBrk="0" hangingPunct="1">
                        <a:defRPr sz="1800" b="1" kern="1200">
                          <a:solidFill>
                            <a:schemeClr val="lt1"/>
                          </a:solidFill>
                          <a:latin typeface="Arial"/>
                          <a:ea typeface="宋体"/>
                        </a:defRPr>
                      </a:lvl8pPr>
                      <a:lvl9pPr marL="3657600" algn="l" defTabSz="914400" rtl="0" eaLnBrk="1" latinLnBrk="0" hangingPunct="1">
                        <a:defRPr sz="1800" b="1" kern="1200">
                          <a:solidFill>
                            <a:schemeClr val="lt1"/>
                          </a:solidFill>
                          <a:latin typeface="Arial"/>
                          <a:ea typeface="宋体"/>
                        </a:defRPr>
                      </a:lvl9pPr>
                    </a:lstStyle>
                    <a:p>
                      <a:pPr indent="0" algn="ctr">
                        <a:spcAft>
                          <a:spcPts val="0"/>
                        </a:spcAft>
                      </a:pPr>
                      <a:r>
                        <a:rPr lang="en-US" altLang="zh-CN" sz="1600" kern="100" dirty="0">
                          <a:solidFill>
                            <a:schemeClr val="bg1"/>
                          </a:solidFill>
                          <a:effectLst/>
                          <a:latin typeface="华文细黑" panose="02010600040101010101" pitchFamily="2" charset="-122"/>
                          <a:ea typeface="华文细黑" panose="02010600040101010101" pitchFamily="2" charset="-122"/>
                          <a:cs typeface="Times New Roman" panose="02020603050405020304" pitchFamily="18" charset="0"/>
                        </a:rPr>
                        <a:t>Beam Intensity</a:t>
                      </a:r>
                      <a:endParaRPr lang="zh-CN" sz="1600" kern="100" dirty="0">
                        <a:solidFill>
                          <a:schemeClr val="bg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spcAft>
                          <a:spcPts val="0"/>
                        </a:spcAft>
                      </a:pPr>
                      <a:r>
                        <a:rPr lang="en-US" sz="1600" kern="100" dirty="0">
                          <a:effectLst/>
                          <a:latin typeface="华文细黑" panose="02010600040101010101" pitchFamily="2" charset="-122"/>
                          <a:ea typeface="华文细黑" panose="02010600040101010101" pitchFamily="2" charset="-122"/>
                          <a:cs typeface="Times New Roman" panose="02020603050405020304" pitchFamily="18" charset="0"/>
                        </a:rPr>
                        <a:t>mA</a:t>
                      </a:r>
                      <a:endParaRPr lang="zh-CN" sz="1600" kern="100" dirty="0">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indent="0" algn="ctr">
                        <a:spcAft>
                          <a:spcPts val="0"/>
                        </a:spcAft>
                      </a:pPr>
                      <a:r>
                        <a:rPr lang="en-US" sz="1600">
                          <a:solidFill>
                            <a:srgbClr val="000000"/>
                          </a:solidFill>
                          <a:effectLst/>
                          <a:latin typeface="华文细黑" panose="02010600040101010101" pitchFamily="2" charset="-122"/>
                          <a:ea typeface="华文细黑" panose="02010600040101010101" pitchFamily="2" charset="-122"/>
                        </a:rPr>
                        <a:t>4.51</a:t>
                      </a:r>
                      <a:endParaRPr lang="zh-CN" sz="1600">
                        <a:solidFill>
                          <a:srgbClr val="000000"/>
                        </a:solidFill>
                        <a:effectLst/>
                        <a:latin typeface="华文细黑" panose="02010600040101010101" pitchFamily="2" charset="-122"/>
                        <a:ea typeface="华文细黑" panose="02010600040101010101" pitchFamily="2" charset="-122"/>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indent="0" algn="ctr">
                        <a:spcAft>
                          <a:spcPts val="0"/>
                        </a:spcAft>
                      </a:pPr>
                      <a:r>
                        <a:rPr lang="en-US" sz="1600" dirty="0">
                          <a:solidFill>
                            <a:srgbClr val="000000"/>
                          </a:solidFill>
                          <a:effectLst/>
                          <a:latin typeface="华文细黑" panose="02010600040101010101" pitchFamily="2" charset="-122"/>
                          <a:ea typeface="华文细黑" panose="02010600040101010101" pitchFamily="2" charset="-122"/>
                        </a:rPr>
                        <a:t>4.67</a:t>
                      </a:r>
                      <a:endParaRPr lang="zh-CN" sz="1600" dirty="0">
                        <a:solidFill>
                          <a:srgbClr val="000000"/>
                        </a:solidFill>
                        <a:effectLst/>
                        <a:latin typeface="华文细黑" panose="02010600040101010101" pitchFamily="2" charset="-122"/>
                        <a:ea typeface="华文细黑" panose="02010600040101010101" pitchFamily="2" charset="-122"/>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r h="423037">
                <a:tc>
                  <a:txBody>
                    <a:bodyPr/>
                    <a:lstStyle>
                      <a:lvl1pPr marL="0" algn="l" defTabSz="914400" rtl="0" eaLnBrk="1" latinLnBrk="0" hangingPunct="1">
                        <a:defRPr sz="1800" b="1" kern="1200">
                          <a:solidFill>
                            <a:schemeClr val="lt1"/>
                          </a:solidFill>
                          <a:latin typeface="Arial"/>
                          <a:ea typeface="宋体"/>
                        </a:defRPr>
                      </a:lvl1pPr>
                      <a:lvl2pPr marL="457200" algn="l" defTabSz="914400" rtl="0" eaLnBrk="1" latinLnBrk="0" hangingPunct="1">
                        <a:defRPr sz="1800" b="1" kern="1200">
                          <a:solidFill>
                            <a:schemeClr val="lt1"/>
                          </a:solidFill>
                          <a:latin typeface="Arial"/>
                          <a:ea typeface="宋体"/>
                        </a:defRPr>
                      </a:lvl2pPr>
                      <a:lvl3pPr marL="914400" algn="l" defTabSz="914400" rtl="0" eaLnBrk="1" latinLnBrk="0" hangingPunct="1">
                        <a:defRPr sz="1800" b="1" kern="1200">
                          <a:solidFill>
                            <a:schemeClr val="lt1"/>
                          </a:solidFill>
                          <a:latin typeface="Arial"/>
                          <a:ea typeface="宋体"/>
                        </a:defRPr>
                      </a:lvl3pPr>
                      <a:lvl4pPr marL="1371600" algn="l" defTabSz="914400" rtl="0" eaLnBrk="1" latinLnBrk="0" hangingPunct="1">
                        <a:defRPr sz="1800" b="1" kern="1200">
                          <a:solidFill>
                            <a:schemeClr val="lt1"/>
                          </a:solidFill>
                          <a:latin typeface="Arial"/>
                          <a:ea typeface="宋体"/>
                        </a:defRPr>
                      </a:lvl4pPr>
                      <a:lvl5pPr marL="1828800" algn="l" defTabSz="914400" rtl="0" eaLnBrk="1" latinLnBrk="0" hangingPunct="1">
                        <a:defRPr sz="1800" b="1" kern="1200">
                          <a:solidFill>
                            <a:schemeClr val="lt1"/>
                          </a:solidFill>
                          <a:latin typeface="Arial"/>
                          <a:ea typeface="宋体"/>
                        </a:defRPr>
                      </a:lvl5pPr>
                      <a:lvl6pPr marL="2286000" algn="l" defTabSz="914400" rtl="0" eaLnBrk="1" latinLnBrk="0" hangingPunct="1">
                        <a:defRPr sz="1800" b="1" kern="1200">
                          <a:solidFill>
                            <a:schemeClr val="lt1"/>
                          </a:solidFill>
                          <a:latin typeface="Arial"/>
                          <a:ea typeface="宋体"/>
                        </a:defRPr>
                      </a:lvl6pPr>
                      <a:lvl7pPr marL="2743200" algn="l" defTabSz="914400" rtl="0" eaLnBrk="1" latinLnBrk="0" hangingPunct="1">
                        <a:defRPr sz="1800" b="1" kern="1200">
                          <a:solidFill>
                            <a:schemeClr val="lt1"/>
                          </a:solidFill>
                          <a:latin typeface="Arial"/>
                          <a:ea typeface="宋体"/>
                        </a:defRPr>
                      </a:lvl7pPr>
                      <a:lvl8pPr marL="3200400" algn="l" defTabSz="914400" rtl="0" eaLnBrk="1" latinLnBrk="0" hangingPunct="1">
                        <a:defRPr sz="1800" b="1" kern="1200">
                          <a:solidFill>
                            <a:schemeClr val="lt1"/>
                          </a:solidFill>
                          <a:latin typeface="Arial"/>
                          <a:ea typeface="宋体"/>
                        </a:defRPr>
                      </a:lvl8pPr>
                      <a:lvl9pPr marL="3657600" algn="l" defTabSz="914400" rtl="0" eaLnBrk="1" latinLnBrk="0" hangingPunct="1">
                        <a:defRPr sz="1800" b="1" kern="1200">
                          <a:solidFill>
                            <a:schemeClr val="lt1"/>
                          </a:solidFill>
                          <a:latin typeface="Arial"/>
                          <a:ea typeface="宋体"/>
                        </a:defRPr>
                      </a:lvl9pPr>
                    </a:lstStyle>
                    <a:p>
                      <a:pPr indent="0" algn="ctr">
                        <a:spcAft>
                          <a:spcPts val="0"/>
                        </a:spcAft>
                      </a:pPr>
                      <a:r>
                        <a:rPr lang="en-US" altLang="zh-CN" sz="1600" kern="100" dirty="0">
                          <a:solidFill>
                            <a:schemeClr val="bg1"/>
                          </a:solidFill>
                          <a:effectLst/>
                          <a:latin typeface="华文细黑" panose="02010600040101010101" pitchFamily="2" charset="-122"/>
                          <a:ea typeface="华文细黑" panose="02010600040101010101" pitchFamily="2" charset="-122"/>
                          <a:cs typeface="Times New Roman" panose="02020603050405020304" pitchFamily="18" charset="0"/>
                        </a:rPr>
                        <a:t>Neutron </a:t>
                      </a:r>
                      <a:r>
                        <a:rPr lang="en-US" altLang="zh-CN" sz="1600" kern="100" dirty="0" err="1">
                          <a:solidFill>
                            <a:schemeClr val="bg1"/>
                          </a:solidFill>
                          <a:effectLst/>
                          <a:latin typeface="华文细黑" panose="02010600040101010101" pitchFamily="2" charset="-122"/>
                          <a:ea typeface="华文细黑" panose="02010600040101010101" pitchFamily="2" charset="-122"/>
                          <a:cs typeface="Times New Roman" panose="02020603050405020304" pitchFamily="18" charset="0"/>
                        </a:rPr>
                        <a:t>Yeild</a:t>
                      </a:r>
                      <a:endParaRPr lang="zh-CN" sz="1600" kern="100" dirty="0">
                        <a:solidFill>
                          <a:schemeClr val="bg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spcAft>
                          <a:spcPts val="0"/>
                        </a:spcAft>
                      </a:pPr>
                      <a:r>
                        <a:rPr lang="en-US" sz="1600" kern="100" dirty="0">
                          <a:effectLst/>
                          <a:latin typeface="华文细黑" panose="02010600040101010101" pitchFamily="2" charset="-122"/>
                          <a:ea typeface="华文细黑" panose="02010600040101010101" pitchFamily="2" charset="-122"/>
                          <a:cs typeface="Times New Roman" panose="02020603050405020304" pitchFamily="18" charset="0"/>
                        </a:rPr>
                        <a:t>n/p</a:t>
                      </a:r>
                      <a:endParaRPr lang="zh-CN" sz="1600" kern="100" dirty="0">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gridSpan="2">
                  <a:txBody>
                    <a:bodyPr/>
                    <a:lstStyle/>
                    <a:p>
                      <a:pPr indent="0" algn="ctr">
                        <a:spcAft>
                          <a:spcPts val="0"/>
                        </a:spcAft>
                      </a:pPr>
                      <a:r>
                        <a:rPr lang="en-US" sz="1600" dirty="0">
                          <a:solidFill>
                            <a:srgbClr val="000000"/>
                          </a:solidFill>
                          <a:effectLst/>
                          <a:latin typeface="华文细黑" panose="02010600040101010101" pitchFamily="2" charset="-122"/>
                          <a:ea typeface="华文细黑" panose="02010600040101010101" pitchFamily="2" charset="-122"/>
                        </a:rPr>
                        <a:t>8.81</a:t>
                      </a:r>
                      <a:endParaRPr lang="zh-CN" sz="1600" dirty="0">
                        <a:solidFill>
                          <a:srgbClr val="000000"/>
                        </a:solidFill>
                        <a:effectLst/>
                        <a:latin typeface="华文细黑" panose="02010600040101010101" pitchFamily="2" charset="-122"/>
                        <a:ea typeface="华文细黑" panose="02010600040101010101" pitchFamily="2" charset="-122"/>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lang="zh-CN" altLang="en-US"/>
                    </a:p>
                  </a:txBody>
                  <a:tcPr/>
                </a:tc>
                <a:extLst>
                  <a:ext uri="{0D108BD9-81ED-4DB2-BD59-A6C34878D82A}">
                    <a16:rowId xmlns:a16="http://schemas.microsoft.com/office/drawing/2014/main" val="10007"/>
                  </a:ext>
                </a:extLst>
              </a:tr>
              <a:tr h="423037">
                <a:tc>
                  <a:txBody>
                    <a:bodyPr/>
                    <a:lstStyle>
                      <a:lvl1pPr marL="0" algn="l" defTabSz="914400" rtl="0" eaLnBrk="1" latinLnBrk="0" hangingPunct="1">
                        <a:defRPr sz="1800" b="1" kern="1200">
                          <a:solidFill>
                            <a:schemeClr val="lt1"/>
                          </a:solidFill>
                          <a:latin typeface="Arial"/>
                          <a:ea typeface="宋体"/>
                        </a:defRPr>
                      </a:lvl1pPr>
                      <a:lvl2pPr marL="457200" algn="l" defTabSz="914400" rtl="0" eaLnBrk="1" latinLnBrk="0" hangingPunct="1">
                        <a:defRPr sz="1800" b="1" kern="1200">
                          <a:solidFill>
                            <a:schemeClr val="lt1"/>
                          </a:solidFill>
                          <a:latin typeface="Arial"/>
                          <a:ea typeface="宋体"/>
                        </a:defRPr>
                      </a:lvl2pPr>
                      <a:lvl3pPr marL="914400" algn="l" defTabSz="914400" rtl="0" eaLnBrk="1" latinLnBrk="0" hangingPunct="1">
                        <a:defRPr sz="1800" b="1" kern="1200">
                          <a:solidFill>
                            <a:schemeClr val="lt1"/>
                          </a:solidFill>
                          <a:latin typeface="Arial"/>
                          <a:ea typeface="宋体"/>
                        </a:defRPr>
                      </a:lvl3pPr>
                      <a:lvl4pPr marL="1371600" algn="l" defTabSz="914400" rtl="0" eaLnBrk="1" latinLnBrk="0" hangingPunct="1">
                        <a:defRPr sz="1800" b="1" kern="1200">
                          <a:solidFill>
                            <a:schemeClr val="lt1"/>
                          </a:solidFill>
                          <a:latin typeface="Arial"/>
                          <a:ea typeface="宋体"/>
                        </a:defRPr>
                      </a:lvl4pPr>
                      <a:lvl5pPr marL="1828800" algn="l" defTabSz="914400" rtl="0" eaLnBrk="1" latinLnBrk="0" hangingPunct="1">
                        <a:defRPr sz="1800" b="1" kern="1200">
                          <a:solidFill>
                            <a:schemeClr val="lt1"/>
                          </a:solidFill>
                          <a:latin typeface="Arial"/>
                          <a:ea typeface="宋体"/>
                        </a:defRPr>
                      </a:lvl5pPr>
                      <a:lvl6pPr marL="2286000" algn="l" defTabSz="914400" rtl="0" eaLnBrk="1" latinLnBrk="0" hangingPunct="1">
                        <a:defRPr sz="1800" b="1" kern="1200">
                          <a:solidFill>
                            <a:schemeClr val="lt1"/>
                          </a:solidFill>
                          <a:latin typeface="Arial"/>
                          <a:ea typeface="宋体"/>
                        </a:defRPr>
                      </a:lvl6pPr>
                      <a:lvl7pPr marL="2743200" algn="l" defTabSz="914400" rtl="0" eaLnBrk="1" latinLnBrk="0" hangingPunct="1">
                        <a:defRPr sz="1800" b="1" kern="1200">
                          <a:solidFill>
                            <a:schemeClr val="lt1"/>
                          </a:solidFill>
                          <a:latin typeface="Arial"/>
                          <a:ea typeface="宋体"/>
                        </a:defRPr>
                      </a:lvl7pPr>
                      <a:lvl8pPr marL="3200400" algn="l" defTabSz="914400" rtl="0" eaLnBrk="1" latinLnBrk="0" hangingPunct="1">
                        <a:defRPr sz="1800" b="1" kern="1200">
                          <a:solidFill>
                            <a:schemeClr val="lt1"/>
                          </a:solidFill>
                          <a:latin typeface="Arial"/>
                          <a:ea typeface="宋体"/>
                        </a:defRPr>
                      </a:lvl8pPr>
                      <a:lvl9pPr marL="3657600" algn="l" defTabSz="914400" rtl="0" eaLnBrk="1" latinLnBrk="0" hangingPunct="1">
                        <a:defRPr sz="1800" b="1" kern="1200">
                          <a:solidFill>
                            <a:schemeClr val="lt1"/>
                          </a:solidFill>
                          <a:latin typeface="Arial"/>
                          <a:ea typeface="宋体"/>
                        </a:defRPr>
                      </a:lvl9pPr>
                    </a:lstStyle>
                    <a:p>
                      <a:pPr indent="0" algn="ctr">
                        <a:spcAft>
                          <a:spcPts val="0"/>
                        </a:spcAft>
                      </a:pPr>
                      <a:r>
                        <a:rPr lang="en-US" altLang="zh-CN" sz="1600" b="1" kern="100" dirty="0">
                          <a:solidFill>
                            <a:schemeClr val="lt1"/>
                          </a:solidFill>
                          <a:effectLst/>
                          <a:latin typeface="华文细黑" panose="02010600040101010101" pitchFamily="2" charset="-122"/>
                          <a:ea typeface="华文细黑" panose="02010600040101010101" pitchFamily="2" charset="-122"/>
                          <a:cs typeface="Times New Roman" panose="02020603050405020304" pitchFamily="18" charset="0"/>
                        </a:rPr>
                        <a:t>Uranium  Load</a:t>
                      </a:r>
                      <a:endParaRPr lang="zh-CN" sz="1600" b="1" kern="100" dirty="0">
                        <a:solidFill>
                          <a:schemeClr val="lt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spcAft>
                          <a:spcPts val="0"/>
                        </a:spcAft>
                      </a:pPr>
                      <a:r>
                        <a:rPr lang="en-US" sz="1600" kern="100" dirty="0">
                          <a:effectLst/>
                          <a:latin typeface="华文细黑" panose="02010600040101010101" pitchFamily="2" charset="-122"/>
                          <a:ea typeface="华文细黑" panose="02010600040101010101" pitchFamily="2" charset="-122"/>
                          <a:cs typeface="Times New Roman" panose="02020603050405020304" pitchFamily="18" charset="0"/>
                        </a:rPr>
                        <a:t>t</a:t>
                      </a:r>
                      <a:endParaRPr lang="zh-CN" sz="1600" kern="100" dirty="0">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gridSpan="2">
                  <a:txBody>
                    <a:bodyPr/>
                    <a:lstStyle/>
                    <a:p>
                      <a:pPr indent="0" algn="ctr">
                        <a:spcAft>
                          <a:spcPts val="0"/>
                        </a:spcAft>
                      </a:pPr>
                      <a:r>
                        <a:rPr lang="en-US" sz="1600" dirty="0">
                          <a:solidFill>
                            <a:srgbClr val="000000"/>
                          </a:solidFill>
                          <a:effectLst/>
                          <a:latin typeface="华文细黑" panose="02010600040101010101" pitchFamily="2" charset="-122"/>
                          <a:ea typeface="华文细黑" panose="02010600040101010101" pitchFamily="2" charset="-122"/>
                        </a:rPr>
                        <a:t>1.7217</a:t>
                      </a:r>
                      <a:endParaRPr lang="zh-CN" sz="1600" dirty="0">
                        <a:solidFill>
                          <a:srgbClr val="000000"/>
                        </a:solidFill>
                        <a:effectLst/>
                        <a:latin typeface="华文细黑" panose="02010600040101010101" pitchFamily="2" charset="-122"/>
                        <a:ea typeface="华文细黑" panose="02010600040101010101" pitchFamily="2" charset="-122"/>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lang="zh-CN" altLang="en-US"/>
                    </a:p>
                  </a:txBody>
                  <a:tcPr/>
                </a:tc>
                <a:extLst>
                  <a:ext uri="{0D108BD9-81ED-4DB2-BD59-A6C34878D82A}">
                    <a16:rowId xmlns:a16="http://schemas.microsoft.com/office/drawing/2014/main" val="10008"/>
                  </a:ext>
                </a:extLst>
              </a:tr>
              <a:tr h="423037">
                <a:tc>
                  <a:txBody>
                    <a:bodyPr/>
                    <a:lstStyle/>
                    <a:p>
                      <a:pPr indent="0" algn="ctr">
                        <a:spcAft>
                          <a:spcPts val="0"/>
                        </a:spcAft>
                      </a:pPr>
                      <a:r>
                        <a:rPr lang="en-US" altLang="zh-CN" sz="1600" b="1" kern="100" dirty="0">
                          <a:solidFill>
                            <a:schemeClr val="lt1"/>
                          </a:solidFill>
                          <a:effectLst/>
                          <a:latin typeface="华文细黑" panose="02010600040101010101" pitchFamily="2" charset="-122"/>
                          <a:ea typeface="华文细黑" panose="02010600040101010101" pitchFamily="2" charset="-122"/>
                          <a:cs typeface="Times New Roman" panose="02020603050405020304" pitchFamily="18" charset="0"/>
                        </a:rPr>
                        <a:t>EOL Burnup</a:t>
                      </a:r>
                      <a:endParaRPr lang="zh-CN" sz="1600" b="1" kern="100" dirty="0">
                        <a:solidFill>
                          <a:schemeClr val="lt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indent="0" algn="ctr">
                        <a:spcAft>
                          <a:spcPts val="0"/>
                        </a:spcAft>
                      </a:pPr>
                      <a:r>
                        <a:rPr lang="en-US" altLang="zh-CN" sz="1600" kern="100" dirty="0" err="1">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MWd</a:t>
                      </a:r>
                      <a:r>
                        <a:rPr lang="en-US" altLang="zh-CN" sz="1600" kern="100" dirty="0">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a:t>
                      </a:r>
                      <a:r>
                        <a:rPr lang="en-US" altLang="zh-CN" sz="1600" kern="100" dirty="0" err="1">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rPr>
                        <a:t>tU</a:t>
                      </a:r>
                      <a:endParaRPr lang="zh-CN" sz="1600" kern="100" dirty="0">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gridSpan="2">
                  <a:txBody>
                    <a:bodyPr/>
                    <a:lstStyle/>
                    <a:p>
                      <a:pPr indent="0" algn="ctr">
                        <a:spcAft>
                          <a:spcPts val="0"/>
                        </a:spcAft>
                      </a:pPr>
                      <a:r>
                        <a:rPr lang="en-US" altLang="zh-CN" sz="1600" dirty="0">
                          <a:solidFill>
                            <a:srgbClr val="000000"/>
                          </a:solidFill>
                          <a:effectLst/>
                          <a:latin typeface="华文细黑" panose="02010600040101010101" pitchFamily="2" charset="-122"/>
                          <a:ea typeface="华文细黑" panose="02010600040101010101" pitchFamily="2" charset="-122"/>
                        </a:rPr>
                        <a:t>4902</a:t>
                      </a:r>
                      <a:endParaRPr lang="zh-CN" sz="1600" dirty="0">
                        <a:solidFill>
                          <a:srgbClr val="000000"/>
                        </a:solidFill>
                        <a:effectLst/>
                        <a:latin typeface="华文细黑" panose="02010600040101010101" pitchFamily="2" charset="-122"/>
                        <a:ea typeface="华文细黑" panose="02010600040101010101" pitchFamily="2" charset="-122"/>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lang="zh-CN" altLang="en-US"/>
                    </a:p>
                  </a:txBody>
                  <a:tcPr/>
                </a:tc>
                <a:extLst>
                  <a:ext uri="{0D108BD9-81ED-4DB2-BD59-A6C34878D82A}">
                    <a16:rowId xmlns:a16="http://schemas.microsoft.com/office/drawing/2014/main" val="10009"/>
                  </a:ext>
                </a:extLst>
              </a:tr>
              <a:tr h="423037">
                <a:tc>
                  <a:txBody>
                    <a:bodyPr/>
                    <a:lstStyle>
                      <a:lvl1pPr marL="0" algn="l" defTabSz="914400" rtl="0" eaLnBrk="1" latinLnBrk="0" hangingPunct="1">
                        <a:defRPr sz="1800" b="1" kern="1200">
                          <a:solidFill>
                            <a:schemeClr val="lt1"/>
                          </a:solidFill>
                          <a:latin typeface="Arial"/>
                          <a:ea typeface="宋体"/>
                        </a:defRPr>
                      </a:lvl1pPr>
                      <a:lvl2pPr marL="457200" algn="l" defTabSz="914400" rtl="0" eaLnBrk="1" latinLnBrk="0" hangingPunct="1">
                        <a:defRPr sz="1800" b="1" kern="1200">
                          <a:solidFill>
                            <a:schemeClr val="lt1"/>
                          </a:solidFill>
                          <a:latin typeface="Arial"/>
                          <a:ea typeface="宋体"/>
                        </a:defRPr>
                      </a:lvl2pPr>
                      <a:lvl3pPr marL="914400" algn="l" defTabSz="914400" rtl="0" eaLnBrk="1" latinLnBrk="0" hangingPunct="1">
                        <a:defRPr sz="1800" b="1" kern="1200">
                          <a:solidFill>
                            <a:schemeClr val="lt1"/>
                          </a:solidFill>
                          <a:latin typeface="Arial"/>
                          <a:ea typeface="宋体"/>
                        </a:defRPr>
                      </a:lvl3pPr>
                      <a:lvl4pPr marL="1371600" algn="l" defTabSz="914400" rtl="0" eaLnBrk="1" latinLnBrk="0" hangingPunct="1">
                        <a:defRPr sz="1800" b="1" kern="1200">
                          <a:solidFill>
                            <a:schemeClr val="lt1"/>
                          </a:solidFill>
                          <a:latin typeface="Arial"/>
                          <a:ea typeface="宋体"/>
                        </a:defRPr>
                      </a:lvl4pPr>
                      <a:lvl5pPr marL="1828800" algn="l" defTabSz="914400" rtl="0" eaLnBrk="1" latinLnBrk="0" hangingPunct="1">
                        <a:defRPr sz="1800" b="1" kern="1200">
                          <a:solidFill>
                            <a:schemeClr val="lt1"/>
                          </a:solidFill>
                          <a:latin typeface="Arial"/>
                          <a:ea typeface="宋体"/>
                        </a:defRPr>
                      </a:lvl5pPr>
                      <a:lvl6pPr marL="2286000" algn="l" defTabSz="914400" rtl="0" eaLnBrk="1" latinLnBrk="0" hangingPunct="1">
                        <a:defRPr sz="1800" b="1" kern="1200">
                          <a:solidFill>
                            <a:schemeClr val="lt1"/>
                          </a:solidFill>
                          <a:latin typeface="Arial"/>
                          <a:ea typeface="宋体"/>
                        </a:defRPr>
                      </a:lvl6pPr>
                      <a:lvl7pPr marL="2743200" algn="l" defTabSz="914400" rtl="0" eaLnBrk="1" latinLnBrk="0" hangingPunct="1">
                        <a:defRPr sz="1800" b="1" kern="1200">
                          <a:solidFill>
                            <a:schemeClr val="lt1"/>
                          </a:solidFill>
                          <a:latin typeface="Arial"/>
                          <a:ea typeface="宋体"/>
                        </a:defRPr>
                      </a:lvl7pPr>
                      <a:lvl8pPr marL="3200400" algn="l" defTabSz="914400" rtl="0" eaLnBrk="1" latinLnBrk="0" hangingPunct="1">
                        <a:defRPr sz="1800" b="1" kern="1200">
                          <a:solidFill>
                            <a:schemeClr val="lt1"/>
                          </a:solidFill>
                          <a:latin typeface="Arial"/>
                          <a:ea typeface="宋体"/>
                        </a:defRPr>
                      </a:lvl8pPr>
                      <a:lvl9pPr marL="3657600" algn="l" defTabSz="914400" rtl="0" eaLnBrk="1" latinLnBrk="0" hangingPunct="1">
                        <a:defRPr sz="1800" b="1" kern="1200">
                          <a:solidFill>
                            <a:schemeClr val="lt1"/>
                          </a:solidFill>
                          <a:latin typeface="Arial"/>
                          <a:ea typeface="宋体"/>
                        </a:defRPr>
                      </a:lvl9pPr>
                    </a:lstStyle>
                    <a:p>
                      <a:pPr indent="0" algn="ctr">
                        <a:spcAft>
                          <a:spcPts val="0"/>
                        </a:spcAft>
                      </a:pPr>
                      <a:r>
                        <a:rPr lang="en-US" sz="1600" kern="100" dirty="0" err="1">
                          <a:solidFill>
                            <a:schemeClr val="bg1"/>
                          </a:solidFill>
                          <a:effectLst/>
                          <a:latin typeface="华文细黑" panose="02010600040101010101" pitchFamily="2" charset="-122"/>
                          <a:ea typeface="华文细黑" panose="02010600040101010101" pitchFamily="2" charset="-122"/>
                          <a:cs typeface="Times New Roman" panose="02020603050405020304" pitchFamily="18" charset="0"/>
                        </a:rPr>
                        <a:t>Keff</a:t>
                      </a:r>
                      <a:endParaRPr lang="zh-CN" sz="1600" kern="100" dirty="0">
                        <a:solidFill>
                          <a:schemeClr val="bg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spcAft>
                          <a:spcPts val="0"/>
                        </a:spcAft>
                      </a:pPr>
                      <a:r>
                        <a:rPr lang="en-US" sz="1600" kern="100" dirty="0">
                          <a:effectLst/>
                          <a:latin typeface="华文细黑" panose="02010600040101010101" pitchFamily="2" charset="-122"/>
                          <a:ea typeface="华文细黑" panose="02010600040101010101" pitchFamily="2" charset="-122"/>
                          <a:cs typeface="Times New Roman" panose="02020603050405020304" pitchFamily="18" charset="0"/>
                        </a:rPr>
                        <a:t>-</a:t>
                      </a:r>
                      <a:endParaRPr lang="zh-CN" sz="1600" kern="100" dirty="0">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indent="0" algn="ctr">
                        <a:spcAft>
                          <a:spcPts val="0"/>
                        </a:spcAft>
                      </a:pPr>
                      <a:r>
                        <a:rPr lang="en-US" sz="1600" dirty="0">
                          <a:solidFill>
                            <a:srgbClr val="000000"/>
                          </a:solidFill>
                          <a:effectLst/>
                          <a:latin typeface="华文细黑" panose="02010600040101010101" pitchFamily="2" charset="-122"/>
                          <a:ea typeface="华文细黑" panose="02010600040101010101" pitchFamily="2" charset="-122"/>
                        </a:rPr>
                        <a:t>0.73457</a:t>
                      </a:r>
                      <a:endParaRPr lang="zh-CN" sz="1600" dirty="0">
                        <a:solidFill>
                          <a:srgbClr val="000000"/>
                        </a:solidFill>
                        <a:effectLst/>
                        <a:latin typeface="华文细黑" panose="02010600040101010101" pitchFamily="2" charset="-122"/>
                        <a:ea typeface="华文细黑" panose="02010600040101010101" pitchFamily="2"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indent="0" algn="ctr">
                        <a:spcAft>
                          <a:spcPts val="0"/>
                        </a:spcAft>
                      </a:pPr>
                      <a:r>
                        <a:rPr lang="en-US" sz="1600" dirty="0">
                          <a:solidFill>
                            <a:srgbClr val="000000"/>
                          </a:solidFill>
                          <a:effectLst/>
                          <a:latin typeface="华文细黑" panose="02010600040101010101" pitchFamily="2" charset="-122"/>
                          <a:ea typeface="华文细黑" panose="02010600040101010101" pitchFamily="2" charset="-122"/>
                        </a:rPr>
                        <a:t>0.72687</a:t>
                      </a:r>
                      <a:endParaRPr lang="zh-CN" sz="1600" dirty="0">
                        <a:solidFill>
                          <a:srgbClr val="000000"/>
                        </a:solidFill>
                        <a:effectLst/>
                        <a:latin typeface="华文细黑" panose="02010600040101010101" pitchFamily="2" charset="-122"/>
                        <a:ea typeface="华文细黑" panose="02010600040101010101" pitchFamily="2" charset="-122"/>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10"/>
                  </a:ext>
                </a:extLst>
              </a:tr>
              <a:tr h="423037">
                <a:tc>
                  <a:txBody>
                    <a:bodyPr/>
                    <a:lstStyle>
                      <a:lvl1pPr marL="0" algn="l" defTabSz="914400" rtl="0" eaLnBrk="1" latinLnBrk="0" hangingPunct="1">
                        <a:defRPr sz="1800" b="1" kern="1200">
                          <a:solidFill>
                            <a:schemeClr val="lt1"/>
                          </a:solidFill>
                          <a:latin typeface="Arial"/>
                          <a:ea typeface="宋体"/>
                        </a:defRPr>
                      </a:lvl1pPr>
                      <a:lvl2pPr marL="457200" algn="l" defTabSz="914400" rtl="0" eaLnBrk="1" latinLnBrk="0" hangingPunct="1">
                        <a:defRPr sz="1800" b="1" kern="1200">
                          <a:solidFill>
                            <a:schemeClr val="lt1"/>
                          </a:solidFill>
                          <a:latin typeface="Arial"/>
                          <a:ea typeface="宋体"/>
                        </a:defRPr>
                      </a:lvl2pPr>
                      <a:lvl3pPr marL="914400" algn="l" defTabSz="914400" rtl="0" eaLnBrk="1" latinLnBrk="0" hangingPunct="1">
                        <a:defRPr sz="1800" b="1" kern="1200">
                          <a:solidFill>
                            <a:schemeClr val="lt1"/>
                          </a:solidFill>
                          <a:latin typeface="Arial"/>
                          <a:ea typeface="宋体"/>
                        </a:defRPr>
                      </a:lvl3pPr>
                      <a:lvl4pPr marL="1371600" algn="l" defTabSz="914400" rtl="0" eaLnBrk="1" latinLnBrk="0" hangingPunct="1">
                        <a:defRPr sz="1800" b="1" kern="1200">
                          <a:solidFill>
                            <a:schemeClr val="lt1"/>
                          </a:solidFill>
                          <a:latin typeface="Arial"/>
                          <a:ea typeface="宋体"/>
                        </a:defRPr>
                      </a:lvl4pPr>
                      <a:lvl5pPr marL="1828800" algn="l" defTabSz="914400" rtl="0" eaLnBrk="1" latinLnBrk="0" hangingPunct="1">
                        <a:defRPr sz="1800" b="1" kern="1200">
                          <a:solidFill>
                            <a:schemeClr val="lt1"/>
                          </a:solidFill>
                          <a:latin typeface="Arial"/>
                          <a:ea typeface="宋体"/>
                        </a:defRPr>
                      </a:lvl5pPr>
                      <a:lvl6pPr marL="2286000" algn="l" defTabSz="914400" rtl="0" eaLnBrk="1" latinLnBrk="0" hangingPunct="1">
                        <a:defRPr sz="1800" b="1" kern="1200">
                          <a:solidFill>
                            <a:schemeClr val="lt1"/>
                          </a:solidFill>
                          <a:latin typeface="Arial"/>
                          <a:ea typeface="宋体"/>
                        </a:defRPr>
                      </a:lvl6pPr>
                      <a:lvl7pPr marL="2743200" algn="l" defTabSz="914400" rtl="0" eaLnBrk="1" latinLnBrk="0" hangingPunct="1">
                        <a:defRPr sz="1800" b="1" kern="1200">
                          <a:solidFill>
                            <a:schemeClr val="lt1"/>
                          </a:solidFill>
                          <a:latin typeface="Arial"/>
                          <a:ea typeface="宋体"/>
                        </a:defRPr>
                      </a:lvl7pPr>
                      <a:lvl8pPr marL="3200400" algn="l" defTabSz="914400" rtl="0" eaLnBrk="1" latinLnBrk="0" hangingPunct="1">
                        <a:defRPr sz="1800" b="1" kern="1200">
                          <a:solidFill>
                            <a:schemeClr val="lt1"/>
                          </a:solidFill>
                          <a:latin typeface="Arial"/>
                          <a:ea typeface="宋体"/>
                        </a:defRPr>
                      </a:lvl8pPr>
                      <a:lvl9pPr marL="3657600" algn="l" defTabSz="914400" rtl="0" eaLnBrk="1" latinLnBrk="0" hangingPunct="1">
                        <a:defRPr sz="1800" b="1" kern="1200">
                          <a:solidFill>
                            <a:schemeClr val="lt1"/>
                          </a:solidFill>
                          <a:latin typeface="Arial"/>
                          <a:ea typeface="宋体"/>
                        </a:defRPr>
                      </a:lvl9pPr>
                    </a:lstStyle>
                    <a:p>
                      <a:pPr indent="0" algn="ctr">
                        <a:spcAft>
                          <a:spcPts val="0"/>
                        </a:spcAft>
                      </a:pPr>
                      <a:r>
                        <a:rPr lang="en-US" sz="1600" kern="100" dirty="0">
                          <a:solidFill>
                            <a:schemeClr val="bg1"/>
                          </a:solidFill>
                          <a:effectLst/>
                          <a:latin typeface="华文细黑" panose="02010600040101010101" pitchFamily="2" charset="-122"/>
                          <a:ea typeface="华文细黑" panose="02010600040101010101" pitchFamily="2" charset="-122"/>
                          <a:cs typeface="Times New Roman" panose="02020603050405020304" pitchFamily="18" charset="0"/>
                        </a:rPr>
                        <a:t>Ks</a:t>
                      </a:r>
                      <a:endParaRPr lang="zh-CN" sz="1600" kern="100" dirty="0">
                        <a:solidFill>
                          <a:schemeClr val="bg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spcAft>
                          <a:spcPts val="0"/>
                        </a:spcAft>
                      </a:pPr>
                      <a:r>
                        <a:rPr lang="en-US" sz="1600" kern="100" dirty="0">
                          <a:effectLst/>
                          <a:latin typeface="华文细黑" panose="02010600040101010101" pitchFamily="2" charset="-122"/>
                          <a:ea typeface="华文细黑" panose="02010600040101010101" pitchFamily="2" charset="-122"/>
                          <a:cs typeface="Times New Roman" panose="02020603050405020304" pitchFamily="18" charset="0"/>
                        </a:rPr>
                        <a:t>-</a:t>
                      </a:r>
                      <a:endParaRPr lang="zh-CN" sz="1600" kern="100" dirty="0">
                        <a:solidFill>
                          <a:srgbClr val="0000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indent="0" algn="ctr">
                        <a:spcAft>
                          <a:spcPts val="0"/>
                        </a:spcAft>
                      </a:pPr>
                      <a:r>
                        <a:rPr lang="en-US" sz="1600" dirty="0">
                          <a:solidFill>
                            <a:srgbClr val="000000"/>
                          </a:solidFill>
                          <a:effectLst/>
                          <a:latin typeface="华文细黑" panose="02010600040101010101" pitchFamily="2" charset="-122"/>
                          <a:ea typeface="华文细黑" panose="02010600040101010101" pitchFamily="2" charset="-122"/>
                        </a:rPr>
                        <a:t>0.76922</a:t>
                      </a:r>
                      <a:endParaRPr lang="zh-CN" sz="1600" dirty="0">
                        <a:solidFill>
                          <a:srgbClr val="000000"/>
                        </a:solidFill>
                        <a:effectLst/>
                        <a:latin typeface="华文细黑" panose="02010600040101010101" pitchFamily="2" charset="-122"/>
                        <a:ea typeface="华文细黑" panose="02010600040101010101" pitchFamily="2" charset="-122"/>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indent="0" algn="ctr">
                        <a:spcAft>
                          <a:spcPts val="0"/>
                        </a:spcAft>
                      </a:pPr>
                      <a:r>
                        <a:rPr lang="en-US" sz="1600" dirty="0">
                          <a:solidFill>
                            <a:srgbClr val="000000"/>
                          </a:solidFill>
                          <a:effectLst/>
                          <a:latin typeface="华文细黑" panose="02010600040101010101" pitchFamily="2" charset="-122"/>
                          <a:ea typeface="华文细黑" panose="02010600040101010101" pitchFamily="2" charset="-122"/>
                        </a:rPr>
                        <a:t>0.76450</a:t>
                      </a:r>
                      <a:endParaRPr lang="zh-CN" sz="1600" dirty="0">
                        <a:solidFill>
                          <a:srgbClr val="000000"/>
                        </a:solidFill>
                        <a:effectLst/>
                        <a:latin typeface="华文细黑" panose="02010600040101010101" pitchFamily="2" charset="-122"/>
                        <a:ea typeface="华文细黑" panose="02010600040101010101" pitchFamily="2" charset="-122"/>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11"/>
                  </a:ext>
                </a:extLst>
              </a:tr>
            </a:tbl>
          </a:graphicData>
        </a:graphic>
      </p:graphicFrame>
      <p:pic>
        <p:nvPicPr>
          <p:cNvPr id="11" name="图片 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6539" y="1446312"/>
            <a:ext cx="3600400" cy="3499923"/>
          </a:xfrm>
          <a:prstGeom prst="rect">
            <a:avLst/>
          </a:prstGeom>
          <a:noFill/>
          <a:ln w="9525">
            <a:noFill/>
            <a:miter lim="800000"/>
            <a:headEnd/>
            <a:tailEnd/>
          </a:ln>
        </p:spPr>
      </p:pic>
      <p:sp>
        <p:nvSpPr>
          <p:cNvPr id="4" name="标题 3"/>
          <p:cNvSpPr>
            <a:spLocks noGrp="1"/>
          </p:cNvSpPr>
          <p:nvPr>
            <p:ph type="title"/>
          </p:nvPr>
        </p:nvSpPr>
        <p:spPr/>
        <p:txBody>
          <a:bodyPr anchor="ctr"/>
          <a:lstStyle/>
          <a:p>
            <a:r>
              <a:rPr lang="en-US" altLang="zh-CN" kern="1200" dirty="0">
                <a:latin typeface="Times New Roman" charset="0"/>
                <a:ea typeface="Times New Roman" charset="0"/>
                <a:cs typeface="Times New Roman" charset="0"/>
              </a:rPr>
              <a:t>Neutronics design</a:t>
            </a:r>
            <a:endParaRPr lang="zh-CN" altLang="en-US" kern="12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093961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3" cstate="print">
            <a:extLst>
              <a:ext uri="{28A0092B-C50C-407E-A947-70E740481C1C}">
                <a14:useLocalDpi xmlns:a14="http://schemas.microsoft.com/office/drawing/2010/main"/>
              </a:ext>
            </a:extLst>
          </a:blip>
          <a:srcRect/>
          <a:stretch>
            <a:fillRect/>
          </a:stretch>
        </p:blipFill>
        <p:spPr bwMode="auto">
          <a:xfrm>
            <a:off x="141288" y="1078427"/>
            <a:ext cx="5401558" cy="2502973"/>
          </a:xfrm>
          <a:prstGeom prst="rect">
            <a:avLst/>
          </a:prstGeom>
          <a:noFill/>
          <a:ln>
            <a:noFill/>
          </a:ln>
        </p:spPr>
      </p:pic>
      <p:sp>
        <p:nvSpPr>
          <p:cNvPr id="7" name="矩形 6"/>
          <p:cNvSpPr/>
          <p:nvPr/>
        </p:nvSpPr>
        <p:spPr>
          <a:xfrm>
            <a:off x="257752" y="3931245"/>
            <a:ext cx="5285094" cy="2631490"/>
          </a:xfrm>
          <a:prstGeom prst="rect">
            <a:avLst/>
          </a:prstGeom>
        </p:spPr>
        <p:txBody>
          <a:bodyPr wrap="square">
            <a:spAutoFit/>
          </a:bodyPr>
          <a:lstStyle/>
          <a:p>
            <a:pPr>
              <a:lnSpc>
                <a:spcPct val="150000"/>
              </a:lnSpc>
            </a:pPr>
            <a:r>
              <a:rPr lang="en-US" altLang="zh-CN" sz="2000" b="1" kern="0" dirty="0">
                <a:solidFill>
                  <a:srgbClr val="0000FF"/>
                </a:solidFill>
                <a:latin typeface="华文细黑" panose="02010600040101010101" pitchFamily="2" charset="-122"/>
                <a:ea typeface="华文细黑" panose="02010600040101010101" pitchFamily="2" charset="-122"/>
              </a:rPr>
              <a:t>Limitation</a:t>
            </a:r>
            <a:r>
              <a:rPr lang="zh-CN" altLang="en-US" sz="2000" b="1" kern="0" dirty="0">
                <a:solidFill>
                  <a:srgbClr val="0000FF"/>
                </a:solidFill>
                <a:latin typeface="华文细黑" panose="02010600040101010101" pitchFamily="2" charset="-122"/>
                <a:ea typeface="华文细黑" panose="02010600040101010101" pitchFamily="2" charset="-122"/>
              </a:rPr>
              <a:t>：</a:t>
            </a:r>
            <a:endParaRPr lang="en-US" altLang="zh-CN" sz="2000" b="1" kern="0" dirty="0">
              <a:solidFill>
                <a:srgbClr val="0000FF"/>
              </a:solidFill>
              <a:latin typeface="华文细黑" panose="02010600040101010101" pitchFamily="2" charset="-122"/>
              <a:ea typeface="华文细黑" panose="02010600040101010101" pitchFamily="2" charset="-122"/>
            </a:endParaRPr>
          </a:p>
          <a:p>
            <a:pPr marL="285750" indent="-285750">
              <a:lnSpc>
                <a:spcPct val="150000"/>
              </a:lnSpc>
              <a:buFont typeface="Arial" pitchFamily="34" charset="0"/>
              <a:buChar char="•"/>
            </a:pPr>
            <a:r>
              <a:rPr lang="en-US" altLang="zh-CN" sz="1800" kern="0" dirty="0">
                <a:solidFill>
                  <a:schemeClr val="tx1"/>
                </a:solidFill>
                <a:latin typeface="华文细黑" panose="02010600040101010101" pitchFamily="2" charset="-122"/>
                <a:ea typeface="华文细黑" panose="02010600040101010101" pitchFamily="2" charset="-122"/>
              </a:rPr>
              <a:t>The highest temperature of cladding is 460℃&lt;</a:t>
            </a:r>
            <a:r>
              <a:rPr lang="zh-CN" altLang="en-US" sz="1800" kern="0" dirty="0">
                <a:solidFill>
                  <a:schemeClr val="tx1"/>
                </a:solidFill>
                <a:latin typeface="华文细黑" panose="02010600040101010101" pitchFamily="2" charset="-122"/>
                <a:ea typeface="华文细黑" panose="02010600040101010101" pitchFamily="2" charset="-122"/>
              </a:rPr>
              <a:t> </a:t>
            </a:r>
            <a:r>
              <a:rPr lang="en-US" altLang="zh-CN" sz="1800" kern="0" dirty="0">
                <a:solidFill>
                  <a:schemeClr val="tx1"/>
                </a:solidFill>
                <a:latin typeface="华文细黑" panose="02010600040101010101" pitchFamily="2" charset="-122"/>
                <a:ea typeface="华文细黑" panose="02010600040101010101" pitchFamily="2" charset="-122"/>
              </a:rPr>
              <a:t>limitation 550℃</a:t>
            </a:r>
            <a:endParaRPr lang="zh-CN" altLang="en-US" sz="1800" kern="0" dirty="0">
              <a:solidFill>
                <a:schemeClr val="tx1"/>
              </a:solidFill>
              <a:latin typeface="华文细黑" panose="02010600040101010101" pitchFamily="2" charset="-122"/>
              <a:ea typeface="华文细黑" panose="02010600040101010101" pitchFamily="2" charset="-122"/>
            </a:endParaRPr>
          </a:p>
          <a:p>
            <a:pPr marL="285750" indent="-285750">
              <a:lnSpc>
                <a:spcPct val="150000"/>
              </a:lnSpc>
              <a:buFont typeface="Arial" pitchFamily="34" charset="0"/>
              <a:buChar char="•"/>
            </a:pPr>
            <a:r>
              <a:rPr lang="en-US" altLang="zh-CN" sz="1800" kern="0" dirty="0">
                <a:solidFill>
                  <a:schemeClr val="tx1"/>
                </a:solidFill>
                <a:latin typeface="华文细黑" panose="02010600040101010101" pitchFamily="2" charset="-122"/>
                <a:ea typeface="华文细黑" panose="02010600040101010101" pitchFamily="2" charset="-122"/>
              </a:rPr>
              <a:t>The highest coolant velocity is 0.36m/s&lt; limitation 2m/s</a:t>
            </a:r>
            <a:endParaRPr lang="zh-CN" altLang="en-US" sz="1800" kern="0" dirty="0">
              <a:solidFill>
                <a:schemeClr val="tx1"/>
              </a:solidFill>
              <a:latin typeface="华文细黑" panose="02010600040101010101" pitchFamily="2" charset="-122"/>
              <a:ea typeface="华文细黑" panose="02010600040101010101" pitchFamily="2" charset="-122"/>
            </a:endParaRPr>
          </a:p>
          <a:p>
            <a:pPr marL="285750" indent="-285750">
              <a:lnSpc>
                <a:spcPct val="150000"/>
              </a:lnSpc>
              <a:buFont typeface="Arial" pitchFamily="34" charset="0"/>
              <a:buChar char="•"/>
            </a:pPr>
            <a:r>
              <a:rPr lang="en-US" altLang="zh-CN" sz="1800" kern="0" dirty="0">
                <a:solidFill>
                  <a:schemeClr val="tx1"/>
                </a:solidFill>
                <a:latin typeface="华文细黑" panose="02010600040101010101" pitchFamily="2" charset="-122"/>
                <a:ea typeface="华文细黑" panose="02010600040101010101" pitchFamily="2" charset="-122"/>
              </a:rPr>
              <a:t>The highest temperature of fuel is 534℃</a:t>
            </a:r>
            <a:endParaRPr lang="zh-CN" altLang="en-US" sz="1800" kern="0" dirty="0">
              <a:solidFill>
                <a:schemeClr val="tx1"/>
              </a:solidFill>
              <a:latin typeface="华文细黑" panose="02010600040101010101" pitchFamily="2" charset="-122"/>
              <a:ea typeface="华文细黑" panose="02010600040101010101" pitchFamily="2" charset="-122"/>
            </a:endParaRPr>
          </a:p>
        </p:txBody>
      </p:sp>
      <p:sp>
        <p:nvSpPr>
          <p:cNvPr id="8" name="矩形 7"/>
          <p:cNvSpPr/>
          <p:nvPr/>
        </p:nvSpPr>
        <p:spPr>
          <a:xfrm>
            <a:off x="988181" y="3624221"/>
            <a:ext cx="4221027" cy="338554"/>
          </a:xfrm>
          <a:prstGeom prst="rect">
            <a:avLst/>
          </a:prstGeom>
        </p:spPr>
        <p:txBody>
          <a:bodyPr wrap="none">
            <a:spAutoFit/>
          </a:bodyPr>
          <a:lstStyle/>
          <a:p>
            <a:pPr fontAlgn="auto">
              <a:spcBef>
                <a:spcPts val="0"/>
              </a:spcBef>
              <a:spcAft>
                <a:spcPts val="0"/>
              </a:spcAft>
              <a:defRPr/>
            </a:pPr>
            <a:r>
              <a:rPr lang="en-US" altLang="zh-CN" sz="1600" kern="0" dirty="0">
                <a:solidFill>
                  <a:sysClr val="windowText" lastClr="000000"/>
                </a:solidFill>
                <a:latin typeface="华文细黑" panose="02010600040101010101" pitchFamily="2" charset="-122"/>
                <a:ea typeface="华文细黑" panose="02010600040101010101" pitchFamily="2" charset="-122"/>
              </a:rPr>
              <a:t>Coolant flow distribution of 7 rods bundle</a:t>
            </a:r>
            <a:endParaRPr lang="zh-CN" altLang="en-US" sz="1600" kern="0" dirty="0">
              <a:solidFill>
                <a:sysClr val="windowText" lastClr="000000"/>
              </a:solidFill>
              <a:latin typeface="华文细黑" panose="02010600040101010101" pitchFamily="2" charset="-122"/>
              <a:ea typeface="华文细黑" panose="02010600040101010101" pitchFamily="2" charset="-122"/>
            </a:endParaRPr>
          </a:p>
        </p:txBody>
      </p:sp>
      <p:graphicFrame>
        <p:nvGraphicFramePr>
          <p:cNvPr id="11" name="表格 10">
            <a:extLst>
              <a:ext uri="{FF2B5EF4-FFF2-40B4-BE49-F238E27FC236}">
                <a16:creationId xmlns:a16="http://schemas.microsoft.com/office/drawing/2014/main" id="{979AC8DD-1F6A-4A93-937E-148C0D9CDFEB}"/>
              </a:ext>
            </a:extLst>
          </p:cNvPr>
          <p:cNvGraphicFramePr>
            <a:graphicFrameLocks noGrp="1"/>
          </p:cNvGraphicFramePr>
          <p:nvPr>
            <p:extLst>
              <p:ext uri="{D42A27DB-BD31-4B8C-83A1-F6EECF244321}">
                <p14:modId xmlns:p14="http://schemas.microsoft.com/office/powerpoint/2010/main" val="1709263048"/>
              </p:ext>
            </p:extLst>
          </p:nvPr>
        </p:nvGraphicFramePr>
        <p:xfrm>
          <a:off x="5752073" y="938801"/>
          <a:ext cx="3847458" cy="5491494"/>
        </p:xfrm>
        <a:graphic>
          <a:graphicData uri="http://schemas.openxmlformats.org/drawingml/2006/table">
            <a:tbl>
              <a:tblPr firstRow="1" firstCol="1" bandRow="1"/>
              <a:tblGrid>
                <a:gridCol w="2263282">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tblGrid>
              <a:tr h="610166">
                <a:tc>
                  <a:txBody>
                    <a:bodyPr/>
                    <a:lstStyle>
                      <a:lvl1pPr marL="0" algn="l" defTabSz="914400" rtl="0" eaLnBrk="1" latinLnBrk="0" hangingPunct="1">
                        <a:defRPr sz="1800" b="1" kern="1200">
                          <a:solidFill>
                            <a:schemeClr val="lt1"/>
                          </a:solidFill>
                          <a:latin typeface="Arial"/>
                          <a:ea typeface="宋体"/>
                        </a:defRPr>
                      </a:lvl1pPr>
                      <a:lvl2pPr marL="457200" algn="l" defTabSz="914400" rtl="0" eaLnBrk="1" latinLnBrk="0" hangingPunct="1">
                        <a:defRPr sz="1800" b="1" kern="1200">
                          <a:solidFill>
                            <a:schemeClr val="lt1"/>
                          </a:solidFill>
                          <a:latin typeface="Arial"/>
                          <a:ea typeface="宋体"/>
                        </a:defRPr>
                      </a:lvl2pPr>
                      <a:lvl3pPr marL="914400" algn="l" defTabSz="914400" rtl="0" eaLnBrk="1" latinLnBrk="0" hangingPunct="1">
                        <a:defRPr sz="1800" b="1" kern="1200">
                          <a:solidFill>
                            <a:schemeClr val="lt1"/>
                          </a:solidFill>
                          <a:latin typeface="Arial"/>
                          <a:ea typeface="宋体"/>
                        </a:defRPr>
                      </a:lvl3pPr>
                      <a:lvl4pPr marL="1371600" algn="l" defTabSz="914400" rtl="0" eaLnBrk="1" latinLnBrk="0" hangingPunct="1">
                        <a:defRPr sz="1800" b="1" kern="1200">
                          <a:solidFill>
                            <a:schemeClr val="lt1"/>
                          </a:solidFill>
                          <a:latin typeface="Arial"/>
                          <a:ea typeface="宋体"/>
                        </a:defRPr>
                      </a:lvl4pPr>
                      <a:lvl5pPr marL="1828800" algn="l" defTabSz="914400" rtl="0" eaLnBrk="1" latinLnBrk="0" hangingPunct="1">
                        <a:defRPr sz="1800" b="1" kern="1200">
                          <a:solidFill>
                            <a:schemeClr val="lt1"/>
                          </a:solidFill>
                          <a:latin typeface="Arial"/>
                          <a:ea typeface="宋体"/>
                        </a:defRPr>
                      </a:lvl5pPr>
                      <a:lvl6pPr marL="2286000" algn="l" defTabSz="914400" rtl="0" eaLnBrk="1" latinLnBrk="0" hangingPunct="1">
                        <a:defRPr sz="1800" b="1" kern="1200">
                          <a:solidFill>
                            <a:schemeClr val="lt1"/>
                          </a:solidFill>
                          <a:latin typeface="Arial"/>
                          <a:ea typeface="宋体"/>
                        </a:defRPr>
                      </a:lvl6pPr>
                      <a:lvl7pPr marL="2743200" algn="l" defTabSz="914400" rtl="0" eaLnBrk="1" latinLnBrk="0" hangingPunct="1">
                        <a:defRPr sz="1800" b="1" kern="1200">
                          <a:solidFill>
                            <a:schemeClr val="lt1"/>
                          </a:solidFill>
                          <a:latin typeface="Arial"/>
                          <a:ea typeface="宋体"/>
                        </a:defRPr>
                      </a:lvl7pPr>
                      <a:lvl8pPr marL="3200400" algn="l" defTabSz="914400" rtl="0" eaLnBrk="1" latinLnBrk="0" hangingPunct="1">
                        <a:defRPr sz="1800" b="1" kern="1200">
                          <a:solidFill>
                            <a:schemeClr val="lt1"/>
                          </a:solidFill>
                          <a:latin typeface="Arial"/>
                          <a:ea typeface="宋体"/>
                        </a:defRPr>
                      </a:lvl8pPr>
                      <a:lvl9pPr marL="3657600" algn="l" defTabSz="914400" rtl="0" eaLnBrk="1" latinLnBrk="0" hangingPunct="1">
                        <a:defRPr sz="1800" b="1" kern="1200">
                          <a:solidFill>
                            <a:schemeClr val="lt1"/>
                          </a:solidFill>
                          <a:latin typeface="Arial"/>
                          <a:ea typeface="宋体"/>
                        </a:defRPr>
                      </a:lvl9pPr>
                    </a:lstStyle>
                    <a:p>
                      <a:pPr algn="ctr">
                        <a:lnSpc>
                          <a:spcPct val="100000"/>
                        </a:lnSpc>
                        <a:spcAft>
                          <a:spcPts val="0"/>
                        </a:spcAft>
                      </a:pPr>
                      <a:r>
                        <a:rPr lang="en-US" altLang="zh-CN" sz="1600" kern="100" dirty="0">
                          <a:solidFill>
                            <a:schemeClr val="bg1"/>
                          </a:solidFill>
                          <a:effectLst/>
                          <a:latin typeface="华文细黑" pitchFamily="2" charset="-122"/>
                          <a:ea typeface="华文细黑" pitchFamily="2" charset="-122"/>
                        </a:rPr>
                        <a:t>Name</a:t>
                      </a:r>
                      <a:endParaRPr lang="zh-CN" sz="1600" kern="100" dirty="0">
                        <a:solidFill>
                          <a:schemeClr val="bg1"/>
                        </a:solidFill>
                        <a:effectLst/>
                        <a:latin typeface="华文细黑" pitchFamily="2" charset="-122"/>
                        <a:ea typeface="华文细黑" pitchFamily="2" charset="-122"/>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宋体"/>
                        </a:defRPr>
                      </a:lvl1pPr>
                      <a:lvl2pPr marL="457200" algn="l" defTabSz="914400" rtl="0" eaLnBrk="1" latinLnBrk="0" hangingPunct="1">
                        <a:defRPr sz="1800" b="1" kern="1200">
                          <a:solidFill>
                            <a:schemeClr val="lt1"/>
                          </a:solidFill>
                          <a:latin typeface="Arial"/>
                          <a:ea typeface="宋体"/>
                        </a:defRPr>
                      </a:lvl2pPr>
                      <a:lvl3pPr marL="914400" algn="l" defTabSz="914400" rtl="0" eaLnBrk="1" latinLnBrk="0" hangingPunct="1">
                        <a:defRPr sz="1800" b="1" kern="1200">
                          <a:solidFill>
                            <a:schemeClr val="lt1"/>
                          </a:solidFill>
                          <a:latin typeface="Arial"/>
                          <a:ea typeface="宋体"/>
                        </a:defRPr>
                      </a:lvl3pPr>
                      <a:lvl4pPr marL="1371600" algn="l" defTabSz="914400" rtl="0" eaLnBrk="1" latinLnBrk="0" hangingPunct="1">
                        <a:defRPr sz="1800" b="1" kern="1200">
                          <a:solidFill>
                            <a:schemeClr val="lt1"/>
                          </a:solidFill>
                          <a:latin typeface="Arial"/>
                          <a:ea typeface="宋体"/>
                        </a:defRPr>
                      </a:lvl4pPr>
                      <a:lvl5pPr marL="1828800" algn="l" defTabSz="914400" rtl="0" eaLnBrk="1" latinLnBrk="0" hangingPunct="1">
                        <a:defRPr sz="1800" b="1" kern="1200">
                          <a:solidFill>
                            <a:schemeClr val="lt1"/>
                          </a:solidFill>
                          <a:latin typeface="Arial"/>
                          <a:ea typeface="宋体"/>
                        </a:defRPr>
                      </a:lvl5pPr>
                      <a:lvl6pPr marL="2286000" algn="l" defTabSz="914400" rtl="0" eaLnBrk="1" latinLnBrk="0" hangingPunct="1">
                        <a:defRPr sz="1800" b="1" kern="1200">
                          <a:solidFill>
                            <a:schemeClr val="lt1"/>
                          </a:solidFill>
                          <a:latin typeface="Arial"/>
                          <a:ea typeface="宋体"/>
                        </a:defRPr>
                      </a:lvl6pPr>
                      <a:lvl7pPr marL="2743200" algn="l" defTabSz="914400" rtl="0" eaLnBrk="1" latinLnBrk="0" hangingPunct="1">
                        <a:defRPr sz="1800" b="1" kern="1200">
                          <a:solidFill>
                            <a:schemeClr val="lt1"/>
                          </a:solidFill>
                          <a:latin typeface="Arial"/>
                          <a:ea typeface="宋体"/>
                        </a:defRPr>
                      </a:lvl7pPr>
                      <a:lvl8pPr marL="3200400" algn="l" defTabSz="914400" rtl="0" eaLnBrk="1" latinLnBrk="0" hangingPunct="1">
                        <a:defRPr sz="1800" b="1" kern="1200">
                          <a:solidFill>
                            <a:schemeClr val="lt1"/>
                          </a:solidFill>
                          <a:latin typeface="Arial"/>
                          <a:ea typeface="宋体"/>
                        </a:defRPr>
                      </a:lvl8pPr>
                      <a:lvl9pPr marL="3657600" algn="l" defTabSz="914400" rtl="0" eaLnBrk="1" latinLnBrk="0" hangingPunct="1">
                        <a:defRPr sz="1800" b="1" kern="1200">
                          <a:solidFill>
                            <a:schemeClr val="lt1"/>
                          </a:solidFill>
                          <a:latin typeface="Arial"/>
                          <a:ea typeface="宋体"/>
                        </a:defRPr>
                      </a:lvl9pPr>
                    </a:lstStyle>
                    <a:p>
                      <a:pPr algn="ctr">
                        <a:lnSpc>
                          <a:spcPct val="100000"/>
                        </a:lnSpc>
                        <a:spcAft>
                          <a:spcPts val="0"/>
                        </a:spcAft>
                      </a:pPr>
                      <a:r>
                        <a:rPr lang="en-US" altLang="zh-CN" sz="1600" kern="100" dirty="0">
                          <a:solidFill>
                            <a:schemeClr val="bg1"/>
                          </a:solidFill>
                          <a:effectLst/>
                          <a:latin typeface="华文细黑" pitchFamily="2" charset="-122"/>
                          <a:ea typeface="华文细黑" pitchFamily="2" charset="-122"/>
                        </a:rPr>
                        <a:t>Value</a:t>
                      </a:r>
                      <a:endParaRPr lang="zh-CN" sz="1600" kern="100" dirty="0">
                        <a:solidFill>
                          <a:schemeClr val="bg1"/>
                        </a:solidFill>
                        <a:effectLst/>
                        <a:latin typeface="华文细黑" pitchFamily="2" charset="-122"/>
                        <a:ea typeface="华文细黑" pitchFamily="2"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610166">
                <a:tc>
                  <a:txBody>
                    <a:bodyPr/>
                    <a:lstStyle>
                      <a:lvl1pPr marL="0" algn="l" defTabSz="914400" rtl="0" eaLnBrk="1" latinLnBrk="0" hangingPunct="1">
                        <a:defRPr sz="1800" b="1" kern="1200">
                          <a:solidFill>
                            <a:schemeClr val="lt1"/>
                          </a:solidFill>
                          <a:latin typeface="Arial"/>
                          <a:ea typeface="宋体"/>
                        </a:defRPr>
                      </a:lvl1pPr>
                      <a:lvl2pPr marL="457200" algn="l" defTabSz="914400" rtl="0" eaLnBrk="1" latinLnBrk="0" hangingPunct="1">
                        <a:defRPr sz="1800" b="1" kern="1200">
                          <a:solidFill>
                            <a:schemeClr val="lt1"/>
                          </a:solidFill>
                          <a:latin typeface="Arial"/>
                          <a:ea typeface="宋体"/>
                        </a:defRPr>
                      </a:lvl2pPr>
                      <a:lvl3pPr marL="914400" algn="l" defTabSz="914400" rtl="0" eaLnBrk="1" latinLnBrk="0" hangingPunct="1">
                        <a:defRPr sz="1800" b="1" kern="1200">
                          <a:solidFill>
                            <a:schemeClr val="lt1"/>
                          </a:solidFill>
                          <a:latin typeface="Arial"/>
                          <a:ea typeface="宋体"/>
                        </a:defRPr>
                      </a:lvl3pPr>
                      <a:lvl4pPr marL="1371600" algn="l" defTabSz="914400" rtl="0" eaLnBrk="1" latinLnBrk="0" hangingPunct="1">
                        <a:defRPr sz="1800" b="1" kern="1200">
                          <a:solidFill>
                            <a:schemeClr val="lt1"/>
                          </a:solidFill>
                          <a:latin typeface="Arial"/>
                          <a:ea typeface="宋体"/>
                        </a:defRPr>
                      </a:lvl4pPr>
                      <a:lvl5pPr marL="1828800" algn="l" defTabSz="914400" rtl="0" eaLnBrk="1" latinLnBrk="0" hangingPunct="1">
                        <a:defRPr sz="1800" b="1" kern="1200">
                          <a:solidFill>
                            <a:schemeClr val="lt1"/>
                          </a:solidFill>
                          <a:latin typeface="Arial"/>
                          <a:ea typeface="宋体"/>
                        </a:defRPr>
                      </a:lvl5pPr>
                      <a:lvl6pPr marL="2286000" algn="l" defTabSz="914400" rtl="0" eaLnBrk="1" latinLnBrk="0" hangingPunct="1">
                        <a:defRPr sz="1800" b="1" kern="1200">
                          <a:solidFill>
                            <a:schemeClr val="lt1"/>
                          </a:solidFill>
                          <a:latin typeface="Arial"/>
                          <a:ea typeface="宋体"/>
                        </a:defRPr>
                      </a:lvl6pPr>
                      <a:lvl7pPr marL="2743200" algn="l" defTabSz="914400" rtl="0" eaLnBrk="1" latinLnBrk="0" hangingPunct="1">
                        <a:defRPr sz="1800" b="1" kern="1200">
                          <a:solidFill>
                            <a:schemeClr val="lt1"/>
                          </a:solidFill>
                          <a:latin typeface="Arial"/>
                          <a:ea typeface="宋体"/>
                        </a:defRPr>
                      </a:lvl7pPr>
                      <a:lvl8pPr marL="3200400" algn="l" defTabSz="914400" rtl="0" eaLnBrk="1" latinLnBrk="0" hangingPunct="1">
                        <a:defRPr sz="1800" b="1" kern="1200">
                          <a:solidFill>
                            <a:schemeClr val="lt1"/>
                          </a:solidFill>
                          <a:latin typeface="Arial"/>
                          <a:ea typeface="宋体"/>
                        </a:defRPr>
                      </a:lvl8pPr>
                      <a:lvl9pPr marL="3657600" algn="l" defTabSz="914400" rtl="0" eaLnBrk="1" latinLnBrk="0" hangingPunct="1">
                        <a:defRPr sz="1800" b="1" kern="1200">
                          <a:solidFill>
                            <a:schemeClr val="lt1"/>
                          </a:solidFill>
                          <a:latin typeface="Arial"/>
                          <a:ea typeface="宋体"/>
                        </a:defRPr>
                      </a:lvl9pPr>
                    </a:lstStyle>
                    <a:p>
                      <a:pPr algn="ctr">
                        <a:lnSpc>
                          <a:spcPct val="100000"/>
                        </a:lnSpc>
                        <a:spcAft>
                          <a:spcPts val="0"/>
                        </a:spcAft>
                      </a:pPr>
                      <a:r>
                        <a:rPr lang="en-US" altLang="zh-CN" sz="1600" kern="100" dirty="0">
                          <a:solidFill>
                            <a:schemeClr val="bg1"/>
                          </a:solidFill>
                          <a:effectLst/>
                          <a:latin typeface="华文细黑" pitchFamily="2" charset="-122"/>
                          <a:ea typeface="华文细黑" pitchFamily="2" charset="-122"/>
                        </a:rPr>
                        <a:t>Power</a:t>
                      </a:r>
                      <a:endParaRPr lang="zh-CN" sz="1600" kern="100" dirty="0">
                        <a:solidFill>
                          <a:schemeClr val="bg1"/>
                        </a:solidFill>
                        <a:effectLst/>
                        <a:latin typeface="华文细黑" pitchFamily="2" charset="-122"/>
                        <a:ea typeface="华文细黑" pitchFamily="2" charset="-122"/>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algn="ctr">
                        <a:lnSpc>
                          <a:spcPct val="100000"/>
                        </a:lnSpc>
                        <a:spcAft>
                          <a:spcPts val="0"/>
                        </a:spcAft>
                      </a:pPr>
                      <a:r>
                        <a:rPr lang="en-US" sz="1600" kern="100" dirty="0">
                          <a:effectLst/>
                          <a:latin typeface="华文细黑" pitchFamily="2" charset="-122"/>
                          <a:ea typeface="华文细黑" pitchFamily="2" charset="-122"/>
                        </a:rPr>
                        <a:t>7.74 MW</a:t>
                      </a:r>
                      <a:endParaRPr lang="zh-CN" sz="1600" kern="100" dirty="0">
                        <a:solidFill>
                          <a:srgbClr val="000000"/>
                        </a:solidFill>
                        <a:effectLst/>
                        <a:latin typeface="华文细黑" pitchFamily="2" charset="-122"/>
                        <a:ea typeface="华文细黑" pitchFamily="2" charset="-122"/>
                      </a:endParaRPr>
                    </a:p>
                  </a:txBody>
                  <a:tcPr marL="0" marR="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610166">
                <a:tc>
                  <a:txBody>
                    <a:bodyPr/>
                    <a:lstStyle>
                      <a:lvl1pPr marL="0" algn="l" defTabSz="914400" rtl="0" eaLnBrk="1" latinLnBrk="0" hangingPunct="1">
                        <a:defRPr sz="1800" b="1" kern="1200">
                          <a:solidFill>
                            <a:schemeClr val="lt1"/>
                          </a:solidFill>
                          <a:latin typeface="Arial"/>
                          <a:ea typeface="宋体"/>
                        </a:defRPr>
                      </a:lvl1pPr>
                      <a:lvl2pPr marL="457200" algn="l" defTabSz="914400" rtl="0" eaLnBrk="1" latinLnBrk="0" hangingPunct="1">
                        <a:defRPr sz="1800" b="1" kern="1200">
                          <a:solidFill>
                            <a:schemeClr val="lt1"/>
                          </a:solidFill>
                          <a:latin typeface="Arial"/>
                          <a:ea typeface="宋体"/>
                        </a:defRPr>
                      </a:lvl2pPr>
                      <a:lvl3pPr marL="914400" algn="l" defTabSz="914400" rtl="0" eaLnBrk="1" latinLnBrk="0" hangingPunct="1">
                        <a:defRPr sz="1800" b="1" kern="1200">
                          <a:solidFill>
                            <a:schemeClr val="lt1"/>
                          </a:solidFill>
                          <a:latin typeface="Arial"/>
                          <a:ea typeface="宋体"/>
                        </a:defRPr>
                      </a:lvl3pPr>
                      <a:lvl4pPr marL="1371600" algn="l" defTabSz="914400" rtl="0" eaLnBrk="1" latinLnBrk="0" hangingPunct="1">
                        <a:defRPr sz="1800" b="1" kern="1200">
                          <a:solidFill>
                            <a:schemeClr val="lt1"/>
                          </a:solidFill>
                          <a:latin typeface="Arial"/>
                          <a:ea typeface="宋体"/>
                        </a:defRPr>
                      </a:lvl4pPr>
                      <a:lvl5pPr marL="1828800" algn="l" defTabSz="914400" rtl="0" eaLnBrk="1" latinLnBrk="0" hangingPunct="1">
                        <a:defRPr sz="1800" b="1" kern="1200">
                          <a:solidFill>
                            <a:schemeClr val="lt1"/>
                          </a:solidFill>
                          <a:latin typeface="Arial"/>
                          <a:ea typeface="宋体"/>
                        </a:defRPr>
                      </a:lvl5pPr>
                      <a:lvl6pPr marL="2286000" algn="l" defTabSz="914400" rtl="0" eaLnBrk="1" latinLnBrk="0" hangingPunct="1">
                        <a:defRPr sz="1800" b="1" kern="1200">
                          <a:solidFill>
                            <a:schemeClr val="lt1"/>
                          </a:solidFill>
                          <a:latin typeface="Arial"/>
                          <a:ea typeface="宋体"/>
                        </a:defRPr>
                      </a:lvl6pPr>
                      <a:lvl7pPr marL="2743200" algn="l" defTabSz="914400" rtl="0" eaLnBrk="1" latinLnBrk="0" hangingPunct="1">
                        <a:defRPr sz="1800" b="1" kern="1200">
                          <a:solidFill>
                            <a:schemeClr val="lt1"/>
                          </a:solidFill>
                          <a:latin typeface="Arial"/>
                          <a:ea typeface="宋体"/>
                        </a:defRPr>
                      </a:lvl7pPr>
                      <a:lvl8pPr marL="3200400" algn="l" defTabSz="914400" rtl="0" eaLnBrk="1" latinLnBrk="0" hangingPunct="1">
                        <a:defRPr sz="1800" b="1" kern="1200">
                          <a:solidFill>
                            <a:schemeClr val="lt1"/>
                          </a:solidFill>
                          <a:latin typeface="Arial"/>
                          <a:ea typeface="宋体"/>
                        </a:defRPr>
                      </a:lvl8pPr>
                      <a:lvl9pPr marL="3657600" algn="l" defTabSz="914400" rtl="0" eaLnBrk="1" latinLnBrk="0" hangingPunct="1">
                        <a:defRPr sz="1800" b="1" kern="1200">
                          <a:solidFill>
                            <a:schemeClr val="lt1"/>
                          </a:solidFill>
                          <a:latin typeface="Arial"/>
                          <a:ea typeface="宋体"/>
                        </a:defRPr>
                      </a:lvl9pPr>
                    </a:lstStyle>
                    <a:p>
                      <a:pPr algn="ctr">
                        <a:lnSpc>
                          <a:spcPct val="100000"/>
                        </a:lnSpc>
                        <a:spcAft>
                          <a:spcPts val="0"/>
                        </a:spcAft>
                      </a:pPr>
                      <a:r>
                        <a:rPr lang="en-US" altLang="zh-CN" sz="1600" kern="100" dirty="0">
                          <a:solidFill>
                            <a:schemeClr val="bg1"/>
                          </a:solidFill>
                          <a:effectLst/>
                          <a:latin typeface="华文细黑" pitchFamily="2" charset="-122"/>
                          <a:ea typeface="华文细黑" pitchFamily="2" charset="-122"/>
                        </a:rPr>
                        <a:t>Number of  Assembly</a:t>
                      </a:r>
                      <a:endParaRPr lang="zh-CN" sz="1600" kern="100" dirty="0">
                        <a:solidFill>
                          <a:schemeClr val="bg1"/>
                        </a:solidFill>
                        <a:effectLst/>
                        <a:latin typeface="华文细黑" pitchFamily="2" charset="-122"/>
                        <a:ea typeface="华文细黑" pitchFamily="2" charset="-122"/>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algn="ctr">
                        <a:lnSpc>
                          <a:spcPct val="100000"/>
                        </a:lnSpc>
                        <a:spcAft>
                          <a:spcPts val="0"/>
                        </a:spcAft>
                      </a:pPr>
                      <a:r>
                        <a:rPr lang="en-US" sz="1600" kern="100" dirty="0">
                          <a:effectLst/>
                          <a:latin typeface="华文细黑" pitchFamily="2" charset="-122"/>
                          <a:ea typeface="华文细黑" pitchFamily="2" charset="-122"/>
                        </a:rPr>
                        <a:t>30</a:t>
                      </a:r>
                      <a:endParaRPr lang="zh-CN" sz="1600" kern="100" dirty="0">
                        <a:solidFill>
                          <a:srgbClr val="000000"/>
                        </a:solidFill>
                        <a:effectLst/>
                        <a:latin typeface="华文细黑" pitchFamily="2" charset="-122"/>
                        <a:ea typeface="华文细黑" pitchFamily="2"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610166">
                <a:tc>
                  <a:txBody>
                    <a:bodyPr/>
                    <a:lstStyle>
                      <a:lvl1pPr marL="0" algn="l" defTabSz="914400" rtl="0" eaLnBrk="1" latinLnBrk="0" hangingPunct="1">
                        <a:defRPr sz="1800" b="1" kern="1200">
                          <a:solidFill>
                            <a:schemeClr val="lt1"/>
                          </a:solidFill>
                          <a:latin typeface="Arial"/>
                          <a:ea typeface="宋体"/>
                        </a:defRPr>
                      </a:lvl1pPr>
                      <a:lvl2pPr marL="457200" algn="l" defTabSz="914400" rtl="0" eaLnBrk="1" latinLnBrk="0" hangingPunct="1">
                        <a:defRPr sz="1800" b="1" kern="1200">
                          <a:solidFill>
                            <a:schemeClr val="lt1"/>
                          </a:solidFill>
                          <a:latin typeface="Arial"/>
                          <a:ea typeface="宋体"/>
                        </a:defRPr>
                      </a:lvl2pPr>
                      <a:lvl3pPr marL="914400" algn="l" defTabSz="914400" rtl="0" eaLnBrk="1" latinLnBrk="0" hangingPunct="1">
                        <a:defRPr sz="1800" b="1" kern="1200">
                          <a:solidFill>
                            <a:schemeClr val="lt1"/>
                          </a:solidFill>
                          <a:latin typeface="Arial"/>
                          <a:ea typeface="宋体"/>
                        </a:defRPr>
                      </a:lvl3pPr>
                      <a:lvl4pPr marL="1371600" algn="l" defTabSz="914400" rtl="0" eaLnBrk="1" latinLnBrk="0" hangingPunct="1">
                        <a:defRPr sz="1800" b="1" kern="1200">
                          <a:solidFill>
                            <a:schemeClr val="lt1"/>
                          </a:solidFill>
                          <a:latin typeface="Arial"/>
                          <a:ea typeface="宋体"/>
                        </a:defRPr>
                      </a:lvl4pPr>
                      <a:lvl5pPr marL="1828800" algn="l" defTabSz="914400" rtl="0" eaLnBrk="1" latinLnBrk="0" hangingPunct="1">
                        <a:defRPr sz="1800" b="1" kern="1200">
                          <a:solidFill>
                            <a:schemeClr val="lt1"/>
                          </a:solidFill>
                          <a:latin typeface="Arial"/>
                          <a:ea typeface="宋体"/>
                        </a:defRPr>
                      </a:lvl5pPr>
                      <a:lvl6pPr marL="2286000" algn="l" defTabSz="914400" rtl="0" eaLnBrk="1" latinLnBrk="0" hangingPunct="1">
                        <a:defRPr sz="1800" b="1" kern="1200">
                          <a:solidFill>
                            <a:schemeClr val="lt1"/>
                          </a:solidFill>
                          <a:latin typeface="Arial"/>
                          <a:ea typeface="宋体"/>
                        </a:defRPr>
                      </a:lvl6pPr>
                      <a:lvl7pPr marL="2743200" algn="l" defTabSz="914400" rtl="0" eaLnBrk="1" latinLnBrk="0" hangingPunct="1">
                        <a:defRPr sz="1800" b="1" kern="1200">
                          <a:solidFill>
                            <a:schemeClr val="lt1"/>
                          </a:solidFill>
                          <a:latin typeface="Arial"/>
                          <a:ea typeface="宋体"/>
                        </a:defRPr>
                      </a:lvl7pPr>
                      <a:lvl8pPr marL="3200400" algn="l" defTabSz="914400" rtl="0" eaLnBrk="1" latinLnBrk="0" hangingPunct="1">
                        <a:defRPr sz="1800" b="1" kern="1200">
                          <a:solidFill>
                            <a:schemeClr val="lt1"/>
                          </a:solidFill>
                          <a:latin typeface="Arial"/>
                          <a:ea typeface="宋体"/>
                        </a:defRPr>
                      </a:lvl8pPr>
                      <a:lvl9pPr marL="3657600" algn="l" defTabSz="914400" rtl="0" eaLnBrk="1" latinLnBrk="0" hangingPunct="1">
                        <a:defRPr sz="1800" b="1" kern="1200">
                          <a:solidFill>
                            <a:schemeClr val="lt1"/>
                          </a:solidFill>
                          <a:latin typeface="Arial"/>
                          <a:ea typeface="宋体"/>
                        </a:defRPr>
                      </a:lvl9pPr>
                    </a:lstStyle>
                    <a:p>
                      <a:pPr algn="ctr">
                        <a:lnSpc>
                          <a:spcPct val="100000"/>
                        </a:lnSpc>
                        <a:spcAft>
                          <a:spcPts val="0"/>
                        </a:spcAft>
                      </a:pPr>
                      <a:r>
                        <a:rPr lang="en-US" altLang="zh-CN" sz="1600" kern="100" dirty="0">
                          <a:solidFill>
                            <a:schemeClr val="bg1"/>
                          </a:solidFill>
                          <a:effectLst/>
                          <a:latin typeface="华文细黑" pitchFamily="2" charset="-122"/>
                          <a:ea typeface="华文细黑" pitchFamily="2" charset="-122"/>
                        </a:rPr>
                        <a:t>Inlet Temp</a:t>
                      </a:r>
                      <a:endParaRPr lang="zh-CN" sz="1600" kern="100" dirty="0">
                        <a:solidFill>
                          <a:schemeClr val="bg1"/>
                        </a:solidFill>
                        <a:effectLst/>
                        <a:latin typeface="华文细黑" pitchFamily="2" charset="-122"/>
                        <a:ea typeface="华文细黑" pitchFamily="2" charset="-122"/>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algn="ctr">
                        <a:lnSpc>
                          <a:spcPct val="100000"/>
                        </a:lnSpc>
                        <a:spcAft>
                          <a:spcPts val="0"/>
                        </a:spcAft>
                      </a:pPr>
                      <a:r>
                        <a:rPr lang="en-US" sz="1600" kern="100" dirty="0">
                          <a:effectLst/>
                          <a:latin typeface="华文细黑" pitchFamily="2" charset="-122"/>
                          <a:ea typeface="华文细黑" pitchFamily="2" charset="-122"/>
                        </a:rPr>
                        <a:t>280</a:t>
                      </a:r>
                      <a:r>
                        <a:rPr lang="zh-CN" sz="1600" kern="100" dirty="0">
                          <a:effectLst/>
                          <a:latin typeface="华文细黑" pitchFamily="2" charset="-122"/>
                          <a:ea typeface="华文细黑" pitchFamily="2" charset="-122"/>
                        </a:rPr>
                        <a:t>℃</a:t>
                      </a:r>
                      <a:endParaRPr lang="zh-CN" sz="1600" kern="100" dirty="0">
                        <a:solidFill>
                          <a:srgbClr val="000000"/>
                        </a:solidFill>
                        <a:effectLst/>
                        <a:latin typeface="华文细黑" pitchFamily="2" charset="-122"/>
                        <a:ea typeface="华文细黑" pitchFamily="2" charset="-122"/>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r h="610166">
                <a:tc>
                  <a:txBody>
                    <a:bodyPr/>
                    <a:lstStyle>
                      <a:lvl1pPr marL="0" algn="l" defTabSz="914400" rtl="0" eaLnBrk="1" latinLnBrk="0" hangingPunct="1">
                        <a:defRPr sz="1800" b="1" kern="1200">
                          <a:solidFill>
                            <a:schemeClr val="lt1"/>
                          </a:solidFill>
                          <a:latin typeface="Arial"/>
                          <a:ea typeface="宋体"/>
                        </a:defRPr>
                      </a:lvl1pPr>
                      <a:lvl2pPr marL="457200" algn="l" defTabSz="914400" rtl="0" eaLnBrk="1" latinLnBrk="0" hangingPunct="1">
                        <a:defRPr sz="1800" b="1" kern="1200">
                          <a:solidFill>
                            <a:schemeClr val="lt1"/>
                          </a:solidFill>
                          <a:latin typeface="Arial"/>
                          <a:ea typeface="宋体"/>
                        </a:defRPr>
                      </a:lvl2pPr>
                      <a:lvl3pPr marL="914400" algn="l" defTabSz="914400" rtl="0" eaLnBrk="1" latinLnBrk="0" hangingPunct="1">
                        <a:defRPr sz="1800" b="1" kern="1200">
                          <a:solidFill>
                            <a:schemeClr val="lt1"/>
                          </a:solidFill>
                          <a:latin typeface="Arial"/>
                          <a:ea typeface="宋体"/>
                        </a:defRPr>
                      </a:lvl3pPr>
                      <a:lvl4pPr marL="1371600" algn="l" defTabSz="914400" rtl="0" eaLnBrk="1" latinLnBrk="0" hangingPunct="1">
                        <a:defRPr sz="1800" b="1" kern="1200">
                          <a:solidFill>
                            <a:schemeClr val="lt1"/>
                          </a:solidFill>
                          <a:latin typeface="Arial"/>
                          <a:ea typeface="宋体"/>
                        </a:defRPr>
                      </a:lvl4pPr>
                      <a:lvl5pPr marL="1828800" algn="l" defTabSz="914400" rtl="0" eaLnBrk="1" latinLnBrk="0" hangingPunct="1">
                        <a:defRPr sz="1800" b="1" kern="1200">
                          <a:solidFill>
                            <a:schemeClr val="lt1"/>
                          </a:solidFill>
                          <a:latin typeface="Arial"/>
                          <a:ea typeface="宋体"/>
                        </a:defRPr>
                      </a:lvl5pPr>
                      <a:lvl6pPr marL="2286000" algn="l" defTabSz="914400" rtl="0" eaLnBrk="1" latinLnBrk="0" hangingPunct="1">
                        <a:defRPr sz="1800" b="1" kern="1200">
                          <a:solidFill>
                            <a:schemeClr val="lt1"/>
                          </a:solidFill>
                          <a:latin typeface="Arial"/>
                          <a:ea typeface="宋体"/>
                        </a:defRPr>
                      </a:lvl6pPr>
                      <a:lvl7pPr marL="2743200" algn="l" defTabSz="914400" rtl="0" eaLnBrk="1" latinLnBrk="0" hangingPunct="1">
                        <a:defRPr sz="1800" b="1" kern="1200">
                          <a:solidFill>
                            <a:schemeClr val="lt1"/>
                          </a:solidFill>
                          <a:latin typeface="Arial"/>
                          <a:ea typeface="宋体"/>
                        </a:defRPr>
                      </a:lvl7pPr>
                      <a:lvl8pPr marL="3200400" algn="l" defTabSz="914400" rtl="0" eaLnBrk="1" latinLnBrk="0" hangingPunct="1">
                        <a:defRPr sz="1800" b="1" kern="1200">
                          <a:solidFill>
                            <a:schemeClr val="lt1"/>
                          </a:solidFill>
                          <a:latin typeface="Arial"/>
                          <a:ea typeface="宋体"/>
                        </a:defRPr>
                      </a:lvl8pPr>
                      <a:lvl9pPr marL="3657600" algn="l" defTabSz="914400" rtl="0" eaLnBrk="1" latinLnBrk="0" hangingPunct="1">
                        <a:defRPr sz="1800" b="1" kern="1200">
                          <a:solidFill>
                            <a:schemeClr val="lt1"/>
                          </a:solidFill>
                          <a:latin typeface="Arial"/>
                          <a:ea typeface="宋体"/>
                        </a:defRPr>
                      </a:lvl9pPr>
                    </a:lstStyle>
                    <a:p>
                      <a:pPr algn="ctr">
                        <a:lnSpc>
                          <a:spcPct val="100000"/>
                        </a:lnSpc>
                        <a:spcAft>
                          <a:spcPts val="0"/>
                        </a:spcAft>
                      </a:pPr>
                      <a:r>
                        <a:rPr lang="en-US" altLang="zh-CN" sz="1600" kern="100" dirty="0">
                          <a:solidFill>
                            <a:schemeClr val="bg1"/>
                          </a:solidFill>
                          <a:effectLst/>
                          <a:latin typeface="华文细黑" pitchFamily="2" charset="-122"/>
                          <a:ea typeface="华文细黑" pitchFamily="2" charset="-122"/>
                        </a:rPr>
                        <a:t>Out Temp</a:t>
                      </a:r>
                      <a:endParaRPr lang="zh-CN" sz="1600" kern="100" dirty="0">
                        <a:solidFill>
                          <a:schemeClr val="bg1"/>
                        </a:solidFill>
                        <a:effectLst/>
                        <a:latin typeface="华文细黑" pitchFamily="2" charset="-122"/>
                        <a:ea typeface="华文细黑" pitchFamily="2" charset="-122"/>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algn="ctr">
                        <a:lnSpc>
                          <a:spcPct val="100000"/>
                        </a:lnSpc>
                        <a:spcAft>
                          <a:spcPts val="0"/>
                        </a:spcAft>
                      </a:pPr>
                      <a:r>
                        <a:rPr lang="en-US" sz="1600" kern="100" dirty="0">
                          <a:effectLst/>
                          <a:latin typeface="华文细黑" pitchFamily="2" charset="-122"/>
                          <a:ea typeface="华文细黑" pitchFamily="2" charset="-122"/>
                        </a:rPr>
                        <a:t>380</a:t>
                      </a:r>
                      <a:r>
                        <a:rPr lang="zh-CN" sz="1600" kern="100" dirty="0">
                          <a:effectLst/>
                          <a:latin typeface="华文细黑" pitchFamily="2" charset="-122"/>
                          <a:ea typeface="华文细黑" pitchFamily="2" charset="-122"/>
                        </a:rPr>
                        <a:t>℃</a:t>
                      </a:r>
                      <a:endParaRPr lang="zh-CN" sz="1600" kern="100" dirty="0">
                        <a:solidFill>
                          <a:srgbClr val="000000"/>
                        </a:solidFill>
                        <a:effectLst/>
                        <a:latin typeface="华文细黑" pitchFamily="2" charset="-122"/>
                        <a:ea typeface="华文细黑" pitchFamily="2" charset="-122"/>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7"/>
                  </a:ext>
                </a:extLst>
              </a:tr>
              <a:tr h="610166">
                <a:tc>
                  <a:txBody>
                    <a:bodyPr/>
                    <a:lstStyle>
                      <a:lvl1pPr marL="0" algn="l" defTabSz="914400" rtl="0" eaLnBrk="1" latinLnBrk="0" hangingPunct="1">
                        <a:defRPr sz="1800" b="1" kern="1200">
                          <a:solidFill>
                            <a:schemeClr val="lt1"/>
                          </a:solidFill>
                          <a:latin typeface="Arial"/>
                          <a:ea typeface="宋体"/>
                        </a:defRPr>
                      </a:lvl1pPr>
                      <a:lvl2pPr marL="457200" algn="l" defTabSz="914400" rtl="0" eaLnBrk="1" latinLnBrk="0" hangingPunct="1">
                        <a:defRPr sz="1800" b="1" kern="1200">
                          <a:solidFill>
                            <a:schemeClr val="lt1"/>
                          </a:solidFill>
                          <a:latin typeface="Arial"/>
                          <a:ea typeface="宋体"/>
                        </a:defRPr>
                      </a:lvl2pPr>
                      <a:lvl3pPr marL="914400" algn="l" defTabSz="914400" rtl="0" eaLnBrk="1" latinLnBrk="0" hangingPunct="1">
                        <a:defRPr sz="1800" b="1" kern="1200">
                          <a:solidFill>
                            <a:schemeClr val="lt1"/>
                          </a:solidFill>
                          <a:latin typeface="Arial"/>
                          <a:ea typeface="宋体"/>
                        </a:defRPr>
                      </a:lvl3pPr>
                      <a:lvl4pPr marL="1371600" algn="l" defTabSz="914400" rtl="0" eaLnBrk="1" latinLnBrk="0" hangingPunct="1">
                        <a:defRPr sz="1800" b="1" kern="1200">
                          <a:solidFill>
                            <a:schemeClr val="lt1"/>
                          </a:solidFill>
                          <a:latin typeface="Arial"/>
                          <a:ea typeface="宋体"/>
                        </a:defRPr>
                      </a:lvl4pPr>
                      <a:lvl5pPr marL="1828800" algn="l" defTabSz="914400" rtl="0" eaLnBrk="1" latinLnBrk="0" hangingPunct="1">
                        <a:defRPr sz="1800" b="1" kern="1200">
                          <a:solidFill>
                            <a:schemeClr val="lt1"/>
                          </a:solidFill>
                          <a:latin typeface="Arial"/>
                          <a:ea typeface="宋体"/>
                        </a:defRPr>
                      </a:lvl5pPr>
                      <a:lvl6pPr marL="2286000" algn="l" defTabSz="914400" rtl="0" eaLnBrk="1" latinLnBrk="0" hangingPunct="1">
                        <a:defRPr sz="1800" b="1" kern="1200">
                          <a:solidFill>
                            <a:schemeClr val="lt1"/>
                          </a:solidFill>
                          <a:latin typeface="Arial"/>
                          <a:ea typeface="宋体"/>
                        </a:defRPr>
                      </a:lvl6pPr>
                      <a:lvl7pPr marL="2743200" algn="l" defTabSz="914400" rtl="0" eaLnBrk="1" latinLnBrk="0" hangingPunct="1">
                        <a:defRPr sz="1800" b="1" kern="1200">
                          <a:solidFill>
                            <a:schemeClr val="lt1"/>
                          </a:solidFill>
                          <a:latin typeface="Arial"/>
                          <a:ea typeface="宋体"/>
                        </a:defRPr>
                      </a:lvl7pPr>
                      <a:lvl8pPr marL="3200400" algn="l" defTabSz="914400" rtl="0" eaLnBrk="1" latinLnBrk="0" hangingPunct="1">
                        <a:defRPr sz="1800" b="1" kern="1200">
                          <a:solidFill>
                            <a:schemeClr val="lt1"/>
                          </a:solidFill>
                          <a:latin typeface="Arial"/>
                          <a:ea typeface="宋体"/>
                        </a:defRPr>
                      </a:lvl8pPr>
                      <a:lvl9pPr marL="3657600" algn="l" defTabSz="914400" rtl="0" eaLnBrk="1" latinLnBrk="0" hangingPunct="1">
                        <a:defRPr sz="1800" b="1" kern="1200">
                          <a:solidFill>
                            <a:schemeClr val="lt1"/>
                          </a:solidFill>
                          <a:latin typeface="Arial"/>
                          <a:ea typeface="宋体"/>
                        </a:defRPr>
                      </a:lvl9pPr>
                    </a:lstStyle>
                    <a:p>
                      <a:pPr algn="ctr">
                        <a:lnSpc>
                          <a:spcPct val="100000"/>
                        </a:lnSpc>
                        <a:spcAft>
                          <a:spcPts val="0"/>
                        </a:spcAft>
                      </a:pPr>
                      <a:r>
                        <a:rPr lang="en-US" altLang="zh-CN" sz="1600" kern="100" dirty="0">
                          <a:solidFill>
                            <a:schemeClr val="bg1"/>
                          </a:solidFill>
                          <a:effectLst/>
                          <a:latin typeface="华文细黑" pitchFamily="2" charset="-122"/>
                          <a:ea typeface="华文细黑" pitchFamily="2" charset="-122"/>
                        </a:rPr>
                        <a:t>Core total flow rate</a:t>
                      </a:r>
                      <a:endParaRPr lang="zh-CN" sz="1600" kern="100" dirty="0">
                        <a:solidFill>
                          <a:schemeClr val="bg1"/>
                        </a:solidFill>
                        <a:effectLst/>
                        <a:latin typeface="华文细黑" pitchFamily="2" charset="-122"/>
                        <a:ea typeface="华文细黑" pitchFamily="2" charset="-122"/>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algn="ctr">
                        <a:lnSpc>
                          <a:spcPct val="100000"/>
                        </a:lnSpc>
                        <a:spcAft>
                          <a:spcPts val="0"/>
                        </a:spcAft>
                      </a:pPr>
                      <a:r>
                        <a:rPr lang="en-US" sz="1600" kern="100" dirty="0">
                          <a:effectLst/>
                          <a:latin typeface="华文细黑" pitchFamily="2" charset="-122"/>
                          <a:ea typeface="华文细黑" pitchFamily="2" charset="-122"/>
                        </a:rPr>
                        <a:t>541 kg/s</a:t>
                      </a:r>
                      <a:endParaRPr lang="zh-CN" sz="1600" kern="100" dirty="0">
                        <a:solidFill>
                          <a:srgbClr val="000000"/>
                        </a:solidFill>
                        <a:effectLst/>
                        <a:latin typeface="华文细黑" pitchFamily="2" charset="-122"/>
                        <a:ea typeface="华文细黑" pitchFamily="2" charset="-122"/>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8"/>
                  </a:ext>
                </a:extLst>
              </a:tr>
              <a:tr h="610166">
                <a:tc>
                  <a:txBody>
                    <a:bodyPr/>
                    <a:lstStyle>
                      <a:lvl1pPr marL="0" algn="l" defTabSz="914400" rtl="0" eaLnBrk="1" latinLnBrk="0" hangingPunct="1">
                        <a:defRPr sz="1800" b="1" kern="1200">
                          <a:solidFill>
                            <a:schemeClr val="lt1"/>
                          </a:solidFill>
                          <a:latin typeface="Arial"/>
                          <a:ea typeface="宋体"/>
                        </a:defRPr>
                      </a:lvl1pPr>
                      <a:lvl2pPr marL="457200" algn="l" defTabSz="914400" rtl="0" eaLnBrk="1" latinLnBrk="0" hangingPunct="1">
                        <a:defRPr sz="1800" b="1" kern="1200">
                          <a:solidFill>
                            <a:schemeClr val="lt1"/>
                          </a:solidFill>
                          <a:latin typeface="Arial"/>
                          <a:ea typeface="宋体"/>
                        </a:defRPr>
                      </a:lvl2pPr>
                      <a:lvl3pPr marL="914400" algn="l" defTabSz="914400" rtl="0" eaLnBrk="1" latinLnBrk="0" hangingPunct="1">
                        <a:defRPr sz="1800" b="1" kern="1200">
                          <a:solidFill>
                            <a:schemeClr val="lt1"/>
                          </a:solidFill>
                          <a:latin typeface="Arial"/>
                          <a:ea typeface="宋体"/>
                        </a:defRPr>
                      </a:lvl3pPr>
                      <a:lvl4pPr marL="1371600" algn="l" defTabSz="914400" rtl="0" eaLnBrk="1" latinLnBrk="0" hangingPunct="1">
                        <a:defRPr sz="1800" b="1" kern="1200">
                          <a:solidFill>
                            <a:schemeClr val="lt1"/>
                          </a:solidFill>
                          <a:latin typeface="Arial"/>
                          <a:ea typeface="宋体"/>
                        </a:defRPr>
                      </a:lvl4pPr>
                      <a:lvl5pPr marL="1828800" algn="l" defTabSz="914400" rtl="0" eaLnBrk="1" latinLnBrk="0" hangingPunct="1">
                        <a:defRPr sz="1800" b="1" kern="1200">
                          <a:solidFill>
                            <a:schemeClr val="lt1"/>
                          </a:solidFill>
                          <a:latin typeface="Arial"/>
                          <a:ea typeface="宋体"/>
                        </a:defRPr>
                      </a:lvl5pPr>
                      <a:lvl6pPr marL="2286000" algn="l" defTabSz="914400" rtl="0" eaLnBrk="1" latinLnBrk="0" hangingPunct="1">
                        <a:defRPr sz="1800" b="1" kern="1200">
                          <a:solidFill>
                            <a:schemeClr val="lt1"/>
                          </a:solidFill>
                          <a:latin typeface="Arial"/>
                          <a:ea typeface="宋体"/>
                        </a:defRPr>
                      </a:lvl6pPr>
                      <a:lvl7pPr marL="2743200" algn="l" defTabSz="914400" rtl="0" eaLnBrk="1" latinLnBrk="0" hangingPunct="1">
                        <a:defRPr sz="1800" b="1" kern="1200">
                          <a:solidFill>
                            <a:schemeClr val="lt1"/>
                          </a:solidFill>
                          <a:latin typeface="Arial"/>
                          <a:ea typeface="宋体"/>
                        </a:defRPr>
                      </a:lvl7pPr>
                      <a:lvl8pPr marL="3200400" algn="l" defTabSz="914400" rtl="0" eaLnBrk="1" latinLnBrk="0" hangingPunct="1">
                        <a:defRPr sz="1800" b="1" kern="1200">
                          <a:solidFill>
                            <a:schemeClr val="lt1"/>
                          </a:solidFill>
                          <a:latin typeface="Arial"/>
                          <a:ea typeface="宋体"/>
                        </a:defRPr>
                      </a:lvl8pPr>
                      <a:lvl9pPr marL="3657600" algn="l" defTabSz="914400" rtl="0" eaLnBrk="1" latinLnBrk="0" hangingPunct="1">
                        <a:defRPr sz="1800" b="1" kern="1200">
                          <a:solidFill>
                            <a:schemeClr val="lt1"/>
                          </a:solidFill>
                          <a:latin typeface="Arial"/>
                          <a:ea typeface="宋体"/>
                        </a:defRPr>
                      </a:lvl9pPr>
                    </a:lstStyle>
                    <a:p>
                      <a:pPr algn="ctr">
                        <a:lnSpc>
                          <a:spcPct val="100000"/>
                        </a:lnSpc>
                        <a:spcAft>
                          <a:spcPts val="0"/>
                        </a:spcAft>
                      </a:pPr>
                      <a:r>
                        <a:rPr lang="en-US" altLang="zh-CN" sz="1600" kern="100" dirty="0">
                          <a:solidFill>
                            <a:schemeClr val="bg1"/>
                          </a:solidFill>
                          <a:effectLst/>
                          <a:latin typeface="华文细黑" pitchFamily="2" charset="-122"/>
                          <a:ea typeface="华文细黑" pitchFamily="2" charset="-122"/>
                        </a:rPr>
                        <a:t>Coolant Velocity</a:t>
                      </a:r>
                      <a:endParaRPr lang="zh-CN" sz="1600" kern="100" dirty="0">
                        <a:solidFill>
                          <a:schemeClr val="bg1"/>
                        </a:solidFill>
                        <a:effectLst/>
                        <a:latin typeface="华文细黑" pitchFamily="2" charset="-122"/>
                        <a:ea typeface="华文细黑" pitchFamily="2" charset="-122"/>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algn="ctr">
                        <a:lnSpc>
                          <a:spcPct val="100000"/>
                        </a:lnSpc>
                        <a:spcAft>
                          <a:spcPts val="0"/>
                        </a:spcAft>
                      </a:pPr>
                      <a:r>
                        <a:rPr lang="en-US" sz="1600" kern="100" dirty="0">
                          <a:effectLst/>
                          <a:latin typeface="华文细黑" pitchFamily="2" charset="-122"/>
                          <a:ea typeface="华文细黑" pitchFamily="2" charset="-122"/>
                        </a:rPr>
                        <a:t>0.32 m/s</a:t>
                      </a:r>
                      <a:endParaRPr lang="zh-CN" sz="1600" kern="100" dirty="0">
                        <a:solidFill>
                          <a:srgbClr val="000000"/>
                        </a:solidFill>
                        <a:effectLst/>
                        <a:latin typeface="华文细黑" pitchFamily="2" charset="-122"/>
                        <a:ea typeface="华文细黑" pitchFamily="2" charset="-122"/>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10"/>
                  </a:ext>
                </a:extLst>
              </a:tr>
              <a:tr h="610166">
                <a:tc>
                  <a:txBody>
                    <a:bodyPr/>
                    <a:lstStyle>
                      <a:lvl1pPr marL="0" algn="l" defTabSz="914400" rtl="0" eaLnBrk="1" latinLnBrk="0" hangingPunct="1">
                        <a:defRPr sz="1800" b="1" kern="1200">
                          <a:solidFill>
                            <a:schemeClr val="lt1"/>
                          </a:solidFill>
                          <a:latin typeface="Arial"/>
                          <a:ea typeface="宋体"/>
                        </a:defRPr>
                      </a:lvl1pPr>
                      <a:lvl2pPr marL="457200" algn="l" defTabSz="914400" rtl="0" eaLnBrk="1" latinLnBrk="0" hangingPunct="1">
                        <a:defRPr sz="1800" b="1" kern="1200">
                          <a:solidFill>
                            <a:schemeClr val="lt1"/>
                          </a:solidFill>
                          <a:latin typeface="Arial"/>
                          <a:ea typeface="宋体"/>
                        </a:defRPr>
                      </a:lvl2pPr>
                      <a:lvl3pPr marL="914400" algn="l" defTabSz="914400" rtl="0" eaLnBrk="1" latinLnBrk="0" hangingPunct="1">
                        <a:defRPr sz="1800" b="1" kern="1200">
                          <a:solidFill>
                            <a:schemeClr val="lt1"/>
                          </a:solidFill>
                          <a:latin typeface="Arial"/>
                          <a:ea typeface="宋体"/>
                        </a:defRPr>
                      </a:lvl3pPr>
                      <a:lvl4pPr marL="1371600" algn="l" defTabSz="914400" rtl="0" eaLnBrk="1" latinLnBrk="0" hangingPunct="1">
                        <a:defRPr sz="1800" b="1" kern="1200">
                          <a:solidFill>
                            <a:schemeClr val="lt1"/>
                          </a:solidFill>
                          <a:latin typeface="Arial"/>
                          <a:ea typeface="宋体"/>
                        </a:defRPr>
                      </a:lvl4pPr>
                      <a:lvl5pPr marL="1828800" algn="l" defTabSz="914400" rtl="0" eaLnBrk="1" latinLnBrk="0" hangingPunct="1">
                        <a:defRPr sz="1800" b="1" kern="1200">
                          <a:solidFill>
                            <a:schemeClr val="lt1"/>
                          </a:solidFill>
                          <a:latin typeface="Arial"/>
                          <a:ea typeface="宋体"/>
                        </a:defRPr>
                      </a:lvl5pPr>
                      <a:lvl6pPr marL="2286000" algn="l" defTabSz="914400" rtl="0" eaLnBrk="1" latinLnBrk="0" hangingPunct="1">
                        <a:defRPr sz="1800" b="1" kern="1200">
                          <a:solidFill>
                            <a:schemeClr val="lt1"/>
                          </a:solidFill>
                          <a:latin typeface="Arial"/>
                          <a:ea typeface="宋体"/>
                        </a:defRPr>
                      </a:lvl6pPr>
                      <a:lvl7pPr marL="2743200" algn="l" defTabSz="914400" rtl="0" eaLnBrk="1" latinLnBrk="0" hangingPunct="1">
                        <a:defRPr sz="1800" b="1" kern="1200">
                          <a:solidFill>
                            <a:schemeClr val="lt1"/>
                          </a:solidFill>
                          <a:latin typeface="Arial"/>
                          <a:ea typeface="宋体"/>
                        </a:defRPr>
                      </a:lvl7pPr>
                      <a:lvl8pPr marL="3200400" algn="l" defTabSz="914400" rtl="0" eaLnBrk="1" latinLnBrk="0" hangingPunct="1">
                        <a:defRPr sz="1800" b="1" kern="1200">
                          <a:solidFill>
                            <a:schemeClr val="lt1"/>
                          </a:solidFill>
                          <a:latin typeface="Arial"/>
                          <a:ea typeface="宋体"/>
                        </a:defRPr>
                      </a:lvl8pPr>
                      <a:lvl9pPr marL="3657600" algn="l" defTabSz="914400" rtl="0" eaLnBrk="1" latinLnBrk="0" hangingPunct="1">
                        <a:defRPr sz="1800" b="1" kern="1200">
                          <a:solidFill>
                            <a:schemeClr val="lt1"/>
                          </a:solidFill>
                          <a:latin typeface="Arial"/>
                          <a:ea typeface="宋体"/>
                        </a:defRPr>
                      </a:lvl9pPr>
                    </a:lstStyle>
                    <a:p>
                      <a:pPr algn="ctr">
                        <a:lnSpc>
                          <a:spcPct val="100000"/>
                        </a:lnSpc>
                        <a:spcAft>
                          <a:spcPts val="0"/>
                        </a:spcAft>
                      </a:pPr>
                      <a:r>
                        <a:rPr lang="en-US" altLang="zh-CN" sz="1600" kern="100" dirty="0">
                          <a:solidFill>
                            <a:schemeClr val="bg1"/>
                          </a:solidFill>
                          <a:effectLst/>
                          <a:latin typeface="华文细黑" pitchFamily="2" charset="-122"/>
                          <a:ea typeface="华文细黑" pitchFamily="2" charset="-122"/>
                        </a:rPr>
                        <a:t>Highest Temp of Coolant</a:t>
                      </a:r>
                      <a:endParaRPr lang="zh-CN" sz="1600" kern="100" dirty="0">
                        <a:solidFill>
                          <a:schemeClr val="bg1"/>
                        </a:solidFill>
                        <a:effectLst/>
                        <a:latin typeface="华文细黑" pitchFamily="2" charset="-122"/>
                        <a:ea typeface="华文细黑" pitchFamily="2" charset="-122"/>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algn="ctr">
                        <a:lnSpc>
                          <a:spcPct val="100000"/>
                        </a:lnSpc>
                        <a:spcAft>
                          <a:spcPts val="0"/>
                        </a:spcAft>
                      </a:pPr>
                      <a:r>
                        <a:rPr lang="en-US" sz="1600" kern="100" dirty="0">
                          <a:effectLst/>
                          <a:latin typeface="华文细黑" pitchFamily="2" charset="-122"/>
                          <a:ea typeface="华文细黑" pitchFamily="2" charset="-122"/>
                        </a:rPr>
                        <a:t>456</a:t>
                      </a:r>
                      <a:r>
                        <a:rPr lang="zh-CN" sz="1600" kern="100" dirty="0">
                          <a:effectLst/>
                          <a:latin typeface="华文细黑" pitchFamily="2" charset="-122"/>
                          <a:ea typeface="华文细黑" pitchFamily="2" charset="-122"/>
                        </a:rPr>
                        <a:t>℃</a:t>
                      </a:r>
                      <a:endParaRPr lang="zh-CN" sz="1600" kern="100" dirty="0">
                        <a:solidFill>
                          <a:srgbClr val="000000"/>
                        </a:solidFill>
                        <a:effectLst/>
                        <a:latin typeface="华文细黑" pitchFamily="2" charset="-122"/>
                        <a:ea typeface="华文细黑" pitchFamily="2" charset="-122"/>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14"/>
                  </a:ext>
                </a:extLst>
              </a:tr>
              <a:tr h="610166">
                <a:tc>
                  <a:txBody>
                    <a:bodyPr/>
                    <a:lstStyle>
                      <a:lvl1pPr marL="0" algn="l" defTabSz="914400" rtl="0" eaLnBrk="1" latinLnBrk="0" hangingPunct="1">
                        <a:defRPr sz="1800" b="1" kern="1200">
                          <a:solidFill>
                            <a:schemeClr val="lt1"/>
                          </a:solidFill>
                          <a:latin typeface="Arial"/>
                          <a:ea typeface="宋体"/>
                        </a:defRPr>
                      </a:lvl1pPr>
                      <a:lvl2pPr marL="457200" algn="l" defTabSz="914400" rtl="0" eaLnBrk="1" latinLnBrk="0" hangingPunct="1">
                        <a:defRPr sz="1800" b="1" kern="1200">
                          <a:solidFill>
                            <a:schemeClr val="lt1"/>
                          </a:solidFill>
                          <a:latin typeface="Arial"/>
                          <a:ea typeface="宋体"/>
                        </a:defRPr>
                      </a:lvl2pPr>
                      <a:lvl3pPr marL="914400" algn="l" defTabSz="914400" rtl="0" eaLnBrk="1" latinLnBrk="0" hangingPunct="1">
                        <a:defRPr sz="1800" b="1" kern="1200">
                          <a:solidFill>
                            <a:schemeClr val="lt1"/>
                          </a:solidFill>
                          <a:latin typeface="Arial"/>
                          <a:ea typeface="宋体"/>
                        </a:defRPr>
                      </a:lvl3pPr>
                      <a:lvl4pPr marL="1371600" algn="l" defTabSz="914400" rtl="0" eaLnBrk="1" latinLnBrk="0" hangingPunct="1">
                        <a:defRPr sz="1800" b="1" kern="1200">
                          <a:solidFill>
                            <a:schemeClr val="lt1"/>
                          </a:solidFill>
                          <a:latin typeface="Arial"/>
                          <a:ea typeface="宋体"/>
                        </a:defRPr>
                      </a:lvl4pPr>
                      <a:lvl5pPr marL="1828800" algn="l" defTabSz="914400" rtl="0" eaLnBrk="1" latinLnBrk="0" hangingPunct="1">
                        <a:defRPr sz="1800" b="1" kern="1200">
                          <a:solidFill>
                            <a:schemeClr val="lt1"/>
                          </a:solidFill>
                          <a:latin typeface="Arial"/>
                          <a:ea typeface="宋体"/>
                        </a:defRPr>
                      </a:lvl5pPr>
                      <a:lvl6pPr marL="2286000" algn="l" defTabSz="914400" rtl="0" eaLnBrk="1" latinLnBrk="0" hangingPunct="1">
                        <a:defRPr sz="1800" b="1" kern="1200">
                          <a:solidFill>
                            <a:schemeClr val="lt1"/>
                          </a:solidFill>
                          <a:latin typeface="Arial"/>
                          <a:ea typeface="宋体"/>
                        </a:defRPr>
                      </a:lvl6pPr>
                      <a:lvl7pPr marL="2743200" algn="l" defTabSz="914400" rtl="0" eaLnBrk="1" latinLnBrk="0" hangingPunct="1">
                        <a:defRPr sz="1800" b="1" kern="1200">
                          <a:solidFill>
                            <a:schemeClr val="lt1"/>
                          </a:solidFill>
                          <a:latin typeface="Arial"/>
                          <a:ea typeface="宋体"/>
                        </a:defRPr>
                      </a:lvl7pPr>
                      <a:lvl8pPr marL="3200400" algn="l" defTabSz="914400" rtl="0" eaLnBrk="1" latinLnBrk="0" hangingPunct="1">
                        <a:defRPr sz="1800" b="1" kern="1200">
                          <a:solidFill>
                            <a:schemeClr val="lt1"/>
                          </a:solidFill>
                          <a:latin typeface="Arial"/>
                          <a:ea typeface="宋体"/>
                        </a:defRPr>
                      </a:lvl8pPr>
                      <a:lvl9pPr marL="3657600" algn="l" defTabSz="914400" rtl="0" eaLnBrk="1" latinLnBrk="0" hangingPunct="1">
                        <a:defRPr sz="1800" b="1" kern="1200">
                          <a:solidFill>
                            <a:schemeClr val="lt1"/>
                          </a:solidFill>
                          <a:latin typeface="Arial"/>
                          <a:ea typeface="宋体"/>
                        </a:defRPr>
                      </a:lvl9pPr>
                    </a:lstStyle>
                    <a:p>
                      <a:pPr algn="ctr">
                        <a:lnSpc>
                          <a:spcPct val="100000"/>
                        </a:lnSpc>
                        <a:spcAft>
                          <a:spcPts val="0"/>
                        </a:spcAft>
                      </a:pPr>
                      <a:r>
                        <a:rPr lang="en-US" altLang="zh-CN" sz="1600" kern="100" dirty="0">
                          <a:solidFill>
                            <a:schemeClr val="bg1"/>
                          </a:solidFill>
                          <a:effectLst/>
                          <a:latin typeface="华文细黑" pitchFamily="2" charset="-122"/>
                          <a:ea typeface="华文细黑" pitchFamily="2" charset="-122"/>
                        </a:rPr>
                        <a:t>Core Pressure Drop</a:t>
                      </a:r>
                      <a:endParaRPr lang="zh-CN" sz="1600" kern="100" dirty="0">
                        <a:solidFill>
                          <a:schemeClr val="bg1"/>
                        </a:solidFill>
                        <a:effectLst/>
                        <a:latin typeface="华文细黑" pitchFamily="2" charset="-122"/>
                        <a:ea typeface="华文细黑" pitchFamily="2" charset="-122"/>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algn="ctr">
                        <a:lnSpc>
                          <a:spcPct val="100000"/>
                        </a:lnSpc>
                        <a:spcAft>
                          <a:spcPts val="0"/>
                        </a:spcAft>
                      </a:pPr>
                      <a:r>
                        <a:rPr lang="en-US" sz="1600" kern="100" dirty="0">
                          <a:effectLst/>
                          <a:latin typeface="华文细黑" pitchFamily="2" charset="-122"/>
                          <a:ea typeface="华文细黑" pitchFamily="2" charset="-122"/>
                        </a:rPr>
                        <a:t>0.0030 </a:t>
                      </a:r>
                      <a:r>
                        <a:rPr lang="en-US" sz="1600" kern="100" dirty="0" err="1">
                          <a:effectLst/>
                          <a:latin typeface="华文细黑" pitchFamily="2" charset="-122"/>
                          <a:ea typeface="华文细黑" pitchFamily="2" charset="-122"/>
                        </a:rPr>
                        <a:t>MPa</a:t>
                      </a:r>
                      <a:endParaRPr lang="zh-CN" sz="1600" kern="100" dirty="0">
                        <a:solidFill>
                          <a:srgbClr val="000000"/>
                        </a:solidFill>
                        <a:effectLst/>
                        <a:latin typeface="华文细黑" pitchFamily="2" charset="-122"/>
                        <a:ea typeface="华文细黑" pitchFamily="2" charset="-122"/>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16"/>
                  </a:ext>
                </a:extLst>
              </a:tr>
            </a:tbl>
          </a:graphicData>
        </a:graphic>
      </p:graphicFrame>
      <p:sp>
        <p:nvSpPr>
          <p:cNvPr id="2" name="标题 1"/>
          <p:cNvSpPr>
            <a:spLocks noGrp="1"/>
          </p:cNvSpPr>
          <p:nvPr>
            <p:ph type="title"/>
          </p:nvPr>
        </p:nvSpPr>
        <p:spPr/>
        <p:txBody>
          <a:bodyPr anchor="ctr"/>
          <a:lstStyle/>
          <a:p>
            <a:r>
              <a:rPr lang="en-US" altLang="zh-CN" kern="1200" dirty="0">
                <a:latin typeface="Times New Roman" charset="0"/>
                <a:ea typeface="Times New Roman" charset="0"/>
                <a:cs typeface="Times New Roman" charset="0"/>
              </a:rPr>
              <a:t>Thermo-Hydraulic Design</a:t>
            </a:r>
            <a:endParaRPr lang="zh-CN" altLang="en-US" kern="12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597025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p:cNvSpPr>
          <p:nvPr>
            <p:ph type="title"/>
          </p:nvPr>
        </p:nvSpPr>
        <p:spPr>
          <a:prstGeom prst="rect">
            <a:avLst/>
          </a:prstGeom>
        </p:spPr>
        <p:txBody>
          <a:bodyPr/>
          <a:lstStyle/>
          <a:p>
            <a:r>
              <a:rPr>
                <a:latin typeface="Times New Roman" charset="0"/>
                <a:ea typeface="Times New Roman" charset="0"/>
                <a:cs typeface="Times New Roman" charset="0"/>
              </a:rPr>
              <a:t>Nuclear Power Development in China</a:t>
            </a:r>
          </a:p>
        </p:txBody>
      </p:sp>
      <p:sp>
        <p:nvSpPr>
          <p:cNvPr id="245" name="Shape 245"/>
          <p:cNvSpPr/>
          <p:nvPr/>
        </p:nvSpPr>
        <p:spPr>
          <a:xfrm>
            <a:off x="399616" y="930745"/>
            <a:ext cx="9107996" cy="406265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220578" indent="-220578">
              <a:buSzPct val="60000"/>
              <a:buBlip>
                <a:blip r:embed="rId3"/>
              </a:buBlip>
              <a:defRPr sz="2200" b="1">
                <a:solidFill>
                  <a:srgbClr val="FF0000"/>
                </a:solidFill>
              </a:defRPr>
            </a:pPr>
            <a:r>
              <a:rPr dirty="0"/>
              <a:t> </a:t>
            </a:r>
            <a:r>
              <a:rPr dirty="0">
                <a:solidFill>
                  <a:srgbClr val="0000FF"/>
                </a:solidFill>
              </a:rPr>
              <a:t>Nuclear energy is an inevitable strategic option to meet China energy demand in the future </a:t>
            </a:r>
          </a:p>
          <a:p>
            <a:pPr marL="800100" lvl="1" indent="-342900">
              <a:buClr>
                <a:srgbClr val="FF0000"/>
              </a:buClr>
              <a:buSzPct val="100000"/>
              <a:buFont typeface="Arial"/>
              <a:buChar char="•"/>
              <a:defRPr sz="2000"/>
            </a:pPr>
            <a:r>
              <a:rPr sz="2000" dirty="0"/>
              <a:t>China is the largest energy consumer in the world and coal is the major resource for electricity production (79% in 2011)</a:t>
            </a:r>
          </a:p>
          <a:p>
            <a:pPr marL="800100" lvl="1" indent="-342900">
              <a:buClr>
                <a:srgbClr val="FF0000"/>
              </a:buClr>
              <a:buSzPct val="100000"/>
              <a:buFont typeface="Arial"/>
              <a:buChar char="•"/>
              <a:defRPr sz="2000"/>
            </a:pPr>
            <a:r>
              <a:rPr sz="2000" dirty="0"/>
              <a:t>China claim</a:t>
            </a:r>
            <a:r>
              <a:rPr lang="en-US" sz="2000" dirty="0"/>
              <a:t>s</a:t>
            </a:r>
            <a:r>
              <a:rPr sz="2000" dirty="0"/>
              <a:t> that the CO</a:t>
            </a:r>
            <a:r>
              <a:rPr sz="2000" baseline="-25000" dirty="0"/>
              <a:t>2</a:t>
            </a:r>
            <a:r>
              <a:rPr sz="2000" dirty="0"/>
              <a:t> emissions will reach a peak around 2030 while Paris Climate Agreement.</a:t>
            </a:r>
          </a:p>
          <a:p>
            <a:pPr marL="220578" indent="-220578">
              <a:spcBef>
                <a:spcPts val="600"/>
              </a:spcBef>
              <a:buSzPct val="60000"/>
              <a:buBlip>
                <a:blip r:embed="rId3"/>
              </a:buBlip>
              <a:defRPr sz="2200" b="1">
                <a:solidFill>
                  <a:srgbClr val="FF0000"/>
                </a:solidFill>
              </a:defRPr>
            </a:pPr>
            <a:r>
              <a:rPr dirty="0"/>
              <a:t> </a:t>
            </a:r>
            <a:r>
              <a:rPr dirty="0">
                <a:solidFill>
                  <a:srgbClr val="0000FF"/>
                </a:solidFill>
              </a:rPr>
              <a:t>Current status of China nuclear power</a:t>
            </a:r>
          </a:p>
          <a:p>
            <a:pPr marL="800100" lvl="1" indent="-342900">
              <a:buClr>
                <a:srgbClr val="FF0000"/>
              </a:buClr>
              <a:buSzPct val="100000"/>
              <a:buFont typeface="Arial"/>
              <a:buChar char="•"/>
              <a:defRPr sz="2000"/>
            </a:pPr>
            <a:r>
              <a:rPr lang="en-US" sz="2000" dirty="0"/>
              <a:t>37</a:t>
            </a:r>
            <a:r>
              <a:rPr sz="2000" dirty="0"/>
              <a:t> nuclear power reactors in operation, </a:t>
            </a:r>
            <a:r>
              <a:rPr lang="en-US" altLang="zh-CN" sz="2000" dirty="0"/>
              <a:t>20 reactors under construction</a:t>
            </a:r>
            <a:endParaRPr sz="2000" dirty="0"/>
          </a:p>
          <a:p>
            <a:pPr marL="800100" lvl="1" indent="-342900">
              <a:buClr>
                <a:srgbClr val="FF0000"/>
              </a:buClr>
              <a:buSzPct val="100000"/>
              <a:buFont typeface="Arial"/>
              <a:buChar char="•"/>
              <a:defRPr sz="2000"/>
            </a:pPr>
            <a:r>
              <a:rPr sz="2000" dirty="0"/>
              <a:t>Produced electricity: </a:t>
            </a:r>
            <a:r>
              <a:rPr lang="en-US" sz="2000" dirty="0"/>
              <a:t>591</a:t>
            </a:r>
            <a:r>
              <a:rPr sz="2000" dirty="0"/>
              <a:t>TW.h, </a:t>
            </a:r>
            <a:r>
              <a:rPr lang="en-US" sz="2000" dirty="0"/>
              <a:t>3.56</a:t>
            </a:r>
            <a:r>
              <a:rPr sz="2000" dirty="0"/>
              <a:t>% share in 201</a:t>
            </a:r>
            <a:r>
              <a:rPr lang="en-US" sz="2000" dirty="0"/>
              <a:t>6</a:t>
            </a:r>
            <a:endParaRPr sz="2000" dirty="0"/>
          </a:p>
          <a:p>
            <a:pPr marL="220578" indent="-220578">
              <a:spcBef>
                <a:spcPts val="600"/>
              </a:spcBef>
              <a:buSzPct val="60000"/>
              <a:buBlip>
                <a:blip r:embed="rId3"/>
              </a:buBlip>
              <a:defRPr sz="2200" b="1">
                <a:solidFill>
                  <a:srgbClr val="FF0000"/>
                </a:solidFill>
              </a:defRPr>
            </a:pPr>
            <a:r>
              <a:rPr dirty="0"/>
              <a:t> </a:t>
            </a:r>
            <a:r>
              <a:rPr dirty="0">
                <a:solidFill>
                  <a:srgbClr val="0000FF"/>
                </a:solidFill>
              </a:rPr>
              <a:t>The planned NP development in China (-2020)</a:t>
            </a:r>
            <a:endParaRPr sz="2000" dirty="0"/>
          </a:p>
          <a:p>
            <a:pPr marL="800100" lvl="1" indent="-342900">
              <a:buClr>
                <a:srgbClr val="FF0000"/>
              </a:buClr>
              <a:buSzPct val="100000"/>
              <a:buFont typeface="Arial"/>
              <a:buChar char="•"/>
              <a:defRPr sz="2000"/>
            </a:pPr>
            <a:r>
              <a:rPr sz="2000" dirty="0"/>
              <a:t>By 2020, the installed nuclear capacity will be increased to 58GWe (~7%), and 30GWe are under construction</a:t>
            </a:r>
          </a:p>
        </p:txBody>
      </p:sp>
      <p:sp>
        <p:nvSpPr>
          <p:cNvPr id="246" name="Shape 246"/>
          <p:cNvSpPr/>
          <p:nvPr/>
        </p:nvSpPr>
        <p:spPr>
          <a:xfrm>
            <a:off x="399616" y="5425517"/>
            <a:ext cx="9107996" cy="707886"/>
          </a:xfrm>
          <a:prstGeom prst="rect">
            <a:avLst/>
          </a:prstGeom>
          <a:ln>
            <a:solidFill>
              <a:srgbClr val="FF0000"/>
            </a:solidFill>
          </a:ln>
          <a:extLst>
            <a:ext uri="{C572A759-6A51-4108-AA02-DFA0A04FC94B}">
              <ma14:wrappingTextBoxFlag xmlns="" xmlns:ma14="http://schemas.microsoft.com/office/mac/drawingml/2011/main" val="1"/>
            </a:ext>
          </a:extLst>
        </p:spPr>
        <p:txBody>
          <a:bodyPr wrap="square" lIns="45719" rIns="45719">
            <a:spAutoFit/>
          </a:bodyPr>
          <a:lstStyle/>
          <a:p>
            <a:pPr lvl="1" indent="355600">
              <a:defRPr sz="2000"/>
            </a:pPr>
            <a:r>
              <a:rPr sz="2000" dirty="0"/>
              <a:t>By 2050, 350~400GWe (~20% ), comparable with the total NP capacity in the world  (3</a:t>
            </a:r>
            <a:r>
              <a:rPr lang="en-US" sz="2000" dirty="0"/>
              <a:t>91</a:t>
            </a:r>
            <a:r>
              <a:rPr sz="2000" dirty="0"/>
              <a:t>GWe</a:t>
            </a:r>
            <a:r>
              <a:rPr lang="en-US" sz="2000" dirty="0"/>
              <a:t>, 447 </a:t>
            </a:r>
            <a:r>
              <a:rPr lang="en-US" sz="2000"/>
              <a:t>reactors</a:t>
            </a:r>
            <a:r>
              <a:rPr sz="2000"/>
              <a:t> </a:t>
            </a:r>
            <a:r>
              <a:rPr lang="en-US" sz="2000"/>
              <a:t>in</a:t>
            </a:r>
            <a:r>
              <a:rPr sz="2000"/>
              <a:t> 201</a:t>
            </a:r>
            <a:r>
              <a:rPr lang="en-US" sz="2000"/>
              <a:t>7</a:t>
            </a:r>
            <a:r>
              <a:rPr sz="2000"/>
              <a:t>).</a:t>
            </a:r>
            <a:endParaRPr sz="2000" dirty="0"/>
          </a:p>
        </p:txBody>
      </p:sp>
    </p:spTree>
    <p:extLst>
      <p:ext uri="{BB962C8B-B14F-4D97-AF65-F5344CB8AC3E}">
        <p14:creationId xmlns:p14="http://schemas.microsoft.com/office/powerpoint/2010/main" val="267483829"/>
      </p:ext>
    </p:extLst>
  </p:cSld>
  <p:clrMapOvr>
    <a:masterClrMapping/>
  </p:clrMapOvr>
  <mc:AlternateContent xmlns:mc="http://schemas.openxmlformats.org/markup-compatibility/2006" xmlns:p14="http://schemas.microsoft.com/office/powerpoint/2010/main">
    <mc:Choice Requires="p14">
      <p:transition p14:dur="0" advClick="0" advTm="114000"/>
    </mc:Choice>
    <mc:Fallback xmlns="">
      <p:transition advClick="0" advTm="114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125671" y="4671353"/>
            <a:ext cx="3249608" cy="338554"/>
          </a:xfrm>
          <a:prstGeom prst="rect">
            <a:avLst/>
          </a:prstGeom>
        </p:spPr>
        <p:txBody>
          <a:bodyPr wrap="none">
            <a:spAutoFit/>
          </a:bodyPr>
          <a:lstStyle/>
          <a:p>
            <a:pPr fontAlgn="auto">
              <a:spcBef>
                <a:spcPts val="0"/>
              </a:spcBef>
              <a:spcAft>
                <a:spcPts val="0"/>
              </a:spcAft>
              <a:defRPr/>
            </a:pPr>
            <a:r>
              <a:rPr lang="en-US" altLang="zh-CN" sz="1600" kern="0" dirty="0">
                <a:solidFill>
                  <a:sysClr val="windowText" lastClr="000000"/>
                </a:solidFill>
                <a:latin typeface="华文细黑" panose="02010600040101010101" pitchFamily="2" charset="-122"/>
                <a:ea typeface="华文细黑" panose="02010600040101010101" pitchFamily="2" charset="-122"/>
              </a:rPr>
              <a:t>Reactor System Node Diagram</a:t>
            </a:r>
            <a:endParaRPr lang="zh-CN" altLang="en-US" sz="1600" kern="0" dirty="0">
              <a:solidFill>
                <a:sysClr val="windowText" lastClr="000000"/>
              </a:solidFill>
              <a:latin typeface="华文细黑" panose="02010600040101010101" pitchFamily="2" charset="-122"/>
              <a:ea typeface="华文细黑" panose="02010600040101010101" pitchFamily="2" charset="-122"/>
            </a:endParaRPr>
          </a:p>
        </p:txBody>
      </p:sp>
      <p:pic>
        <p:nvPicPr>
          <p:cNvPr id="9" name="图片 8"/>
          <p:cNvPicPr/>
          <p:nvPr/>
        </p:nvPicPr>
        <p:blipFill>
          <a:blip r:embed="rId2" cstate="screen">
            <a:extLst>
              <a:ext uri="{28A0092B-C50C-407E-A947-70E740481C1C}">
                <a14:useLocalDpi xmlns:a14="http://schemas.microsoft.com/office/drawing/2010/main"/>
              </a:ext>
            </a:extLst>
          </a:blip>
          <a:stretch>
            <a:fillRect/>
          </a:stretch>
        </p:blipFill>
        <p:spPr>
          <a:xfrm>
            <a:off x="3641304" y="1024672"/>
            <a:ext cx="6264696" cy="3516327"/>
          </a:xfrm>
          <a:prstGeom prst="rect">
            <a:avLst/>
          </a:prstGeom>
        </p:spPr>
      </p:pic>
      <p:sp>
        <p:nvSpPr>
          <p:cNvPr id="10" name="TextBox 9"/>
          <p:cNvSpPr txBox="1">
            <a:spLocks noChangeArrowheads="1"/>
          </p:cNvSpPr>
          <p:nvPr/>
        </p:nvSpPr>
        <p:spPr bwMode="auto">
          <a:xfrm>
            <a:off x="200471" y="1155289"/>
            <a:ext cx="5416557" cy="4524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11" tIns="45660" rIns="91311" bIns="45660">
            <a:spAutoFit/>
          </a:bodyPr>
          <a:lstStyle>
            <a:lvl1pPr eaLnBrk="0" hangingPunct="0">
              <a:defRPr baseline="-25000">
                <a:solidFill>
                  <a:schemeClr val="tx1"/>
                </a:solidFill>
                <a:latin typeface="Arial" pitchFamily="34" charset="0"/>
                <a:ea typeface="宋体" pitchFamily="2" charset="-122"/>
              </a:defRPr>
            </a:lvl1pPr>
            <a:lvl2pPr marL="742950" indent="-285750" eaLnBrk="0" hangingPunct="0">
              <a:defRPr baseline="-25000">
                <a:solidFill>
                  <a:schemeClr val="tx1"/>
                </a:solidFill>
                <a:latin typeface="Arial" pitchFamily="34" charset="0"/>
                <a:ea typeface="宋体" pitchFamily="2" charset="-122"/>
              </a:defRPr>
            </a:lvl2pPr>
            <a:lvl3pPr marL="1143000" indent="-228600" eaLnBrk="0" hangingPunct="0">
              <a:defRPr baseline="-25000">
                <a:solidFill>
                  <a:schemeClr val="tx1"/>
                </a:solidFill>
                <a:latin typeface="Arial" pitchFamily="34" charset="0"/>
                <a:ea typeface="宋体" pitchFamily="2" charset="-122"/>
              </a:defRPr>
            </a:lvl3pPr>
            <a:lvl4pPr marL="1600200" indent="-228600" eaLnBrk="0" hangingPunct="0">
              <a:defRPr baseline="-25000">
                <a:solidFill>
                  <a:schemeClr val="tx1"/>
                </a:solidFill>
                <a:latin typeface="Arial" pitchFamily="34" charset="0"/>
                <a:ea typeface="宋体" pitchFamily="2" charset="-122"/>
              </a:defRPr>
            </a:lvl4pPr>
            <a:lvl5pPr marL="2057400" indent="-228600" eaLnBrk="0" hangingPunct="0">
              <a:defRPr baseline="-25000">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baseline="-25000">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baseline="-25000">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baseline="-25000">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baseline="-25000">
                <a:solidFill>
                  <a:schemeClr val="tx1"/>
                </a:solidFill>
                <a:latin typeface="Arial" pitchFamily="34" charset="0"/>
                <a:ea typeface="宋体" pitchFamily="2" charset="-122"/>
              </a:defRPr>
            </a:lvl9pPr>
          </a:lstStyle>
          <a:p>
            <a:pPr eaLnBrk="1" hangingPunct="1">
              <a:lnSpc>
                <a:spcPct val="120000"/>
              </a:lnSpc>
              <a:buClr>
                <a:srgbClr val="0000FF"/>
              </a:buClr>
            </a:pPr>
            <a:r>
              <a:rPr lang="en-US" altLang="zh-CN" sz="2000" b="1" baseline="0" dirty="0">
                <a:solidFill>
                  <a:srgbClr val="003366"/>
                </a:solidFill>
                <a:latin typeface="华文细黑" panose="02010600040101010101" pitchFamily="2" charset="-122"/>
                <a:ea typeface="华文细黑" panose="02010600040101010101" pitchFamily="2" charset="-122"/>
              </a:rPr>
              <a:t>Accident Choose</a:t>
            </a:r>
          </a:p>
          <a:p>
            <a:pPr eaLnBrk="1" hangingPunct="1">
              <a:lnSpc>
                <a:spcPct val="120000"/>
              </a:lnSpc>
              <a:buClr>
                <a:srgbClr val="0000FF"/>
              </a:buClr>
            </a:pPr>
            <a:r>
              <a:rPr lang="en-US" altLang="zh-CN" sz="2000" b="1" baseline="0" dirty="0">
                <a:solidFill>
                  <a:srgbClr val="FF0000"/>
                </a:solidFill>
                <a:latin typeface="华文细黑" panose="02010600040101010101" pitchFamily="2" charset="-122"/>
                <a:ea typeface="华文细黑" panose="02010600040101010101" pitchFamily="2" charset="-122"/>
              </a:rPr>
              <a:t>Typical LBE reactor accidents</a:t>
            </a:r>
            <a:r>
              <a:rPr lang="zh-CN" altLang="en-US" sz="2000" b="1" baseline="0" dirty="0">
                <a:solidFill>
                  <a:srgbClr val="FF0000"/>
                </a:solidFill>
                <a:latin typeface="华文细黑" panose="02010600040101010101" pitchFamily="2" charset="-122"/>
                <a:ea typeface="华文细黑" panose="02010600040101010101" pitchFamily="2" charset="-122"/>
              </a:rPr>
              <a:t>：</a:t>
            </a:r>
            <a:endParaRPr lang="en-US" altLang="zh-CN" sz="2000" b="1" baseline="0" dirty="0">
              <a:solidFill>
                <a:srgbClr val="FF0000"/>
              </a:solidFill>
              <a:latin typeface="华文细黑" panose="02010600040101010101" pitchFamily="2" charset="-122"/>
              <a:ea typeface="华文细黑" panose="02010600040101010101" pitchFamily="2" charset="-122"/>
            </a:endParaRPr>
          </a:p>
          <a:p>
            <a:pPr marL="622300" indent="-342900">
              <a:lnSpc>
                <a:spcPct val="120000"/>
              </a:lnSpc>
              <a:buFont typeface="Arial" pitchFamily="34" charset="0"/>
              <a:buChar char="•"/>
            </a:pPr>
            <a:r>
              <a:rPr lang="en-US" altLang="zh-CN" sz="2000" baseline="0" dirty="0">
                <a:solidFill>
                  <a:srgbClr val="000000"/>
                </a:solidFill>
                <a:latin typeface="华文细黑" panose="02010600040101010101" pitchFamily="2" charset="-122"/>
                <a:ea typeface="华文细黑" panose="02010600040101010101" pitchFamily="2" charset="-122"/>
              </a:rPr>
              <a:t>Loss of flow</a:t>
            </a:r>
          </a:p>
          <a:p>
            <a:pPr marL="622300" indent="-342900">
              <a:lnSpc>
                <a:spcPct val="120000"/>
              </a:lnSpc>
              <a:buFont typeface="Arial" pitchFamily="34" charset="0"/>
              <a:buChar char="•"/>
            </a:pPr>
            <a:r>
              <a:rPr lang="en-US" altLang="zh-CN" sz="2000" baseline="0" dirty="0">
                <a:solidFill>
                  <a:srgbClr val="000000"/>
                </a:solidFill>
                <a:latin typeface="华文细黑" panose="02010600040101010101" pitchFamily="2" charset="-122"/>
                <a:ea typeface="华文细黑" panose="02010600040101010101" pitchFamily="2" charset="-122"/>
              </a:rPr>
              <a:t>Blockage</a:t>
            </a:r>
          </a:p>
          <a:p>
            <a:pPr>
              <a:lnSpc>
                <a:spcPct val="120000"/>
              </a:lnSpc>
              <a:buClr>
                <a:srgbClr val="0000FF"/>
              </a:buClr>
            </a:pPr>
            <a:r>
              <a:rPr lang="en-US" altLang="zh-CN" sz="2000" b="1" baseline="0" dirty="0">
                <a:solidFill>
                  <a:srgbClr val="FF0000"/>
                </a:solidFill>
                <a:latin typeface="华文细黑" panose="02010600040101010101" pitchFamily="2" charset="-122"/>
                <a:ea typeface="华文细黑" panose="02010600040101010101" pitchFamily="2" charset="-122"/>
              </a:rPr>
              <a:t>Typical ADS accidents</a:t>
            </a:r>
            <a:r>
              <a:rPr lang="zh-CN" altLang="en-US" sz="2000" b="1" baseline="0" dirty="0">
                <a:solidFill>
                  <a:srgbClr val="FF0000"/>
                </a:solidFill>
                <a:latin typeface="华文细黑" panose="02010600040101010101" pitchFamily="2" charset="-122"/>
                <a:ea typeface="华文细黑" panose="02010600040101010101" pitchFamily="2" charset="-122"/>
              </a:rPr>
              <a:t>：</a:t>
            </a:r>
            <a:endParaRPr lang="en-US" altLang="zh-CN" sz="2000" baseline="0" dirty="0">
              <a:solidFill>
                <a:srgbClr val="000000"/>
              </a:solidFill>
              <a:latin typeface="华文细黑" panose="02010600040101010101" pitchFamily="2" charset="-122"/>
              <a:ea typeface="华文细黑" panose="02010600040101010101" pitchFamily="2" charset="-122"/>
            </a:endParaRPr>
          </a:p>
          <a:p>
            <a:pPr marL="622300" indent="-342900">
              <a:lnSpc>
                <a:spcPct val="120000"/>
              </a:lnSpc>
              <a:buFont typeface="Arial" pitchFamily="34" charset="0"/>
              <a:buChar char="•"/>
            </a:pPr>
            <a:r>
              <a:rPr lang="en-US" altLang="zh-CN" sz="2000" baseline="0" dirty="0">
                <a:solidFill>
                  <a:srgbClr val="000000"/>
                </a:solidFill>
                <a:latin typeface="华文细黑" panose="02010600040101010101" pitchFamily="2" charset="-122"/>
                <a:ea typeface="华文细黑" panose="02010600040101010101" pitchFamily="2" charset="-122"/>
              </a:rPr>
              <a:t>Beam trip</a:t>
            </a:r>
          </a:p>
          <a:p>
            <a:pPr marL="622300" indent="-342900">
              <a:lnSpc>
                <a:spcPct val="120000"/>
              </a:lnSpc>
              <a:buFont typeface="Arial" pitchFamily="34" charset="0"/>
              <a:buChar char="•"/>
            </a:pPr>
            <a:r>
              <a:rPr lang="en-US" altLang="zh-CN" sz="2000" baseline="0" dirty="0">
                <a:solidFill>
                  <a:srgbClr val="000000"/>
                </a:solidFill>
                <a:latin typeface="华文细黑" panose="02010600040101010101" pitchFamily="2" charset="-122"/>
                <a:ea typeface="华文细黑" panose="02010600040101010101" pitchFamily="2" charset="-122"/>
              </a:rPr>
              <a:t>Beam overpower</a:t>
            </a:r>
          </a:p>
          <a:p>
            <a:pPr eaLnBrk="1" hangingPunct="1">
              <a:lnSpc>
                <a:spcPct val="120000"/>
              </a:lnSpc>
              <a:buClr>
                <a:srgbClr val="0000FF"/>
              </a:buClr>
            </a:pPr>
            <a:r>
              <a:rPr lang="en-US" altLang="zh-CN" sz="2000" b="1" baseline="0" dirty="0">
                <a:solidFill>
                  <a:srgbClr val="003366"/>
                </a:solidFill>
                <a:latin typeface="华文细黑" panose="02010600040101010101" pitchFamily="2" charset="-122"/>
                <a:ea typeface="华文细黑" panose="02010600040101010101" pitchFamily="2" charset="-122"/>
              </a:rPr>
              <a:t>Tools</a:t>
            </a:r>
          </a:p>
          <a:p>
            <a:pPr marL="622300" indent="-342900">
              <a:lnSpc>
                <a:spcPct val="120000"/>
              </a:lnSpc>
              <a:buFont typeface="Arial" pitchFamily="34" charset="0"/>
              <a:buChar char="•"/>
            </a:pPr>
            <a:r>
              <a:rPr lang="en-US" altLang="zh-CN" sz="2000" baseline="0" dirty="0">
                <a:solidFill>
                  <a:srgbClr val="000000"/>
                </a:solidFill>
                <a:latin typeface="华文细黑" panose="02010600040101010101" pitchFamily="2" charset="-122"/>
                <a:ea typeface="华文细黑" panose="02010600040101010101" pitchFamily="2" charset="-122"/>
              </a:rPr>
              <a:t>RELAP5mod4.0</a:t>
            </a:r>
          </a:p>
          <a:p>
            <a:pPr marL="622300" indent="-342900">
              <a:lnSpc>
                <a:spcPct val="120000"/>
              </a:lnSpc>
              <a:buFont typeface="Arial" pitchFamily="34" charset="0"/>
              <a:buChar char="•"/>
            </a:pPr>
            <a:r>
              <a:rPr lang="en-US" altLang="zh-CN" sz="2000" baseline="0" dirty="0">
                <a:solidFill>
                  <a:srgbClr val="000000"/>
                </a:solidFill>
                <a:latin typeface="华文细黑" panose="02010600040101010101" pitchFamily="2" charset="-122"/>
                <a:ea typeface="华文细黑" panose="02010600040101010101" pitchFamily="2" charset="-122"/>
              </a:rPr>
              <a:t>Replace original pressure-drop and heat relationships</a:t>
            </a:r>
          </a:p>
          <a:p>
            <a:pPr marL="622300" indent="-342900">
              <a:lnSpc>
                <a:spcPct val="120000"/>
              </a:lnSpc>
              <a:buFont typeface="Arial" pitchFamily="34" charset="0"/>
              <a:buChar char="•"/>
            </a:pPr>
            <a:r>
              <a:rPr lang="en-US" altLang="zh-CN" sz="2000" baseline="0" dirty="0">
                <a:solidFill>
                  <a:srgbClr val="000000"/>
                </a:solidFill>
                <a:latin typeface="华文细黑" panose="02010600040101010101" pitchFamily="2" charset="-122"/>
                <a:ea typeface="华文细黑" panose="02010600040101010101" pitchFamily="2" charset="-122"/>
              </a:rPr>
              <a:t>Import external source driven model</a:t>
            </a:r>
          </a:p>
        </p:txBody>
      </p:sp>
      <p:sp>
        <p:nvSpPr>
          <p:cNvPr id="11" name="矩形 10"/>
          <p:cNvSpPr/>
          <p:nvPr/>
        </p:nvSpPr>
        <p:spPr>
          <a:xfrm>
            <a:off x="369649" y="5679483"/>
            <a:ext cx="9310718" cy="769441"/>
          </a:xfrm>
          <a:prstGeom prst="rect">
            <a:avLst/>
          </a:prstGeom>
        </p:spPr>
        <p:txBody>
          <a:bodyPr wrap="square">
            <a:spAutoFit/>
          </a:bodyPr>
          <a:lstStyle/>
          <a:p>
            <a:pPr indent="355600" fontAlgn="auto">
              <a:spcBef>
                <a:spcPts val="0"/>
              </a:spcBef>
              <a:spcAft>
                <a:spcPts val="0"/>
              </a:spcAft>
              <a:defRPr/>
            </a:pPr>
            <a:r>
              <a:rPr lang="en-US" altLang="zh-CN" kern="0" dirty="0">
                <a:solidFill>
                  <a:srgbClr val="C00000"/>
                </a:solidFill>
                <a:latin typeface="华文细黑" panose="02010600040101010101" pitchFamily="2" charset="-122"/>
                <a:ea typeface="华文细黑" panose="02010600040101010101" pitchFamily="2" charset="-122"/>
              </a:rPr>
              <a:t>It is convinced that this reactor design has great safety margin under all of the accident conditions.</a:t>
            </a:r>
            <a:endParaRPr lang="zh-CN" altLang="en-US" kern="0" dirty="0">
              <a:solidFill>
                <a:srgbClr val="C00000"/>
              </a:solidFill>
              <a:latin typeface="华文细黑" panose="02010600040101010101" pitchFamily="2" charset="-122"/>
              <a:ea typeface="华文细黑" panose="02010600040101010101" pitchFamily="2" charset="-122"/>
            </a:endParaRPr>
          </a:p>
        </p:txBody>
      </p:sp>
      <p:sp>
        <p:nvSpPr>
          <p:cNvPr id="2" name="标题 1"/>
          <p:cNvSpPr>
            <a:spLocks noGrp="1"/>
          </p:cNvSpPr>
          <p:nvPr>
            <p:ph type="title"/>
          </p:nvPr>
        </p:nvSpPr>
        <p:spPr/>
        <p:txBody>
          <a:bodyPr anchor="ctr"/>
          <a:lstStyle/>
          <a:p>
            <a:r>
              <a:rPr lang="en-US" altLang="zh-CN" kern="1200" dirty="0" err="1">
                <a:latin typeface="Times New Roman" charset="0"/>
                <a:ea typeface="Times New Roman" charset="0"/>
                <a:cs typeface="Times New Roman" charset="0"/>
              </a:rPr>
              <a:t>CiADS</a:t>
            </a:r>
            <a:r>
              <a:rPr lang="zh-CN" altLang="en-US" kern="1200" dirty="0">
                <a:latin typeface="Times New Roman" charset="0"/>
                <a:ea typeface="Times New Roman" charset="0"/>
                <a:cs typeface="Times New Roman" charset="0"/>
              </a:rPr>
              <a:t> </a:t>
            </a:r>
            <a:r>
              <a:rPr lang="en-US" altLang="zh-CN" kern="1200" dirty="0">
                <a:latin typeface="Times New Roman" charset="0"/>
                <a:ea typeface="Times New Roman" charset="0"/>
                <a:cs typeface="Times New Roman" charset="0"/>
              </a:rPr>
              <a:t>Safety Analysis</a:t>
            </a:r>
            <a:endParaRPr lang="zh-CN" altLang="en-US" kern="12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698303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lstStyle/>
          <a:p>
            <a:r>
              <a:rPr lang="en-US" altLang="zh-CN" kern="1200" dirty="0">
                <a:latin typeface="Times New Roman" charset="0"/>
                <a:ea typeface="Times New Roman" charset="0"/>
                <a:cs typeface="Times New Roman" charset="0"/>
              </a:rPr>
              <a:t>Typical accident safety analysis</a:t>
            </a:r>
            <a:endParaRPr lang="zh-CN" altLang="en-US" kern="1200" dirty="0">
              <a:latin typeface="Times New Roman" charset="0"/>
              <a:ea typeface="Times New Roman" charset="0"/>
              <a:cs typeface="Times New Roman" charset="0"/>
            </a:endParaRPr>
          </a:p>
        </p:txBody>
      </p:sp>
      <p:sp>
        <p:nvSpPr>
          <p:cNvPr id="3" name="幻灯片编号占位符 2"/>
          <p:cNvSpPr>
            <a:spLocks noGrp="1"/>
          </p:cNvSpPr>
          <p:nvPr>
            <p:ph type="sldNum" sz="quarter" idx="4294967295"/>
          </p:nvPr>
        </p:nvSpPr>
        <p:spPr>
          <a:xfrm>
            <a:off x="9116997" y="5491019"/>
            <a:ext cx="509587" cy="295275"/>
          </a:xfrm>
        </p:spPr>
        <p:txBody>
          <a:bodyPr/>
          <a:lstStyle/>
          <a:p>
            <a:pPr>
              <a:defRPr/>
            </a:pPr>
            <a:fld id="{39BAACC9-F65D-4981-9EE3-44C441CEF858}" type="slidenum">
              <a:rPr lang="zh-CN" altLang="en-GB" smtClean="0"/>
              <a:t>31</a:t>
            </a:fld>
            <a:endParaRPr lang="en-GB" altLang="zh-CN"/>
          </a:p>
        </p:txBody>
      </p:sp>
      <p:pic>
        <p:nvPicPr>
          <p:cNvPr id="4" name="图片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89755" y="1198916"/>
            <a:ext cx="4469490" cy="1726090"/>
          </a:xfrm>
          <a:prstGeom prst="rect">
            <a:avLst/>
          </a:prstGeom>
        </p:spPr>
      </p:pic>
      <p:pic>
        <p:nvPicPr>
          <p:cNvPr id="5" name="图片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1429" y="1198916"/>
            <a:ext cx="4732029" cy="1665811"/>
          </a:xfrm>
          <a:prstGeom prst="rect">
            <a:avLst/>
          </a:prstGeom>
        </p:spPr>
      </p:pic>
      <p:pic>
        <p:nvPicPr>
          <p:cNvPr id="7" name="图片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92009" y="4006266"/>
            <a:ext cx="5049139" cy="1998784"/>
          </a:xfrm>
          <a:prstGeom prst="rect">
            <a:avLst/>
          </a:prstGeom>
        </p:spPr>
      </p:pic>
      <p:sp>
        <p:nvSpPr>
          <p:cNvPr id="8" name="矩形 7">
            <a:extLst>
              <a:ext uri="{FF2B5EF4-FFF2-40B4-BE49-F238E27FC236}">
                <a16:creationId xmlns:a16="http://schemas.microsoft.com/office/drawing/2014/main" id="{604FCF49-783D-47B5-BEA0-A6F0EB097561}"/>
              </a:ext>
            </a:extLst>
          </p:cNvPr>
          <p:cNvSpPr/>
          <p:nvPr/>
        </p:nvSpPr>
        <p:spPr>
          <a:xfrm>
            <a:off x="25400" y="718319"/>
            <a:ext cx="2462534" cy="535531"/>
          </a:xfrm>
          <a:prstGeom prst="rect">
            <a:avLst/>
          </a:prstGeom>
        </p:spPr>
        <p:txBody>
          <a:bodyPr wrap="none">
            <a:spAutoFit/>
          </a:bodyPr>
          <a:lstStyle/>
          <a:p>
            <a:pPr marL="622300" indent="-342900">
              <a:lnSpc>
                <a:spcPct val="120000"/>
              </a:lnSpc>
              <a:buFont typeface="Arial" pitchFamily="34" charset="0"/>
              <a:buChar char="•"/>
            </a:pPr>
            <a:r>
              <a:rPr lang="en-US" altLang="zh-CN" sz="2400" dirty="0">
                <a:solidFill>
                  <a:srgbClr val="000000"/>
                </a:solidFill>
                <a:latin typeface="华文细黑" panose="02010600040101010101" pitchFamily="2" charset="-122"/>
                <a:ea typeface="华文细黑" panose="02010600040101010101" pitchFamily="2" charset="-122"/>
              </a:rPr>
              <a:t>Loss of flow</a:t>
            </a:r>
          </a:p>
        </p:txBody>
      </p:sp>
      <p:sp>
        <p:nvSpPr>
          <p:cNvPr id="9" name="矩形 8">
            <a:extLst>
              <a:ext uri="{FF2B5EF4-FFF2-40B4-BE49-F238E27FC236}">
                <a16:creationId xmlns:a16="http://schemas.microsoft.com/office/drawing/2014/main" id="{4A639E7D-6BE1-4C69-BC1E-151EB48B9C08}"/>
              </a:ext>
            </a:extLst>
          </p:cNvPr>
          <p:cNvSpPr/>
          <p:nvPr/>
        </p:nvSpPr>
        <p:spPr>
          <a:xfrm>
            <a:off x="4792009" y="713573"/>
            <a:ext cx="2222083" cy="535531"/>
          </a:xfrm>
          <a:prstGeom prst="rect">
            <a:avLst/>
          </a:prstGeom>
        </p:spPr>
        <p:txBody>
          <a:bodyPr wrap="none">
            <a:spAutoFit/>
          </a:bodyPr>
          <a:lstStyle/>
          <a:p>
            <a:pPr marL="622300" indent="-342900">
              <a:lnSpc>
                <a:spcPct val="120000"/>
              </a:lnSpc>
              <a:buFont typeface="Arial" pitchFamily="34" charset="0"/>
              <a:buChar char="•"/>
            </a:pPr>
            <a:r>
              <a:rPr lang="en-US" altLang="zh-CN" sz="2400" dirty="0">
                <a:solidFill>
                  <a:srgbClr val="000000"/>
                </a:solidFill>
                <a:latin typeface="华文细黑" panose="02010600040101010101" pitchFamily="2" charset="-122"/>
                <a:ea typeface="华文细黑" panose="02010600040101010101" pitchFamily="2" charset="-122"/>
              </a:rPr>
              <a:t>Blockage</a:t>
            </a:r>
          </a:p>
        </p:txBody>
      </p:sp>
      <p:sp>
        <p:nvSpPr>
          <p:cNvPr id="10" name="矩形 9">
            <a:extLst>
              <a:ext uri="{FF2B5EF4-FFF2-40B4-BE49-F238E27FC236}">
                <a16:creationId xmlns:a16="http://schemas.microsoft.com/office/drawing/2014/main" id="{E769CB50-7439-40BF-A760-E37F8D4ED5DE}"/>
              </a:ext>
            </a:extLst>
          </p:cNvPr>
          <p:cNvSpPr/>
          <p:nvPr/>
        </p:nvSpPr>
        <p:spPr>
          <a:xfrm>
            <a:off x="137886" y="2872127"/>
            <a:ext cx="4778602" cy="738664"/>
          </a:xfrm>
          <a:prstGeom prst="rect">
            <a:avLst/>
          </a:prstGeom>
        </p:spPr>
        <p:txBody>
          <a:bodyPr wrap="square">
            <a:spAutoFit/>
          </a:bodyPr>
          <a:lstStyle/>
          <a:p>
            <a:pPr algn="just">
              <a:spcAft>
                <a:spcPts val="0"/>
              </a:spcAft>
            </a:pPr>
            <a:r>
              <a:rPr lang="en-US" altLang="zh-CN" sz="1400" kern="100" dirty="0">
                <a:latin typeface="华文细黑" panose="02010600040101010101" pitchFamily="2" charset="-122"/>
                <a:ea typeface="华文细黑" panose="02010600040101010101" pitchFamily="2" charset="-122"/>
                <a:cs typeface="Times New Roman" panose="02020603050405020304" pitchFamily="18" charset="0"/>
              </a:rPr>
              <a:t>The highest temperature of cladding is 746 K while all of the coolant flow have been lost without any safety protection system response in the reactor. </a:t>
            </a:r>
            <a:endParaRPr lang="zh-CN" altLang="zh-CN" sz="1400" kern="100" dirty="0">
              <a:effectLst/>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1" name="矩形 10">
            <a:extLst>
              <a:ext uri="{FF2B5EF4-FFF2-40B4-BE49-F238E27FC236}">
                <a16:creationId xmlns:a16="http://schemas.microsoft.com/office/drawing/2014/main" id="{1389F0DA-8257-42AA-9B33-2B3E688EDD16}"/>
              </a:ext>
            </a:extLst>
          </p:cNvPr>
          <p:cNvSpPr/>
          <p:nvPr/>
        </p:nvSpPr>
        <p:spPr>
          <a:xfrm>
            <a:off x="4991709" y="2876648"/>
            <a:ext cx="4953000" cy="523220"/>
          </a:xfrm>
          <a:prstGeom prst="rect">
            <a:avLst/>
          </a:prstGeom>
        </p:spPr>
        <p:txBody>
          <a:bodyPr>
            <a:spAutoFit/>
          </a:bodyPr>
          <a:lstStyle/>
          <a:p>
            <a:r>
              <a:rPr lang="en-US" altLang="zh-CN" sz="1400" dirty="0">
                <a:latin typeface="华文细黑" panose="02010600040101010101" pitchFamily="2" charset="-122"/>
                <a:ea typeface="华文细黑" panose="02010600040101010101" pitchFamily="2" charset="-122"/>
                <a:cs typeface="Times New Roman" panose="02020603050405020304" pitchFamily="18" charset="0"/>
              </a:rPr>
              <a:t>The highest temperature of cladding is 905 K while 90% reactor has been blocked.</a:t>
            </a:r>
            <a:endParaRPr lang="zh-CN" altLang="en-US" sz="1400" dirty="0">
              <a:latin typeface="华文细黑" panose="02010600040101010101" pitchFamily="2" charset="-122"/>
              <a:ea typeface="华文细黑" panose="02010600040101010101" pitchFamily="2" charset="-122"/>
            </a:endParaRPr>
          </a:p>
        </p:txBody>
      </p:sp>
      <p:sp>
        <p:nvSpPr>
          <p:cNvPr id="12" name="矩形 11">
            <a:extLst>
              <a:ext uri="{FF2B5EF4-FFF2-40B4-BE49-F238E27FC236}">
                <a16:creationId xmlns:a16="http://schemas.microsoft.com/office/drawing/2014/main" id="{7E270296-555A-4B22-A95D-598C7A5C9EC2}"/>
              </a:ext>
            </a:extLst>
          </p:cNvPr>
          <p:cNvSpPr/>
          <p:nvPr/>
        </p:nvSpPr>
        <p:spPr>
          <a:xfrm>
            <a:off x="86588" y="6039515"/>
            <a:ext cx="4953000" cy="523220"/>
          </a:xfrm>
          <a:prstGeom prst="rect">
            <a:avLst/>
          </a:prstGeom>
        </p:spPr>
        <p:txBody>
          <a:bodyPr>
            <a:spAutoFit/>
          </a:bodyPr>
          <a:lstStyle/>
          <a:p>
            <a:r>
              <a:rPr lang="en-US" altLang="zh-CN" sz="1400" dirty="0">
                <a:latin typeface="华文细黑" panose="02010600040101010101" pitchFamily="2" charset="-122"/>
                <a:ea typeface="华文细黑" panose="02010600040101010101" pitchFamily="2" charset="-122"/>
                <a:cs typeface="Times New Roman" panose="02020603050405020304" pitchFamily="18" charset="0"/>
              </a:rPr>
              <a:t>If 1.0E8 times beam trips had been occurred during the lifetime of the reactor, cladding fatigue would happen. </a:t>
            </a:r>
            <a:endParaRPr lang="zh-CN" altLang="en-US" sz="1400" dirty="0">
              <a:latin typeface="华文细黑" panose="02010600040101010101" pitchFamily="2" charset="-122"/>
              <a:ea typeface="华文细黑" panose="02010600040101010101" pitchFamily="2" charset="-122"/>
            </a:endParaRPr>
          </a:p>
        </p:txBody>
      </p:sp>
      <p:sp>
        <p:nvSpPr>
          <p:cNvPr id="13" name="矩形 12">
            <a:extLst>
              <a:ext uri="{FF2B5EF4-FFF2-40B4-BE49-F238E27FC236}">
                <a16:creationId xmlns:a16="http://schemas.microsoft.com/office/drawing/2014/main" id="{253533B8-96F0-431C-8258-E031501C14BF}"/>
              </a:ext>
            </a:extLst>
          </p:cNvPr>
          <p:cNvSpPr/>
          <p:nvPr/>
        </p:nvSpPr>
        <p:spPr>
          <a:xfrm>
            <a:off x="21094" y="3478524"/>
            <a:ext cx="2233304" cy="535531"/>
          </a:xfrm>
          <a:prstGeom prst="rect">
            <a:avLst/>
          </a:prstGeom>
        </p:spPr>
        <p:txBody>
          <a:bodyPr wrap="none">
            <a:spAutoFit/>
          </a:bodyPr>
          <a:lstStyle/>
          <a:p>
            <a:pPr marL="622300" indent="-342900">
              <a:lnSpc>
                <a:spcPct val="120000"/>
              </a:lnSpc>
              <a:buFont typeface="Arial" pitchFamily="34" charset="0"/>
              <a:buChar char="•"/>
            </a:pPr>
            <a:r>
              <a:rPr lang="en-US" altLang="zh-CN" sz="2400" dirty="0">
                <a:solidFill>
                  <a:srgbClr val="000000"/>
                </a:solidFill>
                <a:latin typeface="华文细黑" panose="02010600040101010101" pitchFamily="2" charset="-122"/>
                <a:ea typeface="华文细黑" panose="02010600040101010101" pitchFamily="2" charset="-122"/>
              </a:rPr>
              <a:t>Beam trip</a:t>
            </a:r>
          </a:p>
        </p:txBody>
      </p:sp>
      <p:sp>
        <p:nvSpPr>
          <p:cNvPr id="14" name="矩形 13">
            <a:extLst>
              <a:ext uri="{FF2B5EF4-FFF2-40B4-BE49-F238E27FC236}">
                <a16:creationId xmlns:a16="http://schemas.microsoft.com/office/drawing/2014/main" id="{499B1185-63CD-4574-9BDA-C1011187C4C1}"/>
              </a:ext>
            </a:extLst>
          </p:cNvPr>
          <p:cNvSpPr/>
          <p:nvPr/>
        </p:nvSpPr>
        <p:spPr>
          <a:xfrm>
            <a:off x="5039588" y="5996426"/>
            <a:ext cx="4905121" cy="609398"/>
          </a:xfrm>
          <a:prstGeom prst="rect">
            <a:avLst/>
          </a:prstGeom>
        </p:spPr>
        <p:txBody>
          <a:bodyPr wrap="square">
            <a:spAutoFit/>
          </a:bodyPr>
          <a:lstStyle/>
          <a:p>
            <a:pPr marL="279400">
              <a:lnSpc>
                <a:spcPct val="120000"/>
              </a:lnSpc>
            </a:pPr>
            <a:r>
              <a:rPr lang="en-US" altLang="zh-CN" sz="1400" dirty="0">
                <a:latin typeface="华文细黑" panose="02010600040101010101" pitchFamily="2" charset="-122"/>
                <a:ea typeface="华文细黑" panose="02010600040101010101" pitchFamily="2" charset="-122"/>
              </a:rPr>
              <a:t>Great heat transfer margin has been considered in this design</a:t>
            </a:r>
            <a:endParaRPr lang="en-US" altLang="zh-CN" sz="1400" dirty="0">
              <a:solidFill>
                <a:srgbClr val="000000"/>
              </a:solidFill>
              <a:latin typeface="华文细黑" panose="02010600040101010101" pitchFamily="2" charset="-122"/>
              <a:ea typeface="华文细黑" panose="02010600040101010101" pitchFamily="2" charset="-122"/>
            </a:endParaRPr>
          </a:p>
        </p:txBody>
      </p:sp>
      <p:sp>
        <p:nvSpPr>
          <p:cNvPr id="16" name="矩形 15">
            <a:extLst>
              <a:ext uri="{FF2B5EF4-FFF2-40B4-BE49-F238E27FC236}">
                <a16:creationId xmlns:a16="http://schemas.microsoft.com/office/drawing/2014/main" id="{6D339A16-AC57-4133-A11A-C51840731F37}"/>
              </a:ext>
            </a:extLst>
          </p:cNvPr>
          <p:cNvSpPr/>
          <p:nvPr/>
        </p:nvSpPr>
        <p:spPr>
          <a:xfrm>
            <a:off x="4686649" y="3478524"/>
            <a:ext cx="3392275" cy="535531"/>
          </a:xfrm>
          <a:prstGeom prst="rect">
            <a:avLst/>
          </a:prstGeom>
        </p:spPr>
        <p:txBody>
          <a:bodyPr wrap="none">
            <a:spAutoFit/>
          </a:bodyPr>
          <a:lstStyle/>
          <a:p>
            <a:pPr marL="622300" indent="-342900">
              <a:lnSpc>
                <a:spcPct val="120000"/>
              </a:lnSpc>
              <a:buFont typeface="Arial" pitchFamily="34" charset="0"/>
              <a:buChar char="•"/>
            </a:pPr>
            <a:r>
              <a:rPr lang="en-US" altLang="zh-CN" sz="2400" dirty="0">
                <a:solidFill>
                  <a:srgbClr val="000000"/>
                </a:solidFill>
                <a:latin typeface="华文细黑" panose="02010600040101010101" pitchFamily="2" charset="-122"/>
                <a:ea typeface="华文细黑" panose="02010600040101010101" pitchFamily="2" charset="-122"/>
              </a:rPr>
              <a:t>Beam overpower</a:t>
            </a:r>
          </a:p>
        </p:txBody>
      </p:sp>
      <p:grpSp>
        <p:nvGrpSpPr>
          <p:cNvPr id="17" name="组 16"/>
          <p:cNvGrpSpPr/>
          <p:nvPr/>
        </p:nvGrpSpPr>
        <p:grpSpPr>
          <a:xfrm>
            <a:off x="510208" y="3618191"/>
            <a:ext cx="4154469" cy="2495532"/>
            <a:chOff x="637539" y="3854245"/>
            <a:chExt cx="3851097" cy="2259477"/>
          </a:xfrm>
        </p:grpSpPr>
        <p:pic>
          <p:nvPicPr>
            <p:cNvPr id="6" name="图片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37539" y="4068893"/>
              <a:ext cx="3851097" cy="2044829"/>
            </a:xfrm>
            <a:prstGeom prst="rect">
              <a:avLst/>
            </a:prstGeom>
          </p:spPr>
        </p:pic>
        <p:sp>
          <p:nvSpPr>
            <p:cNvPr id="15" name="矩形 14"/>
            <p:cNvSpPr/>
            <p:nvPr/>
          </p:nvSpPr>
          <p:spPr bwMode="auto">
            <a:xfrm>
              <a:off x="3244645" y="3854245"/>
              <a:ext cx="1243991" cy="1091381"/>
            </a:xfrm>
            <a:prstGeom prst="rect">
              <a:avLst/>
            </a:prstGeom>
            <a:solidFill>
              <a:schemeClr val="bg1"/>
            </a:solidFill>
            <a:ln w="12700" cap="flat" cmpd="sng" algn="ctr">
              <a:noFill/>
              <a:prstDash val="solid"/>
              <a:round/>
              <a:headEnd type="none" w="med" len="med"/>
              <a:tailEnd type="none" w="med" len="med"/>
            </a:ln>
          </p:spPr>
          <p:txBody>
            <a:bodyPr vert="horz" wrap="square" lIns="126000" tIns="82800" rIns="126000" bIns="82800" numCol="1" rtlCol="0" anchor="t" anchorCtr="0" compatLnSpc="1">
              <a:spAutoFit/>
            </a:bodyPr>
            <a:lstStyle/>
            <a:p>
              <a:pPr marL="0" marR="0" indent="0" algn="l" defTabSz="914400" rtl="0" eaLnBrk="1" fontAlgn="base" latinLnBrk="0" hangingPunct="1">
                <a:lnSpc>
                  <a:spcPct val="110000"/>
                </a:lnSpc>
                <a:spcBef>
                  <a:spcPct val="0"/>
                </a:spcBef>
                <a:spcAft>
                  <a:spcPct val="35000"/>
                </a:spcAft>
                <a:buClrTx/>
                <a:buSzTx/>
                <a:buFontTx/>
                <a:buNone/>
              </a:pPr>
              <a:endParaRPr kumimoji="0" lang="zh-CN" altLang="en-US" sz="2200" b="1" i="0" u="none" strike="noStrike" cap="none" normalizeH="0" baseline="0">
                <a:ln>
                  <a:noFill/>
                </a:ln>
                <a:solidFill>
                  <a:srgbClr val="A5002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endParaRPr>
            </a:p>
          </p:txBody>
        </p:sp>
      </p:grpSp>
    </p:spTree>
    <p:extLst>
      <p:ext uri="{BB962C8B-B14F-4D97-AF65-F5344CB8AC3E}">
        <p14:creationId xmlns:p14="http://schemas.microsoft.com/office/powerpoint/2010/main" val="1177839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0976" y="2669120"/>
            <a:ext cx="5561838" cy="3712762"/>
            <a:chOff x="820669" y="2050394"/>
            <a:chExt cx="8308796" cy="4924228"/>
          </a:xfrm>
        </p:grpSpPr>
        <p:pic>
          <p:nvPicPr>
            <p:cNvPr id="5" name="图片 4"/>
            <p:cNvPicPr>
              <a:picLocks noChangeAspect="1"/>
            </p:cNvPicPr>
            <p:nvPr/>
          </p:nvPicPr>
          <p:blipFill rotWithShape="1">
            <a:blip r:embed="rId3" cstate="screen">
              <a:extLst>
                <a:ext uri="{28A0092B-C50C-407E-A947-70E740481C1C}">
                  <a14:useLocalDpi xmlns:a14="http://schemas.microsoft.com/office/drawing/2010/main"/>
                </a:ext>
              </a:extLst>
            </a:blip>
            <a:srcRect t="17049" b="14757"/>
            <a:stretch/>
          </p:blipFill>
          <p:spPr>
            <a:xfrm rot="10800000">
              <a:off x="848544" y="2050394"/>
              <a:ext cx="8136904" cy="576065"/>
            </a:xfrm>
            <a:prstGeom prst="rect">
              <a:avLst/>
            </a:prstGeom>
          </p:spPr>
        </p:pic>
        <p:cxnSp>
          <p:nvCxnSpPr>
            <p:cNvPr id="6" name="直接箭头连接符 5"/>
            <p:cNvCxnSpPr/>
            <p:nvPr/>
          </p:nvCxnSpPr>
          <p:spPr bwMode="auto">
            <a:xfrm>
              <a:off x="1053158" y="2473151"/>
              <a:ext cx="299443" cy="2025516"/>
            </a:xfrm>
            <a:prstGeom prst="straightConnector1">
              <a:avLst/>
            </a:prstGeom>
            <a:solidFill>
              <a:schemeClr val="bg1"/>
            </a:solidFill>
            <a:ln w="12700" cap="flat" cmpd="sng" algn="ctr">
              <a:solidFill>
                <a:srgbClr val="1924FB"/>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7" name="文本框 6"/>
            <p:cNvSpPr txBox="1"/>
            <p:nvPr/>
          </p:nvSpPr>
          <p:spPr>
            <a:xfrm>
              <a:off x="820669" y="5301210"/>
              <a:ext cx="1342990" cy="629325"/>
            </a:xfrm>
            <a:prstGeom prst="rect">
              <a:avLst/>
            </a:prstGeom>
            <a:ln w="0">
              <a:noFill/>
            </a:ln>
          </p:spPr>
          <p:txBody>
            <a:bodyPr wrap="square">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sz="1600" b="0" kern="0">
                  <a:solidFill>
                    <a:sysClr val="windowText" lastClr="000000"/>
                  </a:solidFill>
                  <a:latin typeface="黑体" panose="02010609060101010101" pitchFamily="2" charset="-122"/>
                  <a:ea typeface="黑体" panose="02010609060101010101" pitchFamily="2" charset="-122"/>
                </a:defRPr>
              </a:lvl1pPr>
            </a:lstStyle>
            <a:p>
              <a:r>
                <a:rPr lang="en-US" altLang="zh-CN" sz="1200" dirty="0">
                  <a:latin typeface="华文细黑" panose="02010600040101010101" pitchFamily="2" charset="-122"/>
                  <a:ea typeface="华文细黑" panose="02010600040101010101" pitchFamily="2" charset="-122"/>
                </a:rPr>
                <a:t>Locking</a:t>
              </a:r>
            </a:p>
            <a:p>
              <a:r>
                <a:rPr lang="en-US" altLang="zh-CN" sz="1200" dirty="0">
                  <a:latin typeface="华文细黑" panose="02010600040101010101" pitchFamily="2" charset="-122"/>
                  <a:ea typeface="华文细黑" panose="02010600040101010101" pitchFamily="2" charset="-122"/>
                </a:rPr>
                <a:t>Machine</a:t>
              </a:r>
            </a:p>
          </p:txBody>
        </p:sp>
        <p:cxnSp>
          <p:nvCxnSpPr>
            <p:cNvPr id="8" name="直接箭头连接符 7"/>
            <p:cNvCxnSpPr/>
            <p:nvPr/>
          </p:nvCxnSpPr>
          <p:spPr bwMode="auto">
            <a:xfrm>
              <a:off x="2576737" y="2473151"/>
              <a:ext cx="6533" cy="1305436"/>
            </a:xfrm>
            <a:prstGeom prst="straightConnector1">
              <a:avLst/>
            </a:prstGeom>
            <a:solidFill>
              <a:schemeClr val="bg1"/>
            </a:solidFill>
            <a:ln w="12700" cap="flat" cmpd="sng" algn="ctr">
              <a:solidFill>
                <a:srgbClr val="1924FB"/>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9" name="文本框 8"/>
            <p:cNvSpPr txBox="1"/>
            <p:nvPr/>
          </p:nvSpPr>
          <p:spPr>
            <a:xfrm>
              <a:off x="2144689" y="5506198"/>
              <a:ext cx="1097740" cy="587370"/>
            </a:xfrm>
            <a:prstGeom prst="rect">
              <a:avLst/>
            </a:prstGeom>
            <a:ln w="0">
              <a:noFill/>
            </a:ln>
          </p:spPr>
          <p:txBody>
            <a:bodyPr wrap="square">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sz="1600" b="0" kern="0">
                  <a:solidFill>
                    <a:sysClr val="windowText" lastClr="000000"/>
                  </a:solidFill>
                  <a:latin typeface="黑体" panose="02010609060101010101" pitchFamily="2" charset="-122"/>
                  <a:ea typeface="黑体" panose="02010609060101010101" pitchFamily="2" charset="-122"/>
                </a:defRPr>
              </a:lvl1pPr>
            </a:lstStyle>
            <a:p>
              <a:r>
                <a:rPr lang="en-US" altLang="zh-CN" sz="1100" dirty="0">
                  <a:latin typeface="华文细黑" panose="02010600040101010101" pitchFamily="2" charset="-122"/>
                  <a:ea typeface="华文细黑" panose="02010600040101010101" pitchFamily="2" charset="-122"/>
                </a:rPr>
                <a:t>Bottom nozzle</a:t>
              </a:r>
            </a:p>
          </p:txBody>
        </p:sp>
        <p:sp>
          <p:nvSpPr>
            <p:cNvPr id="10" name="文本框 9"/>
            <p:cNvSpPr txBox="1"/>
            <p:nvPr/>
          </p:nvSpPr>
          <p:spPr>
            <a:xfrm>
              <a:off x="1568624" y="3193231"/>
              <a:ext cx="1103141" cy="545415"/>
            </a:xfrm>
            <a:prstGeom prst="rect">
              <a:avLst/>
            </a:prstGeom>
            <a:ln w="0">
              <a:noFill/>
            </a:ln>
          </p:spPr>
          <p:txBody>
            <a:bodyPr wrap="square">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sz="1600" b="0" kern="0">
                  <a:solidFill>
                    <a:sysClr val="windowText" lastClr="000000"/>
                  </a:solidFill>
                  <a:latin typeface="黑体" panose="02010609060101010101" pitchFamily="2" charset="-122"/>
                  <a:ea typeface="黑体" panose="02010609060101010101" pitchFamily="2" charset="-122"/>
                </a:defRPr>
              </a:lvl1pPr>
            </a:lstStyle>
            <a:p>
              <a:r>
                <a:rPr lang="en-US" altLang="zh-CN" sz="1000" dirty="0">
                  <a:latin typeface="华文细黑" panose="02010600040101010101" pitchFamily="2" charset="-122"/>
                  <a:ea typeface="华文细黑" panose="02010600040101010101" pitchFamily="2" charset="-122"/>
                </a:rPr>
                <a:t>Balance weight</a:t>
              </a:r>
            </a:p>
          </p:txBody>
        </p:sp>
        <p:cxnSp>
          <p:nvCxnSpPr>
            <p:cNvPr id="11" name="直接箭头连接符 10"/>
            <p:cNvCxnSpPr>
              <a:cxnSpLocks/>
              <a:endCxn id="10" idx="0"/>
            </p:cNvCxnSpPr>
            <p:nvPr/>
          </p:nvCxnSpPr>
          <p:spPr bwMode="auto">
            <a:xfrm>
              <a:off x="1889471" y="2394756"/>
              <a:ext cx="230724" cy="798475"/>
            </a:xfrm>
            <a:prstGeom prst="straightConnector1">
              <a:avLst/>
            </a:prstGeom>
            <a:solidFill>
              <a:schemeClr val="bg1"/>
            </a:solidFill>
            <a:ln w="12700" cap="flat" cmpd="sng" algn="ctr">
              <a:solidFill>
                <a:srgbClr val="1924FB"/>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2" name="文本框 11"/>
            <p:cNvSpPr txBox="1"/>
            <p:nvPr/>
          </p:nvSpPr>
          <p:spPr>
            <a:xfrm>
              <a:off x="3206147" y="5506198"/>
              <a:ext cx="1210587" cy="1006920"/>
            </a:xfrm>
            <a:prstGeom prst="rect">
              <a:avLst/>
            </a:prstGeom>
            <a:ln w="0">
              <a:noFill/>
            </a:ln>
          </p:spPr>
          <p:txBody>
            <a:bodyPr wrap="square">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sz="1600" b="0" kern="0">
                  <a:solidFill>
                    <a:sysClr val="windowText" lastClr="000000"/>
                  </a:solidFill>
                  <a:latin typeface="黑体" panose="02010609060101010101" pitchFamily="2" charset="-122"/>
                  <a:ea typeface="黑体" panose="02010609060101010101" pitchFamily="2" charset="-122"/>
                </a:defRPr>
              </a:lvl1pPr>
            </a:lstStyle>
            <a:p>
              <a:r>
                <a:rPr lang="en-US" altLang="zh-CN" sz="1400" dirty="0" err="1">
                  <a:latin typeface="华文细黑" panose="02010600040101010101" pitchFamily="2" charset="-122"/>
                  <a:ea typeface="华文细黑" panose="02010600040101010101" pitchFamily="2" charset="-122"/>
                </a:rPr>
                <a:t>Undersupport</a:t>
              </a:r>
              <a:r>
                <a:rPr lang="en-US" altLang="zh-CN" sz="1400" dirty="0">
                  <a:latin typeface="华文细黑" panose="02010600040101010101" pitchFamily="2" charset="-122"/>
                  <a:ea typeface="华文细黑" panose="02010600040101010101" pitchFamily="2" charset="-122"/>
                </a:rPr>
                <a:t> lattice</a:t>
              </a:r>
            </a:p>
          </p:txBody>
        </p:sp>
        <p:cxnSp>
          <p:nvCxnSpPr>
            <p:cNvPr id="13" name="直接箭头连接符 12"/>
            <p:cNvCxnSpPr/>
            <p:nvPr/>
          </p:nvCxnSpPr>
          <p:spPr bwMode="auto">
            <a:xfrm>
              <a:off x="3426014" y="2401143"/>
              <a:ext cx="296911" cy="1584176"/>
            </a:xfrm>
            <a:prstGeom prst="straightConnector1">
              <a:avLst/>
            </a:prstGeom>
            <a:solidFill>
              <a:schemeClr val="bg1"/>
            </a:solidFill>
            <a:ln w="12700" cap="flat" cmpd="sng" algn="ctr">
              <a:solidFill>
                <a:srgbClr val="1924FB"/>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4" name="文本框 13"/>
            <p:cNvSpPr txBox="1"/>
            <p:nvPr/>
          </p:nvSpPr>
          <p:spPr>
            <a:xfrm>
              <a:off x="3828725" y="3263214"/>
              <a:ext cx="800219" cy="1300604"/>
            </a:xfrm>
            <a:prstGeom prst="rect">
              <a:avLst/>
            </a:prstGeom>
            <a:ln w="0">
              <a:noFill/>
            </a:ln>
          </p:spPr>
          <p:txBody>
            <a:bodyPr wrap="square">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sz="1600" b="0" kern="0">
                  <a:solidFill>
                    <a:sysClr val="windowText" lastClr="000000"/>
                  </a:solidFill>
                  <a:latin typeface="黑体" panose="02010609060101010101" pitchFamily="2" charset="-122"/>
                  <a:ea typeface="黑体" panose="02010609060101010101" pitchFamily="2" charset="-122"/>
                </a:defRPr>
              </a:lvl1pPr>
            </a:lstStyle>
            <a:p>
              <a:r>
                <a:rPr lang="en-US" altLang="zh-CN" sz="1400" dirty="0">
                  <a:latin typeface="华文细黑" panose="02010600040101010101" pitchFamily="2" charset="-122"/>
                  <a:ea typeface="华文细黑" panose="02010600040101010101" pitchFamily="2" charset="-122"/>
                  <a:hlinkClick r:id="rId4" action="ppaction://hlinkfile"/>
                </a:rPr>
                <a:t>outer</a:t>
              </a:r>
              <a:r>
                <a:rPr lang="en-US" altLang="zh-CN" sz="1400" dirty="0">
                  <a:latin typeface="华文细黑" panose="02010600040101010101" pitchFamily="2" charset="-122"/>
                  <a:ea typeface="华文细黑" panose="02010600040101010101" pitchFamily="2" charset="-122"/>
                </a:rPr>
                <a:t> </a:t>
              </a:r>
              <a:r>
                <a:rPr lang="en-US" altLang="zh-CN" sz="1400" dirty="0">
                  <a:latin typeface="华文细黑" panose="02010600040101010101" pitchFamily="2" charset="-122"/>
                  <a:ea typeface="华文细黑" panose="02010600040101010101" pitchFamily="2" charset="-122"/>
                  <a:hlinkClick r:id="rId4" action="ppaction://hlinkfile"/>
                </a:rPr>
                <a:t>sleeve</a:t>
              </a:r>
              <a:endParaRPr lang="en-US" altLang="zh-CN" sz="1200" dirty="0">
                <a:latin typeface="华文细黑" panose="02010600040101010101" pitchFamily="2" charset="-122"/>
                <a:ea typeface="华文细黑" panose="02010600040101010101" pitchFamily="2" charset="-122"/>
              </a:endParaRPr>
            </a:p>
          </p:txBody>
        </p:sp>
        <p:cxnSp>
          <p:nvCxnSpPr>
            <p:cNvPr id="15" name="直接箭头连接符 14"/>
            <p:cNvCxnSpPr/>
            <p:nvPr/>
          </p:nvCxnSpPr>
          <p:spPr bwMode="auto">
            <a:xfrm flipH="1">
              <a:off x="4334482" y="2534127"/>
              <a:ext cx="4622" cy="735759"/>
            </a:xfrm>
            <a:prstGeom prst="straightConnector1">
              <a:avLst/>
            </a:prstGeom>
            <a:solidFill>
              <a:schemeClr val="bg1"/>
            </a:solidFill>
            <a:ln w="12700" cap="flat" cmpd="sng" algn="ctr">
              <a:solidFill>
                <a:srgbClr val="1924FB"/>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16" name="图片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36976" y="2831501"/>
              <a:ext cx="569530" cy="2675279"/>
            </a:xfrm>
            <a:prstGeom prst="rect">
              <a:avLst/>
            </a:prstGeom>
            <a:ln w="0">
              <a:solidFill>
                <a:schemeClr val="tx1"/>
              </a:solidFill>
            </a:ln>
          </p:spPr>
        </p:pic>
        <p:sp>
          <p:nvSpPr>
            <p:cNvPr id="17" name="文本框 16"/>
            <p:cNvSpPr txBox="1"/>
            <p:nvPr/>
          </p:nvSpPr>
          <p:spPr>
            <a:xfrm>
              <a:off x="4572080" y="5506198"/>
              <a:ext cx="1005403" cy="1132785"/>
            </a:xfrm>
            <a:prstGeom prst="rect">
              <a:avLst/>
            </a:prstGeom>
            <a:ln w="0">
              <a:noFill/>
            </a:ln>
          </p:spPr>
          <p:txBody>
            <a:bodyPr wrap="square">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sz="1600" b="0" kern="0">
                  <a:solidFill>
                    <a:sysClr val="windowText" lastClr="000000"/>
                  </a:solidFill>
                  <a:latin typeface="黑体" panose="02010609060101010101" pitchFamily="2" charset="-122"/>
                  <a:ea typeface="黑体" panose="02010609060101010101" pitchFamily="2" charset="-122"/>
                </a:defRPr>
              </a:lvl1pPr>
            </a:lstStyle>
            <a:p>
              <a:r>
                <a:rPr lang="en-US" altLang="zh-CN" dirty="0">
                  <a:latin typeface="华文细黑" panose="02010600040101010101" pitchFamily="2" charset="-122"/>
                  <a:ea typeface="华文细黑" panose="02010600040101010101" pitchFamily="2" charset="-122"/>
                </a:rPr>
                <a:t>Fuel bundle</a:t>
              </a:r>
            </a:p>
          </p:txBody>
        </p:sp>
        <p:cxnSp>
          <p:nvCxnSpPr>
            <p:cNvPr id="18" name="直接箭头连接符 17"/>
            <p:cNvCxnSpPr>
              <a:endCxn id="16" idx="0"/>
            </p:cNvCxnSpPr>
            <p:nvPr/>
          </p:nvCxnSpPr>
          <p:spPr bwMode="auto">
            <a:xfrm flipH="1">
              <a:off x="5021742" y="2338428"/>
              <a:ext cx="3267" cy="493073"/>
            </a:xfrm>
            <a:prstGeom prst="straightConnector1">
              <a:avLst/>
            </a:prstGeom>
            <a:solidFill>
              <a:schemeClr val="bg1"/>
            </a:solidFill>
            <a:ln w="12700" cap="flat" cmpd="sng" algn="ctr">
              <a:solidFill>
                <a:srgbClr val="1924FB"/>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19" name="图片 1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69224" y="4066619"/>
              <a:ext cx="1128530" cy="1224136"/>
            </a:xfrm>
            <a:prstGeom prst="rect">
              <a:avLst/>
            </a:prstGeom>
            <a:ln w="0">
              <a:solidFill>
                <a:schemeClr val="tx1"/>
              </a:solidFill>
            </a:ln>
          </p:spPr>
        </p:pic>
        <p:pic>
          <p:nvPicPr>
            <p:cNvPr id="20" name="图片 19"/>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529064" y="4138627"/>
              <a:ext cx="1287672" cy="1152128"/>
            </a:xfrm>
            <a:prstGeom prst="rect">
              <a:avLst/>
            </a:prstGeom>
            <a:ln w="0">
              <a:solidFill>
                <a:schemeClr val="tx1"/>
              </a:solidFill>
            </a:ln>
          </p:spPr>
        </p:pic>
        <p:sp>
          <p:nvSpPr>
            <p:cNvPr id="21" name="文本框 20"/>
            <p:cNvSpPr txBox="1"/>
            <p:nvPr/>
          </p:nvSpPr>
          <p:spPr>
            <a:xfrm>
              <a:off x="5628344" y="5506198"/>
              <a:ext cx="1210587" cy="1132785"/>
            </a:xfrm>
            <a:prstGeom prst="rect">
              <a:avLst/>
            </a:prstGeom>
            <a:ln w="0">
              <a:noFill/>
            </a:ln>
          </p:spPr>
          <p:txBody>
            <a:bodyPr wrap="square">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sz="1600" b="0" kern="0">
                  <a:solidFill>
                    <a:sysClr val="windowText" lastClr="000000"/>
                  </a:solidFill>
                  <a:latin typeface="黑体" panose="02010609060101010101" pitchFamily="2" charset="-122"/>
                  <a:ea typeface="黑体" panose="02010609060101010101" pitchFamily="2" charset="-122"/>
                </a:defRPr>
              </a:lvl1pPr>
            </a:lstStyle>
            <a:p>
              <a:r>
                <a:rPr lang="en-US" altLang="zh-CN" dirty="0" err="1">
                  <a:latin typeface="华文细黑" panose="02010600040101010101" pitchFamily="2" charset="-122"/>
                  <a:ea typeface="华文细黑" panose="02010600040101010101" pitchFamily="2" charset="-122"/>
                </a:rPr>
                <a:t>Upsupport</a:t>
              </a:r>
              <a:r>
                <a:rPr lang="en-US" altLang="zh-CN" dirty="0">
                  <a:latin typeface="华文细黑" panose="02010600040101010101" pitchFamily="2" charset="-122"/>
                  <a:ea typeface="华文细黑" panose="02010600040101010101" pitchFamily="2" charset="-122"/>
                </a:rPr>
                <a:t> lattice</a:t>
              </a:r>
            </a:p>
          </p:txBody>
        </p:sp>
        <p:cxnSp>
          <p:nvCxnSpPr>
            <p:cNvPr id="22" name="直接箭头连接符 21"/>
            <p:cNvCxnSpPr>
              <a:endCxn id="20" idx="0"/>
            </p:cNvCxnSpPr>
            <p:nvPr/>
          </p:nvCxnSpPr>
          <p:spPr bwMode="auto">
            <a:xfrm flipH="1">
              <a:off x="6172900" y="2401143"/>
              <a:ext cx="2020460" cy="1737484"/>
            </a:xfrm>
            <a:prstGeom prst="straightConnector1">
              <a:avLst/>
            </a:prstGeom>
            <a:solidFill>
              <a:schemeClr val="bg1"/>
            </a:solidFill>
            <a:ln w="12700" cap="flat" cmpd="sng" algn="ctr">
              <a:solidFill>
                <a:srgbClr val="1924FB"/>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3" name="直接箭头连接符 22"/>
            <p:cNvCxnSpPr/>
            <p:nvPr/>
          </p:nvCxnSpPr>
          <p:spPr bwMode="auto">
            <a:xfrm flipH="1">
              <a:off x="7617296" y="2401143"/>
              <a:ext cx="792088" cy="1584176"/>
            </a:xfrm>
            <a:prstGeom prst="straightConnector1">
              <a:avLst/>
            </a:prstGeom>
            <a:solidFill>
              <a:schemeClr val="bg1"/>
            </a:solidFill>
            <a:ln w="12700" cap="flat" cmpd="sng" algn="ctr">
              <a:solidFill>
                <a:srgbClr val="1924FB"/>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4" name="文本框 23"/>
            <p:cNvSpPr txBox="1"/>
            <p:nvPr/>
          </p:nvSpPr>
          <p:spPr>
            <a:xfrm>
              <a:off x="7100174" y="5506198"/>
              <a:ext cx="800219" cy="1468424"/>
            </a:xfrm>
            <a:prstGeom prst="rect">
              <a:avLst/>
            </a:prstGeom>
            <a:ln w="0">
              <a:noFill/>
            </a:ln>
          </p:spPr>
          <p:txBody>
            <a:bodyPr wrap="square">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sz="1600" b="0" kern="0">
                  <a:solidFill>
                    <a:sysClr val="windowText" lastClr="000000"/>
                  </a:solidFill>
                  <a:latin typeface="黑体" panose="02010609060101010101" pitchFamily="2" charset="-122"/>
                  <a:ea typeface="黑体" panose="02010609060101010101" pitchFamily="2" charset="-122"/>
                </a:defRPr>
              </a:lvl1pPr>
            </a:lstStyle>
            <a:p>
              <a:r>
                <a:rPr lang="en-US" altLang="zh-CN" dirty="0">
                  <a:latin typeface="华文细黑" panose="02010600040101010101" pitchFamily="2" charset="-122"/>
                  <a:ea typeface="华文细黑" panose="02010600040101010101" pitchFamily="2" charset="-122"/>
                </a:rPr>
                <a:t>Top nozzle</a:t>
              </a:r>
            </a:p>
          </p:txBody>
        </p:sp>
        <p:pic>
          <p:nvPicPr>
            <p:cNvPr id="25" name="图片 2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09230" y="4025445"/>
              <a:ext cx="920235" cy="1121295"/>
            </a:xfrm>
            <a:prstGeom prst="rect">
              <a:avLst/>
            </a:prstGeom>
            <a:ln w="0">
              <a:solidFill>
                <a:schemeClr val="tx1"/>
              </a:solidFill>
            </a:ln>
          </p:spPr>
        </p:pic>
        <p:sp>
          <p:nvSpPr>
            <p:cNvPr id="26" name="文本框 25"/>
            <p:cNvSpPr txBox="1"/>
            <p:nvPr/>
          </p:nvSpPr>
          <p:spPr>
            <a:xfrm>
              <a:off x="7999197" y="5506198"/>
              <a:ext cx="1053324" cy="1468424"/>
            </a:xfrm>
            <a:prstGeom prst="rect">
              <a:avLst/>
            </a:prstGeom>
            <a:ln w="0">
              <a:noFill/>
            </a:ln>
          </p:spPr>
          <p:txBody>
            <a:bodyPr wrap="square">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sz="1600" b="0" kern="0">
                  <a:solidFill>
                    <a:sysClr val="windowText" lastClr="000000"/>
                  </a:solidFill>
                  <a:latin typeface="黑体" panose="02010609060101010101" pitchFamily="2" charset="-122"/>
                  <a:ea typeface="黑体" panose="02010609060101010101" pitchFamily="2" charset="-122"/>
                </a:defRPr>
              </a:lvl1pPr>
            </a:lstStyle>
            <a:p>
              <a:r>
                <a:rPr lang="en-US" altLang="zh-CN" dirty="0">
                  <a:latin typeface="华文细黑" panose="02010600040101010101" pitchFamily="2" charset="-122"/>
                  <a:ea typeface="华文细黑" panose="02010600040101010101" pitchFamily="2" charset="-122"/>
                </a:rPr>
                <a:t>Handling head</a:t>
              </a:r>
            </a:p>
          </p:txBody>
        </p:sp>
        <p:cxnSp>
          <p:nvCxnSpPr>
            <p:cNvPr id="27" name="直接箭头连接符 26"/>
            <p:cNvCxnSpPr/>
            <p:nvPr/>
          </p:nvCxnSpPr>
          <p:spPr bwMode="auto">
            <a:xfrm flipH="1">
              <a:off x="8690882" y="2390110"/>
              <a:ext cx="146314" cy="1512168"/>
            </a:xfrm>
            <a:prstGeom prst="straightConnector1">
              <a:avLst/>
            </a:prstGeom>
            <a:solidFill>
              <a:schemeClr val="bg1"/>
            </a:solidFill>
            <a:ln w="12700" cap="flat" cmpd="sng" algn="ctr">
              <a:solidFill>
                <a:srgbClr val="1924FB"/>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51" name="图片 50"/>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69692" y="4617347"/>
              <a:ext cx="1008112" cy="360040"/>
            </a:xfrm>
            <a:prstGeom prst="rect">
              <a:avLst/>
            </a:prstGeom>
            <a:ln w="0">
              <a:solidFill>
                <a:schemeClr val="tx1"/>
              </a:solidFill>
            </a:ln>
          </p:spPr>
        </p:pic>
        <p:pic>
          <p:nvPicPr>
            <p:cNvPr id="52" name="图片 5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117089" y="3978969"/>
              <a:ext cx="864096" cy="1547184"/>
            </a:xfrm>
            <a:prstGeom prst="rect">
              <a:avLst/>
            </a:prstGeom>
            <a:ln w="0">
              <a:solidFill>
                <a:schemeClr val="tx1"/>
              </a:solidFill>
            </a:ln>
          </p:spPr>
        </p:pic>
        <p:pic>
          <p:nvPicPr>
            <p:cNvPr id="53" name="图片 5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160801" y="4277933"/>
              <a:ext cx="1253503" cy="1199165"/>
            </a:xfrm>
            <a:prstGeom prst="rect">
              <a:avLst/>
            </a:prstGeom>
            <a:ln w="0">
              <a:solidFill>
                <a:schemeClr val="tx1"/>
              </a:solidFill>
            </a:ln>
          </p:spPr>
        </p:pic>
      </p:grpSp>
      <p:graphicFrame>
        <p:nvGraphicFramePr>
          <p:cNvPr id="56" name="表格 55"/>
          <p:cNvGraphicFramePr>
            <a:graphicFrameLocks noGrp="1"/>
          </p:cNvGraphicFramePr>
          <p:nvPr>
            <p:extLst>
              <p:ext uri="{D42A27DB-BD31-4B8C-83A1-F6EECF244321}">
                <p14:modId xmlns:p14="http://schemas.microsoft.com/office/powerpoint/2010/main" val="1088669512"/>
              </p:ext>
            </p:extLst>
          </p:nvPr>
        </p:nvGraphicFramePr>
        <p:xfrm>
          <a:off x="66138" y="1721917"/>
          <a:ext cx="5576676" cy="731520"/>
        </p:xfrm>
        <a:graphic>
          <a:graphicData uri="http://schemas.openxmlformats.org/drawingml/2006/table">
            <a:tbl>
              <a:tblPr firstRow="1" bandRow="1">
                <a:tableStyleId>{5C22544A-7EE6-4342-B048-85BDC9FD1C3A}</a:tableStyleId>
              </a:tblPr>
              <a:tblGrid>
                <a:gridCol w="5576676">
                  <a:extLst>
                    <a:ext uri="{9D8B030D-6E8A-4147-A177-3AD203B41FA5}">
                      <a16:colId xmlns:a16="http://schemas.microsoft.com/office/drawing/2014/main" val="20000"/>
                    </a:ext>
                  </a:extLst>
                </a:gridCol>
              </a:tblGrid>
              <a:tr h="582259">
                <a:tc>
                  <a:txBody>
                    <a:bodyPr/>
                    <a:lstStyle/>
                    <a:p>
                      <a:r>
                        <a:rPr lang="en-US" altLang="zh-CN" sz="1400" b="0" kern="1200" baseline="0" dirty="0">
                          <a:solidFill>
                            <a:schemeClr val="tx1"/>
                          </a:solidFill>
                          <a:latin typeface="华文细黑" panose="02010600040101010101" pitchFamily="2" charset="-122"/>
                          <a:ea typeface="华文细黑" panose="02010600040101010101" pitchFamily="2" charset="-122"/>
                          <a:cs typeface="+mn-cs"/>
                        </a:rPr>
                        <a:t>The structure of the nuclear assemble has been included </a:t>
                      </a:r>
                      <a:r>
                        <a:rPr lang="en-US" altLang="zh-CN" sz="1400" dirty="0">
                          <a:solidFill>
                            <a:schemeClr val="tx1"/>
                          </a:solidFill>
                          <a:latin typeface="华文细黑" panose="02010600040101010101" pitchFamily="2" charset="-122"/>
                          <a:ea typeface="华文细黑" panose="02010600040101010101" pitchFamily="2" charset="-122"/>
                        </a:rPr>
                        <a:t>Locking Machine, balance weight, bottom nozzle, under support lattice  etc.</a:t>
                      </a:r>
                      <a:endParaRPr lang="zh-CN" altLang="en-US" sz="1400" b="0" kern="1200" baseline="0" dirty="0">
                        <a:solidFill>
                          <a:schemeClr val="tx1"/>
                        </a:solidFill>
                        <a:latin typeface="华文细黑" panose="02010600040101010101" pitchFamily="2" charset="-122"/>
                        <a:ea typeface="华文细黑" panose="02010600040101010101" pitchFamily="2" charset="-122"/>
                        <a:cs typeface="+mn-cs"/>
                      </a:endParaRPr>
                    </a:p>
                  </a:txBody>
                  <a:tcPr anchor="ctr"/>
                </a:tc>
                <a:extLst>
                  <a:ext uri="{0D108BD9-81ED-4DB2-BD59-A6C34878D82A}">
                    <a16:rowId xmlns:a16="http://schemas.microsoft.com/office/drawing/2014/main" val="10000"/>
                  </a:ext>
                </a:extLst>
              </a:tr>
            </a:tbl>
          </a:graphicData>
        </a:graphic>
      </p:graphicFrame>
      <p:sp>
        <p:nvSpPr>
          <p:cNvPr id="31" name="矩形 30"/>
          <p:cNvSpPr/>
          <p:nvPr/>
        </p:nvSpPr>
        <p:spPr>
          <a:xfrm>
            <a:off x="373626" y="843888"/>
            <a:ext cx="8996516" cy="701731"/>
          </a:xfrm>
          <a:prstGeom prst="rect">
            <a:avLst/>
          </a:prstGeom>
          <a:effectLst/>
        </p:spPr>
        <p:txBody>
          <a:bodyPr wrap="square">
            <a:spAutoFit/>
          </a:bodyPr>
          <a:lstStyle/>
          <a:p>
            <a:pPr eaLnBrk="1" hangingPunct="1">
              <a:lnSpc>
                <a:spcPct val="90000"/>
              </a:lnSpc>
              <a:spcBef>
                <a:spcPct val="20000"/>
              </a:spcBef>
              <a:buClrTx/>
            </a:pPr>
            <a:r>
              <a:rPr lang="en-US" altLang="zh-CN" dirty="0">
                <a:solidFill>
                  <a:srgbClr val="C00000"/>
                </a:solidFill>
                <a:latin typeface="华文细黑" panose="02010600040101010101" pitchFamily="2" charset="-122"/>
                <a:ea typeface="华文细黑" panose="02010600040101010101" pitchFamily="2" charset="-122"/>
              </a:rPr>
              <a:t>To guarantee the stability of the assembly in the reactor, locking machine and balance weight have been chosen in this design.</a:t>
            </a:r>
            <a:endParaRPr lang="zh-CN" altLang="en-US" dirty="0">
              <a:solidFill>
                <a:srgbClr val="C00000"/>
              </a:solidFill>
              <a:latin typeface="华文细黑" panose="02010600040101010101" pitchFamily="2" charset="-122"/>
              <a:ea typeface="华文细黑" panose="02010600040101010101" pitchFamily="2" charset="-122"/>
            </a:endParaRPr>
          </a:p>
        </p:txBody>
      </p:sp>
      <p:graphicFrame>
        <p:nvGraphicFramePr>
          <p:cNvPr id="34" name="表格 33">
            <a:extLst/>
          </p:cNvPr>
          <p:cNvGraphicFramePr>
            <a:graphicFrameLocks noGrp="1"/>
          </p:cNvGraphicFramePr>
          <p:nvPr>
            <p:extLst>
              <p:ext uri="{D42A27DB-BD31-4B8C-83A1-F6EECF244321}">
                <p14:modId xmlns:p14="http://schemas.microsoft.com/office/powerpoint/2010/main" val="779739304"/>
              </p:ext>
            </p:extLst>
          </p:nvPr>
        </p:nvGraphicFramePr>
        <p:xfrm>
          <a:off x="5642814" y="1721917"/>
          <a:ext cx="4107711" cy="4659965"/>
        </p:xfrm>
        <a:graphic>
          <a:graphicData uri="http://schemas.openxmlformats.org/drawingml/2006/table">
            <a:tbl>
              <a:tblPr firstRow="1" firstCol="1" bandRow="1"/>
              <a:tblGrid>
                <a:gridCol w="2000309">
                  <a:extLst>
                    <a:ext uri="{9D8B030D-6E8A-4147-A177-3AD203B41FA5}">
                      <a16:colId xmlns:a16="http://schemas.microsoft.com/office/drawing/2014/main" val="20000"/>
                    </a:ext>
                  </a:extLst>
                </a:gridCol>
                <a:gridCol w="888646">
                  <a:extLst>
                    <a:ext uri="{9D8B030D-6E8A-4147-A177-3AD203B41FA5}">
                      <a16:colId xmlns:a16="http://schemas.microsoft.com/office/drawing/2014/main" val="20001"/>
                    </a:ext>
                  </a:extLst>
                </a:gridCol>
                <a:gridCol w="1218756">
                  <a:extLst>
                    <a:ext uri="{9D8B030D-6E8A-4147-A177-3AD203B41FA5}">
                      <a16:colId xmlns:a16="http://schemas.microsoft.com/office/drawing/2014/main" val="20002"/>
                    </a:ext>
                  </a:extLst>
                </a:gridCol>
              </a:tblGrid>
              <a:tr h="560000">
                <a:tc>
                  <a:txBody>
                    <a:bodyPr/>
                    <a:lstStyle>
                      <a:lvl1pPr marL="0" algn="l" defTabSz="914400" rtl="0" eaLnBrk="1" latinLnBrk="0" hangingPunct="1">
                        <a:defRPr sz="1800" b="1" kern="1200">
                          <a:solidFill>
                            <a:schemeClr val="lt1"/>
                          </a:solidFill>
                          <a:latin typeface="Arial"/>
                          <a:ea typeface="宋体"/>
                        </a:defRPr>
                      </a:lvl1pPr>
                      <a:lvl2pPr marL="457200" algn="l" defTabSz="914400" rtl="0" eaLnBrk="1" latinLnBrk="0" hangingPunct="1">
                        <a:defRPr sz="1800" b="1" kern="1200">
                          <a:solidFill>
                            <a:schemeClr val="lt1"/>
                          </a:solidFill>
                          <a:latin typeface="Arial"/>
                          <a:ea typeface="宋体"/>
                        </a:defRPr>
                      </a:lvl2pPr>
                      <a:lvl3pPr marL="914400" algn="l" defTabSz="914400" rtl="0" eaLnBrk="1" latinLnBrk="0" hangingPunct="1">
                        <a:defRPr sz="1800" b="1" kern="1200">
                          <a:solidFill>
                            <a:schemeClr val="lt1"/>
                          </a:solidFill>
                          <a:latin typeface="Arial"/>
                          <a:ea typeface="宋体"/>
                        </a:defRPr>
                      </a:lvl3pPr>
                      <a:lvl4pPr marL="1371600" algn="l" defTabSz="914400" rtl="0" eaLnBrk="1" latinLnBrk="0" hangingPunct="1">
                        <a:defRPr sz="1800" b="1" kern="1200">
                          <a:solidFill>
                            <a:schemeClr val="lt1"/>
                          </a:solidFill>
                          <a:latin typeface="Arial"/>
                          <a:ea typeface="宋体"/>
                        </a:defRPr>
                      </a:lvl4pPr>
                      <a:lvl5pPr marL="1828800" algn="l" defTabSz="914400" rtl="0" eaLnBrk="1" latinLnBrk="0" hangingPunct="1">
                        <a:defRPr sz="1800" b="1" kern="1200">
                          <a:solidFill>
                            <a:schemeClr val="lt1"/>
                          </a:solidFill>
                          <a:latin typeface="Arial"/>
                          <a:ea typeface="宋体"/>
                        </a:defRPr>
                      </a:lvl5pPr>
                      <a:lvl6pPr marL="2286000" algn="l" defTabSz="914400" rtl="0" eaLnBrk="1" latinLnBrk="0" hangingPunct="1">
                        <a:defRPr sz="1800" b="1" kern="1200">
                          <a:solidFill>
                            <a:schemeClr val="lt1"/>
                          </a:solidFill>
                          <a:latin typeface="Arial"/>
                          <a:ea typeface="宋体"/>
                        </a:defRPr>
                      </a:lvl6pPr>
                      <a:lvl7pPr marL="2743200" algn="l" defTabSz="914400" rtl="0" eaLnBrk="1" latinLnBrk="0" hangingPunct="1">
                        <a:defRPr sz="1800" b="1" kern="1200">
                          <a:solidFill>
                            <a:schemeClr val="lt1"/>
                          </a:solidFill>
                          <a:latin typeface="Arial"/>
                          <a:ea typeface="宋体"/>
                        </a:defRPr>
                      </a:lvl7pPr>
                      <a:lvl8pPr marL="3200400" algn="l" defTabSz="914400" rtl="0" eaLnBrk="1" latinLnBrk="0" hangingPunct="1">
                        <a:defRPr sz="1800" b="1" kern="1200">
                          <a:solidFill>
                            <a:schemeClr val="lt1"/>
                          </a:solidFill>
                          <a:latin typeface="Arial"/>
                          <a:ea typeface="宋体"/>
                        </a:defRPr>
                      </a:lvl8pPr>
                      <a:lvl9pPr marL="3657600" algn="l" defTabSz="914400" rtl="0" eaLnBrk="1" latinLnBrk="0" hangingPunct="1">
                        <a:defRPr sz="1800" b="1" kern="1200">
                          <a:solidFill>
                            <a:schemeClr val="lt1"/>
                          </a:solidFill>
                          <a:latin typeface="Arial"/>
                          <a:ea typeface="宋体"/>
                        </a:defRPr>
                      </a:lvl9pPr>
                    </a:lstStyle>
                    <a:p>
                      <a:pPr algn="ctr">
                        <a:lnSpc>
                          <a:spcPct val="100000"/>
                        </a:lnSpc>
                        <a:spcAft>
                          <a:spcPts val="0"/>
                        </a:spcAft>
                      </a:pPr>
                      <a:r>
                        <a:rPr lang="en-US" altLang="zh-CN" sz="1800" kern="100" dirty="0">
                          <a:solidFill>
                            <a:schemeClr val="bg1"/>
                          </a:solidFill>
                          <a:effectLst/>
                          <a:latin typeface="华文细黑" panose="02010600040101010101" pitchFamily="2" charset="-122"/>
                          <a:ea typeface="华文细黑" panose="02010600040101010101" pitchFamily="2" charset="-122"/>
                        </a:rPr>
                        <a:t>Name </a:t>
                      </a:r>
                      <a:endParaRPr lang="zh-CN" sz="1800" kern="100" dirty="0">
                        <a:solidFill>
                          <a:schemeClr val="bg1"/>
                        </a:solidFill>
                        <a:effectLst/>
                        <a:latin typeface="华文细黑" panose="02010600040101010101" pitchFamily="2" charset="-122"/>
                        <a:ea typeface="华文细黑" panose="02010600040101010101" pitchFamily="2" charset="-122"/>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宋体"/>
                        </a:defRPr>
                      </a:lvl1pPr>
                      <a:lvl2pPr marL="457200" algn="l" defTabSz="914400" rtl="0" eaLnBrk="1" latinLnBrk="0" hangingPunct="1">
                        <a:defRPr sz="1800" b="1" kern="1200">
                          <a:solidFill>
                            <a:schemeClr val="lt1"/>
                          </a:solidFill>
                          <a:latin typeface="Arial"/>
                          <a:ea typeface="宋体"/>
                        </a:defRPr>
                      </a:lvl2pPr>
                      <a:lvl3pPr marL="914400" algn="l" defTabSz="914400" rtl="0" eaLnBrk="1" latinLnBrk="0" hangingPunct="1">
                        <a:defRPr sz="1800" b="1" kern="1200">
                          <a:solidFill>
                            <a:schemeClr val="lt1"/>
                          </a:solidFill>
                          <a:latin typeface="Arial"/>
                          <a:ea typeface="宋体"/>
                        </a:defRPr>
                      </a:lvl3pPr>
                      <a:lvl4pPr marL="1371600" algn="l" defTabSz="914400" rtl="0" eaLnBrk="1" latinLnBrk="0" hangingPunct="1">
                        <a:defRPr sz="1800" b="1" kern="1200">
                          <a:solidFill>
                            <a:schemeClr val="lt1"/>
                          </a:solidFill>
                          <a:latin typeface="Arial"/>
                          <a:ea typeface="宋体"/>
                        </a:defRPr>
                      </a:lvl4pPr>
                      <a:lvl5pPr marL="1828800" algn="l" defTabSz="914400" rtl="0" eaLnBrk="1" latinLnBrk="0" hangingPunct="1">
                        <a:defRPr sz="1800" b="1" kern="1200">
                          <a:solidFill>
                            <a:schemeClr val="lt1"/>
                          </a:solidFill>
                          <a:latin typeface="Arial"/>
                          <a:ea typeface="宋体"/>
                        </a:defRPr>
                      </a:lvl5pPr>
                      <a:lvl6pPr marL="2286000" algn="l" defTabSz="914400" rtl="0" eaLnBrk="1" latinLnBrk="0" hangingPunct="1">
                        <a:defRPr sz="1800" b="1" kern="1200">
                          <a:solidFill>
                            <a:schemeClr val="lt1"/>
                          </a:solidFill>
                          <a:latin typeface="Arial"/>
                          <a:ea typeface="宋体"/>
                        </a:defRPr>
                      </a:lvl6pPr>
                      <a:lvl7pPr marL="2743200" algn="l" defTabSz="914400" rtl="0" eaLnBrk="1" latinLnBrk="0" hangingPunct="1">
                        <a:defRPr sz="1800" b="1" kern="1200">
                          <a:solidFill>
                            <a:schemeClr val="lt1"/>
                          </a:solidFill>
                          <a:latin typeface="Arial"/>
                          <a:ea typeface="宋体"/>
                        </a:defRPr>
                      </a:lvl7pPr>
                      <a:lvl8pPr marL="3200400" algn="l" defTabSz="914400" rtl="0" eaLnBrk="1" latinLnBrk="0" hangingPunct="1">
                        <a:defRPr sz="1800" b="1" kern="1200">
                          <a:solidFill>
                            <a:schemeClr val="lt1"/>
                          </a:solidFill>
                          <a:latin typeface="Arial"/>
                          <a:ea typeface="宋体"/>
                        </a:defRPr>
                      </a:lvl8pPr>
                      <a:lvl9pPr marL="3657600" algn="l" defTabSz="914400" rtl="0" eaLnBrk="1" latinLnBrk="0" hangingPunct="1">
                        <a:defRPr sz="1800" b="1" kern="1200">
                          <a:solidFill>
                            <a:schemeClr val="lt1"/>
                          </a:solidFill>
                          <a:latin typeface="Arial"/>
                          <a:ea typeface="宋体"/>
                        </a:defRPr>
                      </a:lvl9pPr>
                    </a:lstStyle>
                    <a:p>
                      <a:pPr algn="ctr">
                        <a:lnSpc>
                          <a:spcPct val="100000"/>
                        </a:lnSpc>
                        <a:spcAft>
                          <a:spcPts val="0"/>
                        </a:spcAft>
                      </a:pPr>
                      <a:r>
                        <a:rPr lang="en-US" altLang="zh-CN" sz="1800" kern="100" dirty="0">
                          <a:solidFill>
                            <a:schemeClr val="bg1"/>
                          </a:solidFill>
                          <a:effectLst/>
                          <a:latin typeface="华文细黑" panose="02010600040101010101" pitchFamily="2" charset="-122"/>
                          <a:ea typeface="华文细黑" panose="02010600040101010101" pitchFamily="2" charset="-122"/>
                        </a:rPr>
                        <a:t>Unit </a:t>
                      </a:r>
                      <a:endParaRPr lang="zh-CN" sz="1800" kern="100" dirty="0">
                        <a:solidFill>
                          <a:schemeClr val="bg1"/>
                        </a:solidFill>
                        <a:effectLst/>
                        <a:latin typeface="华文细黑" panose="02010600040101010101" pitchFamily="2" charset="-122"/>
                        <a:ea typeface="华文细黑" panose="02010600040101010101" pitchFamily="2" charset="-122"/>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宋体"/>
                        </a:defRPr>
                      </a:lvl1pPr>
                      <a:lvl2pPr marL="457200" algn="l" defTabSz="914400" rtl="0" eaLnBrk="1" latinLnBrk="0" hangingPunct="1">
                        <a:defRPr sz="1800" b="1" kern="1200">
                          <a:solidFill>
                            <a:schemeClr val="lt1"/>
                          </a:solidFill>
                          <a:latin typeface="Arial"/>
                          <a:ea typeface="宋体"/>
                        </a:defRPr>
                      </a:lvl2pPr>
                      <a:lvl3pPr marL="914400" algn="l" defTabSz="914400" rtl="0" eaLnBrk="1" latinLnBrk="0" hangingPunct="1">
                        <a:defRPr sz="1800" b="1" kern="1200">
                          <a:solidFill>
                            <a:schemeClr val="lt1"/>
                          </a:solidFill>
                          <a:latin typeface="Arial"/>
                          <a:ea typeface="宋体"/>
                        </a:defRPr>
                      </a:lvl3pPr>
                      <a:lvl4pPr marL="1371600" algn="l" defTabSz="914400" rtl="0" eaLnBrk="1" latinLnBrk="0" hangingPunct="1">
                        <a:defRPr sz="1800" b="1" kern="1200">
                          <a:solidFill>
                            <a:schemeClr val="lt1"/>
                          </a:solidFill>
                          <a:latin typeface="Arial"/>
                          <a:ea typeface="宋体"/>
                        </a:defRPr>
                      </a:lvl4pPr>
                      <a:lvl5pPr marL="1828800" algn="l" defTabSz="914400" rtl="0" eaLnBrk="1" latinLnBrk="0" hangingPunct="1">
                        <a:defRPr sz="1800" b="1" kern="1200">
                          <a:solidFill>
                            <a:schemeClr val="lt1"/>
                          </a:solidFill>
                          <a:latin typeface="Arial"/>
                          <a:ea typeface="宋体"/>
                        </a:defRPr>
                      </a:lvl5pPr>
                      <a:lvl6pPr marL="2286000" algn="l" defTabSz="914400" rtl="0" eaLnBrk="1" latinLnBrk="0" hangingPunct="1">
                        <a:defRPr sz="1800" b="1" kern="1200">
                          <a:solidFill>
                            <a:schemeClr val="lt1"/>
                          </a:solidFill>
                          <a:latin typeface="Arial"/>
                          <a:ea typeface="宋体"/>
                        </a:defRPr>
                      </a:lvl6pPr>
                      <a:lvl7pPr marL="2743200" algn="l" defTabSz="914400" rtl="0" eaLnBrk="1" latinLnBrk="0" hangingPunct="1">
                        <a:defRPr sz="1800" b="1" kern="1200">
                          <a:solidFill>
                            <a:schemeClr val="lt1"/>
                          </a:solidFill>
                          <a:latin typeface="Arial"/>
                          <a:ea typeface="宋体"/>
                        </a:defRPr>
                      </a:lvl7pPr>
                      <a:lvl8pPr marL="3200400" algn="l" defTabSz="914400" rtl="0" eaLnBrk="1" latinLnBrk="0" hangingPunct="1">
                        <a:defRPr sz="1800" b="1" kern="1200">
                          <a:solidFill>
                            <a:schemeClr val="lt1"/>
                          </a:solidFill>
                          <a:latin typeface="Arial"/>
                          <a:ea typeface="宋体"/>
                        </a:defRPr>
                      </a:lvl8pPr>
                      <a:lvl9pPr marL="3657600" algn="l" defTabSz="914400" rtl="0" eaLnBrk="1" latinLnBrk="0" hangingPunct="1">
                        <a:defRPr sz="1800" b="1" kern="1200">
                          <a:solidFill>
                            <a:schemeClr val="lt1"/>
                          </a:solidFill>
                          <a:latin typeface="Arial"/>
                          <a:ea typeface="宋体"/>
                        </a:defRPr>
                      </a:lvl9pPr>
                    </a:lstStyle>
                    <a:p>
                      <a:pPr algn="ctr">
                        <a:lnSpc>
                          <a:spcPct val="100000"/>
                        </a:lnSpc>
                        <a:spcAft>
                          <a:spcPts val="0"/>
                        </a:spcAft>
                      </a:pPr>
                      <a:r>
                        <a:rPr lang="en-US" altLang="zh-CN" sz="1800" kern="100" dirty="0">
                          <a:solidFill>
                            <a:schemeClr val="bg1"/>
                          </a:solidFill>
                          <a:effectLst/>
                          <a:latin typeface="华文细黑" panose="02010600040101010101" pitchFamily="2" charset="-122"/>
                          <a:ea typeface="华文细黑" panose="02010600040101010101" pitchFamily="2" charset="-122"/>
                        </a:rPr>
                        <a:t>value</a:t>
                      </a:r>
                      <a:endParaRPr lang="zh-CN" sz="1800" kern="100" dirty="0">
                        <a:solidFill>
                          <a:schemeClr val="bg1"/>
                        </a:solidFill>
                        <a:effectLst/>
                        <a:latin typeface="华文细黑" panose="02010600040101010101" pitchFamily="2" charset="-122"/>
                        <a:ea typeface="华文细黑" panose="02010600040101010101" pitchFamily="2" charset="-122"/>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687793">
                <a:tc>
                  <a:txBody>
                    <a:bodyPr/>
                    <a:lstStyle>
                      <a:lvl1pPr marL="0" algn="l" defTabSz="914400" rtl="0" eaLnBrk="1" latinLnBrk="0" hangingPunct="1">
                        <a:defRPr sz="1800" b="1" kern="1200">
                          <a:solidFill>
                            <a:schemeClr val="lt1"/>
                          </a:solidFill>
                          <a:latin typeface="Arial"/>
                          <a:ea typeface="宋体"/>
                        </a:defRPr>
                      </a:lvl1pPr>
                      <a:lvl2pPr marL="457200" algn="l" defTabSz="914400" rtl="0" eaLnBrk="1" latinLnBrk="0" hangingPunct="1">
                        <a:defRPr sz="1800" b="1" kern="1200">
                          <a:solidFill>
                            <a:schemeClr val="lt1"/>
                          </a:solidFill>
                          <a:latin typeface="Arial"/>
                          <a:ea typeface="宋体"/>
                        </a:defRPr>
                      </a:lvl2pPr>
                      <a:lvl3pPr marL="914400" algn="l" defTabSz="914400" rtl="0" eaLnBrk="1" latinLnBrk="0" hangingPunct="1">
                        <a:defRPr sz="1800" b="1" kern="1200">
                          <a:solidFill>
                            <a:schemeClr val="lt1"/>
                          </a:solidFill>
                          <a:latin typeface="Arial"/>
                          <a:ea typeface="宋体"/>
                        </a:defRPr>
                      </a:lvl3pPr>
                      <a:lvl4pPr marL="1371600" algn="l" defTabSz="914400" rtl="0" eaLnBrk="1" latinLnBrk="0" hangingPunct="1">
                        <a:defRPr sz="1800" b="1" kern="1200">
                          <a:solidFill>
                            <a:schemeClr val="lt1"/>
                          </a:solidFill>
                          <a:latin typeface="Arial"/>
                          <a:ea typeface="宋体"/>
                        </a:defRPr>
                      </a:lvl4pPr>
                      <a:lvl5pPr marL="1828800" algn="l" defTabSz="914400" rtl="0" eaLnBrk="1" latinLnBrk="0" hangingPunct="1">
                        <a:defRPr sz="1800" b="1" kern="1200">
                          <a:solidFill>
                            <a:schemeClr val="lt1"/>
                          </a:solidFill>
                          <a:latin typeface="Arial"/>
                          <a:ea typeface="宋体"/>
                        </a:defRPr>
                      </a:lvl5pPr>
                      <a:lvl6pPr marL="2286000" algn="l" defTabSz="914400" rtl="0" eaLnBrk="1" latinLnBrk="0" hangingPunct="1">
                        <a:defRPr sz="1800" b="1" kern="1200">
                          <a:solidFill>
                            <a:schemeClr val="lt1"/>
                          </a:solidFill>
                          <a:latin typeface="Arial"/>
                          <a:ea typeface="宋体"/>
                        </a:defRPr>
                      </a:lvl6pPr>
                      <a:lvl7pPr marL="2743200" algn="l" defTabSz="914400" rtl="0" eaLnBrk="1" latinLnBrk="0" hangingPunct="1">
                        <a:defRPr sz="1800" b="1" kern="1200">
                          <a:solidFill>
                            <a:schemeClr val="lt1"/>
                          </a:solidFill>
                          <a:latin typeface="Arial"/>
                          <a:ea typeface="宋体"/>
                        </a:defRPr>
                      </a:lvl7pPr>
                      <a:lvl8pPr marL="3200400" algn="l" defTabSz="914400" rtl="0" eaLnBrk="1" latinLnBrk="0" hangingPunct="1">
                        <a:defRPr sz="1800" b="1" kern="1200">
                          <a:solidFill>
                            <a:schemeClr val="lt1"/>
                          </a:solidFill>
                          <a:latin typeface="Arial"/>
                          <a:ea typeface="宋体"/>
                        </a:defRPr>
                      </a:lvl8pPr>
                      <a:lvl9pPr marL="3657600" algn="l" defTabSz="914400" rtl="0" eaLnBrk="1" latinLnBrk="0" hangingPunct="1">
                        <a:defRPr sz="1800" b="1" kern="1200">
                          <a:solidFill>
                            <a:schemeClr val="lt1"/>
                          </a:solidFill>
                          <a:latin typeface="Arial"/>
                          <a:ea typeface="宋体"/>
                        </a:defRPr>
                      </a:lvl9pPr>
                    </a:lstStyle>
                    <a:p>
                      <a:pPr indent="304800" algn="ctr">
                        <a:lnSpc>
                          <a:spcPct val="100000"/>
                        </a:lnSpc>
                        <a:spcAft>
                          <a:spcPts val="0"/>
                        </a:spcAft>
                      </a:pPr>
                      <a:r>
                        <a:rPr lang="en-US" altLang="zh-CN" sz="1800" kern="100" dirty="0">
                          <a:solidFill>
                            <a:schemeClr val="bg1"/>
                          </a:solidFill>
                          <a:effectLst/>
                          <a:latin typeface="华文细黑" panose="02010600040101010101" pitchFamily="2" charset="-122"/>
                          <a:ea typeface="华文细黑" panose="02010600040101010101" pitchFamily="2" charset="-122"/>
                        </a:rPr>
                        <a:t>Bundle number</a:t>
                      </a:r>
                      <a:endParaRPr lang="zh-CN" sz="1800" kern="100" dirty="0">
                        <a:solidFill>
                          <a:schemeClr val="bg1"/>
                        </a:solidFill>
                        <a:effectLst/>
                        <a:latin typeface="华文细黑" panose="02010600040101010101" pitchFamily="2" charset="-122"/>
                        <a:ea typeface="华文细黑" panose="02010600040101010101" pitchFamily="2" charset="-122"/>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gridSpan="2">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304800" algn="ctr">
                        <a:lnSpc>
                          <a:spcPct val="100000"/>
                        </a:lnSpc>
                        <a:spcAft>
                          <a:spcPts val="0"/>
                        </a:spcAft>
                      </a:pPr>
                      <a:r>
                        <a:rPr lang="en-US" sz="1800" kern="100" dirty="0">
                          <a:effectLst/>
                          <a:latin typeface="华文细黑" panose="02010600040101010101" pitchFamily="2" charset="-122"/>
                          <a:ea typeface="华文细黑" panose="02010600040101010101" pitchFamily="2" charset="-122"/>
                        </a:rPr>
                        <a:t>60</a:t>
                      </a:r>
                      <a:endParaRPr lang="zh-CN" sz="1800" kern="100" dirty="0">
                        <a:solidFill>
                          <a:srgbClr val="000000"/>
                        </a:solidFill>
                        <a:effectLst/>
                        <a:latin typeface="华文细黑" panose="02010600040101010101" pitchFamily="2" charset="-122"/>
                        <a:ea typeface="华文细黑" panose="02010600040101010101" pitchFamily="2" charset="-122"/>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hMerge="1">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304800" algn="ctr">
                        <a:lnSpc>
                          <a:spcPts val="1200"/>
                        </a:lnSpc>
                        <a:spcAft>
                          <a:spcPts val="0"/>
                        </a:spcAft>
                      </a:pPr>
                      <a:endParaRPr lang="zh-CN" sz="1600" kern="100" dirty="0">
                        <a:solidFill>
                          <a:srgbClr val="000000"/>
                        </a:solidFill>
                        <a:effectLst/>
                        <a:latin typeface="Times New Roman"/>
                        <a:ea typeface="宋体"/>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573157">
                <a:tc>
                  <a:txBody>
                    <a:bodyPr/>
                    <a:lstStyle>
                      <a:lvl1pPr marL="0" algn="l" defTabSz="914400" rtl="0" eaLnBrk="1" latinLnBrk="0" hangingPunct="1">
                        <a:defRPr sz="1800" b="1" kern="1200">
                          <a:solidFill>
                            <a:schemeClr val="lt1"/>
                          </a:solidFill>
                          <a:latin typeface="Arial"/>
                          <a:ea typeface="宋体"/>
                        </a:defRPr>
                      </a:lvl1pPr>
                      <a:lvl2pPr marL="457200" algn="l" defTabSz="914400" rtl="0" eaLnBrk="1" latinLnBrk="0" hangingPunct="1">
                        <a:defRPr sz="1800" b="1" kern="1200">
                          <a:solidFill>
                            <a:schemeClr val="lt1"/>
                          </a:solidFill>
                          <a:latin typeface="Arial"/>
                          <a:ea typeface="宋体"/>
                        </a:defRPr>
                      </a:lvl2pPr>
                      <a:lvl3pPr marL="914400" algn="l" defTabSz="914400" rtl="0" eaLnBrk="1" latinLnBrk="0" hangingPunct="1">
                        <a:defRPr sz="1800" b="1" kern="1200">
                          <a:solidFill>
                            <a:schemeClr val="lt1"/>
                          </a:solidFill>
                          <a:latin typeface="Arial"/>
                          <a:ea typeface="宋体"/>
                        </a:defRPr>
                      </a:lvl3pPr>
                      <a:lvl4pPr marL="1371600" algn="l" defTabSz="914400" rtl="0" eaLnBrk="1" latinLnBrk="0" hangingPunct="1">
                        <a:defRPr sz="1800" b="1" kern="1200">
                          <a:solidFill>
                            <a:schemeClr val="lt1"/>
                          </a:solidFill>
                          <a:latin typeface="Arial"/>
                          <a:ea typeface="宋体"/>
                        </a:defRPr>
                      </a:lvl4pPr>
                      <a:lvl5pPr marL="1828800" algn="l" defTabSz="914400" rtl="0" eaLnBrk="1" latinLnBrk="0" hangingPunct="1">
                        <a:defRPr sz="1800" b="1" kern="1200">
                          <a:solidFill>
                            <a:schemeClr val="lt1"/>
                          </a:solidFill>
                          <a:latin typeface="Arial"/>
                          <a:ea typeface="宋体"/>
                        </a:defRPr>
                      </a:lvl5pPr>
                      <a:lvl6pPr marL="2286000" algn="l" defTabSz="914400" rtl="0" eaLnBrk="1" latinLnBrk="0" hangingPunct="1">
                        <a:defRPr sz="1800" b="1" kern="1200">
                          <a:solidFill>
                            <a:schemeClr val="lt1"/>
                          </a:solidFill>
                          <a:latin typeface="Arial"/>
                          <a:ea typeface="宋体"/>
                        </a:defRPr>
                      </a:lvl6pPr>
                      <a:lvl7pPr marL="2743200" algn="l" defTabSz="914400" rtl="0" eaLnBrk="1" latinLnBrk="0" hangingPunct="1">
                        <a:defRPr sz="1800" b="1" kern="1200">
                          <a:solidFill>
                            <a:schemeClr val="lt1"/>
                          </a:solidFill>
                          <a:latin typeface="Arial"/>
                          <a:ea typeface="宋体"/>
                        </a:defRPr>
                      </a:lvl7pPr>
                      <a:lvl8pPr marL="3200400" algn="l" defTabSz="914400" rtl="0" eaLnBrk="1" latinLnBrk="0" hangingPunct="1">
                        <a:defRPr sz="1800" b="1" kern="1200">
                          <a:solidFill>
                            <a:schemeClr val="lt1"/>
                          </a:solidFill>
                          <a:latin typeface="Arial"/>
                          <a:ea typeface="宋体"/>
                        </a:defRPr>
                      </a:lvl8pPr>
                      <a:lvl9pPr marL="3657600" algn="l" defTabSz="914400" rtl="0" eaLnBrk="1" latinLnBrk="0" hangingPunct="1">
                        <a:defRPr sz="1800" b="1" kern="1200">
                          <a:solidFill>
                            <a:schemeClr val="lt1"/>
                          </a:solidFill>
                          <a:latin typeface="Arial"/>
                          <a:ea typeface="宋体"/>
                        </a:defRPr>
                      </a:lvl9pPr>
                    </a:lstStyle>
                    <a:p>
                      <a:pPr indent="304800" algn="ctr">
                        <a:lnSpc>
                          <a:spcPct val="100000"/>
                        </a:lnSpc>
                        <a:spcAft>
                          <a:spcPts val="0"/>
                        </a:spcAft>
                      </a:pPr>
                      <a:r>
                        <a:rPr lang="en-US" altLang="zh-CN" sz="1800" kern="100" dirty="0">
                          <a:solidFill>
                            <a:schemeClr val="bg1"/>
                          </a:solidFill>
                          <a:effectLst/>
                          <a:latin typeface="华文细黑" panose="02010600040101010101" pitchFamily="2" charset="-122"/>
                          <a:ea typeface="华文细黑" panose="02010600040101010101" pitchFamily="2" charset="-122"/>
                        </a:rPr>
                        <a:t>Configuration</a:t>
                      </a:r>
                      <a:endParaRPr lang="zh-CN" sz="1800" kern="100" dirty="0">
                        <a:solidFill>
                          <a:schemeClr val="bg1"/>
                        </a:solidFill>
                        <a:effectLst/>
                        <a:latin typeface="华文细黑" panose="02010600040101010101" pitchFamily="2" charset="-122"/>
                        <a:ea typeface="华文细黑" panose="02010600040101010101" pitchFamily="2" charset="-122"/>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gridSpan="2">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304800" algn="ctr">
                        <a:lnSpc>
                          <a:spcPct val="100000"/>
                        </a:lnSpc>
                        <a:spcAft>
                          <a:spcPts val="0"/>
                        </a:spcAft>
                      </a:pPr>
                      <a:r>
                        <a:rPr lang="en-US" altLang="zh-CN" sz="1800" kern="100" dirty="0">
                          <a:effectLst/>
                          <a:latin typeface="华文细黑" panose="02010600040101010101" pitchFamily="2" charset="-122"/>
                          <a:ea typeface="华文细黑" panose="02010600040101010101" pitchFamily="2" charset="-122"/>
                        </a:rPr>
                        <a:t>Triangle</a:t>
                      </a:r>
                      <a:endParaRPr lang="zh-CN" sz="1800" kern="100" dirty="0">
                        <a:solidFill>
                          <a:srgbClr val="000000"/>
                        </a:solidFill>
                        <a:effectLst/>
                        <a:latin typeface="华文细黑" panose="02010600040101010101" pitchFamily="2" charset="-122"/>
                        <a:ea typeface="华文细黑" panose="02010600040101010101" pitchFamily="2" charset="-122"/>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hMerge="1">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304800" algn="ctr">
                        <a:lnSpc>
                          <a:spcPts val="1200"/>
                        </a:lnSpc>
                        <a:spcAft>
                          <a:spcPts val="0"/>
                        </a:spcAft>
                      </a:pPr>
                      <a:endParaRPr lang="zh-CN" sz="1600" kern="100" dirty="0">
                        <a:solidFill>
                          <a:srgbClr val="000000"/>
                        </a:solidFill>
                        <a:effectLst/>
                        <a:latin typeface="Times New Roman"/>
                        <a:ea typeface="宋体"/>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567803">
                <a:tc>
                  <a:txBody>
                    <a:bodyPr/>
                    <a:lstStyle>
                      <a:lvl1pPr marL="0" algn="l" defTabSz="914400" rtl="0" eaLnBrk="1" latinLnBrk="0" hangingPunct="1">
                        <a:defRPr sz="1800" b="1" kern="1200">
                          <a:solidFill>
                            <a:schemeClr val="lt1"/>
                          </a:solidFill>
                          <a:latin typeface="Arial"/>
                          <a:ea typeface="宋体"/>
                        </a:defRPr>
                      </a:lvl1pPr>
                      <a:lvl2pPr marL="457200" algn="l" defTabSz="914400" rtl="0" eaLnBrk="1" latinLnBrk="0" hangingPunct="1">
                        <a:defRPr sz="1800" b="1" kern="1200">
                          <a:solidFill>
                            <a:schemeClr val="lt1"/>
                          </a:solidFill>
                          <a:latin typeface="Arial"/>
                          <a:ea typeface="宋体"/>
                        </a:defRPr>
                      </a:lvl2pPr>
                      <a:lvl3pPr marL="914400" algn="l" defTabSz="914400" rtl="0" eaLnBrk="1" latinLnBrk="0" hangingPunct="1">
                        <a:defRPr sz="1800" b="1" kern="1200">
                          <a:solidFill>
                            <a:schemeClr val="lt1"/>
                          </a:solidFill>
                          <a:latin typeface="Arial"/>
                          <a:ea typeface="宋体"/>
                        </a:defRPr>
                      </a:lvl3pPr>
                      <a:lvl4pPr marL="1371600" algn="l" defTabSz="914400" rtl="0" eaLnBrk="1" latinLnBrk="0" hangingPunct="1">
                        <a:defRPr sz="1800" b="1" kern="1200">
                          <a:solidFill>
                            <a:schemeClr val="lt1"/>
                          </a:solidFill>
                          <a:latin typeface="Arial"/>
                          <a:ea typeface="宋体"/>
                        </a:defRPr>
                      </a:lvl4pPr>
                      <a:lvl5pPr marL="1828800" algn="l" defTabSz="914400" rtl="0" eaLnBrk="1" latinLnBrk="0" hangingPunct="1">
                        <a:defRPr sz="1800" b="1" kern="1200">
                          <a:solidFill>
                            <a:schemeClr val="lt1"/>
                          </a:solidFill>
                          <a:latin typeface="Arial"/>
                          <a:ea typeface="宋体"/>
                        </a:defRPr>
                      </a:lvl5pPr>
                      <a:lvl6pPr marL="2286000" algn="l" defTabSz="914400" rtl="0" eaLnBrk="1" latinLnBrk="0" hangingPunct="1">
                        <a:defRPr sz="1800" b="1" kern="1200">
                          <a:solidFill>
                            <a:schemeClr val="lt1"/>
                          </a:solidFill>
                          <a:latin typeface="Arial"/>
                          <a:ea typeface="宋体"/>
                        </a:defRPr>
                      </a:lvl6pPr>
                      <a:lvl7pPr marL="2743200" algn="l" defTabSz="914400" rtl="0" eaLnBrk="1" latinLnBrk="0" hangingPunct="1">
                        <a:defRPr sz="1800" b="1" kern="1200">
                          <a:solidFill>
                            <a:schemeClr val="lt1"/>
                          </a:solidFill>
                          <a:latin typeface="Arial"/>
                          <a:ea typeface="宋体"/>
                        </a:defRPr>
                      </a:lvl7pPr>
                      <a:lvl8pPr marL="3200400" algn="l" defTabSz="914400" rtl="0" eaLnBrk="1" latinLnBrk="0" hangingPunct="1">
                        <a:defRPr sz="1800" b="1" kern="1200">
                          <a:solidFill>
                            <a:schemeClr val="lt1"/>
                          </a:solidFill>
                          <a:latin typeface="Arial"/>
                          <a:ea typeface="宋体"/>
                        </a:defRPr>
                      </a:lvl8pPr>
                      <a:lvl9pPr marL="3657600" algn="l" defTabSz="914400" rtl="0" eaLnBrk="1" latinLnBrk="0" hangingPunct="1">
                        <a:defRPr sz="1800" b="1" kern="1200">
                          <a:solidFill>
                            <a:schemeClr val="lt1"/>
                          </a:solidFill>
                          <a:latin typeface="Arial"/>
                          <a:ea typeface="宋体"/>
                        </a:defRPr>
                      </a:lvl9pPr>
                    </a:lstStyle>
                    <a:p>
                      <a:pPr indent="304800" algn="ctr">
                        <a:lnSpc>
                          <a:spcPct val="100000"/>
                        </a:lnSpc>
                        <a:spcAft>
                          <a:spcPts val="0"/>
                        </a:spcAft>
                      </a:pPr>
                      <a:r>
                        <a:rPr lang="en-US" altLang="zh-CN" sz="1800" kern="100" dirty="0">
                          <a:solidFill>
                            <a:schemeClr val="bg1"/>
                          </a:solidFill>
                          <a:effectLst/>
                          <a:latin typeface="华文细黑" panose="02010600040101010101" pitchFamily="2" charset="-122"/>
                          <a:ea typeface="华文细黑" panose="02010600040101010101" pitchFamily="2" charset="-122"/>
                        </a:rPr>
                        <a:t>Assemble length</a:t>
                      </a:r>
                      <a:endParaRPr lang="zh-CN" sz="1800" kern="100" dirty="0">
                        <a:solidFill>
                          <a:schemeClr val="bg1"/>
                        </a:solidFill>
                        <a:effectLst/>
                        <a:latin typeface="华文细黑" panose="02010600040101010101" pitchFamily="2" charset="-122"/>
                        <a:ea typeface="华文细黑" panose="02010600040101010101" pitchFamily="2" charset="-122"/>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304800" algn="ctr">
                        <a:lnSpc>
                          <a:spcPct val="100000"/>
                        </a:lnSpc>
                        <a:spcAft>
                          <a:spcPts val="0"/>
                        </a:spcAft>
                      </a:pPr>
                      <a:r>
                        <a:rPr lang="en-US" sz="1800" kern="100" dirty="0">
                          <a:effectLst/>
                          <a:latin typeface="华文细黑" panose="02010600040101010101" pitchFamily="2" charset="-122"/>
                          <a:ea typeface="华文细黑" panose="02010600040101010101" pitchFamily="2" charset="-122"/>
                        </a:rPr>
                        <a:t>mm</a:t>
                      </a:r>
                      <a:endParaRPr lang="zh-CN" sz="1800" kern="100" dirty="0">
                        <a:solidFill>
                          <a:srgbClr val="000000"/>
                        </a:solidFill>
                        <a:effectLst/>
                        <a:latin typeface="华文细黑" panose="02010600040101010101" pitchFamily="2" charset="-122"/>
                        <a:ea typeface="华文细黑" panose="02010600040101010101" pitchFamily="2" charset="-122"/>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304800" algn="ctr">
                        <a:lnSpc>
                          <a:spcPct val="100000"/>
                        </a:lnSpc>
                        <a:spcAft>
                          <a:spcPts val="0"/>
                        </a:spcAft>
                      </a:pPr>
                      <a:r>
                        <a:rPr lang="en-US" sz="1800" kern="100">
                          <a:effectLst/>
                          <a:latin typeface="华文细黑" panose="02010600040101010101" pitchFamily="2" charset="-122"/>
                          <a:ea typeface="华文细黑" panose="02010600040101010101" pitchFamily="2" charset="-122"/>
                        </a:rPr>
                        <a:t>3310</a:t>
                      </a:r>
                      <a:endParaRPr lang="zh-CN" sz="1800" kern="100">
                        <a:solidFill>
                          <a:srgbClr val="000000"/>
                        </a:solidFill>
                        <a:effectLst/>
                        <a:latin typeface="华文细黑" panose="02010600040101010101" pitchFamily="2" charset="-122"/>
                        <a:ea typeface="华文细黑" panose="02010600040101010101" pitchFamily="2" charset="-122"/>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567803">
                <a:tc>
                  <a:txBody>
                    <a:bodyPr/>
                    <a:lstStyle>
                      <a:lvl1pPr marL="0" algn="l" defTabSz="914400" rtl="0" eaLnBrk="1" latinLnBrk="0" hangingPunct="1">
                        <a:defRPr sz="1800" b="1" kern="1200">
                          <a:solidFill>
                            <a:schemeClr val="lt1"/>
                          </a:solidFill>
                          <a:latin typeface="Arial"/>
                          <a:ea typeface="宋体"/>
                        </a:defRPr>
                      </a:lvl1pPr>
                      <a:lvl2pPr marL="457200" algn="l" defTabSz="914400" rtl="0" eaLnBrk="1" latinLnBrk="0" hangingPunct="1">
                        <a:defRPr sz="1800" b="1" kern="1200">
                          <a:solidFill>
                            <a:schemeClr val="lt1"/>
                          </a:solidFill>
                          <a:latin typeface="Arial"/>
                          <a:ea typeface="宋体"/>
                        </a:defRPr>
                      </a:lvl2pPr>
                      <a:lvl3pPr marL="914400" algn="l" defTabSz="914400" rtl="0" eaLnBrk="1" latinLnBrk="0" hangingPunct="1">
                        <a:defRPr sz="1800" b="1" kern="1200">
                          <a:solidFill>
                            <a:schemeClr val="lt1"/>
                          </a:solidFill>
                          <a:latin typeface="Arial"/>
                          <a:ea typeface="宋体"/>
                        </a:defRPr>
                      </a:lvl3pPr>
                      <a:lvl4pPr marL="1371600" algn="l" defTabSz="914400" rtl="0" eaLnBrk="1" latinLnBrk="0" hangingPunct="1">
                        <a:defRPr sz="1800" b="1" kern="1200">
                          <a:solidFill>
                            <a:schemeClr val="lt1"/>
                          </a:solidFill>
                          <a:latin typeface="Arial"/>
                          <a:ea typeface="宋体"/>
                        </a:defRPr>
                      </a:lvl4pPr>
                      <a:lvl5pPr marL="1828800" algn="l" defTabSz="914400" rtl="0" eaLnBrk="1" latinLnBrk="0" hangingPunct="1">
                        <a:defRPr sz="1800" b="1" kern="1200">
                          <a:solidFill>
                            <a:schemeClr val="lt1"/>
                          </a:solidFill>
                          <a:latin typeface="Arial"/>
                          <a:ea typeface="宋体"/>
                        </a:defRPr>
                      </a:lvl5pPr>
                      <a:lvl6pPr marL="2286000" algn="l" defTabSz="914400" rtl="0" eaLnBrk="1" latinLnBrk="0" hangingPunct="1">
                        <a:defRPr sz="1800" b="1" kern="1200">
                          <a:solidFill>
                            <a:schemeClr val="lt1"/>
                          </a:solidFill>
                          <a:latin typeface="Arial"/>
                          <a:ea typeface="宋体"/>
                        </a:defRPr>
                      </a:lvl6pPr>
                      <a:lvl7pPr marL="2743200" algn="l" defTabSz="914400" rtl="0" eaLnBrk="1" latinLnBrk="0" hangingPunct="1">
                        <a:defRPr sz="1800" b="1" kern="1200">
                          <a:solidFill>
                            <a:schemeClr val="lt1"/>
                          </a:solidFill>
                          <a:latin typeface="Arial"/>
                          <a:ea typeface="宋体"/>
                        </a:defRPr>
                      </a:lvl7pPr>
                      <a:lvl8pPr marL="3200400" algn="l" defTabSz="914400" rtl="0" eaLnBrk="1" latinLnBrk="0" hangingPunct="1">
                        <a:defRPr sz="1800" b="1" kern="1200">
                          <a:solidFill>
                            <a:schemeClr val="lt1"/>
                          </a:solidFill>
                          <a:latin typeface="Arial"/>
                          <a:ea typeface="宋体"/>
                        </a:defRPr>
                      </a:lvl8pPr>
                      <a:lvl9pPr marL="3657600" algn="l" defTabSz="914400" rtl="0" eaLnBrk="1" latinLnBrk="0" hangingPunct="1">
                        <a:defRPr sz="1800" b="1" kern="1200">
                          <a:solidFill>
                            <a:schemeClr val="lt1"/>
                          </a:solidFill>
                          <a:latin typeface="Arial"/>
                          <a:ea typeface="宋体"/>
                        </a:defRPr>
                      </a:lvl9pPr>
                    </a:lstStyle>
                    <a:p>
                      <a:pPr indent="304800" algn="ctr">
                        <a:lnSpc>
                          <a:spcPct val="100000"/>
                        </a:lnSpc>
                        <a:spcAft>
                          <a:spcPts val="0"/>
                        </a:spcAft>
                      </a:pPr>
                      <a:r>
                        <a:rPr lang="en-US" altLang="zh-CN" sz="1800" kern="100" dirty="0">
                          <a:solidFill>
                            <a:schemeClr val="bg1"/>
                          </a:solidFill>
                          <a:effectLst/>
                          <a:latin typeface="华文细黑" panose="02010600040101010101" pitchFamily="2" charset="-122"/>
                          <a:ea typeface="华文细黑" panose="02010600040101010101" pitchFamily="2" charset="-122"/>
                        </a:rPr>
                        <a:t>Rod length</a:t>
                      </a:r>
                      <a:endParaRPr lang="zh-CN" sz="1800" kern="100" dirty="0">
                        <a:solidFill>
                          <a:schemeClr val="bg1"/>
                        </a:solidFill>
                        <a:effectLst/>
                        <a:latin typeface="华文细黑" panose="02010600040101010101" pitchFamily="2" charset="-122"/>
                        <a:ea typeface="华文细黑" panose="02010600040101010101" pitchFamily="2" charset="-122"/>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304800" algn="ctr">
                        <a:lnSpc>
                          <a:spcPct val="100000"/>
                        </a:lnSpc>
                        <a:spcAft>
                          <a:spcPts val="0"/>
                        </a:spcAft>
                      </a:pPr>
                      <a:r>
                        <a:rPr lang="en-US" sz="1800" kern="100" dirty="0">
                          <a:effectLst/>
                          <a:latin typeface="华文细黑" panose="02010600040101010101" pitchFamily="2" charset="-122"/>
                          <a:ea typeface="华文细黑" panose="02010600040101010101" pitchFamily="2" charset="-122"/>
                        </a:rPr>
                        <a:t>mm</a:t>
                      </a:r>
                      <a:endParaRPr lang="zh-CN" sz="1800" kern="100" dirty="0">
                        <a:solidFill>
                          <a:srgbClr val="000000"/>
                        </a:solidFill>
                        <a:effectLst/>
                        <a:latin typeface="华文细黑" panose="02010600040101010101" pitchFamily="2" charset="-122"/>
                        <a:ea typeface="华文细黑" panose="02010600040101010101" pitchFamily="2"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304800" algn="ctr">
                        <a:lnSpc>
                          <a:spcPct val="100000"/>
                        </a:lnSpc>
                        <a:spcAft>
                          <a:spcPts val="0"/>
                        </a:spcAft>
                      </a:pPr>
                      <a:r>
                        <a:rPr lang="en-US" sz="1800" kern="100" dirty="0">
                          <a:effectLst/>
                          <a:latin typeface="华文细黑" panose="02010600040101010101" pitchFamily="2" charset="-122"/>
                          <a:ea typeface="华文细黑" panose="02010600040101010101" pitchFamily="2" charset="-122"/>
                        </a:rPr>
                        <a:t>1340</a:t>
                      </a:r>
                      <a:endParaRPr lang="zh-CN" sz="1800" kern="100" dirty="0">
                        <a:solidFill>
                          <a:srgbClr val="000000"/>
                        </a:solidFill>
                        <a:effectLst/>
                        <a:latin typeface="华文细黑" panose="02010600040101010101" pitchFamily="2" charset="-122"/>
                        <a:ea typeface="华文细黑" panose="02010600040101010101" pitchFamily="2" charset="-122"/>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6"/>
                  </a:ext>
                </a:extLst>
              </a:tr>
              <a:tr h="567803">
                <a:tc>
                  <a:txBody>
                    <a:bodyPr/>
                    <a:lstStyle>
                      <a:lvl1pPr marL="0" algn="l" defTabSz="914400" rtl="0" eaLnBrk="1" latinLnBrk="0" hangingPunct="1">
                        <a:defRPr sz="1800" b="1" kern="1200">
                          <a:solidFill>
                            <a:schemeClr val="lt1"/>
                          </a:solidFill>
                          <a:latin typeface="Arial"/>
                          <a:ea typeface="宋体"/>
                        </a:defRPr>
                      </a:lvl1pPr>
                      <a:lvl2pPr marL="457200" algn="l" defTabSz="914400" rtl="0" eaLnBrk="1" latinLnBrk="0" hangingPunct="1">
                        <a:defRPr sz="1800" b="1" kern="1200">
                          <a:solidFill>
                            <a:schemeClr val="lt1"/>
                          </a:solidFill>
                          <a:latin typeface="Arial"/>
                          <a:ea typeface="宋体"/>
                        </a:defRPr>
                      </a:lvl2pPr>
                      <a:lvl3pPr marL="914400" algn="l" defTabSz="914400" rtl="0" eaLnBrk="1" latinLnBrk="0" hangingPunct="1">
                        <a:defRPr sz="1800" b="1" kern="1200">
                          <a:solidFill>
                            <a:schemeClr val="lt1"/>
                          </a:solidFill>
                          <a:latin typeface="Arial"/>
                          <a:ea typeface="宋体"/>
                        </a:defRPr>
                      </a:lvl3pPr>
                      <a:lvl4pPr marL="1371600" algn="l" defTabSz="914400" rtl="0" eaLnBrk="1" latinLnBrk="0" hangingPunct="1">
                        <a:defRPr sz="1800" b="1" kern="1200">
                          <a:solidFill>
                            <a:schemeClr val="lt1"/>
                          </a:solidFill>
                          <a:latin typeface="Arial"/>
                          <a:ea typeface="宋体"/>
                        </a:defRPr>
                      </a:lvl4pPr>
                      <a:lvl5pPr marL="1828800" algn="l" defTabSz="914400" rtl="0" eaLnBrk="1" latinLnBrk="0" hangingPunct="1">
                        <a:defRPr sz="1800" b="1" kern="1200">
                          <a:solidFill>
                            <a:schemeClr val="lt1"/>
                          </a:solidFill>
                          <a:latin typeface="Arial"/>
                          <a:ea typeface="宋体"/>
                        </a:defRPr>
                      </a:lvl5pPr>
                      <a:lvl6pPr marL="2286000" algn="l" defTabSz="914400" rtl="0" eaLnBrk="1" latinLnBrk="0" hangingPunct="1">
                        <a:defRPr sz="1800" b="1" kern="1200">
                          <a:solidFill>
                            <a:schemeClr val="lt1"/>
                          </a:solidFill>
                          <a:latin typeface="Arial"/>
                          <a:ea typeface="宋体"/>
                        </a:defRPr>
                      </a:lvl6pPr>
                      <a:lvl7pPr marL="2743200" algn="l" defTabSz="914400" rtl="0" eaLnBrk="1" latinLnBrk="0" hangingPunct="1">
                        <a:defRPr sz="1800" b="1" kern="1200">
                          <a:solidFill>
                            <a:schemeClr val="lt1"/>
                          </a:solidFill>
                          <a:latin typeface="Arial"/>
                          <a:ea typeface="宋体"/>
                        </a:defRPr>
                      </a:lvl7pPr>
                      <a:lvl8pPr marL="3200400" algn="l" defTabSz="914400" rtl="0" eaLnBrk="1" latinLnBrk="0" hangingPunct="1">
                        <a:defRPr sz="1800" b="1" kern="1200">
                          <a:solidFill>
                            <a:schemeClr val="lt1"/>
                          </a:solidFill>
                          <a:latin typeface="Arial"/>
                          <a:ea typeface="宋体"/>
                        </a:defRPr>
                      </a:lvl8pPr>
                      <a:lvl9pPr marL="3657600" algn="l" defTabSz="914400" rtl="0" eaLnBrk="1" latinLnBrk="0" hangingPunct="1">
                        <a:defRPr sz="1800" b="1" kern="1200">
                          <a:solidFill>
                            <a:schemeClr val="lt1"/>
                          </a:solidFill>
                          <a:latin typeface="Arial"/>
                          <a:ea typeface="宋体"/>
                        </a:defRPr>
                      </a:lvl9pPr>
                    </a:lstStyle>
                    <a:p>
                      <a:pPr indent="304800" algn="ctr">
                        <a:lnSpc>
                          <a:spcPct val="100000"/>
                        </a:lnSpc>
                        <a:spcAft>
                          <a:spcPts val="0"/>
                        </a:spcAft>
                      </a:pPr>
                      <a:r>
                        <a:rPr lang="en-US" altLang="zh-CN" sz="1800" kern="100" dirty="0">
                          <a:solidFill>
                            <a:schemeClr val="bg1"/>
                          </a:solidFill>
                          <a:effectLst/>
                          <a:latin typeface="华文细黑" panose="02010600040101010101" pitchFamily="2" charset="-122"/>
                          <a:ea typeface="华文细黑" panose="02010600040101010101" pitchFamily="2" charset="-122"/>
                        </a:rPr>
                        <a:t>Locate mode</a:t>
                      </a:r>
                      <a:endParaRPr lang="zh-CN" sz="1800" kern="100" dirty="0">
                        <a:solidFill>
                          <a:schemeClr val="bg1"/>
                        </a:solidFill>
                        <a:effectLst/>
                        <a:latin typeface="华文细黑" panose="02010600040101010101" pitchFamily="2" charset="-122"/>
                        <a:ea typeface="华文细黑" panose="02010600040101010101" pitchFamily="2" charset="-122"/>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gridSpan="2">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304800" algn="ctr">
                        <a:lnSpc>
                          <a:spcPct val="100000"/>
                        </a:lnSpc>
                        <a:spcAft>
                          <a:spcPts val="0"/>
                        </a:spcAft>
                      </a:pPr>
                      <a:r>
                        <a:rPr lang="en-US" altLang="zh-CN" sz="1800" kern="100" dirty="0">
                          <a:effectLst/>
                          <a:latin typeface="华文细黑" panose="02010600040101010101" pitchFamily="2" charset="-122"/>
                          <a:ea typeface="华文细黑" panose="02010600040101010101" pitchFamily="2" charset="-122"/>
                        </a:rPr>
                        <a:t>wire</a:t>
                      </a:r>
                      <a:endParaRPr lang="zh-CN" sz="1800" kern="100" dirty="0">
                        <a:solidFill>
                          <a:srgbClr val="000000"/>
                        </a:solidFill>
                        <a:effectLst/>
                        <a:latin typeface="华文细黑" panose="02010600040101010101" pitchFamily="2" charset="-122"/>
                        <a:ea typeface="华文细黑" panose="02010600040101010101" pitchFamily="2" charset="-122"/>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hMerge="1">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304800" algn="ctr">
                        <a:lnSpc>
                          <a:spcPts val="1200"/>
                        </a:lnSpc>
                        <a:spcAft>
                          <a:spcPts val="0"/>
                        </a:spcAft>
                      </a:pPr>
                      <a:endParaRPr lang="zh-CN" sz="1600" kern="100" dirty="0">
                        <a:solidFill>
                          <a:srgbClr val="000000"/>
                        </a:solidFill>
                        <a:effectLst/>
                        <a:latin typeface="Times New Roman"/>
                        <a:ea typeface="宋体"/>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7"/>
                  </a:ext>
                </a:extLst>
              </a:tr>
              <a:tr h="567803">
                <a:tc>
                  <a:txBody>
                    <a:bodyPr/>
                    <a:lstStyle>
                      <a:lvl1pPr marL="0" algn="l" defTabSz="914400" rtl="0" eaLnBrk="1" latinLnBrk="0" hangingPunct="1">
                        <a:defRPr sz="1800" b="1" kern="1200">
                          <a:solidFill>
                            <a:schemeClr val="lt1"/>
                          </a:solidFill>
                          <a:latin typeface="Arial"/>
                          <a:ea typeface="宋体"/>
                        </a:defRPr>
                      </a:lvl1pPr>
                      <a:lvl2pPr marL="457200" algn="l" defTabSz="914400" rtl="0" eaLnBrk="1" latinLnBrk="0" hangingPunct="1">
                        <a:defRPr sz="1800" b="1" kern="1200">
                          <a:solidFill>
                            <a:schemeClr val="lt1"/>
                          </a:solidFill>
                          <a:latin typeface="Arial"/>
                          <a:ea typeface="宋体"/>
                        </a:defRPr>
                      </a:lvl2pPr>
                      <a:lvl3pPr marL="914400" algn="l" defTabSz="914400" rtl="0" eaLnBrk="1" latinLnBrk="0" hangingPunct="1">
                        <a:defRPr sz="1800" b="1" kern="1200">
                          <a:solidFill>
                            <a:schemeClr val="lt1"/>
                          </a:solidFill>
                          <a:latin typeface="Arial"/>
                          <a:ea typeface="宋体"/>
                        </a:defRPr>
                      </a:lvl3pPr>
                      <a:lvl4pPr marL="1371600" algn="l" defTabSz="914400" rtl="0" eaLnBrk="1" latinLnBrk="0" hangingPunct="1">
                        <a:defRPr sz="1800" b="1" kern="1200">
                          <a:solidFill>
                            <a:schemeClr val="lt1"/>
                          </a:solidFill>
                          <a:latin typeface="Arial"/>
                          <a:ea typeface="宋体"/>
                        </a:defRPr>
                      </a:lvl4pPr>
                      <a:lvl5pPr marL="1828800" algn="l" defTabSz="914400" rtl="0" eaLnBrk="1" latinLnBrk="0" hangingPunct="1">
                        <a:defRPr sz="1800" b="1" kern="1200">
                          <a:solidFill>
                            <a:schemeClr val="lt1"/>
                          </a:solidFill>
                          <a:latin typeface="Arial"/>
                          <a:ea typeface="宋体"/>
                        </a:defRPr>
                      </a:lvl5pPr>
                      <a:lvl6pPr marL="2286000" algn="l" defTabSz="914400" rtl="0" eaLnBrk="1" latinLnBrk="0" hangingPunct="1">
                        <a:defRPr sz="1800" b="1" kern="1200">
                          <a:solidFill>
                            <a:schemeClr val="lt1"/>
                          </a:solidFill>
                          <a:latin typeface="Arial"/>
                          <a:ea typeface="宋体"/>
                        </a:defRPr>
                      </a:lvl6pPr>
                      <a:lvl7pPr marL="2743200" algn="l" defTabSz="914400" rtl="0" eaLnBrk="1" latinLnBrk="0" hangingPunct="1">
                        <a:defRPr sz="1800" b="1" kern="1200">
                          <a:solidFill>
                            <a:schemeClr val="lt1"/>
                          </a:solidFill>
                          <a:latin typeface="Arial"/>
                          <a:ea typeface="宋体"/>
                        </a:defRPr>
                      </a:lvl7pPr>
                      <a:lvl8pPr marL="3200400" algn="l" defTabSz="914400" rtl="0" eaLnBrk="1" latinLnBrk="0" hangingPunct="1">
                        <a:defRPr sz="1800" b="1" kern="1200">
                          <a:solidFill>
                            <a:schemeClr val="lt1"/>
                          </a:solidFill>
                          <a:latin typeface="Arial"/>
                          <a:ea typeface="宋体"/>
                        </a:defRPr>
                      </a:lvl8pPr>
                      <a:lvl9pPr marL="3657600" algn="l" defTabSz="914400" rtl="0" eaLnBrk="1" latinLnBrk="0" hangingPunct="1">
                        <a:defRPr sz="1800" b="1" kern="1200">
                          <a:solidFill>
                            <a:schemeClr val="lt1"/>
                          </a:solidFill>
                          <a:latin typeface="Arial"/>
                          <a:ea typeface="宋体"/>
                        </a:defRPr>
                      </a:lvl9pPr>
                    </a:lstStyle>
                    <a:p>
                      <a:pPr indent="304800" algn="ctr">
                        <a:lnSpc>
                          <a:spcPct val="100000"/>
                        </a:lnSpc>
                        <a:spcAft>
                          <a:spcPts val="0"/>
                        </a:spcAft>
                      </a:pPr>
                      <a:r>
                        <a:rPr lang="en-US" altLang="zh-CN" sz="1800" kern="100" dirty="0">
                          <a:solidFill>
                            <a:schemeClr val="bg1"/>
                          </a:solidFill>
                          <a:effectLst/>
                          <a:latin typeface="华文细黑" panose="02010600040101010101" pitchFamily="2" charset="-122"/>
                          <a:ea typeface="华文细黑" panose="02010600040101010101" pitchFamily="2" charset="-122"/>
                        </a:rPr>
                        <a:t>Wire diameter</a:t>
                      </a:r>
                      <a:endParaRPr lang="zh-CN" sz="1800" kern="100" dirty="0">
                        <a:solidFill>
                          <a:schemeClr val="bg1"/>
                        </a:solidFill>
                        <a:effectLst/>
                        <a:latin typeface="华文细黑" panose="02010600040101010101" pitchFamily="2" charset="-122"/>
                        <a:ea typeface="华文细黑" panose="02010600040101010101" pitchFamily="2" charset="-122"/>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304800" algn="ctr">
                        <a:lnSpc>
                          <a:spcPct val="100000"/>
                        </a:lnSpc>
                        <a:spcAft>
                          <a:spcPts val="0"/>
                        </a:spcAft>
                      </a:pPr>
                      <a:r>
                        <a:rPr lang="en-US" sz="1800" kern="100" dirty="0">
                          <a:effectLst/>
                          <a:latin typeface="华文细黑" panose="02010600040101010101" pitchFamily="2" charset="-122"/>
                          <a:ea typeface="华文细黑" panose="02010600040101010101" pitchFamily="2" charset="-122"/>
                        </a:rPr>
                        <a:t>mm</a:t>
                      </a:r>
                      <a:endParaRPr lang="zh-CN" sz="1800" kern="100" dirty="0">
                        <a:solidFill>
                          <a:srgbClr val="000000"/>
                        </a:solidFill>
                        <a:effectLst/>
                        <a:latin typeface="华文细黑" panose="02010600040101010101" pitchFamily="2" charset="-122"/>
                        <a:ea typeface="华文细黑" panose="02010600040101010101" pitchFamily="2" charset="-122"/>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304800" algn="ctr">
                        <a:lnSpc>
                          <a:spcPct val="100000"/>
                        </a:lnSpc>
                        <a:spcAft>
                          <a:spcPts val="0"/>
                        </a:spcAft>
                      </a:pPr>
                      <a:r>
                        <a:rPr lang="en-US" sz="1800" kern="100" dirty="0">
                          <a:effectLst/>
                          <a:latin typeface="华文细黑" panose="02010600040101010101" pitchFamily="2" charset="-122"/>
                          <a:ea typeface="华文细黑" panose="02010600040101010101" pitchFamily="2" charset="-122"/>
                        </a:rPr>
                        <a:t>1.4</a:t>
                      </a:r>
                      <a:endParaRPr lang="zh-CN" sz="1800" kern="100" dirty="0">
                        <a:solidFill>
                          <a:srgbClr val="000000"/>
                        </a:solidFill>
                        <a:effectLst/>
                        <a:latin typeface="华文细黑" panose="02010600040101010101" pitchFamily="2" charset="-122"/>
                        <a:ea typeface="华文细黑" panose="02010600040101010101" pitchFamily="2" charset="-122"/>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8"/>
                  </a:ext>
                </a:extLst>
              </a:tr>
              <a:tr h="567803">
                <a:tc>
                  <a:txBody>
                    <a:bodyPr/>
                    <a:lstStyle>
                      <a:lvl1pPr marL="0" algn="l" defTabSz="914400" rtl="0" eaLnBrk="1" latinLnBrk="0" hangingPunct="1">
                        <a:defRPr sz="1800" b="1" kern="1200">
                          <a:solidFill>
                            <a:schemeClr val="lt1"/>
                          </a:solidFill>
                          <a:latin typeface="Arial"/>
                          <a:ea typeface="宋体"/>
                        </a:defRPr>
                      </a:lvl1pPr>
                      <a:lvl2pPr marL="457200" algn="l" defTabSz="914400" rtl="0" eaLnBrk="1" latinLnBrk="0" hangingPunct="1">
                        <a:defRPr sz="1800" b="1" kern="1200">
                          <a:solidFill>
                            <a:schemeClr val="lt1"/>
                          </a:solidFill>
                          <a:latin typeface="Arial"/>
                          <a:ea typeface="宋体"/>
                        </a:defRPr>
                      </a:lvl2pPr>
                      <a:lvl3pPr marL="914400" algn="l" defTabSz="914400" rtl="0" eaLnBrk="1" latinLnBrk="0" hangingPunct="1">
                        <a:defRPr sz="1800" b="1" kern="1200">
                          <a:solidFill>
                            <a:schemeClr val="lt1"/>
                          </a:solidFill>
                          <a:latin typeface="Arial"/>
                          <a:ea typeface="宋体"/>
                        </a:defRPr>
                      </a:lvl3pPr>
                      <a:lvl4pPr marL="1371600" algn="l" defTabSz="914400" rtl="0" eaLnBrk="1" latinLnBrk="0" hangingPunct="1">
                        <a:defRPr sz="1800" b="1" kern="1200">
                          <a:solidFill>
                            <a:schemeClr val="lt1"/>
                          </a:solidFill>
                          <a:latin typeface="Arial"/>
                          <a:ea typeface="宋体"/>
                        </a:defRPr>
                      </a:lvl4pPr>
                      <a:lvl5pPr marL="1828800" algn="l" defTabSz="914400" rtl="0" eaLnBrk="1" latinLnBrk="0" hangingPunct="1">
                        <a:defRPr sz="1800" b="1" kern="1200">
                          <a:solidFill>
                            <a:schemeClr val="lt1"/>
                          </a:solidFill>
                          <a:latin typeface="Arial"/>
                          <a:ea typeface="宋体"/>
                        </a:defRPr>
                      </a:lvl5pPr>
                      <a:lvl6pPr marL="2286000" algn="l" defTabSz="914400" rtl="0" eaLnBrk="1" latinLnBrk="0" hangingPunct="1">
                        <a:defRPr sz="1800" b="1" kern="1200">
                          <a:solidFill>
                            <a:schemeClr val="lt1"/>
                          </a:solidFill>
                          <a:latin typeface="Arial"/>
                          <a:ea typeface="宋体"/>
                        </a:defRPr>
                      </a:lvl6pPr>
                      <a:lvl7pPr marL="2743200" algn="l" defTabSz="914400" rtl="0" eaLnBrk="1" latinLnBrk="0" hangingPunct="1">
                        <a:defRPr sz="1800" b="1" kern="1200">
                          <a:solidFill>
                            <a:schemeClr val="lt1"/>
                          </a:solidFill>
                          <a:latin typeface="Arial"/>
                          <a:ea typeface="宋体"/>
                        </a:defRPr>
                      </a:lvl7pPr>
                      <a:lvl8pPr marL="3200400" algn="l" defTabSz="914400" rtl="0" eaLnBrk="1" latinLnBrk="0" hangingPunct="1">
                        <a:defRPr sz="1800" b="1" kern="1200">
                          <a:solidFill>
                            <a:schemeClr val="lt1"/>
                          </a:solidFill>
                          <a:latin typeface="Arial"/>
                          <a:ea typeface="宋体"/>
                        </a:defRPr>
                      </a:lvl8pPr>
                      <a:lvl9pPr marL="3657600" algn="l" defTabSz="914400" rtl="0" eaLnBrk="1" latinLnBrk="0" hangingPunct="1">
                        <a:defRPr sz="1800" b="1" kern="1200">
                          <a:solidFill>
                            <a:schemeClr val="lt1"/>
                          </a:solidFill>
                          <a:latin typeface="Arial"/>
                          <a:ea typeface="宋体"/>
                        </a:defRPr>
                      </a:lvl9pPr>
                    </a:lstStyle>
                    <a:p>
                      <a:pPr indent="304800" algn="ctr">
                        <a:lnSpc>
                          <a:spcPct val="100000"/>
                        </a:lnSpc>
                        <a:spcAft>
                          <a:spcPts val="0"/>
                        </a:spcAft>
                      </a:pPr>
                      <a:r>
                        <a:rPr lang="en-US" altLang="zh-CN" sz="1800" kern="100" dirty="0">
                          <a:solidFill>
                            <a:schemeClr val="bg1"/>
                          </a:solidFill>
                          <a:effectLst/>
                          <a:latin typeface="华文细黑" panose="02010600040101010101" pitchFamily="2" charset="-122"/>
                          <a:ea typeface="华文细黑" panose="02010600040101010101" pitchFamily="2" charset="-122"/>
                        </a:rPr>
                        <a:t>Assemble gap</a:t>
                      </a:r>
                      <a:endParaRPr lang="zh-CN" altLang="zh-CN" sz="1800" kern="100" dirty="0">
                        <a:solidFill>
                          <a:schemeClr val="bg1"/>
                        </a:solidFill>
                        <a:effectLst/>
                        <a:latin typeface="华文细黑" panose="02010600040101010101" pitchFamily="2" charset="-122"/>
                        <a:ea typeface="华文细黑" panose="02010600040101010101" pitchFamily="2" charset="-122"/>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304800" algn="ctr">
                        <a:lnSpc>
                          <a:spcPct val="100000"/>
                        </a:lnSpc>
                        <a:spcAft>
                          <a:spcPts val="0"/>
                        </a:spcAft>
                      </a:pPr>
                      <a:r>
                        <a:rPr lang="en-US" sz="1800" kern="100" dirty="0">
                          <a:effectLst/>
                          <a:latin typeface="华文细黑" panose="02010600040101010101" pitchFamily="2" charset="-122"/>
                          <a:ea typeface="华文细黑" panose="02010600040101010101" pitchFamily="2" charset="-122"/>
                        </a:rPr>
                        <a:t>mm</a:t>
                      </a:r>
                      <a:endParaRPr lang="zh-CN" sz="1800" kern="100" dirty="0">
                        <a:solidFill>
                          <a:srgbClr val="000000"/>
                        </a:solidFill>
                        <a:effectLst/>
                        <a:latin typeface="华文细黑" panose="02010600040101010101" pitchFamily="2" charset="-122"/>
                        <a:ea typeface="华文细黑" panose="02010600040101010101" pitchFamily="2" charset="-122"/>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304800" algn="ctr">
                        <a:lnSpc>
                          <a:spcPct val="100000"/>
                        </a:lnSpc>
                        <a:spcAft>
                          <a:spcPts val="0"/>
                        </a:spcAft>
                      </a:pPr>
                      <a:r>
                        <a:rPr lang="en-US" sz="1800" kern="100" dirty="0">
                          <a:effectLst/>
                          <a:latin typeface="华文细黑" panose="02010600040101010101" pitchFamily="2" charset="-122"/>
                          <a:ea typeface="华文细黑" panose="02010600040101010101" pitchFamily="2" charset="-122"/>
                        </a:rPr>
                        <a:t>4</a:t>
                      </a:r>
                      <a:endParaRPr lang="zh-CN" sz="1800" kern="100" dirty="0">
                        <a:solidFill>
                          <a:srgbClr val="000000"/>
                        </a:solidFill>
                        <a:effectLst/>
                        <a:latin typeface="华文细黑" panose="02010600040101010101" pitchFamily="2" charset="-122"/>
                        <a:ea typeface="华文细黑" panose="02010600040101010101" pitchFamily="2" charset="-122"/>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11"/>
                  </a:ext>
                </a:extLst>
              </a:tr>
            </a:tbl>
          </a:graphicData>
        </a:graphic>
      </p:graphicFrame>
      <p:sp>
        <p:nvSpPr>
          <p:cNvPr id="28" name="标题 27"/>
          <p:cNvSpPr>
            <a:spLocks noGrp="1"/>
          </p:cNvSpPr>
          <p:nvPr>
            <p:ph type="title"/>
          </p:nvPr>
        </p:nvSpPr>
        <p:spPr/>
        <p:txBody>
          <a:bodyPr anchor="ctr"/>
          <a:lstStyle/>
          <a:p>
            <a:r>
              <a:rPr lang="en-US" altLang="zh-CN" kern="1200" dirty="0">
                <a:latin typeface="Times New Roman" charset="0"/>
                <a:ea typeface="Times New Roman" charset="0"/>
                <a:cs typeface="Times New Roman" charset="0"/>
              </a:rPr>
              <a:t>Nuclear Assembly Design</a:t>
            </a:r>
            <a:endParaRPr lang="zh-CN" altLang="en-US" kern="12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442285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kern="1200" dirty="0">
                <a:latin typeface="Times New Roman" charset="0"/>
                <a:ea typeface="Times New Roman" charset="0"/>
                <a:cs typeface="Times New Roman" charset="0"/>
              </a:rPr>
              <a:t>Coolant System Design</a:t>
            </a:r>
            <a:endParaRPr kumimoji="1" lang="zh-CN" altLang="en-US" dirty="0"/>
          </a:p>
        </p:txBody>
      </p:sp>
      <p:pic>
        <p:nvPicPr>
          <p:cNvPr id="3" name="图片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52898"/>
            <a:ext cx="4876800" cy="2837147"/>
          </a:xfrm>
          <a:prstGeom prst="rect">
            <a:avLst/>
          </a:prstGeom>
        </p:spPr>
      </p:pic>
      <p:pic>
        <p:nvPicPr>
          <p:cNvPr id="4" name="图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6801" y="932747"/>
            <a:ext cx="4952999" cy="2865453"/>
          </a:xfrm>
          <a:prstGeom prst="rect">
            <a:avLst/>
          </a:prstGeom>
        </p:spPr>
      </p:pic>
      <p:pic>
        <p:nvPicPr>
          <p:cNvPr id="5" name="图片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 y="3690045"/>
            <a:ext cx="4923070" cy="2858239"/>
          </a:xfrm>
          <a:prstGeom prst="rect">
            <a:avLst/>
          </a:prstGeom>
        </p:spPr>
      </p:pic>
      <p:pic>
        <p:nvPicPr>
          <p:cNvPr id="6" name="图片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66805" y="3734139"/>
            <a:ext cx="4862996" cy="2814144"/>
          </a:xfrm>
          <a:prstGeom prst="rect">
            <a:avLst/>
          </a:prstGeom>
        </p:spPr>
      </p:pic>
    </p:spTree>
    <p:extLst>
      <p:ext uri="{BB962C8B-B14F-4D97-AF65-F5344CB8AC3E}">
        <p14:creationId xmlns:p14="http://schemas.microsoft.com/office/powerpoint/2010/main" val="1102550349"/>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41174" y="954848"/>
            <a:ext cx="2806897" cy="2007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5573" y="810832"/>
            <a:ext cx="3046510" cy="2151936"/>
          </a:xfrm>
          <a:prstGeom prst="rect">
            <a:avLst/>
          </a:prstGeom>
          <a:noFill/>
          <a:ln w="9525">
            <a:noFill/>
            <a:miter lim="800000"/>
            <a:headEnd/>
            <a:tailEnd/>
          </a:ln>
        </p:spPr>
      </p:pic>
      <p:sp>
        <p:nvSpPr>
          <p:cNvPr id="8" name="文本框 7"/>
          <p:cNvSpPr txBox="1"/>
          <p:nvPr/>
        </p:nvSpPr>
        <p:spPr>
          <a:xfrm>
            <a:off x="3384482" y="3096458"/>
            <a:ext cx="2520280" cy="576064"/>
          </a:xfrm>
          <a:prstGeom prst="rect">
            <a:avLst/>
          </a:prstGeom>
          <a:ln>
            <a:solidFill>
              <a:schemeClr val="accent1"/>
            </a:solidFill>
          </a:ln>
        </p:spPr>
        <p:txBody>
          <a:bodyPr wrap="square" rtlCol="0">
            <a:noAutofit/>
          </a:bodyPr>
          <a:lstStyle/>
          <a:p>
            <a:pPr lvl="0" algn="ctr">
              <a:lnSpc>
                <a:spcPct val="110000"/>
              </a:lnSpc>
              <a:spcBef>
                <a:spcPts val="0"/>
              </a:spcBef>
              <a:defRPr/>
            </a:pPr>
            <a:r>
              <a:rPr lang="en-US" altLang="zh-CN" sz="1400" kern="0" dirty="0">
                <a:solidFill>
                  <a:srgbClr val="0000FF"/>
                </a:solidFill>
                <a:latin typeface="华文细黑" pitchFamily="2" charset="-122"/>
                <a:ea typeface="华文细黑" pitchFamily="2" charset="-122"/>
              </a:rPr>
              <a:t>Online dual fiber detector</a:t>
            </a:r>
            <a:r>
              <a:rPr lang="zh-CN" altLang="en-US" sz="1400" kern="0" dirty="0">
                <a:solidFill>
                  <a:srgbClr val="0000FF"/>
                </a:solidFill>
                <a:latin typeface="华文细黑" pitchFamily="2" charset="-122"/>
                <a:ea typeface="华文细黑" pitchFamily="2" charset="-122"/>
              </a:rPr>
              <a:t> </a:t>
            </a:r>
            <a:r>
              <a:rPr lang="en-US" altLang="zh-CN" sz="1400" kern="0" dirty="0">
                <a:solidFill>
                  <a:srgbClr val="0000FF"/>
                </a:solidFill>
                <a:latin typeface="华文细黑" pitchFamily="2" charset="-122"/>
                <a:ea typeface="华文细黑" pitchFamily="2" charset="-122"/>
              </a:rPr>
              <a:t>and Solid track detectors</a:t>
            </a:r>
            <a:endParaRPr kumimoji="0" lang="zh-CN" altLang="en-US" sz="1400" b="0" i="0" u="none" strike="noStrike" kern="0" cap="none" spc="0" normalizeH="0" baseline="0" noProof="0" dirty="0">
              <a:ln>
                <a:noFill/>
              </a:ln>
              <a:solidFill>
                <a:srgbClr val="0000FF"/>
              </a:solidFill>
              <a:effectLst/>
              <a:uLnTx/>
              <a:uFillTx/>
              <a:latin typeface="华文细黑" pitchFamily="2" charset="-122"/>
              <a:ea typeface="华文细黑" pitchFamily="2" charset="-122"/>
              <a:cs typeface="+mn-cs"/>
            </a:endParaRPr>
          </a:p>
        </p:txBody>
      </p:sp>
      <p:sp>
        <p:nvSpPr>
          <p:cNvPr id="9" name="文本框 8"/>
          <p:cNvSpPr txBox="1"/>
          <p:nvPr/>
        </p:nvSpPr>
        <p:spPr>
          <a:xfrm>
            <a:off x="95574" y="3034633"/>
            <a:ext cx="3145600" cy="593237"/>
          </a:xfrm>
          <a:prstGeom prst="rect">
            <a:avLst/>
          </a:prstGeom>
          <a:ln>
            <a:solidFill>
              <a:schemeClr val="accent1"/>
            </a:solidFill>
          </a:ln>
        </p:spPr>
        <p:txBody>
          <a:bodyPr wrap="square" rtlCol="0">
            <a:noAutofit/>
          </a:bodyPr>
          <a:lstStyle/>
          <a:p>
            <a:pPr lvl="0" algn="ctr">
              <a:spcBef>
                <a:spcPts val="0"/>
              </a:spcBef>
              <a:defRPr/>
            </a:pPr>
            <a:r>
              <a:rPr lang="en-US" altLang="zh-CN" sz="1400" kern="0">
                <a:solidFill>
                  <a:srgbClr val="0000FF"/>
                </a:solidFill>
                <a:latin typeface="华文细黑" pitchFamily="2" charset="-122"/>
                <a:ea typeface="华文细黑" pitchFamily="2" charset="-122"/>
              </a:rPr>
              <a:t>Independent </a:t>
            </a:r>
            <a:r>
              <a:rPr lang="en-US" altLang="zh-CN" sz="1400" kern="0" dirty="0">
                <a:solidFill>
                  <a:srgbClr val="0000FF"/>
                </a:solidFill>
                <a:latin typeface="华文细黑" pitchFamily="2" charset="-122"/>
                <a:ea typeface="华文细黑" pitchFamily="2" charset="-122"/>
              </a:rPr>
              <a:t>Development Reactor operation monitoring system</a:t>
            </a:r>
            <a:endParaRPr kumimoji="0" lang="zh-CN" altLang="en-US" sz="1400" b="0" i="0" u="none" strike="noStrike" kern="0" cap="none" spc="0" normalizeH="0" baseline="0" noProof="0" dirty="0">
              <a:ln>
                <a:noFill/>
              </a:ln>
              <a:solidFill>
                <a:srgbClr val="0000FF"/>
              </a:solidFill>
              <a:effectLst/>
              <a:uLnTx/>
              <a:uFillTx/>
              <a:latin typeface="华文细黑" pitchFamily="2" charset="-122"/>
              <a:ea typeface="华文细黑" pitchFamily="2" charset="-122"/>
              <a:cs typeface="+mn-cs"/>
            </a:endParaRPr>
          </a:p>
        </p:txBody>
      </p:sp>
      <p:pic>
        <p:nvPicPr>
          <p:cNvPr id="11" name="图片 10"/>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49145" y="673559"/>
            <a:ext cx="3240360" cy="2376264"/>
          </a:xfrm>
          <a:prstGeom prst="rect">
            <a:avLst/>
          </a:prstGeom>
          <a:noFill/>
        </p:spPr>
      </p:pic>
      <p:sp>
        <p:nvSpPr>
          <p:cNvPr id="12" name="文本框 11"/>
          <p:cNvSpPr txBox="1"/>
          <p:nvPr/>
        </p:nvSpPr>
        <p:spPr>
          <a:xfrm>
            <a:off x="6249145" y="3095225"/>
            <a:ext cx="3376636" cy="638221"/>
          </a:xfrm>
          <a:prstGeom prst="rect">
            <a:avLst/>
          </a:prstGeom>
          <a:ln>
            <a:solidFill>
              <a:schemeClr val="accent1"/>
            </a:solidFill>
          </a:ln>
        </p:spPr>
        <p:txBody>
          <a:bodyPr wrap="square" rtlCol="0">
            <a:noAutofit/>
          </a:bodyPr>
          <a:lstStyle/>
          <a:p>
            <a:pPr lvl="0" algn="ctr">
              <a:lnSpc>
                <a:spcPct val="110000"/>
              </a:lnSpc>
              <a:spcBef>
                <a:spcPts val="0"/>
              </a:spcBef>
              <a:defRPr/>
            </a:pPr>
            <a:r>
              <a:rPr lang="en-US" altLang="zh-CN" sz="1400" kern="0" dirty="0">
                <a:solidFill>
                  <a:srgbClr val="0000FF"/>
                </a:solidFill>
                <a:latin typeface="华文细黑" pitchFamily="2" charset="-122"/>
                <a:ea typeface="华文细黑" pitchFamily="2" charset="-122"/>
              </a:rPr>
              <a:t>For critical mass,</a:t>
            </a:r>
          </a:p>
          <a:p>
            <a:pPr lvl="0" algn="ctr">
              <a:lnSpc>
                <a:spcPct val="110000"/>
              </a:lnSpc>
              <a:spcBef>
                <a:spcPts val="0"/>
              </a:spcBef>
              <a:defRPr/>
            </a:pPr>
            <a:r>
              <a:rPr lang="en-US" altLang="zh-CN" sz="1400" kern="0" dirty="0">
                <a:solidFill>
                  <a:srgbClr val="0000FF"/>
                </a:solidFill>
                <a:latin typeface="华文细黑" pitchFamily="2" charset="-122"/>
                <a:ea typeface="华文细黑" pitchFamily="2" charset="-122"/>
              </a:rPr>
              <a:t>theoretical value and experimental value differ 0.3%</a:t>
            </a:r>
            <a:endParaRPr kumimoji="0" lang="zh-CN" altLang="en-US" sz="1400" b="0" i="0" u="none" strike="noStrike" kern="0" cap="none" spc="0" normalizeH="0" baseline="0" noProof="0" dirty="0">
              <a:ln>
                <a:noFill/>
              </a:ln>
              <a:solidFill>
                <a:srgbClr val="0000FF"/>
              </a:solidFill>
              <a:effectLst/>
              <a:uLnTx/>
              <a:uFillTx/>
              <a:latin typeface="华文细黑" pitchFamily="2" charset="-122"/>
              <a:ea typeface="华文细黑" pitchFamily="2" charset="-122"/>
              <a:cs typeface="+mn-cs"/>
            </a:endParaRPr>
          </a:p>
        </p:txBody>
      </p:sp>
      <p:graphicFrame>
        <p:nvGraphicFramePr>
          <p:cNvPr id="15" name="表格 14">
            <a:extLst>
              <a:ext uri="{FF2B5EF4-FFF2-40B4-BE49-F238E27FC236}">
                <a16:creationId xmlns:a16="http://schemas.microsoft.com/office/drawing/2014/main" id="{B7239B49-9834-41A8-8160-8B2FBDEF439C}"/>
              </a:ext>
            </a:extLst>
          </p:cNvPr>
          <p:cNvGraphicFramePr>
            <a:graphicFrameLocks noGrp="1"/>
          </p:cNvGraphicFramePr>
          <p:nvPr>
            <p:extLst>
              <p:ext uri="{D42A27DB-BD31-4B8C-83A1-F6EECF244321}">
                <p14:modId xmlns:p14="http://schemas.microsoft.com/office/powerpoint/2010/main" val="961006206"/>
              </p:ext>
            </p:extLst>
          </p:nvPr>
        </p:nvGraphicFramePr>
        <p:xfrm>
          <a:off x="3998941" y="3887809"/>
          <a:ext cx="5764960" cy="1931904"/>
        </p:xfrm>
        <a:graphic>
          <a:graphicData uri="http://schemas.openxmlformats.org/drawingml/2006/table">
            <a:tbl>
              <a:tblPr>
                <a:tableStyleId>{5C22544A-7EE6-4342-B048-85BDC9FD1C3A}</a:tableStyleId>
              </a:tblPr>
              <a:tblGrid>
                <a:gridCol w="1156448">
                  <a:extLst>
                    <a:ext uri="{9D8B030D-6E8A-4147-A177-3AD203B41FA5}">
                      <a16:colId xmlns:a16="http://schemas.microsoft.com/office/drawing/2014/main" val="20000"/>
                    </a:ext>
                  </a:extLst>
                </a:gridCol>
                <a:gridCol w="1731895">
                  <a:extLst>
                    <a:ext uri="{9D8B030D-6E8A-4147-A177-3AD203B41FA5}">
                      <a16:colId xmlns:a16="http://schemas.microsoft.com/office/drawing/2014/main" val="20001"/>
                    </a:ext>
                  </a:extLst>
                </a:gridCol>
                <a:gridCol w="1494971">
                  <a:extLst>
                    <a:ext uri="{9D8B030D-6E8A-4147-A177-3AD203B41FA5}">
                      <a16:colId xmlns:a16="http://schemas.microsoft.com/office/drawing/2014/main" val="20002"/>
                    </a:ext>
                  </a:extLst>
                </a:gridCol>
                <a:gridCol w="1381646">
                  <a:extLst>
                    <a:ext uri="{9D8B030D-6E8A-4147-A177-3AD203B41FA5}">
                      <a16:colId xmlns:a16="http://schemas.microsoft.com/office/drawing/2014/main" val="20003"/>
                    </a:ext>
                  </a:extLst>
                </a:gridCol>
              </a:tblGrid>
              <a:tr h="576014">
                <a:tc>
                  <a:txBody>
                    <a:bodyPr/>
                    <a:lstStyle/>
                    <a:p>
                      <a:pPr algn="ctr" fontAlgn="b"/>
                      <a:r>
                        <a:rPr lang="en-US" altLang="zh-CN" sz="1600" u="none" strike="noStrike" dirty="0">
                          <a:effectLst/>
                          <a:latin typeface="华文细黑" pitchFamily="2" charset="-122"/>
                          <a:ea typeface="华文细黑" pitchFamily="2" charset="-122"/>
                        </a:rPr>
                        <a:t>Target material</a:t>
                      </a:r>
                      <a:endParaRPr lang="zh-CN" altLang="en-US" sz="1600" b="1" i="0" u="none" strike="noStrike" dirty="0">
                        <a:solidFill>
                          <a:srgbClr val="000000"/>
                        </a:solidFill>
                        <a:effectLst/>
                        <a:latin typeface="华文细黑" pitchFamily="2" charset="-122"/>
                        <a:ea typeface="华文细黑" pitchFamily="2" charset="-122"/>
                      </a:endParaRPr>
                    </a:p>
                  </a:txBody>
                  <a:tcPr marL="8319" marR="8319" marT="8319" marB="0" anchor="b"/>
                </a:tc>
                <a:tc>
                  <a:txBody>
                    <a:bodyPr/>
                    <a:lstStyle/>
                    <a:p>
                      <a:pPr algn="ctr" fontAlgn="b"/>
                      <a:r>
                        <a:rPr lang="en-US" altLang="zh-CN" sz="1600" u="none" strike="noStrike" dirty="0">
                          <a:effectLst/>
                          <a:latin typeface="华文细黑" pitchFamily="2" charset="-122"/>
                          <a:ea typeface="华文细黑" pitchFamily="2" charset="-122"/>
                        </a:rPr>
                        <a:t>Period method/</a:t>
                      </a:r>
                      <a:r>
                        <a:rPr lang="en-US" altLang="zh-CN" sz="1600" u="none" strike="noStrike" dirty="0" err="1">
                          <a:effectLst/>
                          <a:latin typeface="华文细黑" pitchFamily="2" charset="-122"/>
                          <a:ea typeface="华文细黑" pitchFamily="2" charset="-122"/>
                        </a:rPr>
                        <a:t>mk</a:t>
                      </a:r>
                      <a:endParaRPr lang="en-US" altLang="zh-CN" sz="1600" b="1" i="0" u="none" strike="noStrike" dirty="0">
                        <a:solidFill>
                          <a:srgbClr val="000000"/>
                        </a:solidFill>
                        <a:effectLst/>
                        <a:latin typeface="华文细黑" pitchFamily="2" charset="-122"/>
                        <a:ea typeface="华文细黑" pitchFamily="2" charset="-122"/>
                      </a:endParaRPr>
                    </a:p>
                  </a:txBody>
                  <a:tcPr marL="8319" marR="8319" marT="8319" marB="0" anchor="b"/>
                </a:tc>
                <a:tc>
                  <a:txBody>
                    <a:bodyPr/>
                    <a:lstStyle/>
                    <a:p>
                      <a:pPr algn="ctr" fontAlgn="b"/>
                      <a:r>
                        <a:rPr lang="en-US" sz="1600" u="none" strike="noStrike" dirty="0">
                          <a:effectLst/>
                          <a:latin typeface="华文细黑" pitchFamily="2" charset="-122"/>
                          <a:ea typeface="华文细黑" pitchFamily="2" charset="-122"/>
                        </a:rPr>
                        <a:t>MCNPX</a:t>
                      </a:r>
                      <a:r>
                        <a:rPr lang="en-US" altLang="zh-CN" sz="1600" u="none" strike="noStrike" dirty="0">
                          <a:effectLst/>
                          <a:latin typeface="华文细黑" pitchFamily="2" charset="-122"/>
                          <a:ea typeface="华文细黑" pitchFamily="2" charset="-122"/>
                        </a:rPr>
                        <a:t>/</a:t>
                      </a:r>
                      <a:r>
                        <a:rPr lang="en-US" sz="1600" u="none" strike="noStrike" dirty="0" err="1">
                          <a:effectLst/>
                          <a:latin typeface="华文细黑" pitchFamily="2" charset="-122"/>
                          <a:ea typeface="华文细黑" pitchFamily="2" charset="-122"/>
                        </a:rPr>
                        <a:t>mk</a:t>
                      </a:r>
                      <a:endParaRPr lang="en-US" sz="1600" b="1" i="0" u="none" strike="noStrike" dirty="0">
                        <a:solidFill>
                          <a:srgbClr val="000000"/>
                        </a:solidFill>
                        <a:effectLst/>
                        <a:latin typeface="华文细黑" pitchFamily="2" charset="-122"/>
                        <a:ea typeface="华文细黑" pitchFamily="2" charset="-122"/>
                      </a:endParaRPr>
                    </a:p>
                  </a:txBody>
                  <a:tcPr marL="8319" marR="8319" marT="8319" marB="0" anchor="b"/>
                </a:tc>
                <a:tc>
                  <a:txBody>
                    <a:bodyPr/>
                    <a:lstStyle/>
                    <a:p>
                      <a:pPr algn="ctr" fontAlgn="b"/>
                      <a:r>
                        <a:rPr lang="en-US" altLang="zh-CN" sz="1600" u="none" strike="noStrike" dirty="0">
                          <a:effectLst/>
                          <a:latin typeface="华文细黑" pitchFamily="2" charset="-122"/>
                          <a:ea typeface="华文细黑" pitchFamily="2" charset="-122"/>
                        </a:rPr>
                        <a:t>Relative error/</a:t>
                      </a:r>
                      <a:r>
                        <a:rPr lang="en-US" sz="1600" u="none" strike="noStrike" dirty="0" err="1">
                          <a:effectLst/>
                          <a:latin typeface="华文细黑" pitchFamily="2" charset="-122"/>
                          <a:ea typeface="华文细黑" pitchFamily="2" charset="-122"/>
                        </a:rPr>
                        <a:t>mk</a:t>
                      </a:r>
                      <a:r>
                        <a:rPr lang="en-US" sz="1600" u="none" strike="noStrike" dirty="0">
                          <a:effectLst/>
                          <a:latin typeface="华文细黑" pitchFamily="2" charset="-122"/>
                          <a:ea typeface="华文细黑" pitchFamily="2" charset="-122"/>
                        </a:rPr>
                        <a:t> </a:t>
                      </a:r>
                      <a:endParaRPr lang="en-US" sz="1600" b="1" i="0" u="none" strike="noStrike" dirty="0">
                        <a:solidFill>
                          <a:srgbClr val="000000"/>
                        </a:solidFill>
                        <a:effectLst/>
                        <a:latin typeface="华文细黑" pitchFamily="2" charset="-122"/>
                        <a:ea typeface="华文细黑" pitchFamily="2" charset="-122"/>
                      </a:endParaRPr>
                    </a:p>
                  </a:txBody>
                  <a:tcPr marL="8319" marR="8319" marT="8319" marB="0" anchor="b"/>
                </a:tc>
                <a:extLst>
                  <a:ext uri="{0D108BD9-81ED-4DB2-BD59-A6C34878D82A}">
                    <a16:rowId xmlns:a16="http://schemas.microsoft.com/office/drawing/2014/main" val="10000"/>
                  </a:ext>
                </a:extLst>
              </a:tr>
              <a:tr h="576014">
                <a:tc>
                  <a:txBody>
                    <a:bodyPr/>
                    <a:lstStyle/>
                    <a:p>
                      <a:pPr algn="ctr" fontAlgn="b"/>
                      <a:r>
                        <a:rPr lang="en-US" altLang="zh-CN" sz="1600" u="none" strike="noStrike" dirty="0">
                          <a:effectLst/>
                          <a:latin typeface="华文细黑" pitchFamily="2" charset="-122"/>
                          <a:ea typeface="华文细黑" pitchFamily="2" charset="-122"/>
                        </a:rPr>
                        <a:t>Tungsten particles</a:t>
                      </a:r>
                      <a:endParaRPr lang="zh-CN" altLang="en-US" sz="1600" b="0" i="0" u="none" strike="noStrike" dirty="0">
                        <a:solidFill>
                          <a:srgbClr val="000000"/>
                        </a:solidFill>
                        <a:effectLst/>
                        <a:latin typeface="华文细黑" pitchFamily="2" charset="-122"/>
                        <a:ea typeface="华文细黑" pitchFamily="2" charset="-122"/>
                      </a:endParaRPr>
                    </a:p>
                  </a:txBody>
                  <a:tcPr marL="8319" marR="8319" marT="8319" marB="0" anchor="b"/>
                </a:tc>
                <a:tc>
                  <a:txBody>
                    <a:bodyPr/>
                    <a:lstStyle/>
                    <a:p>
                      <a:pPr algn="ctr" fontAlgn="b"/>
                      <a:r>
                        <a:rPr lang="en-US" altLang="zh-CN" sz="1600" u="none" strike="noStrike" dirty="0">
                          <a:effectLst/>
                          <a:latin typeface="华文细黑" pitchFamily="2" charset="-122"/>
                          <a:ea typeface="华文细黑" pitchFamily="2" charset="-122"/>
                        </a:rPr>
                        <a:t>-0.932</a:t>
                      </a:r>
                      <a:endParaRPr lang="en-US" altLang="zh-CN" sz="1600" b="0" i="0" u="none" strike="noStrike" dirty="0">
                        <a:solidFill>
                          <a:srgbClr val="000000"/>
                        </a:solidFill>
                        <a:effectLst/>
                        <a:latin typeface="华文细黑" pitchFamily="2" charset="-122"/>
                        <a:ea typeface="华文细黑" pitchFamily="2" charset="-122"/>
                      </a:endParaRPr>
                    </a:p>
                  </a:txBody>
                  <a:tcPr marL="8319" marR="8319" marT="8319" marB="0" anchor="b"/>
                </a:tc>
                <a:tc>
                  <a:txBody>
                    <a:bodyPr/>
                    <a:lstStyle/>
                    <a:p>
                      <a:pPr algn="ctr" fontAlgn="b"/>
                      <a:r>
                        <a:rPr lang="en-US" altLang="zh-CN" sz="1600" u="none" strike="noStrike" dirty="0">
                          <a:effectLst/>
                          <a:latin typeface="华文细黑" pitchFamily="2" charset="-122"/>
                          <a:ea typeface="华文细黑" pitchFamily="2" charset="-122"/>
                        </a:rPr>
                        <a:t>-0.99</a:t>
                      </a:r>
                      <a:endParaRPr lang="en-US" altLang="zh-CN" sz="1600" b="0" i="0" u="none" strike="noStrike" dirty="0">
                        <a:solidFill>
                          <a:srgbClr val="000000"/>
                        </a:solidFill>
                        <a:effectLst/>
                        <a:latin typeface="华文细黑" pitchFamily="2" charset="-122"/>
                        <a:ea typeface="华文细黑" pitchFamily="2" charset="-122"/>
                      </a:endParaRPr>
                    </a:p>
                  </a:txBody>
                  <a:tcPr marL="8319" marR="8319" marT="8319" marB="0" anchor="b"/>
                </a:tc>
                <a:tc>
                  <a:txBody>
                    <a:bodyPr/>
                    <a:lstStyle/>
                    <a:p>
                      <a:pPr algn="ctr" fontAlgn="b"/>
                      <a:r>
                        <a:rPr lang="en-US" altLang="zh-CN" sz="1600" u="none" strike="noStrike" dirty="0">
                          <a:effectLst/>
                          <a:latin typeface="华文细黑" pitchFamily="2" charset="-122"/>
                          <a:ea typeface="华文细黑" pitchFamily="2" charset="-122"/>
                        </a:rPr>
                        <a:t>-0.058</a:t>
                      </a:r>
                      <a:endParaRPr lang="en-US" altLang="zh-CN" sz="1600" b="0" i="0" u="none" strike="noStrike" dirty="0">
                        <a:solidFill>
                          <a:srgbClr val="000000"/>
                        </a:solidFill>
                        <a:effectLst/>
                        <a:latin typeface="华文细黑" pitchFamily="2" charset="-122"/>
                        <a:ea typeface="华文细黑" pitchFamily="2" charset="-122"/>
                      </a:endParaRPr>
                    </a:p>
                  </a:txBody>
                  <a:tcPr marL="8319" marR="8319" marT="8319" marB="0" anchor="b"/>
                </a:tc>
                <a:extLst>
                  <a:ext uri="{0D108BD9-81ED-4DB2-BD59-A6C34878D82A}">
                    <a16:rowId xmlns:a16="http://schemas.microsoft.com/office/drawing/2014/main" val="10001"/>
                  </a:ext>
                </a:extLst>
              </a:tr>
              <a:tr h="389938">
                <a:tc>
                  <a:txBody>
                    <a:bodyPr/>
                    <a:lstStyle/>
                    <a:p>
                      <a:pPr algn="ctr" fontAlgn="b"/>
                      <a:r>
                        <a:rPr lang="en-US" altLang="zh-CN" sz="1600" u="none" strike="noStrike" dirty="0">
                          <a:effectLst/>
                          <a:latin typeface="华文细黑" pitchFamily="2" charset="-122"/>
                          <a:ea typeface="华文细黑" pitchFamily="2" charset="-122"/>
                        </a:rPr>
                        <a:t>Tungsten</a:t>
                      </a:r>
                      <a:endParaRPr lang="zh-CN" altLang="en-US" sz="1600" b="0" i="0" u="none" strike="noStrike" dirty="0">
                        <a:solidFill>
                          <a:srgbClr val="000000"/>
                        </a:solidFill>
                        <a:effectLst/>
                        <a:latin typeface="华文细黑" pitchFamily="2" charset="-122"/>
                        <a:ea typeface="华文细黑" pitchFamily="2" charset="-122"/>
                      </a:endParaRPr>
                    </a:p>
                  </a:txBody>
                  <a:tcPr marL="8319" marR="8319" marT="8319" marB="0" anchor="b"/>
                </a:tc>
                <a:tc>
                  <a:txBody>
                    <a:bodyPr/>
                    <a:lstStyle/>
                    <a:p>
                      <a:pPr algn="ctr" fontAlgn="b"/>
                      <a:r>
                        <a:rPr lang="en-US" altLang="zh-CN" sz="1600" u="none" strike="noStrike" dirty="0">
                          <a:effectLst/>
                          <a:latin typeface="华文细黑" pitchFamily="2" charset="-122"/>
                          <a:ea typeface="华文细黑" pitchFamily="2" charset="-122"/>
                        </a:rPr>
                        <a:t>-1.144</a:t>
                      </a:r>
                      <a:endParaRPr lang="en-US" altLang="zh-CN" sz="1600" b="0" i="0" u="none" strike="noStrike" dirty="0">
                        <a:solidFill>
                          <a:srgbClr val="000000"/>
                        </a:solidFill>
                        <a:effectLst/>
                        <a:latin typeface="华文细黑" pitchFamily="2" charset="-122"/>
                        <a:ea typeface="华文细黑" pitchFamily="2" charset="-122"/>
                      </a:endParaRPr>
                    </a:p>
                  </a:txBody>
                  <a:tcPr marL="8319" marR="8319" marT="8319" marB="0" anchor="b"/>
                </a:tc>
                <a:tc>
                  <a:txBody>
                    <a:bodyPr/>
                    <a:lstStyle/>
                    <a:p>
                      <a:pPr algn="ctr" fontAlgn="b"/>
                      <a:r>
                        <a:rPr lang="en-US" altLang="zh-CN" sz="1600" u="none" strike="noStrike" dirty="0">
                          <a:effectLst/>
                          <a:latin typeface="华文细黑" pitchFamily="2" charset="-122"/>
                          <a:ea typeface="华文细黑" pitchFamily="2" charset="-122"/>
                        </a:rPr>
                        <a:t>-1.162</a:t>
                      </a:r>
                      <a:endParaRPr lang="en-US" altLang="zh-CN" sz="1600" b="0" i="0" u="none" strike="noStrike" dirty="0">
                        <a:solidFill>
                          <a:srgbClr val="000000"/>
                        </a:solidFill>
                        <a:effectLst/>
                        <a:latin typeface="华文细黑" pitchFamily="2" charset="-122"/>
                        <a:ea typeface="华文细黑" pitchFamily="2" charset="-122"/>
                      </a:endParaRPr>
                    </a:p>
                  </a:txBody>
                  <a:tcPr marL="8319" marR="8319" marT="8319" marB="0" anchor="b"/>
                </a:tc>
                <a:tc>
                  <a:txBody>
                    <a:bodyPr/>
                    <a:lstStyle/>
                    <a:p>
                      <a:pPr algn="ctr" fontAlgn="b"/>
                      <a:r>
                        <a:rPr lang="en-US" altLang="zh-CN" sz="1600" u="none" strike="noStrike" dirty="0">
                          <a:effectLst/>
                          <a:latin typeface="华文细黑" pitchFamily="2" charset="-122"/>
                          <a:ea typeface="华文细黑" pitchFamily="2" charset="-122"/>
                        </a:rPr>
                        <a:t>-0.018</a:t>
                      </a:r>
                      <a:endParaRPr lang="en-US" altLang="zh-CN" sz="1600" b="0" i="0" u="none" strike="noStrike" dirty="0">
                        <a:solidFill>
                          <a:srgbClr val="000000"/>
                        </a:solidFill>
                        <a:effectLst/>
                        <a:latin typeface="华文细黑" pitchFamily="2" charset="-122"/>
                        <a:ea typeface="华文细黑" pitchFamily="2" charset="-122"/>
                      </a:endParaRPr>
                    </a:p>
                  </a:txBody>
                  <a:tcPr marL="8319" marR="8319" marT="8319" marB="0" anchor="b"/>
                </a:tc>
                <a:extLst>
                  <a:ext uri="{0D108BD9-81ED-4DB2-BD59-A6C34878D82A}">
                    <a16:rowId xmlns:a16="http://schemas.microsoft.com/office/drawing/2014/main" val="10002"/>
                  </a:ext>
                </a:extLst>
              </a:tr>
              <a:tr h="389938">
                <a:tc>
                  <a:txBody>
                    <a:bodyPr/>
                    <a:lstStyle/>
                    <a:p>
                      <a:pPr algn="ctr" fontAlgn="b"/>
                      <a:r>
                        <a:rPr lang="en-US" altLang="zh-CN" sz="1600" b="0" i="0" u="none" strike="noStrike" dirty="0">
                          <a:solidFill>
                            <a:srgbClr val="000000"/>
                          </a:solidFill>
                          <a:effectLst/>
                          <a:latin typeface="华文细黑" pitchFamily="2" charset="-122"/>
                          <a:ea typeface="华文细黑" pitchFamily="2" charset="-122"/>
                        </a:rPr>
                        <a:t>Lead</a:t>
                      </a:r>
                      <a:endParaRPr lang="zh-CN" altLang="en-US" sz="1600" b="0" i="0" u="none" strike="noStrike" dirty="0">
                        <a:solidFill>
                          <a:srgbClr val="000000"/>
                        </a:solidFill>
                        <a:effectLst/>
                        <a:latin typeface="华文细黑" pitchFamily="2" charset="-122"/>
                        <a:ea typeface="华文细黑" pitchFamily="2" charset="-122"/>
                      </a:endParaRPr>
                    </a:p>
                  </a:txBody>
                  <a:tcPr marL="8319" marR="8319" marT="8319" marB="0" anchor="b"/>
                </a:tc>
                <a:tc>
                  <a:txBody>
                    <a:bodyPr/>
                    <a:lstStyle/>
                    <a:p>
                      <a:pPr algn="ctr" fontAlgn="b"/>
                      <a:r>
                        <a:rPr lang="en-US" altLang="zh-CN" sz="1600" u="none" strike="noStrike" dirty="0">
                          <a:effectLst/>
                          <a:latin typeface="华文细黑" pitchFamily="2" charset="-122"/>
                          <a:ea typeface="华文细黑" pitchFamily="2" charset="-122"/>
                        </a:rPr>
                        <a:t>1.322</a:t>
                      </a:r>
                      <a:endParaRPr lang="en-US" altLang="zh-CN" sz="1600" b="0" i="0" u="none" strike="noStrike" dirty="0">
                        <a:solidFill>
                          <a:srgbClr val="000000"/>
                        </a:solidFill>
                        <a:effectLst/>
                        <a:latin typeface="华文细黑" pitchFamily="2" charset="-122"/>
                        <a:ea typeface="华文细黑" pitchFamily="2" charset="-122"/>
                      </a:endParaRPr>
                    </a:p>
                  </a:txBody>
                  <a:tcPr marL="8319" marR="8319" marT="8319" marB="0" anchor="b"/>
                </a:tc>
                <a:tc>
                  <a:txBody>
                    <a:bodyPr/>
                    <a:lstStyle/>
                    <a:p>
                      <a:pPr algn="ctr" fontAlgn="b"/>
                      <a:r>
                        <a:rPr lang="en-US" altLang="zh-CN" sz="1600" u="none" strike="noStrike" dirty="0">
                          <a:effectLst/>
                          <a:latin typeface="华文细黑" pitchFamily="2" charset="-122"/>
                          <a:ea typeface="华文细黑" pitchFamily="2" charset="-122"/>
                        </a:rPr>
                        <a:t>1.562</a:t>
                      </a:r>
                      <a:endParaRPr lang="en-US" altLang="zh-CN" sz="1600" b="0" i="0" u="none" strike="noStrike" dirty="0">
                        <a:solidFill>
                          <a:srgbClr val="000000"/>
                        </a:solidFill>
                        <a:effectLst/>
                        <a:latin typeface="华文细黑" pitchFamily="2" charset="-122"/>
                        <a:ea typeface="华文细黑" pitchFamily="2" charset="-122"/>
                      </a:endParaRPr>
                    </a:p>
                  </a:txBody>
                  <a:tcPr marL="8319" marR="8319" marT="8319" marB="0" anchor="b"/>
                </a:tc>
                <a:tc>
                  <a:txBody>
                    <a:bodyPr/>
                    <a:lstStyle/>
                    <a:p>
                      <a:pPr algn="ctr" fontAlgn="b"/>
                      <a:r>
                        <a:rPr lang="en-US" altLang="zh-CN" sz="1600" u="none" strike="noStrike" dirty="0">
                          <a:effectLst/>
                          <a:latin typeface="华文细黑" pitchFamily="2" charset="-122"/>
                          <a:ea typeface="华文细黑" pitchFamily="2" charset="-122"/>
                        </a:rPr>
                        <a:t>0.24</a:t>
                      </a:r>
                      <a:endParaRPr lang="en-US" altLang="zh-CN" sz="1600" b="0" i="0" u="none" strike="noStrike" dirty="0">
                        <a:solidFill>
                          <a:srgbClr val="000000"/>
                        </a:solidFill>
                        <a:effectLst/>
                        <a:latin typeface="华文细黑" pitchFamily="2" charset="-122"/>
                        <a:ea typeface="华文细黑" pitchFamily="2" charset="-122"/>
                      </a:endParaRPr>
                    </a:p>
                  </a:txBody>
                  <a:tcPr marL="8319" marR="8319" marT="8319" marB="0" anchor="b"/>
                </a:tc>
                <a:extLst>
                  <a:ext uri="{0D108BD9-81ED-4DB2-BD59-A6C34878D82A}">
                    <a16:rowId xmlns:a16="http://schemas.microsoft.com/office/drawing/2014/main" val="10003"/>
                  </a:ext>
                </a:extLst>
              </a:tr>
            </a:tbl>
          </a:graphicData>
        </a:graphic>
      </p:graphicFrame>
      <p:sp>
        <p:nvSpPr>
          <p:cNvPr id="18" name="矩形 17">
            <a:extLst>
              <a:ext uri="{FF2B5EF4-FFF2-40B4-BE49-F238E27FC236}">
                <a16:creationId xmlns:a16="http://schemas.microsoft.com/office/drawing/2014/main" id="{FB18C4C1-8688-4333-8953-B4454B8263E9}"/>
              </a:ext>
            </a:extLst>
          </p:cNvPr>
          <p:cNvSpPr/>
          <p:nvPr/>
        </p:nvSpPr>
        <p:spPr>
          <a:xfrm>
            <a:off x="3898900" y="5923242"/>
            <a:ext cx="6007100" cy="646331"/>
          </a:xfrm>
          <a:prstGeom prst="rect">
            <a:avLst/>
          </a:prstGeom>
          <a:effectLst/>
        </p:spPr>
        <p:txBody>
          <a:bodyPr wrap="square">
            <a:spAutoFit/>
          </a:bodyPr>
          <a:lstStyle/>
          <a:p>
            <a:pPr lvl="0" algn="ctr">
              <a:lnSpc>
                <a:spcPct val="90000"/>
              </a:lnSpc>
              <a:spcBef>
                <a:spcPct val="20000"/>
              </a:spcBef>
              <a:defRPr/>
            </a:pPr>
            <a:r>
              <a:rPr lang="en-US" altLang="zh-CN" sz="2000" b="1" dirty="0">
                <a:solidFill>
                  <a:srgbClr val="C00000"/>
                </a:solidFill>
                <a:latin typeface="华文细黑" pitchFamily="2" charset="-122"/>
                <a:ea typeface="华文细黑" pitchFamily="2" charset="-122"/>
              </a:rPr>
              <a:t>Experiments verified The accuracy of target-reactor coupling calculation and core design</a:t>
            </a:r>
          </a:p>
        </p:txBody>
      </p:sp>
      <p:sp>
        <p:nvSpPr>
          <p:cNvPr id="7" name="标题 6"/>
          <p:cNvSpPr>
            <a:spLocks noGrp="1"/>
          </p:cNvSpPr>
          <p:nvPr>
            <p:ph type="title"/>
          </p:nvPr>
        </p:nvSpPr>
        <p:spPr/>
        <p:txBody>
          <a:bodyPr anchor="ctr"/>
          <a:lstStyle/>
          <a:p>
            <a:r>
              <a:rPr lang="en-US" altLang="zh-CN" kern="1200" dirty="0">
                <a:latin typeface="Times New Roman" charset="0"/>
                <a:ea typeface="Times New Roman" charset="0"/>
                <a:cs typeface="Times New Roman" charset="0"/>
              </a:rPr>
              <a:t>Neutron Verifications</a:t>
            </a:r>
            <a:endParaRPr lang="zh-CN" altLang="en-US" kern="1200" dirty="0">
              <a:latin typeface="Times New Roman" charset="0"/>
              <a:ea typeface="Times New Roman" charset="0"/>
              <a:cs typeface="Times New Roman" charset="0"/>
            </a:endParaRPr>
          </a:p>
        </p:txBody>
      </p:sp>
      <p:grpSp>
        <p:nvGrpSpPr>
          <p:cNvPr id="14" name="组 5"/>
          <p:cNvGrpSpPr/>
          <p:nvPr/>
        </p:nvGrpSpPr>
        <p:grpSpPr>
          <a:xfrm>
            <a:off x="95573" y="3806212"/>
            <a:ext cx="3803328" cy="2699065"/>
            <a:chOff x="263511" y="1417638"/>
            <a:chExt cx="4431146" cy="2930296"/>
          </a:xfrm>
        </p:grpSpPr>
        <p:pic>
          <p:nvPicPr>
            <p:cNvPr id="19" name="图片 1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63511" y="1417638"/>
              <a:ext cx="4411906" cy="29302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图片 1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232387" y="1417638"/>
              <a:ext cx="1462270" cy="10821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2" name="矩形 1"/>
          <p:cNvSpPr/>
          <p:nvPr/>
        </p:nvSpPr>
        <p:spPr>
          <a:xfrm>
            <a:off x="95573" y="5810434"/>
            <a:ext cx="3803327" cy="769441"/>
          </a:xfrm>
          <a:prstGeom prst="rect">
            <a:avLst/>
          </a:prstGeom>
        </p:spPr>
        <p:txBody>
          <a:bodyPr wrap="square">
            <a:spAutoFit/>
          </a:bodyPr>
          <a:lstStyle/>
          <a:p>
            <a:pPr lvl="0" algn="ctr">
              <a:lnSpc>
                <a:spcPct val="110000"/>
              </a:lnSpc>
              <a:buClr>
                <a:srgbClr val="FF0000"/>
              </a:buClr>
              <a:defRPr/>
            </a:pPr>
            <a:r>
              <a:rPr lang="en-US" altLang="zh-CN" sz="2000" b="1" kern="0" dirty="0">
                <a:solidFill>
                  <a:schemeClr val="bg1"/>
                </a:solidFill>
                <a:latin typeface="华文细黑" pitchFamily="2" charset="-122"/>
                <a:ea typeface="华文细黑" pitchFamily="2" charset="-122"/>
                <a:cs typeface="Times New Roman" pitchFamily="18" charset="0"/>
              </a:rPr>
              <a:t>Built at the end of 2016</a:t>
            </a:r>
            <a:r>
              <a:rPr lang="zh-CN" altLang="en-US" sz="2000" b="1" kern="0" dirty="0">
                <a:solidFill>
                  <a:schemeClr val="bg1"/>
                </a:solidFill>
                <a:latin typeface="华文细黑" pitchFamily="2" charset="-122"/>
                <a:ea typeface="华文细黑" pitchFamily="2" charset="-122"/>
                <a:cs typeface="Times New Roman" pitchFamily="18" charset="0"/>
              </a:rPr>
              <a:t>（</a:t>
            </a:r>
            <a:r>
              <a:rPr lang="en-US" altLang="zh-CN" sz="2000" b="1" kern="0" dirty="0">
                <a:solidFill>
                  <a:schemeClr val="bg1"/>
                </a:solidFill>
                <a:latin typeface="华文细黑" pitchFamily="2" charset="-122"/>
                <a:ea typeface="华文细黑" pitchFamily="2" charset="-122"/>
                <a:cs typeface="Times New Roman" pitchFamily="18" charset="0"/>
              </a:rPr>
              <a:t> CIAE+IMP</a:t>
            </a:r>
            <a:r>
              <a:rPr lang="zh-CN" altLang="en-US" sz="2000" b="1" kern="0" dirty="0">
                <a:solidFill>
                  <a:schemeClr val="bg1"/>
                </a:solidFill>
                <a:latin typeface="华文细黑" pitchFamily="2" charset="-122"/>
                <a:ea typeface="华文细黑" pitchFamily="2" charset="-122"/>
                <a:cs typeface="Times New Roman" pitchFamily="18" charset="0"/>
              </a:rPr>
              <a:t>）</a:t>
            </a:r>
            <a:endParaRPr lang="en-US" altLang="zh-CN" sz="2000" b="1" kern="0" dirty="0">
              <a:solidFill>
                <a:schemeClr val="bg1"/>
              </a:solidFill>
              <a:latin typeface="华文细黑" pitchFamily="2" charset="-122"/>
              <a:ea typeface="华文细黑" pitchFamily="2" charset="-122"/>
              <a:cs typeface="Times New Roman" pitchFamily="18" charset="0"/>
            </a:endParaRPr>
          </a:p>
        </p:txBody>
      </p:sp>
    </p:spTree>
    <p:extLst>
      <p:ext uri="{BB962C8B-B14F-4D97-AF65-F5344CB8AC3E}">
        <p14:creationId xmlns:p14="http://schemas.microsoft.com/office/powerpoint/2010/main" val="208044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C208893D-F724-4D4B-98D9-06D78A8B03E2}"/>
              </a:ext>
            </a:extLst>
          </p:cNvPr>
          <p:cNvGrpSpPr/>
          <p:nvPr/>
        </p:nvGrpSpPr>
        <p:grpSpPr>
          <a:xfrm>
            <a:off x="388081" y="1689016"/>
            <a:ext cx="8984295" cy="4860419"/>
            <a:chOff x="361594" y="1416307"/>
            <a:chExt cx="9199918" cy="5308136"/>
          </a:xfrm>
        </p:grpSpPr>
        <p:grpSp>
          <p:nvGrpSpPr>
            <p:cNvPr id="9" name="组合 8">
              <a:extLst>
                <a:ext uri="{FF2B5EF4-FFF2-40B4-BE49-F238E27FC236}">
                  <a16:creationId xmlns:a16="http://schemas.microsoft.com/office/drawing/2014/main" id="{D65A2F34-1C08-4617-B9D0-47350E74195D}"/>
                </a:ext>
              </a:extLst>
            </p:cNvPr>
            <p:cNvGrpSpPr/>
            <p:nvPr/>
          </p:nvGrpSpPr>
          <p:grpSpPr>
            <a:xfrm>
              <a:off x="370954" y="1416307"/>
              <a:ext cx="9190558" cy="2466215"/>
              <a:chOff x="224023" y="1580824"/>
              <a:chExt cx="8178160" cy="3111692"/>
            </a:xfrm>
          </p:grpSpPr>
          <p:pic>
            <p:nvPicPr>
              <p:cNvPr id="3" name="Picture 2" descr="C:\Users\lenovo\Desktop\QQ图片20170519135502.jpg">
                <a:extLst>
                  <a:ext uri="{FF2B5EF4-FFF2-40B4-BE49-F238E27FC236}">
                    <a16:creationId xmlns:a16="http://schemas.microsoft.com/office/drawing/2014/main" id="{A3E35816-459C-468A-8CFA-B22B5164960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291568" y="2096415"/>
                <a:ext cx="2784280" cy="175309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矩形 3">
                <a:extLst>
                  <a:ext uri="{FF2B5EF4-FFF2-40B4-BE49-F238E27FC236}">
                    <a16:creationId xmlns:a16="http://schemas.microsoft.com/office/drawing/2014/main" id="{8BC5C999-36E1-48AB-99F4-16463F6B22E6}"/>
                  </a:ext>
                </a:extLst>
              </p:cNvPr>
              <p:cNvSpPr/>
              <p:nvPr/>
            </p:nvSpPr>
            <p:spPr>
              <a:xfrm>
                <a:off x="3408225" y="4319718"/>
                <a:ext cx="1887760" cy="372798"/>
              </a:xfrm>
              <a:prstGeom prst="rect">
                <a:avLst/>
              </a:prstGeom>
            </p:spPr>
            <p:txBody>
              <a:bodyPr wrap="square">
                <a:spAutoFit/>
              </a:bodyPr>
              <a:lstStyle/>
              <a:p>
                <a:pPr marL="0" marR="0" lvl="0" indent="0" algn="ctr" defTabSz="914400" rtl="0" eaLnBrk="1" fontAlgn="base" latinLnBrk="0" hangingPunct="1">
                  <a:lnSpc>
                    <a:spcPct val="120000"/>
                  </a:lnSpc>
                  <a:spcBef>
                    <a:spcPct val="50000"/>
                  </a:spcBef>
                  <a:spcAft>
                    <a:spcPct val="0"/>
                  </a:spcAft>
                  <a:buClrTx/>
                  <a:buSzTx/>
                  <a:buFontTx/>
                  <a:buNone/>
                  <a:tabLst/>
                  <a:defRPr/>
                </a:pPr>
                <a:r>
                  <a:rPr kumimoji="0" lang="en-US" altLang="zh-CN" sz="1100" b="1" i="0" u="none" strike="noStrike" kern="1200" cap="none" spc="0" normalizeH="0" baseline="0" noProof="0" dirty="0">
                    <a:ln>
                      <a:noFill/>
                    </a:ln>
                    <a:solidFill>
                      <a:prstClr val="black"/>
                    </a:solidFill>
                    <a:effectLst/>
                    <a:uLnTx/>
                    <a:uFillTx/>
                    <a:latin typeface="华文细黑" pitchFamily="2" charset="-122"/>
                    <a:ea typeface="华文细黑" pitchFamily="2" charset="-122"/>
                    <a:cs typeface="+mn-cs"/>
                  </a:rPr>
                  <a:t>Oxygen control setups</a:t>
                </a:r>
                <a:endParaRPr kumimoji="0" lang="zh-CN" altLang="en-US" sz="1100" b="1" i="0" u="none" strike="noStrike" kern="1200" cap="none" spc="0" normalizeH="0" baseline="0" noProof="0" dirty="0">
                  <a:ln>
                    <a:noFill/>
                  </a:ln>
                  <a:solidFill>
                    <a:prstClr val="black"/>
                  </a:solidFill>
                  <a:effectLst/>
                  <a:uLnTx/>
                  <a:uFillTx/>
                  <a:latin typeface="华文细黑" pitchFamily="2" charset="-122"/>
                  <a:ea typeface="华文细黑" pitchFamily="2" charset="-122"/>
                  <a:cs typeface="+mn-cs"/>
                </a:endParaRPr>
              </a:p>
            </p:txBody>
          </p:sp>
          <p:pic>
            <p:nvPicPr>
              <p:cNvPr id="5" name="Picture 2">
                <a:extLst>
                  <a:ext uri="{FF2B5EF4-FFF2-40B4-BE49-F238E27FC236}">
                    <a16:creationId xmlns:a16="http://schemas.microsoft.com/office/drawing/2014/main" id="{531576E9-DA0A-412A-B25C-7F3A5D44D15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96480" y="1580824"/>
                <a:ext cx="2808312" cy="27874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4" descr="D:\ADS\合同&amp;业务&amp;报价\北面滩实验室装修\设备搬迁照片\DSC_1837.JPG">
                <a:extLst>
                  <a:ext uri="{FF2B5EF4-FFF2-40B4-BE49-F238E27FC236}">
                    <a16:creationId xmlns:a16="http://schemas.microsoft.com/office/drawing/2014/main" id="{40B719A5-D08B-4125-8C47-47496CE21A28}"/>
                  </a:ext>
                </a:extLst>
              </p:cNvPr>
              <p:cNvPicPr preferRelativeResize="0">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13040" y="1580824"/>
                <a:ext cx="3089143" cy="2821778"/>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13" name="组合 12">
              <a:extLst>
                <a:ext uri="{FF2B5EF4-FFF2-40B4-BE49-F238E27FC236}">
                  <a16:creationId xmlns:a16="http://schemas.microsoft.com/office/drawing/2014/main" id="{D19B9084-098F-4227-AABE-064B0623957F}"/>
                </a:ext>
              </a:extLst>
            </p:cNvPr>
            <p:cNvGrpSpPr/>
            <p:nvPr/>
          </p:nvGrpSpPr>
          <p:grpSpPr>
            <a:xfrm>
              <a:off x="361594" y="3890149"/>
              <a:ext cx="9199918" cy="2441608"/>
              <a:chOff x="217578" y="3742602"/>
              <a:chExt cx="6607630" cy="2268253"/>
            </a:xfrm>
          </p:grpSpPr>
          <p:pic>
            <p:nvPicPr>
              <p:cNvPr id="10" name="Picture 2" descr="C:\Users\FDS Team\Desktop\23 概况-科学研究（2014-07-28）.jpg">
                <a:extLst>
                  <a:ext uri="{FF2B5EF4-FFF2-40B4-BE49-F238E27FC236}">
                    <a16:creationId xmlns:a16="http://schemas.microsoft.com/office/drawing/2014/main" id="{794700CF-3F23-45C6-9286-23CA874FAEB2}"/>
                  </a:ext>
                </a:extLst>
              </p:cNvPr>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p:blipFill>
            <p:spPr bwMode="auto">
              <a:xfrm>
                <a:off x="217578" y="3743513"/>
                <a:ext cx="3511286" cy="2267342"/>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图片 10">
                <a:extLst>
                  <a:ext uri="{FF2B5EF4-FFF2-40B4-BE49-F238E27FC236}">
                    <a16:creationId xmlns:a16="http://schemas.microsoft.com/office/drawing/2014/main" id="{239F6C6E-2657-4926-B453-61ECF0CCE68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800872" y="3742602"/>
                <a:ext cx="3024336" cy="2268252"/>
              </a:xfrm>
              <a:prstGeom prst="rect">
                <a:avLst/>
              </a:prstGeom>
            </p:spPr>
          </p:pic>
        </p:grpSp>
        <p:sp>
          <p:nvSpPr>
            <p:cNvPr id="14" name="矩形 13">
              <a:extLst>
                <a:ext uri="{FF2B5EF4-FFF2-40B4-BE49-F238E27FC236}">
                  <a16:creationId xmlns:a16="http://schemas.microsoft.com/office/drawing/2014/main" id="{392BBADD-7BE7-49B4-AB71-CFCC2886731B}"/>
                </a:ext>
              </a:extLst>
            </p:cNvPr>
            <p:cNvSpPr/>
            <p:nvPr/>
          </p:nvSpPr>
          <p:spPr>
            <a:xfrm>
              <a:off x="3970317" y="6413875"/>
              <a:ext cx="2121450" cy="310568"/>
            </a:xfrm>
            <a:prstGeom prst="rect">
              <a:avLst/>
            </a:prstGeom>
          </p:spPr>
          <p:txBody>
            <a:bodyPr wrap="square">
              <a:spAutoFit/>
            </a:bodyPr>
            <a:lstStyle/>
            <a:p>
              <a:pPr marL="0" marR="0" lvl="0" indent="0" algn="ctr" defTabSz="914400" rtl="0" eaLnBrk="1" fontAlgn="base" latinLnBrk="0" hangingPunct="1">
                <a:lnSpc>
                  <a:spcPct val="120000"/>
                </a:lnSpc>
                <a:spcBef>
                  <a:spcPct val="50000"/>
                </a:spcBef>
                <a:spcAft>
                  <a:spcPct val="0"/>
                </a:spcAft>
                <a:buClrTx/>
                <a:buSzTx/>
                <a:buFontTx/>
                <a:buNone/>
                <a:tabLst/>
                <a:defRPr/>
              </a:pPr>
              <a:r>
                <a:rPr kumimoji="0" lang="en-US" altLang="zh-CN" sz="1200" b="1" i="0" u="none" strike="noStrike" kern="1200" cap="none" spc="0" normalizeH="0" baseline="0" noProof="0">
                  <a:ln>
                    <a:noFill/>
                  </a:ln>
                  <a:solidFill>
                    <a:prstClr val="black"/>
                  </a:solidFill>
                  <a:effectLst/>
                  <a:uLnTx/>
                  <a:uFillTx/>
                  <a:latin typeface="华文细黑" pitchFamily="2" charset="-122"/>
                  <a:ea typeface="华文细黑" pitchFamily="2" charset="-122"/>
                  <a:cs typeface="+mn-cs"/>
                </a:rPr>
                <a:t>LBE</a:t>
              </a:r>
              <a:r>
                <a:rPr kumimoji="0" lang="en-US" altLang="zh-CN" sz="1200" b="1" i="0" u="none" strike="noStrike" kern="1200" cap="none" spc="0" normalizeH="0" noProof="0">
                  <a:ln>
                    <a:noFill/>
                  </a:ln>
                  <a:solidFill>
                    <a:prstClr val="black"/>
                  </a:solidFill>
                  <a:effectLst/>
                  <a:uLnTx/>
                  <a:uFillTx/>
                  <a:latin typeface="华文细黑" pitchFamily="2" charset="-122"/>
                  <a:ea typeface="华文细黑" pitchFamily="2" charset="-122"/>
                  <a:cs typeface="+mn-cs"/>
                </a:rPr>
                <a:t> Loop</a:t>
              </a:r>
              <a:endParaRPr kumimoji="0" lang="zh-CN" altLang="en-US" sz="1200" b="1" i="0" u="none" strike="noStrike" kern="1200" cap="none" spc="0" normalizeH="0" baseline="0" noProof="0" dirty="0">
                <a:ln>
                  <a:noFill/>
                </a:ln>
                <a:solidFill>
                  <a:prstClr val="black"/>
                </a:solidFill>
                <a:effectLst/>
                <a:uLnTx/>
                <a:uFillTx/>
                <a:latin typeface="华文细黑" pitchFamily="2" charset="-122"/>
                <a:ea typeface="华文细黑" pitchFamily="2" charset="-122"/>
                <a:cs typeface="+mn-cs"/>
              </a:endParaRPr>
            </a:p>
          </p:txBody>
        </p:sp>
      </p:grpSp>
      <p:sp>
        <p:nvSpPr>
          <p:cNvPr id="15" name="文本框 14">
            <a:extLst>
              <a:ext uri="{FF2B5EF4-FFF2-40B4-BE49-F238E27FC236}">
                <a16:creationId xmlns:a16="http://schemas.microsoft.com/office/drawing/2014/main" id="{50F4A9E0-3569-422D-9010-0B170888DEC0}"/>
              </a:ext>
            </a:extLst>
          </p:cNvPr>
          <p:cNvSpPr txBox="1"/>
          <p:nvPr/>
        </p:nvSpPr>
        <p:spPr>
          <a:xfrm>
            <a:off x="344487" y="858019"/>
            <a:ext cx="9300957" cy="830997"/>
          </a:xfrm>
          <a:prstGeom prst="rect">
            <a:avLst/>
          </a:prstGeom>
          <a:noFill/>
        </p:spPr>
        <p:txBody>
          <a:bodyPr wrap="square" rtlCol="0">
            <a:spAutoFit/>
          </a:bodyPr>
          <a:lstStyle/>
          <a:p>
            <a:pPr lvl="0">
              <a:defRPr/>
            </a:pPr>
            <a:r>
              <a:rPr kumimoji="1" lang="en-US" altLang="zh-CN" sz="2400" b="1" dirty="0">
                <a:solidFill>
                  <a:srgbClr val="C00000"/>
                </a:solidFill>
                <a:latin typeface="华文细黑" pitchFamily="2" charset="-122"/>
                <a:ea typeface="华文细黑" pitchFamily="2" charset="-122"/>
              </a:rPr>
              <a:t>Built several LBE circuit </a:t>
            </a:r>
            <a:r>
              <a:rPr kumimoji="1" lang="en-US" altLang="zh-CN" sz="2400" b="1">
                <a:solidFill>
                  <a:srgbClr val="C00000"/>
                </a:solidFill>
                <a:latin typeface="华文细黑" pitchFamily="2" charset="-122"/>
                <a:ea typeface="华文细黑" pitchFamily="2" charset="-122"/>
              </a:rPr>
              <a:t>research loops, </a:t>
            </a:r>
            <a:r>
              <a:rPr kumimoji="1" lang="en-US" altLang="zh-CN" sz="2400" b="1" dirty="0">
                <a:solidFill>
                  <a:srgbClr val="C00000"/>
                </a:solidFill>
                <a:latin typeface="华文细黑" pitchFamily="2" charset="-122"/>
                <a:ea typeface="华文细黑" pitchFamily="2" charset="-122"/>
              </a:rPr>
              <a:t>achieved the precise control of oxygen concentration.</a:t>
            </a:r>
            <a:endParaRPr kumimoji="1" lang="zh-CN" altLang="en-US" sz="2400" b="1" i="0" u="none" strike="noStrike" kern="1200" cap="none" spc="0" normalizeH="0" baseline="0" noProof="0" dirty="0">
              <a:ln>
                <a:noFill/>
              </a:ln>
              <a:solidFill>
                <a:srgbClr val="C00000"/>
              </a:solidFill>
              <a:uLnTx/>
              <a:uFillTx/>
              <a:latin typeface="华文细黑" pitchFamily="2" charset="-122"/>
              <a:ea typeface="华文细黑" pitchFamily="2" charset="-122"/>
              <a:cs typeface="+mn-cs"/>
            </a:endParaRPr>
          </a:p>
        </p:txBody>
      </p:sp>
      <p:sp>
        <p:nvSpPr>
          <p:cNvPr id="16" name="标题 15"/>
          <p:cNvSpPr>
            <a:spLocks noGrp="1"/>
          </p:cNvSpPr>
          <p:nvPr>
            <p:ph type="title"/>
          </p:nvPr>
        </p:nvSpPr>
        <p:spPr/>
        <p:txBody>
          <a:bodyPr anchor="ctr"/>
          <a:lstStyle/>
          <a:p>
            <a:r>
              <a:rPr lang="en-US" altLang="zh-CN" kern="1200" dirty="0">
                <a:latin typeface="Times New Roman" charset="0"/>
                <a:ea typeface="Times New Roman" charset="0"/>
                <a:cs typeface="Times New Roman" charset="0"/>
              </a:rPr>
              <a:t>LBE Loop &amp; Oxygen Control System</a:t>
            </a:r>
            <a:endParaRPr lang="zh-CN" altLang="en-US" kern="12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505626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lstStyle/>
          <a:p>
            <a:r>
              <a:rPr lang="en-US" altLang="zh-CN" kern="1200" dirty="0">
                <a:latin typeface="Times New Roman" charset="0"/>
                <a:ea typeface="Times New Roman" charset="0"/>
                <a:cs typeface="Times New Roman" charset="0"/>
              </a:rPr>
              <a:t>Outlines</a:t>
            </a:r>
            <a:endParaRPr lang="zh-CN" altLang="en-US" kern="1200" dirty="0">
              <a:latin typeface="Times New Roman" charset="0"/>
              <a:ea typeface="Times New Roman" charset="0"/>
              <a:cs typeface="Times New Roman" charset="0"/>
            </a:endParaRPr>
          </a:p>
        </p:txBody>
      </p:sp>
      <p:sp>
        <p:nvSpPr>
          <p:cNvPr id="5" name="Rectangle 3"/>
          <p:cNvSpPr txBox="1">
            <a:spLocks noChangeArrowheads="1"/>
          </p:cNvSpPr>
          <p:nvPr/>
        </p:nvSpPr>
        <p:spPr>
          <a:xfrm>
            <a:off x="1258565" y="1607780"/>
            <a:ext cx="7668852" cy="2877711"/>
          </a:xfrm>
          <a:prstGeom prst="rect">
            <a:avLst/>
          </a:prstGeom>
          <a:noFill/>
          <a:ln/>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600"/>
              </a:spcAft>
            </a:pPr>
            <a:r>
              <a:rPr lang="en-US" altLang="zh-CN" sz="2800" b="1" dirty="0">
                <a:solidFill>
                  <a:srgbClr val="C9CBCE"/>
                </a:solidFill>
                <a:latin typeface="Times New Roman" charset="0"/>
                <a:ea typeface="黑体" charset="0"/>
                <a:cs typeface="黑体" charset="0"/>
              </a:rPr>
              <a:t>Motivation and Project Introduction </a:t>
            </a:r>
          </a:p>
          <a:p>
            <a:pPr>
              <a:spcBef>
                <a:spcPts val="0"/>
              </a:spcBef>
              <a:spcAft>
                <a:spcPts val="600"/>
              </a:spcAft>
            </a:pPr>
            <a:r>
              <a:rPr lang="en-US" altLang="zh-CN" sz="2800" b="1" dirty="0">
                <a:solidFill>
                  <a:srgbClr val="C9CBCE"/>
                </a:solidFill>
                <a:latin typeface="Times New Roman" charset="0"/>
                <a:ea typeface="黑体" charset="0"/>
                <a:cs typeface="黑体" charset="0"/>
              </a:rPr>
              <a:t>Design and Progress</a:t>
            </a:r>
          </a:p>
          <a:p>
            <a:pPr lvl="1">
              <a:spcBef>
                <a:spcPts val="0"/>
              </a:spcBef>
              <a:spcAft>
                <a:spcPts val="600"/>
              </a:spcAft>
            </a:pPr>
            <a:r>
              <a:rPr lang="en-US" altLang="zh-CN" sz="2400" b="1" dirty="0">
                <a:solidFill>
                  <a:srgbClr val="C9CBCE"/>
                </a:solidFill>
                <a:latin typeface="Times New Roman" charset="0"/>
                <a:ea typeface="黑体" charset="0"/>
                <a:cs typeface="黑体" charset="0"/>
              </a:rPr>
              <a:t>Accelerator</a:t>
            </a:r>
          </a:p>
          <a:p>
            <a:pPr lvl="1">
              <a:spcBef>
                <a:spcPts val="0"/>
              </a:spcBef>
              <a:spcAft>
                <a:spcPts val="600"/>
              </a:spcAft>
            </a:pPr>
            <a:r>
              <a:rPr lang="en-US" altLang="zh-CN" sz="2400" b="1" dirty="0">
                <a:solidFill>
                  <a:srgbClr val="C9CBCE"/>
                </a:solidFill>
                <a:latin typeface="Times New Roman" charset="0"/>
                <a:ea typeface="黑体" charset="0"/>
                <a:cs typeface="黑体" charset="0"/>
              </a:rPr>
              <a:t>Target</a:t>
            </a:r>
          </a:p>
          <a:p>
            <a:pPr lvl="1">
              <a:spcBef>
                <a:spcPts val="0"/>
              </a:spcBef>
              <a:spcAft>
                <a:spcPts val="600"/>
              </a:spcAft>
            </a:pPr>
            <a:r>
              <a:rPr lang="en-US" altLang="zh-CN" sz="2400" b="1" dirty="0">
                <a:solidFill>
                  <a:srgbClr val="C9CBCE"/>
                </a:solidFill>
                <a:latin typeface="Times New Roman" charset="0"/>
                <a:ea typeface="黑体" charset="0"/>
                <a:cs typeface="黑体" charset="0"/>
              </a:rPr>
              <a:t>Reactor</a:t>
            </a:r>
          </a:p>
          <a:p>
            <a:pPr>
              <a:spcBef>
                <a:spcPts val="0"/>
              </a:spcBef>
              <a:spcAft>
                <a:spcPts val="600"/>
              </a:spcAft>
            </a:pPr>
            <a:r>
              <a:rPr lang="en-US" altLang="zh-CN" sz="2800" b="1" dirty="0">
                <a:latin typeface="Times New Roman" charset="0"/>
                <a:ea typeface="黑体" charset="0"/>
                <a:cs typeface="黑体" charset="0"/>
              </a:rPr>
              <a:t>Summary</a:t>
            </a:r>
          </a:p>
        </p:txBody>
      </p:sp>
    </p:spTree>
    <p:extLst>
      <p:ext uri="{BB962C8B-B14F-4D97-AF65-F5344CB8AC3E}">
        <p14:creationId xmlns:p14="http://schemas.microsoft.com/office/powerpoint/2010/main" val="1673737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lstStyle/>
          <a:p>
            <a:r>
              <a:rPr lang="en-US" altLang="zh-CN" kern="1200" dirty="0">
                <a:latin typeface="Times New Roman" charset="0"/>
                <a:ea typeface="Times New Roman" charset="0"/>
                <a:cs typeface="Times New Roman" charset="0"/>
              </a:rPr>
              <a:t>Summary</a:t>
            </a:r>
            <a:endParaRPr lang="zh-CN" altLang="en-US" kern="1200" dirty="0">
              <a:latin typeface="Times New Roman" charset="0"/>
              <a:ea typeface="Times New Roman" charset="0"/>
              <a:cs typeface="Times New Roman" charset="0"/>
            </a:endParaRPr>
          </a:p>
        </p:txBody>
      </p:sp>
      <p:sp>
        <p:nvSpPr>
          <p:cNvPr id="3" name="文本框 2"/>
          <p:cNvSpPr txBox="1"/>
          <p:nvPr/>
        </p:nvSpPr>
        <p:spPr>
          <a:xfrm>
            <a:off x="802197" y="1445343"/>
            <a:ext cx="8229600" cy="4399987"/>
          </a:xfrm>
          <a:prstGeom prst="rect">
            <a:avLst/>
          </a:prstGeom>
          <a:noFill/>
        </p:spPr>
        <p:txBody>
          <a:bodyPr wrap="square" rtlCol="0">
            <a:spAutoFit/>
          </a:bodyPr>
          <a:lstStyle/>
          <a:p>
            <a:pPr marL="342900" indent="-342900">
              <a:lnSpc>
                <a:spcPct val="150000"/>
              </a:lnSpc>
              <a:spcAft>
                <a:spcPts val="1200"/>
              </a:spcAft>
              <a:buFont typeface="Arial" charset="0"/>
              <a:buChar char="•"/>
            </a:pPr>
            <a:r>
              <a:rPr kumimoji="1" lang="en-US" altLang="zh-CN" dirty="0" err="1"/>
              <a:t>CiADS</a:t>
            </a:r>
            <a:r>
              <a:rPr kumimoji="1" lang="en-US" altLang="zh-CN" dirty="0"/>
              <a:t> is worldwide first facility of Accelerator Driven System. It has been approved and breaking ground in this year.</a:t>
            </a:r>
          </a:p>
          <a:p>
            <a:pPr marL="342900" indent="-342900">
              <a:lnSpc>
                <a:spcPct val="150000"/>
              </a:lnSpc>
              <a:spcAft>
                <a:spcPts val="1200"/>
              </a:spcAft>
              <a:buFont typeface="Arial" charset="0"/>
              <a:buChar char="•"/>
            </a:pPr>
            <a:r>
              <a:rPr kumimoji="1" lang="en-US" altLang="zh-CN" dirty="0" err="1"/>
              <a:t>CiADS</a:t>
            </a:r>
            <a:r>
              <a:rPr kumimoji="1" lang="en-US" altLang="zh-CN" dirty="0"/>
              <a:t> will demonstrate the technologies on high power </a:t>
            </a:r>
            <a:r>
              <a:rPr kumimoji="1" lang="en-US" altLang="zh-CN" dirty="0" err="1"/>
              <a:t>linac</a:t>
            </a:r>
            <a:r>
              <a:rPr kumimoji="1" lang="en-US" altLang="zh-CN" dirty="0"/>
              <a:t>, granular target, LBE sub-critical FR,  and the high power coupling among them.</a:t>
            </a:r>
          </a:p>
          <a:p>
            <a:pPr marL="342900" indent="-342900">
              <a:lnSpc>
                <a:spcPct val="150000"/>
              </a:lnSpc>
              <a:spcAft>
                <a:spcPts val="1200"/>
              </a:spcAft>
              <a:buFont typeface="Arial" charset="0"/>
              <a:buChar char="•"/>
            </a:pPr>
            <a:r>
              <a:rPr kumimoji="1" lang="en-US" altLang="zh-CN" dirty="0"/>
              <a:t>The prototypes of ADS key tech. such as front-end of </a:t>
            </a:r>
            <a:r>
              <a:rPr kumimoji="1" lang="en-US" altLang="zh-CN" dirty="0" err="1"/>
              <a:t>sc-linac</a:t>
            </a:r>
            <a:r>
              <a:rPr kumimoji="1" lang="en-US" altLang="zh-CN" dirty="0"/>
              <a:t>, granular test stand, and large-scale LBE loop have been built and operated. The feasibilities are verified.</a:t>
            </a:r>
          </a:p>
        </p:txBody>
      </p:sp>
    </p:spTree>
    <p:extLst>
      <p:ext uri="{BB962C8B-B14F-4D97-AF65-F5344CB8AC3E}">
        <p14:creationId xmlns:p14="http://schemas.microsoft.com/office/powerpoint/2010/main" val="974916975"/>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2000673" y="2348880"/>
            <a:ext cx="6124575" cy="2215991"/>
          </a:xfrm>
          <a:prstGeom prst="rect">
            <a:avLst/>
          </a:prstGeom>
          <a:noFill/>
          <a:ln w="9525">
            <a:noFill/>
            <a:miter lim="800000"/>
          </a:ln>
          <a:effectLst>
            <a:glow rad="101600">
              <a:srgbClr val="EAEAEA">
                <a:alpha val="60000"/>
              </a:srgbClr>
            </a:glow>
            <a:outerShdw blurRad="50800" dist="38100" dir="3900000" algn="tl" rotWithShape="0">
              <a:prstClr val="black">
                <a:alpha val="40000"/>
              </a:prstClr>
            </a:outerShdw>
          </a:effectLst>
          <a:scene3d>
            <a:camera prst="orthographicFront"/>
            <a:lightRig rig="threePt" dir="t"/>
          </a:scene3d>
          <a:sp3d>
            <a:bevelT/>
          </a:sp3d>
        </p:spPr>
        <p:txBody>
          <a:bodyPr>
            <a:spAutoFit/>
          </a:bodyPr>
          <a:lstStyle/>
          <a:p>
            <a:pPr algn="ctr" eaLnBrk="1" hangingPunct="1">
              <a:lnSpc>
                <a:spcPct val="100000"/>
              </a:lnSpc>
              <a:buClrTx/>
              <a:buFontTx/>
              <a:buNone/>
              <a:defRPr/>
            </a:pPr>
            <a:r>
              <a:rPr lang="en-US" altLang="zh-CN" sz="13800" dirty="0">
                <a:ln w="1905"/>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Thanks</a:t>
            </a:r>
            <a:r>
              <a:rPr lang="zh-CN" altLang="en-US" sz="13800" dirty="0">
                <a:ln w="1905"/>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a:t>
            </a:r>
          </a:p>
        </p:txBody>
      </p:sp>
      <p:sp>
        <p:nvSpPr>
          <p:cNvPr id="2" name="标题 1"/>
          <p:cNvSpPr>
            <a:spLocks noGrp="1"/>
          </p:cNvSpPr>
          <p:nvPr>
            <p:ph type="title"/>
          </p:nvPr>
        </p:nvSpPr>
        <p:spPr/>
        <p:txBody>
          <a:bodyPr/>
          <a:lstStyle/>
          <a:p>
            <a:endParaRPr kumimoji="1" lang="zh-CN" altLang="en-US"/>
          </a:p>
        </p:txBody>
      </p:sp>
      <p:sp>
        <p:nvSpPr>
          <p:cNvPr id="5" name="灯片编号占位符 4"/>
          <p:cNvSpPr>
            <a:spLocks noGrp="1"/>
          </p:cNvSpPr>
          <p:nvPr>
            <p:ph type="sldNum" sz="quarter" idx="4294967295"/>
          </p:nvPr>
        </p:nvSpPr>
        <p:spPr>
          <a:xfrm>
            <a:off x="9116997" y="5491019"/>
            <a:ext cx="509587" cy="295275"/>
          </a:xfrm>
        </p:spPr>
        <p:txBody>
          <a:bodyPr/>
          <a:lstStyle/>
          <a:p>
            <a:pPr>
              <a:defRPr/>
            </a:pPr>
            <a:fld id="{39BAACC9-F65D-4981-9EE3-44C441CEF858}" type="slidenum">
              <a:rPr lang="zh-CN" altLang="en-GB" smtClean="0"/>
              <a:t>38</a:t>
            </a:fld>
            <a:endParaRPr lang="en-GB" altLang="zh-CN"/>
          </a:p>
        </p:txBody>
      </p:sp>
    </p:spTree>
    <p:extLst>
      <p:ext uri="{BB962C8B-B14F-4D97-AF65-F5344CB8AC3E}">
        <p14:creationId xmlns:p14="http://schemas.microsoft.com/office/powerpoint/2010/main" val="1874720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Times New Roman" charset="0"/>
                <a:ea typeface="Times New Roman" charset="0"/>
                <a:cs typeface="Times New Roman" charset="0"/>
              </a:rPr>
              <a:t>Issues for Sustainable NP</a:t>
            </a:r>
            <a:endParaRPr kumimoji="1" lang="zh-CN" altLang="en-US" dirty="0"/>
          </a:p>
        </p:txBody>
      </p:sp>
      <p:sp>
        <p:nvSpPr>
          <p:cNvPr id="252" name="Shape 252"/>
          <p:cNvSpPr/>
          <p:nvPr/>
        </p:nvSpPr>
        <p:spPr>
          <a:xfrm>
            <a:off x="154346" y="879856"/>
            <a:ext cx="7823095" cy="135421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220578" indent="-220578">
              <a:buSzPct val="100000"/>
              <a:buChar char="•"/>
              <a:defRPr sz="2200" b="1">
                <a:solidFill>
                  <a:srgbClr val="FF0000"/>
                </a:solidFill>
                <a:latin typeface="+mj-lt"/>
                <a:ea typeface="+mj-ea"/>
                <a:cs typeface="+mj-cs"/>
                <a:sym typeface="Calibri"/>
              </a:defRPr>
            </a:pPr>
            <a:r>
              <a:rPr dirty="0"/>
              <a:t>Management and safe disposal of nuclear waste</a:t>
            </a:r>
          </a:p>
          <a:p>
            <a:pPr marL="692150" lvl="1" indent="-342900" eaLnBrk="1" hangingPunct="1">
              <a:spcBef>
                <a:spcPts val="0"/>
              </a:spcBef>
              <a:buClr>
                <a:srgbClr val="C00000"/>
              </a:buClr>
              <a:buFont typeface="Arial" charset="0"/>
              <a:buChar char="•"/>
              <a:defRPr/>
            </a:pPr>
            <a:r>
              <a:rPr lang="en-US" altLang="zh-CN" sz="2000" kern="0" dirty="0">
                <a:solidFill>
                  <a:schemeClr val="tx1"/>
                </a:solidFill>
                <a:latin typeface="Times New Roman" charset="0"/>
                <a:ea typeface="Times New Roman" charset="0"/>
                <a:cs typeface="Times New Roman" charset="0"/>
                <a:sym typeface="Symbol" panose="05050102010706020507" pitchFamily="18" charset="2"/>
              </a:rPr>
              <a:t>1GWe PWR ~25 ton/year; </a:t>
            </a:r>
          </a:p>
          <a:p>
            <a:pPr marL="692150" lvl="1" indent="-342900" eaLnBrk="1" hangingPunct="1">
              <a:spcBef>
                <a:spcPts val="0"/>
              </a:spcBef>
              <a:buClr>
                <a:srgbClr val="C00000"/>
              </a:buClr>
              <a:buFont typeface="Arial" charset="0"/>
              <a:buChar char="•"/>
              <a:defRPr/>
            </a:pPr>
            <a:r>
              <a:rPr lang="en-US" altLang="zh-CN" sz="2000" kern="0" dirty="0">
                <a:solidFill>
                  <a:schemeClr val="tx1"/>
                </a:solidFill>
                <a:latin typeface="Times New Roman" charset="0"/>
                <a:ea typeface="Times New Roman" charset="0"/>
                <a:cs typeface="Times New Roman" charset="0"/>
                <a:sym typeface="Symbol" panose="05050102010706020507" pitchFamily="18" charset="2"/>
              </a:rPr>
              <a:t>~2200 ton/year in 2030 in China; ~10000 ton/year now in the world</a:t>
            </a:r>
          </a:p>
          <a:p>
            <a:pPr marL="692150" lvl="1" indent="-342900" eaLnBrk="1" hangingPunct="1">
              <a:spcBef>
                <a:spcPts val="0"/>
              </a:spcBef>
              <a:buClr>
                <a:srgbClr val="C00000"/>
              </a:buClr>
              <a:buFont typeface="Arial" charset="0"/>
              <a:buChar char="•"/>
              <a:defRPr/>
            </a:pPr>
            <a:r>
              <a:rPr lang="en-US" sz="2000" kern="0" dirty="0">
                <a:solidFill>
                  <a:schemeClr val="tx1"/>
                </a:solidFill>
                <a:latin typeface="Times New Roman" charset="0"/>
                <a:ea typeface="Times New Roman" charset="0"/>
                <a:cs typeface="Times New Roman" charset="0"/>
              </a:rPr>
              <a:t>Total capacity of Y</a:t>
            </a:r>
            <a:r>
              <a:rPr lang="en-US" altLang="zh-CN" sz="2000" kern="0" dirty="0">
                <a:solidFill>
                  <a:schemeClr val="tx1"/>
                </a:solidFill>
                <a:latin typeface="Times New Roman" charset="0"/>
                <a:ea typeface="Times New Roman" charset="0"/>
                <a:cs typeface="Times New Roman" charset="0"/>
              </a:rPr>
              <a:t>ucc</a:t>
            </a:r>
            <a:r>
              <a:rPr lang="en-US" sz="2000" kern="0" dirty="0">
                <a:solidFill>
                  <a:schemeClr val="tx1"/>
                </a:solidFill>
                <a:latin typeface="Times New Roman" charset="0"/>
                <a:ea typeface="Times New Roman" charset="0"/>
                <a:cs typeface="Times New Roman" charset="0"/>
              </a:rPr>
              <a:t>a Mountain ~ 70000 ton;</a:t>
            </a:r>
          </a:p>
        </p:txBody>
      </p:sp>
      <p:sp>
        <p:nvSpPr>
          <p:cNvPr id="255" name="Shape 255"/>
          <p:cNvSpPr/>
          <p:nvPr/>
        </p:nvSpPr>
        <p:spPr>
          <a:xfrm>
            <a:off x="431800" y="5717188"/>
            <a:ext cx="9271000" cy="769441"/>
          </a:xfrm>
          <a:prstGeom prst="rect">
            <a:avLst/>
          </a:prstGeom>
          <a:ln>
            <a:solidFill>
              <a:schemeClr val="accent1"/>
            </a:solidFill>
          </a:ln>
          <a:extLst>
            <a:ext uri="{C572A759-6A51-4108-AA02-DFA0A04FC94B}">
              <ma14:wrappingTextBoxFlag xmlns="" xmlns:ma14="http://schemas.microsoft.com/office/mac/drawingml/2011/main" val="1"/>
            </a:ext>
          </a:extLst>
        </p:spPr>
        <p:txBody>
          <a:bodyPr wrap="square" lIns="45719" rIns="45719">
            <a:spAutoFit/>
          </a:bodyPr>
          <a:lstStyle/>
          <a:p>
            <a:pPr>
              <a:defRPr sz="2200" b="1">
                <a:solidFill>
                  <a:srgbClr val="FF0000"/>
                </a:solidFill>
              </a:defRPr>
            </a:pPr>
            <a:r>
              <a:t>      </a:t>
            </a:r>
            <a:r>
              <a:rPr>
                <a:solidFill>
                  <a:srgbClr val="000000"/>
                </a:solidFill>
              </a:rPr>
              <a:t>Accelerator Driven Sub-critical Reactor and Accelerator Driven Recycle of Used Fuel are promising path to resolve the problems.</a:t>
            </a:r>
          </a:p>
        </p:txBody>
      </p:sp>
      <p:sp>
        <p:nvSpPr>
          <p:cNvPr id="12" name="Shape 256"/>
          <p:cNvSpPr/>
          <p:nvPr/>
        </p:nvSpPr>
        <p:spPr>
          <a:xfrm>
            <a:off x="318185" y="2687103"/>
            <a:ext cx="4110703" cy="203132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000" b="1" i="1">
                <a:solidFill>
                  <a:srgbClr val="57257D"/>
                </a:solidFill>
              </a:defRPr>
            </a:pPr>
            <a:r>
              <a:rPr sz="1800" dirty="0"/>
              <a:t>“The ADS has the advantage that it can burn pure minor actinides while avoiding a deterioration of the core safety characteristics.” </a:t>
            </a:r>
          </a:p>
          <a:p>
            <a:pPr>
              <a:defRPr sz="2000" i="1">
                <a:solidFill>
                  <a:srgbClr val="57257D"/>
                </a:solidFill>
              </a:defRPr>
            </a:pPr>
            <a:r>
              <a:rPr sz="1800" dirty="0"/>
              <a:t>     </a:t>
            </a:r>
            <a:r>
              <a:rPr sz="1800" dirty="0">
                <a:latin typeface="Symbol"/>
                <a:ea typeface="Symbol"/>
                <a:cs typeface="Symbol"/>
                <a:sym typeface="Symbol"/>
              </a:rPr>
              <a:t>⎯  </a:t>
            </a:r>
            <a:r>
              <a:rPr sz="1800" dirty="0"/>
              <a:t>ADS and FR in Advanced Nuclear Fuel Cycles – A Comparative Study,  NEA/OECD, 2002</a:t>
            </a:r>
          </a:p>
        </p:txBody>
      </p:sp>
      <p:pic>
        <p:nvPicPr>
          <p:cNvPr id="3" name="图片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77113" y="4167905"/>
            <a:ext cx="3751006" cy="1549243"/>
          </a:xfrm>
          <a:prstGeom prst="rect">
            <a:avLst/>
          </a:prstGeom>
        </p:spPr>
      </p:pic>
      <p:pic>
        <p:nvPicPr>
          <p:cNvPr id="4" name="图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5764" y="2198281"/>
            <a:ext cx="2485653" cy="1988522"/>
          </a:xfrm>
          <a:prstGeom prst="rect">
            <a:avLst/>
          </a:prstGeom>
        </p:spPr>
      </p:pic>
      <p:pic>
        <p:nvPicPr>
          <p:cNvPr id="5" name="图片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9787" y="2198281"/>
            <a:ext cx="2511867" cy="1988562"/>
          </a:xfrm>
          <a:prstGeom prst="rect">
            <a:avLst/>
          </a:prstGeom>
        </p:spPr>
      </p:pic>
    </p:spTree>
    <p:extLst>
      <p:ext uri="{BB962C8B-B14F-4D97-AF65-F5344CB8AC3E}">
        <p14:creationId xmlns:p14="http://schemas.microsoft.com/office/powerpoint/2010/main" val="884187029"/>
      </p:ext>
    </p:extLst>
  </p:cSld>
  <p:clrMapOvr>
    <a:masterClrMapping/>
  </p:clrMapOvr>
  <mc:AlternateContent xmlns:mc="http://schemas.openxmlformats.org/markup-compatibility/2006" xmlns:p14="http://schemas.microsoft.com/office/powerpoint/2010/main">
    <mc:Choice Requires="p14">
      <p:transition p14:dur="0" advClick="0" advTm="114000"/>
    </mc:Choice>
    <mc:Fallback xmlns="">
      <p:transition advClick="0" advTm="114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chor="ctr"/>
          <a:lstStyle/>
          <a:p>
            <a:r>
              <a:rPr lang="en-US" altLang="zh-CN" dirty="0">
                <a:latin typeface="Times New Roman" charset="0"/>
                <a:ea typeface="Times New Roman" charset="0"/>
                <a:cs typeface="Times New Roman" charset="0"/>
              </a:rPr>
              <a:t>Basic Principle of ADS</a:t>
            </a:r>
            <a:endParaRPr lang="zh-CN" altLang="en-US" dirty="0">
              <a:latin typeface="Times New Roman" charset="0"/>
              <a:ea typeface="Times New Roman" charset="0"/>
              <a:cs typeface="Times New Roman" charset="0"/>
            </a:endParaRPr>
          </a:p>
        </p:txBody>
      </p:sp>
      <p:grpSp>
        <p:nvGrpSpPr>
          <p:cNvPr id="15" name="组 14"/>
          <p:cNvGrpSpPr/>
          <p:nvPr/>
        </p:nvGrpSpPr>
        <p:grpSpPr>
          <a:xfrm>
            <a:off x="412955" y="1067016"/>
            <a:ext cx="8691716" cy="5454955"/>
            <a:chOff x="412955" y="1067016"/>
            <a:chExt cx="8691716" cy="5454955"/>
          </a:xfrm>
        </p:grpSpPr>
        <p:pic>
          <p:nvPicPr>
            <p:cNvPr id="9" name="图片 8" descr="C:\Users\linac\AppData\Local\Microsoft\Windows\INetCacheContent.Word\3-2.加速器驱动次临界嬗变系统-ADS原理图.png"/>
            <p:cNvPicPr/>
            <p:nvPr/>
          </p:nvPicPr>
          <p:blipFill rotWithShape="1">
            <a:blip r:embed="rId2" cstate="screen">
              <a:extLst>
                <a:ext uri="{28A0092B-C50C-407E-A947-70E740481C1C}">
                  <a14:useLocalDpi xmlns:a14="http://schemas.microsoft.com/office/drawing/2010/main"/>
                </a:ext>
              </a:extLst>
            </a:blip>
            <a:srcRect/>
            <a:stretch/>
          </p:blipFill>
          <p:spPr bwMode="auto">
            <a:xfrm>
              <a:off x="707922" y="1067016"/>
              <a:ext cx="8396749" cy="5255125"/>
            </a:xfrm>
            <a:prstGeom prst="rect">
              <a:avLst/>
            </a:prstGeom>
            <a:noFill/>
            <a:ln>
              <a:noFill/>
            </a:ln>
          </p:spPr>
        </p:pic>
        <p:sp>
          <p:nvSpPr>
            <p:cNvPr id="4" name="文本框 3"/>
            <p:cNvSpPr txBox="1"/>
            <p:nvPr/>
          </p:nvSpPr>
          <p:spPr>
            <a:xfrm>
              <a:off x="2271252" y="1838632"/>
              <a:ext cx="1612942" cy="430887"/>
            </a:xfrm>
            <a:prstGeom prst="rect">
              <a:avLst/>
            </a:prstGeom>
            <a:solidFill>
              <a:schemeClr val="bg1"/>
            </a:solidFill>
          </p:spPr>
          <p:txBody>
            <a:bodyPr wrap="none" rtlCol="0">
              <a:spAutoFit/>
            </a:bodyPr>
            <a:lstStyle/>
            <a:p>
              <a:r>
                <a:rPr kumimoji="1" lang="en-US" altLang="zh-CN"/>
                <a:t>Accelerator</a:t>
              </a:r>
              <a:endParaRPr kumimoji="1" lang="zh-CN" altLang="en-US" dirty="0"/>
            </a:p>
          </p:txBody>
        </p:sp>
        <p:sp>
          <p:nvSpPr>
            <p:cNvPr id="6" name="文本框 5"/>
            <p:cNvSpPr txBox="1"/>
            <p:nvPr/>
          </p:nvSpPr>
          <p:spPr>
            <a:xfrm>
              <a:off x="5408195" y="2054075"/>
              <a:ext cx="2526438" cy="430887"/>
            </a:xfrm>
            <a:prstGeom prst="rect">
              <a:avLst/>
            </a:prstGeom>
            <a:solidFill>
              <a:schemeClr val="bg1"/>
            </a:solidFill>
          </p:spPr>
          <p:txBody>
            <a:bodyPr wrap="square" rtlCol="0">
              <a:spAutoFit/>
            </a:bodyPr>
            <a:lstStyle/>
            <a:p>
              <a:pPr algn="ctr"/>
              <a:r>
                <a:rPr kumimoji="1" lang="en-US" altLang="zh-CN"/>
                <a:t>Spallation target</a:t>
              </a:r>
              <a:endParaRPr kumimoji="1" lang="zh-CN" altLang="en-US" dirty="0"/>
            </a:p>
          </p:txBody>
        </p:sp>
        <p:sp>
          <p:nvSpPr>
            <p:cNvPr id="7" name="文本框 6"/>
            <p:cNvSpPr txBox="1"/>
            <p:nvPr/>
          </p:nvSpPr>
          <p:spPr>
            <a:xfrm>
              <a:off x="5205028" y="4969339"/>
              <a:ext cx="1174502" cy="523220"/>
            </a:xfrm>
            <a:prstGeom prst="rect">
              <a:avLst/>
            </a:prstGeom>
            <a:solidFill>
              <a:schemeClr val="bg1"/>
            </a:solidFill>
          </p:spPr>
          <p:txBody>
            <a:bodyPr wrap="square" rtlCol="0">
              <a:spAutoFit/>
            </a:bodyPr>
            <a:lstStyle/>
            <a:p>
              <a:pPr algn="ctr"/>
              <a:r>
                <a:rPr kumimoji="1" lang="en-US" altLang="zh-CN" sz="1400" b="1">
                  <a:latin typeface="Times New Roman" charset="0"/>
                  <a:ea typeface="Times New Roman" charset="0"/>
                  <a:cs typeface="Times New Roman" charset="0"/>
                </a:rPr>
                <a:t>Transmu</a:t>
              </a:r>
              <a:r>
                <a:rPr kumimoji="1" lang="en-US" altLang="zh-CN" sz="1400" b="1" dirty="0">
                  <a:latin typeface="Times New Roman" charset="0"/>
                  <a:ea typeface="Times New Roman" charset="0"/>
                  <a:cs typeface="Times New Roman" charset="0"/>
                </a:rPr>
                <a:t>-</a:t>
              </a:r>
              <a:r>
                <a:rPr kumimoji="1" lang="en-US" altLang="zh-CN" sz="1400" b="1">
                  <a:latin typeface="Times New Roman" charset="0"/>
                  <a:ea typeface="Times New Roman" charset="0"/>
                  <a:cs typeface="Times New Roman" charset="0"/>
                </a:rPr>
                <a:t>tation</a:t>
              </a:r>
              <a:endParaRPr kumimoji="1" lang="zh-CN" altLang="en-US" sz="1400" b="1" dirty="0">
                <a:latin typeface="Times New Roman" charset="0"/>
                <a:ea typeface="Times New Roman" charset="0"/>
                <a:cs typeface="Times New Roman" charset="0"/>
              </a:endParaRPr>
            </a:p>
          </p:txBody>
        </p:sp>
        <p:sp>
          <p:nvSpPr>
            <p:cNvPr id="5" name="文本框 4"/>
            <p:cNvSpPr txBox="1"/>
            <p:nvPr/>
          </p:nvSpPr>
          <p:spPr>
            <a:xfrm>
              <a:off x="4373994" y="3873909"/>
              <a:ext cx="662361" cy="261610"/>
            </a:xfrm>
            <a:prstGeom prst="rect">
              <a:avLst/>
            </a:prstGeom>
            <a:solidFill>
              <a:schemeClr val="bg1"/>
            </a:solidFill>
          </p:spPr>
          <p:txBody>
            <a:bodyPr wrap="none" rtlCol="0">
              <a:spAutoFit/>
            </a:bodyPr>
            <a:lstStyle/>
            <a:p>
              <a:r>
                <a:rPr kumimoji="1" lang="en-US" altLang="zh-CN" sz="1100"/>
                <a:t>neutron</a:t>
              </a:r>
              <a:endParaRPr kumimoji="1" lang="zh-CN" altLang="en-US" sz="1100" dirty="0"/>
            </a:p>
          </p:txBody>
        </p:sp>
        <p:sp>
          <p:nvSpPr>
            <p:cNvPr id="8" name="矩形 7"/>
            <p:cNvSpPr/>
            <p:nvPr/>
          </p:nvSpPr>
          <p:spPr bwMode="auto">
            <a:xfrm>
              <a:off x="412955" y="5673213"/>
              <a:ext cx="3106993" cy="835742"/>
            </a:xfrm>
            <a:prstGeom prst="rect">
              <a:avLst/>
            </a:prstGeom>
            <a:solidFill>
              <a:schemeClr val="bg1"/>
            </a:solidFill>
            <a:ln w="12700" cap="flat" cmpd="sng" algn="ctr">
              <a:noFill/>
              <a:prstDash val="solid"/>
              <a:round/>
              <a:headEnd type="none" w="med" len="med"/>
              <a:tailEnd type="none" w="med" len="med"/>
            </a:ln>
          </p:spPr>
          <p:txBody>
            <a:bodyPr vert="horz" wrap="square" lIns="126000" tIns="82800" rIns="126000" bIns="82800" numCol="1" rtlCol="0" anchor="t" anchorCtr="0" compatLnSpc="1">
              <a:spAutoFit/>
            </a:bodyPr>
            <a:lstStyle/>
            <a:p>
              <a:pPr marL="0" marR="0" indent="0" algn="l" defTabSz="914400" rtl="0" eaLnBrk="1" fontAlgn="base" latinLnBrk="0" hangingPunct="1">
                <a:lnSpc>
                  <a:spcPct val="110000"/>
                </a:lnSpc>
                <a:spcBef>
                  <a:spcPct val="0"/>
                </a:spcBef>
                <a:spcAft>
                  <a:spcPct val="35000"/>
                </a:spcAft>
                <a:buClrTx/>
                <a:buSzTx/>
                <a:buFontTx/>
                <a:buNone/>
              </a:pPr>
              <a:endParaRPr kumimoji="0" lang="zh-CN" altLang="en-US" sz="2200" b="1" i="0" u="none" strike="noStrike" cap="none" normalizeH="0" baseline="0">
                <a:ln>
                  <a:noFill/>
                </a:ln>
                <a:solidFill>
                  <a:srgbClr val="A5002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endParaRPr>
            </a:p>
          </p:txBody>
        </p:sp>
        <p:sp>
          <p:nvSpPr>
            <p:cNvPr id="10" name="矩形 9"/>
            <p:cNvSpPr/>
            <p:nvPr/>
          </p:nvSpPr>
          <p:spPr bwMode="auto">
            <a:xfrm>
              <a:off x="570272" y="1688547"/>
              <a:ext cx="658759" cy="4023993"/>
            </a:xfrm>
            <a:prstGeom prst="rect">
              <a:avLst/>
            </a:prstGeom>
            <a:solidFill>
              <a:schemeClr val="bg1"/>
            </a:solidFill>
            <a:ln w="12700" cap="flat" cmpd="sng" algn="ctr">
              <a:noFill/>
              <a:prstDash val="solid"/>
              <a:round/>
              <a:headEnd type="none" w="med" len="med"/>
              <a:tailEnd type="none" w="med" len="med"/>
            </a:ln>
          </p:spPr>
          <p:txBody>
            <a:bodyPr vert="horz" wrap="square" lIns="126000" tIns="82800" rIns="126000" bIns="82800" numCol="1" rtlCol="0" anchor="t" anchorCtr="0" compatLnSpc="1">
              <a:spAutoFit/>
            </a:bodyPr>
            <a:lstStyle/>
            <a:p>
              <a:pPr marL="0" marR="0" indent="0" algn="l" defTabSz="914400" rtl="0" eaLnBrk="1" fontAlgn="base" latinLnBrk="0" hangingPunct="1">
                <a:lnSpc>
                  <a:spcPct val="110000"/>
                </a:lnSpc>
                <a:spcBef>
                  <a:spcPct val="0"/>
                </a:spcBef>
                <a:spcAft>
                  <a:spcPct val="35000"/>
                </a:spcAft>
                <a:buClrTx/>
                <a:buSzTx/>
                <a:buFontTx/>
                <a:buNone/>
              </a:pPr>
              <a:endParaRPr kumimoji="0" lang="zh-CN" altLang="en-US" sz="2200" b="1" i="0" u="none" strike="noStrike" cap="none" normalizeH="0" baseline="0">
                <a:ln>
                  <a:noFill/>
                </a:ln>
                <a:solidFill>
                  <a:srgbClr val="A5002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endParaRPr>
            </a:p>
          </p:txBody>
        </p:sp>
        <p:sp>
          <p:nvSpPr>
            <p:cNvPr id="11" name="文本框 10"/>
            <p:cNvSpPr txBox="1"/>
            <p:nvPr/>
          </p:nvSpPr>
          <p:spPr>
            <a:xfrm>
              <a:off x="1700442" y="4538452"/>
              <a:ext cx="1880643" cy="430887"/>
            </a:xfrm>
            <a:prstGeom prst="rect">
              <a:avLst/>
            </a:prstGeom>
            <a:solidFill>
              <a:schemeClr val="bg1"/>
            </a:solidFill>
          </p:spPr>
          <p:txBody>
            <a:bodyPr wrap="none" rtlCol="0">
              <a:spAutoFit/>
            </a:bodyPr>
            <a:lstStyle/>
            <a:p>
              <a:r>
                <a:rPr kumimoji="1" lang="en-US" altLang="zh-CN" dirty="0"/>
                <a:t>Output power</a:t>
              </a:r>
              <a:endParaRPr kumimoji="1" lang="zh-CN" altLang="en-US" dirty="0"/>
            </a:p>
          </p:txBody>
        </p:sp>
        <p:sp>
          <p:nvSpPr>
            <p:cNvPr id="12" name="矩形 11"/>
            <p:cNvSpPr/>
            <p:nvPr/>
          </p:nvSpPr>
          <p:spPr bwMode="auto">
            <a:xfrm>
              <a:off x="2229430" y="3326339"/>
              <a:ext cx="411333" cy="736478"/>
            </a:xfrm>
            <a:prstGeom prst="rect">
              <a:avLst/>
            </a:prstGeom>
            <a:solidFill>
              <a:schemeClr val="bg1"/>
            </a:solidFill>
            <a:ln w="12700" cap="flat" cmpd="sng" algn="ctr">
              <a:noFill/>
              <a:prstDash val="solid"/>
              <a:round/>
              <a:headEnd type="none" w="med" len="med"/>
              <a:tailEnd type="none" w="med" len="med"/>
            </a:ln>
          </p:spPr>
          <p:txBody>
            <a:bodyPr vert="horz" wrap="square" lIns="126000" tIns="82800" rIns="126000" bIns="82800" numCol="1" rtlCol="0" anchor="t" anchorCtr="0" compatLnSpc="1">
              <a:spAutoFit/>
            </a:bodyPr>
            <a:lstStyle/>
            <a:p>
              <a:pPr marL="0" marR="0" indent="0" algn="l" defTabSz="914400" rtl="0" eaLnBrk="1" fontAlgn="base" latinLnBrk="0" hangingPunct="1">
                <a:lnSpc>
                  <a:spcPct val="110000"/>
                </a:lnSpc>
                <a:spcBef>
                  <a:spcPct val="0"/>
                </a:spcBef>
                <a:spcAft>
                  <a:spcPct val="35000"/>
                </a:spcAft>
                <a:buClrTx/>
                <a:buSzTx/>
                <a:buFontTx/>
                <a:buNone/>
              </a:pPr>
              <a:endParaRPr kumimoji="0" lang="zh-CN" altLang="en-US" sz="2200" b="1" i="0" u="none" strike="noStrike" cap="none" normalizeH="0" baseline="0">
                <a:ln>
                  <a:noFill/>
                </a:ln>
                <a:solidFill>
                  <a:srgbClr val="A5002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endParaRPr>
            </a:p>
          </p:txBody>
        </p:sp>
        <p:sp>
          <p:nvSpPr>
            <p:cNvPr id="14" name="文本框 13"/>
            <p:cNvSpPr txBox="1"/>
            <p:nvPr/>
          </p:nvSpPr>
          <p:spPr>
            <a:xfrm>
              <a:off x="7629379" y="6091084"/>
              <a:ext cx="1475292" cy="430887"/>
            </a:xfrm>
            <a:prstGeom prst="rect">
              <a:avLst/>
            </a:prstGeom>
            <a:solidFill>
              <a:schemeClr val="bg1"/>
            </a:solidFill>
          </p:spPr>
          <p:txBody>
            <a:bodyPr wrap="square" rtlCol="0">
              <a:spAutoFit/>
            </a:bodyPr>
            <a:lstStyle/>
            <a:p>
              <a:pPr algn="ctr"/>
              <a:r>
                <a:rPr kumimoji="1" lang="en-US" altLang="zh-CN"/>
                <a:t>Sub-FR</a:t>
              </a:r>
              <a:endParaRPr kumimoji="1" lang="zh-CN" altLang="en-US" dirty="0"/>
            </a:p>
          </p:txBody>
        </p:sp>
      </p:grpSp>
    </p:spTree>
    <p:extLst>
      <p:ext uri="{BB962C8B-B14F-4D97-AF65-F5344CB8AC3E}">
        <p14:creationId xmlns:p14="http://schemas.microsoft.com/office/powerpoint/2010/main" val="1752988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a:spLocks noGrp="1"/>
          </p:cNvSpPr>
          <p:nvPr>
            <p:ph type="title"/>
          </p:nvPr>
        </p:nvSpPr>
        <p:spPr>
          <a:prstGeom prst="rect">
            <a:avLst/>
          </a:prstGeom>
        </p:spPr>
        <p:txBody>
          <a:bodyPr anchor="ctr"/>
          <a:lstStyle/>
          <a:p>
            <a:r>
              <a:rPr dirty="0">
                <a:latin typeface="Times New Roman" charset="0"/>
                <a:ea typeface="Times New Roman" charset="0"/>
                <a:cs typeface="Times New Roman" charset="0"/>
              </a:rPr>
              <a:t>ADS</a:t>
            </a:r>
            <a:r>
              <a:rPr lang="en-US" altLang="zh-CN" dirty="0">
                <a:latin typeface="Times New Roman" charset="0"/>
                <a:ea typeface="Times New Roman" charset="0"/>
                <a:cs typeface="Times New Roman" charset="0"/>
              </a:rPr>
              <a:t> </a:t>
            </a:r>
            <a:r>
              <a:rPr dirty="0">
                <a:latin typeface="Times New Roman" charset="0"/>
                <a:ea typeface="Times New Roman" charset="0"/>
                <a:cs typeface="Times New Roman" charset="0"/>
              </a:rPr>
              <a:t>Roadmap in China</a:t>
            </a:r>
          </a:p>
        </p:txBody>
      </p:sp>
      <p:grpSp>
        <p:nvGrpSpPr>
          <p:cNvPr id="4" name="组 3"/>
          <p:cNvGrpSpPr/>
          <p:nvPr/>
        </p:nvGrpSpPr>
        <p:grpSpPr>
          <a:xfrm>
            <a:off x="95871" y="902058"/>
            <a:ext cx="9701244" cy="5521985"/>
            <a:chOff x="52401" y="1021711"/>
            <a:chExt cx="9701244" cy="5521985"/>
          </a:xfrm>
        </p:grpSpPr>
        <p:sp>
          <p:nvSpPr>
            <p:cNvPr id="263" name="Shape 263"/>
            <p:cNvSpPr/>
            <p:nvPr/>
          </p:nvSpPr>
          <p:spPr>
            <a:xfrm flipV="1">
              <a:off x="1450743" y="3466479"/>
              <a:ext cx="1" cy="1079501"/>
            </a:xfrm>
            <a:prstGeom prst="line">
              <a:avLst/>
            </a:prstGeom>
            <a:ln w="3175">
              <a:solidFill>
                <a:srgbClr val="0000CC"/>
              </a:solidFill>
              <a:prstDash val="dash"/>
              <a:tailEnd type="triangle"/>
            </a:ln>
          </p:spPr>
          <p:txBody>
            <a:bodyPr lIns="45719" rIns="45719"/>
            <a:lstStyle/>
            <a:p>
              <a:endParaRPr/>
            </a:p>
          </p:txBody>
        </p:sp>
        <p:sp>
          <p:nvSpPr>
            <p:cNvPr id="264" name="Shape 264"/>
            <p:cNvSpPr/>
            <p:nvPr/>
          </p:nvSpPr>
          <p:spPr>
            <a:xfrm flipV="1">
              <a:off x="2833456" y="2926729"/>
              <a:ext cx="1" cy="1619251"/>
            </a:xfrm>
            <a:prstGeom prst="line">
              <a:avLst/>
            </a:prstGeom>
            <a:ln w="3175">
              <a:solidFill>
                <a:srgbClr val="0000CC"/>
              </a:solidFill>
              <a:prstDash val="dash"/>
              <a:tailEnd type="triangle"/>
            </a:ln>
          </p:spPr>
          <p:txBody>
            <a:bodyPr lIns="45719" rIns="45719"/>
            <a:lstStyle/>
            <a:p>
              <a:endParaRPr/>
            </a:p>
          </p:txBody>
        </p:sp>
        <p:sp>
          <p:nvSpPr>
            <p:cNvPr id="265" name="Shape 265"/>
            <p:cNvSpPr/>
            <p:nvPr/>
          </p:nvSpPr>
          <p:spPr>
            <a:xfrm flipV="1">
              <a:off x="4222518" y="4077666"/>
              <a:ext cx="1" cy="468314"/>
            </a:xfrm>
            <a:prstGeom prst="line">
              <a:avLst/>
            </a:prstGeom>
            <a:ln w="3175">
              <a:solidFill>
                <a:srgbClr val="0000CC"/>
              </a:solidFill>
              <a:prstDash val="dash"/>
              <a:tailEnd type="triangle"/>
            </a:ln>
          </p:spPr>
          <p:txBody>
            <a:bodyPr lIns="45719" rIns="45719"/>
            <a:lstStyle/>
            <a:p>
              <a:endParaRPr/>
            </a:p>
          </p:txBody>
        </p:sp>
        <p:sp>
          <p:nvSpPr>
            <p:cNvPr id="266" name="Shape 266"/>
            <p:cNvSpPr/>
            <p:nvPr/>
          </p:nvSpPr>
          <p:spPr>
            <a:xfrm flipV="1">
              <a:off x="6064018" y="4179266"/>
              <a:ext cx="1" cy="358776"/>
            </a:xfrm>
            <a:prstGeom prst="line">
              <a:avLst/>
            </a:prstGeom>
            <a:ln w="3175">
              <a:solidFill>
                <a:srgbClr val="0000CC"/>
              </a:solidFill>
              <a:prstDash val="dash"/>
              <a:tailEnd type="triangle"/>
            </a:ln>
          </p:spPr>
          <p:txBody>
            <a:bodyPr lIns="45719" rIns="45719"/>
            <a:lstStyle/>
            <a:p>
              <a:endParaRPr/>
            </a:p>
          </p:txBody>
        </p:sp>
        <p:sp>
          <p:nvSpPr>
            <p:cNvPr id="267" name="Shape 267"/>
            <p:cNvSpPr/>
            <p:nvPr/>
          </p:nvSpPr>
          <p:spPr>
            <a:xfrm flipV="1">
              <a:off x="8070618" y="4287216"/>
              <a:ext cx="1" cy="250826"/>
            </a:xfrm>
            <a:prstGeom prst="line">
              <a:avLst/>
            </a:prstGeom>
            <a:ln w="3175">
              <a:solidFill>
                <a:srgbClr val="0000CC"/>
              </a:solidFill>
              <a:prstDash val="dash"/>
              <a:tailEnd type="triangle"/>
            </a:ln>
          </p:spPr>
          <p:txBody>
            <a:bodyPr lIns="45719" rIns="45719"/>
            <a:lstStyle/>
            <a:p>
              <a:endParaRPr/>
            </a:p>
          </p:txBody>
        </p:sp>
        <p:grpSp>
          <p:nvGrpSpPr>
            <p:cNvPr id="270" name="Group 270"/>
            <p:cNvGrpSpPr/>
            <p:nvPr/>
          </p:nvGrpSpPr>
          <p:grpSpPr>
            <a:xfrm>
              <a:off x="944329" y="2286331"/>
              <a:ext cx="723269" cy="287339"/>
              <a:chOff x="0" y="0"/>
              <a:chExt cx="723268" cy="287338"/>
            </a:xfrm>
          </p:grpSpPr>
          <p:sp>
            <p:nvSpPr>
              <p:cNvPr id="268" name="Shape 268"/>
              <p:cNvSpPr/>
              <p:nvPr/>
            </p:nvSpPr>
            <p:spPr>
              <a:xfrm>
                <a:off x="0" y="0"/>
                <a:ext cx="723269" cy="287339"/>
              </a:xfrm>
              <a:prstGeom prst="roundRect">
                <a:avLst>
                  <a:gd name="adj" fmla="val 16667"/>
                </a:avLst>
              </a:prstGeom>
              <a:solidFill>
                <a:srgbClr val="FEB687"/>
              </a:solidFill>
              <a:ln w="25400" cap="flat">
                <a:solidFill>
                  <a:srgbClr val="595D63"/>
                </a:solidFill>
                <a:prstDash val="solid"/>
                <a:round/>
              </a:ln>
              <a:effectLst/>
            </p:spPr>
            <p:txBody>
              <a:bodyPr wrap="square" lIns="45719" tIns="45719" rIns="45719" bIns="45719" numCol="1" anchor="ctr">
                <a:noAutofit/>
              </a:bodyPr>
              <a:lstStyle/>
              <a:p>
                <a:pPr>
                  <a:defRPr sz="1200" b="1"/>
                </a:pPr>
                <a:endParaRPr sz="1200"/>
              </a:p>
            </p:txBody>
          </p:sp>
          <p:sp>
            <p:nvSpPr>
              <p:cNvPr id="269" name="Shape 269"/>
              <p:cNvSpPr/>
              <p:nvPr/>
            </p:nvSpPr>
            <p:spPr>
              <a:xfrm>
                <a:off x="14026" y="33656"/>
                <a:ext cx="695216" cy="2200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8000" tIns="18000" rIns="18000" bIns="18000" numCol="1" anchor="ctr">
                <a:spAutoFit/>
              </a:bodyPr>
              <a:lstStyle>
                <a:lvl1pPr>
                  <a:defRPr sz="1200" b="1"/>
                </a:lvl1pPr>
              </a:lstStyle>
              <a:p>
                <a:r>
                  <a:t>Inject I</a:t>
                </a:r>
              </a:p>
            </p:txBody>
          </p:sp>
        </p:grpSp>
        <p:grpSp>
          <p:nvGrpSpPr>
            <p:cNvPr id="273" name="Group 273"/>
            <p:cNvGrpSpPr/>
            <p:nvPr/>
          </p:nvGrpSpPr>
          <p:grpSpPr>
            <a:xfrm>
              <a:off x="926087" y="3011818"/>
              <a:ext cx="741511" cy="288926"/>
              <a:chOff x="0" y="0"/>
              <a:chExt cx="741510" cy="288925"/>
            </a:xfrm>
          </p:grpSpPr>
          <p:sp>
            <p:nvSpPr>
              <p:cNvPr id="271" name="Shape 271"/>
              <p:cNvSpPr/>
              <p:nvPr/>
            </p:nvSpPr>
            <p:spPr>
              <a:xfrm>
                <a:off x="0" y="0"/>
                <a:ext cx="741511" cy="288925"/>
              </a:xfrm>
              <a:prstGeom prst="roundRect">
                <a:avLst>
                  <a:gd name="adj" fmla="val 16667"/>
                </a:avLst>
              </a:prstGeom>
              <a:solidFill>
                <a:srgbClr val="66FFFF"/>
              </a:solidFill>
              <a:ln w="25400" cap="flat">
                <a:solidFill>
                  <a:srgbClr val="862111"/>
                </a:solidFill>
                <a:prstDash val="solid"/>
                <a:round/>
              </a:ln>
              <a:effectLst/>
            </p:spPr>
            <p:txBody>
              <a:bodyPr wrap="square" lIns="45719" tIns="45719" rIns="45719" bIns="45719" numCol="1" anchor="ctr">
                <a:noAutofit/>
              </a:bodyPr>
              <a:lstStyle/>
              <a:p>
                <a:pPr>
                  <a:defRPr sz="1200" b="1"/>
                </a:pPr>
                <a:endParaRPr sz="1200"/>
              </a:p>
            </p:txBody>
          </p:sp>
          <p:sp>
            <p:nvSpPr>
              <p:cNvPr id="272" name="Shape 272"/>
              <p:cNvSpPr/>
              <p:nvPr/>
            </p:nvSpPr>
            <p:spPr>
              <a:xfrm>
                <a:off x="14103" y="34449"/>
                <a:ext cx="713304" cy="2200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8000" tIns="18000" rIns="18000" bIns="18000" numCol="1" anchor="ctr">
                <a:spAutoFit/>
              </a:bodyPr>
              <a:lstStyle>
                <a:lvl1pPr>
                  <a:defRPr sz="1200" b="1"/>
                </a:lvl1pPr>
              </a:lstStyle>
              <a:p>
                <a:r>
                  <a:t>Inject II</a:t>
                </a:r>
              </a:p>
            </p:txBody>
          </p:sp>
        </p:grpSp>
        <p:sp>
          <p:nvSpPr>
            <p:cNvPr id="274" name="Shape 274"/>
            <p:cNvSpPr/>
            <p:nvPr/>
          </p:nvSpPr>
          <p:spPr>
            <a:xfrm rot="16200000">
              <a:off x="2124797" y="2408567"/>
              <a:ext cx="323851" cy="720726"/>
            </a:xfrm>
            <a:prstGeom prst="roundRect">
              <a:avLst>
                <a:gd name="adj" fmla="val 16667"/>
              </a:avLst>
            </a:prstGeom>
            <a:blipFill>
              <a:blip r:embed="rId2" cstate="screen">
                <a:extLst>
                  <a:ext uri="{28A0092B-C50C-407E-A947-70E740481C1C}">
                    <a14:useLocalDpi xmlns:a14="http://schemas.microsoft.com/office/drawing/2010/main"/>
                  </a:ext>
                </a:extLst>
              </a:blip>
              <a:stretch>
                <a:fillRect/>
              </a:stretch>
            </a:blipFill>
            <a:ln w="25400">
              <a:solidFill>
                <a:srgbClr val="A3171E"/>
              </a:solidFill>
            </a:ln>
          </p:spPr>
          <p:txBody>
            <a:bodyPr lIns="45719" rIns="45719" anchor="ctr"/>
            <a:lstStyle/>
            <a:p>
              <a:pPr algn="ctr">
                <a:defRPr>
                  <a:solidFill>
                    <a:srgbClr val="FFFFFF"/>
                  </a:solidFill>
                </a:defRPr>
              </a:pPr>
              <a:endParaRPr/>
            </a:p>
          </p:txBody>
        </p:sp>
        <p:sp>
          <p:nvSpPr>
            <p:cNvPr id="340" name="Shape 340"/>
            <p:cNvSpPr/>
            <p:nvPr/>
          </p:nvSpPr>
          <p:spPr>
            <a:xfrm>
              <a:off x="1671927" y="2556470"/>
              <a:ext cx="244743" cy="845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28575">
              <a:solidFill>
                <a:srgbClr val="244583"/>
              </a:solidFill>
              <a:prstDash val="sysDot"/>
            </a:ln>
          </p:spPr>
          <p:txBody>
            <a:bodyPr/>
            <a:lstStyle/>
            <a:p>
              <a:endParaRPr/>
            </a:p>
          </p:txBody>
        </p:sp>
        <p:sp>
          <p:nvSpPr>
            <p:cNvPr id="341" name="Shape 341"/>
            <p:cNvSpPr/>
            <p:nvPr/>
          </p:nvSpPr>
          <p:spPr>
            <a:xfrm>
              <a:off x="1659511" y="2911225"/>
              <a:ext cx="263576" cy="1031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8575">
              <a:solidFill>
                <a:srgbClr val="244583"/>
              </a:solidFill>
              <a:prstDash val="sysDot"/>
            </a:ln>
          </p:spPr>
          <p:txBody>
            <a:bodyPr/>
            <a:lstStyle/>
            <a:p>
              <a:endParaRPr/>
            </a:p>
          </p:txBody>
        </p:sp>
        <p:sp>
          <p:nvSpPr>
            <p:cNvPr id="342" name="Shape 342"/>
            <p:cNvSpPr/>
            <p:nvPr/>
          </p:nvSpPr>
          <p:spPr>
            <a:xfrm>
              <a:off x="2659784" y="2768931"/>
              <a:ext cx="274639" cy="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28575">
              <a:solidFill>
                <a:srgbClr val="244583"/>
              </a:solidFill>
              <a:prstDash val="sysDot"/>
            </a:ln>
          </p:spPr>
          <p:txBody>
            <a:bodyPr/>
            <a:lstStyle/>
            <a:p>
              <a:endParaRPr/>
            </a:p>
          </p:txBody>
        </p:sp>
        <p:grpSp>
          <p:nvGrpSpPr>
            <p:cNvPr id="280" name="Group 280"/>
            <p:cNvGrpSpPr/>
            <p:nvPr/>
          </p:nvGrpSpPr>
          <p:grpSpPr>
            <a:xfrm>
              <a:off x="2947121" y="2607006"/>
              <a:ext cx="935038" cy="323851"/>
              <a:chOff x="0" y="0"/>
              <a:chExt cx="935037" cy="323850"/>
            </a:xfrm>
          </p:grpSpPr>
          <p:sp>
            <p:nvSpPr>
              <p:cNvPr id="278" name="Shape 278"/>
              <p:cNvSpPr/>
              <p:nvPr/>
            </p:nvSpPr>
            <p:spPr>
              <a:xfrm rot="16200000">
                <a:off x="305593" y="-305594"/>
                <a:ext cx="323851" cy="935038"/>
              </a:xfrm>
              <a:prstGeom prst="roundRect">
                <a:avLst>
                  <a:gd name="adj" fmla="val 16667"/>
                </a:avLst>
              </a:prstGeom>
              <a:blipFill rotWithShape="1">
                <a:blip r:embed="rId3" cstate="screen">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9" name="Shape 279"/>
              <p:cNvSpPr/>
              <p:nvPr/>
            </p:nvSpPr>
            <p:spPr>
              <a:xfrm rot="16200000">
                <a:off x="305593" y="-305594"/>
                <a:ext cx="323851" cy="935038"/>
              </a:xfrm>
              <a:prstGeom prst="roundRect">
                <a:avLst>
                  <a:gd name="adj" fmla="val 16667"/>
                </a:avLst>
              </a:prstGeom>
              <a:noFill/>
              <a:ln w="25400" cap="flat">
                <a:solidFill>
                  <a:srgbClr val="EC767C"/>
                </a:solidFill>
                <a:prstDash val="sysDash"/>
                <a:round/>
              </a:ln>
              <a:effectLst/>
            </p:spPr>
            <p:txBody>
              <a:bodyPr wrap="square" lIns="45719" tIns="45719" rIns="45719" bIns="45719" numCol="1" anchor="ctr">
                <a:noAutofit/>
              </a:bodyPr>
              <a:lstStyle/>
              <a:p>
                <a:pPr algn="ctr">
                  <a:defRPr>
                    <a:solidFill>
                      <a:srgbClr val="FFFFFF"/>
                    </a:solidFill>
                  </a:defRPr>
                </a:pPr>
                <a:endParaRPr/>
              </a:p>
            </p:txBody>
          </p:sp>
        </p:grpSp>
        <p:grpSp>
          <p:nvGrpSpPr>
            <p:cNvPr id="284" name="Group 284"/>
            <p:cNvGrpSpPr/>
            <p:nvPr/>
          </p:nvGrpSpPr>
          <p:grpSpPr>
            <a:xfrm>
              <a:off x="4005983" y="3500769"/>
              <a:ext cx="431801" cy="431801"/>
              <a:chOff x="0" y="0"/>
              <a:chExt cx="431800" cy="431800"/>
            </a:xfrm>
          </p:grpSpPr>
          <p:sp>
            <p:nvSpPr>
              <p:cNvPr id="281" name="Shape 281"/>
              <p:cNvSpPr/>
              <p:nvPr/>
            </p:nvSpPr>
            <p:spPr>
              <a:xfrm>
                <a:off x="0" y="0"/>
                <a:ext cx="431800" cy="431800"/>
              </a:xfrm>
              <a:custGeom>
                <a:avLst/>
                <a:gdLst/>
                <a:ahLst/>
                <a:cxnLst>
                  <a:cxn ang="0">
                    <a:pos x="wd2" y="hd2"/>
                  </a:cxn>
                  <a:cxn ang="5400000">
                    <a:pos x="wd2" y="hd2"/>
                  </a:cxn>
                  <a:cxn ang="10800000">
                    <a:pos x="wd2" y="hd2"/>
                  </a:cxn>
                  <a:cxn ang="16200000">
                    <a:pos x="wd2" y="hd2"/>
                  </a:cxn>
                </a:cxnLst>
                <a:rect l="0" t="0" r="r" b="b"/>
                <a:pathLst>
                  <a:path w="21600" h="21600" extrusionOk="0">
                    <a:moveTo>
                      <a:pt x="0" y="2700"/>
                    </a:moveTo>
                    <a:cubicBezTo>
                      <a:pt x="0" y="1209"/>
                      <a:pt x="4835" y="0"/>
                      <a:pt x="10800" y="0"/>
                    </a:cubicBezTo>
                    <a:cubicBezTo>
                      <a:pt x="16765" y="0"/>
                      <a:pt x="21600" y="1209"/>
                      <a:pt x="21600" y="2700"/>
                    </a:cubicBezTo>
                    <a:lnTo>
                      <a:pt x="21600" y="18900"/>
                    </a:lnTo>
                    <a:cubicBezTo>
                      <a:pt x="21600" y="20391"/>
                      <a:pt x="16765" y="21600"/>
                      <a:pt x="10800" y="21600"/>
                    </a:cubicBezTo>
                    <a:cubicBezTo>
                      <a:pt x="4835" y="21600"/>
                      <a:pt x="0" y="20391"/>
                      <a:pt x="0" y="18900"/>
                    </a:cubicBezTo>
                    <a:close/>
                  </a:path>
                </a:pathLst>
              </a:custGeom>
              <a:gradFill flip="none" rotWithShape="1">
                <a:gsLst>
                  <a:gs pos="0">
                    <a:srgbClr val="EBBC00"/>
                  </a:gs>
                  <a:gs pos="30000">
                    <a:srgbClr val="E2B500"/>
                  </a:gs>
                  <a:gs pos="75000">
                    <a:srgbClr val="A88600"/>
                  </a:gs>
                  <a:gs pos="100000">
                    <a:srgbClr val="7A6200"/>
                  </a:gs>
                </a:gsLst>
                <a:path path="circle">
                  <a:fillToRect l="-19636" t="62278" r="119636" b="37721"/>
                </a:path>
              </a:gradFill>
              <a:ln w="12700" cap="flat">
                <a:noFill/>
                <a:miter lim="400000"/>
              </a:ln>
              <a:effectLst>
                <a:outerShdw blurRad="50800" dist="20000" dir="5400000" rotWithShape="0">
                  <a:srgbClr val="000000">
                    <a:alpha val="42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282" name="Shape 282"/>
              <p:cNvSpPr/>
              <p:nvPr/>
            </p:nvSpPr>
            <p:spPr>
              <a:xfrm>
                <a:off x="0" y="-1"/>
                <a:ext cx="431800" cy="107951"/>
              </a:xfrm>
              <a:prstGeom prst="ellipse">
                <a:avLst/>
              </a:prstGeom>
              <a:solidFill>
                <a:srgbClr val="FFFFFF">
                  <a:alpha val="4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83" name="Shape 283"/>
              <p:cNvSpPr/>
              <p:nvPr/>
            </p:nvSpPr>
            <p:spPr>
              <a:xfrm>
                <a:off x="0" y="0"/>
                <a:ext cx="431800" cy="431800"/>
              </a:xfrm>
              <a:custGeom>
                <a:avLst/>
                <a:gdLst/>
                <a:ahLst/>
                <a:cxnLst>
                  <a:cxn ang="0">
                    <a:pos x="wd2" y="hd2"/>
                  </a:cxn>
                  <a:cxn ang="5400000">
                    <a:pos x="wd2" y="hd2"/>
                  </a:cxn>
                  <a:cxn ang="10800000">
                    <a:pos x="wd2" y="hd2"/>
                  </a:cxn>
                  <a:cxn ang="16200000">
                    <a:pos x="wd2" y="hd2"/>
                  </a:cxn>
                </a:cxnLst>
                <a:rect l="0" t="0" r="r" b="b"/>
                <a:pathLst>
                  <a:path w="21600" h="21600" extrusionOk="0">
                    <a:moveTo>
                      <a:pt x="21600" y="2700"/>
                    </a:moveTo>
                    <a:cubicBezTo>
                      <a:pt x="21600" y="4191"/>
                      <a:pt x="16765" y="5400"/>
                      <a:pt x="10800" y="5400"/>
                    </a:cubicBezTo>
                    <a:cubicBezTo>
                      <a:pt x="4835" y="5400"/>
                      <a:pt x="0" y="4191"/>
                      <a:pt x="0" y="2700"/>
                    </a:cubicBezTo>
                    <a:cubicBezTo>
                      <a:pt x="0" y="1209"/>
                      <a:pt x="4835" y="0"/>
                      <a:pt x="10800" y="0"/>
                    </a:cubicBezTo>
                    <a:cubicBezTo>
                      <a:pt x="16765" y="0"/>
                      <a:pt x="21600" y="1209"/>
                      <a:pt x="21600" y="2700"/>
                    </a:cubicBezTo>
                    <a:lnTo>
                      <a:pt x="21600" y="18900"/>
                    </a:lnTo>
                    <a:cubicBezTo>
                      <a:pt x="21600" y="20391"/>
                      <a:pt x="16765" y="21600"/>
                      <a:pt x="10800" y="21600"/>
                    </a:cubicBezTo>
                    <a:cubicBezTo>
                      <a:pt x="4835" y="21600"/>
                      <a:pt x="0" y="20391"/>
                      <a:pt x="0" y="18900"/>
                    </a:cubicBezTo>
                    <a:lnTo>
                      <a:pt x="0" y="2700"/>
                    </a:lnTo>
                  </a:path>
                </a:pathLst>
              </a:custGeom>
              <a:noFill/>
              <a:ln w="12700" cap="flat">
                <a:solidFill>
                  <a:srgbClr val="F7C500"/>
                </a:solidFill>
                <a:prstDash val="solid"/>
                <a:round/>
              </a:ln>
              <a:effectLst/>
            </p:spPr>
            <p:txBody>
              <a:bodyPr wrap="square" lIns="45719" tIns="45719" rIns="45719" bIns="45719" numCol="1" anchor="ctr">
                <a:noAutofit/>
              </a:bodyPr>
              <a:lstStyle/>
              <a:p>
                <a:pPr algn="ctr">
                  <a:defRPr>
                    <a:solidFill>
                      <a:srgbClr val="FFFFFF"/>
                    </a:solidFill>
                  </a:defRPr>
                </a:pPr>
                <a:endParaRPr/>
              </a:p>
            </p:txBody>
          </p:sp>
        </p:grpSp>
        <p:sp>
          <p:nvSpPr>
            <p:cNvPr id="343" name="Shape 343"/>
            <p:cNvSpPr/>
            <p:nvPr/>
          </p:nvSpPr>
          <p:spPr>
            <a:xfrm>
              <a:off x="3563379" y="2943556"/>
              <a:ext cx="486927" cy="5716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28575">
              <a:solidFill>
                <a:srgbClr val="244583"/>
              </a:solidFill>
              <a:prstDash val="sysDot"/>
            </a:ln>
          </p:spPr>
          <p:txBody>
            <a:bodyPr/>
            <a:lstStyle/>
            <a:p>
              <a:endParaRPr/>
            </a:p>
          </p:txBody>
        </p:sp>
        <p:pic>
          <p:nvPicPr>
            <p:cNvPr id="286" name="image7.png"/>
            <p:cNvPicPr>
              <a:picLocks noChangeAspect="1"/>
            </p:cNvPicPr>
            <p:nvPr/>
          </p:nvPicPr>
          <p:blipFill>
            <a:blip r:embed="rId4">
              <a:extLst/>
            </a:blip>
            <a:stretch>
              <a:fillRect/>
            </a:stretch>
          </p:blipFill>
          <p:spPr>
            <a:xfrm>
              <a:off x="4498107" y="2587955"/>
              <a:ext cx="1152526" cy="358776"/>
            </a:xfrm>
            <a:prstGeom prst="rect">
              <a:avLst/>
            </a:prstGeom>
            <a:ln w="12700">
              <a:miter lim="400000"/>
            </a:ln>
          </p:spPr>
        </p:pic>
        <p:pic>
          <p:nvPicPr>
            <p:cNvPr id="287" name="image8.png"/>
            <p:cNvPicPr>
              <a:picLocks noChangeAspect="1"/>
            </p:cNvPicPr>
            <p:nvPr/>
          </p:nvPicPr>
          <p:blipFill>
            <a:blip r:embed="rId5">
              <a:extLst/>
            </a:blip>
            <a:stretch>
              <a:fillRect/>
            </a:stretch>
          </p:blipFill>
          <p:spPr>
            <a:xfrm>
              <a:off x="6333257" y="2587955"/>
              <a:ext cx="1401764" cy="358776"/>
            </a:xfrm>
            <a:prstGeom prst="rect">
              <a:avLst/>
            </a:prstGeom>
            <a:ln w="12700">
              <a:miter lim="400000"/>
            </a:ln>
          </p:spPr>
        </p:pic>
        <p:grpSp>
          <p:nvGrpSpPr>
            <p:cNvPr id="291" name="Group 291"/>
            <p:cNvGrpSpPr/>
            <p:nvPr/>
          </p:nvGrpSpPr>
          <p:grpSpPr>
            <a:xfrm>
              <a:off x="5793508" y="3500769"/>
              <a:ext cx="539751" cy="539751"/>
              <a:chOff x="0" y="0"/>
              <a:chExt cx="539750" cy="539750"/>
            </a:xfrm>
          </p:grpSpPr>
          <p:sp>
            <p:nvSpPr>
              <p:cNvPr id="288" name="Shape 288"/>
              <p:cNvSpPr/>
              <p:nvPr/>
            </p:nvSpPr>
            <p:spPr>
              <a:xfrm>
                <a:off x="0" y="0"/>
                <a:ext cx="539750" cy="539750"/>
              </a:xfrm>
              <a:custGeom>
                <a:avLst/>
                <a:gdLst/>
                <a:ahLst/>
                <a:cxnLst>
                  <a:cxn ang="0">
                    <a:pos x="wd2" y="hd2"/>
                  </a:cxn>
                  <a:cxn ang="5400000">
                    <a:pos x="wd2" y="hd2"/>
                  </a:cxn>
                  <a:cxn ang="10800000">
                    <a:pos x="wd2" y="hd2"/>
                  </a:cxn>
                  <a:cxn ang="16200000">
                    <a:pos x="wd2" y="hd2"/>
                  </a:cxn>
                </a:cxnLst>
                <a:rect l="0" t="0" r="r" b="b"/>
                <a:pathLst>
                  <a:path w="21600" h="21600" extrusionOk="0">
                    <a:moveTo>
                      <a:pt x="0" y="2700"/>
                    </a:moveTo>
                    <a:cubicBezTo>
                      <a:pt x="0" y="1209"/>
                      <a:pt x="4835" y="0"/>
                      <a:pt x="10800" y="0"/>
                    </a:cubicBezTo>
                    <a:cubicBezTo>
                      <a:pt x="16765" y="0"/>
                      <a:pt x="21600" y="1209"/>
                      <a:pt x="21600" y="2700"/>
                    </a:cubicBezTo>
                    <a:lnTo>
                      <a:pt x="21600" y="18900"/>
                    </a:lnTo>
                    <a:cubicBezTo>
                      <a:pt x="21600" y="20391"/>
                      <a:pt x="16765" y="21600"/>
                      <a:pt x="10800" y="21600"/>
                    </a:cubicBezTo>
                    <a:cubicBezTo>
                      <a:pt x="4835" y="21600"/>
                      <a:pt x="0" y="20391"/>
                      <a:pt x="0" y="18900"/>
                    </a:cubicBezTo>
                    <a:close/>
                  </a:path>
                </a:pathLst>
              </a:custGeom>
              <a:solidFill>
                <a:srgbClr val="595959"/>
              </a:solidFill>
              <a:ln w="12700" cap="flat">
                <a:noFill/>
                <a:miter lim="400000"/>
              </a:ln>
              <a:effectLst>
                <a:outerShdw blurRad="50800" dist="20000" dir="5400000" rotWithShape="0">
                  <a:srgbClr val="000000">
                    <a:alpha val="42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289" name="Shape 289"/>
              <p:cNvSpPr/>
              <p:nvPr/>
            </p:nvSpPr>
            <p:spPr>
              <a:xfrm>
                <a:off x="0" y="-1"/>
                <a:ext cx="539750" cy="134939"/>
              </a:xfrm>
              <a:prstGeom prst="ellipse">
                <a:avLst/>
              </a:prstGeom>
              <a:solidFill>
                <a:srgbClr val="FFFFFF">
                  <a:alpha val="4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90" name="Shape 290"/>
              <p:cNvSpPr/>
              <p:nvPr/>
            </p:nvSpPr>
            <p:spPr>
              <a:xfrm>
                <a:off x="0" y="0"/>
                <a:ext cx="539750" cy="539750"/>
              </a:xfrm>
              <a:custGeom>
                <a:avLst/>
                <a:gdLst/>
                <a:ahLst/>
                <a:cxnLst>
                  <a:cxn ang="0">
                    <a:pos x="wd2" y="hd2"/>
                  </a:cxn>
                  <a:cxn ang="5400000">
                    <a:pos x="wd2" y="hd2"/>
                  </a:cxn>
                  <a:cxn ang="10800000">
                    <a:pos x="wd2" y="hd2"/>
                  </a:cxn>
                  <a:cxn ang="16200000">
                    <a:pos x="wd2" y="hd2"/>
                  </a:cxn>
                </a:cxnLst>
                <a:rect l="0" t="0" r="r" b="b"/>
                <a:pathLst>
                  <a:path w="21600" h="21600" extrusionOk="0">
                    <a:moveTo>
                      <a:pt x="21600" y="2700"/>
                    </a:moveTo>
                    <a:cubicBezTo>
                      <a:pt x="21600" y="4191"/>
                      <a:pt x="16765" y="5400"/>
                      <a:pt x="10800" y="5400"/>
                    </a:cubicBezTo>
                    <a:cubicBezTo>
                      <a:pt x="4835" y="5400"/>
                      <a:pt x="0" y="4191"/>
                      <a:pt x="0" y="2700"/>
                    </a:cubicBezTo>
                    <a:cubicBezTo>
                      <a:pt x="0" y="1209"/>
                      <a:pt x="4835" y="0"/>
                      <a:pt x="10800" y="0"/>
                    </a:cubicBezTo>
                    <a:cubicBezTo>
                      <a:pt x="16765" y="0"/>
                      <a:pt x="21600" y="1209"/>
                      <a:pt x="21600" y="2700"/>
                    </a:cubicBezTo>
                    <a:lnTo>
                      <a:pt x="21600" y="18900"/>
                    </a:lnTo>
                    <a:cubicBezTo>
                      <a:pt x="21600" y="20391"/>
                      <a:pt x="16765" y="21600"/>
                      <a:pt x="10800" y="21600"/>
                    </a:cubicBezTo>
                    <a:cubicBezTo>
                      <a:pt x="4835" y="21600"/>
                      <a:pt x="0" y="20391"/>
                      <a:pt x="0" y="18900"/>
                    </a:cubicBezTo>
                    <a:lnTo>
                      <a:pt x="0" y="2700"/>
                    </a:lnTo>
                  </a:path>
                </a:pathLst>
              </a:custGeom>
              <a:noFill/>
              <a:ln w="12700" cap="flat">
                <a:solidFill>
                  <a:srgbClr val="404040"/>
                </a:solidFill>
                <a:prstDash val="solid"/>
                <a:round/>
              </a:ln>
              <a:effectLst/>
            </p:spPr>
            <p:txBody>
              <a:bodyPr wrap="square" lIns="45719" tIns="45719" rIns="45719" bIns="45719" numCol="1" anchor="ctr">
                <a:noAutofit/>
              </a:bodyPr>
              <a:lstStyle/>
              <a:p>
                <a:pPr algn="ctr">
                  <a:defRPr>
                    <a:solidFill>
                      <a:srgbClr val="FFFFFF"/>
                    </a:solidFill>
                  </a:defRPr>
                </a:pPr>
                <a:endParaRPr/>
              </a:p>
            </p:txBody>
          </p:sp>
        </p:grpSp>
        <p:sp>
          <p:nvSpPr>
            <p:cNvPr id="292" name="Shape 292"/>
            <p:cNvSpPr/>
            <p:nvPr/>
          </p:nvSpPr>
          <p:spPr>
            <a:xfrm>
              <a:off x="5631583" y="2768930"/>
              <a:ext cx="431801" cy="7318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10800"/>
                    <a:pt x="21600" y="21600"/>
                  </a:cubicBezTo>
                </a:path>
              </a:pathLst>
            </a:custGeom>
            <a:ln w="28575">
              <a:solidFill>
                <a:srgbClr val="808080"/>
              </a:solidFill>
              <a:prstDash val="sysDot"/>
            </a:ln>
          </p:spPr>
          <p:txBody>
            <a:bodyPr lIns="45719" rIns="45719" anchor="ctr"/>
            <a:lstStyle/>
            <a:p>
              <a:endParaRPr/>
            </a:p>
          </p:txBody>
        </p:sp>
        <p:grpSp>
          <p:nvGrpSpPr>
            <p:cNvPr id="296" name="Group 296"/>
            <p:cNvGrpSpPr/>
            <p:nvPr/>
          </p:nvGrpSpPr>
          <p:grpSpPr>
            <a:xfrm>
              <a:off x="7744544" y="3500768"/>
              <a:ext cx="649290" cy="647702"/>
              <a:chOff x="-1" y="0"/>
              <a:chExt cx="649289" cy="647701"/>
            </a:xfrm>
          </p:grpSpPr>
          <p:sp>
            <p:nvSpPr>
              <p:cNvPr id="293" name="Shape 293"/>
              <p:cNvSpPr/>
              <p:nvPr/>
            </p:nvSpPr>
            <p:spPr>
              <a:xfrm>
                <a:off x="-2" y="-1"/>
                <a:ext cx="649291" cy="647703"/>
              </a:xfrm>
              <a:custGeom>
                <a:avLst/>
                <a:gdLst/>
                <a:ahLst/>
                <a:cxnLst>
                  <a:cxn ang="0">
                    <a:pos x="wd2" y="hd2"/>
                  </a:cxn>
                  <a:cxn ang="5400000">
                    <a:pos x="wd2" y="hd2"/>
                  </a:cxn>
                  <a:cxn ang="10800000">
                    <a:pos x="wd2" y="hd2"/>
                  </a:cxn>
                  <a:cxn ang="16200000">
                    <a:pos x="wd2" y="hd2"/>
                  </a:cxn>
                </a:cxnLst>
                <a:rect l="0" t="0" r="r" b="b"/>
                <a:pathLst>
                  <a:path w="21600" h="21600" extrusionOk="0">
                    <a:moveTo>
                      <a:pt x="0" y="2700"/>
                    </a:moveTo>
                    <a:cubicBezTo>
                      <a:pt x="0" y="1209"/>
                      <a:pt x="4835" y="0"/>
                      <a:pt x="10800" y="0"/>
                    </a:cubicBezTo>
                    <a:cubicBezTo>
                      <a:pt x="16765" y="0"/>
                      <a:pt x="21600" y="1209"/>
                      <a:pt x="21600" y="2700"/>
                    </a:cubicBezTo>
                    <a:lnTo>
                      <a:pt x="21600" y="18900"/>
                    </a:lnTo>
                    <a:cubicBezTo>
                      <a:pt x="21600" y="20391"/>
                      <a:pt x="16765" y="21600"/>
                      <a:pt x="10800" y="21600"/>
                    </a:cubicBezTo>
                    <a:cubicBezTo>
                      <a:pt x="4835" y="21600"/>
                      <a:pt x="0" y="20391"/>
                      <a:pt x="0" y="18900"/>
                    </a:cubicBezTo>
                    <a:close/>
                  </a:path>
                </a:pathLst>
              </a:custGeom>
              <a:solidFill>
                <a:srgbClr val="595959"/>
              </a:solidFill>
              <a:ln w="12700" cap="flat">
                <a:noFill/>
                <a:miter lim="400000"/>
              </a:ln>
              <a:effectLst>
                <a:outerShdw blurRad="50800" dist="20000" dir="5400000" rotWithShape="0">
                  <a:srgbClr val="000000">
                    <a:alpha val="42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294" name="Shape 294"/>
              <p:cNvSpPr/>
              <p:nvPr/>
            </p:nvSpPr>
            <p:spPr>
              <a:xfrm>
                <a:off x="-1" y="-1"/>
                <a:ext cx="649290" cy="161927"/>
              </a:xfrm>
              <a:prstGeom prst="ellipse">
                <a:avLst/>
              </a:prstGeom>
              <a:solidFill>
                <a:srgbClr val="FFFFFF">
                  <a:alpha val="4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95" name="Shape 295"/>
              <p:cNvSpPr/>
              <p:nvPr/>
            </p:nvSpPr>
            <p:spPr>
              <a:xfrm>
                <a:off x="-2" y="-1"/>
                <a:ext cx="649290" cy="647703"/>
              </a:xfrm>
              <a:custGeom>
                <a:avLst/>
                <a:gdLst/>
                <a:ahLst/>
                <a:cxnLst>
                  <a:cxn ang="0">
                    <a:pos x="wd2" y="hd2"/>
                  </a:cxn>
                  <a:cxn ang="5400000">
                    <a:pos x="wd2" y="hd2"/>
                  </a:cxn>
                  <a:cxn ang="10800000">
                    <a:pos x="wd2" y="hd2"/>
                  </a:cxn>
                  <a:cxn ang="16200000">
                    <a:pos x="wd2" y="hd2"/>
                  </a:cxn>
                </a:cxnLst>
                <a:rect l="0" t="0" r="r" b="b"/>
                <a:pathLst>
                  <a:path w="21600" h="21600" extrusionOk="0">
                    <a:moveTo>
                      <a:pt x="21600" y="2700"/>
                    </a:moveTo>
                    <a:cubicBezTo>
                      <a:pt x="21600" y="4191"/>
                      <a:pt x="16765" y="5400"/>
                      <a:pt x="10800" y="5400"/>
                    </a:cubicBezTo>
                    <a:cubicBezTo>
                      <a:pt x="4835" y="5400"/>
                      <a:pt x="0" y="4191"/>
                      <a:pt x="0" y="2700"/>
                    </a:cubicBezTo>
                    <a:cubicBezTo>
                      <a:pt x="0" y="1209"/>
                      <a:pt x="4835" y="0"/>
                      <a:pt x="10800" y="0"/>
                    </a:cubicBezTo>
                    <a:cubicBezTo>
                      <a:pt x="16765" y="0"/>
                      <a:pt x="21600" y="1209"/>
                      <a:pt x="21600" y="2700"/>
                    </a:cubicBezTo>
                    <a:lnTo>
                      <a:pt x="21600" y="18900"/>
                    </a:lnTo>
                    <a:cubicBezTo>
                      <a:pt x="21600" y="20391"/>
                      <a:pt x="16765" y="21600"/>
                      <a:pt x="10800" y="21600"/>
                    </a:cubicBezTo>
                    <a:cubicBezTo>
                      <a:pt x="4835" y="21600"/>
                      <a:pt x="0" y="20391"/>
                      <a:pt x="0" y="18900"/>
                    </a:cubicBezTo>
                    <a:lnTo>
                      <a:pt x="0" y="2700"/>
                    </a:lnTo>
                  </a:path>
                </a:pathLst>
              </a:custGeom>
              <a:noFill/>
              <a:ln w="12700" cap="flat">
                <a:solidFill>
                  <a:srgbClr val="404040"/>
                </a:solidFill>
                <a:prstDash val="solid"/>
                <a:round/>
              </a:ln>
              <a:effectLst/>
            </p:spPr>
            <p:txBody>
              <a:bodyPr wrap="square" lIns="45719" tIns="45719" rIns="45719" bIns="45719" numCol="1" anchor="ctr">
                <a:noAutofit/>
              </a:bodyPr>
              <a:lstStyle/>
              <a:p>
                <a:pPr algn="ctr">
                  <a:defRPr>
                    <a:solidFill>
                      <a:srgbClr val="FFFFFF"/>
                    </a:solidFill>
                  </a:defRPr>
                </a:pPr>
                <a:endParaRPr/>
              </a:p>
            </p:txBody>
          </p:sp>
        </p:grpSp>
        <p:sp>
          <p:nvSpPr>
            <p:cNvPr id="297" name="Shape 297"/>
            <p:cNvSpPr/>
            <p:nvPr/>
          </p:nvSpPr>
          <p:spPr>
            <a:xfrm>
              <a:off x="7717558" y="2768930"/>
              <a:ext cx="352426" cy="7318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10800"/>
                    <a:pt x="21600" y="21600"/>
                  </a:cubicBezTo>
                </a:path>
              </a:pathLst>
            </a:custGeom>
            <a:ln w="28575">
              <a:solidFill>
                <a:srgbClr val="808080"/>
              </a:solidFill>
              <a:prstDash val="sysDot"/>
            </a:ln>
          </p:spPr>
          <p:txBody>
            <a:bodyPr lIns="45719" rIns="45719" anchor="ctr"/>
            <a:lstStyle/>
            <a:p>
              <a:endParaRPr/>
            </a:p>
          </p:txBody>
        </p:sp>
        <p:sp>
          <p:nvSpPr>
            <p:cNvPr id="298" name="Shape 298"/>
            <p:cNvSpPr/>
            <p:nvPr/>
          </p:nvSpPr>
          <p:spPr>
            <a:xfrm>
              <a:off x="5631584" y="2768931"/>
              <a:ext cx="717551" cy="1589"/>
            </a:xfrm>
            <a:prstGeom prst="line">
              <a:avLst/>
            </a:prstGeom>
            <a:ln w="28575">
              <a:solidFill>
                <a:srgbClr val="808080"/>
              </a:solidFill>
              <a:prstDash val="sysDot"/>
            </a:ln>
          </p:spPr>
          <p:txBody>
            <a:bodyPr lIns="45719" rIns="45719"/>
            <a:lstStyle/>
            <a:p>
              <a:endParaRPr/>
            </a:p>
          </p:txBody>
        </p:sp>
        <p:sp>
          <p:nvSpPr>
            <p:cNvPr id="299" name="Shape 299"/>
            <p:cNvSpPr/>
            <p:nvPr/>
          </p:nvSpPr>
          <p:spPr>
            <a:xfrm>
              <a:off x="3882157" y="2768931"/>
              <a:ext cx="633414" cy="1589"/>
            </a:xfrm>
            <a:prstGeom prst="line">
              <a:avLst/>
            </a:prstGeom>
            <a:ln w="28575">
              <a:solidFill>
                <a:srgbClr val="808080"/>
              </a:solidFill>
              <a:prstDash val="sysDot"/>
            </a:ln>
          </p:spPr>
          <p:txBody>
            <a:bodyPr lIns="45719" rIns="45719"/>
            <a:lstStyle/>
            <a:p>
              <a:endParaRPr/>
            </a:p>
          </p:txBody>
        </p:sp>
        <p:sp>
          <p:nvSpPr>
            <p:cNvPr id="300" name="Shape 300"/>
            <p:cNvSpPr/>
            <p:nvPr/>
          </p:nvSpPr>
          <p:spPr>
            <a:xfrm>
              <a:off x="975297" y="4481749"/>
              <a:ext cx="957561" cy="811367"/>
            </a:xfrm>
            <a:prstGeom prst="rect">
              <a:avLst/>
            </a:prstGeom>
            <a:ln w="12700">
              <a:miter lim="400000"/>
            </a:ln>
            <a:extLst>
              <a:ext uri="{C572A759-6A51-4108-AA02-DFA0A04FC94B}">
                <ma14:wrappingTextBoxFlag xmlns="" xmlns:ma14="http://schemas.microsoft.com/office/mac/drawingml/2011/main" val="1"/>
              </a:ext>
            </a:extLst>
          </p:spPr>
          <p:txBody>
            <a:bodyPr wrap="none" lIns="36000" tIns="36000" rIns="36000" bIns="36000">
              <a:spAutoFit/>
            </a:bodyPr>
            <a:lstStyle/>
            <a:p>
              <a:pPr marL="342900" indent="-342900" algn="ctr">
                <a:defRPr sz="1600" b="1">
                  <a:solidFill>
                    <a:srgbClr val="0000CC"/>
                  </a:solidFill>
                </a:defRPr>
              </a:pPr>
              <a:r>
                <a:rPr sz="1600"/>
                <a:t>2014</a:t>
              </a:r>
            </a:p>
            <a:p>
              <a:pPr marL="342900" indent="-342900" algn="ctr">
                <a:defRPr sz="1600" b="1"/>
              </a:pPr>
              <a:r>
                <a:rPr sz="1600"/>
                <a:t>~2.5 MeV</a:t>
              </a:r>
            </a:p>
            <a:p>
              <a:pPr marL="342900" indent="-342900" algn="ctr">
                <a:defRPr sz="1600" b="1"/>
              </a:pPr>
              <a:r>
                <a:rPr sz="1600"/>
                <a:t>&amp;10mA</a:t>
              </a:r>
            </a:p>
          </p:txBody>
        </p:sp>
        <p:sp>
          <p:nvSpPr>
            <p:cNvPr id="301" name="Shape 301"/>
            <p:cNvSpPr/>
            <p:nvPr/>
          </p:nvSpPr>
          <p:spPr>
            <a:xfrm>
              <a:off x="2096221" y="4481749"/>
              <a:ext cx="1511301" cy="811367"/>
            </a:xfrm>
            <a:prstGeom prst="rect">
              <a:avLst/>
            </a:prstGeom>
            <a:ln w="12700">
              <a:miter lim="400000"/>
            </a:ln>
            <a:extLst>
              <a:ext uri="{C572A759-6A51-4108-AA02-DFA0A04FC94B}">
                <ma14:wrappingTextBoxFlag xmlns="" xmlns:ma14="http://schemas.microsoft.com/office/mac/drawingml/2011/main" val="1"/>
              </a:ext>
            </a:extLst>
          </p:spPr>
          <p:txBody>
            <a:bodyPr lIns="36000" tIns="36000" rIns="36000" bIns="36000">
              <a:spAutoFit/>
            </a:bodyPr>
            <a:lstStyle/>
            <a:p>
              <a:pPr marL="342900" indent="-342900" algn="ctr">
                <a:defRPr sz="1600" b="1">
                  <a:solidFill>
                    <a:srgbClr val="0000CC"/>
                  </a:solidFill>
                </a:defRPr>
              </a:pPr>
              <a:r>
                <a:rPr sz="1600" dirty="0"/>
                <a:t>2016</a:t>
              </a:r>
            </a:p>
            <a:p>
              <a:pPr marL="342900" indent="-342900" algn="ctr">
                <a:defRPr sz="1600" b="1"/>
              </a:pPr>
              <a:r>
                <a:rPr sz="1600" dirty="0"/>
                <a:t>~25 MeV</a:t>
              </a:r>
            </a:p>
            <a:p>
              <a:pPr marL="342900" indent="-342900" algn="ctr">
                <a:defRPr sz="1600" b="1"/>
              </a:pPr>
              <a:r>
                <a:rPr sz="1600" dirty="0"/>
                <a:t>&amp;~10mA</a:t>
              </a:r>
            </a:p>
          </p:txBody>
        </p:sp>
        <p:sp>
          <p:nvSpPr>
            <p:cNvPr id="303" name="Shape 303"/>
            <p:cNvSpPr/>
            <p:nvPr/>
          </p:nvSpPr>
          <p:spPr>
            <a:xfrm>
              <a:off x="3737431" y="4443648"/>
              <a:ext cx="1058431" cy="3757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p>
              <a:r>
                <a:t> </a:t>
              </a:r>
            </a:p>
          </p:txBody>
        </p:sp>
        <p:sp>
          <p:nvSpPr>
            <p:cNvPr id="305" name="Shape 305"/>
            <p:cNvSpPr/>
            <p:nvPr/>
          </p:nvSpPr>
          <p:spPr>
            <a:xfrm>
              <a:off x="5601326" y="4481749"/>
              <a:ext cx="946340" cy="811367"/>
            </a:xfrm>
            <a:prstGeom prst="rect">
              <a:avLst/>
            </a:prstGeom>
            <a:ln w="12700">
              <a:miter lim="400000"/>
            </a:ln>
            <a:extLst>
              <a:ext uri="{C572A759-6A51-4108-AA02-DFA0A04FC94B}">
                <ma14:wrappingTextBoxFlag xmlns="" xmlns:ma14="http://schemas.microsoft.com/office/mac/drawingml/2011/main" val="1"/>
              </a:ext>
            </a:extLst>
          </p:spPr>
          <p:txBody>
            <a:bodyPr wrap="none" lIns="36000" tIns="36000" rIns="36000" bIns="36000">
              <a:spAutoFit/>
            </a:bodyPr>
            <a:lstStyle/>
            <a:p>
              <a:pPr marL="342900" indent="-342900" algn="ctr">
                <a:defRPr sz="1600" b="1">
                  <a:solidFill>
                    <a:srgbClr val="0000CC"/>
                  </a:solidFill>
                </a:defRPr>
              </a:pPr>
              <a:r>
                <a:rPr sz="1600"/>
                <a:t>&lt;2030</a:t>
              </a:r>
            </a:p>
            <a:p>
              <a:pPr marL="342900" indent="-342900" algn="ctr">
                <a:defRPr sz="1600" b="1"/>
              </a:pPr>
              <a:r>
                <a:rPr sz="1600"/>
                <a:t>~1.0 GeV</a:t>
              </a:r>
            </a:p>
            <a:p>
              <a:pPr marL="342900" indent="-342900" algn="ctr">
                <a:defRPr sz="1600" b="1"/>
              </a:pPr>
              <a:r>
                <a:rPr sz="1600"/>
                <a:t>&amp;&lt;15mA</a:t>
              </a:r>
            </a:p>
          </p:txBody>
        </p:sp>
        <p:sp>
          <p:nvSpPr>
            <p:cNvPr id="306" name="Shape 306"/>
            <p:cNvSpPr/>
            <p:nvPr/>
          </p:nvSpPr>
          <p:spPr>
            <a:xfrm>
              <a:off x="7482514" y="4445745"/>
              <a:ext cx="946340" cy="811367"/>
            </a:xfrm>
            <a:prstGeom prst="rect">
              <a:avLst/>
            </a:prstGeom>
            <a:ln w="12700">
              <a:miter lim="400000"/>
            </a:ln>
            <a:extLst>
              <a:ext uri="{C572A759-6A51-4108-AA02-DFA0A04FC94B}">
                <ma14:wrappingTextBoxFlag xmlns="" xmlns:ma14="http://schemas.microsoft.com/office/mac/drawingml/2011/main" val="1"/>
              </a:ext>
            </a:extLst>
          </p:spPr>
          <p:txBody>
            <a:bodyPr wrap="none" lIns="36000" tIns="36000" rIns="36000" bIns="36000">
              <a:spAutoFit/>
            </a:bodyPr>
            <a:lstStyle/>
            <a:p>
              <a:pPr marL="342900" indent="-342900" algn="ctr">
                <a:defRPr sz="1600" b="1">
                  <a:solidFill>
                    <a:srgbClr val="0000CC"/>
                  </a:solidFill>
                </a:defRPr>
              </a:pPr>
              <a:r>
                <a:rPr sz="1600"/>
                <a:t>~203x</a:t>
              </a:r>
            </a:p>
            <a:p>
              <a:pPr marL="342900" indent="-342900" algn="ctr">
                <a:defRPr sz="1600" b="1"/>
              </a:pPr>
              <a:r>
                <a:rPr sz="1600"/>
                <a:t>~1.0 GeV</a:t>
              </a:r>
            </a:p>
            <a:p>
              <a:pPr marL="342900" indent="-342900" algn="ctr">
                <a:defRPr sz="1600" b="1"/>
              </a:pPr>
              <a:r>
                <a:rPr sz="1600"/>
                <a:t>&amp;&gt;15mA</a:t>
              </a:r>
            </a:p>
          </p:txBody>
        </p:sp>
        <p:sp>
          <p:nvSpPr>
            <p:cNvPr id="307" name="Shape 307"/>
            <p:cNvSpPr/>
            <p:nvPr/>
          </p:nvSpPr>
          <p:spPr>
            <a:xfrm>
              <a:off x="3241815" y="3750717"/>
              <a:ext cx="680242" cy="288147"/>
            </a:xfrm>
            <a:prstGeom prst="rect">
              <a:avLst/>
            </a:prstGeom>
            <a:ln w="12700">
              <a:miter lim="400000"/>
            </a:ln>
            <a:extLst>
              <a:ext uri="{C572A759-6A51-4108-AA02-DFA0A04FC94B}">
                <ma14:wrappingTextBoxFlag xmlns="" xmlns:ma14="http://schemas.microsoft.com/office/mac/drawingml/2011/main" val="1"/>
              </a:ext>
            </a:extLst>
          </p:spPr>
          <p:txBody>
            <a:bodyPr wrap="none" lIns="36000" tIns="36000" rIns="36000" bIns="36000">
              <a:spAutoFit/>
            </a:bodyPr>
            <a:lstStyle/>
            <a:p>
              <a:pPr marL="342900" indent="-342900" algn="ctr">
                <a:defRPr sz="1400" b="1">
                  <a:solidFill>
                    <a:srgbClr val="014DA2"/>
                  </a:solidFill>
                </a:defRPr>
              </a:pPr>
              <a:r>
                <a:rPr sz="1400"/>
                <a:t>10 MW</a:t>
              </a:r>
              <a:r>
                <a:rPr sz="1400" baseline="-25000"/>
                <a:t>t</a:t>
              </a:r>
            </a:p>
          </p:txBody>
        </p:sp>
        <p:sp>
          <p:nvSpPr>
            <p:cNvPr id="308" name="Shape 308"/>
            <p:cNvSpPr/>
            <p:nvPr/>
          </p:nvSpPr>
          <p:spPr>
            <a:xfrm>
              <a:off x="4830277" y="3721431"/>
              <a:ext cx="996191" cy="330577"/>
            </a:xfrm>
            <a:prstGeom prst="rect">
              <a:avLst/>
            </a:prstGeom>
            <a:ln w="12700">
              <a:miter lim="400000"/>
            </a:ln>
            <a:extLst>
              <a:ext uri="{C572A759-6A51-4108-AA02-DFA0A04FC94B}">
                <ma14:wrappingTextBoxFlag xmlns="" xmlns:ma14="http://schemas.microsoft.com/office/mac/drawingml/2011/main" val="1"/>
              </a:ext>
            </a:extLst>
          </p:spPr>
          <p:txBody>
            <a:bodyPr wrap="none" lIns="36000" tIns="36000" rIns="36000" bIns="36000">
              <a:spAutoFit/>
            </a:bodyPr>
            <a:lstStyle/>
            <a:p>
              <a:pPr marL="342900" indent="-342900" algn="ctr">
                <a:defRPr sz="1600" b="1">
                  <a:solidFill>
                    <a:srgbClr val="404040"/>
                  </a:solidFill>
                </a:defRPr>
              </a:pPr>
              <a:r>
                <a:rPr sz="1600"/>
                <a:t>&gt;500 MW</a:t>
              </a:r>
              <a:r>
                <a:rPr sz="1600" baseline="-25000"/>
                <a:t>t</a:t>
              </a:r>
            </a:p>
          </p:txBody>
        </p:sp>
        <p:sp>
          <p:nvSpPr>
            <p:cNvPr id="309" name="Shape 309"/>
            <p:cNvSpPr/>
            <p:nvPr/>
          </p:nvSpPr>
          <p:spPr>
            <a:xfrm>
              <a:off x="6916994" y="3819856"/>
              <a:ext cx="754990" cy="330577"/>
            </a:xfrm>
            <a:prstGeom prst="rect">
              <a:avLst/>
            </a:prstGeom>
            <a:ln w="12700">
              <a:miter lim="400000"/>
            </a:ln>
            <a:extLst>
              <a:ext uri="{C572A759-6A51-4108-AA02-DFA0A04FC94B}">
                <ma14:wrappingTextBoxFlag xmlns="" xmlns:ma14="http://schemas.microsoft.com/office/mac/drawingml/2011/main" val="1"/>
              </a:ext>
            </a:extLst>
          </p:spPr>
          <p:txBody>
            <a:bodyPr wrap="none" lIns="36000" tIns="36000" rIns="36000" bIns="36000">
              <a:spAutoFit/>
            </a:bodyPr>
            <a:lstStyle/>
            <a:p>
              <a:pPr marL="342900" indent="-342900" algn="ctr">
                <a:defRPr sz="1600" b="1">
                  <a:solidFill>
                    <a:srgbClr val="404040"/>
                  </a:solidFill>
                </a:defRPr>
              </a:pPr>
              <a:r>
                <a:rPr sz="1600">
                  <a:latin typeface="Symbol"/>
                  <a:ea typeface="Symbol"/>
                  <a:cs typeface="Symbol"/>
                  <a:sym typeface="Symbol"/>
                </a:rPr>
                <a:t>≥</a:t>
              </a:r>
              <a:r>
                <a:rPr sz="1600"/>
                <a:t>1 GW</a:t>
              </a:r>
              <a:r>
                <a:rPr sz="1600" baseline="-25000"/>
                <a:t>t</a:t>
              </a:r>
            </a:p>
          </p:txBody>
        </p:sp>
        <p:sp>
          <p:nvSpPr>
            <p:cNvPr id="310" name="Shape 310"/>
            <p:cNvSpPr/>
            <p:nvPr/>
          </p:nvSpPr>
          <p:spPr>
            <a:xfrm flipV="1">
              <a:off x="1881909" y="2957844"/>
              <a:ext cx="1589" cy="755651"/>
            </a:xfrm>
            <a:prstGeom prst="line">
              <a:avLst/>
            </a:prstGeom>
            <a:ln w="3175">
              <a:solidFill>
                <a:srgbClr val="0000CC"/>
              </a:solidFill>
              <a:prstDash val="dash"/>
              <a:tailEnd type="triangle"/>
            </a:ln>
          </p:spPr>
          <p:txBody>
            <a:bodyPr lIns="45719" rIns="45719"/>
            <a:lstStyle/>
            <a:p>
              <a:endParaRPr/>
            </a:p>
          </p:txBody>
        </p:sp>
        <p:sp>
          <p:nvSpPr>
            <p:cNvPr id="311" name="Shape 311"/>
            <p:cNvSpPr/>
            <p:nvPr/>
          </p:nvSpPr>
          <p:spPr>
            <a:xfrm>
              <a:off x="1504794" y="3713493"/>
              <a:ext cx="779628" cy="318924"/>
            </a:xfrm>
            <a:prstGeom prst="rect">
              <a:avLst/>
            </a:prstGeom>
            <a:ln w="12700">
              <a:miter lim="400000"/>
            </a:ln>
            <a:extLst>
              <a:ext uri="{C572A759-6A51-4108-AA02-DFA0A04FC94B}">
                <ma14:wrappingTextBoxFlag xmlns="" xmlns:ma14="http://schemas.microsoft.com/office/mac/drawingml/2011/main" val="1"/>
              </a:ext>
            </a:extLst>
          </p:spPr>
          <p:txBody>
            <a:bodyPr wrap="none" lIns="36000" tIns="36000" rIns="36000" bIns="36000">
              <a:spAutoFit/>
            </a:bodyPr>
            <a:lstStyle>
              <a:lvl1pPr marL="342900" indent="-342900" algn="ctr">
                <a:defRPr sz="1600" b="1">
                  <a:solidFill>
                    <a:srgbClr val="5F5F5F"/>
                  </a:solidFill>
                </a:defRPr>
              </a:lvl1pPr>
            </a:lstStyle>
            <a:p>
              <a:r>
                <a:t>10 MeV</a:t>
              </a:r>
            </a:p>
          </p:txBody>
        </p:sp>
        <p:sp>
          <p:nvSpPr>
            <p:cNvPr id="312" name="Shape 312"/>
            <p:cNvSpPr/>
            <p:nvPr/>
          </p:nvSpPr>
          <p:spPr>
            <a:xfrm>
              <a:off x="3915564" y="1853457"/>
              <a:ext cx="1888649" cy="4628684"/>
            </a:xfrm>
            <a:prstGeom prst="line">
              <a:avLst/>
            </a:prstGeom>
            <a:ln w="25400">
              <a:solidFill>
                <a:srgbClr val="FF9900"/>
              </a:solidFill>
              <a:prstDash val="lgDashDot"/>
            </a:ln>
          </p:spPr>
          <p:txBody>
            <a:bodyPr lIns="45719" rIns="45719"/>
            <a:lstStyle/>
            <a:p>
              <a:endParaRPr/>
            </a:p>
          </p:txBody>
        </p:sp>
        <p:sp>
          <p:nvSpPr>
            <p:cNvPr id="313" name="Shape 313"/>
            <p:cNvSpPr/>
            <p:nvPr/>
          </p:nvSpPr>
          <p:spPr>
            <a:xfrm flipH="1" flipV="1">
              <a:off x="2388212" y="1853456"/>
              <a:ext cx="1575417" cy="1590"/>
            </a:xfrm>
            <a:prstGeom prst="line">
              <a:avLst/>
            </a:prstGeom>
            <a:ln w="25400">
              <a:solidFill>
                <a:srgbClr val="FF9900"/>
              </a:solidFill>
              <a:prstDash val="lgDashDot"/>
              <a:tailEnd type="stealth"/>
            </a:ln>
          </p:spPr>
          <p:txBody>
            <a:bodyPr lIns="45719" rIns="45719"/>
            <a:lstStyle/>
            <a:p>
              <a:endParaRPr/>
            </a:p>
          </p:txBody>
        </p:sp>
        <p:sp>
          <p:nvSpPr>
            <p:cNvPr id="314" name="Shape 314"/>
            <p:cNvSpPr/>
            <p:nvPr/>
          </p:nvSpPr>
          <p:spPr>
            <a:xfrm flipH="1">
              <a:off x="3963629" y="5767174"/>
              <a:ext cx="1445196" cy="9124"/>
            </a:xfrm>
            <a:prstGeom prst="line">
              <a:avLst/>
            </a:prstGeom>
            <a:ln w="25400">
              <a:solidFill>
                <a:srgbClr val="FF9900"/>
              </a:solidFill>
              <a:prstDash val="lgDashDot"/>
              <a:tailEnd type="stealth"/>
            </a:ln>
          </p:spPr>
          <p:txBody>
            <a:bodyPr lIns="45719" rIns="45719"/>
            <a:lstStyle/>
            <a:p>
              <a:endParaRPr/>
            </a:p>
          </p:txBody>
        </p:sp>
        <p:sp>
          <p:nvSpPr>
            <p:cNvPr id="315" name="Shape 315"/>
            <p:cNvSpPr/>
            <p:nvPr/>
          </p:nvSpPr>
          <p:spPr>
            <a:xfrm>
              <a:off x="5763347" y="1685321"/>
              <a:ext cx="1986395" cy="4796820"/>
            </a:xfrm>
            <a:prstGeom prst="line">
              <a:avLst/>
            </a:prstGeom>
            <a:ln w="25400">
              <a:solidFill>
                <a:srgbClr val="FF9900"/>
              </a:solidFill>
              <a:prstDash val="lgDashDot"/>
            </a:ln>
          </p:spPr>
          <p:txBody>
            <a:bodyPr lIns="45719" rIns="45719"/>
            <a:lstStyle/>
            <a:p>
              <a:endParaRPr/>
            </a:p>
          </p:txBody>
        </p:sp>
        <p:sp>
          <p:nvSpPr>
            <p:cNvPr id="316" name="Shape 316"/>
            <p:cNvSpPr/>
            <p:nvPr/>
          </p:nvSpPr>
          <p:spPr>
            <a:xfrm flipH="1" flipV="1">
              <a:off x="3930865" y="1685321"/>
              <a:ext cx="1832482" cy="1589"/>
            </a:xfrm>
            <a:prstGeom prst="line">
              <a:avLst/>
            </a:prstGeom>
            <a:ln w="25400">
              <a:solidFill>
                <a:srgbClr val="FF9900"/>
              </a:solidFill>
              <a:prstDash val="lgDashDot"/>
              <a:tailEnd type="stealth"/>
            </a:ln>
          </p:spPr>
          <p:txBody>
            <a:bodyPr lIns="45719" rIns="45719"/>
            <a:lstStyle/>
            <a:p>
              <a:endParaRPr/>
            </a:p>
          </p:txBody>
        </p:sp>
        <p:sp>
          <p:nvSpPr>
            <p:cNvPr id="317" name="Shape 317"/>
            <p:cNvSpPr/>
            <p:nvPr/>
          </p:nvSpPr>
          <p:spPr>
            <a:xfrm flipH="1" flipV="1">
              <a:off x="5677721" y="5776299"/>
              <a:ext cx="1604324" cy="1591"/>
            </a:xfrm>
            <a:prstGeom prst="line">
              <a:avLst/>
            </a:prstGeom>
            <a:ln w="25400">
              <a:solidFill>
                <a:srgbClr val="FF9900"/>
              </a:solidFill>
              <a:prstDash val="lgDashDot"/>
              <a:tailEnd type="stealth"/>
            </a:ln>
          </p:spPr>
          <p:txBody>
            <a:bodyPr lIns="45719" rIns="45719"/>
            <a:lstStyle/>
            <a:p>
              <a:endParaRPr/>
            </a:p>
          </p:txBody>
        </p:sp>
        <p:sp>
          <p:nvSpPr>
            <p:cNvPr id="318" name="Shape 318"/>
            <p:cNvSpPr/>
            <p:nvPr/>
          </p:nvSpPr>
          <p:spPr>
            <a:xfrm>
              <a:off x="7700889" y="1425244"/>
              <a:ext cx="2052756" cy="5048454"/>
            </a:xfrm>
            <a:prstGeom prst="line">
              <a:avLst/>
            </a:prstGeom>
            <a:ln w="25400">
              <a:solidFill>
                <a:srgbClr val="FF9900"/>
              </a:solidFill>
              <a:prstDash val="lgDashDot"/>
            </a:ln>
          </p:spPr>
          <p:txBody>
            <a:bodyPr lIns="45719" rIns="45719"/>
            <a:lstStyle/>
            <a:p>
              <a:endParaRPr/>
            </a:p>
          </p:txBody>
        </p:sp>
        <p:sp>
          <p:nvSpPr>
            <p:cNvPr id="319" name="Shape 319"/>
            <p:cNvSpPr/>
            <p:nvPr/>
          </p:nvSpPr>
          <p:spPr>
            <a:xfrm flipH="1" flipV="1">
              <a:off x="5833387" y="1433063"/>
              <a:ext cx="1832482" cy="1589"/>
            </a:xfrm>
            <a:prstGeom prst="line">
              <a:avLst/>
            </a:prstGeom>
            <a:ln w="25400">
              <a:solidFill>
                <a:srgbClr val="FF9900"/>
              </a:solidFill>
              <a:prstDash val="lgDashDot"/>
              <a:tailEnd type="stealth"/>
            </a:ln>
          </p:spPr>
          <p:txBody>
            <a:bodyPr lIns="45719" rIns="45719"/>
            <a:lstStyle/>
            <a:p>
              <a:endParaRPr/>
            </a:p>
          </p:txBody>
        </p:sp>
        <p:sp>
          <p:nvSpPr>
            <p:cNvPr id="320" name="Shape 320"/>
            <p:cNvSpPr/>
            <p:nvPr/>
          </p:nvSpPr>
          <p:spPr>
            <a:xfrm flipH="1" flipV="1">
              <a:off x="7665868" y="5763996"/>
              <a:ext cx="1545621" cy="12304"/>
            </a:xfrm>
            <a:prstGeom prst="line">
              <a:avLst/>
            </a:prstGeom>
            <a:ln w="25400">
              <a:solidFill>
                <a:srgbClr val="FF9900"/>
              </a:solidFill>
              <a:prstDash val="lgDashDot"/>
              <a:tailEnd type="stealth"/>
            </a:ln>
          </p:spPr>
          <p:txBody>
            <a:bodyPr lIns="45719" rIns="45719"/>
            <a:lstStyle/>
            <a:p>
              <a:endParaRPr/>
            </a:p>
          </p:txBody>
        </p:sp>
        <p:sp>
          <p:nvSpPr>
            <p:cNvPr id="321" name="Shape 321"/>
            <p:cNvSpPr/>
            <p:nvPr/>
          </p:nvSpPr>
          <p:spPr>
            <a:xfrm flipH="1" flipV="1">
              <a:off x="872321" y="2021700"/>
              <a:ext cx="1331587" cy="15845"/>
            </a:xfrm>
            <a:prstGeom prst="line">
              <a:avLst/>
            </a:prstGeom>
            <a:ln w="25400">
              <a:solidFill>
                <a:srgbClr val="FF9900"/>
              </a:solidFill>
              <a:prstDash val="lgDashDot"/>
              <a:tailEnd type="stealth"/>
            </a:ln>
          </p:spPr>
          <p:txBody>
            <a:bodyPr lIns="45719" rIns="45719"/>
            <a:lstStyle/>
            <a:p>
              <a:endParaRPr/>
            </a:p>
          </p:txBody>
        </p:sp>
        <p:sp>
          <p:nvSpPr>
            <p:cNvPr id="322" name="Shape 322"/>
            <p:cNvSpPr/>
            <p:nvPr/>
          </p:nvSpPr>
          <p:spPr>
            <a:xfrm>
              <a:off x="2333987" y="2005855"/>
              <a:ext cx="1706864" cy="4480774"/>
            </a:xfrm>
            <a:prstGeom prst="line">
              <a:avLst/>
            </a:prstGeom>
            <a:ln w="25400">
              <a:solidFill>
                <a:srgbClr val="FF9900"/>
              </a:solidFill>
              <a:prstDash val="lgDashDot"/>
            </a:ln>
          </p:spPr>
          <p:txBody>
            <a:bodyPr lIns="45719" rIns="45719"/>
            <a:lstStyle/>
            <a:p>
              <a:endParaRPr/>
            </a:p>
          </p:txBody>
        </p:sp>
        <p:sp>
          <p:nvSpPr>
            <p:cNvPr id="323" name="Shape 323"/>
            <p:cNvSpPr/>
            <p:nvPr/>
          </p:nvSpPr>
          <p:spPr>
            <a:xfrm flipH="1" flipV="1">
              <a:off x="1073873" y="5741888"/>
              <a:ext cx="2714773" cy="22109"/>
            </a:xfrm>
            <a:prstGeom prst="line">
              <a:avLst/>
            </a:prstGeom>
            <a:ln w="25400">
              <a:solidFill>
                <a:srgbClr val="FF9900"/>
              </a:solidFill>
              <a:prstDash val="lgDashDot"/>
              <a:tailEnd type="stealth"/>
            </a:ln>
          </p:spPr>
          <p:txBody>
            <a:bodyPr lIns="45719" rIns="45719"/>
            <a:lstStyle/>
            <a:p>
              <a:endParaRPr/>
            </a:p>
          </p:txBody>
        </p:sp>
        <p:sp>
          <p:nvSpPr>
            <p:cNvPr id="324" name="Shape 324"/>
            <p:cNvSpPr/>
            <p:nvPr/>
          </p:nvSpPr>
          <p:spPr>
            <a:xfrm>
              <a:off x="833719" y="1110973"/>
              <a:ext cx="1224407" cy="92333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1600" b="1">
                  <a:solidFill>
                    <a:srgbClr val="E75C01"/>
                  </a:solidFill>
                </a:defRPr>
              </a:pPr>
              <a:r>
                <a:rPr sz="1800" dirty="0">
                  <a:latin typeface="Times New Roman" charset="0"/>
                  <a:ea typeface="Times New Roman" charset="0"/>
                  <a:cs typeface="Times New Roman" charset="0"/>
                  <a:sym typeface="楷体_GB2312"/>
                </a:rPr>
                <a:t>￥</a:t>
              </a:r>
              <a:r>
                <a:rPr sz="1800" dirty="0">
                  <a:latin typeface="Times New Roman" charset="0"/>
                  <a:ea typeface="Times New Roman" charset="0"/>
                  <a:cs typeface="Times New Roman" charset="0"/>
                </a:rPr>
                <a:t>1.78 B</a:t>
              </a:r>
            </a:p>
            <a:p>
              <a:pPr>
                <a:defRPr sz="1600" b="1">
                  <a:solidFill>
                    <a:srgbClr val="E75C01"/>
                  </a:solidFill>
                </a:defRPr>
              </a:pPr>
              <a:r>
                <a:rPr sz="1800" dirty="0">
                  <a:latin typeface="Times New Roman" charset="0"/>
                  <a:ea typeface="Times New Roman" charset="0"/>
                  <a:cs typeface="Times New Roman" charset="0"/>
                </a:rPr>
                <a:t>Phase I</a:t>
              </a:r>
            </a:p>
            <a:p>
              <a:pPr>
                <a:defRPr sz="1600" b="1">
                  <a:solidFill>
                    <a:srgbClr val="E75C01"/>
                  </a:solidFill>
                </a:defRPr>
              </a:pPr>
              <a:r>
                <a:rPr sz="1800" dirty="0">
                  <a:latin typeface="Times New Roman" charset="0"/>
                  <a:ea typeface="Times New Roman" charset="0"/>
                  <a:cs typeface="Times New Roman" charset="0"/>
                </a:rPr>
                <a:t>2011--2016</a:t>
              </a:r>
            </a:p>
          </p:txBody>
        </p:sp>
        <p:sp>
          <p:nvSpPr>
            <p:cNvPr id="325" name="Shape 325"/>
            <p:cNvSpPr/>
            <p:nvPr/>
          </p:nvSpPr>
          <p:spPr>
            <a:xfrm>
              <a:off x="2336859" y="1162493"/>
              <a:ext cx="1578705" cy="646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1600" b="1"/>
              </a:pPr>
              <a:r>
                <a:rPr sz="1800" dirty="0">
                  <a:latin typeface="Times New Roman" charset="0"/>
                  <a:ea typeface="Times New Roman" charset="0"/>
                  <a:cs typeface="Times New Roman" charset="0"/>
                </a:rPr>
                <a:t>Phase II</a:t>
              </a:r>
            </a:p>
            <a:p>
              <a:pPr>
                <a:defRPr sz="1600" b="1"/>
              </a:pPr>
              <a:r>
                <a:rPr sz="1800" dirty="0">
                  <a:latin typeface="Times New Roman" charset="0"/>
                  <a:ea typeface="Times New Roman" charset="0"/>
                  <a:cs typeface="Times New Roman" charset="0"/>
                </a:rPr>
                <a:t>201</a:t>
              </a:r>
              <a:r>
                <a:rPr lang="en-US" sz="1800" dirty="0">
                  <a:latin typeface="Times New Roman" charset="0"/>
                  <a:ea typeface="Times New Roman" charset="0"/>
                  <a:cs typeface="Times New Roman" charset="0"/>
                </a:rPr>
                <a:t>7</a:t>
              </a:r>
              <a:r>
                <a:rPr sz="1800" dirty="0">
                  <a:latin typeface="Times New Roman" charset="0"/>
                  <a:ea typeface="Times New Roman" charset="0"/>
                  <a:cs typeface="Times New Roman" charset="0"/>
                </a:rPr>
                <a:t>--202</a:t>
              </a:r>
              <a:r>
                <a:rPr lang="en-US" sz="1800" dirty="0">
                  <a:latin typeface="Times New Roman" charset="0"/>
                  <a:ea typeface="Times New Roman" charset="0"/>
                  <a:cs typeface="Times New Roman" charset="0"/>
                </a:rPr>
                <a:t>4</a:t>
              </a:r>
              <a:endParaRPr sz="1800" dirty="0">
                <a:latin typeface="Times New Roman" charset="0"/>
                <a:ea typeface="Times New Roman" charset="0"/>
                <a:cs typeface="Times New Roman" charset="0"/>
              </a:endParaRPr>
            </a:p>
          </p:txBody>
        </p:sp>
        <p:sp>
          <p:nvSpPr>
            <p:cNvPr id="326" name="Shape 326"/>
            <p:cNvSpPr/>
            <p:nvPr/>
          </p:nvSpPr>
          <p:spPr>
            <a:xfrm>
              <a:off x="751104" y="5228461"/>
              <a:ext cx="2591650" cy="52322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400" b="1">
                  <a:solidFill>
                    <a:srgbClr val="FF0000"/>
                  </a:solidFill>
                </a:defRPr>
              </a:lvl1pPr>
            </a:lstStyle>
            <a:p>
              <a:r>
                <a:rPr dirty="0"/>
                <a:t>Key Tech. R&amp;D : Acc., Target, Blanket… Prototypes</a:t>
              </a:r>
            </a:p>
          </p:txBody>
        </p:sp>
        <p:sp>
          <p:nvSpPr>
            <p:cNvPr id="327" name="Shape 327"/>
            <p:cNvSpPr/>
            <p:nvPr/>
          </p:nvSpPr>
          <p:spPr>
            <a:xfrm>
              <a:off x="3882158" y="5470115"/>
              <a:ext cx="1382651" cy="30777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400" b="1">
                  <a:solidFill>
                    <a:srgbClr val="FF0000"/>
                  </a:solidFill>
                </a:defRPr>
              </a:lvl1pPr>
            </a:lstStyle>
            <a:p>
              <a:r>
                <a:t>Initial Facility </a:t>
              </a:r>
            </a:p>
          </p:txBody>
        </p:sp>
        <p:sp>
          <p:nvSpPr>
            <p:cNvPr id="328" name="Shape 328"/>
            <p:cNvSpPr/>
            <p:nvPr/>
          </p:nvSpPr>
          <p:spPr>
            <a:xfrm>
              <a:off x="5747590" y="5470115"/>
              <a:ext cx="1548173" cy="30777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400" b="1">
                  <a:solidFill>
                    <a:srgbClr val="FF0000"/>
                  </a:solidFill>
                </a:defRPr>
              </a:lvl1pPr>
            </a:lstStyle>
            <a:p>
              <a:r>
                <a:rPr dirty="0"/>
                <a:t>Demo. Facility</a:t>
              </a:r>
            </a:p>
          </p:txBody>
        </p:sp>
        <p:sp>
          <p:nvSpPr>
            <p:cNvPr id="329" name="Shape 329"/>
            <p:cNvSpPr/>
            <p:nvPr/>
          </p:nvSpPr>
          <p:spPr>
            <a:xfrm>
              <a:off x="3905154" y="1273444"/>
              <a:ext cx="1496760"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b="1"/>
              </a:lvl1pPr>
            </a:lstStyle>
            <a:p>
              <a:r>
                <a:rPr sz="1800" dirty="0">
                  <a:latin typeface="Times New Roman" charset="0"/>
                  <a:ea typeface="Times New Roman" charset="0"/>
                  <a:cs typeface="Times New Roman" charset="0"/>
                </a:rPr>
                <a:t>Phase III</a:t>
              </a:r>
            </a:p>
          </p:txBody>
        </p:sp>
        <p:sp>
          <p:nvSpPr>
            <p:cNvPr id="330" name="Shape 330"/>
            <p:cNvSpPr/>
            <p:nvPr/>
          </p:nvSpPr>
          <p:spPr>
            <a:xfrm>
              <a:off x="5826468" y="1021711"/>
              <a:ext cx="1637509"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1"/>
              </a:lvl1pPr>
            </a:lstStyle>
            <a:p>
              <a:r>
                <a:rPr sz="1800">
                  <a:latin typeface="Times New Roman" charset="0"/>
                  <a:ea typeface="Times New Roman" charset="0"/>
                  <a:cs typeface="Times New Roman" charset="0"/>
                </a:rPr>
                <a:t>Phase IV</a:t>
              </a:r>
            </a:p>
          </p:txBody>
        </p:sp>
        <p:sp>
          <p:nvSpPr>
            <p:cNvPr id="331" name="Shape 331"/>
            <p:cNvSpPr/>
            <p:nvPr/>
          </p:nvSpPr>
          <p:spPr>
            <a:xfrm>
              <a:off x="7700888" y="5470115"/>
              <a:ext cx="1380874" cy="30777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400" b="1">
                  <a:solidFill>
                    <a:srgbClr val="FF0000"/>
                  </a:solidFill>
                </a:defRPr>
              </a:lvl1pPr>
            </a:lstStyle>
            <a:p>
              <a:r>
                <a:t>Indust. Facility</a:t>
              </a:r>
            </a:p>
          </p:txBody>
        </p:sp>
        <p:grpSp>
          <p:nvGrpSpPr>
            <p:cNvPr id="335" name="Group 335"/>
            <p:cNvGrpSpPr/>
            <p:nvPr/>
          </p:nvGrpSpPr>
          <p:grpSpPr>
            <a:xfrm>
              <a:off x="3282238" y="1889461"/>
              <a:ext cx="431801" cy="431801"/>
              <a:chOff x="0" y="0"/>
              <a:chExt cx="431800" cy="431800"/>
            </a:xfrm>
          </p:grpSpPr>
          <p:sp>
            <p:nvSpPr>
              <p:cNvPr id="332" name="Shape 332"/>
              <p:cNvSpPr/>
              <p:nvPr/>
            </p:nvSpPr>
            <p:spPr>
              <a:xfrm>
                <a:off x="0" y="0"/>
                <a:ext cx="431800" cy="431800"/>
              </a:xfrm>
              <a:custGeom>
                <a:avLst/>
                <a:gdLst/>
                <a:ahLst/>
                <a:cxnLst>
                  <a:cxn ang="0">
                    <a:pos x="wd2" y="hd2"/>
                  </a:cxn>
                  <a:cxn ang="5400000">
                    <a:pos x="wd2" y="hd2"/>
                  </a:cxn>
                  <a:cxn ang="10800000">
                    <a:pos x="wd2" y="hd2"/>
                  </a:cxn>
                  <a:cxn ang="16200000">
                    <a:pos x="wd2" y="hd2"/>
                  </a:cxn>
                </a:cxnLst>
                <a:rect l="0" t="0" r="r" b="b"/>
                <a:pathLst>
                  <a:path w="21600" h="21600" extrusionOk="0">
                    <a:moveTo>
                      <a:pt x="0" y="2700"/>
                    </a:moveTo>
                    <a:cubicBezTo>
                      <a:pt x="0" y="1209"/>
                      <a:pt x="4835" y="0"/>
                      <a:pt x="10800" y="0"/>
                    </a:cubicBezTo>
                    <a:cubicBezTo>
                      <a:pt x="16765" y="0"/>
                      <a:pt x="21600" y="1209"/>
                      <a:pt x="21600" y="2700"/>
                    </a:cubicBezTo>
                    <a:lnTo>
                      <a:pt x="21600" y="18900"/>
                    </a:lnTo>
                    <a:cubicBezTo>
                      <a:pt x="21600" y="20391"/>
                      <a:pt x="16765" y="21600"/>
                      <a:pt x="10800" y="21600"/>
                    </a:cubicBezTo>
                    <a:cubicBezTo>
                      <a:pt x="4835" y="21600"/>
                      <a:pt x="0" y="20391"/>
                      <a:pt x="0" y="18900"/>
                    </a:cubicBezTo>
                    <a:close/>
                  </a:path>
                </a:pathLst>
              </a:custGeom>
              <a:gradFill flip="none" rotWithShape="1">
                <a:gsLst>
                  <a:gs pos="0">
                    <a:srgbClr val="EBBC00"/>
                  </a:gs>
                  <a:gs pos="30000">
                    <a:srgbClr val="E2B500"/>
                  </a:gs>
                  <a:gs pos="75000">
                    <a:srgbClr val="A88600"/>
                  </a:gs>
                  <a:gs pos="100000">
                    <a:srgbClr val="7A6200"/>
                  </a:gs>
                </a:gsLst>
                <a:path path="circle">
                  <a:fillToRect l="-19636" t="62278" r="119636" b="37721"/>
                </a:path>
              </a:gradFill>
              <a:ln w="12700" cap="flat">
                <a:noFill/>
                <a:miter lim="400000"/>
              </a:ln>
              <a:effectLst>
                <a:outerShdw blurRad="50800" dist="20000" dir="5400000" rotWithShape="0">
                  <a:srgbClr val="000000">
                    <a:alpha val="42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333" name="Shape 333"/>
              <p:cNvSpPr/>
              <p:nvPr/>
            </p:nvSpPr>
            <p:spPr>
              <a:xfrm>
                <a:off x="0" y="-1"/>
                <a:ext cx="431800" cy="107951"/>
              </a:xfrm>
              <a:prstGeom prst="ellipse">
                <a:avLst/>
              </a:prstGeom>
              <a:solidFill>
                <a:srgbClr val="FFFFFF">
                  <a:alpha val="4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34" name="Shape 334"/>
              <p:cNvSpPr/>
              <p:nvPr/>
            </p:nvSpPr>
            <p:spPr>
              <a:xfrm>
                <a:off x="0" y="0"/>
                <a:ext cx="431800" cy="431800"/>
              </a:xfrm>
              <a:custGeom>
                <a:avLst/>
                <a:gdLst/>
                <a:ahLst/>
                <a:cxnLst>
                  <a:cxn ang="0">
                    <a:pos x="wd2" y="hd2"/>
                  </a:cxn>
                  <a:cxn ang="5400000">
                    <a:pos x="wd2" y="hd2"/>
                  </a:cxn>
                  <a:cxn ang="10800000">
                    <a:pos x="wd2" y="hd2"/>
                  </a:cxn>
                  <a:cxn ang="16200000">
                    <a:pos x="wd2" y="hd2"/>
                  </a:cxn>
                </a:cxnLst>
                <a:rect l="0" t="0" r="r" b="b"/>
                <a:pathLst>
                  <a:path w="21600" h="21600" extrusionOk="0">
                    <a:moveTo>
                      <a:pt x="21600" y="2700"/>
                    </a:moveTo>
                    <a:cubicBezTo>
                      <a:pt x="21600" y="4191"/>
                      <a:pt x="16765" y="5400"/>
                      <a:pt x="10800" y="5400"/>
                    </a:cubicBezTo>
                    <a:cubicBezTo>
                      <a:pt x="4835" y="5400"/>
                      <a:pt x="0" y="4191"/>
                      <a:pt x="0" y="2700"/>
                    </a:cubicBezTo>
                    <a:cubicBezTo>
                      <a:pt x="0" y="1209"/>
                      <a:pt x="4835" y="0"/>
                      <a:pt x="10800" y="0"/>
                    </a:cubicBezTo>
                    <a:cubicBezTo>
                      <a:pt x="16765" y="0"/>
                      <a:pt x="21600" y="1209"/>
                      <a:pt x="21600" y="2700"/>
                    </a:cubicBezTo>
                    <a:lnTo>
                      <a:pt x="21600" y="18900"/>
                    </a:lnTo>
                    <a:cubicBezTo>
                      <a:pt x="21600" y="20391"/>
                      <a:pt x="16765" y="21600"/>
                      <a:pt x="10800" y="21600"/>
                    </a:cubicBezTo>
                    <a:cubicBezTo>
                      <a:pt x="4835" y="21600"/>
                      <a:pt x="0" y="20391"/>
                      <a:pt x="0" y="18900"/>
                    </a:cubicBezTo>
                    <a:lnTo>
                      <a:pt x="0" y="2700"/>
                    </a:lnTo>
                  </a:path>
                </a:pathLst>
              </a:custGeom>
              <a:noFill/>
              <a:ln w="12700" cap="flat">
                <a:solidFill>
                  <a:srgbClr val="F7C500"/>
                </a:solidFill>
                <a:prstDash val="solid"/>
                <a:round/>
              </a:ln>
              <a:effectLst/>
            </p:spPr>
            <p:txBody>
              <a:bodyPr wrap="square" lIns="45719" tIns="45719" rIns="45719" bIns="45719" numCol="1" anchor="ctr">
                <a:noAutofit/>
              </a:bodyPr>
              <a:lstStyle/>
              <a:p>
                <a:pPr algn="ctr">
                  <a:defRPr>
                    <a:solidFill>
                      <a:srgbClr val="FFFFFF"/>
                    </a:solidFill>
                  </a:defRPr>
                </a:pPr>
                <a:endParaRPr/>
              </a:p>
            </p:txBody>
          </p:sp>
        </p:grpSp>
        <p:sp>
          <p:nvSpPr>
            <p:cNvPr id="336" name="Shape 336"/>
            <p:cNvSpPr/>
            <p:nvPr/>
          </p:nvSpPr>
          <p:spPr>
            <a:xfrm flipV="1">
              <a:off x="3112617" y="2349294"/>
              <a:ext cx="443416" cy="2804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400" y="0"/>
                    <a:pt x="10800" y="5400"/>
                    <a:pt x="10800" y="10800"/>
                  </a:cubicBezTo>
                  <a:cubicBezTo>
                    <a:pt x="10800" y="16200"/>
                    <a:pt x="16200" y="21600"/>
                    <a:pt x="21600" y="21600"/>
                  </a:cubicBezTo>
                </a:path>
              </a:pathLst>
            </a:custGeom>
            <a:ln w="28575">
              <a:solidFill>
                <a:srgbClr val="244583"/>
              </a:solidFill>
              <a:prstDash val="sysDot"/>
            </a:ln>
          </p:spPr>
          <p:txBody>
            <a:bodyPr lIns="45719" rIns="45719" anchor="ctr"/>
            <a:lstStyle/>
            <a:p>
              <a:endParaRPr/>
            </a:p>
          </p:txBody>
        </p:sp>
        <p:sp>
          <p:nvSpPr>
            <p:cNvPr id="338" name="Shape 338"/>
            <p:cNvSpPr/>
            <p:nvPr/>
          </p:nvSpPr>
          <p:spPr>
            <a:xfrm>
              <a:off x="3750040" y="1781448"/>
              <a:ext cx="1247194" cy="43088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r>
                <a:t> </a:t>
              </a:r>
            </a:p>
          </p:txBody>
        </p:sp>
        <p:sp>
          <p:nvSpPr>
            <p:cNvPr id="82" name="Shape 301"/>
            <p:cNvSpPr/>
            <p:nvPr/>
          </p:nvSpPr>
          <p:spPr>
            <a:xfrm>
              <a:off x="3556992" y="4469242"/>
              <a:ext cx="1511301" cy="811367"/>
            </a:xfrm>
            <a:prstGeom prst="rect">
              <a:avLst/>
            </a:prstGeom>
            <a:ln w="12700">
              <a:miter lim="400000"/>
            </a:ln>
            <a:extLst>
              <a:ext uri="{C572A759-6A51-4108-AA02-DFA0A04FC94B}">
                <ma14:wrappingTextBoxFlag xmlns="" xmlns:ma14="http://schemas.microsoft.com/office/mac/drawingml/2011/main" val="1"/>
              </a:ext>
            </a:extLst>
          </p:spPr>
          <p:txBody>
            <a:bodyPr lIns="36000" tIns="36000" rIns="36000" bIns="36000">
              <a:spAutoFit/>
            </a:bodyPr>
            <a:lstStyle/>
            <a:p>
              <a:pPr marL="342900" indent="-342900" algn="ctr">
                <a:defRPr sz="1600" b="1">
                  <a:solidFill>
                    <a:srgbClr val="0000CC"/>
                  </a:solidFill>
                </a:defRPr>
              </a:pPr>
              <a:r>
                <a:rPr sz="1600" dirty="0"/>
                <a:t>20</a:t>
              </a:r>
              <a:r>
                <a:rPr lang="en-US" sz="1600" dirty="0"/>
                <a:t>24</a:t>
              </a:r>
              <a:endParaRPr sz="1600" dirty="0"/>
            </a:p>
            <a:p>
              <a:pPr marL="342900" indent="-342900" algn="ctr">
                <a:defRPr sz="1600" b="1"/>
              </a:pPr>
              <a:r>
                <a:rPr sz="1600" dirty="0"/>
                <a:t>~</a:t>
              </a:r>
              <a:r>
                <a:rPr lang="en-US" sz="1600" dirty="0"/>
                <a:t>500</a:t>
              </a:r>
              <a:r>
                <a:rPr sz="1600" dirty="0"/>
                <a:t> MeV</a:t>
              </a:r>
            </a:p>
            <a:p>
              <a:pPr marL="342900" indent="-342900" algn="ctr">
                <a:defRPr sz="1600" b="1"/>
              </a:pPr>
              <a:r>
                <a:rPr sz="1600" dirty="0"/>
                <a:t>&amp;~10mA</a:t>
              </a:r>
            </a:p>
          </p:txBody>
        </p:sp>
        <p:sp>
          <p:nvSpPr>
            <p:cNvPr id="83" name="矩形 82"/>
            <p:cNvSpPr/>
            <p:nvPr/>
          </p:nvSpPr>
          <p:spPr>
            <a:xfrm>
              <a:off x="52401" y="5888922"/>
              <a:ext cx="3997905" cy="584775"/>
            </a:xfrm>
            <a:prstGeom prst="rect">
              <a:avLst/>
            </a:prstGeom>
          </p:spPr>
          <p:txBody>
            <a:bodyPr wrap="square">
              <a:spAutoFit/>
            </a:bodyPr>
            <a:lstStyle/>
            <a:p>
              <a:r>
                <a:rPr lang="en-US" altLang="zh-CN" sz="1600" b="1" dirty="0">
                  <a:solidFill>
                    <a:srgbClr val="0000FF"/>
                  </a:solidFill>
                </a:rPr>
                <a:t>“strategic Priority Research Program” of the Chinese Academy of Sciences</a:t>
              </a:r>
            </a:p>
          </p:txBody>
        </p:sp>
        <p:sp>
          <p:nvSpPr>
            <p:cNvPr id="3" name="文本框 2"/>
            <p:cNvSpPr txBox="1"/>
            <p:nvPr/>
          </p:nvSpPr>
          <p:spPr>
            <a:xfrm>
              <a:off x="4130178" y="5958921"/>
              <a:ext cx="1462260" cy="584775"/>
            </a:xfrm>
            <a:prstGeom prst="rect">
              <a:avLst/>
            </a:prstGeom>
            <a:noFill/>
          </p:spPr>
          <p:txBody>
            <a:bodyPr wrap="none" rtlCol="0">
              <a:spAutoFit/>
            </a:bodyPr>
            <a:lstStyle/>
            <a:p>
              <a:r>
                <a:rPr kumimoji="1" lang="en-US" altLang="zh-CN" sz="3200" b="1" i="1">
                  <a:solidFill>
                    <a:srgbClr val="0000FF"/>
                  </a:solidFill>
                </a:rPr>
                <a:t>CiADS</a:t>
              </a:r>
              <a:endParaRPr kumimoji="1" lang="zh-CN" altLang="en-US" sz="3200" b="1" i="1" dirty="0">
                <a:solidFill>
                  <a:srgbClr val="0000FF"/>
                </a:solidFill>
              </a:endParaRPr>
            </a:p>
          </p:txBody>
        </p:sp>
      </p:grpSp>
    </p:spTree>
    <p:extLst>
      <p:ext uri="{BB962C8B-B14F-4D97-AF65-F5344CB8AC3E}">
        <p14:creationId xmlns:p14="http://schemas.microsoft.com/office/powerpoint/2010/main" val="858950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Shape 346"/>
          <p:cNvSpPr/>
          <p:nvPr/>
        </p:nvSpPr>
        <p:spPr>
          <a:xfrm>
            <a:off x="324466" y="1340206"/>
            <a:ext cx="5051952" cy="175432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342900" indent="-342900">
              <a:buClr>
                <a:srgbClr val="FF0000"/>
              </a:buClr>
              <a:buSzPct val="100000"/>
              <a:buFont typeface="Arial"/>
              <a:buChar char="•"/>
              <a:defRPr b="1"/>
            </a:pPr>
            <a:r>
              <a:rPr sz="1800" dirty="0"/>
              <a:t>Approved in Dec. 2015</a:t>
            </a:r>
          </a:p>
          <a:p>
            <a:pPr marL="342900" indent="-342900">
              <a:buClr>
                <a:srgbClr val="FF0000"/>
              </a:buClr>
              <a:buSzPct val="100000"/>
              <a:buFont typeface="Arial"/>
              <a:buChar char="•"/>
              <a:defRPr b="1"/>
            </a:pPr>
            <a:r>
              <a:rPr sz="1800" dirty="0"/>
              <a:t>Leading institute: IMP</a:t>
            </a:r>
          </a:p>
          <a:p>
            <a:pPr marL="342900" indent="-342900">
              <a:buClr>
                <a:srgbClr val="FF0000"/>
              </a:buClr>
              <a:buSzPct val="100000"/>
              <a:buFont typeface="Arial"/>
              <a:buChar char="•"/>
              <a:defRPr b="1"/>
            </a:pPr>
            <a:r>
              <a:rPr sz="1800" dirty="0"/>
              <a:t>Budget: &gt;1.8B CNY (Gov. and Corp.)</a:t>
            </a:r>
          </a:p>
          <a:p>
            <a:pPr marL="342900" indent="-342900">
              <a:buClr>
                <a:srgbClr val="FF0000"/>
              </a:buClr>
              <a:buSzPct val="100000"/>
              <a:buFont typeface="Arial"/>
              <a:buChar char="•"/>
              <a:defRPr b="1"/>
            </a:pPr>
            <a:r>
              <a:rPr sz="1800" dirty="0"/>
              <a:t>Location: Huizhou, Guangdong Prov.</a:t>
            </a:r>
          </a:p>
          <a:p>
            <a:pPr marL="342900" indent="-342900">
              <a:buClr>
                <a:srgbClr val="FF0000"/>
              </a:buClr>
              <a:buSzPct val="100000"/>
              <a:buFont typeface="Arial"/>
              <a:buChar char="•"/>
              <a:defRPr b="1"/>
            </a:pPr>
            <a:r>
              <a:rPr sz="1800" dirty="0"/>
              <a:t>Contribution Partners: </a:t>
            </a:r>
            <a:br>
              <a:rPr sz="1800" dirty="0"/>
            </a:br>
            <a:r>
              <a:rPr sz="1800" dirty="0"/>
              <a:t>CIAE, CGN</a:t>
            </a:r>
            <a:r>
              <a:rPr lang="en-US" sz="1800" dirty="0"/>
              <a:t>, </a:t>
            </a:r>
            <a:r>
              <a:rPr lang="en-US" altLang="zh-CN" sz="1800" dirty="0"/>
              <a:t>IHEP, CASHIPS, etc.</a:t>
            </a:r>
            <a:endParaRPr sz="1800" dirty="0"/>
          </a:p>
        </p:txBody>
      </p:sp>
      <p:sp>
        <p:nvSpPr>
          <p:cNvPr id="347" name="Shape 347"/>
          <p:cNvSpPr/>
          <p:nvPr/>
        </p:nvSpPr>
        <p:spPr>
          <a:xfrm>
            <a:off x="324466" y="876363"/>
            <a:ext cx="9193160" cy="46166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marL="495300" indent="-495300" algn="ctr">
              <a:spcBef>
                <a:spcPts val="200"/>
              </a:spcBef>
              <a:defRPr sz="2400" b="1">
                <a:solidFill>
                  <a:srgbClr val="FF0000"/>
                </a:solidFill>
              </a:defRPr>
            </a:lvl1pPr>
          </a:lstStyle>
          <a:p>
            <a:r>
              <a:rPr dirty="0"/>
              <a:t>China </a:t>
            </a:r>
            <a:r>
              <a:rPr lang="en-US" dirty="0"/>
              <a:t>i</a:t>
            </a:r>
            <a:r>
              <a:rPr dirty="0"/>
              <a:t>nitiative Accelerator Driven System (C</a:t>
            </a:r>
            <a:r>
              <a:rPr lang="en-US" dirty="0"/>
              <a:t>i</a:t>
            </a:r>
            <a:r>
              <a:rPr dirty="0"/>
              <a:t>ADS)</a:t>
            </a:r>
          </a:p>
        </p:txBody>
      </p:sp>
      <p:sp>
        <p:nvSpPr>
          <p:cNvPr id="352" name="Shape 352"/>
          <p:cNvSpPr>
            <a:spLocks noGrp="1"/>
          </p:cNvSpPr>
          <p:nvPr>
            <p:ph type="title"/>
          </p:nvPr>
        </p:nvSpPr>
        <p:spPr>
          <a:prstGeom prst="rect">
            <a:avLst/>
          </a:prstGeom>
        </p:spPr>
        <p:txBody>
          <a:bodyPr anchor="ctr"/>
          <a:lstStyle/>
          <a:p>
            <a:r>
              <a:rPr dirty="0">
                <a:latin typeface="Times New Roman" charset="0"/>
                <a:ea typeface="Times New Roman" charset="0"/>
                <a:cs typeface="Times New Roman" charset="0"/>
              </a:rPr>
              <a:t>CIADS</a:t>
            </a:r>
            <a:r>
              <a:rPr lang="en-US" dirty="0">
                <a:latin typeface="Times New Roman" charset="0"/>
                <a:ea typeface="Times New Roman" charset="0"/>
                <a:cs typeface="Times New Roman" charset="0"/>
              </a:rPr>
              <a:t> Project</a:t>
            </a:r>
            <a:r>
              <a:rPr dirty="0">
                <a:latin typeface="Times New Roman" charset="0"/>
                <a:ea typeface="Times New Roman" charset="0"/>
                <a:cs typeface="Times New Roman" charset="0"/>
              </a:rPr>
              <a:t> (201</a:t>
            </a:r>
            <a:r>
              <a:rPr lang="en-US" dirty="0">
                <a:latin typeface="Times New Roman" charset="0"/>
                <a:ea typeface="Times New Roman" charset="0"/>
                <a:cs typeface="Times New Roman" charset="0"/>
              </a:rPr>
              <a:t>7</a:t>
            </a:r>
            <a:r>
              <a:rPr dirty="0">
                <a:latin typeface="Times New Roman" charset="0"/>
                <a:ea typeface="Times New Roman" charset="0"/>
                <a:cs typeface="Times New Roman" charset="0"/>
              </a:rPr>
              <a:t>-202</a:t>
            </a:r>
            <a:r>
              <a:rPr lang="en-US" dirty="0">
                <a:latin typeface="Times New Roman" charset="0"/>
                <a:ea typeface="Times New Roman" charset="0"/>
                <a:cs typeface="Times New Roman" charset="0"/>
              </a:rPr>
              <a:t>4</a:t>
            </a:r>
            <a:r>
              <a:rPr dirty="0">
                <a:latin typeface="Times New Roman" charset="0"/>
                <a:ea typeface="Times New Roman" charset="0"/>
                <a:cs typeface="Times New Roman" charset="0"/>
              </a:rPr>
              <a:t>) </a:t>
            </a:r>
          </a:p>
        </p:txBody>
      </p:sp>
      <p:grpSp>
        <p:nvGrpSpPr>
          <p:cNvPr id="2" name="组 1"/>
          <p:cNvGrpSpPr/>
          <p:nvPr/>
        </p:nvGrpSpPr>
        <p:grpSpPr>
          <a:xfrm>
            <a:off x="5535561" y="1338028"/>
            <a:ext cx="3982065" cy="1754326"/>
            <a:chOff x="5484473" y="1390278"/>
            <a:chExt cx="3562983" cy="1416009"/>
          </a:xfrm>
        </p:grpSpPr>
        <p:pic>
          <p:nvPicPr>
            <p:cNvPr id="353" name="pasted-image.pdf"/>
            <p:cNvPicPr>
              <a:picLocks noChangeAspect="1"/>
            </p:cNvPicPr>
            <p:nvPr/>
          </p:nvPicPr>
          <p:blipFill>
            <a:blip r:embed="rId2">
              <a:extLst/>
            </a:blip>
            <a:stretch>
              <a:fillRect/>
            </a:stretch>
          </p:blipFill>
          <p:spPr>
            <a:xfrm>
              <a:off x="6640924" y="2359512"/>
              <a:ext cx="1872249" cy="426021"/>
            </a:xfrm>
            <a:prstGeom prst="rect">
              <a:avLst/>
            </a:prstGeom>
            <a:ln w="12700" cap="flat">
              <a:noFill/>
              <a:miter lim="400000"/>
            </a:ln>
            <a:effectLst/>
          </p:spPr>
        </p:pic>
        <p:pic>
          <p:nvPicPr>
            <p:cNvPr id="354" name="pasted-image.pdf"/>
            <p:cNvPicPr>
              <a:picLocks noChangeAspect="1"/>
            </p:cNvPicPr>
            <p:nvPr/>
          </p:nvPicPr>
          <p:blipFill rotWithShape="1">
            <a:blip r:embed="rId3" cstate="screen">
              <a:extLst>
                <a:ext uri="{28A0092B-C50C-407E-A947-70E740481C1C}">
                  <a14:useLocalDpi xmlns:a14="http://schemas.microsoft.com/office/drawing/2010/main"/>
                </a:ext>
              </a:extLst>
            </a:blip>
            <a:srcRect t="-1" b="-12575"/>
            <a:stretch/>
          </p:blipFill>
          <p:spPr>
            <a:xfrm>
              <a:off x="8513173" y="2365572"/>
              <a:ext cx="524711" cy="440715"/>
            </a:xfrm>
            <a:prstGeom prst="rect">
              <a:avLst/>
            </a:prstGeom>
            <a:ln w="12700" cap="flat">
              <a:noFill/>
              <a:miter lim="400000"/>
            </a:ln>
            <a:effectLst/>
          </p:spPr>
        </p:pic>
        <p:pic>
          <p:nvPicPr>
            <p:cNvPr id="355" name="pasted-image.pdf"/>
            <p:cNvPicPr>
              <a:picLocks noChangeAspect="1"/>
            </p:cNvPicPr>
            <p:nvPr/>
          </p:nvPicPr>
          <p:blipFill>
            <a:blip r:embed="rId4">
              <a:extLst/>
            </a:blip>
            <a:stretch>
              <a:fillRect/>
            </a:stretch>
          </p:blipFill>
          <p:spPr>
            <a:xfrm>
              <a:off x="6712130" y="2004181"/>
              <a:ext cx="2335326" cy="382145"/>
            </a:xfrm>
            <a:prstGeom prst="rect">
              <a:avLst/>
            </a:prstGeom>
            <a:ln w="12700" cap="flat">
              <a:noFill/>
              <a:miter lim="400000"/>
            </a:ln>
            <a:effectLst/>
          </p:spPr>
        </p:pic>
        <p:pic>
          <p:nvPicPr>
            <p:cNvPr id="356" name="pasted-image.tiff"/>
            <p:cNvPicPr>
              <a:picLocks noChangeAspect="1"/>
            </p:cNvPicPr>
            <p:nvPr/>
          </p:nvPicPr>
          <p:blipFill>
            <a:blip r:embed="rId5">
              <a:extLst/>
            </a:blip>
            <a:stretch>
              <a:fillRect/>
            </a:stretch>
          </p:blipFill>
          <p:spPr>
            <a:xfrm>
              <a:off x="5484473" y="1995047"/>
              <a:ext cx="1178884" cy="728930"/>
            </a:xfrm>
            <a:prstGeom prst="rect">
              <a:avLst/>
            </a:prstGeom>
            <a:ln w="12700" cap="flat">
              <a:noFill/>
              <a:miter lim="400000"/>
            </a:ln>
            <a:effectLst/>
          </p:spPr>
        </p:pic>
        <p:pic>
          <p:nvPicPr>
            <p:cNvPr id="357" name="pasted-image.pdf"/>
            <p:cNvPicPr>
              <a:picLocks noChangeAspect="1"/>
            </p:cNvPicPr>
            <p:nvPr/>
          </p:nvPicPr>
          <p:blipFill>
            <a:blip r:embed="rId6">
              <a:extLst/>
            </a:blip>
            <a:stretch>
              <a:fillRect/>
            </a:stretch>
          </p:blipFill>
          <p:spPr>
            <a:xfrm>
              <a:off x="5484473" y="1390278"/>
              <a:ext cx="3562983" cy="561653"/>
            </a:xfrm>
            <a:prstGeom prst="rect">
              <a:avLst/>
            </a:prstGeom>
            <a:ln w="12700" cap="flat">
              <a:noFill/>
              <a:miter lim="400000"/>
            </a:ln>
            <a:effectLst/>
          </p:spPr>
        </p:pic>
      </p:grpSp>
      <p:pic>
        <p:nvPicPr>
          <p:cNvPr id="21" name="image4.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312311" y="4510541"/>
            <a:ext cx="3562179" cy="19544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grpSp>
        <p:nvGrpSpPr>
          <p:cNvPr id="22" name="组 21"/>
          <p:cNvGrpSpPr/>
          <p:nvPr/>
        </p:nvGrpSpPr>
        <p:grpSpPr>
          <a:xfrm>
            <a:off x="3230521" y="4510541"/>
            <a:ext cx="3035266" cy="1954410"/>
            <a:chOff x="5384537" y="980728"/>
            <a:chExt cx="3759463" cy="2376264"/>
          </a:xfrm>
        </p:grpSpPr>
        <p:pic>
          <p:nvPicPr>
            <p:cNvPr id="23" name="图片 22" descr="屏幕快照 2015-03-10 上午1.25.23.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384537" y="980728"/>
              <a:ext cx="3759463" cy="2376264"/>
            </a:xfrm>
            <a:prstGeom prst="rect">
              <a:avLst/>
            </a:prstGeom>
          </p:spPr>
        </p:pic>
        <p:sp>
          <p:nvSpPr>
            <p:cNvPr id="24" name="矩形 23"/>
            <p:cNvSpPr/>
            <p:nvPr/>
          </p:nvSpPr>
          <p:spPr bwMode="auto">
            <a:xfrm>
              <a:off x="6516216" y="1361963"/>
              <a:ext cx="1020920" cy="461665"/>
            </a:xfrm>
            <a:prstGeom prst="rect">
              <a:avLst/>
            </a:prstGeom>
            <a:noFill/>
            <a:ln w="57150" cmpd="sng">
              <a:solidFill>
                <a:srgbClr val="FF0000"/>
              </a:solidFill>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spAutoFit/>
            </a:bodyPr>
            <a:lstStyle/>
            <a:p>
              <a:pPr algn="just" eaLnBrk="0" hangingPunct="0">
                <a:buFont typeface="Wingdings" pitchFamily="2" charset="2"/>
                <a:buChar char="ü"/>
              </a:pPr>
              <a:endParaRPr lang="zh-CN" altLang="en-US" sz="2400" dirty="0">
                <a:solidFill>
                  <a:schemeClr val="tx1"/>
                </a:solidFill>
                <a:latin typeface="Times New Roman" pitchFamily="18" charset="0"/>
                <a:ea typeface="宋体" pitchFamily="2" charset="-122"/>
                <a:cs typeface="Times New Roman" pitchFamily="18" charset="0"/>
              </a:endParaRPr>
            </a:p>
          </p:txBody>
        </p:sp>
      </p:grpSp>
      <p:pic>
        <p:nvPicPr>
          <p:cNvPr id="6" name="图片 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3419" y="4510541"/>
            <a:ext cx="3100579" cy="1954410"/>
          </a:xfrm>
          <a:prstGeom prst="rect">
            <a:avLst/>
          </a:prstGeom>
        </p:spPr>
      </p:pic>
      <p:sp>
        <p:nvSpPr>
          <p:cNvPr id="26" name="TextBox 5"/>
          <p:cNvSpPr/>
          <p:nvPr/>
        </p:nvSpPr>
        <p:spPr>
          <a:xfrm>
            <a:off x="263170" y="3094532"/>
            <a:ext cx="9410575" cy="1255726"/>
          </a:xfrm>
          <a:prstGeom prst="rect">
            <a:avLst/>
          </a:prstGeom>
          <a:ln w="12700">
            <a:miter lim="400000"/>
          </a:ln>
        </p:spPr>
        <p:txBody>
          <a:bodyPr wrap="square" lIns="45719" tIns="45719" rIns="45719" bIns="45719">
            <a:spAutoFit/>
          </a:bodyPr>
          <a:lstStyle/>
          <a:p>
            <a:pPr defTabSz="913765">
              <a:lnSpc>
                <a:spcPct val="140000"/>
              </a:lnSpc>
              <a:defRPr sz="2400">
                <a:solidFill>
                  <a:srgbClr val="000099"/>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sz="1800" dirty="0">
                <a:latin typeface="Times New Roman" charset="0"/>
                <a:ea typeface="Times New Roman" charset="0"/>
                <a:cs typeface="Times New Roman" charset="0"/>
              </a:rPr>
              <a:t>Location is in Huizhou city, Guangdong Province, 73 km away from Huizhou and 140 km away from Shenzhen. The site is on the top of hill, latitude is around 150m, facing the South See and backing on the mountain. The High Intensity Heavy Ion Accelerator Facility (HIAF) is in the same campus. </a:t>
            </a:r>
            <a:endParaRPr sz="1800" dirty="0">
              <a:solidFill>
                <a:srgbClr val="000000"/>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509088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 26"/>
          <p:cNvGrpSpPr/>
          <p:nvPr/>
        </p:nvGrpSpPr>
        <p:grpSpPr>
          <a:xfrm>
            <a:off x="1828654" y="1765587"/>
            <a:ext cx="1881616" cy="4133429"/>
            <a:chOff x="776536" y="1520358"/>
            <a:chExt cx="2038418" cy="4341160"/>
          </a:xfrm>
        </p:grpSpPr>
        <p:sp>
          <p:nvSpPr>
            <p:cNvPr id="10" name="矩形 9"/>
            <p:cNvSpPr/>
            <p:nvPr/>
          </p:nvSpPr>
          <p:spPr bwMode="auto">
            <a:xfrm>
              <a:off x="776536" y="1520358"/>
              <a:ext cx="1728192" cy="490138"/>
            </a:xfrm>
            <a:prstGeom prst="rect">
              <a:avLst/>
            </a:prstGeom>
            <a:solidFill>
              <a:srgbClr val="92D050"/>
            </a:solidFill>
            <a:ln w="12700" cap="flat" cmpd="sng" algn="ctr">
              <a:solidFill>
                <a:schemeClr val="bg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16308" tIns="76431" rIns="116308" bIns="76431" numCol="1" rtlCol="0" anchor="t" anchorCtr="0" compatLnSpc="1">
              <a:spAutoFit/>
            </a:bodyPr>
            <a:lstStyle/>
            <a:p>
              <a:pPr algn="ctr" defTabSz="843915">
                <a:lnSpc>
                  <a:spcPct val="110000"/>
                </a:lnSpc>
                <a:spcAft>
                  <a:spcPct val="35000"/>
                </a:spcAft>
              </a:pPr>
              <a:r>
                <a:rPr lang="en-US" altLang="zh-CN" sz="2000" b="1" dirty="0" err="1">
                  <a:solidFill>
                    <a:srgbClr val="C00000"/>
                  </a:solidFill>
                  <a:effectLst>
                    <a:outerShdw blurRad="38100" dist="38100" dir="2700000" algn="tl">
                      <a:srgbClr val="000000">
                        <a:alpha val="43137"/>
                      </a:srgbClr>
                    </a:outerShdw>
                  </a:effectLst>
                </a:rPr>
                <a:t>Acc</a:t>
              </a:r>
              <a:endParaRPr lang="zh-CN" altLang="en-US" sz="2000" b="1" dirty="0">
                <a:solidFill>
                  <a:srgbClr val="C00000"/>
                </a:solidFill>
                <a:effectLst>
                  <a:outerShdw blurRad="38100" dist="38100" dir="2700000" algn="tl">
                    <a:srgbClr val="000000">
                      <a:alpha val="43137"/>
                    </a:srgbClr>
                  </a:outerShdw>
                </a:effectLst>
                <a:ea typeface="黑体" panose="02010609060101010101" pitchFamily="49" charset="-122"/>
              </a:endParaRPr>
            </a:p>
          </p:txBody>
        </p:sp>
        <p:sp>
          <p:nvSpPr>
            <p:cNvPr id="14" name="矩形 13"/>
            <p:cNvSpPr/>
            <p:nvPr/>
          </p:nvSpPr>
          <p:spPr bwMode="auto">
            <a:xfrm>
              <a:off x="776536" y="3245976"/>
              <a:ext cx="1728192" cy="487242"/>
            </a:xfrm>
            <a:prstGeom prst="rect">
              <a:avLst/>
            </a:prstGeom>
            <a:solidFill>
              <a:srgbClr val="92D050"/>
            </a:solidFill>
            <a:ln w="12700" cap="flat" cmpd="sng" algn="ctr">
              <a:solidFill>
                <a:schemeClr val="bg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16308" tIns="76431" rIns="116308" bIns="76431" numCol="1" rtlCol="0" anchor="t" anchorCtr="0" compatLnSpc="1">
              <a:spAutoFit/>
            </a:bodyPr>
            <a:lstStyle/>
            <a:p>
              <a:pPr algn="ctr" defTabSz="843915">
                <a:lnSpc>
                  <a:spcPct val="110000"/>
                </a:lnSpc>
                <a:spcAft>
                  <a:spcPct val="35000"/>
                </a:spcAft>
              </a:pPr>
              <a:r>
                <a:rPr lang="en-US" altLang="zh-CN" sz="2000" b="1" dirty="0">
                  <a:solidFill>
                    <a:srgbClr val="C00000"/>
                  </a:solidFill>
                  <a:effectLst>
                    <a:outerShdw blurRad="38100" dist="38100" dir="2700000" algn="tl">
                      <a:srgbClr val="000000">
                        <a:alpha val="43137"/>
                      </a:srgbClr>
                    </a:outerShdw>
                  </a:effectLst>
                </a:rPr>
                <a:t>Target</a:t>
              </a:r>
              <a:endParaRPr lang="zh-CN" altLang="en-US" sz="2000" b="1" dirty="0">
                <a:solidFill>
                  <a:srgbClr val="C00000"/>
                </a:solidFill>
                <a:effectLst>
                  <a:outerShdw blurRad="38100" dist="38100" dir="2700000" algn="tl">
                    <a:srgbClr val="000000">
                      <a:alpha val="43137"/>
                    </a:srgbClr>
                  </a:outerShdw>
                </a:effectLst>
                <a:ea typeface="黑体" panose="02010609060101010101" pitchFamily="49" charset="-122"/>
              </a:endParaRPr>
            </a:p>
          </p:txBody>
        </p:sp>
        <p:sp>
          <p:nvSpPr>
            <p:cNvPr id="15" name="矩形 14"/>
            <p:cNvSpPr/>
            <p:nvPr/>
          </p:nvSpPr>
          <p:spPr bwMode="auto">
            <a:xfrm>
              <a:off x="776536" y="4906394"/>
              <a:ext cx="1728192" cy="490138"/>
            </a:xfrm>
            <a:prstGeom prst="rect">
              <a:avLst/>
            </a:prstGeom>
            <a:solidFill>
              <a:srgbClr val="92D050"/>
            </a:solidFill>
            <a:ln w="12700" cap="flat" cmpd="sng" algn="ctr">
              <a:solidFill>
                <a:schemeClr val="bg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16308" tIns="76431" rIns="116308" bIns="76431" numCol="1" rtlCol="0" anchor="t" anchorCtr="0" compatLnSpc="1">
              <a:spAutoFit/>
            </a:bodyPr>
            <a:lstStyle/>
            <a:p>
              <a:pPr algn="ctr" defTabSz="843915">
                <a:lnSpc>
                  <a:spcPct val="110000"/>
                </a:lnSpc>
                <a:spcAft>
                  <a:spcPct val="35000"/>
                </a:spcAft>
              </a:pPr>
              <a:r>
                <a:rPr lang="en-US" altLang="zh-CN" sz="2000" b="1" dirty="0">
                  <a:solidFill>
                    <a:srgbClr val="C00000"/>
                  </a:solidFill>
                  <a:effectLst>
                    <a:outerShdw blurRad="38100" dist="38100" dir="2700000" algn="tl">
                      <a:srgbClr val="000000">
                        <a:alpha val="43137"/>
                      </a:srgbClr>
                    </a:outerShdw>
                  </a:effectLst>
                </a:rPr>
                <a:t>Reactor</a:t>
              </a:r>
              <a:endParaRPr lang="zh-CN" altLang="en-US" sz="2000" b="1" dirty="0">
                <a:solidFill>
                  <a:srgbClr val="C00000"/>
                </a:solidFill>
                <a:effectLst>
                  <a:outerShdw blurRad="38100" dist="38100" dir="2700000" algn="tl">
                    <a:srgbClr val="000000">
                      <a:alpha val="43137"/>
                    </a:srgbClr>
                  </a:outerShdw>
                </a:effectLst>
                <a:ea typeface="黑体" panose="02010609060101010101" pitchFamily="49" charset="-122"/>
              </a:endParaRPr>
            </a:p>
          </p:txBody>
        </p:sp>
        <p:cxnSp>
          <p:nvCxnSpPr>
            <p:cNvPr id="13" name="直线箭头连接符 12"/>
            <p:cNvCxnSpPr>
              <a:stCxn id="10" idx="2"/>
              <a:endCxn id="14" idx="0"/>
            </p:cNvCxnSpPr>
            <p:nvPr/>
          </p:nvCxnSpPr>
          <p:spPr bwMode="auto">
            <a:xfrm>
              <a:off x="1640632" y="2010496"/>
              <a:ext cx="0" cy="1235481"/>
            </a:xfrm>
            <a:prstGeom prst="straightConnector1">
              <a:avLst/>
            </a:prstGeom>
            <a:solidFill>
              <a:schemeClr val="bg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6" name="文本框 15"/>
            <p:cNvSpPr txBox="1"/>
            <p:nvPr/>
          </p:nvSpPr>
          <p:spPr>
            <a:xfrm>
              <a:off x="1607350" y="2282160"/>
              <a:ext cx="830437" cy="614164"/>
            </a:xfrm>
            <a:prstGeom prst="rect">
              <a:avLst/>
            </a:prstGeom>
            <a:noFill/>
          </p:spPr>
          <p:txBody>
            <a:bodyPr wrap="none" rtlCol="0">
              <a:spAutoFit/>
            </a:bodyPr>
            <a:lstStyle/>
            <a:p>
              <a:r>
                <a:rPr kumimoji="1" lang="en-US" altLang="zh-CN" sz="1600" dirty="0">
                  <a:solidFill>
                    <a:srgbClr val="0000FF"/>
                  </a:solidFill>
                </a:rPr>
                <a:t>HE</a:t>
              </a:r>
            </a:p>
            <a:p>
              <a:r>
                <a:rPr kumimoji="1" lang="en-US" altLang="zh-CN" sz="1600" dirty="0">
                  <a:solidFill>
                    <a:srgbClr val="0000FF"/>
                  </a:solidFill>
                </a:rPr>
                <a:t>proton</a:t>
              </a:r>
              <a:endParaRPr kumimoji="1" lang="zh-CN" altLang="en-US" sz="1600" dirty="0">
                <a:solidFill>
                  <a:srgbClr val="0000FF"/>
                </a:solidFill>
              </a:endParaRPr>
            </a:p>
          </p:txBody>
        </p:sp>
        <p:cxnSp>
          <p:nvCxnSpPr>
            <p:cNvPr id="20" name="直线箭头连接符 19"/>
            <p:cNvCxnSpPr>
              <a:stCxn id="14" idx="2"/>
              <a:endCxn id="15" idx="0"/>
            </p:cNvCxnSpPr>
            <p:nvPr/>
          </p:nvCxnSpPr>
          <p:spPr bwMode="auto">
            <a:xfrm>
              <a:off x="1640632" y="3733219"/>
              <a:ext cx="0" cy="1173175"/>
            </a:xfrm>
            <a:prstGeom prst="straightConnector1">
              <a:avLst/>
            </a:prstGeom>
            <a:solidFill>
              <a:schemeClr val="bg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1" name="文本框 20"/>
            <p:cNvSpPr txBox="1"/>
            <p:nvPr/>
          </p:nvSpPr>
          <p:spPr>
            <a:xfrm>
              <a:off x="1588010" y="4122188"/>
              <a:ext cx="1226944" cy="614164"/>
            </a:xfrm>
            <a:prstGeom prst="rect">
              <a:avLst/>
            </a:prstGeom>
            <a:noFill/>
          </p:spPr>
          <p:txBody>
            <a:bodyPr wrap="square" rtlCol="0">
              <a:spAutoFit/>
            </a:bodyPr>
            <a:lstStyle/>
            <a:p>
              <a:r>
                <a:rPr kumimoji="1" lang="en-US" altLang="zh-CN" sz="1600" dirty="0">
                  <a:solidFill>
                    <a:srgbClr val="0000FF"/>
                  </a:solidFill>
                </a:rPr>
                <a:t>spallation</a:t>
              </a:r>
            </a:p>
            <a:p>
              <a:r>
                <a:rPr kumimoji="1" lang="en-US" altLang="zh-CN" sz="1600" dirty="0">
                  <a:solidFill>
                    <a:srgbClr val="0000FF"/>
                  </a:solidFill>
                </a:rPr>
                <a:t>neutron</a:t>
              </a:r>
              <a:endParaRPr kumimoji="1" lang="zh-CN" altLang="en-US" sz="1600" dirty="0">
                <a:solidFill>
                  <a:srgbClr val="0000FF"/>
                </a:solidFill>
              </a:endParaRPr>
            </a:p>
          </p:txBody>
        </p:sp>
        <p:cxnSp>
          <p:nvCxnSpPr>
            <p:cNvPr id="23" name="直线箭头连接符 22"/>
            <p:cNvCxnSpPr>
              <a:stCxn id="15" idx="2"/>
            </p:cNvCxnSpPr>
            <p:nvPr/>
          </p:nvCxnSpPr>
          <p:spPr bwMode="auto">
            <a:xfrm>
              <a:off x="1640632" y="5396532"/>
              <a:ext cx="0" cy="464986"/>
            </a:xfrm>
            <a:prstGeom prst="straightConnector1">
              <a:avLst/>
            </a:prstGeom>
            <a:solidFill>
              <a:schemeClr val="bg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22" name="矩形 21"/>
          <p:cNvSpPr/>
          <p:nvPr/>
        </p:nvSpPr>
        <p:spPr bwMode="auto">
          <a:xfrm>
            <a:off x="5334490" y="1830758"/>
            <a:ext cx="2613782" cy="696042"/>
          </a:xfrm>
          <a:prstGeom prst="rect">
            <a:avLst/>
          </a:prstGeom>
          <a:solidFill>
            <a:srgbClr val="FFFF00"/>
          </a:solidFill>
          <a:ln w="12700" cap="flat" cmpd="sng" algn="ctr">
            <a:solidFill>
              <a:schemeClr val="bg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116308" tIns="76431" rIns="116308" bIns="76431" numCol="1" spcCol="0" rtlCol="0" fromWordArt="0" anchor="t" anchorCtr="0" forceAA="0" compatLnSpc="1">
            <a:spAutoFit/>
          </a:bodyPr>
          <a:lstStyle/>
          <a:p>
            <a:pPr defTabSz="843915">
              <a:lnSpc>
                <a:spcPct val="110000"/>
              </a:lnSpc>
              <a:spcAft>
                <a:spcPct val="35000"/>
              </a:spcAft>
            </a:pPr>
            <a:r>
              <a:rPr lang="en-US" altLang="zh-CN" sz="1600" b="1" dirty="0">
                <a:solidFill>
                  <a:srgbClr val="002060"/>
                </a:solidFill>
              </a:rPr>
              <a:t>Superconducting </a:t>
            </a:r>
            <a:r>
              <a:rPr lang="en-US" altLang="zh-CN" sz="1600" b="1" dirty="0" err="1">
                <a:solidFill>
                  <a:srgbClr val="002060"/>
                </a:solidFill>
              </a:rPr>
              <a:t>linac</a:t>
            </a:r>
            <a:r>
              <a:rPr lang="en-US" altLang="zh-CN" sz="1600" b="1" dirty="0">
                <a:solidFill>
                  <a:srgbClr val="002060"/>
                </a:solidFill>
                <a:effectLst/>
                <a:ea typeface="黑体" panose="02010609060101010101" pitchFamily="49" charset="-122"/>
              </a:rPr>
              <a:t>, &gt;2.5MW</a:t>
            </a:r>
            <a:endParaRPr lang="zh-CN" altLang="en-US" sz="1600" b="1" dirty="0">
              <a:solidFill>
                <a:srgbClr val="002060"/>
              </a:solidFill>
              <a:effectLst/>
              <a:ea typeface="黑体" panose="02010609060101010101" pitchFamily="49" charset="-122"/>
            </a:endParaRPr>
          </a:p>
        </p:txBody>
      </p:sp>
      <p:sp>
        <p:nvSpPr>
          <p:cNvPr id="24" name="矩形 23"/>
          <p:cNvSpPr/>
          <p:nvPr/>
        </p:nvSpPr>
        <p:spPr bwMode="auto">
          <a:xfrm>
            <a:off x="5343461" y="3407472"/>
            <a:ext cx="2613782" cy="696042"/>
          </a:xfrm>
          <a:prstGeom prst="rect">
            <a:avLst/>
          </a:prstGeom>
          <a:solidFill>
            <a:srgbClr val="FFFF00"/>
          </a:solidFill>
          <a:ln w="12700" cap="flat" cmpd="sng" algn="ctr">
            <a:solidFill>
              <a:schemeClr val="bg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116308" tIns="76431" rIns="116308" bIns="76431" numCol="1" spcCol="0" rtlCol="0" fromWordArt="0" anchor="t" anchorCtr="0" forceAA="0" compatLnSpc="1">
            <a:spAutoFit/>
          </a:bodyPr>
          <a:lstStyle/>
          <a:p>
            <a:pPr defTabSz="843915">
              <a:lnSpc>
                <a:spcPct val="110000"/>
              </a:lnSpc>
              <a:spcAft>
                <a:spcPct val="35000"/>
              </a:spcAft>
            </a:pPr>
            <a:r>
              <a:rPr lang="en-US" altLang="zh-CN" sz="1600" b="1" dirty="0">
                <a:solidFill>
                  <a:srgbClr val="002060"/>
                </a:solidFill>
                <a:effectLst/>
                <a:ea typeface="黑体" panose="02010609060101010101" pitchFamily="49" charset="-122"/>
              </a:rPr>
              <a:t>Granular W solid, &gt;2.5MW</a:t>
            </a:r>
            <a:endParaRPr lang="zh-CN" altLang="en-US" sz="1600" b="1" dirty="0">
              <a:solidFill>
                <a:srgbClr val="002060"/>
              </a:solidFill>
              <a:effectLst/>
              <a:ea typeface="黑体" panose="02010609060101010101" pitchFamily="49" charset="-122"/>
            </a:endParaRPr>
          </a:p>
        </p:txBody>
      </p:sp>
      <p:sp>
        <p:nvSpPr>
          <p:cNvPr id="25" name="矩形 24"/>
          <p:cNvSpPr/>
          <p:nvPr/>
        </p:nvSpPr>
        <p:spPr bwMode="auto">
          <a:xfrm>
            <a:off x="5284262" y="5165287"/>
            <a:ext cx="2641391" cy="400576"/>
          </a:xfrm>
          <a:prstGeom prst="rect">
            <a:avLst/>
          </a:prstGeom>
          <a:solidFill>
            <a:srgbClr val="FFFF00"/>
          </a:solidFill>
          <a:ln w="12700" cap="flat" cmpd="sng" algn="ctr">
            <a:solidFill>
              <a:schemeClr val="bg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116308" tIns="76431" rIns="116308" bIns="76431" numCol="1" spcCol="0" rtlCol="0" fromWordArt="0" anchor="t" anchorCtr="0" forceAA="0" compatLnSpc="1">
            <a:spAutoFit/>
          </a:bodyPr>
          <a:lstStyle/>
          <a:p>
            <a:r>
              <a:rPr lang="en-US" altLang="zh-CN" sz="1600" b="1" dirty="0">
                <a:solidFill>
                  <a:srgbClr val="002060"/>
                </a:solidFill>
                <a:effectLst/>
                <a:ea typeface="黑体" panose="02010609060101010101" pitchFamily="49" charset="-122"/>
              </a:rPr>
              <a:t>Sub-reactor, LBE, 10MW</a:t>
            </a:r>
            <a:r>
              <a:rPr lang="zh-CN" altLang="zh-CN" sz="1600" dirty="0">
                <a:solidFill>
                  <a:srgbClr val="002060"/>
                </a:solidFill>
                <a:effectLst/>
              </a:rPr>
              <a:t> </a:t>
            </a:r>
            <a:endParaRPr lang="zh-CN" altLang="en-US" sz="1600" dirty="0">
              <a:solidFill>
                <a:srgbClr val="002060"/>
              </a:solidFill>
              <a:effectLst/>
            </a:endParaRPr>
          </a:p>
        </p:txBody>
      </p:sp>
      <p:sp>
        <p:nvSpPr>
          <p:cNvPr id="5" name="矩形 4"/>
          <p:cNvSpPr/>
          <p:nvPr/>
        </p:nvSpPr>
        <p:spPr>
          <a:xfrm>
            <a:off x="6719375" y="4288180"/>
            <a:ext cx="2338080" cy="276999"/>
          </a:xfrm>
          <a:prstGeom prst="rect">
            <a:avLst/>
          </a:prstGeom>
        </p:spPr>
        <p:txBody>
          <a:bodyPr wrap="square">
            <a:spAutoFit/>
          </a:bodyPr>
          <a:lstStyle/>
          <a:p>
            <a:r>
              <a:rPr lang="zh-CN" altLang="zh-CN" sz="1200" dirty="0"/>
              <a:t> </a:t>
            </a:r>
            <a:endParaRPr lang="zh-CN" altLang="en-US" sz="1200" dirty="0"/>
          </a:p>
        </p:txBody>
      </p:sp>
      <p:sp>
        <p:nvSpPr>
          <p:cNvPr id="30" name="矩形 29"/>
          <p:cNvSpPr/>
          <p:nvPr/>
        </p:nvSpPr>
        <p:spPr>
          <a:xfrm>
            <a:off x="5699574" y="2630155"/>
            <a:ext cx="2565795" cy="276999"/>
          </a:xfrm>
          <a:prstGeom prst="rect">
            <a:avLst/>
          </a:prstGeom>
        </p:spPr>
        <p:txBody>
          <a:bodyPr wrap="square">
            <a:spAutoFit/>
          </a:bodyPr>
          <a:lstStyle/>
          <a:p>
            <a:r>
              <a:rPr lang="en-US" altLang="zh-CN" sz="1200" dirty="0">
                <a:solidFill>
                  <a:srgbClr val="022998"/>
                </a:solidFill>
              </a:rPr>
              <a:t>Current limit &gt;100mA, CW</a:t>
            </a:r>
            <a:endParaRPr lang="zh-CN" altLang="en-US" sz="1200" dirty="0">
              <a:solidFill>
                <a:srgbClr val="022998"/>
              </a:solidFill>
            </a:endParaRPr>
          </a:p>
        </p:txBody>
      </p:sp>
      <p:sp>
        <p:nvSpPr>
          <p:cNvPr id="6" name="燕尾形箭头 5"/>
          <p:cNvSpPr/>
          <p:nvPr/>
        </p:nvSpPr>
        <p:spPr>
          <a:xfrm>
            <a:off x="4110201" y="1830758"/>
            <a:ext cx="426663" cy="444394"/>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1600"/>
          </a:p>
        </p:txBody>
      </p:sp>
      <p:sp>
        <p:nvSpPr>
          <p:cNvPr id="39" name="燕尾形箭头 38"/>
          <p:cNvSpPr/>
          <p:nvPr/>
        </p:nvSpPr>
        <p:spPr>
          <a:xfrm>
            <a:off x="4187922" y="3350654"/>
            <a:ext cx="426663" cy="444394"/>
          </a:xfrm>
          <a:prstGeom prst="notch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zh-CN" altLang="en-US" sz="1600"/>
          </a:p>
        </p:txBody>
      </p:sp>
      <p:sp>
        <p:nvSpPr>
          <p:cNvPr id="41" name="燕尾形箭头 40"/>
          <p:cNvSpPr/>
          <p:nvPr/>
        </p:nvSpPr>
        <p:spPr>
          <a:xfrm>
            <a:off x="4110200" y="5121469"/>
            <a:ext cx="426663" cy="444394"/>
          </a:xfrm>
          <a:prstGeom prst="notch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zh-CN" altLang="en-US" sz="1600"/>
          </a:p>
        </p:txBody>
      </p:sp>
      <p:sp>
        <p:nvSpPr>
          <p:cNvPr id="43" name="文本框 42"/>
          <p:cNvSpPr txBox="1"/>
          <p:nvPr/>
        </p:nvSpPr>
        <p:spPr>
          <a:xfrm>
            <a:off x="5899732" y="1262877"/>
            <a:ext cx="1029449" cy="430887"/>
          </a:xfrm>
          <a:prstGeom prst="rect">
            <a:avLst/>
          </a:prstGeom>
          <a:noFill/>
        </p:spPr>
        <p:txBody>
          <a:bodyPr wrap="none" rtlCol="0">
            <a:spAutoFit/>
          </a:bodyPr>
          <a:lstStyle/>
          <a:p>
            <a:r>
              <a:rPr kumimoji="1" lang="en-US" altLang="zh-CN" dirty="0" err="1">
                <a:solidFill>
                  <a:srgbClr val="0033CC"/>
                </a:solidFill>
              </a:rPr>
              <a:t>CiADS</a:t>
            </a:r>
            <a:endParaRPr kumimoji="1" lang="zh-CN" altLang="en-US" dirty="0">
              <a:solidFill>
                <a:srgbClr val="0033CC"/>
              </a:solidFill>
            </a:endParaRPr>
          </a:p>
        </p:txBody>
      </p:sp>
      <p:sp>
        <p:nvSpPr>
          <p:cNvPr id="11" name="圆角矩形 10"/>
          <p:cNvSpPr/>
          <p:nvPr/>
        </p:nvSpPr>
        <p:spPr bwMode="auto">
          <a:xfrm>
            <a:off x="1828654" y="1514559"/>
            <a:ext cx="1869331" cy="4716000"/>
          </a:xfrm>
          <a:prstGeom prst="roundRect">
            <a:avLst/>
          </a:prstGeom>
          <a:noFill/>
          <a:ln w="12700" cap="flat" cmpd="sng" algn="ctr">
            <a:solidFill>
              <a:srgbClr val="00206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26000" tIns="82800" rIns="126000" bIns="82800" numCol="1" rtlCol="0" anchor="t" anchorCtr="0" compatLnSpc="1">
            <a:spAutoFit/>
          </a:bodyPr>
          <a:lstStyle/>
          <a:p>
            <a:pPr marL="0" marR="0" indent="0" algn="l" defTabSz="914400" rtl="0" eaLnBrk="1" fontAlgn="base" latinLnBrk="0" hangingPunct="1">
              <a:lnSpc>
                <a:spcPct val="110000"/>
              </a:lnSpc>
              <a:spcBef>
                <a:spcPct val="0"/>
              </a:spcBef>
              <a:spcAft>
                <a:spcPct val="35000"/>
              </a:spcAft>
              <a:buClrTx/>
              <a:buSzTx/>
              <a:buFontTx/>
              <a:buNone/>
            </a:pPr>
            <a:endParaRPr kumimoji="0" lang="zh-CN" altLang="en-US" sz="2200" b="1" i="0" u="none" strike="noStrike" cap="none" normalizeH="0" baseline="0">
              <a:ln>
                <a:noFill/>
              </a:ln>
              <a:solidFill>
                <a:srgbClr val="A5002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endParaRPr>
          </a:p>
        </p:txBody>
      </p:sp>
      <p:sp>
        <p:nvSpPr>
          <p:cNvPr id="17" name="文本框 16"/>
          <p:cNvSpPr txBox="1"/>
          <p:nvPr/>
        </p:nvSpPr>
        <p:spPr>
          <a:xfrm>
            <a:off x="2296039" y="987232"/>
            <a:ext cx="763351" cy="430887"/>
          </a:xfrm>
          <a:prstGeom prst="rect">
            <a:avLst/>
          </a:prstGeom>
          <a:noFill/>
        </p:spPr>
        <p:txBody>
          <a:bodyPr wrap="none" rtlCol="0">
            <a:spAutoFit/>
          </a:bodyPr>
          <a:lstStyle/>
          <a:p>
            <a:r>
              <a:rPr kumimoji="1" lang="en-US" altLang="zh-CN">
                <a:solidFill>
                  <a:srgbClr val="0033CC"/>
                </a:solidFill>
              </a:rPr>
              <a:t>ADS</a:t>
            </a:r>
            <a:endParaRPr kumimoji="1" lang="zh-CN" altLang="en-US" dirty="0">
              <a:solidFill>
                <a:srgbClr val="0033CC"/>
              </a:solidFill>
            </a:endParaRPr>
          </a:p>
        </p:txBody>
      </p:sp>
      <p:sp>
        <p:nvSpPr>
          <p:cNvPr id="19" name="标题 18"/>
          <p:cNvSpPr>
            <a:spLocks noGrp="1"/>
          </p:cNvSpPr>
          <p:nvPr>
            <p:ph type="title"/>
          </p:nvPr>
        </p:nvSpPr>
        <p:spPr/>
        <p:txBody>
          <a:bodyPr anchor="ctr"/>
          <a:lstStyle/>
          <a:p>
            <a:r>
              <a:rPr lang="en-US" altLang="zh-CN" dirty="0">
                <a:latin typeface="Times New Roman" charset="0"/>
                <a:ea typeface="Times New Roman" charset="0"/>
                <a:cs typeface="Times New Roman" charset="0"/>
              </a:rPr>
              <a:t>Technical routes of </a:t>
            </a:r>
            <a:r>
              <a:rPr lang="en-US" altLang="zh-CN" dirty="0" err="1">
                <a:latin typeface="Times New Roman" charset="0"/>
                <a:ea typeface="Times New Roman" charset="0"/>
                <a:cs typeface="Times New Roman" charset="0"/>
              </a:rPr>
              <a:t>CiADS</a:t>
            </a:r>
            <a:endParaRPr lang="zh-CN" altLang="en-US" dirty="0">
              <a:latin typeface="Times New Roman" charset="0"/>
              <a:ea typeface="Times New Roman" charset="0"/>
              <a:cs typeface="Times New Roman" charset="0"/>
            </a:endParaRPr>
          </a:p>
        </p:txBody>
      </p:sp>
      <p:sp>
        <p:nvSpPr>
          <p:cNvPr id="38" name="矩形 37"/>
          <p:cNvSpPr/>
          <p:nvPr/>
        </p:nvSpPr>
        <p:spPr>
          <a:xfrm>
            <a:off x="5699574" y="4128287"/>
            <a:ext cx="2475737" cy="461665"/>
          </a:xfrm>
          <a:prstGeom prst="rect">
            <a:avLst/>
          </a:prstGeom>
        </p:spPr>
        <p:txBody>
          <a:bodyPr wrap="square">
            <a:spAutoFit/>
          </a:bodyPr>
          <a:lstStyle/>
          <a:p>
            <a:r>
              <a:rPr lang="en-US" altLang="zh-CN" sz="1200" dirty="0">
                <a:solidFill>
                  <a:srgbClr val="022998"/>
                </a:solidFill>
              </a:rPr>
              <a:t>Heat exchange out of reactor</a:t>
            </a:r>
          </a:p>
          <a:p>
            <a:r>
              <a:rPr lang="en-US" altLang="zh-CN" sz="1200" dirty="0">
                <a:solidFill>
                  <a:srgbClr val="022998"/>
                </a:solidFill>
              </a:rPr>
              <a:t>Thermal shock free</a:t>
            </a:r>
            <a:endParaRPr lang="zh-CN" altLang="en-US" sz="1200" dirty="0">
              <a:solidFill>
                <a:srgbClr val="022998"/>
              </a:solidFill>
            </a:endParaRPr>
          </a:p>
        </p:txBody>
      </p:sp>
      <p:sp>
        <p:nvSpPr>
          <p:cNvPr id="44" name="矩形 43"/>
          <p:cNvSpPr/>
          <p:nvPr/>
        </p:nvSpPr>
        <p:spPr>
          <a:xfrm>
            <a:off x="5609515" y="5716414"/>
            <a:ext cx="2565796" cy="461665"/>
          </a:xfrm>
          <a:prstGeom prst="rect">
            <a:avLst/>
          </a:prstGeom>
        </p:spPr>
        <p:txBody>
          <a:bodyPr wrap="square">
            <a:spAutoFit/>
          </a:bodyPr>
          <a:lstStyle/>
          <a:p>
            <a:r>
              <a:rPr lang="en-US" altLang="zh-CN" sz="1200" dirty="0">
                <a:solidFill>
                  <a:srgbClr val="022998"/>
                </a:solidFill>
              </a:rPr>
              <a:t>Liquid metal, high conductivity</a:t>
            </a:r>
          </a:p>
          <a:p>
            <a:r>
              <a:rPr lang="en-US" altLang="zh-CN" sz="1200" dirty="0">
                <a:solidFill>
                  <a:srgbClr val="022998"/>
                </a:solidFill>
              </a:rPr>
              <a:t>Good natural circulation ability</a:t>
            </a:r>
            <a:endParaRPr lang="zh-CN" altLang="en-US" sz="1200" dirty="0">
              <a:solidFill>
                <a:srgbClr val="022998"/>
              </a:solidFill>
            </a:endParaRPr>
          </a:p>
        </p:txBody>
      </p:sp>
      <p:sp>
        <p:nvSpPr>
          <p:cNvPr id="36" name="文本框 35"/>
          <p:cNvSpPr txBox="1"/>
          <p:nvPr/>
        </p:nvSpPr>
        <p:spPr>
          <a:xfrm>
            <a:off x="2708601" y="5578380"/>
            <a:ext cx="980609" cy="584775"/>
          </a:xfrm>
          <a:prstGeom prst="rect">
            <a:avLst/>
          </a:prstGeom>
          <a:noFill/>
        </p:spPr>
        <p:txBody>
          <a:bodyPr wrap="square" rtlCol="0">
            <a:spAutoFit/>
          </a:bodyPr>
          <a:lstStyle/>
          <a:p>
            <a:r>
              <a:rPr kumimoji="1" lang="en-US" altLang="zh-CN" sz="1600" dirty="0">
                <a:solidFill>
                  <a:srgbClr val="0000FF"/>
                </a:solidFill>
              </a:rPr>
              <a:t>fission</a:t>
            </a:r>
          </a:p>
          <a:p>
            <a:r>
              <a:rPr kumimoji="1" lang="en-US" altLang="zh-CN" sz="1600" dirty="0">
                <a:solidFill>
                  <a:srgbClr val="0000FF"/>
                </a:solidFill>
              </a:rPr>
              <a:t>energy</a:t>
            </a:r>
          </a:p>
        </p:txBody>
      </p:sp>
    </p:spTree>
    <p:extLst>
      <p:ext uri="{BB962C8B-B14F-4D97-AF65-F5344CB8AC3E}">
        <p14:creationId xmlns:p14="http://schemas.microsoft.com/office/powerpoint/2010/main" val="286992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 descr="C:\Users\wff\Documents\Tencent Files\307312879\Image\C2C\USEAGZM7%DP6_NO({8K%1NS.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81269" y="852898"/>
            <a:ext cx="8930696" cy="3915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标题 3"/>
          <p:cNvSpPr>
            <a:spLocks noGrp="1"/>
          </p:cNvSpPr>
          <p:nvPr>
            <p:ph type="title"/>
          </p:nvPr>
        </p:nvSpPr>
        <p:spPr/>
        <p:txBody>
          <a:bodyPr anchor="ctr"/>
          <a:lstStyle/>
          <a:p>
            <a:r>
              <a:rPr lang="en-US" altLang="zh-CN" dirty="0">
                <a:latin typeface="Times New Roman" charset="0"/>
                <a:ea typeface="Times New Roman" charset="0"/>
                <a:cs typeface="Times New Roman" charset="0"/>
              </a:rPr>
              <a:t>Overall</a:t>
            </a:r>
            <a:r>
              <a:rPr lang="zh-CN" altLang="en-US" dirty="0">
                <a:latin typeface="Times New Roman" charset="0"/>
                <a:ea typeface="Times New Roman" charset="0"/>
                <a:cs typeface="Times New Roman" charset="0"/>
              </a:rPr>
              <a:t> </a:t>
            </a:r>
            <a:r>
              <a:rPr lang="en-US" altLang="zh-CN" dirty="0">
                <a:latin typeface="Times New Roman" charset="0"/>
                <a:ea typeface="Times New Roman" charset="0"/>
                <a:cs typeface="Times New Roman" charset="0"/>
              </a:rPr>
              <a:t>Arrangement of </a:t>
            </a:r>
            <a:r>
              <a:rPr lang="en-US" altLang="zh-CN" dirty="0" err="1">
                <a:latin typeface="Times New Roman" charset="0"/>
                <a:ea typeface="Times New Roman" charset="0"/>
                <a:cs typeface="Times New Roman" charset="0"/>
              </a:rPr>
              <a:t>CiADS</a:t>
            </a:r>
            <a:endParaRPr lang="zh-CN" altLang="en-US" dirty="0">
              <a:latin typeface="Times New Roman" charset="0"/>
              <a:ea typeface="Times New Roman" charset="0"/>
              <a:cs typeface="Times New Roman" charset="0"/>
            </a:endParaRPr>
          </a:p>
        </p:txBody>
      </p:sp>
      <p:sp>
        <p:nvSpPr>
          <p:cNvPr id="8" name="TextBox 3"/>
          <p:cNvSpPr txBox="1"/>
          <p:nvPr/>
        </p:nvSpPr>
        <p:spPr>
          <a:xfrm>
            <a:off x="992562" y="4750874"/>
            <a:ext cx="3939449" cy="1754326"/>
          </a:xfrm>
          <a:prstGeom prst="rect">
            <a:avLst/>
          </a:prstGeom>
          <a:noFill/>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eaLnBrk="1" hangingPunct="1"/>
            <a:r>
              <a:rPr lang="zh-CN" altLang="en-US" sz="1800" dirty="0">
                <a:solidFill>
                  <a:srgbClr val="17375E"/>
                </a:solidFill>
                <a:latin typeface="华文细黑" pitchFamily="2" charset="-122"/>
                <a:ea typeface="华文细黑" pitchFamily="2" charset="-122"/>
              </a:rPr>
              <a:t>①</a:t>
            </a:r>
            <a:r>
              <a:rPr lang="en-US" altLang="zh-CN" sz="1800" dirty="0">
                <a:solidFill>
                  <a:srgbClr val="17375E"/>
                </a:solidFill>
                <a:latin typeface="华文细黑" pitchFamily="2" charset="-122"/>
                <a:ea typeface="华文细黑" pitchFamily="2" charset="-122"/>
              </a:rPr>
              <a:t> SC linear accelerator</a:t>
            </a:r>
          </a:p>
          <a:p>
            <a:pPr eaLnBrk="1" hangingPunct="1"/>
            <a:r>
              <a:rPr lang="zh-CN" altLang="en-US" sz="1800" dirty="0">
                <a:solidFill>
                  <a:srgbClr val="17375E"/>
                </a:solidFill>
                <a:latin typeface="华文细黑" pitchFamily="2" charset="-122"/>
                <a:ea typeface="华文细黑" pitchFamily="2" charset="-122"/>
              </a:rPr>
              <a:t>②</a:t>
            </a:r>
            <a:r>
              <a:rPr lang="en-US" altLang="zh-CN" sz="1800" dirty="0">
                <a:solidFill>
                  <a:srgbClr val="17375E"/>
                </a:solidFill>
                <a:latin typeface="华文细黑" pitchFamily="2" charset="-122"/>
                <a:ea typeface="华文细黑" pitchFamily="2" charset="-122"/>
              </a:rPr>
              <a:t> Coupling beam line</a:t>
            </a:r>
          </a:p>
          <a:p>
            <a:pPr eaLnBrk="1" hangingPunct="1"/>
            <a:r>
              <a:rPr lang="zh-CN" altLang="en-US" sz="1800" dirty="0">
                <a:solidFill>
                  <a:srgbClr val="17375E"/>
                </a:solidFill>
                <a:latin typeface="华文细黑" pitchFamily="2" charset="-122"/>
                <a:ea typeface="华文细黑" pitchFamily="2" charset="-122"/>
              </a:rPr>
              <a:t>③</a:t>
            </a:r>
            <a:r>
              <a:rPr lang="en-US" altLang="zh-CN" sz="1800" dirty="0">
                <a:solidFill>
                  <a:srgbClr val="17375E"/>
                </a:solidFill>
                <a:latin typeface="华文细黑" pitchFamily="2" charset="-122"/>
                <a:ea typeface="华文细黑" pitchFamily="2" charset="-122"/>
              </a:rPr>
              <a:t> Reactor Hall</a:t>
            </a:r>
          </a:p>
          <a:p>
            <a:pPr eaLnBrk="1" hangingPunct="1"/>
            <a:r>
              <a:rPr lang="zh-CN" altLang="en-US" sz="1800" dirty="0">
                <a:solidFill>
                  <a:srgbClr val="17375E"/>
                </a:solidFill>
                <a:latin typeface="华文细黑" pitchFamily="2" charset="-122"/>
                <a:ea typeface="华文细黑" pitchFamily="2" charset="-122"/>
              </a:rPr>
              <a:t>④</a:t>
            </a:r>
            <a:r>
              <a:rPr lang="en-US" altLang="zh-CN" sz="1800" dirty="0">
                <a:solidFill>
                  <a:srgbClr val="17375E"/>
                </a:solidFill>
                <a:latin typeface="华文细黑" pitchFamily="2" charset="-122"/>
                <a:ea typeface="华文细黑" pitchFamily="2" charset="-122"/>
              </a:rPr>
              <a:t> RF High power station</a:t>
            </a:r>
          </a:p>
          <a:p>
            <a:pPr eaLnBrk="1" hangingPunct="1"/>
            <a:r>
              <a:rPr lang="zh-CN" altLang="en-US" sz="1800" dirty="0">
                <a:latin typeface="华文细黑" pitchFamily="2" charset="-122"/>
                <a:ea typeface="华文细黑" pitchFamily="2" charset="-122"/>
              </a:rPr>
              <a:t>⑤</a:t>
            </a:r>
            <a:r>
              <a:rPr lang="en-US" altLang="zh-CN" sz="1800" dirty="0">
                <a:latin typeface="华文细黑" pitchFamily="2" charset="-122"/>
                <a:ea typeface="华文细黑" pitchFamily="2" charset="-122"/>
              </a:rPr>
              <a:t> Beam dump and target exp.</a:t>
            </a:r>
          </a:p>
          <a:p>
            <a:r>
              <a:rPr lang="zh-CN" altLang="en-US" sz="1800" dirty="0">
                <a:solidFill>
                  <a:srgbClr val="17375E"/>
                </a:solidFill>
                <a:latin typeface="华文细黑" pitchFamily="2" charset="-122"/>
                <a:ea typeface="华文细黑" pitchFamily="2" charset="-122"/>
              </a:rPr>
              <a:t>⑥</a:t>
            </a:r>
            <a:r>
              <a:rPr lang="en-US" altLang="zh-CN" sz="1800" dirty="0">
                <a:solidFill>
                  <a:srgbClr val="17375E"/>
                </a:solidFill>
                <a:latin typeface="华文细黑" pitchFamily="2" charset="-122"/>
                <a:ea typeface="华文细黑" pitchFamily="2" charset="-122"/>
              </a:rPr>
              <a:t> Cryogenic station</a:t>
            </a:r>
          </a:p>
        </p:txBody>
      </p:sp>
      <p:sp>
        <p:nvSpPr>
          <p:cNvPr id="6" name="矩形 5"/>
          <p:cNvSpPr/>
          <p:nvPr/>
        </p:nvSpPr>
        <p:spPr>
          <a:xfrm>
            <a:off x="5503272" y="4725144"/>
            <a:ext cx="4112676" cy="1754326"/>
          </a:xfrm>
          <a:prstGeom prst="rect">
            <a:avLst/>
          </a:prstGeom>
          <a:noFill/>
        </p:spPr>
        <p:txBody>
          <a:bodyPr wrap="square">
            <a:spAutoFit/>
          </a:bodyPr>
          <a:lstStyle/>
          <a:p>
            <a:r>
              <a:rPr lang="zh-CN" altLang="en-US" sz="1800" dirty="0">
                <a:solidFill>
                  <a:srgbClr val="17375E"/>
                </a:solidFill>
                <a:latin typeface="华文细黑" pitchFamily="2" charset="-122"/>
                <a:ea typeface="华文细黑" pitchFamily="2" charset="-122"/>
              </a:rPr>
              <a:t>⑦</a:t>
            </a:r>
            <a:r>
              <a:rPr lang="en-US" altLang="zh-CN" sz="1800" dirty="0">
                <a:solidFill>
                  <a:srgbClr val="17375E"/>
                </a:solidFill>
                <a:latin typeface="华文细黑" pitchFamily="2" charset="-122"/>
                <a:ea typeface="华文细黑" pitchFamily="2" charset="-122"/>
              </a:rPr>
              <a:t> Accelerator assembly Hall</a:t>
            </a:r>
          </a:p>
          <a:p>
            <a:r>
              <a:rPr lang="zh-CN" altLang="en-US" sz="1800" dirty="0">
                <a:solidFill>
                  <a:srgbClr val="17375E"/>
                </a:solidFill>
                <a:latin typeface="华文细黑" pitchFamily="2" charset="-122"/>
                <a:ea typeface="华文细黑" pitchFamily="2" charset="-122"/>
              </a:rPr>
              <a:t>⑧</a:t>
            </a:r>
            <a:r>
              <a:rPr lang="en-US" altLang="zh-CN" sz="1800" dirty="0">
                <a:solidFill>
                  <a:srgbClr val="17375E"/>
                </a:solidFill>
                <a:latin typeface="华文细黑" pitchFamily="2" charset="-122"/>
                <a:ea typeface="华文细黑" pitchFamily="2" charset="-122"/>
              </a:rPr>
              <a:t> SC resonator conditioning hall</a:t>
            </a:r>
          </a:p>
          <a:p>
            <a:r>
              <a:rPr lang="zh-CN" altLang="en-US" sz="1800" dirty="0">
                <a:solidFill>
                  <a:srgbClr val="17375E"/>
                </a:solidFill>
                <a:latin typeface="华文细黑" pitchFamily="2" charset="-122"/>
                <a:ea typeface="华文细黑" pitchFamily="2" charset="-122"/>
              </a:rPr>
              <a:t>⑨</a:t>
            </a:r>
            <a:r>
              <a:rPr lang="en-US" altLang="zh-CN" sz="1800" dirty="0">
                <a:solidFill>
                  <a:srgbClr val="17375E"/>
                </a:solidFill>
                <a:latin typeface="华文细黑" pitchFamily="2" charset="-122"/>
                <a:ea typeface="华文细黑" pitchFamily="2" charset="-122"/>
              </a:rPr>
              <a:t> Cooling water station</a:t>
            </a:r>
          </a:p>
          <a:p>
            <a:r>
              <a:rPr lang="zh-CN" altLang="en-US" sz="1800" dirty="0">
                <a:solidFill>
                  <a:srgbClr val="17375E"/>
                </a:solidFill>
                <a:latin typeface="华文细黑" pitchFamily="2" charset="-122"/>
                <a:ea typeface="华文细黑" pitchFamily="2" charset="-122"/>
              </a:rPr>
              <a:t>⑩</a:t>
            </a:r>
            <a:r>
              <a:rPr lang="en-US" altLang="zh-CN" sz="1800" dirty="0">
                <a:solidFill>
                  <a:srgbClr val="17375E"/>
                </a:solidFill>
                <a:latin typeface="华文细黑" pitchFamily="2" charset="-122"/>
                <a:ea typeface="华文细黑" pitchFamily="2" charset="-122"/>
              </a:rPr>
              <a:t> Target assembly and exp. hall</a:t>
            </a:r>
          </a:p>
          <a:p>
            <a:r>
              <a:rPr lang="zh-CN" altLang="en-US" sz="1600" dirty="0">
                <a:solidFill>
                  <a:srgbClr val="17375E"/>
                </a:solidFill>
                <a:latin typeface="华文细黑" pitchFamily="2" charset="-122"/>
                <a:ea typeface="华文细黑" pitchFamily="2" charset="-122"/>
              </a:rPr>
              <a:t>⑪</a:t>
            </a:r>
            <a:r>
              <a:rPr lang="en-US" altLang="zh-CN" sz="1800" dirty="0">
                <a:solidFill>
                  <a:srgbClr val="17375E"/>
                </a:solidFill>
                <a:latin typeface="华文细黑" pitchFamily="2" charset="-122"/>
                <a:ea typeface="华文细黑" pitchFamily="2" charset="-122"/>
              </a:rPr>
              <a:t> Hot cell building</a:t>
            </a:r>
          </a:p>
          <a:p>
            <a:r>
              <a:rPr lang="zh-CN" altLang="en-US" sz="1600" dirty="0">
                <a:solidFill>
                  <a:srgbClr val="17375E"/>
                </a:solidFill>
                <a:latin typeface="华文细黑" pitchFamily="2" charset="-122"/>
                <a:ea typeface="华文细黑" pitchFamily="2" charset="-122"/>
              </a:rPr>
              <a:t>⑫</a:t>
            </a:r>
            <a:r>
              <a:rPr lang="en-US" altLang="zh-CN" sz="1800" dirty="0">
                <a:solidFill>
                  <a:srgbClr val="17375E"/>
                </a:solidFill>
                <a:latin typeface="华文细黑" pitchFamily="2" charset="-122"/>
                <a:ea typeface="华文细黑" pitchFamily="2" charset="-122"/>
              </a:rPr>
              <a:t> Electric transform station</a:t>
            </a:r>
            <a:endParaRPr lang="zh-CN" altLang="en-US" sz="1800" dirty="0">
              <a:solidFill>
                <a:srgbClr val="17375E"/>
              </a:solidFill>
              <a:latin typeface="华文细黑" pitchFamily="2" charset="-122"/>
              <a:ea typeface="华文细黑" pitchFamily="2" charset="-122"/>
            </a:endParaRPr>
          </a:p>
        </p:txBody>
      </p:sp>
      <p:sp>
        <p:nvSpPr>
          <p:cNvPr id="11" name="TextBox 3"/>
          <p:cNvSpPr txBox="1"/>
          <p:nvPr/>
        </p:nvSpPr>
        <p:spPr>
          <a:xfrm>
            <a:off x="-721642" y="1687975"/>
            <a:ext cx="184731" cy="461665"/>
          </a:xfrm>
          <a:prstGeom prst="rect">
            <a:avLst/>
          </a:prstGeom>
          <a:noFill/>
        </p:spPr>
        <p:txBody>
          <a:bodyPr wrap="none" rtlCol="0">
            <a:spAutoFit/>
          </a:bodyPr>
          <a:lstStyle/>
          <a:p>
            <a:endParaRPr kumimoji="1" lang="zh-CN" altLang="en-US" sz="2400" dirty="0"/>
          </a:p>
        </p:txBody>
      </p:sp>
    </p:spTree>
    <p:extLst>
      <p:ext uri="{BB962C8B-B14F-4D97-AF65-F5344CB8AC3E}">
        <p14:creationId xmlns:p14="http://schemas.microsoft.com/office/powerpoint/2010/main" val="1937976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主题2">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GEE_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bg2"/>
          </a:solidFill>
          <a:prstDash val="solid"/>
          <a:round/>
          <a:headEnd type="none" w="med" len="med"/>
          <a:tailEnd type="none" w="med" len="med"/>
        </a:ln>
      </a:spPr>
      <a:bodyPr vert="horz" wrap="square" lIns="126000" tIns="82800" rIns="126000" bIns="82800" numCol="1" anchor="t" anchorCtr="0" compatLnSpc="1">
        <a:spAutoFit/>
      </a:bodyPr>
      <a:lstStyle>
        <a:defPPr marL="0" marR="0" indent="0" algn="l" defTabSz="914400" rtl="0" eaLnBrk="1" fontAlgn="base" latinLnBrk="0" hangingPunct="1">
          <a:lnSpc>
            <a:spcPct val="110000"/>
          </a:lnSpc>
          <a:spcBef>
            <a:spcPct val="0"/>
          </a:spcBef>
          <a:spcAft>
            <a:spcPct val="35000"/>
          </a:spcAft>
          <a:buClrTx/>
          <a:buSzTx/>
          <a:buFontTx/>
          <a:buNone/>
          <a:defRPr kumimoji="0" lang="en-GB" sz="2200" b="1" i="0" u="none" strike="noStrike" cap="none" normalizeH="0" baseline="0" smtClean="0">
            <a:ln>
              <a:noFill/>
            </a:ln>
            <a:solidFill>
              <a:srgbClr val="A5002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chemeClr val="bg1"/>
        </a:solidFill>
        <a:ln w="12700" cap="flat" cmpd="sng" algn="ctr">
          <a:solidFill>
            <a:schemeClr val="bg2"/>
          </a:solidFill>
          <a:prstDash val="solid"/>
          <a:round/>
          <a:headEnd type="none" w="med" len="med"/>
          <a:tailEnd type="none" w="med" len="med"/>
        </a:ln>
      </a:spPr>
      <a:bodyPr vert="horz" wrap="square" lIns="126000" tIns="82800" rIns="126000" bIns="82800" numCol="1" anchor="t" anchorCtr="0" compatLnSpc="1">
        <a:spAutoFit/>
      </a:bodyPr>
      <a:lstStyle>
        <a:defPPr marL="0" marR="0" indent="0" algn="l" defTabSz="914400" rtl="0" eaLnBrk="1" fontAlgn="base" latinLnBrk="0" hangingPunct="1">
          <a:lnSpc>
            <a:spcPct val="110000"/>
          </a:lnSpc>
          <a:spcBef>
            <a:spcPct val="0"/>
          </a:spcBef>
          <a:spcAft>
            <a:spcPct val="35000"/>
          </a:spcAft>
          <a:buClrTx/>
          <a:buSzTx/>
          <a:buFontTx/>
          <a:buNone/>
          <a:defRPr kumimoji="0" lang="en-GB" sz="2200" b="1" i="0" u="none" strike="noStrike" cap="none" normalizeH="0" baseline="0" smtClean="0">
            <a:ln>
              <a:noFill/>
            </a:ln>
            <a:solidFill>
              <a:srgbClr val="A5002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defRPr>
        </a:defPPr>
      </a:lstStyle>
    </a:lnDef>
  </a:objectDefaults>
  <a:extraClrSchemeLst>
    <a:extraClrScheme>
      <a:clrScheme name="EGEE_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GEE_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GEE_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GEE_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GEE_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GEE_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GEE_Template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GEE_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GEE_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GEE_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GEE_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GEE_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GEE_Template (2) 13">
        <a:dk1>
          <a:srgbClr val="334998"/>
        </a:dk1>
        <a:lt1>
          <a:srgbClr val="FFFFFF"/>
        </a:lt1>
        <a:dk2>
          <a:srgbClr val="000000"/>
        </a:dk2>
        <a:lt2>
          <a:srgbClr val="808080"/>
        </a:lt2>
        <a:accent1>
          <a:srgbClr val="BBE0E3"/>
        </a:accent1>
        <a:accent2>
          <a:srgbClr val="333399"/>
        </a:accent2>
        <a:accent3>
          <a:srgbClr val="FFFFFF"/>
        </a:accent3>
        <a:accent4>
          <a:srgbClr val="2A3D81"/>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GEE_Template (2) 14">
        <a:dk1>
          <a:srgbClr val="334998"/>
        </a:dk1>
        <a:lt1>
          <a:srgbClr val="FFFFFF"/>
        </a:lt1>
        <a:dk2>
          <a:srgbClr val="000000"/>
        </a:dk2>
        <a:lt2>
          <a:srgbClr val="F1AF00"/>
        </a:lt2>
        <a:accent1>
          <a:srgbClr val="BBE0E3"/>
        </a:accent1>
        <a:accent2>
          <a:srgbClr val="333399"/>
        </a:accent2>
        <a:accent3>
          <a:srgbClr val="FFFFFF"/>
        </a:accent3>
        <a:accent4>
          <a:srgbClr val="2A3D81"/>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GEE_Template (2) 15">
        <a:dk1>
          <a:srgbClr val="334998"/>
        </a:dk1>
        <a:lt1>
          <a:srgbClr val="FFFFFF"/>
        </a:lt1>
        <a:dk2>
          <a:srgbClr val="000000"/>
        </a:dk2>
        <a:lt2>
          <a:srgbClr val="F1AF00"/>
        </a:lt2>
        <a:accent1>
          <a:srgbClr val="657BCA"/>
        </a:accent1>
        <a:accent2>
          <a:srgbClr val="333399"/>
        </a:accent2>
        <a:accent3>
          <a:srgbClr val="FFFFFF"/>
        </a:accent3>
        <a:accent4>
          <a:srgbClr val="2A3D81"/>
        </a:accent4>
        <a:accent5>
          <a:srgbClr val="B8BFE1"/>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GEE_Template (2) 16">
        <a:dk1>
          <a:srgbClr val="334998"/>
        </a:dk1>
        <a:lt1>
          <a:srgbClr val="FFFFFF"/>
        </a:lt1>
        <a:dk2>
          <a:srgbClr val="000000"/>
        </a:dk2>
        <a:lt2>
          <a:srgbClr val="F1AF00"/>
        </a:lt2>
        <a:accent1>
          <a:srgbClr val="657BCA"/>
        </a:accent1>
        <a:accent2>
          <a:srgbClr val="475DAC"/>
        </a:accent2>
        <a:accent3>
          <a:srgbClr val="FFFFFF"/>
        </a:accent3>
        <a:accent4>
          <a:srgbClr val="2A3D81"/>
        </a:accent4>
        <a:accent5>
          <a:srgbClr val="B8BFE1"/>
        </a:accent5>
        <a:accent6>
          <a:srgbClr val="3F539B"/>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主题1</Template>
  <TotalTime>7890</TotalTime>
  <Words>2299</Words>
  <Application>Microsoft Office PowerPoint</Application>
  <PresentationFormat>A4 纸张(210x297 毫米)</PresentationFormat>
  <Paragraphs>624</Paragraphs>
  <Slides>38</Slides>
  <Notes>7</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38</vt:i4>
      </vt:variant>
    </vt:vector>
  </HeadingPairs>
  <TitlesOfParts>
    <vt:vector size="51" baseType="lpstr">
      <vt:lpstr>Microsoft YaHei Light</vt:lpstr>
      <vt:lpstr>等线</vt:lpstr>
      <vt:lpstr>黑体</vt:lpstr>
      <vt:lpstr>华文细黑</vt:lpstr>
      <vt:lpstr>楷体_GB2312</vt:lpstr>
      <vt:lpstr>宋体</vt:lpstr>
      <vt:lpstr>微软雅黑</vt:lpstr>
      <vt:lpstr>Arial</vt:lpstr>
      <vt:lpstr>Calibri</vt:lpstr>
      <vt:lpstr>Symbol</vt:lpstr>
      <vt:lpstr>Times New Roman</vt:lpstr>
      <vt:lpstr>Wingdings</vt:lpstr>
      <vt:lpstr>主题2</vt:lpstr>
      <vt:lpstr>PowerPoint 演示文稿</vt:lpstr>
      <vt:lpstr>Outlines</vt:lpstr>
      <vt:lpstr>Nuclear Power Development in China</vt:lpstr>
      <vt:lpstr>Issues for Sustainable NP</vt:lpstr>
      <vt:lpstr>Basic Principle of ADS</vt:lpstr>
      <vt:lpstr>ADS Roadmap in China</vt:lpstr>
      <vt:lpstr>CIADS Project (2017-2024) </vt:lpstr>
      <vt:lpstr>Technical routes of CiADS</vt:lpstr>
      <vt:lpstr>Overall Arrangement of CiADS</vt:lpstr>
      <vt:lpstr>Top Level Specifications of CiADS</vt:lpstr>
      <vt:lpstr>Outlines</vt:lpstr>
      <vt:lpstr>General design of CiADS linac</vt:lpstr>
      <vt:lpstr>Session design of linac </vt:lpstr>
      <vt:lpstr>SC resonators of CiADS</vt:lpstr>
      <vt:lpstr>SC resonators of CiADS</vt:lpstr>
      <vt:lpstr>Prototypes of Cryomodules</vt:lpstr>
      <vt:lpstr>Prototype of ADS sc-linac</vt:lpstr>
      <vt:lpstr>Outlines</vt:lpstr>
      <vt:lpstr>General design of granular target</vt:lpstr>
      <vt:lpstr>Granular Target Conception</vt:lpstr>
      <vt:lpstr>Granular Target Materials</vt:lpstr>
      <vt:lpstr>Prototype of granular target</vt:lpstr>
      <vt:lpstr>Design of A. &amp; T. coupling</vt:lpstr>
      <vt:lpstr>Design of A. T. R. coupling</vt:lpstr>
      <vt:lpstr>PowerPoint 演示文稿</vt:lpstr>
      <vt:lpstr>Outlines</vt:lpstr>
      <vt:lpstr>General Design of FR</vt:lpstr>
      <vt:lpstr>Neutronics design</vt:lpstr>
      <vt:lpstr>Thermo-Hydraulic Design</vt:lpstr>
      <vt:lpstr>CiADS Safety Analysis</vt:lpstr>
      <vt:lpstr>Typical accident safety analysis</vt:lpstr>
      <vt:lpstr>Nuclear Assembly Design</vt:lpstr>
      <vt:lpstr>Coolant System Design</vt:lpstr>
      <vt:lpstr>Neutron Verifications</vt:lpstr>
      <vt:lpstr>LBE Loop &amp; Oxygen Control System</vt:lpstr>
      <vt:lpstr>Outlines</vt:lpstr>
      <vt:lpstr>Summary</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wangzj</dc:creator>
  <cp:lastModifiedBy>zhang bin</cp:lastModifiedBy>
  <cp:revision>706</cp:revision>
  <dcterms:created xsi:type="dcterms:W3CDTF">2017-06-16T03:57:00Z</dcterms:created>
  <dcterms:modified xsi:type="dcterms:W3CDTF">2018-06-12T00:59:58Z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2052-10.1.0.6489</vt:lpwstr>
  </property>
</Properties>
</file>