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9"/>
  </p:notesMasterIdLst>
  <p:handoutMasterIdLst>
    <p:handoutMasterId r:id="rId50"/>
  </p:handoutMasterIdLst>
  <p:sldIdLst>
    <p:sldId id="377" r:id="rId3"/>
    <p:sldId id="379" r:id="rId4"/>
    <p:sldId id="436" r:id="rId5"/>
    <p:sldId id="380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435" r:id="rId14"/>
    <p:sldId id="388" r:id="rId15"/>
    <p:sldId id="389" r:id="rId16"/>
    <p:sldId id="390" r:id="rId17"/>
    <p:sldId id="437" r:id="rId18"/>
    <p:sldId id="391" r:id="rId19"/>
    <p:sldId id="392" r:id="rId20"/>
    <p:sldId id="393" r:id="rId21"/>
    <p:sldId id="394" r:id="rId22"/>
    <p:sldId id="395" r:id="rId23"/>
    <p:sldId id="396" r:id="rId24"/>
    <p:sldId id="397" r:id="rId25"/>
    <p:sldId id="399" r:id="rId26"/>
    <p:sldId id="400" r:id="rId27"/>
    <p:sldId id="401" r:id="rId28"/>
    <p:sldId id="402" r:id="rId29"/>
    <p:sldId id="404" r:id="rId30"/>
    <p:sldId id="432" r:id="rId31"/>
    <p:sldId id="407" r:id="rId32"/>
    <p:sldId id="434" r:id="rId33"/>
    <p:sldId id="433" r:id="rId34"/>
    <p:sldId id="438" r:id="rId35"/>
    <p:sldId id="408" r:id="rId36"/>
    <p:sldId id="410" r:id="rId37"/>
    <p:sldId id="412" r:id="rId38"/>
    <p:sldId id="409" r:id="rId39"/>
    <p:sldId id="439" r:id="rId40"/>
    <p:sldId id="414" r:id="rId41"/>
    <p:sldId id="416" r:id="rId42"/>
    <p:sldId id="417" r:id="rId43"/>
    <p:sldId id="430" r:id="rId44"/>
    <p:sldId id="431" r:id="rId45"/>
    <p:sldId id="427" r:id="rId46"/>
    <p:sldId id="440" r:id="rId47"/>
    <p:sldId id="441" r:id="rId48"/>
  </p:sldIdLst>
  <p:sldSz cx="9144000" cy="6858000" type="screen4x3"/>
  <p:notesSz cx="6781800" cy="991235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0033CC"/>
    <a:srgbClr val="3399FF"/>
    <a:srgbClr val="0066FF"/>
    <a:srgbClr val="FF0000"/>
    <a:srgbClr val="66CC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73554" autoAdjust="0"/>
  </p:normalViewPr>
  <p:slideViewPr>
    <p:cSldViewPr>
      <p:cViewPr varScale="1">
        <p:scale>
          <a:sx n="64" d="100"/>
          <a:sy n="64" d="100"/>
        </p:scale>
        <p:origin x="180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3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546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15463"/>
            <a:ext cx="29384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02F8EC7-C2AF-4959-B396-5CDDA6AD3CB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1750" y="0"/>
            <a:ext cx="29384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FFC9FE0-ACA8-4C29-8648-272819CD6814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1239838"/>
            <a:ext cx="44608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7863" y="4770438"/>
            <a:ext cx="5426075" cy="3903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Modifica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154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1750" y="9415463"/>
            <a:ext cx="29384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98616DD-10DA-4F93-AC8B-7D8CEF0766A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Superfluidit%C3%A0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601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6752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55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Four-arm linkage (parallelogram) with a long bar bound to the main cavity frame, the other one to the tuning plate beam port. A short arms hosts a PT actuator (length varied depending on </a:t>
            </a:r>
            <a:r>
              <a:rPr lang="en-US" sz="1200" spc="-1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f</a:t>
            </a:r>
            <a:r>
              <a:rPr lang="en-US" sz="1200" spc="-1" baseline="-25000" dirty="0" err="1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res</a:t>
            </a:r>
            <a:r>
              <a:rPr 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). The opposite one is moved by an endless screw, actuated by a stepper motor. The tuning plate can be deformed by the stepper motor for </a:t>
            </a:r>
            <a:r>
              <a:rPr lang="en-US" sz="12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coarse/slow</a:t>
            </a:r>
            <a:r>
              <a:rPr 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 movements and the PT-actuator for </a:t>
            </a:r>
            <a:r>
              <a:rPr lang="en-US" sz="1200" b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fine/fast</a:t>
            </a:r>
            <a:r>
              <a:rPr lang="en-US" sz="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MV Boli"/>
              </a:rPr>
              <a:t> ones.</a:t>
            </a:r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668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416425"/>
            <a:ext cx="5486400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it-IT" dirty="0" smtClean="0"/>
              <a:t>As a second possible application we considered  an SRFQ as first element of a 3-5 mA deuteron </a:t>
            </a:r>
            <a:r>
              <a:rPr lang="en-US" altLang="it-IT" dirty="0" err="1" smtClean="0"/>
              <a:t>cw</a:t>
            </a:r>
            <a:r>
              <a:rPr lang="en-US" altLang="it-IT" dirty="0" smtClean="0"/>
              <a:t> superconducting </a:t>
            </a:r>
            <a:r>
              <a:rPr lang="en-US" altLang="it-IT" dirty="0" err="1" smtClean="0"/>
              <a:t>linac</a:t>
            </a:r>
            <a:r>
              <a:rPr lang="en-US" altLang="it-IT" dirty="0" smtClean="0"/>
              <a:t>. Accelerators of this kind (final energy ~40MeV), for the production of neutrons and RIBs, are under construction in at least two laboratories. They require a </a:t>
            </a:r>
            <a:r>
              <a:rPr lang="en-US" altLang="it-IT" dirty="0" err="1" smtClean="0"/>
              <a:t>cw</a:t>
            </a:r>
            <a:r>
              <a:rPr lang="en-US" altLang="it-IT" dirty="0" smtClean="0"/>
              <a:t> RFQ that, being nowadays normal conducting, has a power consumption comparable with the rest of the </a:t>
            </a:r>
            <a:r>
              <a:rPr lang="en-US" altLang="it-IT" dirty="0" err="1" smtClean="0"/>
              <a:t>linac</a:t>
            </a:r>
            <a:r>
              <a:rPr lang="en-US" altLang="it-IT" dirty="0" smtClean="0"/>
              <a:t> for a rather modest beam power. An SRFQ in this case, operating in a system where a cryogenic system is anyway present, beside reducing the power consumption, allows to decrease substantially the beam losses and to increase the </a:t>
            </a:r>
            <a:r>
              <a:rPr lang="en-US" altLang="it-IT" dirty="0" err="1" smtClean="0"/>
              <a:t>linac</a:t>
            </a:r>
            <a:r>
              <a:rPr lang="en-US" altLang="it-IT" dirty="0" smtClean="0"/>
              <a:t> input energy (allowing a more robust beam dynamics).  </a:t>
            </a:r>
          </a:p>
          <a:p>
            <a:pPr>
              <a:spcBef>
                <a:spcPct val="0"/>
              </a:spcBef>
            </a:pPr>
            <a:r>
              <a:rPr lang="en-US" altLang="it-IT" dirty="0" smtClean="0"/>
              <a:t> </a:t>
            </a:r>
            <a:r>
              <a:rPr lang="en-GB" altLang="it-IT" dirty="0" smtClean="0"/>
              <a:t>Indeed for a deuteron RFQ beam losses should be kept well below 1% for radiation protection reasons. At the same time in a SRFQ the beam losses are even more severely limited by the heat deposition allowed in the cryostat (~20W). But fortunately the large transverse acceptance of SRFQs allows to design a beam dynamics with very small losses. In Tab. 5 a possible set of parameters is shown. The beam losses are &lt;10-3 ; in Fig. 9 the PARMTEQM simulation is shown, where the very large space between beam envelope and structure aperture can be appreciated.</a:t>
            </a:r>
            <a:endParaRPr lang="it-IT" altLang="it-IT" dirty="0" smtClean="0"/>
          </a:p>
          <a:p>
            <a:pPr>
              <a:spcBef>
                <a:spcPct val="0"/>
              </a:spcBef>
            </a:pPr>
            <a:endParaRPr lang="it-IT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2725714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200" dirty="0" smtClean="0">
                <a:latin typeface="Arial" panose="020B0604020202020204" pitchFamily="34" charset="0"/>
              </a:rPr>
              <a:t>These </a:t>
            </a:r>
            <a:r>
              <a:rPr lang="en-US" altLang="it-IT" sz="1200" dirty="0" err="1" smtClean="0">
                <a:latin typeface="Arial" panose="020B0604020202020204" pitchFamily="34" charset="0"/>
              </a:rPr>
              <a:t>cw</a:t>
            </a:r>
            <a:r>
              <a:rPr lang="en-US" altLang="it-IT" sz="1200" dirty="0" smtClean="0">
                <a:latin typeface="Arial" panose="020B0604020202020204" pitchFamily="34" charset="0"/>
              </a:rPr>
              <a:t> RFQs, being nowadays normal conducting, have a power consumption comparable with the rest of the </a:t>
            </a:r>
            <a:r>
              <a:rPr lang="en-US" altLang="it-IT" sz="1200" dirty="0" err="1" smtClean="0">
                <a:latin typeface="Arial" panose="020B0604020202020204" pitchFamily="34" charset="0"/>
              </a:rPr>
              <a:t>linac</a:t>
            </a:r>
            <a:r>
              <a:rPr lang="en-US" altLang="it-IT" sz="1200" dirty="0" smtClean="0">
                <a:latin typeface="Arial" panose="020B0604020202020204" pitchFamily="34" charset="0"/>
              </a:rPr>
              <a:t> for a rather modest beam power.</a:t>
            </a:r>
            <a:endParaRPr lang="it-IT" altLang="it-IT" sz="1200" dirty="0" smtClean="0">
              <a:latin typeface="Arial" panose="020B0604020202020204" pitchFamily="34" charset="0"/>
            </a:endParaRPr>
          </a:p>
          <a:p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separatrix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may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lost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tend</a:t>
            </a:r>
            <a:r>
              <a:rPr lang="it-IT" baseline="0" dirty="0" smtClean="0"/>
              <a:t> to go </a:t>
            </a:r>
            <a:r>
              <a:rPr lang="it-IT" baseline="0" dirty="0" err="1" smtClean="0"/>
              <a:t>straight</a:t>
            </a:r>
            <a:r>
              <a:rPr lang="it-IT" baseline="0" dirty="0" smtClean="0"/>
              <a:t> due to the </a:t>
            </a:r>
            <a:r>
              <a:rPr lang="it-IT" baseline="0" dirty="0" err="1" smtClean="0"/>
              <a:t>transeverse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focusing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</a:t>
            </a:r>
            <a:r>
              <a:rPr lang="it-IT" baseline="0" dirty="0" smtClean="0"/>
              <a:t>, so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lost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after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exiting</a:t>
            </a:r>
            <a:r>
              <a:rPr lang="it-IT" baseline="0" dirty="0" smtClean="0"/>
              <a:t> the SRFQ!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5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it-IT" sz="1200" dirty="0" smtClean="0">
                <a:latin typeface="Arial" panose="020B0604020202020204" pitchFamily="34" charset="0"/>
              </a:rPr>
              <a:t>These </a:t>
            </a:r>
            <a:r>
              <a:rPr lang="en-US" altLang="it-IT" sz="1200" dirty="0" err="1" smtClean="0">
                <a:latin typeface="Arial" panose="020B0604020202020204" pitchFamily="34" charset="0"/>
              </a:rPr>
              <a:t>cw</a:t>
            </a:r>
            <a:r>
              <a:rPr lang="en-US" altLang="it-IT" sz="1200" dirty="0" smtClean="0">
                <a:latin typeface="Arial" panose="020B0604020202020204" pitchFamily="34" charset="0"/>
              </a:rPr>
              <a:t> RFQs, being nowadays normal conducting, have a power consumption comparable with the rest of the </a:t>
            </a:r>
            <a:r>
              <a:rPr lang="en-US" altLang="it-IT" sz="1200" dirty="0" err="1" smtClean="0">
                <a:latin typeface="Arial" panose="020B0604020202020204" pitchFamily="34" charset="0"/>
              </a:rPr>
              <a:t>linac</a:t>
            </a:r>
            <a:r>
              <a:rPr lang="en-US" altLang="it-IT" sz="1200" dirty="0" smtClean="0">
                <a:latin typeface="Arial" panose="020B0604020202020204" pitchFamily="34" charset="0"/>
              </a:rPr>
              <a:t> for a rather modest beam power.</a:t>
            </a:r>
            <a:endParaRPr lang="it-IT" altLang="it-IT" sz="1200" dirty="0" smtClean="0">
              <a:latin typeface="Arial" panose="020B0604020202020204" pitchFamily="34" charset="0"/>
            </a:endParaRPr>
          </a:p>
          <a:p>
            <a:r>
              <a:rPr lang="it-IT" dirty="0" err="1" smtClean="0"/>
              <a:t>Particles</a:t>
            </a:r>
            <a:r>
              <a:rPr lang="it-IT" dirty="0" smtClean="0"/>
              <a:t> </a:t>
            </a:r>
            <a:r>
              <a:rPr lang="it-IT" dirty="0" err="1" smtClean="0"/>
              <a:t>close</a:t>
            </a:r>
            <a:r>
              <a:rPr lang="it-IT" baseline="0" dirty="0" smtClean="0"/>
              <a:t> to the </a:t>
            </a:r>
            <a:r>
              <a:rPr lang="it-IT" baseline="0" dirty="0" err="1" smtClean="0"/>
              <a:t>separatrix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may</a:t>
            </a:r>
            <a:r>
              <a:rPr lang="it-IT" baseline="0" dirty="0" smtClean="0"/>
              <a:t> be </a:t>
            </a:r>
            <a:r>
              <a:rPr lang="it-IT" baseline="0" dirty="0" err="1" smtClean="0"/>
              <a:t>lost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but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tend</a:t>
            </a:r>
            <a:r>
              <a:rPr lang="it-IT" baseline="0" dirty="0" smtClean="0"/>
              <a:t> to go </a:t>
            </a:r>
            <a:r>
              <a:rPr lang="it-IT" baseline="0" dirty="0" err="1" smtClean="0"/>
              <a:t>straight</a:t>
            </a:r>
            <a:r>
              <a:rPr lang="it-IT" baseline="0" dirty="0" smtClean="0"/>
              <a:t> due to the </a:t>
            </a:r>
            <a:r>
              <a:rPr lang="it-IT" baseline="0" dirty="0" err="1" smtClean="0"/>
              <a:t>transeverse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focusing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</a:t>
            </a:r>
            <a:r>
              <a:rPr lang="it-IT" baseline="0" dirty="0" smtClean="0"/>
              <a:t>, so </a:t>
            </a:r>
            <a:r>
              <a:rPr lang="it-IT" baseline="0" dirty="0" err="1" smtClean="0"/>
              <a:t>they</a:t>
            </a:r>
            <a:r>
              <a:rPr lang="it-IT" baseline="0" dirty="0" smtClean="0"/>
              <a:t> are </a:t>
            </a:r>
            <a:r>
              <a:rPr lang="it-IT" baseline="0" dirty="0" err="1" smtClean="0"/>
              <a:t>lost</a:t>
            </a:r>
            <a:r>
              <a:rPr lang="it-IT" baseline="0" dirty="0" smtClean="0"/>
              <a:t> </a:t>
            </a:r>
            <a:r>
              <a:rPr lang="it-IT" baseline="0" dirty="0" err="1" smtClean="0"/>
              <a:t>after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exiting</a:t>
            </a:r>
            <a:r>
              <a:rPr lang="it-IT" baseline="0" dirty="0" smtClean="0"/>
              <a:t> the SRFQ!</a:t>
            </a:r>
          </a:p>
          <a:p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viene raffreddato sotto i 2,189 K a pressione normale, il cosiddetto </a:t>
            </a:r>
            <a:r>
              <a:rPr lang="it-IT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punto lambda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diventa un </a:t>
            </a:r>
            <a:r>
              <a:rPr lang="it-IT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uperfluidità"/>
              </a:rPr>
              <a:t>superfluido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conosciuto come elio liquido II</a:t>
            </a:r>
          </a:p>
          <a:p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Pengo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bisognerebbe usare He-II a 1 bar, non come quello di LHC che è a 50 </a:t>
            </a:r>
            <a:r>
              <a:rPr lang="it-IT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mbar</a:t>
            </a: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ed è un misto delle due fasi liquida e gassosa, idealmente a 1,9K dove ha il massimo di conducibilità.  Si ottiene mettendo elio nella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doppia parete, in contatto con lambda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plate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He-I bifasico superiore.  Basta 1 litro (=?). La conducibilità termica è 10^6 volte superiore e il problema della dissipazione è trasferito all’He bifasico, con lo stesso consumo.  Così sparisce il problema del gas, rimane quello della potenza criogenica associata a quanta potenza di fascio si perde.</a:t>
            </a:r>
          </a:p>
          <a:p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Meglio con compressori freddi (Linde ne fa a 4K) che con pompe, più affidabile anche se più costoso. Il tutto può costare 0,5 M€, da aggiungere al </a:t>
            </a:r>
            <a:r>
              <a:rPr lang="it-IT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coasto</a:t>
            </a:r>
            <a:r>
              <a:rPr lang="it-IT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dell’RFQ SC.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785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 smtClean="0">
                <a:solidFill>
                  <a:srgbClr val="FF0000"/>
                </a:solidFill>
              </a:rPr>
              <a:t>alignment</a:t>
            </a:r>
            <a:r>
              <a:rPr lang="it-IT" sz="1200" dirty="0" smtClean="0">
                <a:solidFill>
                  <a:srgbClr val="FF0000"/>
                </a:solidFill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</a:rPr>
              <a:t>tolerances</a:t>
            </a:r>
            <a:r>
              <a:rPr lang="it-IT" sz="1200" dirty="0" smtClean="0"/>
              <a:t>=0,2 mm, </a:t>
            </a:r>
            <a:r>
              <a:rPr lang="it-IT" sz="1200" dirty="0" err="1" smtClean="0"/>
              <a:t>achievable</a:t>
            </a:r>
            <a:r>
              <a:rPr lang="it-IT" sz="1200" dirty="0" smtClean="0"/>
              <a:t> in </a:t>
            </a:r>
            <a:r>
              <a:rPr lang="it-IT" sz="1200" dirty="0" err="1" smtClean="0"/>
              <a:t>both</a:t>
            </a:r>
            <a:r>
              <a:rPr lang="it-IT" sz="1200" dirty="0" smtClean="0"/>
              <a:t>, </a:t>
            </a:r>
            <a:r>
              <a:rPr lang="it-IT" sz="1200" dirty="0" err="1" smtClean="0"/>
              <a:t>determined</a:t>
            </a:r>
            <a:r>
              <a:rPr lang="it-IT" sz="1200" dirty="0" smtClean="0"/>
              <a:t> </a:t>
            </a:r>
            <a:r>
              <a:rPr lang="it-IT" sz="1200" dirty="0" err="1" smtClean="0"/>
              <a:t>predominantly</a:t>
            </a:r>
            <a:r>
              <a:rPr lang="it-IT" sz="1200" dirty="0" smtClean="0"/>
              <a:t> by </a:t>
            </a:r>
            <a:r>
              <a:rPr lang="it-IT" sz="1200" dirty="0" err="1" smtClean="0"/>
              <a:t>f</a:t>
            </a:r>
            <a:r>
              <a:rPr lang="it-IT" sz="1200" baseline="-25000" dirty="0" err="1" smtClean="0"/>
              <a:t>res</a:t>
            </a:r>
            <a:r>
              <a:rPr lang="it-IT" sz="1200" dirty="0" smtClean="0"/>
              <a:t> </a:t>
            </a:r>
            <a:r>
              <a:rPr lang="it-IT" sz="1200" dirty="0" err="1" smtClean="0"/>
              <a:t>tuning</a:t>
            </a:r>
            <a:r>
              <a:rPr lang="it-IT" sz="1200" dirty="0" smtClean="0"/>
              <a:t>; </a:t>
            </a:r>
            <a:r>
              <a:rPr lang="it-IT" sz="1200" dirty="0" err="1" smtClean="0"/>
              <a:t>moreover</a:t>
            </a:r>
            <a:r>
              <a:rPr lang="it-IT" sz="1200" dirty="0" smtClean="0"/>
              <a:t> 0,05 mm </a:t>
            </a:r>
            <a:r>
              <a:rPr lang="it-IT" sz="1200" dirty="0" err="1" smtClean="0"/>
              <a:t>precision</a:t>
            </a:r>
            <a:r>
              <a:rPr lang="it-IT" sz="1200" dirty="0" smtClean="0"/>
              <a:t> on 0,8 or 1,4 m </a:t>
            </a:r>
            <a:r>
              <a:rPr lang="it-IT" sz="1200" dirty="0" err="1" smtClean="0"/>
              <a:t>weighs</a:t>
            </a:r>
            <a:r>
              <a:rPr lang="it-IT" sz="1200" dirty="0" smtClean="0"/>
              <a:t> more </a:t>
            </a:r>
            <a:r>
              <a:rPr lang="it-IT" sz="1200" dirty="0" err="1" smtClean="0"/>
              <a:t>than</a:t>
            </a:r>
            <a:r>
              <a:rPr lang="it-IT" sz="1200" dirty="0" smtClean="0"/>
              <a:t> 0,1 mm on 4 m, so </a:t>
            </a:r>
            <a:r>
              <a:rPr lang="it-IT" sz="1200" dirty="0" err="1" smtClean="0"/>
              <a:t>it</a:t>
            </a:r>
            <a:r>
              <a:rPr lang="it-IT" sz="1200" dirty="0" smtClean="0"/>
              <a:t> </a:t>
            </a:r>
            <a:r>
              <a:rPr lang="it-IT" sz="1200" dirty="0" err="1" smtClean="0"/>
              <a:t>is</a:t>
            </a:r>
            <a:r>
              <a:rPr lang="it-IT" sz="1200" dirty="0" smtClean="0"/>
              <a:t> more </a:t>
            </a:r>
            <a:r>
              <a:rPr lang="it-IT" sz="1200" dirty="0" err="1" smtClean="0"/>
              <a:t>relaxed</a:t>
            </a:r>
            <a:r>
              <a:rPr lang="it-IT" sz="1200" dirty="0" smtClean="0"/>
              <a:t> </a:t>
            </a:r>
            <a:r>
              <a:rPr lang="it-IT" sz="1200" dirty="0" err="1" smtClean="0"/>
              <a:t>than</a:t>
            </a:r>
            <a:r>
              <a:rPr lang="it-IT" sz="1200" dirty="0" smtClean="0"/>
              <a:t> PIAVE </a:t>
            </a:r>
            <a:r>
              <a:rPr lang="it-IT" sz="1200" dirty="0" err="1" smtClean="0"/>
              <a:t>SRFQs</a:t>
            </a:r>
            <a:r>
              <a:rPr lang="it-IT" sz="1200" dirty="0" smtClean="0"/>
              <a:t>).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err="1" smtClean="0"/>
              <a:t>Cost</a:t>
            </a:r>
            <a:r>
              <a:rPr lang="it-IT" sz="1200" dirty="0" smtClean="0"/>
              <a:t>:  NC:  1M€ </a:t>
            </a:r>
            <a:r>
              <a:rPr lang="it-IT" sz="1200" dirty="0" err="1" smtClean="0"/>
              <a:t>vanes</a:t>
            </a:r>
            <a:r>
              <a:rPr lang="it-IT" sz="1200" dirty="0" smtClean="0"/>
              <a:t>, 0,5M€ tanks, 0,5M€ </a:t>
            </a:r>
            <a:r>
              <a:rPr lang="it-IT" sz="1200" dirty="0" err="1" smtClean="0"/>
              <a:t>ancillaries</a:t>
            </a:r>
            <a:r>
              <a:rPr lang="it-IT" sz="1200" dirty="0" smtClean="0"/>
              <a:t>, 0,5M€ RF = 2,5 M€  SC=</a:t>
            </a:r>
            <a:r>
              <a:rPr lang="it-IT" sz="1200" dirty="0" smtClean="0">
                <a:solidFill>
                  <a:srgbClr val="FF0000"/>
                </a:solidFill>
              </a:rPr>
              <a:t>?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f=80 MHz; </a:t>
            </a:r>
            <a:r>
              <a:rPr lang="it-IT" sz="1200" dirty="0" err="1" smtClean="0"/>
              <a:t>at</a:t>
            </a:r>
            <a:r>
              <a:rPr lang="it-IT" sz="1200" dirty="0" smtClean="0"/>
              <a:t> 2f, 4f </a:t>
            </a:r>
            <a:r>
              <a:rPr lang="it-IT" sz="1200" dirty="0" err="1" smtClean="0"/>
              <a:t>worse</a:t>
            </a:r>
            <a:r>
              <a:rPr lang="it-IT" sz="1200" dirty="0" smtClean="0"/>
              <a:t> </a:t>
            </a:r>
            <a:r>
              <a:rPr lang="it-IT" sz="1200" dirty="0" err="1" smtClean="0"/>
              <a:t>field</a:t>
            </a:r>
            <a:r>
              <a:rPr lang="it-IT" sz="1200" dirty="0" smtClean="0"/>
              <a:t> </a:t>
            </a:r>
            <a:r>
              <a:rPr lang="it-IT" sz="1200" dirty="0" err="1" smtClean="0"/>
              <a:t>flatness</a:t>
            </a:r>
            <a:r>
              <a:rPr lang="it-IT" sz="1200" dirty="0" smtClean="0"/>
              <a:t>, </a:t>
            </a:r>
            <a:r>
              <a:rPr lang="it-IT" sz="1200" dirty="0" err="1" smtClean="0"/>
              <a:t>quadratically</a:t>
            </a:r>
            <a:r>
              <a:rPr lang="it-IT" sz="1200" dirty="0" smtClean="0"/>
              <a:t> </a:t>
            </a:r>
            <a:r>
              <a:rPr lang="it-IT" sz="1200" dirty="0" err="1" smtClean="0"/>
              <a:t>worse</a:t>
            </a:r>
            <a:r>
              <a:rPr lang="it-IT" sz="1200" dirty="0" smtClean="0"/>
              <a:t> </a:t>
            </a:r>
            <a:r>
              <a:rPr lang="it-IT" sz="1200" dirty="0" err="1" smtClean="0"/>
              <a:t>transverse</a:t>
            </a:r>
            <a:r>
              <a:rPr lang="it-IT" sz="1200" dirty="0" smtClean="0"/>
              <a:t> </a:t>
            </a:r>
            <a:r>
              <a:rPr lang="it-IT" sz="1200" dirty="0" err="1" smtClean="0"/>
              <a:t>focusing</a:t>
            </a:r>
            <a:r>
              <a:rPr lang="it-IT" sz="1200" dirty="0" smtClean="0"/>
              <a:t>, Ea </a:t>
            </a:r>
            <a:r>
              <a:rPr lang="it-IT" sz="1200" dirty="0" err="1" smtClean="0"/>
              <a:t>does</a:t>
            </a:r>
            <a:r>
              <a:rPr lang="it-IT" sz="1200" dirty="0" smtClean="0"/>
              <a:t> </a:t>
            </a:r>
            <a:r>
              <a:rPr lang="it-IT" sz="1200" dirty="0" err="1" smtClean="0"/>
              <a:t>not</a:t>
            </a:r>
            <a:r>
              <a:rPr lang="it-IT" sz="1200" dirty="0" smtClean="0"/>
              <a:t> scale with f </a:t>
            </a:r>
            <a:r>
              <a:rPr lang="it-IT" sz="1200" dirty="0" err="1" smtClean="0"/>
              <a:t>as</a:t>
            </a:r>
            <a:r>
              <a:rPr lang="it-IT" sz="1200" dirty="0" smtClean="0"/>
              <a:t> </a:t>
            </a:r>
            <a:r>
              <a:rPr lang="it-IT" sz="1200" dirty="0" err="1" smtClean="0"/>
              <a:t>it</a:t>
            </a:r>
            <a:r>
              <a:rPr lang="it-IT" sz="1200" dirty="0" smtClean="0"/>
              <a:t> </a:t>
            </a:r>
            <a:r>
              <a:rPr lang="it-IT" sz="1200" dirty="0" err="1" smtClean="0"/>
              <a:t>does</a:t>
            </a:r>
            <a:r>
              <a:rPr lang="it-IT" sz="1200" dirty="0" smtClean="0"/>
              <a:t> with NC RFQ – </a:t>
            </a:r>
            <a:r>
              <a:rPr lang="it-IT" sz="1200" dirty="0" err="1" smtClean="0"/>
              <a:t>Kilpatrick</a:t>
            </a:r>
            <a:r>
              <a:rPr lang="it-IT" sz="1200" dirty="0" smtClean="0"/>
              <a:t>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Errore di allineamento dovrebbe essere meno severo su</a:t>
            </a:r>
            <a:r>
              <a:rPr lang="it-IT" sz="1200" baseline="0" dirty="0" smtClean="0"/>
              <a:t> una cavità più corta.</a:t>
            </a:r>
            <a:endParaRPr lang="it-IT" sz="120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it-IT" sz="1200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8616DD-10DA-4F93-AC8B-7D8CEF0766AB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729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ln>
            <a:noFill/>
          </a:ln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ln>
            <a:noFill/>
          </a:ln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FE54C-9541-4C38-ABF8-3EF0414D6F0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5792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EC024-B1A4-42D9-A17B-8D45263DEAB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7419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ln>
            <a:noFill/>
          </a:ln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ln>
            <a:noFill/>
          </a:ln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C1587-6DD8-4433-9C43-77B74A5836A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9346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EF56E-FD20-4C88-A478-138AF067B0B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072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47315-BF18-4F96-BEB5-6592B191E84C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5900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4EA7F-2D59-4837-8EAE-46F507DFF9F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03261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BC59BD-17F9-4807-9180-769CF34D7475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2065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olo, grafic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276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419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Superconducting Radiofrequency Quadrupoles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467600" y="6248400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fld id="{3E02A5EB-9052-4380-9267-F7A92A241C5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569483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FB429BF-9C09-41FB-9DEA-028DADBF0250}" type="slidenum">
              <a:rPr lang="en-US" altLang="it-IT"/>
              <a:pPr/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6019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BF46E0A-4856-4544-948A-E1FE3096290E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7281E26-D733-4E0E-A643-8A8401C610F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4476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30B8835-C320-4D80-A92A-1770D0C7FA93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1957CB5-BEE1-4778-A624-CD2084B8BFB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26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9220A-A58B-40B4-957E-41CD84F35F32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327539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48209A1-155A-4E6C-B4E2-28D4520A6663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46A6E5A-713B-4AD6-9A8D-A82D65EF5D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04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24A191A-83EE-490A-8222-1EBEC836F04C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970F142-CD7D-46E1-A179-405E1F55D42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0839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21C48B5-9B3F-424D-B308-8ECD26713845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DBC5B06F-3799-4EE2-BA02-E2297C08630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0218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6BAE4AEB-0B51-4CBB-8E7F-79090EF8D01D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BB70F47-7C93-49D8-9172-D62D3BBBC5C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956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F73E037-3B10-4C93-B20D-05CA844B3DCC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605F2D3-A43F-4734-B057-345D9EACCF5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4457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372981E-E88C-401B-A0DD-4D68B84CE358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89FF967-9146-4921-A669-C136F978A7D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7310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60BFBBB-DD2E-4AC6-9672-CD24430F2602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FF0BF9E-1684-43EE-A38C-33FB925A377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532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03AFDD9D-005F-4B1B-8227-AD9544A74F63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D6F5C8B-50B7-44B5-9E82-35331FBCD3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42859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BA4830F-02B3-475E-B05A-1B1FDF384CA9}" type="datetimeFigureOut">
              <a:rPr lang="it-IT"/>
              <a:pPr>
                <a:defRPr/>
              </a:pPr>
              <a:t>13/06/2018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ACF9F21C-6AF7-41FE-9E19-605AAC8C267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673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ln>
            <a:noFill/>
          </a:ln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407C0C-EE02-44B8-9031-048DE49BFAD5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173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CB1C4-BE14-4BFE-B4E7-410CB22AB3B7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45767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ln>
            <a:noFill/>
          </a:ln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ln>
            <a:noFill/>
          </a:ln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ln>
            <a:noFill/>
          </a:ln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ln>
            <a:noFill/>
          </a:ln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805BF-35C4-41ED-8AFD-F933D017915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707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>
            <a:lvl1pPr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18792-018F-4BBA-AE4A-D5ABEB6E1C0D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0432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171"/>
          <p:cNvSpPr>
            <a:spLocks/>
          </p:cNvSpPr>
          <p:nvPr userDrawn="1"/>
        </p:nvSpPr>
        <p:spPr bwMode="auto">
          <a:xfrm rot="5400000" flipV="1">
            <a:off x="180182" y="6452394"/>
            <a:ext cx="215900" cy="217487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7 h 21600"/>
              <a:gd name="T4" fmla="*/ 0 w 21600"/>
              <a:gd name="T5" fmla="*/ 2174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2700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it-IT"/>
          </a:p>
        </p:txBody>
      </p:sp>
      <p:sp>
        <p:nvSpPr>
          <p:cNvPr id="3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66C4F9-7155-4E0F-93BE-96D87E2F5636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1578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ln>
            <a:noFill/>
          </a:ln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ln>
            <a:noFill/>
          </a:ln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ln>
            <a:noFill/>
          </a:ln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22FB9-6C87-4D22-A1D9-9D41853B689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9573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C41B3-1DBA-476D-854A-F40B1CC8D3E8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169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5760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dirty="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dirty="0" smtClean="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FAD697F6-FB97-4BDF-951C-ADFCD94CA92A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  <p:sp>
        <p:nvSpPr>
          <p:cNvPr id="1031" name="Line 168"/>
          <p:cNvSpPr>
            <a:spLocks noChangeShapeType="1"/>
          </p:cNvSpPr>
          <p:nvPr userDrawn="1"/>
        </p:nvSpPr>
        <p:spPr bwMode="auto">
          <a:xfrm>
            <a:off x="179388" y="404813"/>
            <a:ext cx="0" cy="6048375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2" name="Line 169"/>
          <p:cNvSpPr>
            <a:spLocks noChangeShapeType="1"/>
          </p:cNvSpPr>
          <p:nvPr userDrawn="1"/>
        </p:nvSpPr>
        <p:spPr bwMode="auto">
          <a:xfrm>
            <a:off x="396875" y="188913"/>
            <a:ext cx="8351838" cy="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3" name="Line 170"/>
          <p:cNvSpPr>
            <a:spLocks noChangeShapeType="1"/>
          </p:cNvSpPr>
          <p:nvPr userDrawn="1"/>
        </p:nvSpPr>
        <p:spPr bwMode="auto">
          <a:xfrm>
            <a:off x="396875" y="6669088"/>
            <a:ext cx="8351838" cy="0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4" name="Arc 172"/>
          <p:cNvSpPr>
            <a:spLocks/>
          </p:cNvSpPr>
          <p:nvPr userDrawn="1"/>
        </p:nvSpPr>
        <p:spPr bwMode="auto">
          <a:xfrm rot="10800000" flipV="1">
            <a:off x="179388" y="188913"/>
            <a:ext cx="215900" cy="217487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7 h 21600"/>
              <a:gd name="T4" fmla="*/ 0 w 21600"/>
              <a:gd name="T5" fmla="*/ 2174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35" name="Arc 173"/>
          <p:cNvSpPr>
            <a:spLocks/>
          </p:cNvSpPr>
          <p:nvPr userDrawn="1"/>
        </p:nvSpPr>
        <p:spPr bwMode="auto">
          <a:xfrm rot="16200000" flipV="1">
            <a:off x="8747919" y="188119"/>
            <a:ext cx="215900" cy="217488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8 h 21600"/>
              <a:gd name="T4" fmla="*/ 0 w 21600"/>
              <a:gd name="T5" fmla="*/ 21748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it-IT"/>
          </a:p>
        </p:txBody>
      </p:sp>
      <p:sp>
        <p:nvSpPr>
          <p:cNvPr id="1036" name="Arc 174"/>
          <p:cNvSpPr>
            <a:spLocks/>
          </p:cNvSpPr>
          <p:nvPr userDrawn="1"/>
        </p:nvSpPr>
        <p:spPr bwMode="auto">
          <a:xfrm flipV="1">
            <a:off x="8748713" y="6451600"/>
            <a:ext cx="215900" cy="217488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8 h 21600"/>
              <a:gd name="T4" fmla="*/ 0 w 21600"/>
              <a:gd name="T5" fmla="*/ 21748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it-IT"/>
          </a:p>
        </p:txBody>
      </p:sp>
      <p:sp>
        <p:nvSpPr>
          <p:cNvPr id="1037" name="Text Box 175"/>
          <p:cNvSpPr txBox="1">
            <a:spLocks noChangeArrowheads="1"/>
          </p:cNvSpPr>
          <p:nvPr userDrawn="1"/>
        </p:nvSpPr>
        <p:spPr bwMode="auto">
          <a:xfrm>
            <a:off x="2555875" y="6372225"/>
            <a:ext cx="43195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200">
                <a:solidFill>
                  <a:srgbClr val="66CCFF"/>
                </a:solidFill>
                <a:latin typeface="Comic Sans MS" panose="030F0702030302020204" pitchFamily="66" charset="0"/>
              </a:rPr>
              <a:t>SLHiPP8 – Uppsala</a:t>
            </a:r>
            <a:r>
              <a:rPr lang="en-US" altLang="it-IT" sz="1200">
                <a:solidFill>
                  <a:srgbClr val="66CC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– June 13, 2018 – Giovanni Bisoffi</a:t>
            </a:r>
          </a:p>
        </p:txBody>
      </p:sp>
      <p:sp>
        <p:nvSpPr>
          <p:cNvPr id="1038" name="Line 176"/>
          <p:cNvSpPr>
            <a:spLocks noChangeShapeType="1"/>
          </p:cNvSpPr>
          <p:nvPr userDrawn="1"/>
        </p:nvSpPr>
        <p:spPr bwMode="auto">
          <a:xfrm>
            <a:off x="8964613" y="404813"/>
            <a:ext cx="0" cy="6048375"/>
          </a:xfrm>
          <a:prstGeom prst="line">
            <a:avLst/>
          </a:pr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39" name="Arc 171"/>
          <p:cNvSpPr>
            <a:spLocks/>
          </p:cNvSpPr>
          <p:nvPr userDrawn="1"/>
        </p:nvSpPr>
        <p:spPr bwMode="auto">
          <a:xfrm rot="5400000" flipV="1">
            <a:off x="180182" y="6452394"/>
            <a:ext cx="215900" cy="217487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7 h 21600"/>
              <a:gd name="T4" fmla="*/ 0 w 21600"/>
              <a:gd name="T5" fmla="*/ 2174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rgbClr val="66C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it-IT"/>
          </a:p>
        </p:txBody>
      </p:sp>
      <p:pic>
        <p:nvPicPr>
          <p:cNvPr id="1040" name="Immagine 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16663"/>
            <a:ext cx="1042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704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17" r:id="rId16"/>
    <p:sldLayoutId id="2147483718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Modifica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3" name="Line 168"/>
          <p:cNvSpPr>
            <a:spLocks noChangeShapeType="1"/>
          </p:cNvSpPr>
          <p:nvPr userDrawn="1"/>
        </p:nvSpPr>
        <p:spPr bwMode="auto">
          <a:xfrm>
            <a:off x="179388" y="404813"/>
            <a:ext cx="0" cy="6048375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4" name="Line 169"/>
          <p:cNvSpPr>
            <a:spLocks noChangeShapeType="1"/>
          </p:cNvSpPr>
          <p:nvPr userDrawn="1"/>
        </p:nvSpPr>
        <p:spPr bwMode="auto">
          <a:xfrm>
            <a:off x="396875" y="188913"/>
            <a:ext cx="8351838" cy="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5" name="Line 170"/>
          <p:cNvSpPr>
            <a:spLocks noChangeShapeType="1"/>
          </p:cNvSpPr>
          <p:nvPr userDrawn="1"/>
        </p:nvSpPr>
        <p:spPr bwMode="auto">
          <a:xfrm>
            <a:off x="396875" y="6669088"/>
            <a:ext cx="8351838" cy="0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56" name="Arc 172"/>
          <p:cNvSpPr>
            <a:spLocks/>
          </p:cNvSpPr>
          <p:nvPr userDrawn="1"/>
        </p:nvSpPr>
        <p:spPr bwMode="auto">
          <a:xfrm rot="10800000" flipV="1">
            <a:off x="179388" y="188913"/>
            <a:ext cx="215900" cy="217487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7 h 21600"/>
              <a:gd name="T4" fmla="*/ 0 w 21600"/>
              <a:gd name="T5" fmla="*/ 2174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rc 173"/>
          <p:cNvSpPr>
            <a:spLocks/>
          </p:cNvSpPr>
          <p:nvPr userDrawn="1"/>
        </p:nvSpPr>
        <p:spPr bwMode="auto">
          <a:xfrm rot="16200000" flipV="1">
            <a:off x="8747919" y="188119"/>
            <a:ext cx="215900" cy="217488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8 h 21600"/>
              <a:gd name="T4" fmla="*/ 0 w 21600"/>
              <a:gd name="T5" fmla="*/ 21748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endParaRPr lang="it-IT"/>
          </a:p>
        </p:txBody>
      </p:sp>
      <p:sp>
        <p:nvSpPr>
          <p:cNvPr id="2058" name="Arc 174"/>
          <p:cNvSpPr>
            <a:spLocks/>
          </p:cNvSpPr>
          <p:nvPr userDrawn="1"/>
        </p:nvSpPr>
        <p:spPr bwMode="auto">
          <a:xfrm flipV="1">
            <a:off x="8748713" y="6451600"/>
            <a:ext cx="215900" cy="217488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8 h 21600"/>
              <a:gd name="T4" fmla="*/ 0 w 21600"/>
              <a:gd name="T5" fmla="*/ 217488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endParaRPr lang="it-IT"/>
          </a:p>
        </p:txBody>
      </p:sp>
      <p:sp>
        <p:nvSpPr>
          <p:cNvPr id="2059" name="Text Box 175"/>
          <p:cNvSpPr txBox="1">
            <a:spLocks noChangeArrowheads="1"/>
          </p:cNvSpPr>
          <p:nvPr userDrawn="1"/>
        </p:nvSpPr>
        <p:spPr bwMode="auto">
          <a:xfrm>
            <a:off x="1331913" y="6372225"/>
            <a:ext cx="431958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200" b="1">
                <a:solidFill>
                  <a:srgbClr val="3399FF"/>
                </a:solidFill>
              </a:rPr>
              <a:t>SLHiPP8 – Uppsala</a:t>
            </a:r>
            <a:r>
              <a:rPr lang="en-US" altLang="it-IT" sz="1200" b="1">
                <a:solidFill>
                  <a:srgbClr val="3399FF"/>
                </a:solidFill>
                <a:cs typeface="Arial" panose="020B0604020202020204" pitchFamily="34" charset="0"/>
              </a:rPr>
              <a:t> – June 13, 2018 – Giovanni Bisoffi</a:t>
            </a:r>
          </a:p>
        </p:txBody>
      </p:sp>
      <p:sp>
        <p:nvSpPr>
          <p:cNvPr id="2060" name="Line 176"/>
          <p:cNvSpPr>
            <a:spLocks noChangeShapeType="1"/>
          </p:cNvSpPr>
          <p:nvPr userDrawn="1"/>
        </p:nvSpPr>
        <p:spPr bwMode="auto">
          <a:xfrm>
            <a:off x="8964613" y="404813"/>
            <a:ext cx="0" cy="6048375"/>
          </a:xfrm>
          <a:prstGeom prst="line">
            <a:avLst/>
          </a:pr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061" name="Arc 171"/>
          <p:cNvSpPr>
            <a:spLocks/>
          </p:cNvSpPr>
          <p:nvPr userDrawn="1"/>
        </p:nvSpPr>
        <p:spPr bwMode="auto">
          <a:xfrm rot="5400000" flipV="1">
            <a:off x="180182" y="6452394"/>
            <a:ext cx="215900" cy="217487"/>
          </a:xfrm>
          <a:custGeom>
            <a:avLst/>
            <a:gdLst>
              <a:gd name="T0" fmla="*/ 0 w 21600"/>
              <a:gd name="T1" fmla="*/ 0 h 21600"/>
              <a:gd name="T2" fmla="*/ 215900 w 21600"/>
              <a:gd name="T3" fmla="*/ 217487 h 21600"/>
              <a:gd name="T4" fmla="*/ 0 w 21600"/>
              <a:gd name="T5" fmla="*/ 2174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33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wmf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ottotitolo 2"/>
          <p:cNvSpPr>
            <a:spLocks noGrp="1"/>
          </p:cNvSpPr>
          <p:nvPr>
            <p:ph type="subTitle" idx="1"/>
          </p:nvPr>
        </p:nvSpPr>
        <p:spPr>
          <a:xfrm>
            <a:off x="-100671" y="2492896"/>
            <a:ext cx="9612601" cy="1655762"/>
          </a:xfrm>
        </p:spPr>
        <p:txBody>
          <a:bodyPr/>
          <a:lstStyle/>
          <a:p>
            <a:pPr eaLnBrk="1" hangingPunct="1"/>
            <a:r>
              <a:rPr lang="it-IT" altLang="it-IT" dirty="0" smtClean="0"/>
              <a:t>G. </a:t>
            </a:r>
            <a:r>
              <a:rPr lang="it-IT" altLang="it-IT" dirty="0" err="1" smtClean="0"/>
              <a:t>Bisoffi</a:t>
            </a:r>
            <a:r>
              <a:rPr lang="it-IT" altLang="it-IT" dirty="0"/>
              <a:t> </a:t>
            </a:r>
            <a:r>
              <a:rPr lang="it-IT" altLang="it-IT" dirty="0" smtClean="0"/>
              <a:t>(</a:t>
            </a:r>
            <a:r>
              <a:rPr lang="it-IT" altLang="it-IT" dirty="0" err="1" smtClean="0"/>
              <a:t>replacing</a:t>
            </a:r>
            <a:r>
              <a:rPr lang="it-IT" altLang="it-IT" dirty="0" smtClean="0"/>
              <a:t> A. </a:t>
            </a:r>
            <a:r>
              <a:rPr lang="it-IT" altLang="it-IT" dirty="0" err="1" smtClean="0"/>
              <a:t>Pisent</a:t>
            </a:r>
            <a:r>
              <a:rPr lang="it-IT" altLang="it-IT" dirty="0" smtClean="0"/>
              <a:t>) </a:t>
            </a:r>
            <a:r>
              <a:rPr lang="it-IT" altLang="it-IT" i="1" dirty="0" smtClean="0"/>
              <a:t>for the INFN-LNL Team</a:t>
            </a:r>
          </a:p>
        </p:txBody>
      </p:sp>
      <p:sp>
        <p:nvSpPr>
          <p:cNvPr id="2" name="Title 1"/>
          <p:cNvSpPr>
            <a:spLocks noGrp="1" noChangeArrowheads="1"/>
          </p:cNvSpPr>
          <p:nvPr>
            <p:ph type="ctrTitle"/>
          </p:nvPr>
        </p:nvSpPr>
        <p:spPr bwMode="auto">
          <a:xfrm>
            <a:off x="755576" y="980728"/>
            <a:ext cx="777686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SC-</a:t>
            </a:r>
            <a:r>
              <a:rPr kumimoji="0" lang="it-IT" altLang="it-IT" sz="40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RFQs</a:t>
            </a: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: </a:t>
            </a:r>
            <a:r>
              <a:rPr kumimoji="0" lang="it-IT" altLang="it-IT" sz="40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towards</a:t>
            </a: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 CW high </a:t>
            </a:r>
            <a:r>
              <a:rPr kumimoji="0" lang="it-IT" altLang="it-IT" sz="40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power</a:t>
            </a: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 </a:t>
            </a:r>
            <a:b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</a:br>
            <a:r>
              <a:rPr kumimoji="0" lang="it-IT" altLang="it-IT" sz="40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proton</a:t>
            </a: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 </a:t>
            </a:r>
            <a:r>
              <a:rPr kumimoji="0" lang="it-IT" altLang="it-IT" sz="4000" b="0" i="0" u="none" strike="noStrike" cap="none" normalizeH="0" baseline="0" dirty="0" err="1" smtClean="0">
                <a:ln>
                  <a:noFill/>
                </a:ln>
                <a:solidFill>
                  <a:srgbClr val="00B0F0"/>
                </a:solidFill>
                <a:effectLst/>
                <a:latin typeface="Arial Unicode MS" pitchFamily="34" charset="-128"/>
              </a:rPr>
              <a:t>linacs</a:t>
            </a:r>
            <a:r>
              <a:rPr kumimoji="0" lang="it-IT" altLang="it-IT" sz="40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</a:rPr>
              <a:t> </a:t>
            </a:r>
            <a:endParaRPr kumimoji="0" lang="it-IT" altLang="it-IT" sz="4000" b="0" i="0" u="none" strike="noStrike" cap="none" normalizeH="0" baseline="0" dirty="0" smtClean="0">
              <a:ln>
                <a:noFill/>
              </a:ln>
              <a:solidFill>
                <a:srgbClr val="00B0F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7159514"/>
              </p:ext>
            </p:extLst>
          </p:nvPr>
        </p:nvGraphicFramePr>
        <p:xfrm flipV="1">
          <a:off x="369331" y="3284984"/>
          <a:ext cx="2042429" cy="2661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65" name="Immagine bitmap" r:id="rId3" imgW="2486372" imgH="3238952" progId="Paint.Picture">
                  <p:embed/>
                </p:oleObj>
              </mc:Choice>
              <mc:Fallback>
                <p:oleObj name="Immagine bitmap" r:id="rId3" imgW="2486372" imgH="3238952" progId="Paint.Picture">
                  <p:embed/>
                  <p:pic>
                    <p:nvPicPr>
                      <p:cNvPr id="1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369331" y="3284984"/>
                        <a:ext cx="2042429" cy="26610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02055"/>
            <a:ext cx="3594322" cy="2626932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Segnaposto contenuto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183595" y="3284984"/>
            <a:ext cx="356486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6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1331913" y="5715000"/>
            <a:ext cx="67691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411413" y="5354638"/>
            <a:ext cx="288925" cy="765175"/>
          </a:xfrm>
          <a:prstGeom prst="rect">
            <a:avLst/>
          </a:prstGeom>
          <a:solidFill>
            <a:srgbClr val="969696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 b="1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40966" name="Rectangle 6" descr="SRFQ1"/>
          <p:cNvSpPr>
            <a:spLocks noChangeArrowheads="1"/>
          </p:cNvSpPr>
          <p:nvPr/>
        </p:nvSpPr>
        <p:spPr bwMode="auto">
          <a:xfrm>
            <a:off x="3276600" y="5354638"/>
            <a:ext cx="1368425" cy="76517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 b="1">
                <a:solidFill>
                  <a:schemeClr val="bg1"/>
                </a:solidFill>
              </a:rPr>
              <a:t>SRFQ1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787900" y="5354638"/>
            <a:ext cx="936625" cy="765175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it-IT" altLang="it-IT" sz="1800" b="1">
                <a:solidFill>
                  <a:schemeClr val="bg1"/>
                </a:solidFill>
              </a:rPr>
              <a:t>SRFQ2</a:t>
            </a: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6084888" y="5499100"/>
            <a:ext cx="215900" cy="503238"/>
          </a:xfrm>
          <a:prstGeom prst="rect">
            <a:avLst/>
          </a:prstGeom>
          <a:solidFill>
            <a:srgbClr val="99CC00"/>
          </a:solidFill>
          <a:ln w="2857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 sz="1800"/>
          </a:p>
        </p:txBody>
      </p:sp>
      <p:sp>
        <p:nvSpPr>
          <p:cNvPr id="40969" name="AutoShape 9"/>
          <p:cNvSpPr>
            <a:spLocks/>
          </p:cNvSpPr>
          <p:nvPr/>
        </p:nvSpPr>
        <p:spPr bwMode="auto">
          <a:xfrm>
            <a:off x="8205788" y="5499100"/>
            <a:ext cx="217487" cy="503238"/>
          </a:xfrm>
          <a:prstGeom prst="rightBracket">
            <a:avLst>
              <a:gd name="adj" fmla="val 1928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6300788" y="5499100"/>
            <a:ext cx="215900" cy="503238"/>
          </a:xfrm>
          <a:prstGeom prst="rect">
            <a:avLst/>
          </a:prstGeom>
          <a:solidFill>
            <a:srgbClr val="99CC00"/>
          </a:solidFill>
          <a:ln w="2857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1" name="AutoShape 11"/>
          <p:cNvSpPr>
            <a:spLocks noChangeArrowheads="1"/>
          </p:cNvSpPr>
          <p:nvPr/>
        </p:nvSpPr>
        <p:spPr bwMode="auto">
          <a:xfrm>
            <a:off x="684213" y="5354638"/>
            <a:ext cx="1008062" cy="792162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900113" y="5570538"/>
            <a:ext cx="574675" cy="360362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2771775" y="5499100"/>
            <a:ext cx="215900" cy="503238"/>
          </a:xfrm>
          <a:prstGeom prst="rect">
            <a:avLst/>
          </a:prstGeom>
          <a:solidFill>
            <a:srgbClr val="99CC00"/>
          </a:solidFill>
          <a:ln w="2857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altLang="it-IT" sz="1800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2987675" y="5499100"/>
            <a:ext cx="215900" cy="503238"/>
          </a:xfrm>
          <a:prstGeom prst="rect">
            <a:avLst/>
          </a:prstGeom>
          <a:solidFill>
            <a:srgbClr val="99CC00"/>
          </a:solidFill>
          <a:ln w="28575">
            <a:solidFill>
              <a:srgbClr val="00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338388" y="5157788"/>
            <a:ext cx="3673475" cy="10795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2679700" y="5157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/>
              <a:t>Lens</a:t>
            </a:r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5940425" y="5210175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/>
              <a:t>Lens</a:t>
            </a:r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7127875" y="5499100"/>
            <a:ext cx="0" cy="431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7486650" y="5138738"/>
            <a:ext cx="288925" cy="3587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V="1">
            <a:off x="7127875" y="5354638"/>
            <a:ext cx="503238" cy="360362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81" name="Text Box 21"/>
          <p:cNvSpPr txBox="1">
            <a:spLocks noChangeArrowheads="1"/>
          </p:cNvSpPr>
          <p:nvPr/>
        </p:nvSpPr>
        <p:spPr bwMode="auto">
          <a:xfrm>
            <a:off x="7612063" y="494188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/>
              <a:t>Si</a:t>
            </a:r>
          </a:p>
        </p:txBody>
      </p:sp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8459788" y="5537200"/>
            <a:ext cx="48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/>
              <a:t>FC</a:t>
            </a:r>
          </a:p>
        </p:txBody>
      </p:sp>
      <p:sp>
        <p:nvSpPr>
          <p:cNvPr id="40983" name="Line 23"/>
          <p:cNvSpPr>
            <a:spLocks noChangeShapeType="1"/>
          </p:cNvSpPr>
          <p:nvPr/>
        </p:nvSpPr>
        <p:spPr bwMode="auto">
          <a:xfrm flipH="1">
            <a:off x="6732588" y="5426075"/>
            <a:ext cx="144462" cy="504825"/>
          </a:xfrm>
          <a:prstGeom prst="line">
            <a:avLst/>
          </a:prstGeom>
          <a:noFill/>
          <a:ln w="762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H="1">
            <a:off x="6734175" y="5426075"/>
            <a:ext cx="1428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 flipH="1">
            <a:off x="6877050" y="5426075"/>
            <a:ext cx="14287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99" name="Text Box 39"/>
          <p:cNvSpPr txBox="1">
            <a:spLocks noChangeArrowheads="1"/>
          </p:cNvSpPr>
          <p:nvPr/>
        </p:nvSpPr>
        <p:spPr bwMode="auto">
          <a:xfrm>
            <a:off x="784063" y="63500"/>
            <a:ext cx="764574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S-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RFQs</a:t>
            </a:r>
            <a:r>
              <a:rPr lang="it-IT" altLang="it-IT" sz="3600" dirty="0">
                <a:solidFill>
                  <a:srgbClr val="00B0F0"/>
                </a:solidFill>
                <a:latin typeface="Tahoma" panose="020B0604030504040204" pitchFamily="34" charset="0"/>
              </a:rPr>
              <a:t>: 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setup for 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beam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acceleration</a:t>
            </a:r>
            <a:endParaRPr lang="it-IT" altLang="it-IT" sz="3600" dirty="0">
              <a:solidFill>
                <a:srgbClr val="00B0F0"/>
              </a:solidFill>
              <a:latin typeface="Tahoma" panose="020B0604030504040204" pitchFamily="34" charset="0"/>
            </a:endParaRPr>
          </a:p>
        </p:txBody>
      </p:sp>
      <p:pic>
        <p:nvPicPr>
          <p:cNvPr id="37" name="Picture 3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6508" y="1052513"/>
            <a:ext cx="7327900" cy="4197535"/>
          </a:xfrm>
          <a:noFill/>
          <a:ln/>
        </p:spPr>
      </p:pic>
      <p:sp>
        <p:nvSpPr>
          <p:cNvPr id="2" name="CasellaDiTesto 1"/>
          <p:cNvSpPr txBox="1"/>
          <p:nvPr/>
        </p:nvSpPr>
        <p:spPr>
          <a:xfrm>
            <a:off x="916508" y="764704"/>
            <a:ext cx="754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solidFill>
                  <a:schemeClr val="bg1">
                    <a:lumMod val="50000"/>
                  </a:schemeClr>
                </a:solidFill>
              </a:rPr>
              <a:t>After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bg1">
                    <a:lumMod val="50000"/>
                  </a:schemeClr>
                </a:solidFill>
              </a:rPr>
              <a:t>extensive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400" dirty="0" err="1" smtClean="0">
                <a:solidFill>
                  <a:schemeClr val="bg1">
                    <a:lumMod val="50000"/>
                  </a:schemeClr>
                </a:solidFill>
              </a:rPr>
              <a:t>source+LEBT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</a:rPr>
              <a:t> setup…</a:t>
            </a:r>
            <a:endParaRPr lang="it-IT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6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187450" y="1125538"/>
          <a:ext cx="6913563" cy="444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32" name="Grafico" r:id="rId3" imgW="7420051" imgH="4771949" progId="Excel.Chart.8">
                  <p:embed/>
                </p:oleObj>
              </mc:Choice>
              <mc:Fallback>
                <p:oleObj name="Grafico" r:id="rId3" imgW="7420051" imgH="4771949" progId="Excel.Chart.8">
                  <p:embed/>
                  <p:pic>
                    <p:nvPicPr>
                      <p:cNvPr id="22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1125538"/>
                        <a:ext cx="6913563" cy="4446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4211638" y="1412875"/>
            <a:ext cx="0" cy="3168650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4427538" y="3286125"/>
            <a:ext cx="1774825" cy="641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>
                <a:solidFill>
                  <a:srgbClr val="596CFB"/>
                </a:solidFill>
                <a:latin typeface="Symbol" panose="05050102010706020507" pitchFamily="18" charset="2"/>
              </a:rPr>
              <a:t>Df</a:t>
            </a:r>
            <a:r>
              <a:rPr lang="it-IT" altLang="it-IT" sz="1800" b="1">
                <a:solidFill>
                  <a:srgbClr val="596CFB"/>
                </a:solidFill>
              </a:rPr>
              <a:t> = 137°</a:t>
            </a:r>
          </a:p>
          <a:p>
            <a:r>
              <a:rPr lang="it-IT" altLang="it-IT" sz="1800" b="1">
                <a:solidFill>
                  <a:srgbClr val="596CFB"/>
                </a:solidFill>
              </a:rPr>
              <a:t>(theoretical 0°)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63575" y="5607050"/>
            <a:ext cx="7940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1"/>
              <a:t>T</a:t>
            </a:r>
            <a:r>
              <a:rPr lang="it-IT" altLang="it-IT" sz="2000"/>
              <a:t> </a:t>
            </a:r>
            <a:r>
              <a:rPr lang="en-US" altLang="it-IT" sz="2000" i="1">
                <a:cs typeface="Arial" panose="020B0604020202020204" pitchFamily="34" charset="0"/>
              </a:rPr>
              <a:t>~ </a:t>
            </a:r>
            <a:r>
              <a:rPr lang="en-US" altLang="it-IT" sz="2000" b="1" i="1">
                <a:cs typeface="Arial" panose="020B0604020202020204" pitchFamily="34" charset="0"/>
              </a:rPr>
              <a:t>30 %,</a:t>
            </a:r>
            <a:r>
              <a:rPr lang="en-US" altLang="it-IT" sz="2000" i="1">
                <a:cs typeface="Arial" panose="020B0604020202020204" pitchFamily="34" charset="0"/>
              </a:rPr>
              <a:t> as expected from the theory</a:t>
            </a:r>
          </a:p>
          <a:p>
            <a:r>
              <a:rPr lang="en-US" altLang="it-IT" sz="2000" i="1">
                <a:cs typeface="Arial" panose="020B0604020202020204" pitchFamily="34" charset="0"/>
              </a:rPr>
              <a:t>T ~ 30 → </a:t>
            </a:r>
            <a:r>
              <a:rPr lang="it-IT" altLang="it-IT" sz="2000" b="1" i="1"/>
              <a:t>68%</a:t>
            </a:r>
            <a:r>
              <a:rPr lang="it-IT" altLang="it-IT" sz="2000" i="1"/>
              <a:t>  (expected :  70%)   after switching on the </a:t>
            </a:r>
            <a:r>
              <a:rPr lang="it-IT" altLang="it-IT" sz="2000" i="1">
                <a:solidFill>
                  <a:schemeClr val="accent2"/>
                </a:solidFill>
              </a:rPr>
              <a:t>3H-buncher</a:t>
            </a:r>
            <a:endParaRPr lang="en-US" altLang="it-IT" sz="2000" i="1">
              <a:solidFill>
                <a:schemeClr val="accent2"/>
              </a:solidFill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1261658" y="115888"/>
            <a:ext cx="662271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smtClean="0">
                <a:solidFill>
                  <a:srgbClr val="00B0F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</a:t>
            </a:r>
            <a:r>
              <a:rPr lang="it-IT" altLang="it-IT" baseline="-20000" dirty="0">
                <a:solidFill>
                  <a:srgbClr val="00B0F0"/>
                </a:solidFill>
                <a:latin typeface="Tahoma" panose="020B0604030504040204" pitchFamily="34" charset="0"/>
              </a:rPr>
              <a:t>SRFQ2</a:t>
            </a:r>
            <a:r>
              <a:rPr lang="it-IT" altLang="it-IT" dirty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rgbClr val="00B0F0"/>
                </a:solidFill>
                <a:latin typeface="Tahoma" panose="020B0604030504040204" pitchFamily="34" charset="0"/>
              </a:rPr>
              <a:t>is</a:t>
            </a:r>
            <a:r>
              <a:rPr lang="it-IT" altLang="it-IT" dirty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 err="1">
                <a:solidFill>
                  <a:srgbClr val="00B0F0"/>
                </a:solidFill>
                <a:latin typeface="Tahoma" panose="020B0604030504040204" pitchFamily="34" charset="0"/>
              </a:rPr>
              <a:t>scanned</a:t>
            </a:r>
            <a:r>
              <a:rPr lang="it-IT" altLang="it-IT" dirty="0">
                <a:solidFill>
                  <a:srgbClr val="00B0F0"/>
                </a:solidFill>
                <a:latin typeface="Tahoma" panose="020B0604030504040204" pitchFamily="34" charset="0"/>
              </a:rPr>
              <a:t>, </a:t>
            </a:r>
            <a:r>
              <a:rPr lang="it-IT" altLang="it-IT" dirty="0" err="1">
                <a:solidFill>
                  <a:srgbClr val="00B0F0"/>
                </a:solidFill>
                <a:latin typeface="Tahoma" panose="020B0604030504040204" pitchFamily="34" charset="0"/>
              </a:rPr>
              <a:t>while</a:t>
            </a:r>
            <a:r>
              <a:rPr lang="it-IT" altLang="it-IT" dirty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dirty="0">
                <a:solidFill>
                  <a:srgbClr val="00B0F0"/>
                </a:solidFill>
                <a:latin typeface="Tahoma" panose="020B0604030504040204" pitchFamily="34" charset="0"/>
                <a:sym typeface="Symbol" panose="05050102010706020507" pitchFamily="18" charset="2"/>
              </a:rPr>
              <a:t></a:t>
            </a:r>
            <a:r>
              <a:rPr lang="it-IT" altLang="it-IT" baseline="-20000" dirty="0">
                <a:solidFill>
                  <a:srgbClr val="00B0F0"/>
                </a:solidFill>
                <a:latin typeface="Tahoma" panose="020B0604030504040204" pitchFamily="34" charset="0"/>
              </a:rPr>
              <a:t>SRFQ1</a:t>
            </a:r>
            <a:r>
              <a:rPr lang="it-IT" altLang="it-IT" dirty="0">
                <a:solidFill>
                  <a:srgbClr val="00B0F0"/>
                </a:solidFill>
                <a:latin typeface="Tahoma" panose="020B0604030504040204" pitchFamily="34" charset="0"/>
              </a:rPr>
              <a:t> = k</a:t>
            </a:r>
          </a:p>
        </p:txBody>
      </p:sp>
    </p:spTree>
    <p:extLst>
      <p:ext uri="{BB962C8B-B14F-4D97-AF65-F5344CB8AC3E}">
        <p14:creationId xmlns:p14="http://schemas.microsoft.com/office/powerpoint/2010/main" val="110552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Outline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052936"/>
          </a:xfrm>
        </p:spPr>
        <p:txBody>
          <a:bodyPr/>
          <a:lstStyle/>
          <a:p>
            <a:r>
              <a:rPr lang="it-IT" dirty="0" smtClean="0"/>
              <a:t>The PIAVE S-</a:t>
            </a:r>
            <a:r>
              <a:rPr lang="it-IT" dirty="0" err="1" smtClean="0"/>
              <a:t>RFQs</a:t>
            </a:r>
            <a:r>
              <a:rPr lang="it-IT" dirty="0" smtClean="0"/>
              <a:t> and </a:t>
            </a:r>
            <a:r>
              <a:rPr lang="it-IT" dirty="0" err="1" smtClean="0"/>
              <a:t>precursors</a:t>
            </a:r>
            <a:endParaRPr lang="it-IT" dirty="0" smtClean="0"/>
          </a:p>
          <a:p>
            <a:r>
              <a:rPr lang="it-IT" dirty="0" smtClean="0">
                <a:solidFill>
                  <a:srgbClr val="00B0F0"/>
                </a:solidFill>
              </a:rPr>
              <a:t>Design and </a:t>
            </a:r>
            <a:r>
              <a:rPr lang="it-IT" dirty="0" err="1" smtClean="0">
                <a:solidFill>
                  <a:srgbClr val="00B0F0"/>
                </a:solidFill>
              </a:rPr>
              <a:t>construction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 err="1" smtClean="0">
                <a:solidFill>
                  <a:srgbClr val="00B0F0"/>
                </a:solidFill>
              </a:rPr>
              <a:t>highlights</a:t>
            </a:r>
            <a:endParaRPr lang="it-IT" dirty="0" smtClean="0">
              <a:solidFill>
                <a:srgbClr val="00B0F0"/>
              </a:solidFill>
            </a:endParaRPr>
          </a:p>
          <a:p>
            <a:r>
              <a:rPr lang="it-IT" dirty="0" smtClean="0"/>
              <a:t>Q-</a:t>
            </a:r>
            <a:r>
              <a:rPr lang="it-IT" dirty="0" err="1" smtClean="0"/>
              <a:t>curves</a:t>
            </a:r>
            <a:r>
              <a:rPr lang="it-IT" dirty="0" smtClean="0"/>
              <a:t>, </a:t>
            </a:r>
            <a:r>
              <a:rPr lang="it-IT" dirty="0" err="1" smtClean="0"/>
              <a:t>alignment</a:t>
            </a:r>
            <a:r>
              <a:rPr lang="it-IT" dirty="0" smtClean="0"/>
              <a:t>, </a:t>
            </a:r>
            <a:r>
              <a:rPr lang="it-IT" dirty="0" err="1" smtClean="0"/>
              <a:t>f&amp;A</a:t>
            </a:r>
            <a:r>
              <a:rPr lang="it-IT" dirty="0" smtClean="0"/>
              <a:t> </a:t>
            </a:r>
            <a:r>
              <a:rPr lang="it-IT" dirty="0" err="1" smtClean="0"/>
              <a:t>locking</a:t>
            </a:r>
            <a:endParaRPr lang="it-IT" dirty="0" smtClean="0"/>
          </a:p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upgrades</a:t>
            </a:r>
            <a:r>
              <a:rPr lang="it-IT" dirty="0" smtClean="0"/>
              <a:t> of PIAVE S-</a:t>
            </a:r>
            <a:r>
              <a:rPr lang="it-IT" dirty="0" err="1" smtClean="0"/>
              <a:t>RFQs</a:t>
            </a:r>
            <a:endParaRPr lang="it-IT" dirty="0" smtClean="0"/>
          </a:p>
          <a:p>
            <a:r>
              <a:rPr lang="it-IT" dirty="0" smtClean="0"/>
              <a:t>S-</a:t>
            </a:r>
            <a:r>
              <a:rPr lang="it-IT" dirty="0" err="1" smtClean="0"/>
              <a:t>RFQs</a:t>
            </a:r>
            <a:r>
              <a:rPr lang="it-IT" dirty="0" smtClean="0"/>
              <a:t> vs N-</a:t>
            </a:r>
            <a:r>
              <a:rPr lang="it-IT" dirty="0" err="1" smtClean="0"/>
              <a:t>RFQs</a:t>
            </a:r>
            <a:r>
              <a:rPr lang="it-IT" dirty="0" smtClean="0"/>
              <a:t> for high-I </a:t>
            </a:r>
            <a:r>
              <a:rPr lang="it-IT" dirty="0" err="1" smtClean="0"/>
              <a:t>linacs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913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864096"/>
          </a:xfrm>
        </p:spPr>
        <p:txBody>
          <a:bodyPr/>
          <a:lstStyle/>
          <a:p>
            <a:r>
              <a:rPr lang="it-IT" altLang="it-IT" dirty="0" smtClean="0">
                <a:solidFill>
                  <a:srgbClr val="00B0F0"/>
                </a:solidFill>
                <a:effectLst/>
              </a:rPr>
              <a:t>Design and </a:t>
            </a:r>
            <a:r>
              <a:rPr lang="it-IT" altLang="it-IT" dirty="0" err="1" smtClean="0">
                <a:solidFill>
                  <a:srgbClr val="00B0F0"/>
                </a:solidFill>
                <a:effectLst/>
              </a:rPr>
              <a:t>technical</a:t>
            </a:r>
            <a:r>
              <a:rPr lang="it-IT" altLang="it-IT" dirty="0" smtClean="0">
                <a:solidFill>
                  <a:srgbClr val="00B0F0"/>
                </a:solidFill>
                <a:effectLst/>
              </a:rPr>
              <a:t> </a:t>
            </a:r>
            <a:r>
              <a:rPr lang="it-IT" altLang="it-IT" dirty="0" err="1" smtClean="0">
                <a:solidFill>
                  <a:srgbClr val="00B0F0"/>
                </a:solidFill>
                <a:effectLst/>
              </a:rPr>
              <a:t>choices</a:t>
            </a:r>
            <a:endParaRPr lang="it-IT" altLang="it-IT" dirty="0">
              <a:solidFill>
                <a:srgbClr val="00B0F0"/>
              </a:solidFill>
            </a:endParaRPr>
          </a:p>
        </p:txBody>
      </p:sp>
      <p:sp>
        <p:nvSpPr>
          <p:cNvPr id="76811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73424"/>
            <a:ext cx="4267200" cy="2590800"/>
          </a:xfrm>
          <a:solidFill>
            <a:schemeClr val="accent4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it-IT" altLang="it-IT" sz="2000" b="1" dirty="0">
                <a:latin typeface="Arial" panose="020B0604020202020204" pitchFamily="34" charset="0"/>
              </a:rPr>
              <a:t>Vane </a:t>
            </a:r>
            <a:r>
              <a:rPr lang="it-IT" altLang="it-IT" sz="2000" b="1" dirty="0" err="1">
                <a:latin typeface="Arial" panose="020B0604020202020204" pitchFamily="34" charset="0"/>
              </a:rPr>
              <a:t>shaped</a:t>
            </a:r>
            <a:r>
              <a:rPr lang="it-IT" altLang="it-IT" sz="2000" b="1" dirty="0">
                <a:latin typeface="Arial" panose="020B0604020202020204" pitchFamily="34" charset="0"/>
              </a:rPr>
              <a:t> </a:t>
            </a:r>
            <a:r>
              <a:rPr lang="it-IT" altLang="it-IT" sz="2000" b="1" dirty="0" err="1">
                <a:latin typeface="Arial" panose="020B0604020202020204" pitchFamily="34" charset="0"/>
              </a:rPr>
              <a:t>electrodes</a:t>
            </a:r>
            <a:r>
              <a:rPr lang="it-IT" altLang="it-IT" sz="2000" dirty="0">
                <a:latin typeface="Arial" panose="020B0604020202020204" pitchFamily="34" charset="0"/>
              </a:rPr>
              <a:t>:  4-pole </a:t>
            </a:r>
            <a:r>
              <a:rPr lang="it-IT" altLang="it-IT" sz="2000" dirty="0" err="1">
                <a:latin typeface="Arial" panose="020B0604020202020204" pitchFamily="34" charset="0"/>
              </a:rPr>
              <a:t>field</a:t>
            </a:r>
            <a:r>
              <a:rPr lang="it-IT" altLang="it-IT" sz="2000" dirty="0"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</a:rPr>
              <a:t>distortion</a:t>
            </a:r>
            <a:r>
              <a:rPr lang="it-IT" altLang="it-IT" sz="2000" dirty="0">
                <a:latin typeface="Arial" panose="020B0604020202020204" pitchFamily="34" charset="0"/>
              </a:rPr>
              <a:t> </a:t>
            </a:r>
            <a:r>
              <a:rPr lang="it-IT" altLang="it-IT" sz="2000" dirty="0" err="1">
                <a:latin typeface="Arial" panose="020B0604020202020204" pitchFamily="34" charset="0"/>
              </a:rPr>
              <a:t>reduced</a:t>
            </a:r>
            <a:endParaRPr lang="it-IT" altLang="it-IT" sz="2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CH" altLang="it-IT" sz="2000" b="1" dirty="0" err="1">
                <a:latin typeface="Arial" panose="020B0604020202020204" pitchFamily="34" charset="0"/>
              </a:rPr>
              <a:t>Four</a:t>
            </a:r>
            <a:r>
              <a:rPr lang="it-CH" altLang="it-IT" sz="2000" b="1" dirty="0">
                <a:latin typeface="Arial" panose="020B0604020202020204" pitchFamily="34" charset="0"/>
              </a:rPr>
              <a:t> </a:t>
            </a:r>
            <a:r>
              <a:rPr lang="it-CH" altLang="it-IT" sz="2000" b="1" dirty="0" err="1">
                <a:latin typeface="Arial" panose="020B0604020202020204" pitchFamily="34" charset="0"/>
              </a:rPr>
              <a:t>rod</a:t>
            </a:r>
            <a:r>
              <a:rPr lang="it-CH" altLang="it-IT" sz="2000" dirty="0">
                <a:latin typeface="Arial" panose="020B0604020202020204" pitchFamily="34" charset="0"/>
              </a:rPr>
              <a:t> </a:t>
            </a:r>
            <a:r>
              <a:rPr lang="it-CH" altLang="it-IT" sz="2000" b="1" dirty="0" err="1">
                <a:latin typeface="Arial" panose="020B0604020202020204" pitchFamily="34" charset="0"/>
              </a:rPr>
              <a:t>type</a:t>
            </a:r>
            <a:r>
              <a:rPr lang="it-CH" altLang="it-IT" sz="2000" b="1" dirty="0">
                <a:latin typeface="Arial" panose="020B0604020202020204" pitchFamily="34" charset="0"/>
              </a:rPr>
              <a:t> </a:t>
            </a:r>
            <a:r>
              <a:rPr lang="it-CH" altLang="it-IT" sz="2000" dirty="0">
                <a:latin typeface="Arial" panose="020B0604020202020204" pitchFamily="34" charset="0"/>
              </a:rPr>
              <a:t>(-50% in volume </a:t>
            </a:r>
            <a:r>
              <a:rPr lang="it-CH" altLang="it-IT" sz="2000" dirty="0">
                <a:latin typeface="Arial" panose="020B0604020202020204" pitchFamily="34" charset="0"/>
                <a:sym typeface="Symbol" panose="05050102010706020507" pitchFamily="18" charset="2"/>
              </a:rPr>
              <a:t> </a:t>
            </a:r>
            <a:r>
              <a:rPr lang="it-CH" altLang="it-IT" sz="2000" u="sng" dirty="0" err="1">
                <a:latin typeface="Arial" panose="020B0604020202020204" pitchFamily="34" charset="0"/>
                <a:sym typeface="Symbol" panose="05050102010706020507" pitchFamily="18" charset="2"/>
              </a:rPr>
              <a:t>cryostat</a:t>
            </a:r>
            <a:r>
              <a:rPr lang="it-CH" altLang="it-IT" sz="2000" u="sng" dirty="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it-CH" altLang="it-IT" sz="2000" u="sng" dirty="0" err="1">
                <a:latin typeface="Arial" panose="020B0604020202020204" pitchFamily="34" charset="0"/>
                <a:sym typeface="Symbol" panose="05050102010706020507" pitchFamily="18" charset="2"/>
              </a:rPr>
              <a:t>size</a:t>
            </a:r>
            <a:r>
              <a:rPr lang="it-CH" altLang="it-IT" sz="2000" dirty="0">
                <a:latin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CH" altLang="it-IT" sz="2000" b="1" dirty="0" err="1">
                <a:latin typeface="Arial" panose="020B0604020202020204" pitchFamily="34" charset="0"/>
              </a:rPr>
              <a:t>Inductance</a:t>
            </a:r>
            <a:r>
              <a:rPr lang="it-CH" altLang="it-IT" sz="2000" b="1" dirty="0">
                <a:latin typeface="Arial" panose="020B0604020202020204" pitchFamily="34" charset="0"/>
              </a:rPr>
              <a:t> </a:t>
            </a:r>
            <a:r>
              <a:rPr lang="it-CH" altLang="it-IT" sz="2000" b="1" dirty="0">
                <a:latin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it-CH" altLang="it-IT" sz="2000" b="1" dirty="0" err="1">
                <a:latin typeface="Arial" panose="020B0604020202020204" pitchFamily="34" charset="0"/>
                <a:sym typeface="Symbol" panose="05050102010706020507" pitchFamily="18" charset="2"/>
              </a:rPr>
              <a:t>Stems</a:t>
            </a:r>
            <a:r>
              <a:rPr lang="it-CH" altLang="it-IT" sz="2000" b="1" dirty="0">
                <a:latin typeface="Arial" panose="020B0604020202020204" pitchFamily="34" charset="0"/>
                <a:sym typeface="Symbol" panose="05050102010706020507" pitchFamily="18" charset="2"/>
              </a:rPr>
              <a:t> (</a:t>
            </a:r>
            <a:r>
              <a:rPr lang="it-CH" altLang="it-IT" sz="2000" b="1" dirty="0" err="1">
                <a:latin typeface="Arial" panose="020B0604020202020204" pitchFamily="34" charset="0"/>
              </a:rPr>
              <a:t>simple</a:t>
            </a:r>
            <a:r>
              <a:rPr lang="it-CH" altLang="it-IT" sz="2000" b="1" dirty="0">
                <a:latin typeface="Arial" panose="020B0604020202020204" pitchFamily="34" charset="0"/>
              </a:rPr>
              <a:t> and </a:t>
            </a:r>
            <a:r>
              <a:rPr lang="it-CH" altLang="it-IT" sz="2000" b="1" dirty="0" err="1">
                <a:latin typeface="Arial" panose="020B0604020202020204" pitchFamily="34" charset="0"/>
              </a:rPr>
              <a:t>smooth</a:t>
            </a:r>
            <a:r>
              <a:rPr lang="it-CH" altLang="it-IT" sz="2000" b="1" dirty="0">
                <a:latin typeface="Arial" panose="020B0604020202020204" pitchFamily="34" charset="0"/>
              </a:rPr>
              <a:t>) </a:t>
            </a:r>
            <a:r>
              <a:rPr lang="it-CH" altLang="it-IT" sz="2000" b="1" dirty="0" err="1">
                <a:latin typeface="Arial" panose="020B0604020202020204" pitchFamily="34" charset="0"/>
              </a:rPr>
              <a:t>H</a:t>
            </a:r>
            <a:r>
              <a:rPr lang="it-CH" altLang="it-IT" sz="2000" b="1" baseline="-15000" dirty="0" err="1">
                <a:latin typeface="Arial" panose="020B0604020202020204" pitchFamily="34" charset="0"/>
              </a:rPr>
              <a:t>max</a:t>
            </a:r>
            <a:r>
              <a:rPr lang="it-CH" altLang="it-IT" sz="2000" b="1" dirty="0">
                <a:latin typeface="Arial" panose="020B0604020202020204" pitchFamily="34" charset="0"/>
              </a:rPr>
              <a:t> </a:t>
            </a:r>
            <a:r>
              <a:rPr lang="it-CH" altLang="it-IT" sz="2000" b="1" dirty="0">
                <a:latin typeface="Arial" panose="020B0604020202020204" pitchFamily="34" charset="0"/>
                <a:cs typeface="Times New Roman" panose="02020603050405020304" pitchFamily="18" charset="0"/>
              </a:rPr>
              <a:t>~</a:t>
            </a:r>
            <a:r>
              <a:rPr lang="it-CH" altLang="it-IT" sz="2000" b="1" dirty="0">
                <a:latin typeface="Arial" panose="020B0604020202020204" pitchFamily="34" charset="0"/>
                <a:cs typeface="Tahoma" panose="020B0604030504040204" pitchFamily="34" charset="0"/>
              </a:rPr>
              <a:t> H</a:t>
            </a:r>
            <a:r>
              <a:rPr lang="it-CH" altLang="it-IT" sz="2000" b="1" baseline="-25000" dirty="0">
                <a:latin typeface="Arial" panose="020B0604020202020204" pitchFamily="34" charset="0"/>
                <a:cs typeface="Tahoma" panose="020B0604030504040204" pitchFamily="34" charset="0"/>
              </a:rPr>
              <a:t>C</a:t>
            </a:r>
            <a:r>
              <a:rPr lang="it-CH" altLang="it-IT" sz="2000" b="1" dirty="0">
                <a:latin typeface="Arial" panose="020B0604020202020204" pitchFamily="34" charset="0"/>
                <a:cs typeface="Tahoma" panose="020B0604030504040204" pitchFamily="34" charset="0"/>
              </a:rPr>
              <a:t>/3</a:t>
            </a:r>
            <a:r>
              <a:rPr lang="it-CH" altLang="it-IT" sz="2000" dirty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it-CH" altLang="it-IT" sz="2000" dirty="0" err="1">
                <a:latin typeface="Arial" panose="020B0604020202020204" pitchFamily="34" charset="0"/>
                <a:cs typeface="Tahoma" panose="020B0604030504040204" pitchFamily="34" charset="0"/>
              </a:rPr>
              <a:t>at</a:t>
            </a:r>
            <a:r>
              <a:rPr lang="it-CH" altLang="it-IT" sz="2000" dirty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it-CH" altLang="it-IT" sz="2000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E</a:t>
            </a:r>
            <a:r>
              <a:rPr lang="it-CH" altLang="it-IT" sz="2000" baseline="-15000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acc,nom</a:t>
            </a:r>
            <a:endParaRPr lang="it-CH" altLang="it-IT" sz="2000" baseline="-15000" dirty="0">
              <a:latin typeface="Arial" panose="020B060402020202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CH" altLang="it-IT" sz="2000" b="1" dirty="0">
                <a:latin typeface="Arial" panose="020B0604020202020204" pitchFamily="34" charset="0"/>
                <a:cs typeface="Tahoma" panose="020B0604030504040204" pitchFamily="34" charset="0"/>
              </a:rPr>
              <a:t>90°-</a:t>
            </a:r>
            <a:r>
              <a:rPr lang="it-CH" altLang="it-IT" sz="2000" b="1" dirty="0" err="1">
                <a:latin typeface="Arial" panose="020B0604020202020204" pitchFamily="34" charset="0"/>
                <a:cs typeface="Tahoma" panose="020B0604030504040204" pitchFamily="34" charset="0"/>
              </a:rPr>
              <a:t>apart-stems</a:t>
            </a:r>
            <a:r>
              <a:rPr lang="it-CH" altLang="it-IT" sz="2000" dirty="0">
                <a:latin typeface="Arial" panose="020B0604020202020204" pitchFamily="34" charset="0"/>
                <a:cs typeface="Tahoma" panose="020B0604030504040204" pitchFamily="34" charset="0"/>
              </a:rPr>
              <a:t> :  H/2 on </a:t>
            </a:r>
            <a:r>
              <a:rPr lang="it-CH" altLang="it-IT" sz="2000" dirty="0" err="1">
                <a:latin typeface="Arial" panose="020B0604020202020204" pitchFamily="34" charset="0"/>
                <a:cs typeface="Tahoma" panose="020B0604030504040204" pitchFamily="34" charset="0"/>
              </a:rPr>
              <a:t>thicker</a:t>
            </a:r>
            <a:r>
              <a:rPr lang="it-CH" altLang="it-IT" sz="2000" dirty="0">
                <a:latin typeface="Arial" panose="020B0604020202020204" pitchFamily="34" charset="0"/>
                <a:cs typeface="Tahoma" panose="020B0604030504040204" pitchFamily="34" charset="0"/>
              </a:rPr>
              <a:t> </a:t>
            </a:r>
            <a:r>
              <a:rPr lang="it-CH" altLang="it-IT" sz="2000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vanes</a:t>
            </a:r>
            <a:endParaRPr lang="it-IT" altLang="it-IT" sz="2000" dirty="0">
              <a:latin typeface="Arial" panose="020B0604020202020204" pitchFamily="34" charset="0"/>
              <a:ea typeface="Arial Unicode MS" pitchFamily="34" charset="-128"/>
              <a:sym typeface="Symbol" panose="05050102010706020507" pitchFamily="18" charset="2"/>
            </a:endParaRPr>
          </a:p>
        </p:txBody>
      </p:sp>
      <p:sp>
        <p:nvSpPr>
          <p:cNvPr id="76813" name="Text Box 13"/>
          <p:cNvSpPr txBox="1">
            <a:spLocks noChangeArrowheads="1"/>
          </p:cNvSpPr>
          <p:nvPr/>
        </p:nvSpPr>
        <p:spPr bwMode="auto">
          <a:xfrm>
            <a:off x="1867516" y="1013138"/>
            <a:ext cx="52565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000" dirty="0">
                <a:effectLst/>
              </a:rPr>
              <a:t>Design </a:t>
            </a:r>
            <a:r>
              <a:rPr lang="it-IT" altLang="it-IT" sz="2000" dirty="0" err="1">
                <a:effectLst/>
              </a:rPr>
              <a:t>compromises</a:t>
            </a:r>
            <a:r>
              <a:rPr lang="it-IT" altLang="it-IT" sz="2000" dirty="0">
                <a:effectLst/>
              </a:rPr>
              <a:t> </a:t>
            </a:r>
            <a:r>
              <a:rPr lang="it-IT" altLang="it-IT" sz="2000" dirty="0" err="1">
                <a:effectLst/>
              </a:rPr>
              <a:t>between</a:t>
            </a:r>
            <a:r>
              <a:rPr lang="it-IT" altLang="it-IT" sz="2000" dirty="0">
                <a:effectLst/>
              </a:rPr>
              <a:t> </a:t>
            </a:r>
            <a:r>
              <a:rPr lang="it-IT" altLang="it-IT" sz="2000" dirty="0" err="1">
                <a:effectLst/>
              </a:rPr>
              <a:t>requirements</a:t>
            </a:r>
            <a:r>
              <a:rPr lang="it-IT" altLang="it-IT" sz="2000" dirty="0">
                <a:effectLst/>
              </a:rPr>
              <a:t> </a:t>
            </a:r>
            <a:endParaRPr lang="it-IT" altLang="it-IT" sz="2000" dirty="0" smtClean="0">
              <a:effectLst/>
            </a:endParaRPr>
          </a:p>
          <a:p>
            <a:pPr algn="ctr"/>
            <a:r>
              <a:rPr lang="it-IT" altLang="it-IT" sz="2000" dirty="0" smtClean="0">
                <a:effectLst/>
              </a:rPr>
              <a:t>of </a:t>
            </a:r>
            <a:r>
              <a:rPr lang="it-IT" altLang="it-IT" sz="2000" b="1" dirty="0" smtClean="0"/>
              <a:t>N-</a:t>
            </a:r>
            <a:r>
              <a:rPr lang="it-IT" altLang="it-IT" sz="2000" b="1" dirty="0" err="1" smtClean="0">
                <a:effectLst/>
              </a:rPr>
              <a:t>RFQs</a:t>
            </a:r>
            <a:r>
              <a:rPr lang="it-IT" altLang="it-IT" sz="2000" dirty="0" smtClean="0">
                <a:effectLst/>
              </a:rPr>
              <a:t> </a:t>
            </a:r>
            <a:r>
              <a:rPr lang="it-IT" altLang="it-IT" sz="2000" dirty="0">
                <a:effectLst/>
              </a:rPr>
              <a:t>and </a:t>
            </a:r>
            <a:r>
              <a:rPr lang="it-IT" altLang="it-IT" sz="2000" b="1" dirty="0">
                <a:effectLst/>
              </a:rPr>
              <a:t>sc </a:t>
            </a:r>
            <a:r>
              <a:rPr lang="it-IT" altLang="it-IT" sz="2000" b="1" dirty="0" err="1">
                <a:effectLst/>
              </a:rPr>
              <a:t>resonators</a:t>
            </a:r>
            <a:endParaRPr lang="it-IT" altLang="it-IT" sz="2000" b="1" dirty="0">
              <a:effectLst/>
            </a:endParaRPr>
          </a:p>
        </p:txBody>
      </p:sp>
      <p:pic>
        <p:nvPicPr>
          <p:cNvPr id="7681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68" y="2286000"/>
            <a:ext cx="3581400" cy="356393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4495800" y="4616624"/>
            <a:ext cx="4267200" cy="175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ffectLst/>
          <a:extLst/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it-IT" altLang="it-IT" sz="2000" b="1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EB-</a:t>
            </a:r>
            <a:r>
              <a:rPr lang="it-IT" altLang="it-IT" sz="2000" b="1" dirty="0" err="1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welded</a:t>
            </a:r>
            <a:r>
              <a:rPr lang="it-IT" altLang="it-IT" sz="2000" b="1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 full Nb</a:t>
            </a: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 (</a:t>
            </a:r>
            <a:r>
              <a:rPr lang="it-CH" altLang="it-IT" sz="2000" dirty="0" err="1" smtClean="0">
                <a:effectLst/>
                <a:latin typeface="Arial" panose="020B0604020202020204" pitchFamily="34" charset="0"/>
                <a:cs typeface="Tahoma" panose="020B0604030504040204" pitchFamily="34" charset="0"/>
              </a:rPr>
              <a:t>E</a:t>
            </a:r>
            <a:r>
              <a:rPr lang="it-CH" altLang="it-IT" sz="2000" baseline="-15000" dirty="0" err="1" smtClean="0">
                <a:latin typeface="Arial" panose="020B0604020202020204" pitchFamily="34" charset="0"/>
                <a:cs typeface="Tahoma" panose="020B0604030504040204" pitchFamily="34" charset="0"/>
              </a:rPr>
              <a:t>s,m</a:t>
            </a:r>
            <a:r>
              <a:rPr lang="it-IT" altLang="it-IT" sz="2000" dirty="0" smtClean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=25 </a:t>
            </a: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MV/m)</a:t>
            </a:r>
          </a:p>
          <a:p>
            <a:pPr algn="ctr">
              <a:lnSpc>
                <a:spcPct val="90000"/>
              </a:lnSpc>
            </a:pP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	</a:t>
            </a:r>
          </a:p>
          <a:p>
            <a:pPr algn="ctr">
              <a:lnSpc>
                <a:spcPct val="90000"/>
              </a:lnSpc>
            </a:pPr>
            <a:r>
              <a:rPr lang="it-IT" altLang="it-IT" sz="2000" dirty="0" err="1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low</a:t>
            </a: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 </a:t>
            </a:r>
            <a:r>
              <a:rPr lang="it-CH" altLang="it-IT" sz="2000" dirty="0" err="1">
                <a:effectLst/>
                <a:latin typeface="Symbol" panose="05050102010706020507" pitchFamily="18" charset="2"/>
              </a:rPr>
              <a:t>r</a:t>
            </a:r>
            <a:r>
              <a:rPr lang="it-CH" altLang="it-IT" sz="2000" baseline="-25000" dirty="0" err="1">
                <a:effectLst/>
                <a:latin typeface="Arial" panose="020B0604020202020204" pitchFamily="34" charset="0"/>
              </a:rPr>
              <a:t>th</a:t>
            </a:r>
            <a:r>
              <a:rPr lang="it-CH" altLang="it-IT" sz="2000" baseline="-25000" dirty="0">
                <a:effectLst/>
                <a:latin typeface="Arial" panose="020B0604020202020204" pitchFamily="34" charset="0"/>
              </a:rPr>
              <a:t> </a:t>
            </a:r>
            <a:r>
              <a:rPr lang="it-CH" altLang="it-IT" sz="2000" dirty="0">
                <a:effectLst/>
                <a:latin typeface="Arial" panose="020B0604020202020204" pitchFamily="34" charset="0"/>
              </a:rPr>
              <a:t>(</a:t>
            </a:r>
            <a:r>
              <a:rPr lang="it-CH" altLang="it-IT" sz="2000" dirty="0"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75 W/</a:t>
            </a:r>
            <a:r>
              <a:rPr lang="it-CH" altLang="it-IT" sz="2000" dirty="0" err="1"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mK</a:t>
            </a:r>
            <a:r>
              <a:rPr lang="it-CH" altLang="it-IT" sz="2000" dirty="0"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)</a:t>
            </a:r>
            <a:r>
              <a:rPr lang="it-CH" altLang="it-IT" sz="2000" dirty="0">
                <a:effectLst/>
                <a:latin typeface="Arial" panose="020B0604020202020204" pitchFamily="34" charset="0"/>
              </a:rPr>
              <a:t> </a:t>
            </a:r>
            <a:r>
              <a:rPr lang="it-CH" altLang="it-IT" sz="2000" dirty="0">
                <a:effectLst/>
                <a:latin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it-CH" altLang="it-IT" sz="2000" dirty="0">
                <a:effectLst/>
                <a:latin typeface="Arial" panose="020B0604020202020204" pitchFamily="34" charset="0"/>
              </a:rPr>
              <a:t>3 mm </a:t>
            </a:r>
            <a:r>
              <a:rPr lang="it-CH" altLang="it-IT" sz="2000" dirty="0" err="1">
                <a:effectLst/>
                <a:latin typeface="Arial" panose="020B0604020202020204" pitchFamily="34" charset="0"/>
              </a:rPr>
              <a:t>thick</a:t>
            </a:r>
            <a:r>
              <a:rPr lang="it-CH" altLang="it-IT" sz="2000" dirty="0">
                <a:effectLst/>
                <a:latin typeface="Arial" panose="020B0604020202020204" pitchFamily="34" charset="0"/>
              </a:rPr>
              <a:t> Nb </a:t>
            </a:r>
            <a:r>
              <a:rPr lang="it-CH" altLang="it-IT" sz="2000" dirty="0" err="1">
                <a:effectLst/>
                <a:latin typeface="Arial" panose="020B0604020202020204" pitchFamily="34" charset="0"/>
              </a:rPr>
              <a:t>sheets</a:t>
            </a:r>
            <a:r>
              <a:rPr lang="it-CH" altLang="it-IT" sz="2000" dirty="0">
                <a:effectLst/>
                <a:latin typeface="Arial" panose="020B0604020202020204" pitchFamily="34" charset="0"/>
              </a:rPr>
              <a:t>, </a:t>
            </a:r>
            <a:r>
              <a:rPr lang="it-CH" altLang="it-IT" sz="2000" b="1" dirty="0" err="1">
                <a:effectLst/>
                <a:latin typeface="Arial" panose="020B0604020202020204" pitchFamily="34" charset="0"/>
              </a:rPr>
              <a:t>filled</a:t>
            </a:r>
            <a:r>
              <a:rPr lang="it-CH" altLang="it-IT" sz="2000" b="1" dirty="0">
                <a:effectLst/>
                <a:latin typeface="Arial" panose="020B0604020202020204" pitchFamily="34" charset="0"/>
              </a:rPr>
              <a:t> with He</a:t>
            </a:r>
            <a:endParaRPr lang="it-IT" altLang="it-IT" sz="2000" b="1" dirty="0">
              <a:effectLst/>
              <a:latin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	</a:t>
            </a:r>
          </a:p>
          <a:p>
            <a:pPr algn="ctr">
              <a:lnSpc>
                <a:spcPct val="90000"/>
              </a:lnSpc>
            </a:pPr>
            <a:r>
              <a:rPr lang="it-IT" altLang="it-IT" sz="2000" dirty="0" err="1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Not</a:t>
            </a: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 Nb/Cu </a:t>
            </a:r>
            <a:r>
              <a:rPr lang="it-IT" altLang="it-IT" sz="2000" dirty="0" err="1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sputtering</a:t>
            </a: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 (</a:t>
            </a:r>
            <a:r>
              <a:rPr lang="it-IT" altLang="it-IT" sz="2000" dirty="0" err="1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further</a:t>
            </a:r>
            <a:r>
              <a:rPr lang="it-IT" altLang="it-IT" sz="2000" dirty="0">
                <a:effectLst/>
                <a:latin typeface="Arial" panose="020B0604020202020204" pitchFamily="34" charset="0"/>
                <a:ea typeface="Arial Unicode MS" pitchFamily="34" charset="-128"/>
                <a:sym typeface="Symbol" panose="05050102010706020507" pitchFamily="18" charset="2"/>
              </a:rPr>
              <a:t> R&amp;D)</a:t>
            </a:r>
          </a:p>
        </p:txBody>
      </p:sp>
      <p:sp>
        <p:nvSpPr>
          <p:cNvPr id="76818" name="Line 18"/>
          <p:cNvSpPr>
            <a:spLocks noChangeShapeType="1"/>
          </p:cNvSpPr>
          <p:nvPr/>
        </p:nvSpPr>
        <p:spPr bwMode="auto">
          <a:xfrm flipH="1">
            <a:off x="626368" y="2362200"/>
            <a:ext cx="0" cy="3429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 rot="16200000">
            <a:off x="-217388" y="3815557"/>
            <a:ext cx="1295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800" b="1" dirty="0">
                <a:effectLst/>
              </a:rPr>
              <a:t>0.8 m</a:t>
            </a:r>
            <a:endParaRPr lang="it-IT" altLang="it-IT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0503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131845"/>
            <a:ext cx="3121423" cy="1981372"/>
          </a:xfrm>
          <a:prstGeom prst="rect">
            <a:avLst/>
          </a:prstGeom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693678"/>
          </a:xfrm>
        </p:spPr>
        <p:txBody>
          <a:bodyPr/>
          <a:lstStyle/>
          <a:p>
            <a:r>
              <a:rPr lang="it-IT" altLang="it-IT" dirty="0" smtClean="0">
                <a:solidFill>
                  <a:srgbClr val="00B0F0"/>
                </a:solidFill>
              </a:rPr>
              <a:t>Construction and </a:t>
            </a:r>
            <a:r>
              <a:rPr lang="it-IT" altLang="it-IT" dirty="0" err="1" smtClean="0">
                <a:solidFill>
                  <a:srgbClr val="00B0F0"/>
                </a:solidFill>
              </a:rPr>
              <a:t>tuning</a:t>
            </a:r>
            <a:r>
              <a:rPr lang="it-IT" altLang="it-IT" dirty="0" smtClean="0">
                <a:solidFill>
                  <a:srgbClr val="00B0F0"/>
                </a:solidFill>
              </a:rPr>
              <a:t> </a:t>
            </a:r>
            <a:r>
              <a:rPr lang="it-IT" altLang="it-IT" dirty="0" err="1" smtClean="0">
                <a:solidFill>
                  <a:srgbClr val="00B0F0"/>
                </a:solidFill>
              </a:rPr>
              <a:t>process</a:t>
            </a:r>
            <a:endParaRPr lang="it-IT" altLang="it-IT" dirty="0">
              <a:solidFill>
                <a:srgbClr val="00B0F0"/>
              </a:solidFill>
            </a:endParaRPr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323528" y="5733256"/>
            <a:ext cx="8424936" cy="4320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14288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sz="2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it-IT" altLang="it-IT" sz="2000" baseline="-25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300K</a:t>
            </a:r>
            <a:r>
              <a:rPr lang="it-IT" altLang="it-IT" sz="20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to f</a:t>
            </a:r>
            <a:r>
              <a:rPr lang="it-IT" altLang="it-IT" sz="2000" baseline="-25000" dirty="0" smtClean="0">
                <a:solidFill>
                  <a:srgbClr val="0000FF"/>
                </a:solidFill>
                <a:latin typeface="Arial" panose="020B0604020202020204" pitchFamily="34" charset="0"/>
              </a:rPr>
              <a:t>4K</a:t>
            </a:r>
            <a:r>
              <a:rPr lang="it-IT" altLang="it-IT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:  </a:t>
            </a:r>
            <a:r>
              <a:rPr lang="it-IT" altLang="it-IT" sz="2000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need</a:t>
            </a:r>
            <a:r>
              <a:rPr lang="it-IT" altLang="it-IT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 to </a:t>
            </a:r>
            <a:r>
              <a:rPr lang="it-IT" altLang="it-IT" sz="2000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predict</a:t>
            </a:r>
            <a:r>
              <a:rPr lang="it-IT" altLang="it-IT" sz="2000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v</a:t>
            </a:r>
            <a:r>
              <a:rPr lang="it-IT" altLang="it-IT" sz="2000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acuum</a:t>
            </a:r>
            <a:r>
              <a:rPr lang="it-IT" altLang="it-IT" sz="20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altLang="it-IT" sz="2000" dirty="0" err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cooldown</a:t>
            </a:r>
            <a:r>
              <a:rPr lang="it-IT" altLang="it-IT" sz="2000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altLang="it-IT" sz="2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BCP </a:t>
            </a:r>
            <a:r>
              <a:rPr lang="it-IT" altLang="it-IT" sz="2000" dirty="0" err="1" smtClean="0">
                <a:solidFill>
                  <a:srgbClr val="0000FF"/>
                </a:solidFill>
                <a:effectLst/>
                <a:latin typeface="Symbol" panose="05050102010706020507" pitchFamily="18" charset="2"/>
              </a:rPr>
              <a:t>D</a:t>
            </a:r>
            <a:r>
              <a:rPr lang="it-IT" altLang="it-IT" sz="2000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</a:t>
            </a:r>
            <a:r>
              <a:rPr lang="it-IT" altLang="it-IT" sz="2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!  </a:t>
            </a:r>
            <a:r>
              <a:rPr lang="it-IT" altLang="it-IT" sz="2000" b="1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Full-scale SS </a:t>
            </a:r>
            <a:r>
              <a:rPr lang="it-IT" altLang="it-IT" sz="20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technological</a:t>
            </a:r>
            <a:r>
              <a:rPr lang="it-IT" altLang="it-IT" sz="2000" b="1" dirty="0" smtClean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000" b="1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prototype</a:t>
            </a:r>
            <a:r>
              <a:rPr lang="it-IT" altLang="it-IT" sz="2000" dirty="0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altLang="it-IT" sz="2000" dirty="0" err="1" smtClean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developed</a:t>
            </a:r>
            <a:endParaRPr lang="it-IT" altLang="it-IT" sz="2000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5490" name="Rectangle 18"/>
          <p:cNvSpPr>
            <a:spLocks noChangeArrowheads="1"/>
          </p:cNvSpPr>
          <p:nvPr/>
        </p:nvSpPr>
        <p:spPr bwMode="auto">
          <a:xfrm>
            <a:off x="3563888" y="2662807"/>
            <a:ext cx="2594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dirty="0" smtClean="0">
                <a:solidFill>
                  <a:schemeClr val="bg1"/>
                </a:solidFill>
                <a:effectLst/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 and </a:t>
            </a:r>
            <a:r>
              <a:rPr lang="it-IT" altLang="it-IT" dirty="0">
                <a:solidFill>
                  <a:schemeClr val="bg1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it-IT" altLang="it-IT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C-</a:t>
            </a:r>
            <a:r>
              <a:rPr lang="it-IT" altLang="it-IT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tuning</a:t>
            </a:r>
            <a:endParaRPr lang="it-IT" altLang="it-IT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3" descr="D:\Fotografie\SRFQ2_in_niobio\Nb_Rough_tuning\Prima_RF_misura\29109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7" y="1136870"/>
            <a:ext cx="2488704" cy="1866528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Fotografie\SRFQ2_in_niobio\EBW_stems_tank\27019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37" y="3289165"/>
            <a:ext cx="1810568" cy="2414090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Fotografie\SRFQ2_in_niobio\EBW_flan_a_RFQ\21049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9282"/>
            <a:ext cx="1810824" cy="2414432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Fotografie\Chimica_foto\ChimCERN\Tests_AISI_Sep98\31.8_2.9.98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9165"/>
            <a:ext cx="1810568" cy="241409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Segnaposto contenuto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97279" y="3608577"/>
            <a:ext cx="2281141" cy="170486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305" y="1168692"/>
            <a:ext cx="2181151" cy="1917939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18"/>
          <p:cNvSpPr>
            <a:spLocks noChangeArrowheads="1"/>
          </p:cNvSpPr>
          <p:nvPr/>
        </p:nvSpPr>
        <p:spPr bwMode="auto">
          <a:xfrm>
            <a:off x="6300192" y="2570383"/>
            <a:ext cx="2594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Annealing</a:t>
            </a: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(DESY)</a:t>
            </a:r>
            <a:endParaRPr lang="it-IT" altLang="it-IT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539552" y="3212976"/>
            <a:ext cx="33123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EB </a:t>
            </a:r>
            <a:r>
              <a:rPr lang="it-IT" altLang="it-IT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Welding</a:t>
            </a: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(Zanon </a:t>
            </a:r>
            <a:r>
              <a:rPr lang="it-IT" altLang="it-IT" dirty="0" err="1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</a:t>
            </a: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altLang="it-IT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4283968" y="5301208"/>
            <a:ext cx="19545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BCP (CERN)</a:t>
            </a:r>
            <a:endParaRPr lang="it-IT" altLang="it-IT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6560557" y="3608577"/>
            <a:ext cx="19545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None/>
            </a:pPr>
            <a:r>
              <a:rPr lang="it-IT" altLang="it-IT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HPWR</a:t>
            </a:r>
            <a:r>
              <a:rPr lang="it-IT" altLang="it-IT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(INFN)</a:t>
            </a:r>
            <a:endParaRPr lang="it-IT" altLang="it-IT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0040" y="116632"/>
            <a:ext cx="7772400" cy="809172"/>
          </a:xfrm>
        </p:spPr>
        <p:txBody>
          <a:bodyPr/>
          <a:lstStyle/>
          <a:p>
            <a:r>
              <a:rPr lang="it-IT" sz="3200" dirty="0">
                <a:solidFill>
                  <a:srgbClr val="00B0F0"/>
                </a:solidFill>
              </a:rPr>
              <a:t>f</a:t>
            </a:r>
            <a:r>
              <a:rPr lang="it-IT" sz="3200" dirty="0" smtClean="0">
                <a:solidFill>
                  <a:srgbClr val="00B0F0"/>
                </a:solidFill>
              </a:rPr>
              <a:t>-</a:t>
            </a:r>
            <a:r>
              <a:rPr lang="it-IT" sz="3200" dirty="0" err="1" smtClean="0">
                <a:solidFill>
                  <a:srgbClr val="00B0F0"/>
                </a:solidFill>
              </a:rPr>
              <a:t>sensitivity</a:t>
            </a:r>
            <a:r>
              <a:rPr lang="it-IT" sz="3200" dirty="0" smtClean="0">
                <a:solidFill>
                  <a:srgbClr val="00B0F0"/>
                </a:solidFill>
              </a:rPr>
              <a:t> to </a:t>
            </a:r>
            <a:r>
              <a:rPr lang="it-IT" altLang="it-IT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vacuum</a:t>
            </a:r>
            <a:r>
              <a:rPr lang="it-IT" altLang="it-IT" sz="320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it-IT" altLang="it-IT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cooldown</a:t>
            </a:r>
            <a:r>
              <a:rPr lang="it-IT" altLang="it-IT" sz="3200" dirty="0">
                <a:solidFill>
                  <a:srgbClr val="00B0F0"/>
                </a:solidFill>
                <a:latin typeface="Arial" panose="020B0604020202020204" pitchFamily="34" charset="0"/>
              </a:rPr>
              <a:t>, BCP </a:t>
            </a:r>
            <a:endParaRPr lang="it-IT" sz="3200" dirty="0">
              <a:solidFill>
                <a:srgbClr val="00B0F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55" y="2950207"/>
            <a:ext cx="3175874" cy="170293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19" y="4653136"/>
            <a:ext cx="3138679" cy="1806083"/>
          </a:xfrm>
          <a:prstGeom prst="rect">
            <a:avLst/>
          </a:prstGeom>
        </p:spPr>
      </p:pic>
      <p:pic>
        <p:nvPicPr>
          <p:cNvPr id="7" name="Segnaposto grafico 6"/>
          <p:cNvPicPr>
            <a:picLocks noGrp="1" noChangeAspect="1"/>
          </p:cNvPicPr>
          <p:nvPr>
            <p:ph type="chart" sz="half" idx="1"/>
          </p:nvPr>
        </p:nvPicPr>
        <p:blipFill>
          <a:blip r:embed="rId4"/>
          <a:stretch>
            <a:fillRect/>
          </a:stretch>
        </p:blipFill>
        <p:spPr>
          <a:xfrm>
            <a:off x="541519" y="1197754"/>
            <a:ext cx="3138679" cy="1775414"/>
          </a:xfrm>
          <a:prstGeom prst="rect">
            <a:avLst/>
          </a:prstGeom>
        </p:spPr>
      </p:pic>
      <p:pic>
        <p:nvPicPr>
          <p:cNvPr id="8" name="Segnaposto contenuto 5"/>
          <p:cNvPicPr>
            <a:picLocks/>
          </p:cNvPicPr>
          <p:nvPr/>
        </p:nvPicPr>
        <p:blipFill>
          <a:blip r:embed="rId5"/>
          <a:stretch/>
        </p:blipFill>
        <p:spPr>
          <a:xfrm>
            <a:off x="4152173" y="1484784"/>
            <a:ext cx="1787979" cy="3312368"/>
          </a:xfrm>
          <a:prstGeom prst="rect">
            <a:avLst/>
          </a:prstGeom>
          <a:ln>
            <a:noFill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89922"/>
            <a:ext cx="2468169" cy="163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3818115"/>
            <a:ext cx="2520281" cy="17784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280428" y="5652537"/>
            <a:ext cx="2329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dirty="0"/>
              <a:t>Slow </a:t>
            </a:r>
            <a:r>
              <a:rPr lang="it-IT" sz="1600" dirty="0" err="1"/>
              <a:t>tuner</a:t>
            </a:r>
            <a:r>
              <a:rPr lang="it-IT" sz="1600" dirty="0"/>
              <a:t> </a:t>
            </a:r>
            <a:r>
              <a:rPr lang="it-IT" sz="1600" dirty="0" err="1"/>
              <a:t>range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smtClean="0"/>
              <a:t>4K,</a:t>
            </a:r>
          </a:p>
          <a:p>
            <a:pPr algn="ctr"/>
            <a:r>
              <a:rPr lang="it-IT" sz="1600" dirty="0" err="1" smtClean="0">
                <a:latin typeface="Symbol" panose="05050102010706020507" pitchFamily="18" charset="2"/>
              </a:rPr>
              <a:t>D</a:t>
            </a:r>
            <a:r>
              <a:rPr lang="it-IT" sz="1600" dirty="0" err="1" smtClean="0"/>
              <a:t>z</a:t>
            </a:r>
            <a:r>
              <a:rPr lang="it-IT" sz="1600" dirty="0" smtClean="0"/>
              <a:t>=± 2,5 mm</a:t>
            </a:r>
            <a:endParaRPr lang="it-IT" sz="16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945442" y="4739660"/>
            <a:ext cx="22381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/>
              <a:t>Slow </a:t>
            </a:r>
            <a:r>
              <a:rPr lang="it-IT" sz="1600" b="1" dirty="0" smtClean="0"/>
              <a:t>f-</a:t>
            </a:r>
            <a:r>
              <a:rPr lang="it-IT" sz="1600" b="1" dirty="0" err="1" smtClean="0"/>
              <a:t>tuning</a:t>
            </a:r>
            <a:r>
              <a:rPr lang="it-IT" sz="1600" b="1" dirty="0" smtClean="0"/>
              <a:t> </a:t>
            </a:r>
            <a:r>
              <a:rPr lang="it-IT" sz="1600" dirty="0" smtClean="0"/>
              <a:t>from </a:t>
            </a:r>
          </a:p>
          <a:p>
            <a:pPr algn="ctr"/>
            <a:r>
              <a:rPr lang="it-IT" sz="1600" dirty="0" smtClean="0"/>
              <a:t>in/out </a:t>
            </a:r>
            <a:r>
              <a:rPr lang="it-IT" sz="1600" dirty="0" err="1" smtClean="0"/>
              <a:t>deformation</a:t>
            </a:r>
            <a:endParaRPr lang="it-IT" sz="1600" dirty="0" smtClean="0"/>
          </a:p>
          <a:p>
            <a:pPr algn="ctr"/>
            <a:r>
              <a:rPr lang="it-IT" sz="1600" dirty="0"/>
              <a:t>o</a:t>
            </a:r>
            <a:r>
              <a:rPr lang="it-IT" sz="1600" dirty="0" smtClean="0"/>
              <a:t>f 2 </a:t>
            </a:r>
            <a:r>
              <a:rPr lang="it-IT" sz="1600" b="1" dirty="0" smtClean="0"/>
              <a:t>Nb/Cu </a:t>
            </a:r>
            <a:r>
              <a:rPr lang="it-IT" sz="1600" b="1" dirty="0" err="1" smtClean="0"/>
              <a:t>sputtered</a:t>
            </a:r>
            <a:r>
              <a:rPr lang="it-IT" sz="1600" b="1" dirty="0" smtClean="0"/>
              <a:t> </a:t>
            </a:r>
          </a:p>
          <a:p>
            <a:pPr algn="ctr"/>
            <a:r>
              <a:rPr lang="it-IT" sz="1600" b="1" dirty="0" smtClean="0"/>
              <a:t>end </a:t>
            </a:r>
            <a:r>
              <a:rPr lang="it-IT" sz="1600" b="1" dirty="0" err="1" smtClean="0"/>
              <a:t>plates</a:t>
            </a:r>
            <a:r>
              <a:rPr lang="it-IT" sz="1600" b="1" dirty="0" smtClean="0"/>
              <a:t> </a:t>
            </a:r>
            <a:r>
              <a:rPr lang="it-IT" sz="1600" dirty="0" smtClean="0"/>
              <a:t>(RF joint </a:t>
            </a:r>
          </a:p>
          <a:p>
            <a:pPr algn="ctr"/>
            <a:r>
              <a:rPr lang="it-IT" sz="1600" dirty="0" err="1" smtClean="0"/>
              <a:t>tighness</a:t>
            </a:r>
            <a:r>
              <a:rPr lang="it-IT" sz="1600" dirty="0" smtClean="0"/>
              <a:t> </a:t>
            </a:r>
            <a:r>
              <a:rPr lang="it-IT" sz="1600" dirty="0" err="1" smtClean="0"/>
              <a:t>is</a:t>
            </a:r>
            <a:r>
              <a:rPr lang="it-IT" sz="1600" dirty="0" smtClean="0"/>
              <a:t> </a:t>
            </a:r>
            <a:r>
              <a:rPr lang="it-IT" sz="1600" dirty="0" err="1" smtClean="0"/>
              <a:t>crucial</a:t>
            </a:r>
            <a:r>
              <a:rPr lang="it-IT" sz="1600" dirty="0" smtClean="0"/>
              <a:t> </a:t>
            </a:r>
          </a:p>
          <a:p>
            <a:pPr algn="ctr"/>
            <a:r>
              <a:rPr lang="it-IT" sz="1600" dirty="0" smtClean="0"/>
              <a:t>H=3÷6 </a:t>
            </a:r>
            <a:r>
              <a:rPr lang="it-IT" sz="1600" dirty="0" err="1" smtClean="0"/>
              <a:t>mT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-248098" y="1733150"/>
            <a:ext cx="129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Vacuum</a:t>
            </a:r>
            <a:endParaRPr lang="it-IT" sz="2400" dirty="0"/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-411305" y="3520173"/>
            <a:ext cx="1556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Cooldown</a:t>
            </a:r>
            <a:endParaRPr lang="it-IT" sz="2400" dirty="0"/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-28199" y="5307196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BCP</a:t>
            </a:r>
            <a:endParaRPr lang="it-IT" sz="24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210552" y="1619508"/>
            <a:ext cx="236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 b="1" u="sng" dirty="0" smtClean="0"/>
              <a:t>End </a:t>
            </a:r>
            <a:r>
              <a:rPr lang="it-IT" sz="1800" b="1" u="sng" dirty="0" err="1" smtClean="0"/>
              <a:t>plates</a:t>
            </a:r>
            <a:r>
              <a:rPr lang="it-IT" sz="1800" b="1" u="sng" dirty="0" smtClean="0"/>
              <a:t> in Nb/Cu</a:t>
            </a:r>
            <a:endParaRPr lang="it-IT" sz="1800" b="1" u="sng" dirty="0"/>
          </a:p>
        </p:txBody>
      </p:sp>
      <p:cxnSp>
        <p:nvCxnSpPr>
          <p:cNvPr id="16" name="Connettore diritto 15"/>
          <p:cNvCxnSpPr/>
          <p:nvPr/>
        </p:nvCxnSpPr>
        <p:spPr>
          <a:xfrm>
            <a:off x="3851920" y="925804"/>
            <a:ext cx="0" cy="5311508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492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Outline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052936"/>
          </a:xfrm>
        </p:spPr>
        <p:txBody>
          <a:bodyPr/>
          <a:lstStyle/>
          <a:p>
            <a:r>
              <a:rPr lang="it-IT" dirty="0" smtClean="0"/>
              <a:t>The PIAVE S-</a:t>
            </a:r>
            <a:r>
              <a:rPr lang="it-IT" dirty="0" err="1" smtClean="0"/>
              <a:t>RFQs</a:t>
            </a:r>
            <a:r>
              <a:rPr lang="it-IT" dirty="0" smtClean="0"/>
              <a:t> and </a:t>
            </a:r>
            <a:r>
              <a:rPr lang="it-IT" dirty="0" err="1" smtClean="0"/>
              <a:t>precursors</a:t>
            </a:r>
            <a:endParaRPr lang="it-IT" dirty="0" smtClean="0"/>
          </a:p>
          <a:p>
            <a:r>
              <a:rPr lang="it-IT" dirty="0" smtClean="0"/>
              <a:t>Design and </a:t>
            </a:r>
            <a:r>
              <a:rPr lang="it-IT" dirty="0" err="1" smtClean="0"/>
              <a:t>construction</a:t>
            </a:r>
            <a:r>
              <a:rPr lang="it-IT" dirty="0" smtClean="0"/>
              <a:t> </a:t>
            </a:r>
            <a:r>
              <a:rPr lang="it-IT" dirty="0" err="1" smtClean="0"/>
              <a:t>highlights</a:t>
            </a:r>
            <a:endParaRPr lang="it-IT" dirty="0" smtClean="0"/>
          </a:p>
          <a:p>
            <a:r>
              <a:rPr lang="it-IT" dirty="0" smtClean="0">
                <a:solidFill>
                  <a:srgbClr val="00B0F0"/>
                </a:solidFill>
              </a:rPr>
              <a:t>Q-</a:t>
            </a:r>
            <a:r>
              <a:rPr lang="it-IT" dirty="0" err="1" smtClean="0">
                <a:solidFill>
                  <a:srgbClr val="00B0F0"/>
                </a:solidFill>
              </a:rPr>
              <a:t>curves</a:t>
            </a:r>
            <a:r>
              <a:rPr lang="it-IT" dirty="0" smtClean="0">
                <a:solidFill>
                  <a:srgbClr val="00B0F0"/>
                </a:solidFill>
              </a:rPr>
              <a:t>, </a:t>
            </a:r>
            <a:r>
              <a:rPr lang="it-IT" dirty="0" err="1" smtClean="0">
                <a:solidFill>
                  <a:srgbClr val="00B0F0"/>
                </a:solidFill>
              </a:rPr>
              <a:t>alignment</a:t>
            </a:r>
            <a:r>
              <a:rPr lang="it-IT" dirty="0" smtClean="0">
                <a:solidFill>
                  <a:srgbClr val="00B0F0"/>
                </a:solidFill>
              </a:rPr>
              <a:t>, </a:t>
            </a:r>
            <a:r>
              <a:rPr lang="it-IT" dirty="0" err="1" smtClean="0">
                <a:solidFill>
                  <a:srgbClr val="00B0F0"/>
                </a:solidFill>
              </a:rPr>
              <a:t>f&amp;A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 err="1" smtClean="0">
                <a:solidFill>
                  <a:srgbClr val="00B0F0"/>
                </a:solidFill>
              </a:rPr>
              <a:t>locking</a:t>
            </a:r>
            <a:endParaRPr lang="it-IT" dirty="0" smtClean="0">
              <a:solidFill>
                <a:srgbClr val="00B0F0"/>
              </a:solidFill>
            </a:endParaRPr>
          </a:p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upgrades</a:t>
            </a:r>
            <a:r>
              <a:rPr lang="it-IT" dirty="0" smtClean="0"/>
              <a:t> of PIAVE S-</a:t>
            </a:r>
            <a:r>
              <a:rPr lang="it-IT" dirty="0" err="1" smtClean="0"/>
              <a:t>RFQs</a:t>
            </a:r>
            <a:endParaRPr lang="it-IT" dirty="0" smtClean="0"/>
          </a:p>
          <a:p>
            <a:r>
              <a:rPr lang="it-IT" dirty="0" smtClean="0"/>
              <a:t>S-</a:t>
            </a:r>
            <a:r>
              <a:rPr lang="it-IT" dirty="0" err="1" smtClean="0"/>
              <a:t>RFQs</a:t>
            </a:r>
            <a:r>
              <a:rPr lang="it-IT" dirty="0" smtClean="0"/>
              <a:t> vs N-</a:t>
            </a:r>
            <a:r>
              <a:rPr lang="it-IT" dirty="0" err="1" smtClean="0"/>
              <a:t>RFQs</a:t>
            </a:r>
            <a:r>
              <a:rPr lang="it-IT" dirty="0" smtClean="0"/>
              <a:t> for high-I </a:t>
            </a:r>
            <a:r>
              <a:rPr lang="it-IT" dirty="0" err="1" smtClean="0"/>
              <a:t>linacs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30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803176"/>
          </a:xfrm>
        </p:spPr>
        <p:txBody>
          <a:bodyPr/>
          <a:lstStyle/>
          <a:p>
            <a:r>
              <a:rPr lang="en-US" altLang="it-IT" dirty="0">
                <a:solidFill>
                  <a:srgbClr val="00B0F0"/>
                </a:solidFill>
              </a:rPr>
              <a:t>The main issues of </a:t>
            </a:r>
            <a:r>
              <a:rPr lang="en-US" altLang="it-IT" dirty="0" smtClean="0">
                <a:solidFill>
                  <a:srgbClr val="00B0F0"/>
                </a:solidFill>
              </a:rPr>
              <a:t>S-RFQs, besides getting the right </a:t>
            </a:r>
            <a:r>
              <a:rPr lang="en-US" altLang="it-IT" dirty="0" err="1" smtClean="0">
                <a:solidFill>
                  <a:srgbClr val="00B0F0"/>
                </a:solidFill>
              </a:rPr>
              <a:t>f</a:t>
            </a:r>
            <a:r>
              <a:rPr lang="en-US" altLang="it-IT" baseline="-25000" dirty="0" err="1" smtClean="0">
                <a:solidFill>
                  <a:srgbClr val="00B0F0"/>
                </a:solidFill>
              </a:rPr>
              <a:t>res</a:t>
            </a:r>
            <a:r>
              <a:rPr lang="en-US" altLang="it-IT" dirty="0" smtClean="0">
                <a:solidFill>
                  <a:srgbClr val="00B0F0"/>
                </a:solidFill>
              </a:rPr>
              <a:t>…</a:t>
            </a:r>
            <a:endParaRPr lang="it-IT" baseline="-25000" dirty="0">
              <a:solidFill>
                <a:srgbClr val="00B0F0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39552" y="1844824"/>
            <a:ext cx="8136904" cy="4114800"/>
          </a:xfrm>
        </p:spPr>
        <p:txBody>
          <a:bodyPr/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altLang="it-IT" sz="2800" b="1" dirty="0"/>
              <a:t>Q </a:t>
            </a:r>
            <a:r>
              <a:rPr lang="en-US" altLang="it-IT" sz="2800" b="1" dirty="0" smtClean="0"/>
              <a:t>curve</a:t>
            </a:r>
            <a:r>
              <a:rPr lang="en-US" altLang="it-IT" sz="2800" dirty="0" smtClean="0"/>
              <a:t> specs: </a:t>
            </a:r>
            <a:r>
              <a:rPr lang="en-US" altLang="it-IT" sz="2800" dirty="0" err="1" smtClean="0"/>
              <a:t>E</a:t>
            </a:r>
            <a:r>
              <a:rPr lang="en-US" altLang="it-IT" sz="2800" baseline="-20000" dirty="0" err="1" smtClean="0"/>
              <a:t>s,p</a:t>
            </a:r>
            <a:r>
              <a:rPr lang="en-US" altLang="it-IT" sz="2800" dirty="0" smtClean="0"/>
              <a:t>=25,5 MV/m @ </a:t>
            </a:r>
            <a:r>
              <a:rPr lang="en-US" altLang="it-IT" sz="2800" dirty="0" err="1"/>
              <a:t>P</a:t>
            </a:r>
            <a:r>
              <a:rPr lang="en-US" altLang="it-IT" sz="2800" baseline="-20000" dirty="0" err="1"/>
              <a:t>cav</a:t>
            </a:r>
            <a:r>
              <a:rPr lang="en-US" altLang="it-IT" sz="2800" dirty="0"/>
              <a:t> </a:t>
            </a:r>
            <a:r>
              <a:rPr lang="en-US" altLang="it-IT" sz="2800" dirty="0">
                <a:cs typeface="Arial" panose="020B0604020202020204" pitchFamily="34" charset="0"/>
              </a:rPr>
              <a:t>≤</a:t>
            </a:r>
            <a:r>
              <a:rPr lang="en-US" altLang="it-IT" sz="2800" dirty="0"/>
              <a:t> 10 W</a:t>
            </a:r>
          </a:p>
          <a:p>
            <a:pPr marL="514350" indent="-514350">
              <a:lnSpc>
                <a:spcPct val="90000"/>
              </a:lnSpc>
              <a:buFont typeface="+mj-lt"/>
              <a:buAutoNum type="arabicPeriod"/>
            </a:pPr>
            <a:r>
              <a:rPr lang="en-US" altLang="it-IT" sz="2800" b="1" dirty="0">
                <a:latin typeface="Arial" panose="020B0604020202020204" pitchFamily="34" charset="0"/>
              </a:rPr>
              <a:t>Alignment:  </a:t>
            </a:r>
            <a:r>
              <a:rPr lang="en-US" altLang="it-IT" sz="2800" dirty="0">
                <a:latin typeface="Arial" panose="020B0604020202020204" pitchFamily="34" charset="0"/>
              </a:rPr>
              <a:t>among the vanes and </a:t>
            </a:r>
            <a:r>
              <a:rPr lang="en-US" altLang="it-IT" sz="2800" dirty="0" err="1">
                <a:latin typeface="Arial" panose="020B0604020202020204" pitchFamily="34" charset="0"/>
              </a:rPr>
              <a:t>and</a:t>
            </a:r>
            <a:r>
              <a:rPr lang="en-US" altLang="it-IT" sz="2800" dirty="0">
                <a:latin typeface="Arial" panose="020B0604020202020204" pitchFamily="34" charset="0"/>
              </a:rPr>
              <a:t> between RFQ and beam axis (better than ± 0.2 mm for </a:t>
            </a:r>
            <a:r>
              <a:rPr lang="en-US" altLang="it-IT" sz="2800" u="sng" dirty="0">
                <a:latin typeface="Arial" panose="020B0604020202020204" pitchFamily="34" charset="0"/>
              </a:rPr>
              <a:t>good beam transmission</a:t>
            </a:r>
            <a:r>
              <a:rPr lang="en-US" altLang="it-IT" sz="2800" dirty="0">
                <a:latin typeface="Arial" panose="020B0604020202020204" pitchFamily="34" charset="0"/>
              </a:rPr>
              <a:t>)</a:t>
            </a:r>
            <a:endParaRPr lang="en-US" altLang="it-IT" sz="2800" dirty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altLang="it-IT" sz="2800" dirty="0"/>
              <a:t>K</a:t>
            </a:r>
            <a:r>
              <a:rPr lang="en-US" altLang="it-IT" sz="2800" dirty="0" smtClean="0"/>
              <a:t>eep </a:t>
            </a:r>
            <a:r>
              <a:rPr lang="en-US" altLang="it-IT" sz="2800" b="1" dirty="0"/>
              <a:t>frequency locking</a:t>
            </a:r>
            <a:r>
              <a:rPr lang="en-US" altLang="it-IT" sz="2800" dirty="0"/>
              <a:t> to M.O. vs </a:t>
            </a:r>
            <a:r>
              <a:rPr lang="en-US" altLang="it-IT" sz="2800" b="1" dirty="0"/>
              <a:t>slow</a:t>
            </a:r>
            <a:r>
              <a:rPr lang="en-US" altLang="it-IT" sz="2800" dirty="0"/>
              <a:t> volume changes (drifts of the liquid He P) and </a:t>
            </a:r>
            <a:r>
              <a:rPr lang="en-US" altLang="it-IT" sz="2800" b="1" dirty="0"/>
              <a:t>fast</a:t>
            </a:r>
            <a:r>
              <a:rPr lang="en-US" altLang="it-IT" sz="2800" dirty="0"/>
              <a:t> </a:t>
            </a:r>
            <a:r>
              <a:rPr lang="en-US" altLang="it-IT" sz="2800" dirty="0" smtClean="0"/>
              <a:t>vibrations (and Lorenz detuning)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6299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547663" y="116632"/>
            <a:ext cx="6048673" cy="92211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it-IT" sz="2800" dirty="0" smtClean="0">
                <a:solidFill>
                  <a:srgbClr val="00B0F0"/>
                </a:solidFill>
              </a:rPr>
              <a:t>Unloaded </a:t>
            </a:r>
            <a:r>
              <a:rPr lang="en-US" altLang="it-IT" sz="2800" b="1" dirty="0" smtClean="0">
                <a:solidFill>
                  <a:srgbClr val="00B0F0"/>
                </a:solidFill>
              </a:rPr>
              <a:t>Q </a:t>
            </a:r>
            <a:r>
              <a:rPr lang="en-US" altLang="it-IT" sz="2800" b="1" dirty="0">
                <a:solidFill>
                  <a:srgbClr val="00B0F0"/>
                </a:solidFill>
              </a:rPr>
              <a:t>curve</a:t>
            </a:r>
            <a:r>
              <a:rPr lang="en-US" altLang="it-IT" sz="2800" dirty="0">
                <a:solidFill>
                  <a:srgbClr val="00B0F0"/>
                </a:solidFill>
              </a:rPr>
              <a:t>:  </a:t>
            </a:r>
            <a:r>
              <a:rPr lang="en-US" altLang="it-IT" sz="2800" dirty="0" smtClean="0">
                <a:solidFill>
                  <a:srgbClr val="00B0F0"/>
                </a:solidFill>
              </a:rPr>
              <a:t/>
            </a:r>
            <a:br>
              <a:rPr lang="en-US" altLang="it-IT" sz="2800" dirty="0" smtClean="0">
                <a:solidFill>
                  <a:srgbClr val="00B0F0"/>
                </a:solidFill>
              </a:rPr>
            </a:br>
            <a:r>
              <a:rPr lang="en-US" altLang="it-IT" sz="2800" dirty="0" smtClean="0">
                <a:solidFill>
                  <a:srgbClr val="00B0F0"/>
                </a:solidFill>
              </a:rPr>
              <a:t>nominal </a:t>
            </a:r>
            <a:r>
              <a:rPr lang="en-US" altLang="it-IT" sz="2800" dirty="0" err="1">
                <a:solidFill>
                  <a:srgbClr val="00B0F0"/>
                </a:solidFill>
              </a:rPr>
              <a:t>E</a:t>
            </a:r>
            <a:r>
              <a:rPr lang="en-US" altLang="it-IT" sz="2800" baseline="-20000" dirty="0" err="1">
                <a:solidFill>
                  <a:srgbClr val="00B0F0"/>
                </a:solidFill>
              </a:rPr>
              <a:t>a</a:t>
            </a:r>
            <a:r>
              <a:rPr lang="en-US" altLang="it-IT" sz="2800" dirty="0">
                <a:solidFill>
                  <a:srgbClr val="00B0F0"/>
                </a:solidFill>
              </a:rPr>
              <a:t> @ </a:t>
            </a:r>
            <a:r>
              <a:rPr lang="en-US" altLang="it-IT" sz="2800" dirty="0" err="1">
                <a:solidFill>
                  <a:srgbClr val="00B0F0"/>
                </a:solidFill>
              </a:rPr>
              <a:t>P</a:t>
            </a:r>
            <a:r>
              <a:rPr lang="en-US" altLang="it-IT" sz="2800" baseline="-20000" dirty="0" err="1">
                <a:solidFill>
                  <a:srgbClr val="00B0F0"/>
                </a:solidFill>
              </a:rPr>
              <a:t>cav</a:t>
            </a:r>
            <a:r>
              <a:rPr lang="en-US" altLang="it-IT" sz="2800" dirty="0">
                <a:solidFill>
                  <a:srgbClr val="00B0F0"/>
                </a:solidFill>
              </a:rPr>
              <a:t> </a:t>
            </a:r>
            <a:r>
              <a:rPr lang="en-US" altLang="it-IT" sz="2800" dirty="0">
                <a:solidFill>
                  <a:srgbClr val="00B0F0"/>
                </a:solidFill>
                <a:cs typeface="Arial" panose="020B0604020202020204" pitchFamily="34" charset="0"/>
              </a:rPr>
              <a:t>≤</a:t>
            </a:r>
            <a:r>
              <a:rPr lang="en-US" altLang="it-IT" sz="2800" dirty="0">
                <a:solidFill>
                  <a:srgbClr val="00B0F0"/>
                </a:solidFill>
              </a:rPr>
              <a:t> 10 </a:t>
            </a:r>
            <a:r>
              <a:rPr lang="en-US" altLang="it-IT" sz="2800" dirty="0" smtClean="0">
                <a:solidFill>
                  <a:srgbClr val="00B0F0"/>
                </a:solidFill>
              </a:rPr>
              <a:t>W achieved</a:t>
            </a:r>
            <a:endParaRPr lang="en-US" altLang="it-IT" sz="2800" dirty="0">
              <a:solidFill>
                <a:srgbClr val="00B0F0"/>
              </a:solidFill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1287" y="1600200"/>
            <a:ext cx="6721425" cy="4525963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293096"/>
            <a:ext cx="2286198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3602038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6096000" y="1981200"/>
            <a:ext cx="2590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en-GB" altLang="it-IT">
              <a:solidFill>
                <a:srgbClr val="3333FF"/>
              </a:solidFill>
            </a:endParaRP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9600" y="5334000"/>
            <a:ext cx="4038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GB" altLang="it-IT">
              <a:solidFill>
                <a:srgbClr val="3333FF"/>
              </a:solidFill>
            </a:endParaRPr>
          </a:p>
        </p:txBody>
      </p:sp>
      <p:pic>
        <p:nvPicPr>
          <p:cNvPr id="8234" name="Picture 4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959225" cy="2655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72" name="Rectangle 80"/>
          <p:cNvSpPr>
            <a:spLocks noGrp="1" noChangeArrowheads="1"/>
          </p:cNvSpPr>
          <p:nvPr>
            <p:ph type="body" sz="half" idx="3"/>
          </p:nvPr>
        </p:nvSpPr>
        <p:spPr>
          <a:xfrm>
            <a:off x="4643438" y="1052513"/>
            <a:ext cx="4038600" cy="22320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it-IT" sz="1600" b="1">
                <a:solidFill>
                  <a:schemeClr val="accent2"/>
                </a:solidFill>
              </a:rPr>
              <a:t>B</a:t>
            </a:r>
            <a:r>
              <a:rPr lang="en-US" altLang="it-IT" sz="1600" b="1" baseline="-18000">
                <a:solidFill>
                  <a:schemeClr val="accent2"/>
                </a:solidFill>
              </a:rPr>
              <a:t>s</a:t>
            </a:r>
            <a:r>
              <a:rPr lang="en-US" altLang="it-IT" sz="1600">
                <a:solidFill>
                  <a:schemeClr val="accent2"/>
                </a:solidFill>
              </a:rPr>
              <a:t> at the joint</a:t>
            </a:r>
            <a:r>
              <a:rPr lang="en-US" altLang="it-IT" sz="1600"/>
              <a:t> between Nb-sputtered end-plate and Nb cavity:  </a:t>
            </a:r>
            <a:r>
              <a:rPr lang="en-US" altLang="it-IT" sz="1600" b="1">
                <a:solidFill>
                  <a:srgbClr val="000099"/>
                </a:solidFill>
              </a:rPr>
              <a:t>3</a:t>
            </a:r>
            <a:r>
              <a:rPr lang="en-US" altLang="it-IT" sz="1600" b="1">
                <a:solidFill>
                  <a:srgbClr val="000099"/>
                </a:solidFill>
                <a:sym typeface="Symbol" panose="05050102010706020507" pitchFamily="18" charset="2"/>
              </a:rPr>
              <a:t>6 mT</a:t>
            </a:r>
          </a:p>
          <a:p>
            <a:pPr>
              <a:lnSpc>
                <a:spcPct val="80000"/>
              </a:lnSpc>
            </a:pPr>
            <a:r>
              <a:rPr lang="en-US" altLang="it-IT" sz="1600" b="1">
                <a:solidFill>
                  <a:srgbClr val="000099"/>
                </a:solidFill>
                <a:sym typeface="Symbol" panose="05050102010706020507" pitchFamily="18" charset="2"/>
              </a:rPr>
              <a:t>Tight contact + differential contraction</a:t>
            </a:r>
            <a:r>
              <a:rPr lang="en-US" altLang="it-IT" sz="1600">
                <a:sym typeface="Symbol" panose="05050102010706020507" pitchFamily="18" charset="2"/>
              </a:rPr>
              <a:t>:  Nb/Cu plate and Nb cavity get pasted together (no gasket!)</a:t>
            </a:r>
          </a:p>
          <a:p>
            <a:pPr>
              <a:lnSpc>
                <a:spcPct val="80000"/>
              </a:lnSpc>
            </a:pPr>
            <a:r>
              <a:rPr lang="en-US" altLang="it-IT" sz="1600">
                <a:solidFill>
                  <a:srgbClr val="000099"/>
                </a:solidFill>
                <a:sym typeface="Symbol" panose="05050102010706020507" pitchFamily="18" charset="2"/>
              </a:rPr>
              <a:t>Any looser or </a:t>
            </a:r>
            <a:r>
              <a:rPr lang="en-US" altLang="it-IT" sz="1600" b="1">
                <a:solidFill>
                  <a:srgbClr val="000099"/>
                </a:solidFill>
                <a:sym typeface="Symbol" panose="05050102010706020507" pitchFamily="18" charset="2"/>
              </a:rPr>
              <a:t>imperfect contact</a:t>
            </a:r>
            <a:r>
              <a:rPr lang="en-US" altLang="it-IT" sz="1600">
                <a:solidFill>
                  <a:srgbClr val="000099"/>
                </a:solidFill>
                <a:sym typeface="Symbol" panose="05050102010706020507" pitchFamily="18" charset="2"/>
              </a:rPr>
              <a:t> lead to substantial </a:t>
            </a:r>
            <a:r>
              <a:rPr lang="en-US" altLang="it-IT" sz="1600" b="1">
                <a:solidFill>
                  <a:srgbClr val="000099"/>
                </a:solidFill>
                <a:sym typeface="Symbol" panose="05050102010706020507" pitchFamily="18" charset="2"/>
              </a:rPr>
              <a:t>Q</a:t>
            </a:r>
            <a:r>
              <a:rPr lang="en-US" altLang="it-IT" sz="1600" b="1" baseline="-18000">
                <a:solidFill>
                  <a:srgbClr val="000099"/>
                </a:solidFill>
                <a:sym typeface="Symbol" panose="05050102010706020507" pitchFamily="18" charset="2"/>
              </a:rPr>
              <a:t>0</a:t>
            </a:r>
            <a:r>
              <a:rPr lang="en-US" altLang="it-IT" sz="1600" b="1">
                <a:solidFill>
                  <a:srgbClr val="000099"/>
                </a:solidFill>
                <a:sym typeface="Symbol" panose="05050102010706020507" pitchFamily="18" charset="2"/>
              </a:rPr>
              <a:t> drops</a:t>
            </a:r>
          </a:p>
          <a:p>
            <a:pPr>
              <a:lnSpc>
                <a:spcPct val="80000"/>
              </a:lnSpc>
            </a:pPr>
            <a:r>
              <a:rPr lang="en-US" altLang="it-IT" sz="1600" b="1">
                <a:sym typeface="Symbol" panose="05050102010706020507" pitchFamily="18" charset="2"/>
              </a:rPr>
              <a:t>E.g.:</a:t>
            </a:r>
            <a:r>
              <a:rPr lang="en-US" altLang="it-IT" sz="1600">
                <a:sym typeface="Symbol" panose="05050102010706020507" pitchFamily="18" charset="2"/>
              </a:rPr>
              <a:t>  machining of the end-plate had to compensate for the </a:t>
            </a:r>
            <a:r>
              <a:rPr lang="en-US" altLang="it-IT" sz="1600" b="1">
                <a:sym typeface="Symbol" panose="05050102010706020507" pitchFamily="18" charset="2"/>
              </a:rPr>
              <a:t>100 </a:t>
            </a:r>
            <a:r>
              <a:rPr lang="en-US" altLang="it-IT" sz="1600" b="1">
                <a:latin typeface="Symbol" panose="05050102010706020507" pitchFamily="18" charset="2"/>
                <a:sym typeface="Symbol" panose="05050102010706020507" pitchFamily="18" charset="2"/>
              </a:rPr>
              <a:t>m</a:t>
            </a:r>
            <a:r>
              <a:rPr lang="en-US" altLang="it-IT" sz="1600" b="1">
                <a:sym typeface="Symbol" panose="05050102010706020507" pitchFamily="18" charset="2"/>
              </a:rPr>
              <a:t>m step on the Nb cavity due to BCP</a:t>
            </a:r>
          </a:p>
        </p:txBody>
      </p:sp>
      <p:sp>
        <p:nvSpPr>
          <p:cNvPr id="8236" name="Text Box 44"/>
          <p:cNvSpPr txBox="1">
            <a:spLocks noChangeArrowheads="1"/>
          </p:cNvSpPr>
          <p:nvPr/>
        </p:nvSpPr>
        <p:spPr bwMode="auto">
          <a:xfrm>
            <a:off x="6804025" y="5949950"/>
            <a:ext cx="1766830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it-IT" sz="1600" dirty="0"/>
              <a:t>(Q</a:t>
            </a:r>
            <a:r>
              <a:rPr lang="en-US" altLang="it-IT" sz="1600" baseline="-18000" dirty="0"/>
              <a:t>BCS</a:t>
            </a:r>
            <a:r>
              <a:rPr lang="en-US" altLang="it-IT" sz="1600" dirty="0"/>
              <a:t> = 1.5x10</a:t>
            </a:r>
            <a:r>
              <a:rPr lang="en-US" altLang="it-IT" sz="1600" baseline="30000" dirty="0"/>
              <a:t>10</a:t>
            </a:r>
            <a:r>
              <a:rPr lang="en-US" altLang="it-IT" sz="1600" dirty="0"/>
              <a:t>)</a:t>
            </a:r>
          </a:p>
        </p:txBody>
      </p:sp>
      <p:sp>
        <p:nvSpPr>
          <p:cNvPr id="8237" name="Rectangle 45"/>
          <p:cNvSpPr>
            <a:spLocks noChangeArrowheads="1"/>
          </p:cNvSpPr>
          <p:nvPr/>
        </p:nvSpPr>
        <p:spPr bwMode="auto">
          <a:xfrm>
            <a:off x="898525" y="3933825"/>
            <a:ext cx="73025" cy="1512888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38" name="Rectangle 46"/>
          <p:cNvSpPr>
            <a:spLocks noChangeArrowheads="1"/>
          </p:cNvSpPr>
          <p:nvPr/>
        </p:nvSpPr>
        <p:spPr bwMode="auto">
          <a:xfrm>
            <a:off x="4065588" y="3933825"/>
            <a:ext cx="73025" cy="1512888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0" name="Rectangle 48"/>
          <p:cNvSpPr>
            <a:spLocks noChangeArrowheads="1"/>
          </p:cNvSpPr>
          <p:nvPr/>
        </p:nvSpPr>
        <p:spPr bwMode="auto">
          <a:xfrm>
            <a:off x="466725" y="5445125"/>
            <a:ext cx="504825" cy="2159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1" name="Rectangle 49"/>
          <p:cNvSpPr>
            <a:spLocks noChangeArrowheads="1"/>
          </p:cNvSpPr>
          <p:nvPr/>
        </p:nvSpPr>
        <p:spPr bwMode="auto">
          <a:xfrm>
            <a:off x="4067175" y="5445125"/>
            <a:ext cx="504825" cy="21590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2" name="Line 50"/>
          <p:cNvSpPr>
            <a:spLocks noChangeShapeType="1"/>
          </p:cNvSpPr>
          <p:nvPr/>
        </p:nvSpPr>
        <p:spPr bwMode="auto">
          <a:xfrm>
            <a:off x="395288" y="5662613"/>
            <a:ext cx="4103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43" name="Rectangle 51"/>
          <p:cNvSpPr>
            <a:spLocks noChangeArrowheads="1"/>
          </p:cNvSpPr>
          <p:nvPr/>
        </p:nvSpPr>
        <p:spPr bwMode="auto">
          <a:xfrm>
            <a:off x="2051050" y="4005263"/>
            <a:ext cx="288925" cy="14414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4" name="Rectangle 52"/>
          <p:cNvSpPr>
            <a:spLocks noChangeArrowheads="1"/>
          </p:cNvSpPr>
          <p:nvPr/>
        </p:nvSpPr>
        <p:spPr bwMode="auto">
          <a:xfrm>
            <a:off x="2770188" y="4005263"/>
            <a:ext cx="288925" cy="1441450"/>
          </a:xfrm>
          <a:prstGeom prst="rect">
            <a:avLst/>
          </a:prstGeom>
          <a:solidFill>
            <a:srgbClr val="808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6" name="Rectangle 54"/>
          <p:cNvSpPr>
            <a:spLocks noChangeArrowheads="1"/>
          </p:cNvSpPr>
          <p:nvPr/>
        </p:nvSpPr>
        <p:spPr bwMode="auto">
          <a:xfrm>
            <a:off x="827088" y="5589588"/>
            <a:ext cx="144462" cy="730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7" name="Rectangle 55"/>
          <p:cNvSpPr>
            <a:spLocks noChangeArrowheads="1"/>
          </p:cNvSpPr>
          <p:nvPr/>
        </p:nvSpPr>
        <p:spPr bwMode="auto">
          <a:xfrm>
            <a:off x="4065588" y="5589588"/>
            <a:ext cx="144462" cy="730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8" name="Rectangle 56"/>
          <p:cNvSpPr>
            <a:spLocks noChangeArrowheads="1"/>
          </p:cNvSpPr>
          <p:nvPr/>
        </p:nvSpPr>
        <p:spPr bwMode="auto">
          <a:xfrm>
            <a:off x="971550" y="5589588"/>
            <a:ext cx="3095625" cy="730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9" name="Rectangle 57"/>
          <p:cNvSpPr>
            <a:spLocks noChangeArrowheads="1"/>
          </p:cNvSpPr>
          <p:nvPr/>
        </p:nvSpPr>
        <p:spPr bwMode="auto">
          <a:xfrm>
            <a:off x="466725" y="5661025"/>
            <a:ext cx="504825" cy="14446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0" name="Rectangle 58"/>
          <p:cNvSpPr>
            <a:spLocks noChangeArrowheads="1"/>
          </p:cNvSpPr>
          <p:nvPr/>
        </p:nvSpPr>
        <p:spPr bwMode="auto">
          <a:xfrm>
            <a:off x="4067175" y="5661025"/>
            <a:ext cx="504825" cy="14446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1" name="Rectangle 59"/>
          <p:cNvSpPr>
            <a:spLocks noChangeArrowheads="1"/>
          </p:cNvSpPr>
          <p:nvPr/>
        </p:nvSpPr>
        <p:spPr bwMode="auto">
          <a:xfrm>
            <a:off x="2266950" y="5661025"/>
            <a:ext cx="576263" cy="144463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3" name="Rectangle 61"/>
          <p:cNvSpPr>
            <a:spLocks noChangeArrowheads="1"/>
          </p:cNvSpPr>
          <p:nvPr/>
        </p:nvSpPr>
        <p:spPr bwMode="auto">
          <a:xfrm>
            <a:off x="395288" y="5876925"/>
            <a:ext cx="576262" cy="1444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4" name="Rectangle 62"/>
          <p:cNvSpPr>
            <a:spLocks noChangeArrowheads="1"/>
          </p:cNvSpPr>
          <p:nvPr/>
        </p:nvSpPr>
        <p:spPr bwMode="auto">
          <a:xfrm>
            <a:off x="4067175" y="5876925"/>
            <a:ext cx="576263" cy="144463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5" name="Rectangle 63"/>
          <p:cNvSpPr>
            <a:spLocks noChangeArrowheads="1"/>
          </p:cNvSpPr>
          <p:nvPr/>
        </p:nvSpPr>
        <p:spPr bwMode="auto">
          <a:xfrm>
            <a:off x="396875" y="5445125"/>
            <a:ext cx="69850" cy="431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6" name="Rectangle 64"/>
          <p:cNvSpPr>
            <a:spLocks noChangeArrowheads="1"/>
          </p:cNvSpPr>
          <p:nvPr/>
        </p:nvSpPr>
        <p:spPr bwMode="auto">
          <a:xfrm>
            <a:off x="4573588" y="5445125"/>
            <a:ext cx="69850" cy="4318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7" name="Rectangle 65"/>
          <p:cNvSpPr>
            <a:spLocks noChangeArrowheads="1"/>
          </p:cNvSpPr>
          <p:nvPr/>
        </p:nvSpPr>
        <p:spPr bwMode="auto">
          <a:xfrm>
            <a:off x="898525" y="5805488"/>
            <a:ext cx="73025" cy="7143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8" name="Rectangle 66"/>
          <p:cNvSpPr>
            <a:spLocks noChangeArrowheads="1"/>
          </p:cNvSpPr>
          <p:nvPr/>
        </p:nvSpPr>
        <p:spPr bwMode="auto">
          <a:xfrm>
            <a:off x="4065588" y="5805488"/>
            <a:ext cx="73025" cy="71437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59" name="Rectangle 67"/>
          <p:cNvSpPr>
            <a:spLocks noChangeArrowheads="1"/>
          </p:cNvSpPr>
          <p:nvPr/>
        </p:nvSpPr>
        <p:spPr bwMode="auto">
          <a:xfrm>
            <a:off x="395288" y="6021388"/>
            <a:ext cx="4248150" cy="1444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60" name="Rectangle 68"/>
          <p:cNvSpPr>
            <a:spLocks noChangeArrowheads="1"/>
          </p:cNvSpPr>
          <p:nvPr/>
        </p:nvSpPr>
        <p:spPr bwMode="auto">
          <a:xfrm>
            <a:off x="2266950" y="5805488"/>
            <a:ext cx="576263" cy="71437"/>
          </a:xfrm>
          <a:prstGeom prst="rect">
            <a:avLst/>
          </a:prstGeom>
          <a:solidFill>
            <a:srgbClr val="C0C0C0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61" name="Rectangle 69"/>
          <p:cNvSpPr>
            <a:spLocks noChangeArrowheads="1"/>
          </p:cNvSpPr>
          <p:nvPr/>
        </p:nvSpPr>
        <p:spPr bwMode="auto">
          <a:xfrm>
            <a:off x="2411413" y="5876925"/>
            <a:ext cx="287337" cy="433388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63" name="Line 71"/>
          <p:cNvSpPr>
            <a:spLocks noChangeShapeType="1"/>
          </p:cNvSpPr>
          <p:nvPr/>
        </p:nvSpPr>
        <p:spPr bwMode="auto">
          <a:xfrm>
            <a:off x="2411413" y="602138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64" name="Line 72"/>
          <p:cNvSpPr>
            <a:spLocks noChangeShapeType="1"/>
          </p:cNvSpPr>
          <p:nvPr/>
        </p:nvSpPr>
        <p:spPr bwMode="auto">
          <a:xfrm>
            <a:off x="2698750" y="6021388"/>
            <a:ext cx="0" cy="1444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65" name="Line 73"/>
          <p:cNvSpPr>
            <a:spLocks noChangeShapeType="1"/>
          </p:cNvSpPr>
          <p:nvPr/>
        </p:nvSpPr>
        <p:spPr bwMode="auto">
          <a:xfrm>
            <a:off x="827088" y="5589588"/>
            <a:ext cx="3384550" cy="0"/>
          </a:xfrm>
          <a:prstGeom prst="line">
            <a:avLst/>
          </a:prstGeom>
          <a:noFill/>
          <a:ln w="28575">
            <a:solidFill>
              <a:srgbClr val="4D4D4D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62" name="Rectangle 70"/>
          <p:cNvSpPr>
            <a:spLocks noChangeArrowheads="1"/>
          </p:cNvSpPr>
          <p:nvPr/>
        </p:nvSpPr>
        <p:spPr bwMode="auto">
          <a:xfrm>
            <a:off x="2482850" y="5518150"/>
            <a:ext cx="144463" cy="908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45" name="Line 53"/>
          <p:cNvSpPr>
            <a:spLocks noChangeShapeType="1"/>
          </p:cNvSpPr>
          <p:nvPr/>
        </p:nvSpPr>
        <p:spPr bwMode="auto">
          <a:xfrm flipH="1" flipV="1">
            <a:off x="2554288" y="3573463"/>
            <a:ext cx="1587" cy="28527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66" name="Rectangle 74"/>
          <p:cNvSpPr>
            <a:spLocks noChangeArrowheads="1"/>
          </p:cNvSpPr>
          <p:nvPr/>
        </p:nvSpPr>
        <p:spPr bwMode="auto">
          <a:xfrm>
            <a:off x="611188" y="5518150"/>
            <a:ext cx="71437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67" name="Rectangle 75"/>
          <p:cNvSpPr>
            <a:spLocks noChangeArrowheads="1"/>
          </p:cNvSpPr>
          <p:nvPr/>
        </p:nvSpPr>
        <p:spPr bwMode="auto">
          <a:xfrm>
            <a:off x="4356100" y="5518150"/>
            <a:ext cx="71438" cy="6477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73" name="Oval 81"/>
          <p:cNvSpPr>
            <a:spLocks noChangeArrowheads="1"/>
          </p:cNvSpPr>
          <p:nvPr/>
        </p:nvSpPr>
        <p:spPr bwMode="auto">
          <a:xfrm>
            <a:off x="3779838" y="5300663"/>
            <a:ext cx="647700" cy="649287"/>
          </a:xfrm>
          <a:prstGeom prst="ellips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274" name="Line 82"/>
          <p:cNvSpPr>
            <a:spLocks noChangeShapeType="1"/>
          </p:cNvSpPr>
          <p:nvPr/>
        </p:nvSpPr>
        <p:spPr bwMode="auto">
          <a:xfrm flipV="1">
            <a:off x="4067175" y="5013325"/>
            <a:ext cx="1081088" cy="6477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69" name="Rectangle 77"/>
          <p:cNvSpPr>
            <a:spLocks noChangeArrowheads="1"/>
          </p:cNvSpPr>
          <p:nvPr/>
        </p:nvSpPr>
        <p:spPr bwMode="auto">
          <a:xfrm>
            <a:off x="683568" y="53975"/>
            <a:ext cx="7777162" cy="782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</a:t>
            </a:r>
            <a:r>
              <a:rPr lang="en-US" altLang="it-IT" sz="3600" baseline="-250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-limit: </a:t>
            </a:r>
            <a:r>
              <a:rPr lang="en-US" altLang="it-IT" sz="3600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</a:t>
            </a:r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contact at end-plate joints</a:t>
            </a:r>
          </a:p>
        </p:txBody>
      </p:sp>
    </p:spTree>
    <p:extLst>
      <p:ext uri="{BB962C8B-B14F-4D97-AF65-F5344CB8AC3E}">
        <p14:creationId xmlns:p14="http://schemas.microsoft.com/office/powerpoint/2010/main" val="3359047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6101171" y="3333538"/>
            <a:ext cx="2952328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1800" b="1" u="sng" dirty="0" smtClean="0"/>
              <a:t>PIAVE</a:t>
            </a:r>
            <a:r>
              <a:rPr lang="it-IT" altLang="it-IT" sz="1800" b="1" u="sng" dirty="0">
                <a:solidFill>
                  <a:srgbClr val="0000FF"/>
                </a:solidFill>
              </a:rPr>
              <a:t> </a:t>
            </a:r>
            <a:r>
              <a:rPr lang="it-IT" altLang="it-IT" sz="1800" b="1" u="sng" dirty="0" smtClean="0">
                <a:solidFill>
                  <a:srgbClr val="0000FF"/>
                </a:solidFill>
              </a:rPr>
              <a:t>(SC</a:t>
            </a:r>
            <a:r>
              <a:rPr lang="it-IT" altLang="it-IT" sz="1800" b="1" u="sng" dirty="0">
                <a:solidFill>
                  <a:srgbClr val="0000FF"/>
                </a:solidFill>
              </a:rPr>
              <a:t>)</a:t>
            </a:r>
            <a:r>
              <a:rPr lang="it-IT" altLang="it-IT" sz="1800" b="1" u="sng" dirty="0" smtClean="0">
                <a:solidFill>
                  <a:schemeClr val="tx1"/>
                </a:solidFill>
                <a:effectLst/>
              </a:rPr>
              <a:t> </a:t>
            </a:r>
          </a:p>
          <a:p>
            <a:r>
              <a:rPr lang="it-IT" altLang="it-IT" sz="1800" dirty="0" smtClean="0"/>
              <a:t>HI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0,6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MeV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/A,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5 </a:t>
            </a:r>
            <a:r>
              <a:rPr lang="it-IT" altLang="it-IT" sz="1800" dirty="0" err="1">
                <a:solidFill>
                  <a:srgbClr val="0000FF"/>
                </a:solidFill>
                <a:latin typeface="Symbol" panose="05050102010706020507" pitchFamily="18" charset="2"/>
              </a:rPr>
              <a:t>m</a:t>
            </a:r>
            <a:r>
              <a:rPr lang="it-IT" altLang="it-IT" sz="1800" dirty="0" err="1" smtClean="0">
                <a:solidFill>
                  <a:srgbClr val="0000FF"/>
                </a:solidFill>
                <a:effectLst/>
              </a:rPr>
              <a:t>A</a:t>
            </a:r>
            <a:r>
              <a:rPr lang="it-IT" altLang="it-IT" sz="1800" dirty="0"/>
              <a:t>, </a:t>
            </a:r>
            <a:r>
              <a:rPr lang="it-IT" altLang="it-IT" sz="1800" dirty="0" smtClean="0"/>
              <a:t>80 MHz, 2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 m,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280 </a:t>
            </a:r>
            <a:r>
              <a:rPr lang="it-IT" altLang="it-IT" sz="1800" dirty="0" err="1" smtClean="0">
                <a:solidFill>
                  <a:srgbClr val="0000FF"/>
                </a:solidFill>
                <a:effectLst/>
              </a:rPr>
              <a:t>kV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0,5 kW</a:t>
            </a:r>
            <a:endParaRPr lang="it-IT" altLang="it-IT" sz="1800" dirty="0">
              <a:solidFill>
                <a:srgbClr val="0000FF"/>
              </a:solidFill>
              <a:effectLst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94047"/>
          </a:xfrm>
          <a:solidFill>
            <a:schemeClr val="bg1"/>
          </a:solidFill>
        </p:spPr>
        <p:txBody>
          <a:bodyPr/>
          <a:lstStyle/>
          <a:p>
            <a:r>
              <a:rPr lang="it-IT" altLang="it-IT" sz="36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CW </a:t>
            </a:r>
            <a:r>
              <a:rPr lang="it-IT" altLang="it-IT" sz="3600" dirty="0" err="1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RFQs</a:t>
            </a:r>
            <a:endParaRPr lang="it-IT" altLang="it-IT" sz="36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0913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97" y="980728"/>
            <a:ext cx="1689045" cy="133352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0914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2" y="980729"/>
            <a:ext cx="1444450" cy="13373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915" name="Text Box 19"/>
          <p:cNvSpPr txBox="1">
            <a:spLocks noChangeArrowheads="1"/>
          </p:cNvSpPr>
          <p:nvPr/>
        </p:nvSpPr>
        <p:spPr bwMode="auto">
          <a:xfrm>
            <a:off x="3856682" y="980728"/>
            <a:ext cx="5287318" cy="120032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altLang="it-IT" sz="1800" b="1" dirty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b="1" dirty="0" err="1" smtClean="0">
                <a:solidFill>
                  <a:schemeClr val="folHlink"/>
                </a:solidFill>
                <a:effectLst/>
              </a:rPr>
              <a:t>Focusing</a:t>
            </a:r>
            <a:r>
              <a:rPr lang="it-IT" altLang="it-IT" sz="1800" dirty="0" smtClean="0">
                <a:solidFill>
                  <a:schemeClr val="tx1"/>
                </a:solidFill>
                <a:effectLst/>
                <a:sym typeface="Monotype Sorts" pitchFamily="2" charset="2"/>
              </a:rPr>
              <a:t> </a:t>
            </a:r>
            <a:r>
              <a:rPr lang="it-IT" altLang="it-IT" sz="1800" b="1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</a:t>
            </a:r>
            <a:r>
              <a:rPr lang="it-IT" altLang="it-IT" sz="1800" b="1" dirty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b="1" dirty="0" err="1">
                <a:solidFill>
                  <a:schemeClr val="tx1"/>
                </a:solidFill>
                <a:effectLst/>
              </a:rPr>
              <a:t>main</a:t>
            </a:r>
            <a:r>
              <a:rPr lang="it-IT" altLang="it-IT" sz="1800" b="1" dirty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b="1" dirty="0" err="1">
                <a:solidFill>
                  <a:schemeClr val="tx1"/>
                </a:solidFill>
                <a:effectLst/>
              </a:rPr>
              <a:t>quadrupolar</a:t>
            </a:r>
            <a:r>
              <a:rPr lang="it-IT" altLang="it-IT" sz="1800" b="1" dirty="0">
                <a:solidFill>
                  <a:schemeClr val="tx1"/>
                </a:solidFill>
                <a:effectLst/>
              </a:rPr>
              <a:t> E</a:t>
            </a:r>
            <a:r>
              <a:rPr lang="it-IT" altLang="it-IT" sz="1800" b="1" baseline="-250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</a:t>
            </a:r>
            <a:endParaRPr lang="it-IT" altLang="it-IT" sz="1800" b="1" dirty="0">
              <a:solidFill>
                <a:schemeClr val="tx1"/>
              </a:solidFill>
              <a:effectLst/>
            </a:endParaRPr>
          </a:p>
          <a:p>
            <a:pPr marL="180975" indent="-180975">
              <a:buFont typeface="Wingdings" panose="05000000000000000000" pitchFamily="2" charset="2"/>
              <a:buChar char="§"/>
            </a:pPr>
            <a:r>
              <a:rPr lang="it-IT" altLang="it-IT" sz="1800" b="1" dirty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b="1" dirty="0">
                <a:solidFill>
                  <a:srgbClr val="FF0000"/>
                </a:solidFill>
                <a:effectLst/>
              </a:rPr>
              <a:t>Acceleration </a:t>
            </a:r>
            <a:r>
              <a:rPr lang="it-IT" altLang="it-IT" sz="1800" b="1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</a:t>
            </a:r>
            <a:r>
              <a:rPr lang="it-IT" altLang="it-IT" sz="1800" b="1" dirty="0">
                <a:solidFill>
                  <a:srgbClr val="FF0000"/>
                </a:solidFill>
                <a:effectLst/>
              </a:rPr>
              <a:t> </a:t>
            </a:r>
            <a:r>
              <a:rPr lang="it-IT" altLang="it-IT" sz="1800" b="1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small </a:t>
            </a:r>
            <a:r>
              <a:rPr lang="it-IT" altLang="it-IT" sz="1800" b="1" dirty="0" err="1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but</a:t>
            </a:r>
            <a:r>
              <a:rPr lang="it-IT" altLang="it-IT" sz="1800" b="1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it-IT" altLang="it-IT" sz="1800" b="1" dirty="0" err="1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effective</a:t>
            </a:r>
            <a:r>
              <a:rPr lang="it-IT" altLang="it-IT" sz="1800" b="1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E</a:t>
            </a:r>
            <a:r>
              <a:rPr lang="it-IT" altLang="it-IT" sz="1800" b="1" baseline="-25000" dirty="0">
                <a:solidFill>
                  <a:schemeClr val="tx1"/>
                </a:solidFill>
                <a:effectLst/>
                <a:ea typeface="Arial Unicode MS" pitchFamily="34" charset="-128"/>
                <a:sym typeface="Symbol" panose="05050102010706020507" pitchFamily="18" charset="2"/>
              </a:rPr>
              <a:t>‖</a:t>
            </a:r>
            <a:r>
              <a:rPr lang="it-IT" altLang="it-IT" sz="1800" dirty="0">
                <a:solidFill>
                  <a:schemeClr val="tx1"/>
                </a:solidFill>
                <a:effectLst/>
                <a:ea typeface="Arial Unicode MS" pitchFamily="34" charset="-128"/>
                <a:sym typeface="Symbol" panose="05050102010706020507" pitchFamily="18" charset="2"/>
              </a:rPr>
              <a:t> </a:t>
            </a:r>
          </a:p>
          <a:p>
            <a:pPr marL="180975" indent="-180975"/>
            <a:r>
              <a:rPr lang="it-IT" altLang="it-IT" sz="1800" dirty="0">
                <a:solidFill>
                  <a:schemeClr val="tx1"/>
                </a:solidFill>
                <a:effectLst/>
              </a:rPr>
              <a:t>  </a:t>
            </a:r>
            <a:r>
              <a:rPr lang="it-IT" altLang="it-IT" sz="1800" dirty="0" err="1">
                <a:solidFill>
                  <a:schemeClr val="tx1"/>
                </a:solidFill>
                <a:effectLst/>
              </a:rPr>
              <a:t>modulation</a:t>
            </a:r>
            <a:r>
              <a:rPr lang="it-IT" altLang="it-IT" sz="1800" dirty="0">
                <a:solidFill>
                  <a:schemeClr val="tx1"/>
                </a:solidFill>
                <a:effectLst/>
              </a:rPr>
              <a:t> of 4 </a:t>
            </a:r>
            <a:r>
              <a:rPr lang="it-IT" altLang="it-IT" sz="1800" dirty="0" err="1">
                <a:solidFill>
                  <a:schemeClr val="tx1"/>
                </a:solidFill>
                <a:effectLst/>
              </a:rPr>
              <a:t>vanes</a:t>
            </a:r>
            <a:r>
              <a:rPr lang="it-IT" altLang="it-IT" sz="1800" dirty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  </a:t>
            </a:r>
            <a:r>
              <a:rPr lang="it-IT" altLang="it-IT" sz="1800" dirty="0">
                <a:solidFill>
                  <a:schemeClr val="tx1"/>
                </a:solidFill>
                <a:effectLst/>
              </a:rPr>
              <a:t>(</a:t>
            </a:r>
            <a:r>
              <a:rPr lang="it-IT" altLang="it-IT" sz="1800" dirty="0" err="1">
                <a:solidFill>
                  <a:schemeClr val="tx1"/>
                </a:solidFill>
                <a:effectLst/>
              </a:rPr>
              <a:t>synchronous</a:t>
            </a:r>
            <a:r>
              <a:rPr lang="it-IT" altLang="it-IT" sz="1800" dirty="0">
                <a:solidFill>
                  <a:schemeClr val="tx1"/>
                </a:solidFill>
                <a:effectLst/>
              </a:rPr>
              <a:t> with </a:t>
            </a:r>
            <a:endParaRPr lang="it-IT" altLang="it-IT" sz="1800" dirty="0" smtClean="0">
              <a:solidFill>
                <a:schemeClr val="tx1"/>
              </a:solidFill>
              <a:effectLst/>
            </a:endParaRPr>
          </a:p>
          <a:p>
            <a:pPr marL="180975" indent="-180975"/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 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beam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bunches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)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one</a:t>
            </a:r>
            <a:r>
              <a:rPr lang="it-IT" altLang="it-IT" sz="1800" dirty="0" smtClean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modulation</a:t>
            </a:r>
            <a:r>
              <a:rPr lang="it-IT" altLang="it-IT" sz="18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it-IT" altLang="it-IT" sz="1800" dirty="0" err="1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period</a:t>
            </a:r>
            <a:r>
              <a:rPr lang="it-IT" altLang="it-IT" sz="1800" dirty="0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= </a:t>
            </a:r>
            <a:r>
              <a:rPr lang="it-IT" altLang="it-IT" sz="1800" b="1" dirty="0" err="1">
                <a:solidFill>
                  <a:schemeClr val="tx1"/>
                </a:solidFill>
                <a:effectLst/>
                <a:latin typeface="Symbol" panose="05050102010706020507" pitchFamily="18" charset="2"/>
                <a:sym typeface="Symbol" panose="05050102010706020507" pitchFamily="18" charset="2"/>
              </a:rPr>
              <a:t>bl</a:t>
            </a:r>
            <a:endParaRPr lang="it-IT" altLang="it-IT" sz="1800" b="1" dirty="0">
              <a:solidFill>
                <a:schemeClr val="tx1"/>
              </a:solidFill>
              <a:effectLst/>
              <a:latin typeface="Symbol" panose="05050102010706020507" pitchFamily="18" charset="2"/>
              <a:sym typeface="Symbol" panose="05050102010706020507" pitchFamily="18" charset="2"/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7" y="4456643"/>
            <a:ext cx="2823318" cy="165558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342" y="5384005"/>
            <a:ext cx="864096" cy="72911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2689" y="4717126"/>
            <a:ext cx="2880197" cy="140171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952" y="4380979"/>
            <a:ext cx="2330767" cy="1739868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65104"/>
            <a:ext cx="981427" cy="97688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472" y="5373216"/>
            <a:ext cx="981504" cy="746677"/>
          </a:xfrm>
          <a:prstGeom prst="rect">
            <a:avLst/>
          </a:prstGeom>
        </p:spPr>
      </p:pic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3367921" y="3736564"/>
            <a:ext cx="2677015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u="sng" dirty="0" smtClean="0">
                <a:solidFill>
                  <a:schemeClr val="tx1"/>
                </a:solidFill>
                <a:effectLst/>
              </a:rPr>
              <a:t>SPIRAL2 </a:t>
            </a:r>
            <a:r>
              <a:rPr lang="it-IT" altLang="it-IT" sz="1800" b="1" u="sng" dirty="0">
                <a:solidFill>
                  <a:srgbClr val="FF9900"/>
                </a:solidFill>
              </a:rPr>
              <a:t> (NC)</a:t>
            </a:r>
            <a:endParaRPr lang="it-IT" altLang="it-IT" sz="1800" b="1" u="sng" dirty="0" smtClean="0">
              <a:solidFill>
                <a:schemeClr val="tx1"/>
              </a:solidFill>
              <a:effectLst/>
            </a:endParaRPr>
          </a:p>
          <a:p>
            <a:r>
              <a:rPr lang="it-IT" altLang="it-IT" sz="1800" dirty="0"/>
              <a:t>d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3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MeV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5 </a:t>
            </a:r>
            <a:r>
              <a:rPr lang="it-IT" altLang="it-IT" sz="1800" dirty="0" err="1" smtClean="0">
                <a:solidFill>
                  <a:srgbClr val="0000FF"/>
                </a:solidFill>
                <a:effectLst/>
              </a:rPr>
              <a:t>mA</a:t>
            </a:r>
            <a:r>
              <a:rPr lang="it-IT" altLang="it-IT" sz="1800" dirty="0"/>
              <a:t>, 88 </a:t>
            </a:r>
            <a:r>
              <a:rPr lang="it-IT" altLang="it-IT" sz="1800" dirty="0" smtClean="0"/>
              <a:t>MHz</a:t>
            </a:r>
            <a:endParaRPr lang="it-IT" altLang="it-IT" sz="1800" dirty="0"/>
          </a:p>
          <a:p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5 m,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110 </a:t>
            </a:r>
            <a:r>
              <a:rPr lang="it-IT" altLang="it-IT" sz="1800" dirty="0" err="1" smtClean="0">
                <a:solidFill>
                  <a:srgbClr val="0000FF"/>
                </a:solidFill>
                <a:effectLst/>
              </a:rPr>
              <a:t>kV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180 kW</a:t>
            </a:r>
            <a:endParaRPr lang="it-IT" altLang="it-IT" sz="1800" dirty="0">
              <a:solidFill>
                <a:srgbClr val="0000FF"/>
              </a:solidFill>
              <a:effectLst/>
            </a:endParaRP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323528" y="3429000"/>
            <a:ext cx="3061736" cy="92333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u="sng" dirty="0" smtClean="0"/>
              <a:t>IFMIF</a:t>
            </a:r>
            <a:r>
              <a:rPr lang="it-IT" altLang="it-IT" sz="1800" b="1" u="sng" dirty="0" smtClean="0">
                <a:solidFill>
                  <a:srgbClr val="FF9900"/>
                </a:solidFill>
                <a:effectLst/>
              </a:rPr>
              <a:t>  (NC)</a:t>
            </a:r>
          </a:p>
          <a:p>
            <a:r>
              <a:rPr lang="it-IT" altLang="it-IT" sz="1800" dirty="0"/>
              <a:t>d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5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MeV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130 </a:t>
            </a:r>
            <a:r>
              <a:rPr lang="it-IT" altLang="it-IT" sz="1800" dirty="0" err="1" smtClean="0">
                <a:solidFill>
                  <a:srgbClr val="0000FF"/>
                </a:solidFill>
                <a:effectLst/>
              </a:rPr>
              <a:t>mA</a:t>
            </a:r>
            <a:r>
              <a:rPr lang="it-IT" altLang="it-IT" sz="1800" dirty="0"/>
              <a:t>, </a:t>
            </a:r>
            <a:r>
              <a:rPr lang="it-IT" altLang="it-IT" sz="1800" dirty="0" smtClean="0"/>
              <a:t>175 MHz</a:t>
            </a:r>
            <a:endParaRPr lang="it-IT" altLang="it-IT" sz="1800" dirty="0"/>
          </a:p>
          <a:p>
            <a:r>
              <a:rPr lang="it-IT" altLang="it-IT" sz="1800" dirty="0" smtClean="0"/>
              <a:t>10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 m,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80-130 </a:t>
            </a:r>
            <a:r>
              <a:rPr lang="it-IT" altLang="it-IT" sz="1800" dirty="0" err="1" smtClean="0">
                <a:solidFill>
                  <a:srgbClr val="0000FF"/>
                </a:solidFill>
                <a:effectLst/>
              </a:rPr>
              <a:t>kV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, </a:t>
            </a:r>
            <a:r>
              <a:rPr lang="it-IT" altLang="it-IT" sz="1800" dirty="0" smtClean="0">
                <a:solidFill>
                  <a:srgbClr val="0000FF"/>
                </a:solidFill>
                <a:effectLst/>
              </a:rPr>
              <a:t>450 kW</a:t>
            </a:r>
            <a:endParaRPr lang="it-IT" altLang="it-IT" sz="1800" dirty="0">
              <a:solidFill>
                <a:srgbClr val="0000FF"/>
              </a:solidFill>
              <a:effectLst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704" y="2492896"/>
            <a:ext cx="1736153" cy="78161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0869" y="2492896"/>
            <a:ext cx="3312020" cy="781614"/>
          </a:xfrm>
          <a:prstGeom prst="rect">
            <a:avLst/>
          </a:prstGeom>
          <a:ln w="15875">
            <a:solidFill>
              <a:srgbClr val="00B05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197" y="4468515"/>
            <a:ext cx="3077832" cy="1696789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 flipH="1">
            <a:off x="634380" y="4653136"/>
            <a:ext cx="23534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First </a:t>
            </a:r>
            <a:r>
              <a:rPr lang="it-IT" sz="2400" dirty="0" err="1" smtClean="0">
                <a:solidFill>
                  <a:schemeClr val="bg1"/>
                </a:solidFill>
              </a:rPr>
              <a:t>beam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</a:rPr>
              <a:t>today</a:t>
            </a:r>
            <a:r>
              <a:rPr lang="it-IT" sz="2400" dirty="0" smtClean="0">
                <a:solidFill>
                  <a:schemeClr val="bg1"/>
                </a:solidFill>
              </a:rPr>
              <a:t> - 4:45 </a:t>
            </a:r>
            <a:r>
              <a:rPr lang="it-IT" sz="2400" dirty="0" err="1" smtClean="0">
                <a:solidFill>
                  <a:schemeClr val="bg1"/>
                </a:solidFill>
              </a:rPr>
              <a:t>pm</a:t>
            </a:r>
            <a:r>
              <a:rPr lang="it-IT" sz="2400" dirty="0" smtClean="0">
                <a:solidFill>
                  <a:schemeClr val="bg1"/>
                </a:solidFill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</a:rPr>
              <a:t>local</a:t>
            </a:r>
            <a:r>
              <a:rPr lang="it-IT" sz="2400" dirty="0" smtClean="0">
                <a:solidFill>
                  <a:schemeClr val="bg1"/>
                </a:solidFill>
              </a:rPr>
              <a:t> time! 13 </a:t>
            </a:r>
            <a:r>
              <a:rPr lang="it-IT" sz="2400" dirty="0" err="1" smtClean="0">
                <a:solidFill>
                  <a:schemeClr val="bg1"/>
                </a:solidFill>
              </a:rPr>
              <a:t>mA</a:t>
            </a:r>
            <a:r>
              <a:rPr lang="it-IT" sz="2400" dirty="0" smtClean="0">
                <a:solidFill>
                  <a:schemeClr val="bg1"/>
                </a:solidFill>
              </a:rPr>
              <a:t>, 300us, 1 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4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6632"/>
            <a:ext cx="5688632" cy="819944"/>
          </a:xfrm>
        </p:spPr>
        <p:txBody>
          <a:bodyPr/>
          <a:lstStyle/>
          <a:p>
            <a:r>
              <a:rPr lang="it-IT" altLang="it-IT" dirty="0" err="1">
                <a:solidFill>
                  <a:srgbClr val="00B0F0"/>
                </a:solidFill>
                <a:effectLst/>
              </a:rPr>
              <a:t>Conditioning</a:t>
            </a:r>
            <a:r>
              <a:rPr lang="it-IT" altLang="it-IT" dirty="0">
                <a:solidFill>
                  <a:srgbClr val="00B0F0"/>
                </a:solidFill>
                <a:effectLst/>
              </a:rPr>
              <a:t> Field </a:t>
            </a:r>
            <a:r>
              <a:rPr lang="it-IT" altLang="it-IT" dirty="0" err="1">
                <a:solidFill>
                  <a:srgbClr val="00B0F0"/>
                </a:solidFill>
                <a:effectLst/>
              </a:rPr>
              <a:t>Emission</a:t>
            </a:r>
            <a:endParaRPr lang="it-IT" altLang="it-IT" dirty="0">
              <a:solidFill>
                <a:srgbClr val="00B0F0"/>
              </a:solidFill>
            </a:endParaRPr>
          </a:p>
        </p:txBody>
      </p:sp>
      <p:graphicFrame>
        <p:nvGraphicFramePr>
          <p:cNvPr id="64515" name="Object 3"/>
          <p:cNvGraphicFramePr>
            <a:graphicFrameLocks noChangeAspect="1"/>
          </p:cNvGraphicFramePr>
          <p:nvPr/>
        </p:nvGraphicFramePr>
        <p:xfrm>
          <a:off x="531813" y="1447800"/>
          <a:ext cx="8004175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56" name="Worksheet" r:id="rId3" imgW="6144046" imgH="3600664" progId="Excel.Sheet.8">
                  <p:embed/>
                </p:oleObj>
              </mc:Choice>
              <mc:Fallback>
                <p:oleObj name="Worksheet" r:id="rId3" imgW="6144046" imgH="3600664" progId="Excel.Sheet.8">
                  <p:embed/>
                  <p:pic>
                    <p:nvPicPr>
                      <p:cNvPr id="645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3" y="1447800"/>
                        <a:ext cx="8004175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4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6864" cy="747936"/>
          </a:xfrm>
        </p:spPr>
        <p:txBody>
          <a:bodyPr/>
          <a:lstStyle/>
          <a:p>
            <a:r>
              <a:rPr lang="it-IT" altLang="it-IT" sz="3200" dirty="0" smtClean="0">
                <a:solidFill>
                  <a:srgbClr val="00B0F0"/>
                </a:solidFill>
              </a:rPr>
              <a:t>4K</a:t>
            </a:r>
            <a:r>
              <a:rPr lang="it-IT" altLang="it-IT" sz="3200" dirty="0" smtClean="0">
                <a:solidFill>
                  <a:srgbClr val="00B0F0"/>
                </a:solidFill>
                <a:effectLst/>
              </a:rPr>
              <a:t>-Conditioning </a:t>
            </a:r>
            <a:r>
              <a:rPr lang="it-IT" altLang="it-IT" sz="3200" dirty="0">
                <a:solidFill>
                  <a:srgbClr val="00B0F0"/>
                </a:solidFill>
                <a:effectLst/>
              </a:rPr>
              <a:t>of </a:t>
            </a:r>
            <a:r>
              <a:rPr lang="it-IT" altLang="it-IT" sz="3200" dirty="0" smtClean="0">
                <a:solidFill>
                  <a:srgbClr val="00B0F0"/>
                </a:solidFill>
              </a:rPr>
              <a:t>last </a:t>
            </a:r>
            <a:r>
              <a:rPr lang="it-IT" altLang="it-IT" sz="3200" dirty="0" err="1" smtClean="0">
                <a:solidFill>
                  <a:srgbClr val="00B0F0"/>
                </a:solidFill>
              </a:rPr>
              <a:t>m</a:t>
            </a:r>
            <a:r>
              <a:rPr lang="it-IT" altLang="it-IT" sz="3200" dirty="0" err="1" smtClean="0">
                <a:solidFill>
                  <a:srgbClr val="00B0F0"/>
                </a:solidFill>
                <a:effectLst/>
              </a:rPr>
              <a:t>ultipacting</a:t>
            </a:r>
            <a:r>
              <a:rPr lang="it-IT" altLang="it-IT" sz="3200" dirty="0" smtClean="0">
                <a:solidFill>
                  <a:srgbClr val="00B0F0"/>
                </a:solidFill>
                <a:effectLst/>
              </a:rPr>
              <a:t> </a:t>
            </a:r>
            <a:r>
              <a:rPr lang="it-IT" altLang="it-IT" sz="3200" dirty="0" err="1">
                <a:solidFill>
                  <a:srgbClr val="00B0F0"/>
                </a:solidFill>
              </a:rPr>
              <a:t>l</a:t>
            </a:r>
            <a:r>
              <a:rPr lang="it-IT" altLang="it-IT" sz="3200" dirty="0" err="1" smtClean="0">
                <a:solidFill>
                  <a:srgbClr val="00B0F0"/>
                </a:solidFill>
                <a:effectLst/>
              </a:rPr>
              <a:t>evels</a:t>
            </a:r>
            <a:endParaRPr lang="it-IT" altLang="it-IT" sz="3200" dirty="0">
              <a:solidFill>
                <a:srgbClr val="00B0F0"/>
              </a:solidFill>
            </a:endParaRPr>
          </a:p>
        </p:txBody>
      </p:sp>
      <p:graphicFrame>
        <p:nvGraphicFramePr>
          <p:cNvPr id="69636" name="Object 1028"/>
          <p:cNvGraphicFramePr>
            <a:graphicFrameLocks noChangeAspect="1"/>
          </p:cNvGraphicFramePr>
          <p:nvPr/>
        </p:nvGraphicFramePr>
        <p:xfrm>
          <a:off x="912813" y="1447800"/>
          <a:ext cx="7546975" cy="471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80" name="Worksheet" r:id="rId3" imgW="6601020" imgH="4124620" progId="Excel.Sheet.8">
                  <p:embed/>
                </p:oleObj>
              </mc:Choice>
              <mc:Fallback>
                <p:oleObj name="Worksheet" r:id="rId3" imgW="6601020" imgH="4124620" progId="Excel.Sheet.8">
                  <p:embed/>
                  <p:pic>
                    <p:nvPicPr>
                      <p:cNvPr id="69636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2813" y="1447800"/>
                        <a:ext cx="7546975" cy="471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960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08553" y="4005064"/>
            <a:ext cx="8367464" cy="2664296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1331640" y="116632"/>
            <a:ext cx="648072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lIns="92075" tIns="46038" rIns="92075" bIns="46038" anchor="ctr"/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it-IT" sz="36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Alignment </a:t>
            </a:r>
            <a:r>
              <a:rPr lang="en-US" altLang="it-IT" sz="3600" dirty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among </a:t>
            </a:r>
            <a:r>
              <a:rPr lang="en-US" altLang="it-IT" sz="3600" dirty="0" smtClean="0">
                <a:solidFill>
                  <a:srgbClr val="00B0F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vanes</a:t>
            </a:r>
            <a:endParaRPr lang="en-US" altLang="it-IT" sz="3600" dirty="0">
              <a:solidFill>
                <a:srgbClr val="00B0F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599" name="Text Box 31"/>
          <p:cNvSpPr txBox="1">
            <a:spLocks noChangeArrowheads="1"/>
          </p:cNvSpPr>
          <p:nvPr/>
        </p:nvSpPr>
        <p:spPr bwMode="auto">
          <a:xfrm>
            <a:off x="5332785" y="1567934"/>
            <a:ext cx="31254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1800" b="1" dirty="0" smtClean="0">
                <a:solidFill>
                  <a:schemeClr val="tx1"/>
                </a:solidFill>
                <a:effectLst/>
              </a:rPr>
              <a:t>Bead-pulling</a:t>
            </a:r>
            <a:r>
              <a:rPr lang="en-US" altLang="it-IT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altLang="it-IT" sz="1800" dirty="0" smtClean="0"/>
              <a:t>- </a:t>
            </a:r>
            <a:r>
              <a:rPr lang="en-US" altLang="it-IT" sz="1800" b="1" dirty="0" smtClean="0">
                <a:solidFill>
                  <a:schemeClr val="tx1"/>
                </a:solidFill>
                <a:effectLst/>
                <a:latin typeface="Symbol" panose="05050102010706020507" pitchFamily="18" charset="2"/>
              </a:rPr>
              <a:t>D</a:t>
            </a:r>
            <a:r>
              <a:rPr lang="en-US" altLang="it-IT" sz="1800" b="1" dirty="0" smtClean="0">
                <a:solidFill>
                  <a:schemeClr val="tx1"/>
                </a:solidFill>
                <a:effectLst/>
              </a:rPr>
              <a:t>E/E </a:t>
            </a:r>
            <a:r>
              <a:rPr lang="en-US" altLang="it-IT" sz="1800" b="1" dirty="0">
                <a:solidFill>
                  <a:schemeClr val="tx1"/>
                </a:solidFill>
                <a:effectLst/>
              </a:rPr>
              <a:t>&lt; 0.4 % </a:t>
            </a:r>
          </a:p>
        </p:txBody>
      </p:sp>
      <p:sp>
        <p:nvSpPr>
          <p:cNvPr id="109613" name="Rectangle 45"/>
          <p:cNvSpPr>
            <a:spLocks noChangeArrowheads="1"/>
          </p:cNvSpPr>
          <p:nvPr/>
        </p:nvSpPr>
        <p:spPr bwMode="auto">
          <a:xfrm>
            <a:off x="152400" y="990600"/>
            <a:ext cx="3886200" cy="4953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9615" name="Rectangle 47"/>
          <p:cNvSpPr>
            <a:spLocks noChangeArrowheads="1"/>
          </p:cNvSpPr>
          <p:nvPr/>
        </p:nvSpPr>
        <p:spPr bwMode="auto">
          <a:xfrm>
            <a:off x="4191000" y="2492896"/>
            <a:ext cx="4572000" cy="2209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4462" y="1157679"/>
            <a:ext cx="1095075" cy="11898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41208"/>
            <a:ext cx="1059568" cy="7738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683923"/>
            <a:ext cx="1065053" cy="631072"/>
          </a:xfrm>
          <a:prstGeom prst="rect">
            <a:avLst/>
          </a:prstGeom>
        </p:spPr>
      </p:pic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6271113" y="2613320"/>
            <a:ext cx="2282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altLang="it-IT" sz="20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d,1</a:t>
            </a:r>
            <a:r>
              <a:rPr lang="it-IT" altLang="it-IT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100.6933 MHz</a:t>
            </a:r>
          </a:p>
          <a:p>
            <a:r>
              <a:rPr lang="it-IT" altLang="it-IT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altLang="it-IT" sz="2000" baseline="-25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d,2</a:t>
            </a:r>
            <a:r>
              <a:rPr lang="it-IT" altLang="it-IT" sz="200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100.9633 MHz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6660232" y="3408628"/>
            <a:ext cx="138211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dirty="0">
                <a:solidFill>
                  <a:schemeClr val="tx1"/>
                </a:solidFill>
                <a:effectLst/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it-IT" altLang="it-IT" sz="20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~ </a:t>
            </a:r>
            <a:r>
              <a:rPr lang="it-IT" altLang="it-IT" sz="2000" b="1" dirty="0">
                <a:solidFill>
                  <a:schemeClr val="folHlin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75 </a:t>
            </a:r>
            <a:r>
              <a:rPr lang="it-IT" altLang="it-IT" sz="2000" b="1" dirty="0">
                <a:solidFill>
                  <a:schemeClr val="folHlink"/>
                </a:solidFill>
                <a:effectLst/>
                <a:latin typeface="Symbol" panose="05050102010706020507" pitchFamily="18" charset="2"/>
                <a:cs typeface="Calibri" panose="020F0502020204030204" pitchFamily="34" charset="0"/>
              </a:rPr>
              <a:t>m</a:t>
            </a:r>
            <a:r>
              <a:rPr lang="it-IT" altLang="it-IT" sz="2000" b="1" dirty="0">
                <a:solidFill>
                  <a:schemeClr val="folHlink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it-IT" altLang="it-IT" sz="2000" b="1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3" descr="R010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267828"/>
            <a:ext cx="2738264" cy="20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EBW_lemb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93" y="4270014"/>
            <a:ext cx="2982924" cy="205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6525891" y="4539734"/>
            <a:ext cx="238951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it-IT" sz="1800" dirty="0" smtClean="0">
                <a:solidFill>
                  <a:schemeClr val="tx1"/>
                </a:solidFill>
                <a:effectLst/>
              </a:rPr>
              <a:t>After EBW of the 4 quadrants, </a:t>
            </a:r>
            <a:r>
              <a:rPr lang="en-US" altLang="it-IT" sz="1800" b="1" dirty="0" smtClean="0">
                <a:solidFill>
                  <a:schemeClr val="tx1"/>
                </a:solidFill>
                <a:effectLst/>
              </a:rPr>
              <a:t>TIG welding of the </a:t>
            </a:r>
            <a:r>
              <a:rPr lang="en-US" altLang="it-IT" sz="1800" b="1" dirty="0" err="1" smtClean="0">
                <a:solidFill>
                  <a:schemeClr val="tx1"/>
                </a:solidFill>
                <a:effectLst/>
              </a:rPr>
              <a:t>Ti</a:t>
            </a:r>
            <a:r>
              <a:rPr lang="en-US" altLang="it-IT" sz="1800" b="1" dirty="0" smtClean="0">
                <a:solidFill>
                  <a:schemeClr val="tx1"/>
                </a:solidFill>
                <a:effectLst/>
              </a:rPr>
              <a:t> ribs </a:t>
            </a:r>
            <a:r>
              <a:rPr lang="en-US" altLang="it-IT" sz="1800" dirty="0" smtClean="0">
                <a:solidFill>
                  <a:schemeClr val="tx1"/>
                </a:solidFill>
                <a:effectLst/>
              </a:rPr>
              <a:t>is the very last crucial f-tuning / fine alignment step.</a:t>
            </a:r>
            <a:endParaRPr lang="en-US" altLang="it-IT" sz="18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1" y="1055657"/>
            <a:ext cx="2694203" cy="2781288"/>
          </a:xfrm>
          <a:prstGeom prst="rect">
            <a:avLst/>
          </a:prstGeom>
        </p:spPr>
      </p:pic>
      <p:cxnSp>
        <p:nvCxnSpPr>
          <p:cNvPr id="8" name="Connettore diritto 7"/>
          <p:cNvCxnSpPr/>
          <p:nvPr/>
        </p:nvCxnSpPr>
        <p:spPr>
          <a:xfrm>
            <a:off x="395536" y="3933056"/>
            <a:ext cx="828092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1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51" name="Picture 23" descr="PIAVE-291004--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341438"/>
            <a:ext cx="5473700" cy="41052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8" name="Text Box 20"/>
          <p:cNvSpPr txBox="1">
            <a:spLocks noChangeArrowheads="1"/>
          </p:cNvSpPr>
          <p:nvPr/>
        </p:nvSpPr>
        <p:spPr bwMode="auto">
          <a:xfrm>
            <a:off x="395288" y="4448175"/>
            <a:ext cx="4171950" cy="1006475"/>
          </a:xfrm>
          <a:prstGeom prst="rect">
            <a:avLst/>
          </a:prstGeom>
          <a:solidFill>
            <a:schemeClr val="bg1">
              <a:alpha val="67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dirty="0" err="1">
                <a:solidFill>
                  <a:srgbClr val="0033CC"/>
                </a:solidFill>
              </a:rPr>
              <a:t>Specs</a:t>
            </a:r>
            <a:r>
              <a:rPr lang="it-IT" altLang="it-IT" sz="2000" dirty="0"/>
              <a:t>:  </a:t>
            </a:r>
            <a:r>
              <a:rPr lang="en-US" altLang="it-IT" sz="2000" dirty="0">
                <a:solidFill>
                  <a:srgbClr val="CC0000"/>
                </a:solidFill>
                <a:cs typeface="Arial" panose="020B0604020202020204" pitchFamily="34" charset="0"/>
              </a:rPr>
              <a:t>± 0.2 mm</a:t>
            </a:r>
            <a:r>
              <a:rPr lang="en-US" altLang="it-IT" sz="2000" dirty="0">
                <a:cs typeface="Arial" panose="020B0604020202020204" pitchFamily="34" charset="0"/>
              </a:rPr>
              <a:t> between SRFQ1 </a:t>
            </a:r>
          </a:p>
          <a:p>
            <a:r>
              <a:rPr lang="en-US" altLang="it-IT" sz="2000" dirty="0">
                <a:cs typeface="Arial" panose="020B0604020202020204" pitchFamily="34" charset="0"/>
              </a:rPr>
              <a:t>and SRFQ2 and between SRFQs </a:t>
            </a:r>
          </a:p>
          <a:p>
            <a:r>
              <a:rPr lang="en-US" altLang="it-IT" sz="2000" dirty="0">
                <a:cs typeface="Arial" panose="020B0604020202020204" pitchFamily="34" charset="0"/>
              </a:rPr>
              <a:t>and injection line </a:t>
            </a:r>
            <a:r>
              <a:rPr lang="en-US" altLang="it-IT" sz="2000" dirty="0">
                <a:solidFill>
                  <a:srgbClr val="CC0000"/>
                </a:solidFill>
                <a:cs typeface="Arial" panose="020B0604020202020204" pitchFamily="34" charset="0"/>
              </a:rPr>
              <a:t>for good T</a:t>
            </a:r>
          </a:p>
        </p:txBody>
      </p:sp>
      <p:pic>
        <p:nvPicPr>
          <p:cNvPr id="4813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584325"/>
            <a:ext cx="4402137" cy="3303588"/>
          </a:xfrm>
          <a:noFill/>
          <a:ln/>
        </p:spPr>
      </p:pic>
      <p:sp>
        <p:nvSpPr>
          <p:cNvPr id="48149" name="Text Box 21"/>
          <p:cNvSpPr txBox="1">
            <a:spLocks noChangeArrowheads="1"/>
          </p:cNvSpPr>
          <p:nvPr/>
        </p:nvSpPr>
        <p:spPr bwMode="auto">
          <a:xfrm>
            <a:off x="5364163" y="4941888"/>
            <a:ext cx="3470275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1"/>
              <a:t>The </a:t>
            </a:r>
            <a:r>
              <a:rPr lang="it-IT" altLang="it-IT" sz="2000" b="1" i="1"/>
              <a:t>quad in front of SRFQs</a:t>
            </a:r>
          </a:p>
          <a:p>
            <a:r>
              <a:rPr lang="it-IT" altLang="it-IT" sz="2000" i="1"/>
              <a:t>is moved vertically and </a:t>
            </a:r>
          </a:p>
          <a:p>
            <a:r>
              <a:rPr lang="it-IT" altLang="it-IT" sz="2000" i="1"/>
              <a:t>horizontally around the</a:t>
            </a:r>
          </a:p>
          <a:p>
            <a:r>
              <a:rPr lang="it-IT" altLang="it-IT" sz="2000" i="1"/>
              <a:t>SRFQs’ axis</a:t>
            </a:r>
          </a:p>
        </p:txBody>
      </p:sp>
      <p:sp>
        <p:nvSpPr>
          <p:cNvPr id="48152" name="Rectangle 24"/>
          <p:cNvSpPr>
            <a:spLocks noChangeArrowheads="1"/>
          </p:cNvSpPr>
          <p:nvPr/>
        </p:nvSpPr>
        <p:spPr bwMode="auto">
          <a:xfrm>
            <a:off x="1241904" y="60325"/>
            <a:ext cx="671491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Alignment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between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RFQ and </a:t>
            </a:r>
          </a:p>
          <a:p>
            <a:pPr algn="ctr"/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beam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axis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(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better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</a:rPr>
              <a:t>than</a:t>
            </a:r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</a:rPr>
              <a:t> 0,2 mm)</a:t>
            </a:r>
            <a:endParaRPr lang="it-IT" altLang="it-IT" sz="3600" dirty="0">
              <a:solidFill>
                <a:srgbClr val="00B0F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14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ast Tuners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93403"/>
            <a:ext cx="2160588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153766"/>
            <a:ext cx="1903413" cy="2087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2131541"/>
            <a:ext cx="3298825" cy="2187575"/>
          </a:xfrm>
          <a:ln/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2376016"/>
            <a:ext cx="1800225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250825" y="1793403"/>
            <a:ext cx="2155825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SLOW P</a:t>
            </a:r>
            <a:r>
              <a:rPr kumimoji="0" lang="en-US" altLang="it-IT" sz="1800" b="0" i="0" u="none" strike="noStrike" kern="1200" cap="none" spc="0" normalizeH="0" baseline="-2500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</a:t>
            </a:r>
            <a:r>
              <a:rPr kumimoji="0" lang="en-US" alt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DRIFTS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50825" y="4447703"/>
            <a:ext cx="4438650" cy="9159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Mechanical tuner coping with the 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induced by 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altLang="it-IT" sz="18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/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Cryo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-plant operation minimizes 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</a:t>
            </a:r>
            <a:r>
              <a:rPr kumimoji="0" lang="en-US" altLang="it-IT" sz="1800" b="0" i="0" u="none" strike="noStrike" kern="1200" cap="none" spc="0" normalizeH="0" baseline="-2000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/D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932363" y="1793403"/>
            <a:ext cx="3743325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MICROPHONICS EXCITATIONS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4932363" y="4457228"/>
            <a:ext cx="4032250" cy="9159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Rigid mechanical design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Use of VCX fast tuners (ANL)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Gentle </a:t>
            </a:r>
            <a:r>
              <a:rPr kumimoji="0" lang="en-US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cryo</a:t>
            </a:r>
            <a:r>
              <a:rPr kumimoji="0" lang="en-US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-plant operation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537343" y="116632"/>
            <a:ext cx="8139113" cy="792088"/>
          </a:xfrm>
          <a:solidFill>
            <a:schemeClr val="bg1"/>
          </a:solidFill>
        </p:spPr>
        <p:txBody>
          <a:bodyPr/>
          <a:lstStyle/>
          <a:p>
            <a:r>
              <a:rPr lang="en-US" alt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f-locking vs </a:t>
            </a:r>
            <a:r>
              <a:rPr lang="en-US" altLang="it-IT" sz="36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slow</a:t>
            </a:r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(drifts </a:t>
            </a:r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</a:t>
            </a:r>
            <a:r>
              <a:rPr lang="en-US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liq</a:t>
            </a:r>
            <a:r>
              <a:rPr lang="en-US" alt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-He </a:t>
            </a:r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P) and </a:t>
            </a:r>
            <a:r>
              <a:rPr lang="en-US" altLang="it-IT" sz="3600" dirty="0">
                <a:solidFill>
                  <a:srgbClr val="00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fast</a:t>
            </a:r>
            <a:r>
              <a:rPr lang="en-US" altLang="it-IT" sz="3600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vibrations) events</a:t>
            </a:r>
            <a:endParaRPr lang="en-US" altLang="it-IT" sz="3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0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76595" y="11663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it-IT" sz="3600" dirty="0" err="1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Sensitivity</a:t>
            </a:r>
            <a:r>
              <a:rPr lang="it-IT" sz="3600" dirty="0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He </a:t>
            </a:r>
            <a:r>
              <a:rPr lang="it-IT" sz="3600" dirty="0" err="1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bath</a:t>
            </a:r>
            <a:r>
              <a:rPr lang="it-IT" sz="3600" dirty="0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 </a:t>
            </a:r>
            <a:r>
              <a:rPr lang="it-IT" sz="3600" dirty="0" err="1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variations</a:t>
            </a:r>
            <a:r>
              <a:rPr lang="it-IT" sz="3600" dirty="0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-48 and -39 Hz/</a:t>
            </a:r>
            <a:r>
              <a:rPr lang="it-IT" sz="3600" dirty="0" err="1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mbar</a:t>
            </a:r>
            <a:r>
              <a:rPr lang="it-IT" sz="3600" dirty="0" smtClean="0">
                <a:solidFill>
                  <a:srgbClr val="3399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sz="3600" dirty="0">
              <a:solidFill>
                <a:srgbClr val="3399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287543"/>
            <a:ext cx="6785711" cy="437370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10800000" flipV="1">
            <a:off x="2123729" y="5847654"/>
            <a:ext cx="5430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defRPr/>
            </a:pPr>
            <a:r>
              <a:rPr lang="it-IT" altLang="it-IT" sz="2400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 i="1" dirty="0" smtClean="0">
                <a:solidFill>
                  <a:srgbClr val="FF0000"/>
                </a:solidFill>
              </a:rPr>
              <a:t>P/</a:t>
            </a:r>
            <a:r>
              <a:rPr lang="it-IT" altLang="it-IT" sz="2400" i="1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400" i="1" dirty="0" err="1" smtClean="0">
                <a:solidFill>
                  <a:srgbClr val="FF0000"/>
                </a:solidFill>
              </a:rPr>
              <a:t>t</a:t>
            </a:r>
            <a:r>
              <a:rPr lang="it-IT" altLang="it-IT" sz="2400" i="1" dirty="0" smtClean="0">
                <a:solidFill>
                  <a:srgbClr val="FF0000"/>
                </a:solidFill>
              </a:rPr>
              <a:t> ≤ 5 </a:t>
            </a:r>
            <a:r>
              <a:rPr lang="it-IT" altLang="it-IT" sz="2400" i="1" dirty="0" err="1" smtClean="0">
                <a:solidFill>
                  <a:srgbClr val="FF0000"/>
                </a:solidFill>
              </a:rPr>
              <a:t>mbar</a:t>
            </a:r>
            <a:r>
              <a:rPr lang="it-IT" altLang="it-IT" sz="2400" i="1" dirty="0" smtClean="0">
                <a:solidFill>
                  <a:srgbClr val="FF0000"/>
                </a:solidFill>
              </a:rPr>
              <a:t>/</a:t>
            </a:r>
            <a:r>
              <a:rPr lang="it-IT" altLang="it-IT" sz="2400" i="1" dirty="0" err="1" smtClean="0">
                <a:solidFill>
                  <a:srgbClr val="FF0000"/>
                </a:solidFill>
              </a:rPr>
              <a:t>min</a:t>
            </a:r>
            <a:r>
              <a:rPr lang="it-IT" altLang="it-IT" sz="2400" i="1" dirty="0" smtClean="0">
                <a:solidFill>
                  <a:srgbClr val="FF0000"/>
                </a:solidFill>
              </a:rPr>
              <a:t> </a:t>
            </a:r>
            <a:r>
              <a:rPr lang="it-IT" altLang="it-IT" sz="2400" i="1" dirty="0" err="1" smtClean="0"/>
              <a:t>is</a:t>
            </a:r>
            <a:r>
              <a:rPr lang="it-IT" altLang="it-IT" sz="2400" i="1" dirty="0" smtClean="0"/>
              <a:t> </a:t>
            </a:r>
            <a:r>
              <a:rPr lang="it-IT" altLang="it-IT" sz="2400" i="1" dirty="0" err="1" smtClean="0">
                <a:solidFill>
                  <a:srgbClr val="000000"/>
                </a:solidFill>
              </a:rPr>
              <a:t>required</a:t>
            </a:r>
            <a:endParaRPr lang="it-IT" altLang="it-IT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2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706015"/>
            <a:ext cx="8604250" cy="5675313"/>
          </a:xfrm>
          <a:noFill/>
          <a:ln/>
        </p:spPr>
      </p:pic>
      <p:sp>
        <p:nvSpPr>
          <p:cNvPr id="11278" name="Line 14"/>
          <p:cNvSpPr>
            <a:spLocks noChangeShapeType="1"/>
          </p:cNvSpPr>
          <p:nvPr/>
        </p:nvSpPr>
        <p:spPr bwMode="auto">
          <a:xfrm flipH="1">
            <a:off x="3635375" y="836613"/>
            <a:ext cx="0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3467100" y="549275"/>
            <a:ext cx="2286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up to</a:t>
            </a:r>
            <a:r>
              <a:rPr kumimoji="0" lang="en-US" alt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it-IT" alt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mb/min</a:t>
            </a: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flipH="1">
            <a:off x="5508625" y="1052513"/>
            <a:ext cx="0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flipH="1">
            <a:off x="4500563" y="981075"/>
            <a:ext cx="0" cy="12239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90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0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125538"/>
            <a:ext cx="6480175" cy="4183062"/>
          </a:xfrm>
          <a:noFill/>
          <a:ln/>
        </p:spPr>
      </p:pic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140200" y="1954213"/>
            <a:ext cx="2046288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 </a:t>
            </a:r>
            <a:r>
              <a:rPr kumimoji="0" lang="en-US" alt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1÷2</a:t>
            </a:r>
            <a:r>
              <a:rPr kumimoji="0" lang="it-IT" alt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mb/min</a:t>
            </a: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4067175" y="2276475"/>
            <a:ext cx="0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1" name="Line 21"/>
          <p:cNvSpPr>
            <a:spLocks noChangeShapeType="1"/>
          </p:cNvSpPr>
          <p:nvPr/>
        </p:nvSpPr>
        <p:spPr bwMode="auto">
          <a:xfrm flipH="1">
            <a:off x="4716463" y="2781300"/>
            <a:ext cx="0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 flipH="1">
            <a:off x="5292725" y="2492375"/>
            <a:ext cx="0" cy="504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56" name="Text Box 36"/>
          <p:cNvSpPr txBox="1">
            <a:spLocks noChangeArrowheads="1"/>
          </p:cNvSpPr>
          <p:nvPr/>
        </p:nvSpPr>
        <p:spPr bwMode="auto">
          <a:xfrm>
            <a:off x="611188" y="115888"/>
            <a:ext cx="7913687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changes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smaller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in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range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and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speed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/>
            </a:r>
            <a:b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after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optimizing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the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cryo-plant</a:t>
            </a:r>
            <a:r>
              <a:rPr kumimoji="0" lang="it-IT" alt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</a:t>
            </a:r>
            <a:r>
              <a:rPr kumimoji="0" lang="it-IT" altLang="it-IT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parameters</a:t>
            </a:r>
            <a:endParaRPr kumimoji="0" lang="it-IT" alt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3399FF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157" name="Text Box 37"/>
          <p:cNvSpPr txBox="1">
            <a:spLocks noChangeArrowheads="1"/>
          </p:cNvSpPr>
          <p:nvPr/>
        </p:nvSpPr>
        <p:spPr bwMode="auto">
          <a:xfrm>
            <a:off x="323528" y="5084763"/>
            <a:ext cx="849694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alt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Careful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setup of the 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P.I.D.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parameters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controlling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cryostat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valves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opening (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continuous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filling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mode).</a:t>
            </a:r>
            <a:r>
              <a:rPr kumimoji="0" lang="it-IT" altLang="it-IT" sz="20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Control of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additional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heating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or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increased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production rate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of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liquid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He vs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cavity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rf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it-IT" altLang="it-IT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power</a:t>
            </a:r>
            <a:r>
              <a:rPr kumimoji="0" lang="it-IT" altLang="it-IT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  <a:p>
            <a:pPr marL="180975" lvl="0" indent="-161925" eaLnBrk="1" hangingPunct="1">
              <a:buFont typeface="Arial" panose="020B0604020202020204" pitchFamily="34" charset="0"/>
              <a:buChar char="•"/>
              <a:defRPr/>
            </a:pPr>
            <a:r>
              <a:rPr lang="en-US" altLang="it-IT" sz="2000" dirty="0" err="1" smtClean="0">
                <a:solidFill>
                  <a:srgbClr val="0000FF"/>
                </a:solidFill>
              </a:rPr>
              <a:t>Cryo</a:t>
            </a:r>
            <a:r>
              <a:rPr lang="en-US" altLang="it-IT" sz="2000" dirty="0" smtClean="0">
                <a:solidFill>
                  <a:srgbClr val="0000FF"/>
                </a:solidFill>
              </a:rPr>
              <a:t>-Plant Specs</a:t>
            </a:r>
            <a:r>
              <a:rPr lang="en-US" altLang="it-IT" sz="2000" dirty="0" smtClean="0"/>
              <a:t> met: </a:t>
            </a:r>
            <a:r>
              <a:rPr lang="en-US" altLang="it-IT" sz="2000" dirty="0"/>
              <a:t>1.2 </a:t>
            </a:r>
            <a:r>
              <a:rPr lang="en-US" altLang="it-IT" sz="2000" dirty="0">
                <a:cs typeface="Arial" panose="020B0604020202020204" pitchFamily="34" charset="0"/>
              </a:rPr>
              <a:t>±0.05 </a:t>
            </a:r>
            <a:r>
              <a:rPr lang="en-US" altLang="it-IT" sz="2000" dirty="0"/>
              <a:t>bar; </a:t>
            </a:r>
            <a:r>
              <a:rPr lang="en-US" altLang="it-IT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altLang="it-IT" sz="2000" dirty="0" smtClean="0">
                <a:solidFill>
                  <a:srgbClr val="0000FF"/>
                </a:solidFill>
              </a:rPr>
              <a:t>P/</a:t>
            </a:r>
            <a:r>
              <a:rPr lang="en-US" altLang="it-IT" sz="2000" dirty="0" smtClean="0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en-US" altLang="it-IT" sz="2000" dirty="0" smtClean="0">
                <a:solidFill>
                  <a:srgbClr val="0000FF"/>
                </a:solidFill>
              </a:rPr>
              <a:t>t </a:t>
            </a:r>
            <a:r>
              <a:rPr lang="en-US" altLang="it-IT" sz="2000" dirty="0">
                <a:solidFill>
                  <a:srgbClr val="0000FF"/>
                </a:solidFill>
                <a:cs typeface="Arial" panose="020B0604020202020204" pitchFamily="34" charset="0"/>
              </a:rPr>
              <a:t>&lt; 2 mbar/min</a:t>
            </a:r>
            <a:r>
              <a:rPr lang="en-US" altLang="it-IT" sz="2000" dirty="0">
                <a:cs typeface="Arial" panose="020B0604020202020204" pitchFamily="34" charset="0"/>
              </a:rPr>
              <a:t> → </a:t>
            </a:r>
            <a:r>
              <a:rPr lang="en-US" altLang="it-IT" sz="2000" dirty="0">
                <a:solidFill>
                  <a:srgbClr val="0000FF"/>
                </a:solidFill>
                <a:cs typeface="Arial" panose="020B0604020202020204" pitchFamily="34" charset="0"/>
              </a:rPr>
              <a:t>1.33 Hz/s</a:t>
            </a:r>
            <a:r>
              <a:rPr lang="en-US" altLang="it-IT" sz="20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5297661" y="3148624"/>
            <a:ext cx="3433953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Cryogenic-Plant Specs</a:t>
            </a:r>
            <a:r>
              <a:rPr kumimoji="0" lang="en-US" alt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1.2 </a:t>
            </a:r>
            <a:r>
              <a:rPr kumimoji="0" lang="en-US" alt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±0.05 </a:t>
            </a:r>
            <a:r>
              <a:rPr kumimoji="0" lang="en-US" alt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bar;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P/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D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 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</a:t>
            </a:r>
            <a:r>
              <a:rPr kumimoji="0" lang="en-US" alt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mbar/min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→ 1.33 Hz/s </a:t>
            </a:r>
          </a:p>
        </p:txBody>
      </p:sp>
    </p:spTree>
    <p:extLst>
      <p:ext uri="{BB962C8B-B14F-4D97-AF65-F5344CB8AC3E}">
        <p14:creationId xmlns:p14="http://schemas.microsoft.com/office/powerpoint/2010/main" val="34784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9896" y="116632"/>
            <a:ext cx="6046440" cy="1143000"/>
          </a:xfrm>
        </p:spPr>
        <p:txBody>
          <a:bodyPr/>
          <a:lstStyle/>
          <a:p>
            <a:r>
              <a:rPr lang="it-IT" altLang="it-IT" sz="3600" dirty="0">
                <a:solidFill>
                  <a:srgbClr val="00B0F0"/>
                </a:solidFill>
              </a:rPr>
              <a:t>EM </a:t>
            </a:r>
            <a:r>
              <a:rPr lang="it-IT" altLang="it-IT" sz="3600" dirty="0" err="1">
                <a:solidFill>
                  <a:srgbClr val="00B0F0"/>
                </a:solidFill>
              </a:rPr>
              <a:t>frequency</a:t>
            </a:r>
            <a:r>
              <a:rPr lang="it-IT" altLang="it-IT" sz="3600" dirty="0">
                <a:solidFill>
                  <a:srgbClr val="00B0F0"/>
                </a:solidFill>
              </a:rPr>
              <a:t> </a:t>
            </a:r>
            <a:r>
              <a:rPr lang="it-IT" altLang="it-IT" sz="3600" dirty="0" err="1">
                <a:solidFill>
                  <a:srgbClr val="00B0F0"/>
                </a:solidFill>
              </a:rPr>
              <a:t>Locking</a:t>
            </a:r>
            <a:r>
              <a:rPr lang="it-IT" altLang="it-IT" sz="3600" dirty="0">
                <a:solidFill>
                  <a:srgbClr val="00B0F0"/>
                </a:solidFill>
              </a:rPr>
              <a:t> versus </a:t>
            </a:r>
            <a:r>
              <a:rPr lang="it-IT" altLang="it-IT" sz="3600" dirty="0" err="1">
                <a:solidFill>
                  <a:srgbClr val="00B0F0"/>
                </a:solidFill>
              </a:rPr>
              <a:t>Mechanical</a:t>
            </a:r>
            <a:r>
              <a:rPr lang="it-IT" altLang="it-IT" sz="3600" dirty="0">
                <a:solidFill>
                  <a:srgbClr val="00B0F0"/>
                </a:solidFill>
              </a:rPr>
              <a:t> </a:t>
            </a:r>
            <a:r>
              <a:rPr lang="it-IT" altLang="it-IT" sz="3600" dirty="0" err="1">
                <a:solidFill>
                  <a:srgbClr val="00B0F0"/>
                </a:solidFill>
              </a:rPr>
              <a:t>Vibrations</a:t>
            </a:r>
            <a:endParaRPr lang="it-IT" altLang="it-IT" dirty="0">
              <a:solidFill>
                <a:srgbClr val="00B0F0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2514600"/>
          </a:xfrm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folHlink"/>
              </a:buClr>
              <a:buSzPct val="120000"/>
              <a:buFont typeface="Wingdings" panose="05000000000000000000" pitchFamily="2" charset="2"/>
              <a:buNone/>
            </a:pPr>
            <a:r>
              <a:rPr lang="en-GB" altLang="it-IT" sz="1800" dirty="0">
                <a:latin typeface="Arial" panose="020B0604020202020204" pitchFamily="34" charset="0"/>
              </a:rPr>
              <a:t>	During accelerator operation, synchronicity with beam bunches is required, hence </a:t>
            </a:r>
            <a:r>
              <a:rPr lang="it-IT" altLang="it-IT" sz="1800" b="1" dirty="0">
                <a:latin typeface="Arial" panose="020B0604020202020204" pitchFamily="34" charset="0"/>
              </a:rPr>
              <a:t>f</a:t>
            </a:r>
            <a:r>
              <a:rPr lang="it-IT" altLang="it-IT" sz="1800" b="1" baseline="-15000" dirty="0">
                <a:latin typeface="Arial" panose="020B0604020202020204" pitchFamily="34" charset="0"/>
              </a:rPr>
              <a:t>0</a:t>
            </a:r>
            <a:r>
              <a:rPr lang="en-GB" altLang="it-IT" sz="1800" b="1" dirty="0">
                <a:latin typeface="Arial" panose="020B0604020202020204" pitchFamily="34" charset="0"/>
              </a:rPr>
              <a:t> - jitters need to be controlled</a:t>
            </a:r>
            <a:r>
              <a:rPr lang="it-IT" altLang="it-IT" sz="1800" b="1" dirty="0">
                <a:latin typeface="Arial" panose="020B0604020202020204" pitchFamily="34" charset="0"/>
              </a:rPr>
              <a:t> </a:t>
            </a:r>
            <a:r>
              <a:rPr lang="it-IT" altLang="it-IT" sz="1800" dirty="0">
                <a:latin typeface="Arial" panose="020B0604020202020204" pitchFamily="34" charset="0"/>
              </a:rPr>
              <a:t>(Q</a:t>
            </a:r>
            <a:r>
              <a:rPr lang="it-IT" altLang="it-IT" sz="1800" baseline="-15000" dirty="0">
                <a:latin typeface="Arial" panose="020B0604020202020204" pitchFamily="34" charset="0"/>
              </a:rPr>
              <a:t>0</a:t>
            </a:r>
            <a:r>
              <a:rPr lang="it-IT" altLang="it-IT" sz="1800" dirty="0">
                <a:latin typeface="Arial" panose="020B0604020202020204" pitchFamily="34" charset="0"/>
              </a:rPr>
              <a:t>=8x10</a:t>
            </a:r>
            <a:r>
              <a:rPr lang="it-IT" altLang="it-IT" sz="1800" baseline="30000" dirty="0">
                <a:latin typeface="Arial" panose="020B0604020202020204" pitchFamily="34" charset="0"/>
              </a:rPr>
              <a:t>8</a:t>
            </a:r>
            <a:r>
              <a:rPr lang="it-IT" altLang="it-IT" sz="1800" dirty="0">
                <a:latin typeface="Arial" panose="020B0604020202020204" pitchFamily="34" charset="0"/>
              </a:rPr>
              <a:t> &amp; f</a:t>
            </a:r>
            <a:r>
              <a:rPr lang="it-IT" altLang="it-IT" sz="1800" baseline="-15000" dirty="0">
                <a:latin typeface="Arial" panose="020B0604020202020204" pitchFamily="34" charset="0"/>
              </a:rPr>
              <a:t>0</a:t>
            </a:r>
            <a:r>
              <a:rPr lang="it-IT" altLang="it-IT" sz="1800" dirty="0">
                <a:latin typeface="Arial" panose="020B0604020202020204" pitchFamily="34" charset="0"/>
              </a:rPr>
              <a:t> = 80 MHz </a:t>
            </a:r>
            <a:r>
              <a:rPr lang="it-IT" altLang="it-IT" sz="1800" dirty="0"/>
              <a:t> </a:t>
            </a:r>
            <a:r>
              <a:rPr lang="it-IT" altLang="it-IT" sz="1800" dirty="0">
                <a:sym typeface="Monotype Sorts" pitchFamily="2" charset="2"/>
              </a:rPr>
              <a:t> </a:t>
            </a:r>
            <a:r>
              <a:rPr lang="it-IT" altLang="it-IT" sz="1800" u="sng" dirty="0" err="1">
                <a:latin typeface="Symbol" panose="05050102010706020507" pitchFamily="18" charset="2"/>
              </a:rPr>
              <a:t>D</a:t>
            </a:r>
            <a:r>
              <a:rPr lang="it-IT" altLang="it-IT" sz="1800" u="sng" dirty="0" err="1">
                <a:latin typeface="Arial" panose="020B0604020202020204" pitchFamily="34" charset="0"/>
              </a:rPr>
              <a:t>f</a:t>
            </a:r>
            <a:r>
              <a:rPr lang="it-IT" altLang="it-IT" sz="1800" u="sng" dirty="0">
                <a:latin typeface="Arial" panose="020B0604020202020204" pitchFamily="34" charset="0"/>
              </a:rPr>
              <a:t> = (f/Q</a:t>
            </a:r>
            <a:r>
              <a:rPr lang="it-IT" altLang="it-IT" sz="1800" u="sng" baseline="-15000" dirty="0">
                <a:latin typeface="Arial" panose="020B0604020202020204" pitchFamily="34" charset="0"/>
              </a:rPr>
              <a:t>0</a:t>
            </a:r>
            <a:r>
              <a:rPr lang="it-IT" altLang="it-IT" sz="1800" u="sng" dirty="0">
                <a:latin typeface="Arial" panose="020B0604020202020204" pitchFamily="34" charset="0"/>
              </a:rPr>
              <a:t>) = 0.1 Hz - sensitive to </a:t>
            </a:r>
            <a:r>
              <a:rPr lang="it-IT" altLang="it-IT" sz="1800" u="sng" dirty="0" err="1">
                <a:latin typeface="Arial" panose="020B0604020202020204" pitchFamily="34" charset="0"/>
              </a:rPr>
              <a:t>mechanical</a:t>
            </a:r>
            <a:r>
              <a:rPr lang="it-IT" altLang="it-IT" sz="1800" u="sng" dirty="0">
                <a:latin typeface="Arial" panose="020B0604020202020204" pitchFamily="34" charset="0"/>
              </a:rPr>
              <a:t> </a:t>
            </a:r>
            <a:r>
              <a:rPr lang="it-IT" altLang="it-IT" sz="1800" u="sng" dirty="0" err="1">
                <a:latin typeface="Arial" panose="020B0604020202020204" pitchFamily="34" charset="0"/>
              </a:rPr>
              <a:t>vibrations</a:t>
            </a:r>
            <a:r>
              <a:rPr lang="it-IT" altLang="it-IT" sz="1800" u="sng" dirty="0">
                <a:latin typeface="Arial" panose="020B0604020202020204" pitchFamily="34" charset="0"/>
              </a:rPr>
              <a:t> !</a:t>
            </a:r>
            <a:r>
              <a:rPr lang="it-IT" altLang="it-IT" sz="1800" dirty="0"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Clr>
                <a:schemeClr val="folHlink"/>
              </a:buClr>
              <a:buSzPct val="120000"/>
              <a:buFont typeface="Wingdings" panose="05000000000000000000" pitchFamily="2" charset="2"/>
              <a:buChar char="§"/>
            </a:pPr>
            <a:endParaRPr lang="it-IT" altLang="it-IT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altLang="it-IT" sz="1800" b="1" u="sng" dirty="0" smtClean="0">
                <a:solidFill>
                  <a:srgbClr val="0000FF"/>
                </a:solidFill>
                <a:latin typeface="Arial" panose="020B0604020202020204" pitchFamily="34" charset="0"/>
              </a:rPr>
              <a:t>Design</a:t>
            </a:r>
            <a:r>
              <a:rPr lang="it-IT" altLang="it-IT" sz="1800" dirty="0" smtClean="0">
                <a:latin typeface="Arial" panose="020B0604020202020204" pitchFamily="34" charset="0"/>
              </a:rPr>
              <a:t>:  Ti </a:t>
            </a:r>
            <a:r>
              <a:rPr lang="it-IT" altLang="it-IT" sz="1800" dirty="0" err="1">
                <a:latin typeface="Arial" panose="020B0604020202020204" pitchFamily="34" charset="0"/>
              </a:rPr>
              <a:t>stiffening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cage</a:t>
            </a:r>
            <a:r>
              <a:rPr lang="it-IT" altLang="it-IT" sz="1800" dirty="0">
                <a:latin typeface="Arial" panose="020B0604020202020204" pitchFamily="34" charset="0"/>
              </a:rPr>
              <a:t> (</a:t>
            </a:r>
            <a:r>
              <a:rPr lang="it-IT" altLang="it-IT" sz="1800" dirty="0" err="1">
                <a:latin typeface="Arial" panose="020B0604020202020204" pitchFamily="34" charset="0"/>
              </a:rPr>
              <a:t>lowest</a:t>
            </a:r>
            <a:r>
              <a:rPr lang="it-IT" altLang="it-IT" sz="1800" dirty="0">
                <a:latin typeface="Arial" panose="020B0604020202020204" pitchFamily="34" charset="0"/>
              </a:rPr>
              <a:t> </a:t>
            </a:r>
            <a:r>
              <a:rPr lang="it-IT" altLang="it-IT" sz="1800" dirty="0" err="1">
                <a:latin typeface="Arial" panose="020B0604020202020204" pitchFamily="34" charset="0"/>
              </a:rPr>
              <a:t>mechanical</a:t>
            </a:r>
            <a:r>
              <a:rPr lang="it-IT" altLang="it-IT" sz="1800" dirty="0">
                <a:latin typeface="Arial" panose="020B0604020202020204" pitchFamily="34" charset="0"/>
              </a:rPr>
              <a:t> mode &gt; 120 Hz)</a:t>
            </a:r>
          </a:p>
          <a:p>
            <a:pPr>
              <a:lnSpc>
                <a:spcPct val="90000"/>
              </a:lnSpc>
              <a:buClr>
                <a:srgbClr val="0000FF"/>
              </a:buClr>
              <a:buSzPct val="120000"/>
              <a:buFont typeface="Wingdings" panose="05000000000000000000" pitchFamily="2" charset="2"/>
              <a:buChar char="§"/>
            </a:pPr>
            <a:r>
              <a:rPr lang="it-IT" altLang="it-IT" sz="1800" b="1" u="sng" dirty="0" err="1" smtClean="0">
                <a:solidFill>
                  <a:srgbClr val="0000FF"/>
                </a:solidFill>
                <a:latin typeface="Arial" panose="020B0604020202020204" pitchFamily="34" charset="0"/>
              </a:rPr>
              <a:t>Operation</a:t>
            </a:r>
            <a:r>
              <a:rPr lang="it-IT" altLang="it-IT" sz="1800" dirty="0" smtClean="0">
                <a:latin typeface="Arial" panose="020B0604020202020204" pitchFamily="34" charset="0"/>
              </a:rPr>
              <a:t>: </a:t>
            </a:r>
            <a:r>
              <a:rPr lang="it-IT" altLang="it-IT" sz="1800" dirty="0">
                <a:latin typeface="Arial" panose="020B0604020202020204" pitchFamily="34" charset="0"/>
              </a:rPr>
              <a:t>u</a:t>
            </a:r>
            <a:r>
              <a:rPr lang="it-IT" altLang="it-IT" sz="1800" dirty="0" smtClean="0">
                <a:latin typeface="Arial" panose="020B0604020202020204" pitchFamily="34" charset="0"/>
              </a:rPr>
              <a:t>se </a:t>
            </a:r>
            <a:r>
              <a:rPr lang="it-IT" altLang="it-IT" sz="1800" dirty="0">
                <a:latin typeface="Arial" panose="020B0604020202020204" pitchFamily="34" charset="0"/>
              </a:rPr>
              <a:t>of </a:t>
            </a:r>
            <a:r>
              <a:rPr lang="it-IT" altLang="it-IT" sz="1800" dirty="0" smtClean="0">
                <a:latin typeface="Arial" panose="020B0604020202020204" pitchFamily="34" charset="0"/>
              </a:rPr>
              <a:t>VCX fast </a:t>
            </a:r>
            <a:r>
              <a:rPr lang="it-IT" altLang="it-IT" sz="1800" dirty="0" err="1">
                <a:latin typeface="Arial" panose="020B0604020202020204" pitchFamily="34" charset="0"/>
              </a:rPr>
              <a:t>tuners</a:t>
            </a:r>
            <a:r>
              <a:rPr lang="it-IT" altLang="it-IT" sz="1800" dirty="0">
                <a:latin typeface="Arial" panose="020B0604020202020204" pitchFamily="34" charset="0"/>
              </a:rPr>
              <a:t> (</a:t>
            </a:r>
            <a:r>
              <a:rPr lang="it-IT" altLang="it-IT" sz="1800" dirty="0" err="1">
                <a:latin typeface="Arial" panose="020B0604020202020204" pitchFamily="34" charset="0"/>
              </a:rPr>
              <a:t>collaboration</a:t>
            </a:r>
            <a:r>
              <a:rPr lang="it-IT" altLang="it-IT" sz="1800" dirty="0">
                <a:latin typeface="Arial" panose="020B0604020202020204" pitchFamily="34" charset="0"/>
              </a:rPr>
              <a:t> with </a:t>
            </a:r>
            <a:r>
              <a:rPr lang="it-IT" altLang="it-IT" sz="1800" dirty="0" smtClean="0">
                <a:latin typeface="Arial" panose="020B0604020202020204" pitchFamily="34" charset="0"/>
              </a:rPr>
              <a:t>ANL)</a:t>
            </a:r>
          </a:p>
          <a:p>
            <a:pPr>
              <a:lnSpc>
                <a:spcPct val="90000"/>
              </a:lnSpc>
              <a:buClr>
                <a:schemeClr val="folHlink"/>
              </a:buClr>
              <a:buSzPct val="120000"/>
              <a:buFontTx/>
              <a:buChar char="-"/>
            </a:pPr>
            <a:r>
              <a:rPr lang="it-IT" altLang="it-IT" sz="1800" i="1" dirty="0" err="1" smtClean="0">
                <a:latin typeface="Arial" panose="020B0604020202020204" pitchFamily="34" charset="0"/>
              </a:rPr>
              <a:t>Overcoupling</a:t>
            </a:r>
            <a:r>
              <a:rPr lang="it-IT" altLang="it-IT" sz="1800" i="1" dirty="0" smtClean="0">
                <a:latin typeface="Arial" panose="020B0604020202020204" pitchFamily="34" charset="0"/>
              </a:rPr>
              <a:t> with a 1 kW RF </a:t>
            </a:r>
            <a:r>
              <a:rPr lang="it-IT" altLang="it-IT" sz="1800" i="1" dirty="0" err="1" smtClean="0">
                <a:latin typeface="Arial" panose="020B0604020202020204" pitchFamily="34" charset="0"/>
              </a:rPr>
              <a:t>amplifier</a:t>
            </a:r>
            <a:r>
              <a:rPr lang="it-IT" altLang="it-IT" sz="1800" i="1" dirty="0" smtClean="0">
                <a:latin typeface="Arial" panose="020B0604020202020204" pitchFamily="34" charset="0"/>
              </a:rPr>
              <a:t> </a:t>
            </a:r>
            <a:r>
              <a:rPr lang="it-IT" altLang="it-IT" sz="1800" i="1" dirty="0" err="1" smtClean="0">
                <a:latin typeface="Arial" panose="020B0604020202020204" pitchFamily="34" charset="0"/>
              </a:rPr>
              <a:t>gives</a:t>
            </a:r>
            <a:r>
              <a:rPr lang="it-IT" altLang="it-IT" sz="1800" i="1" dirty="0" smtClean="0">
                <a:latin typeface="Arial" panose="020B0604020202020204" pitchFamily="34" charset="0"/>
              </a:rPr>
              <a:t> </a:t>
            </a:r>
            <a:r>
              <a:rPr lang="it-IT" altLang="it-IT" sz="1800" i="1" dirty="0" err="1" smtClean="0">
                <a:latin typeface="Symbol" panose="05050102010706020507" pitchFamily="18" charset="2"/>
              </a:rPr>
              <a:t>D</a:t>
            </a:r>
            <a:r>
              <a:rPr lang="it-IT" altLang="it-IT" sz="1800" i="1" dirty="0" err="1" smtClean="0">
                <a:latin typeface="Arial" panose="020B0604020202020204" pitchFamily="34" charset="0"/>
              </a:rPr>
              <a:t>f</a:t>
            </a:r>
            <a:r>
              <a:rPr lang="it-IT" altLang="it-IT" sz="1800" i="1" dirty="0" smtClean="0">
                <a:latin typeface="Arial" panose="020B0604020202020204" pitchFamily="34" charset="0"/>
              </a:rPr>
              <a:t> </a:t>
            </a:r>
            <a:r>
              <a:rPr lang="it-IT" altLang="it-IT" sz="1800" i="1" dirty="0">
                <a:latin typeface="Arial" panose="020B0604020202020204" pitchFamily="34" charset="0"/>
              </a:rPr>
              <a:t>= 20 </a:t>
            </a:r>
            <a:r>
              <a:rPr lang="it-IT" altLang="it-IT" sz="1800" i="1" dirty="0" smtClean="0">
                <a:latin typeface="Arial" panose="020B0604020202020204" pitchFamily="34" charset="0"/>
              </a:rPr>
              <a:t>Hz;  </a:t>
            </a:r>
          </a:p>
          <a:p>
            <a:pPr>
              <a:lnSpc>
                <a:spcPct val="90000"/>
              </a:lnSpc>
              <a:buClr>
                <a:schemeClr val="folHlink"/>
              </a:buClr>
              <a:buSzPct val="120000"/>
              <a:buFontTx/>
              <a:buChar char="-"/>
            </a:pPr>
            <a:r>
              <a:rPr lang="it-IT" altLang="it-IT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VCX fast </a:t>
            </a:r>
            <a:r>
              <a:rPr lang="it-IT" altLang="it-IT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tuners</a:t>
            </a:r>
            <a:r>
              <a:rPr lang="it-IT" altLang="it-IT" sz="18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800" dirty="0" smtClean="0">
                <a:solidFill>
                  <a:srgbClr val="0000FF"/>
                </a:solidFill>
                <a:latin typeface="Arial" panose="020B0604020202020204" pitchFamily="34" charset="0"/>
              </a:rPr>
              <a:t>can </a:t>
            </a:r>
            <a:r>
              <a:rPr lang="it-IT" altLang="it-IT" sz="1800" dirty="0">
                <a:solidFill>
                  <a:srgbClr val="0000FF"/>
                </a:solidFill>
                <a:latin typeface="Arial" panose="020B0604020202020204" pitchFamily="34" charset="0"/>
              </a:rPr>
              <a:t>control a </a:t>
            </a:r>
            <a:r>
              <a:rPr lang="it-IT" altLang="it-IT" sz="1800" dirty="0" err="1">
                <a:solidFill>
                  <a:srgbClr val="0000FF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f</a:t>
            </a:r>
            <a:r>
              <a:rPr lang="it-IT" altLang="it-IT" sz="1800" dirty="0">
                <a:solidFill>
                  <a:srgbClr val="0000FF"/>
                </a:solidFill>
                <a:latin typeface="Arial" panose="020B0604020202020204" pitchFamily="34" charset="0"/>
              </a:rPr>
              <a:t> = 100 Hz </a:t>
            </a:r>
            <a:r>
              <a:rPr lang="it-IT" altLang="it-IT" sz="1800" dirty="0" err="1">
                <a:solidFill>
                  <a:srgbClr val="0000FF"/>
                </a:solidFill>
                <a:latin typeface="Arial" panose="020B0604020202020204" pitchFamily="34" charset="0"/>
              </a:rPr>
              <a:t>range</a:t>
            </a:r>
            <a:endParaRPr lang="it-IT" altLang="it-IT" sz="1800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32" y="4114800"/>
            <a:ext cx="2012950" cy="22098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14800"/>
            <a:ext cx="2027238" cy="22098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456" name="Text Box 8"/>
          <p:cNvSpPr txBox="1">
            <a:spLocks noChangeArrowheads="1"/>
          </p:cNvSpPr>
          <p:nvPr/>
        </p:nvSpPr>
        <p:spPr bwMode="auto">
          <a:xfrm>
            <a:off x="251520" y="5040313"/>
            <a:ext cx="493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>
                <a:solidFill>
                  <a:schemeClr val="folHlink"/>
                </a:solidFill>
                <a:effectLst/>
              </a:rPr>
              <a:t>(1)</a:t>
            </a:r>
            <a:endParaRPr lang="it-IT" altLang="it-IT" sz="1600" b="1">
              <a:solidFill>
                <a:schemeClr val="folHlink"/>
              </a:solidFill>
              <a:effectLst/>
            </a:endParaRPr>
          </a:p>
        </p:txBody>
      </p:sp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987824" y="5013176"/>
            <a:ext cx="49725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dirty="0" smtClean="0">
                <a:solidFill>
                  <a:schemeClr val="folHlink"/>
                </a:solidFill>
                <a:effectLst/>
              </a:rPr>
              <a:t>(2)</a:t>
            </a:r>
            <a:endParaRPr lang="it-IT" altLang="it-IT" sz="1600" b="1" dirty="0">
              <a:solidFill>
                <a:schemeClr val="folHlink"/>
              </a:solidFill>
              <a:effectLst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44746" y="4471952"/>
            <a:ext cx="2659702" cy="147732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dirty="0">
                <a:solidFill>
                  <a:srgbClr val="009999"/>
                </a:solidFill>
                <a:latin typeface="Times New Roman" panose="02020603050405020304" pitchFamily="18" charset="0"/>
              </a:rPr>
              <a:t>Frequency range = ±50 Hz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dirty="0">
                <a:solidFill>
                  <a:srgbClr val="009999"/>
                </a:solidFill>
                <a:latin typeface="Times New Roman" panose="02020603050405020304" pitchFamily="18" charset="0"/>
              </a:rPr>
              <a:t>Loop voltage = 300 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it-IT" sz="1800" dirty="0">
                <a:solidFill>
                  <a:srgbClr val="009999"/>
                </a:solidFill>
                <a:latin typeface="Times New Roman" panose="02020603050405020304" pitchFamily="18" charset="0"/>
              </a:rPr>
              <a:t>Loop current = 30 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err="1">
                <a:solidFill>
                  <a:srgbClr val="009999"/>
                </a:solidFill>
                <a:latin typeface="Times New Roman" panose="02020603050405020304" pitchFamily="18" charset="0"/>
              </a:rPr>
              <a:t>P</a:t>
            </a:r>
            <a:r>
              <a:rPr lang="it-IT" altLang="it-IT" sz="1500" baseline="-25000" dirty="0" err="1">
                <a:solidFill>
                  <a:srgbClr val="009999"/>
                </a:solidFill>
                <a:latin typeface="Times New Roman" panose="02020603050405020304" pitchFamily="18" charset="0"/>
              </a:rPr>
              <a:t>react</a:t>
            </a:r>
            <a:r>
              <a:rPr lang="it-IT" altLang="it-IT" sz="1800" baseline="-25000" dirty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800" dirty="0">
                <a:solidFill>
                  <a:srgbClr val="009999"/>
                </a:solidFill>
                <a:latin typeface="Times New Roman" panose="02020603050405020304" pitchFamily="18" charset="0"/>
              </a:rPr>
              <a:t>= 9 </a:t>
            </a:r>
            <a:r>
              <a:rPr lang="it-IT" altLang="it-IT" sz="1800" dirty="0" err="1">
                <a:solidFill>
                  <a:srgbClr val="009999"/>
                </a:solidFill>
                <a:latin typeface="Times New Roman" panose="02020603050405020304" pitchFamily="18" charset="0"/>
              </a:rPr>
              <a:t>kVA</a:t>
            </a:r>
            <a:endParaRPr lang="it-IT" altLang="it-IT" sz="1800" dirty="0">
              <a:solidFill>
                <a:srgbClr val="009999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err="1">
                <a:solidFill>
                  <a:srgbClr val="009999"/>
                </a:solidFill>
                <a:latin typeface="Times New Roman" panose="02020603050405020304" pitchFamily="18" charset="0"/>
              </a:rPr>
              <a:t>P</a:t>
            </a:r>
            <a:r>
              <a:rPr lang="it-IT" altLang="it-IT" sz="1500" baseline="-25000" dirty="0" err="1">
                <a:solidFill>
                  <a:srgbClr val="009999"/>
                </a:solidFill>
                <a:latin typeface="Times New Roman" panose="02020603050405020304" pitchFamily="18" charset="0"/>
              </a:rPr>
              <a:t>diss</a:t>
            </a:r>
            <a:r>
              <a:rPr lang="it-IT" altLang="it-IT" sz="1800" dirty="0">
                <a:solidFill>
                  <a:srgbClr val="009999"/>
                </a:solidFill>
                <a:latin typeface="Times New Roman" panose="02020603050405020304" pitchFamily="18" charset="0"/>
              </a:rPr>
              <a:t> ~ 20 W</a:t>
            </a:r>
            <a:endParaRPr lang="en-GB" altLang="it-IT" sz="1800" dirty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8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6208713" y="36655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981842" y="39688"/>
            <a:ext cx="719055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On-line Q-</a:t>
            </a:r>
            <a:r>
              <a:rPr kumimoji="0" lang="it-IT" altLang="it-IT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curves</a:t>
            </a:r>
            <a:r>
              <a:rPr kumimoji="0" lang="it-IT" alt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(</a:t>
            </a:r>
            <a:r>
              <a:rPr kumimoji="0" lang="it-IT" altLang="it-IT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loaded</a:t>
            </a:r>
            <a:r>
              <a:rPr kumimoji="0" lang="it-IT" alt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by VCX)</a:t>
            </a:r>
          </a:p>
        </p:txBody>
      </p:sp>
      <p:pic>
        <p:nvPicPr>
          <p:cNvPr id="14" name="Picture 2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1" y="1196752"/>
            <a:ext cx="703959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66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Outline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052936"/>
          </a:xfrm>
        </p:spPr>
        <p:txBody>
          <a:bodyPr/>
          <a:lstStyle/>
          <a:p>
            <a:r>
              <a:rPr lang="it-IT" dirty="0" smtClean="0">
                <a:solidFill>
                  <a:srgbClr val="00B0F0"/>
                </a:solidFill>
              </a:rPr>
              <a:t>The PIAVE S-</a:t>
            </a:r>
            <a:r>
              <a:rPr lang="it-IT" dirty="0" err="1" smtClean="0">
                <a:solidFill>
                  <a:srgbClr val="00B0F0"/>
                </a:solidFill>
              </a:rPr>
              <a:t>RFQs</a:t>
            </a:r>
            <a:r>
              <a:rPr lang="it-IT" dirty="0" smtClean="0">
                <a:solidFill>
                  <a:srgbClr val="00B0F0"/>
                </a:solidFill>
              </a:rPr>
              <a:t> and </a:t>
            </a:r>
            <a:r>
              <a:rPr lang="it-IT" dirty="0" err="1" smtClean="0">
                <a:solidFill>
                  <a:srgbClr val="00B0F0"/>
                </a:solidFill>
              </a:rPr>
              <a:t>precursors</a:t>
            </a:r>
            <a:endParaRPr lang="it-IT" dirty="0" smtClean="0">
              <a:solidFill>
                <a:srgbClr val="00B0F0"/>
              </a:solidFill>
            </a:endParaRPr>
          </a:p>
          <a:p>
            <a:r>
              <a:rPr lang="it-IT" dirty="0" smtClean="0"/>
              <a:t>Design and </a:t>
            </a:r>
            <a:r>
              <a:rPr lang="it-IT" dirty="0" err="1" smtClean="0"/>
              <a:t>construction</a:t>
            </a:r>
            <a:r>
              <a:rPr lang="it-IT" dirty="0" smtClean="0"/>
              <a:t> </a:t>
            </a:r>
            <a:r>
              <a:rPr lang="it-IT" dirty="0" err="1" smtClean="0"/>
              <a:t>highlights</a:t>
            </a:r>
            <a:endParaRPr lang="it-IT" dirty="0" smtClean="0"/>
          </a:p>
          <a:p>
            <a:r>
              <a:rPr lang="it-IT" dirty="0" smtClean="0"/>
              <a:t>Q-</a:t>
            </a:r>
            <a:r>
              <a:rPr lang="it-IT" dirty="0" err="1" smtClean="0"/>
              <a:t>curves</a:t>
            </a:r>
            <a:r>
              <a:rPr lang="it-IT" dirty="0" smtClean="0"/>
              <a:t>, </a:t>
            </a:r>
            <a:r>
              <a:rPr lang="it-IT" dirty="0" err="1" smtClean="0"/>
              <a:t>alignment</a:t>
            </a:r>
            <a:r>
              <a:rPr lang="it-IT" dirty="0" smtClean="0"/>
              <a:t>, </a:t>
            </a:r>
            <a:r>
              <a:rPr lang="it-IT" dirty="0" err="1" smtClean="0"/>
              <a:t>f&amp;A</a:t>
            </a:r>
            <a:r>
              <a:rPr lang="it-IT" dirty="0" smtClean="0"/>
              <a:t> </a:t>
            </a:r>
            <a:r>
              <a:rPr lang="it-IT" dirty="0" err="1" smtClean="0"/>
              <a:t>locking</a:t>
            </a:r>
            <a:endParaRPr lang="it-IT" dirty="0" smtClean="0"/>
          </a:p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upgrades</a:t>
            </a:r>
            <a:r>
              <a:rPr lang="it-IT" dirty="0" smtClean="0"/>
              <a:t> of PIAVE S-</a:t>
            </a:r>
            <a:r>
              <a:rPr lang="it-IT" dirty="0" err="1" smtClean="0"/>
              <a:t>RFQs</a:t>
            </a:r>
            <a:endParaRPr lang="it-IT" dirty="0" smtClean="0"/>
          </a:p>
          <a:p>
            <a:r>
              <a:rPr lang="it-IT" dirty="0" smtClean="0"/>
              <a:t>S-</a:t>
            </a:r>
            <a:r>
              <a:rPr lang="it-IT" dirty="0" err="1" smtClean="0"/>
              <a:t>RFQs</a:t>
            </a:r>
            <a:r>
              <a:rPr lang="it-IT" dirty="0" smtClean="0"/>
              <a:t> vs N-</a:t>
            </a:r>
            <a:r>
              <a:rPr lang="it-IT" dirty="0" err="1" smtClean="0"/>
              <a:t>RFQs</a:t>
            </a:r>
            <a:r>
              <a:rPr lang="it-IT" dirty="0" smtClean="0"/>
              <a:t> for high-I </a:t>
            </a:r>
            <a:r>
              <a:rPr lang="it-IT" dirty="0" err="1" smtClean="0"/>
              <a:t>linacs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58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Piezo detection of vibration during unlocking events</a:t>
            </a:r>
            <a:endParaRPr lang="it-IT" sz="3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5192" y="1297511"/>
            <a:ext cx="4402832" cy="3075181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32040" y="4563899"/>
            <a:ext cx="4038600" cy="1540768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Room for </a:t>
            </a:r>
            <a:r>
              <a:rPr lang="it-IT" sz="20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improvement</a:t>
            </a:r>
            <a:r>
              <a:rPr lang="it-IT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future </a:t>
            </a:r>
            <a:r>
              <a:rPr lang="it-IT" sz="20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SRFQs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 from 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tuning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the «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drum-like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» end-</a:t>
            </a:r>
            <a:r>
              <a:rPr 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plates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SC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plunger</a:t>
            </a:r>
            <a:r>
              <a:rPr 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tuner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Longuevergne</a:t>
            </a:r>
            <a:r>
              <a:rPr lang="it-IT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et al., </a:t>
            </a:r>
            <a:r>
              <a:rPr lang="it-IT" sz="18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it-IT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of IPAC13, 884-888</a:t>
            </a:r>
            <a:r>
              <a:rPr 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39366" y="4473451"/>
            <a:ext cx="43486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were taken on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SRFQ2 (at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4K) support bars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stable locked (green); out-of-lock 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(black); while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losing lock (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pectrum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of a </a:t>
            </a:r>
            <a:r>
              <a:rPr lang="en-US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[Hz] </a:t>
            </a: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multiples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 plate vibration modes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624514" y="1702623"/>
            <a:ext cx="1195958" cy="2498336"/>
          </a:xfrm>
          <a:prstGeom prst="rect">
            <a:avLst/>
          </a:prstGeom>
        </p:spPr>
      </p:pic>
      <p:pic>
        <p:nvPicPr>
          <p:cNvPr id="7" name="Segnaposto contenuto 5"/>
          <p:cNvPicPr>
            <a:picLocks/>
          </p:cNvPicPr>
          <p:nvPr/>
        </p:nvPicPr>
        <p:blipFill>
          <a:blip r:embed="rId4"/>
          <a:stretch/>
        </p:blipFill>
        <p:spPr>
          <a:xfrm>
            <a:off x="5004048" y="1394463"/>
            <a:ext cx="1789228" cy="3114657"/>
          </a:xfrm>
          <a:prstGeom prst="rect">
            <a:avLst/>
          </a:prstGeom>
          <a:ln>
            <a:noFill/>
          </a:ln>
        </p:spPr>
      </p:pic>
      <p:sp>
        <p:nvSpPr>
          <p:cNvPr id="8" name="Freccia a destra 7"/>
          <p:cNvSpPr/>
          <p:nvPr/>
        </p:nvSpPr>
        <p:spPr>
          <a:xfrm>
            <a:off x="6876256" y="2060848"/>
            <a:ext cx="648072" cy="1656184"/>
          </a:xfrm>
          <a:prstGeom prst="rightArrow">
            <a:avLst>
              <a:gd name="adj1" fmla="val 65948"/>
              <a:gd name="adj2" fmla="val 50000"/>
            </a:avLst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18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81136"/>
            <a:ext cx="8229600" cy="611560"/>
          </a:xfrm>
        </p:spPr>
        <p:txBody>
          <a:bodyPr/>
          <a:lstStyle/>
          <a:p>
            <a:r>
              <a:rPr lang="it-IT" dirty="0" smtClean="0">
                <a:solidFill>
                  <a:srgbClr val="00B0F0"/>
                </a:solidFill>
              </a:rPr>
              <a:t>Lorenz force </a:t>
            </a:r>
            <a:r>
              <a:rPr lang="it-IT" dirty="0" err="1" smtClean="0">
                <a:solidFill>
                  <a:srgbClr val="00B0F0"/>
                </a:solidFill>
              </a:rPr>
              <a:t>detuning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124744"/>
            <a:ext cx="7137719" cy="452596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5589240"/>
            <a:ext cx="2475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rgbClr val="00B0F0"/>
                </a:solidFill>
                <a:latin typeface="Symbol" panose="05050102010706020507" pitchFamily="18" charset="2"/>
              </a:rPr>
              <a:t>D</a:t>
            </a:r>
            <a:r>
              <a:rPr lang="it-IT" dirty="0" err="1" smtClean="0">
                <a:solidFill>
                  <a:srgbClr val="00B0F0"/>
                </a:solidFill>
              </a:rPr>
              <a:t>f</a:t>
            </a:r>
            <a:r>
              <a:rPr lang="it-IT" dirty="0" smtClean="0">
                <a:solidFill>
                  <a:srgbClr val="00B0F0"/>
                </a:solidFill>
              </a:rPr>
              <a:t>=-0,9 E</a:t>
            </a:r>
            <a:r>
              <a:rPr lang="it-IT" baseline="-25000" dirty="0" smtClean="0">
                <a:solidFill>
                  <a:srgbClr val="00B0F0"/>
                </a:solidFill>
              </a:rPr>
              <a:t>s,p</a:t>
            </a:r>
            <a:r>
              <a:rPr lang="it-IT" baseline="30000" dirty="0" smtClean="0">
                <a:solidFill>
                  <a:srgbClr val="00B0F0"/>
                </a:solidFill>
              </a:rPr>
              <a:t>2</a:t>
            </a:r>
            <a:endParaRPr lang="it-IT" baseline="300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3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566936"/>
          </a:xfrm>
        </p:spPr>
        <p:txBody>
          <a:bodyPr/>
          <a:lstStyle/>
          <a:p>
            <a:r>
              <a:rPr lang="it-IT" sz="2800" dirty="0" smtClean="0">
                <a:solidFill>
                  <a:srgbClr val="00B0F0"/>
                </a:solidFill>
              </a:rPr>
              <a:t>In </a:t>
            </a:r>
            <a:r>
              <a:rPr lang="it-IT" sz="2800" dirty="0" err="1" smtClean="0">
                <a:solidFill>
                  <a:srgbClr val="00B0F0"/>
                </a:solidFill>
              </a:rPr>
              <a:t>operation</a:t>
            </a:r>
            <a:r>
              <a:rPr lang="it-IT" sz="2800" dirty="0">
                <a:solidFill>
                  <a:srgbClr val="00B0F0"/>
                </a:solidFill>
              </a:rPr>
              <a:t> </a:t>
            </a:r>
            <a:r>
              <a:rPr lang="it-IT" sz="2800" dirty="0" smtClean="0">
                <a:solidFill>
                  <a:srgbClr val="00B0F0"/>
                </a:solidFill>
              </a:rPr>
              <a:t>for 10 </a:t>
            </a:r>
            <a:r>
              <a:rPr lang="it-IT" sz="2800" dirty="0" err="1" smtClean="0">
                <a:solidFill>
                  <a:srgbClr val="00B0F0"/>
                </a:solidFill>
              </a:rPr>
              <a:t>years</a:t>
            </a:r>
            <a:r>
              <a:rPr lang="it-IT" sz="2800" dirty="0" smtClean="0">
                <a:solidFill>
                  <a:srgbClr val="00B0F0"/>
                </a:solidFill>
              </a:rPr>
              <a:t>:  </a:t>
            </a:r>
            <a:r>
              <a:rPr lang="it-IT" sz="2800" dirty="0" err="1" smtClean="0">
                <a:solidFill>
                  <a:srgbClr val="00B0F0"/>
                </a:solidFill>
              </a:rPr>
              <a:t>typical</a:t>
            </a:r>
            <a:r>
              <a:rPr lang="it-IT" sz="2800" dirty="0" smtClean="0">
                <a:solidFill>
                  <a:srgbClr val="00B0F0"/>
                </a:solidFill>
              </a:rPr>
              <a:t> </a:t>
            </a:r>
            <a:r>
              <a:rPr lang="it-IT" sz="2800" dirty="0" err="1" smtClean="0">
                <a:solidFill>
                  <a:srgbClr val="00B0F0"/>
                </a:solidFill>
              </a:rPr>
              <a:t>beams</a:t>
            </a:r>
            <a:r>
              <a:rPr lang="it-IT" sz="2800" dirty="0" smtClean="0">
                <a:solidFill>
                  <a:srgbClr val="00B0F0"/>
                </a:solidFill>
              </a:rPr>
              <a:t> for </a:t>
            </a:r>
            <a:r>
              <a:rPr lang="it-IT" sz="2800" dirty="0" err="1" smtClean="0">
                <a:solidFill>
                  <a:srgbClr val="00B0F0"/>
                </a:solidFill>
              </a:rPr>
              <a:t>users</a:t>
            </a:r>
            <a:r>
              <a:rPr lang="it-IT" sz="2800" dirty="0" smtClean="0">
                <a:solidFill>
                  <a:srgbClr val="00B0F0"/>
                </a:solidFill>
              </a:rPr>
              <a:t>  </a:t>
            </a:r>
            <a:endParaRPr lang="it-IT" sz="2800" dirty="0">
              <a:solidFill>
                <a:srgbClr val="00B0F0"/>
              </a:solidFill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3568" y="620688"/>
            <a:ext cx="3549662" cy="290943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515816"/>
            <a:ext cx="3564582" cy="28561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800" y="842606"/>
            <a:ext cx="3514928" cy="28315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457" y="3645024"/>
            <a:ext cx="3516377" cy="2088232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>
            <a:off x="323528" y="1700808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323528" y="2636912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323528" y="285293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323528" y="357301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323528" y="3789040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323528" y="4005064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323528" y="4941168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323528" y="5877272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355976" y="980728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>
            <a:off x="4355976" y="321297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4355976" y="393305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355976" y="465313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4355976" y="4869160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355976" y="5013176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4355976" y="5229200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4355976" y="5445224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4355976" y="5589240"/>
            <a:ext cx="36004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4427984" y="5733256"/>
            <a:ext cx="4384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/>
              <a:t>However</a:t>
            </a:r>
            <a:r>
              <a:rPr lang="it-IT" sz="2000" dirty="0" smtClean="0"/>
              <a:t>:  </a:t>
            </a:r>
            <a:r>
              <a:rPr lang="it-IT" sz="2000" dirty="0" err="1" smtClean="0"/>
              <a:t>SRFQs</a:t>
            </a:r>
            <a:r>
              <a:rPr lang="it-IT" sz="2000" dirty="0" smtClean="0"/>
              <a:t>’ </a:t>
            </a:r>
            <a:r>
              <a:rPr lang="it-IT" sz="2000" dirty="0" smtClean="0">
                <a:solidFill>
                  <a:srgbClr val="0000FF"/>
                </a:solidFill>
              </a:rPr>
              <a:t>reliability</a:t>
            </a:r>
            <a:endParaRPr lang="it-IT" sz="2000" dirty="0" smtClean="0"/>
          </a:p>
          <a:p>
            <a:r>
              <a:rPr lang="it-IT" sz="2000" dirty="0" smtClean="0"/>
              <a:t>and </a:t>
            </a:r>
            <a:r>
              <a:rPr lang="it-IT" sz="2000" dirty="0">
                <a:solidFill>
                  <a:srgbClr val="0000FF"/>
                </a:solidFill>
              </a:rPr>
              <a:t>performance </a:t>
            </a:r>
            <a:r>
              <a:rPr lang="it-IT" sz="2000" dirty="0" err="1" smtClean="0"/>
              <a:t>had</a:t>
            </a:r>
            <a:r>
              <a:rPr lang="it-IT" sz="2000" dirty="0" smtClean="0"/>
              <a:t> to be </a:t>
            </a:r>
            <a:r>
              <a:rPr lang="it-IT" sz="2000" dirty="0" err="1" smtClean="0"/>
              <a:t>improved</a:t>
            </a:r>
            <a:endParaRPr lang="it-IT" sz="2000" dirty="0" smtClean="0"/>
          </a:p>
        </p:txBody>
      </p:sp>
    </p:spTree>
    <p:extLst>
      <p:ext uri="{BB962C8B-B14F-4D97-AF65-F5344CB8AC3E}">
        <p14:creationId xmlns:p14="http://schemas.microsoft.com/office/powerpoint/2010/main" val="122343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Outline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052936"/>
          </a:xfrm>
        </p:spPr>
        <p:txBody>
          <a:bodyPr/>
          <a:lstStyle/>
          <a:p>
            <a:r>
              <a:rPr lang="it-IT" dirty="0" smtClean="0"/>
              <a:t>The PIAVE S-</a:t>
            </a:r>
            <a:r>
              <a:rPr lang="it-IT" dirty="0" err="1" smtClean="0"/>
              <a:t>RFQs</a:t>
            </a:r>
            <a:r>
              <a:rPr lang="it-IT" dirty="0" smtClean="0"/>
              <a:t> and </a:t>
            </a:r>
            <a:r>
              <a:rPr lang="it-IT" dirty="0" err="1" smtClean="0"/>
              <a:t>precursors</a:t>
            </a:r>
            <a:endParaRPr lang="it-IT" dirty="0" smtClean="0"/>
          </a:p>
          <a:p>
            <a:r>
              <a:rPr lang="it-IT" dirty="0" smtClean="0"/>
              <a:t>Design and </a:t>
            </a:r>
            <a:r>
              <a:rPr lang="it-IT" dirty="0" err="1" smtClean="0"/>
              <a:t>construction</a:t>
            </a:r>
            <a:r>
              <a:rPr lang="it-IT" dirty="0" smtClean="0"/>
              <a:t> </a:t>
            </a:r>
            <a:r>
              <a:rPr lang="it-IT" dirty="0" err="1" smtClean="0"/>
              <a:t>highlights</a:t>
            </a:r>
            <a:endParaRPr lang="it-IT" dirty="0" smtClean="0"/>
          </a:p>
          <a:p>
            <a:r>
              <a:rPr lang="it-IT" dirty="0" smtClean="0"/>
              <a:t>Q-</a:t>
            </a:r>
            <a:r>
              <a:rPr lang="it-IT" dirty="0" err="1" smtClean="0"/>
              <a:t>curves</a:t>
            </a:r>
            <a:r>
              <a:rPr lang="it-IT" dirty="0" smtClean="0"/>
              <a:t>, </a:t>
            </a:r>
            <a:r>
              <a:rPr lang="it-IT" dirty="0" err="1" smtClean="0"/>
              <a:t>alignment</a:t>
            </a:r>
            <a:r>
              <a:rPr lang="it-IT" dirty="0" smtClean="0"/>
              <a:t>, </a:t>
            </a:r>
            <a:r>
              <a:rPr lang="it-IT" dirty="0" err="1" smtClean="0"/>
              <a:t>f&amp;A</a:t>
            </a:r>
            <a:r>
              <a:rPr lang="it-IT" dirty="0" smtClean="0"/>
              <a:t> </a:t>
            </a:r>
            <a:r>
              <a:rPr lang="it-IT" dirty="0" err="1" smtClean="0"/>
              <a:t>locking</a:t>
            </a:r>
            <a:endParaRPr lang="it-IT" dirty="0" smtClean="0"/>
          </a:p>
          <a:p>
            <a:r>
              <a:rPr lang="it-IT" dirty="0" err="1" smtClean="0">
                <a:solidFill>
                  <a:srgbClr val="00B0F0"/>
                </a:solidFill>
              </a:rPr>
              <a:t>Recent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 err="1" smtClean="0">
                <a:solidFill>
                  <a:srgbClr val="00B0F0"/>
                </a:solidFill>
              </a:rPr>
              <a:t>upgrades</a:t>
            </a:r>
            <a:r>
              <a:rPr lang="it-IT" dirty="0" smtClean="0">
                <a:solidFill>
                  <a:srgbClr val="00B0F0"/>
                </a:solidFill>
              </a:rPr>
              <a:t> of PIAVE S-</a:t>
            </a:r>
            <a:r>
              <a:rPr lang="it-IT" dirty="0" err="1" smtClean="0">
                <a:solidFill>
                  <a:srgbClr val="00B0F0"/>
                </a:solidFill>
              </a:rPr>
              <a:t>RFQs</a:t>
            </a:r>
            <a:endParaRPr lang="it-IT" dirty="0" smtClean="0">
              <a:solidFill>
                <a:srgbClr val="00B0F0"/>
              </a:solidFill>
            </a:endParaRPr>
          </a:p>
          <a:p>
            <a:r>
              <a:rPr lang="it-IT" dirty="0" smtClean="0"/>
              <a:t>S-</a:t>
            </a:r>
            <a:r>
              <a:rPr lang="it-IT" dirty="0" err="1" smtClean="0"/>
              <a:t>RFQs</a:t>
            </a:r>
            <a:r>
              <a:rPr lang="it-IT" dirty="0" smtClean="0"/>
              <a:t> vs N-</a:t>
            </a:r>
            <a:r>
              <a:rPr lang="it-IT" dirty="0" err="1" smtClean="0"/>
              <a:t>RFQs</a:t>
            </a:r>
            <a:r>
              <a:rPr lang="it-IT" dirty="0" smtClean="0"/>
              <a:t> for high-I </a:t>
            </a:r>
            <a:r>
              <a:rPr lang="it-IT" dirty="0" err="1" smtClean="0"/>
              <a:t>linacs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761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3600" u="sng" kern="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Scope of the 2016-2017 Upgrade</a:t>
            </a:r>
            <a:endParaRPr lang="it-IT" sz="3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CustomShape 9"/>
          <p:cNvSpPr/>
          <p:nvPr/>
        </p:nvSpPr>
        <p:spPr>
          <a:xfrm>
            <a:off x="575556" y="1412776"/>
            <a:ext cx="7992888" cy="4536504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/>
          <a:p>
            <a:pPr marL="171360" marR="0" lvl="0" indent="-171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sng" strike="noStrike" kern="0" cap="none" spc="-1" normalizeH="0" noProof="0" dirty="0" smtClean="0">
                <a:ln>
                  <a:noFill/>
                </a:ln>
                <a:effectLst/>
                <a:uLnTx/>
                <a:latin typeface="Calibri" panose="020F0502020204030204" pitchFamily="34" charset="0"/>
                <a:cs typeface="Calibri" panose="020F0502020204030204" pitchFamily="34" charset="0"/>
              </a:rPr>
              <a:t>IMPROVED TUNING SYSTEM 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Slow tuners 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non linear zones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kumimoji="0" lang="en-US" sz="2400" b="0" i="0" u="none" strike="noStrike" kern="0" cap="none" spc="-1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tuner </a:t>
            </a:r>
            <a:r>
              <a:rPr kumimoji="0" lang="en-US" sz="2400" b="0" i="0" u="none" strike="noStrike" kern="0" cap="none" spc="-1" normalizeH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kumimoji="0" lang="en-US" sz="2400" b="0" i="0" u="none" strike="noStrike" kern="0" cap="none" spc="-1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perishable elements </a:t>
            </a:r>
            <a:r>
              <a:rPr kumimoji="0" lang="en-US" sz="2400" b="0" i="0" u="none" strike="noStrike" kern="0" cap="none" spc="-1" normalizeH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and … </a:t>
            </a:r>
            <a:r>
              <a:rPr kumimoji="0" lang="en-US" sz="2400" b="0" i="0" u="none" strike="noStrike" kern="0" cap="none" spc="-1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vanishing know-how</a:t>
            </a:r>
          </a:p>
          <a:p>
            <a:pPr marL="171360" indent="-1710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Font typeface="Arial"/>
              <a:buChar char="•"/>
              <a:defRPr/>
            </a:pPr>
            <a:r>
              <a:rPr lang="en-US" sz="2400" u="sng" kern="0" spc="-1" dirty="0">
                <a:latin typeface="Calibri" panose="020F0502020204030204" pitchFamily="34" charset="0"/>
                <a:cs typeface="Calibri" panose="020F0502020204030204" pitchFamily="34" charset="0"/>
              </a:rPr>
              <a:t>HIGHER FIELDS</a:t>
            </a:r>
            <a:r>
              <a:rPr lang="en-US" sz="2400" u="sng" kern="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kern="0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SRFQ2 limited to 80% of the field specs </a:t>
            </a:r>
            <a:r>
              <a:rPr lang="en-US" sz="2400" kern="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kern="0" spc="-1" dirty="0" err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kern="0" spc="-1" baseline="-25000" dirty="0" err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s,p</a:t>
            </a:r>
            <a:r>
              <a:rPr lang="en-US" sz="2400" kern="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=21 vs. 25,5 MV/m)  →  achieve 100% of </a:t>
            </a:r>
            <a:r>
              <a:rPr lang="en-US" sz="2400" kern="0" spc="-1" dirty="0" err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kern="0" spc="-1" baseline="-25000" dirty="0" err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s,p</a:t>
            </a:r>
            <a:r>
              <a:rPr lang="en-US" sz="2400" kern="0" spc="-1" baseline="-25000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to accelerate larger A/q </a:t>
            </a:r>
            <a:r>
              <a:rPr lang="en-US" sz="2400" kern="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endParaRPr kumimoji="0" lang="en-US" sz="2400" b="0" i="0" u="none" strike="noStrike" kern="0" cap="none" spc="-1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360" marR="0" lvl="0" indent="-171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Char char="•"/>
              <a:tabLst/>
              <a:defRPr/>
            </a:pPr>
            <a:r>
              <a:rPr lang="en-US" sz="2400" u="sng" kern="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IMPROVED ALIGNMENT </a:t>
            </a:r>
            <a:r>
              <a:rPr lang="en-US" sz="2400" kern="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LASER tracking alignment 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of SRFQs on beam line, to improve beam transmission;</a:t>
            </a:r>
          </a:p>
          <a:p>
            <a:pPr marL="171360" marR="0" lvl="0" indent="-171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Char char="•"/>
              <a:tabLst/>
              <a:defRPr/>
            </a:pPr>
            <a:r>
              <a:rPr lang="en-US" sz="2400" u="sng" kern="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BETTER GAS He DRAINING</a:t>
            </a:r>
            <a:r>
              <a:rPr lang="en-US" sz="2400" kern="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kern="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kern="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kumimoji="0" lang="en-US" sz="2400" b="0" i="0" u="none" strike="noStrike" kern="0" cap="none" spc="-1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ncrease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the He gas flow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to make RF conditioning more efficient; </a:t>
            </a:r>
          </a:p>
          <a:p>
            <a:pPr marL="171360" marR="0" lvl="0" indent="-171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0" i="0" u="sng" strike="noStrike" kern="0" cap="none" spc="-1" normalizeH="0" noProof="0" dirty="0" smtClean="0">
                <a:ln>
                  <a:noFill/>
                </a:ln>
                <a:effectLst/>
                <a:uLnTx/>
                <a:latin typeface="Calibri" panose="020F0502020204030204" pitchFamily="34" charset="0"/>
                <a:cs typeface="Calibri" panose="020F0502020204030204" pitchFamily="34" charset="0"/>
              </a:rPr>
              <a:t>REPLACE DAMAGED COMPONENTS</a:t>
            </a:r>
            <a:r>
              <a:rPr kumimoji="0" lang="en-US" sz="2400" b="0" i="0" u="none" strike="noStrike" kern="0" cap="none" spc="-1" normalizeH="0" baseline="0" noProof="0" dirty="0" smtClean="0">
                <a:ln>
                  <a:noFill/>
                </a:ln>
                <a:effectLst/>
                <a:uLnTx/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- heating resistors, T sensors, He and N level meters (damaged in 10 years) </a:t>
            </a:r>
          </a:p>
        </p:txBody>
      </p:sp>
    </p:spTree>
    <p:extLst>
      <p:ext uri="{BB962C8B-B14F-4D97-AF65-F5344CB8AC3E}">
        <p14:creationId xmlns:p14="http://schemas.microsoft.com/office/powerpoint/2010/main" val="37781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7240" y="116632"/>
            <a:ext cx="7571184" cy="749590"/>
          </a:xfrm>
          <a:solidFill>
            <a:schemeClr val="bg1"/>
          </a:solidFill>
        </p:spPr>
        <p:txBody>
          <a:bodyPr/>
          <a:lstStyle/>
          <a:p>
            <a:r>
              <a:rPr lang="en-US" sz="36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Combined </a:t>
            </a:r>
            <a:r>
              <a:rPr lang="en-US" sz="3600" spc="-1" dirty="0" err="1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slow+fast</a:t>
            </a:r>
            <a:r>
              <a:rPr lang="en-US" sz="3600" spc="-1" dirty="0" smtClean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tuning scheme</a:t>
            </a:r>
            <a:endParaRPr lang="it-IT" sz="3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Segnaposto contenuto 5"/>
          <p:cNvPicPr>
            <a:picLocks noGrp="1"/>
          </p:cNvPicPr>
          <p:nvPr>
            <p:ph sz="half" idx="2"/>
          </p:nvPr>
        </p:nvPicPr>
        <p:blipFill>
          <a:blip r:embed="rId3"/>
          <a:stretch/>
        </p:blipFill>
        <p:spPr>
          <a:xfrm>
            <a:off x="683568" y="1124745"/>
            <a:ext cx="1728192" cy="3024336"/>
          </a:xfrm>
          <a:prstGeom prst="rect">
            <a:avLst/>
          </a:prstGeom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78292"/>
            <a:ext cx="1766867" cy="2238740"/>
          </a:xfrm>
          <a:prstGeom prst="rect">
            <a:avLst/>
          </a:prstGeom>
        </p:spPr>
      </p:pic>
      <p:pic>
        <p:nvPicPr>
          <p:cNvPr id="7" name="Immagine 86"/>
          <p:cNvPicPr/>
          <p:nvPr/>
        </p:nvPicPr>
        <p:blipFill>
          <a:blip r:embed="rId5"/>
          <a:stretch/>
        </p:blipFill>
        <p:spPr>
          <a:xfrm>
            <a:off x="4067944" y="1844824"/>
            <a:ext cx="4824536" cy="2016224"/>
          </a:xfrm>
          <a:prstGeom prst="rect">
            <a:avLst/>
          </a:prstGeom>
          <a:ln>
            <a:noFill/>
          </a:ln>
        </p:spPr>
      </p:pic>
      <p:sp>
        <p:nvSpPr>
          <p:cNvPr id="8" name="CustomShape 13"/>
          <p:cNvSpPr/>
          <p:nvPr/>
        </p:nvSpPr>
        <p:spPr>
          <a:xfrm>
            <a:off x="395536" y="4329102"/>
            <a:ext cx="3888431" cy="19802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357188">
              <a:lnSpc>
                <a:spcPct val="100000"/>
              </a:lnSpc>
            </a:pPr>
            <a:r>
              <a:rPr lang="en-US" sz="20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Parallelogram</a:t>
            </a: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(4-arm linkage): </a:t>
            </a:r>
            <a:endParaRPr lang="en-US" sz="2000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7188" indent="-357188" defTabSz="357188">
              <a:lnSpc>
                <a:spcPct val="100000"/>
              </a:lnSpc>
            </a:pP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-	a </a:t>
            </a:r>
            <a:r>
              <a:rPr lang="en-US" sz="2000" u="sng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long </a:t>
            </a:r>
            <a:r>
              <a:rPr lang="en-US" sz="2000" u="sng" spc="-1" dirty="0">
                <a:latin typeface="Calibri" panose="020F0502020204030204" pitchFamily="34" charset="0"/>
                <a:cs typeface="Calibri" panose="020F0502020204030204" pitchFamily="34" charset="0"/>
              </a:rPr>
              <a:t>bar 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bound to the </a:t>
            </a:r>
            <a:r>
              <a:rPr lang="en-US" sz="2000" u="sng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cavity frame</a:t>
            </a: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defTabSz="357188">
              <a:lnSpc>
                <a:spcPct val="100000"/>
              </a:lnSpc>
              <a:buFontTx/>
              <a:buChar char="-"/>
            </a:pPr>
            <a:r>
              <a:rPr lang="en-US" sz="20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  <a:r>
              <a:rPr lang="en-US" sz="2000" u="sng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long bar </a:t>
            </a:r>
            <a:r>
              <a:rPr lang="en-US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to the tuning plate </a:t>
            </a:r>
            <a:r>
              <a:rPr lang="en-US" sz="2000" u="sng" spc="-1" dirty="0">
                <a:latin typeface="Calibri" panose="020F0502020204030204" pitchFamily="34" charset="0"/>
                <a:cs typeface="Calibri" panose="020F0502020204030204" pitchFamily="34" charset="0"/>
              </a:rPr>
              <a:t>beam port. </a:t>
            </a:r>
            <a:endParaRPr lang="en-US" sz="2000" u="sng" spc="-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357188">
              <a:lnSpc>
                <a:spcPct val="100000"/>
              </a:lnSpc>
              <a:buFontTx/>
              <a:buChar char="-"/>
            </a:pPr>
            <a:r>
              <a:rPr lang="en-US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000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u="sng" spc="-1" dirty="0">
                <a:latin typeface="Calibri" panose="020F0502020204030204" pitchFamily="34" charset="0"/>
                <a:cs typeface="Calibri" panose="020F0502020204030204" pitchFamily="34" charset="0"/>
              </a:rPr>
              <a:t>short </a:t>
            </a:r>
            <a:r>
              <a:rPr lang="en-US" sz="2000" u="sng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arm </a:t>
            </a:r>
            <a:r>
              <a:rPr lang="en-US" sz="2000" spc="-1" dirty="0">
                <a:latin typeface="Calibri" panose="020F0502020204030204" pitchFamily="34" charset="0"/>
                <a:cs typeface="Calibri" panose="020F0502020204030204" pitchFamily="34" charset="0"/>
              </a:rPr>
              <a:t>hosts a </a:t>
            </a:r>
            <a:r>
              <a:rPr lang="en-US" sz="2000" u="sng" spc="-1" dirty="0">
                <a:latin typeface="Calibri" panose="020F0502020204030204" pitchFamily="34" charset="0"/>
                <a:cs typeface="Calibri" panose="020F0502020204030204" pitchFamily="34" charset="0"/>
              </a:rPr>
              <a:t>PT </a:t>
            </a:r>
            <a:r>
              <a:rPr lang="en-US" sz="2000" u="sng" spc="-1" dirty="0" smtClean="0">
                <a:latin typeface="Calibri" panose="020F0502020204030204" pitchFamily="34" charset="0"/>
                <a:cs typeface="Calibri" panose="020F0502020204030204" pitchFamily="34" charset="0"/>
              </a:rPr>
              <a:t>actuator</a:t>
            </a:r>
            <a:endParaRPr lang="en-US" sz="2000" b="0" u="sng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355976" y="4337809"/>
            <a:ext cx="43379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Room T </a:t>
            </a: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slow </a:t>
            </a:r>
            <a:r>
              <a:rPr lang="en-US" sz="20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tuning curves</a:t>
            </a: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: linear and </a:t>
            </a:r>
          </a:p>
          <a:p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repeatable</a:t>
            </a:r>
            <a:r>
              <a:rPr lang="en-US" sz="20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with acceptable backlash. </a:t>
            </a:r>
            <a:endParaRPr lang="en-US" sz="2000" spc="-1" dirty="0" smtClean="0"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i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shown </a:t>
            </a:r>
            <a:r>
              <a:rPr lang="en-US" sz="2000" i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f-offsets compensate cool down </a:t>
            </a:r>
            <a:endParaRPr lang="en-US" sz="2000" i="1" spc="-1" dirty="0" smtClean="0">
              <a:solidFill>
                <a:srgbClr val="C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i="1" spc="-1" dirty="0" smtClean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frequency-shifts</a:t>
            </a:r>
            <a:r>
              <a:rPr lang="en-US" sz="20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000" spc="-1" dirty="0"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8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716016" y="805388"/>
            <a:ext cx="4173562" cy="5575940"/>
          </a:xfrm>
          <a:prstGeom prst="rect">
            <a:avLst/>
          </a:prstGeom>
          <a:solidFill>
            <a:schemeClr val="accent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761456" y="125760"/>
            <a:ext cx="3682752" cy="679628"/>
          </a:xfrm>
        </p:spPr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Piezotuning</a:t>
            </a:r>
            <a:r>
              <a:rPr lang="it-IT" dirty="0" smtClean="0">
                <a:solidFill>
                  <a:srgbClr val="00B0F0"/>
                </a:solidFill>
              </a:rPr>
              <a:t>…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5" name="Image2"/>
          <p:cNvPicPr/>
          <p:nvPr/>
        </p:nvPicPr>
        <p:blipFill>
          <a:blip r:embed="rId2"/>
          <a:stretch/>
        </p:blipFill>
        <p:spPr>
          <a:xfrm>
            <a:off x="6336146" y="2917587"/>
            <a:ext cx="2700350" cy="1519525"/>
          </a:xfrm>
          <a:prstGeom prst="rect">
            <a:avLst/>
          </a:prstGeom>
          <a:ln>
            <a:noFill/>
          </a:ln>
        </p:spPr>
      </p:pic>
      <p:sp>
        <p:nvSpPr>
          <p:cNvPr id="7" name="CustomShape 17"/>
          <p:cNvSpPr/>
          <p:nvPr/>
        </p:nvSpPr>
        <p:spPr>
          <a:xfrm>
            <a:off x="4644008" y="5260524"/>
            <a:ext cx="4132855" cy="7607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i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SRFQ2 VCX Tuning window between </a:t>
            </a:r>
            <a:r>
              <a:rPr lang="en-US" sz="2000" b="0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on and off statuses of the </a:t>
            </a:r>
            <a:r>
              <a:rPr lang="en-US" sz="2000" b="0" i="1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PDS. </a:t>
            </a:r>
          </a:p>
        </p:txBody>
      </p:sp>
      <p:sp>
        <p:nvSpPr>
          <p:cNvPr id="8" name="CustomShape 20"/>
          <p:cNvSpPr/>
          <p:nvPr/>
        </p:nvSpPr>
        <p:spPr>
          <a:xfrm>
            <a:off x="179512" y="1422383"/>
            <a:ext cx="4392488" cy="4272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PT </a:t>
            </a:r>
            <a:r>
              <a:rPr lang="en-US" sz="2000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0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tatic </a:t>
            </a:r>
            <a:r>
              <a:rPr lang="en-US" sz="20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tests </a:t>
            </a:r>
            <a:r>
              <a:rPr lang="en-US" sz="20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done at 300 </a:t>
            </a:r>
            <a:r>
              <a:rPr lang="en-US" sz="20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stomShape 21"/>
          <p:cNvSpPr/>
          <p:nvPr/>
        </p:nvSpPr>
        <p:spPr>
          <a:xfrm>
            <a:off x="4818875" y="1412776"/>
            <a:ext cx="3885980" cy="14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VCX FT </a:t>
            </a:r>
            <a:r>
              <a:rPr lang="en-US" sz="20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kept </a:t>
            </a:r>
            <a:r>
              <a:rPr lang="en-US" sz="20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operational, after   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Replacing broken </a:t>
            </a:r>
            <a:r>
              <a:rPr lang="en-US" sz="20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capacitors</a:t>
            </a:r>
            <a:r>
              <a:rPr lang="en-US" sz="20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diodes, </a:t>
            </a:r>
            <a:r>
              <a:rPr lang="en-US" sz="2000" b="0" strike="noStrike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fuses, …</a:t>
            </a:r>
            <a:endParaRPr lang="en-US" sz="20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magine 9"/>
          <p:cNvPicPr/>
          <p:nvPr/>
        </p:nvPicPr>
        <p:blipFill>
          <a:blip r:embed="rId3"/>
          <a:stretch/>
        </p:blipFill>
        <p:spPr>
          <a:xfrm>
            <a:off x="417934" y="1823999"/>
            <a:ext cx="4007148" cy="3011834"/>
          </a:xfrm>
          <a:prstGeom prst="rect">
            <a:avLst/>
          </a:prstGeom>
          <a:ln>
            <a:noFill/>
          </a:ln>
        </p:spPr>
      </p:pic>
      <p:pic>
        <p:nvPicPr>
          <p:cNvPr id="11" name="Picture 20" descr="Fast Tuners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23012" y="2468958"/>
            <a:ext cx="1549187" cy="2366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CustomShape 20"/>
          <p:cNvSpPr/>
          <p:nvPr/>
        </p:nvSpPr>
        <p:spPr>
          <a:xfrm>
            <a:off x="225264" y="4863297"/>
            <a:ext cx="4392488" cy="12264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i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ynamic </a:t>
            </a:r>
            <a:r>
              <a:rPr lang="en-US" sz="2000" i="1" spc="-1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000" i="1" spc="-1" baseline="-25000" dirty="0" err="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res</a:t>
            </a:r>
            <a:r>
              <a:rPr lang="en-US" sz="2000" i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response vs actuator voltage needed to design the PT control </a:t>
            </a:r>
            <a:r>
              <a:rPr lang="en-US" sz="2000" i="1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loop (soon…)</a:t>
            </a:r>
            <a:endParaRPr lang="en-US" sz="2000" b="0" i="1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Connettore diritto 3"/>
          <p:cNvCxnSpPr/>
          <p:nvPr/>
        </p:nvCxnSpPr>
        <p:spPr>
          <a:xfrm>
            <a:off x="4644008" y="980728"/>
            <a:ext cx="0" cy="532859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8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solidFill>
            <a:schemeClr val="bg1"/>
          </a:solidFill>
        </p:spPr>
        <p:txBody>
          <a:bodyPr/>
          <a:lstStyle/>
          <a:p>
            <a:r>
              <a:rPr lang="it-IT" sz="36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Smoother</a:t>
            </a:r>
            <a:r>
              <a:rPr 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VCX </a:t>
            </a:r>
            <a:r>
              <a:rPr lang="it-IT" sz="36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loaded</a:t>
            </a:r>
            <a:r>
              <a:rPr 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Q-</a:t>
            </a:r>
            <a:r>
              <a:rPr lang="it-IT" sz="36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curves</a:t>
            </a:r>
            <a:endParaRPr lang="it-IT" sz="3600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magine 90"/>
          <p:cNvPicPr>
            <a:picLocks noGrp="1"/>
          </p:cNvPicPr>
          <p:nvPr>
            <p:ph sz="half" idx="1"/>
          </p:nvPr>
        </p:nvPicPr>
        <p:blipFill>
          <a:blip r:embed="rId2"/>
          <a:stretch/>
        </p:blipFill>
        <p:spPr>
          <a:xfrm>
            <a:off x="1475656" y="980728"/>
            <a:ext cx="5544616" cy="3096344"/>
          </a:xfrm>
          <a:prstGeom prst="rect">
            <a:avLst/>
          </a:prstGeom>
          <a:ln>
            <a:noFill/>
          </a:ln>
        </p:spPr>
      </p:pic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>
          <a:xfrm>
            <a:off x="395536" y="4077072"/>
            <a:ext cx="8352928" cy="23042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Light </a:t>
            </a:r>
            <a:r>
              <a:rPr lang="en-US" sz="2400" b="1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BCP</a:t>
            </a: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done at CERN </a:t>
            </a:r>
            <a:r>
              <a:rPr lang="en-US" sz="2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(13 </a:t>
            </a: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US" sz="24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um)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en-US" sz="2400" spc="-1" dirty="0" err="1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=+45 kHz (SRFQ1), +24 kHz (SRFQ2), well within the 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150 kHz slow 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tuning range 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else Q</a:t>
            </a:r>
            <a:r>
              <a:rPr lang="en-US" sz="2400" spc="-1" baseline="-25000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~1x10</a:t>
            </a:r>
            <a:r>
              <a:rPr lang="en-US" sz="2400" spc="-1" baseline="30000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).  Smoother 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curves, </a:t>
            </a:r>
            <a:r>
              <a:rPr lang="en-US" sz="2400" spc="-1" dirty="0" smtClean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better He gas draining!</a:t>
            </a:r>
            <a:endParaRPr lang="en-US" sz="2400" spc="-1" dirty="0" smtClean="0"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Stably </a:t>
            </a:r>
            <a:r>
              <a:rPr lang="en-US" sz="2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locked at 120% of nominal </a:t>
            </a:r>
            <a:r>
              <a:rPr lang="en-US" sz="24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1" baseline="-25000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s,p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400" spc="-1" dirty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eam </a:t>
            </a:r>
            <a:r>
              <a:rPr lang="en-US" sz="2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operation at 0,95 * nominal </a:t>
            </a:r>
            <a:r>
              <a:rPr lang="en-US" sz="2400" spc="-1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spc="-1" baseline="-25000" dirty="0" err="1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s,p</a:t>
            </a:r>
            <a:r>
              <a:rPr lang="en-US" sz="2400" spc="-1" baseline="-25000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, very stably on a 3-days long shift. Then </a:t>
            </a:r>
            <a:r>
              <a:rPr lang="en-US" sz="2400" spc="-1" dirty="0" smtClean="0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regular and reliable operation</a:t>
            </a:r>
            <a:r>
              <a:rPr lang="en-US" sz="2400" spc="-1" dirty="0" smtClean="0"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 started again.</a:t>
            </a:r>
            <a:endParaRPr lang="en-US" sz="2400" spc="-1" baseline="-25000" dirty="0" smtClean="0">
              <a:uFill>
                <a:solidFill>
                  <a:srgbClr val="FFFFFF"/>
                </a:solidFill>
              </a:u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en-US" sz="5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24775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Outline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3052936"/>
          </a:xfrm>
        </p:spPr>
        <p:txBody>
          <a:bodyPr/>
          <a:lstStyle/>
          <a:p>
            <a:r>
              <a:rPr lang="it-IT" dirty="0" smtClean="0"/>
              <a:t>The PIAVE S-</a:t>
            </a:r>
            <a:r>
              <a:rPr lang="it-IT" dirty="0" err="1" smtClean="0"/>
              <a:t>RFQs</a:t>
            </a:r>
            <a:r>
              <a:rPr lang="it-IT" dirty="0" smtClean="0"/>
              <a:t> and </a:t>
            </a:r>
            <a:r>
              <a:rPr lang="it-IT" dirty="0" err="1" smtClean="0"/>
              <a:t>precursors</a:t>
            </a:r>
            <a:endParaRPr lang="it-IT" dirty="0" smtClean="0"/>
          </a:p>
          <a:p>
            <a:r>
              <a:rPr lang="it-IT" dirty="0" smtClean="0"/>
              <a:t>Design and </a:t>
            </a:r>
            <a:r>
              <a:rPr lang="it-IT" dirty="0" err="1" smtClean="0"/>
              <a:t>construction</a:t>
            </a:r>
            <a:r>
              <a:rPr lang="it-IT" dirty="0" smtClean="0"/>
              <a:t> </a:t>
            </a:r>
            <a:r>
              <a:rPr lang="it-IT" dirty="0" err="1" smtClean="0"/>
              <a:t>highlights</a:t>
            </a:r>
            <a:endParaRPr lang="it-IT" dirty="0" smtClean="0"/>
          </a:p>
          <a:p>
            <a:r>
              <a:rPr lang="it-IT" dirty="0" smtClean="0"/>
              <a:t>Q-</a:t>
            </a:r>
            <a:r>
              <a:rPr lang="it-IT" dirty="0" err="1" smtClean="0"/>
              <a:t>curves</a:t>
            </a:r>
            <a:r>
              <a:rPr lang="it-IT" dirty="0" smtClean="0"/>
              <a:t>, </a:t>
            </a:r>
            <a:r>
              <a:rPr lang="it-IT" dirty="0" err="1" smtClean="0"/>
              <a:t>alignment</a:t>
            </a:r>
            <a:r>
              <a:rPr lang="it-IT" dirty="0" smtClean="0"/>
              <a:t>, </a:t>
            </a:r>
            <a:r>
              <a:rPr lang="it-IT" dirty="0" err="1" smtClean="0"/>
              <a:t>f&amp;A</a:t>
            </a:r>
            <a:r>
              <a:rPr lang="it-IT" dirty="0" smtClean="0"/>
              <a:t> </a:t>
            </a:r>
            <a:r>
              <a:rPr lang="it-IT" dirty="0" err="1" smtClean="0"/>
              <a:t>locking</a:t>
            </a:r>
            <a:endParaRPr lang="it-IT" dirty="0" smtClean="0"/>
          </a:p>
          <a:p>
            <a:r>
              <a:rPr lang="it-IT" dirty="0" err="1" smtClean="0"/>
              <a:t>Recent</a:t>
            </a:r>
            <a:r>
              <a:rPr lang="it-IT" dirty="0" smtClean="0"/>
              <a:t> </a:t>
            </a:r>
            <a:r>
              <a:rPr lang="it-IT" dirty="0" err="1" smtClean="0"/>
              <a:t>upgrades</a:t>
            </a:r>
            <a:r>
              <a:rPr lang="it-IT" dirty="0" smtClean="0"/>
              <a:t> of PIAVE S-</a:t>
            </a:r>
            <a:r>
              <a:rPr lang="it-IT" dirty="0" err="1" smtClean="0"/>
              <a:t>RFQs</a:t>
            </a:r>
            <a:endParaRPr lang="it-IT" dirty="0" smtClean="0"/>
          </a:p>
          <a:p>
            <a:r>
              <a:rPr lang="it-IT" dirty="0" smtClean="0">
                <a:solidFill>
                  <a:srgbClr val="00B0F0"/>
                </a:solidFill>
              </a:rPr>
              <a:t>S-</a:t>
            </a:r>
            <a:r>
              <a:rPr lang="it-IT" dirty="0" err="1" smtClean="0">
                <a:solidFill>
                  <a:srgbClr val="00B0F0"/>
                </a:solidFill>
              </a:rPr>
              <a:t>RFQs</a:t>
            </a:r>
            <a:r>
              <a:rPr lang="it-IT" dirty="0" smtClean="0">
                <a:solidFill>
                  <a:srgbClr val="00B0F0"/>
                </a:solidFill>
              </a:rPr>
              <a:t> vs N-</a:t>
            </a:r>
            <a:r>
              <a:rPr lang="it-IT" dirty="0" err="1" smtClean="0">
                <a:solidFill>
                  <a:srgbClr val="00B0F0"/>
                </a:solidFill>
              </a:rPr>
              <a:t>RFQs</a:t>
            </a:r>
            <a:r>
              <a:rPr lang="it-IT" dirty="0" smtClean="0">
                <a:solidFill>
                  <a:srgbClr val="00B0F0"/>
                </a:solidFill>
              </a:rPr>
              <a:t> for high-I </a:t>
            </a:r>
            <a:r>
              <a:rPr lang="it-IT" dirty="0" err="1" smtClean="0">
                <a:solidFill>
                  <a:srgbClr val="00B0F0"/>
                </a:solidFill>
              </a:rPr>
              <a:t>linacs</a:t>
            </a:r>
            <a:endParaRPr lang="it-IT" dirty="0" smtClean="0">
              <a:solidFill>
                <a:srgbClr val="00B0F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60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/>
          <p:cNvSpPr>
            <a:spLocks noGrp="1" noChangeArrowheads="1"/>
          </p:cNvSpPr>
          <p:nvPr>
            <p:ph type="title"/>
          </p:nvPr>
        </p:nvSpPr>
        <p:spPr>
          <a:xfrm>
            <a:off x="458912" y="90552"/>
            <a:ext cx="8229600" cy="850106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altLang="it-IT" sz="3600" dirty="0" smtClean="0">
                <a:solidFill>
                  <a:srgbClr val="00B0F0"/>
                </a:solidFill>
              </a:rPr>
              <a:t>Are </a:t>
            </a:r>
            <a:r>
              <a:rPr lang="it-IT" altLang="it-IT" sz="3600" dirty="0" err="1" smtClean="0">
                <a:solidFill>
                  <a:srgbClr val="00B0F0"/>
                </a:solidFill>
              </a:rPr>
              <a:t>SRFQs</a:t>
            </a:r>
            <a:r>
              <a:rPr lang="it-IT" altLang="it-IT" sz="3600" dirty="0" smtClean="0">
                <a:solidFill>
                  <a:srgbClr val="00B0F0"/>
                </a:solidFill>
              </a:rPr>
              <a:t> </a:t>
            </a:r>
            <a:r>
              <a:rPr lang="it-IT" altLang="it-IT" sz="3600" dirty="0" err="1" smtClean="0">
                <a:solidFill>
                  <a:srgbClr val="00B0F0"/>
                </a:solidFill>
              </a:rPr>
              <a:t>applicable</a:t>
            </a:r>
            <a:r>
              <a:rPr lang="it-IT" altLang="it-IT" sz="3600" dirty="0" smtClean="0">
                <a:solidFill>
                  <a:srgbClr val="00B0F0"/>
                </a:solidFill>
              </a:rPr>
              <a:t> to high-I </a:t>
            </a:r>
            <a:r>
              <a:rPr lang="it-IT" altLang="it-IT" sz="3600" dirty="0" err="1" smtClean="0">
                <a:solidFill>
                  <a:srgbClr val="00B0F0"/>
                </a:solidFill>
              </a:rPr>
              <a:t>linacs</a:t>
            </a:r>
            <a:r>
              <a:rPr lang="it-IT" altLang="it-IT" sz="3600" dirty="0" smtClean="0">
                <a:solidFill>
                  <a:srgbClr val="00B0F0"/>
                </a:solidFill>
              </a:rPr>
              <a:t>?</a:t>
            </a:r>
          </a:p>
        </p:txBody>
      </p:sp>
      <p:graphicFrame>
        <p:nvGraphicFramePr>
          <p:cNvPr id="23555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93002528"/>
              </p:ext>
            </p:extLst>
          </p:nvPr>
        </p:nvGraphicFramePr>
        <p:xfrm>
          <a:off x="4349750" y="1347788"/>
          <a:ext cx="8936038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06" name="Document" r:id="rId4" imgW="6195062" imgH="2340675" progId="Word.Document.8">
                  <p:embed/>
                </p:oleObj>
              </mc:Choice>
              <mc:Fallback>
                <p:oleObj name="Document" r:id="rId4" imgW="6195062" imgH="2340675" progId="Word.Document.8">
                  <p:embed/>
                  <p:pic>
                    <p:nvPicPr>
                      <p:cNvPr id="2355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0" y="1347788"/>
                        <a:ext cx="8936038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56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881438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355976" y="940658"/>
            <a:ext cx="4572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2000" dirty="0">
                <a:solidFill>
                  <a:srgbClr val="0000FF"/>
                </a:solidFill>
              </a:rPr>
              <a:t>An </a:t>
            </a:r>
            <a:r>
              <a:rPr lang="it-IT" altLang="it-IT" sz="2000" dirty="0" err="1">
                <a:solidFill>
                  <a:srgbClr val="0000FF"/>
                </a:solidFill>
              </a:rPr>
              <a:t>example</a:t>
            </a:r>
            <a:r>
              <a:rPr lang="it-IT" altLang="it-IT" sz="2000" dirty="0">
                <a:solidFill>
                  <a:srgbClr val="0000FF"/>
                </a:solidFill>
              </a:rPr>
              <a:t>: </a:t>
            </a:r>
            <a:r>
              <a:rPr lang="it-IT" altLang="it-IT" sz="2000" dirty="0" smtClean="0">
                <a:solidFill>
                  <a:srgbClr val="0000FF"/>
                </a:solidFill>
              </a:rPr>
              <a:t>a SRFQ </a:t>
            </a:r>
            <a:r>
              <a:rPr lang="it-IT" altLang="it-IT" sz="2000" dirty="0">
                <a:solidFill>
                  <a:srgbClr val="0000FF"/>
                </a:solidFill>
              </a:rPr>
              <a:t>for </a:t>
            </a:r>
            <a:r>
              <a:rPr lang="it-IT" altLang="it-IT" sz="2000" dirty="0" smtClean="0">
                <a:solidFill>
                  <a:srgbClr val="0000FF"/>
                </a:solidFill>
              </a:rPr>
              <a:t>a d-SC </a:t>
            </a:r>
            <a:r>
              <a:rPr lang="it-IT" altLang="it-IT" sz="2000" dirty="0" err="1" smtClean="0">
                <a:solidFill>
                  <a:srgbClr val="0000FF"/>
                </a:solidFill>
              </a:rPr>
              <a:t>linac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4725144"/>
            <a:ext cx="8003232" cy="1584177"/>
          </a:xfrm>
        </p:spPr>
        <p:txBody>
          <a:bodyPr/>
          <a:lstStyle/>
          <a:p>
            <a:pPr eaLnBrk="1" hangingPunct="1"/>
            <a:r>
              <a:rPr lang="en-GB" altLang="it-IT" sz="1800" dirty="0" smtClean="0"/>
              <a:t>For a d-beam, they must be kept well below 1% for RP reasons. </a:t>
            </a:r>
          </a:p>
          <a:p>
            <a:pPr eaLnBrk="1" hangingPunct="1"/>
            <a:r>
              <a:rPr lang="en-GB" altLang="it-IT" sz="1800" dirty="0" smtClean="0"/>
              <a:t>In a SRFQ they are even more severely limited by the </a:t>
            </a:r>
            <a:r>
              <a:rPr lang="en-GB" altLang="it-IT" sz="1800" u="sng" dirty="0" smtClean="0"/>
              <a:t>heat deposition</a:t>
            </a:r>
            <a:r>
              <a:rPr lang="en-GB" altLang="it-IT" sz="1800" dirty="0" smtClean="0"/>
              <a:t> allowed in the cryostat.</a:t>
            </a:r>
            <a:endParaRPr lang="en-GB" altLang="it-IT" sz="1800" dirty="0"/>
          </a:p>
          <a:p>
            <a:pPr eaLnBrk="1" hangingPunct="1"/>
            <a:r>
              <a:rPr lang="en-GB" altLang="it-IT" sz="1800" dirty="0" smtClean="0"/>
              <a:t>Fortunately the large transverse acceptance of SRFQs allows to design a beam dynamics with </a:t>
            </a:r>
            <a:r>
              <a:rPr lang="en-GB" altLang="it-IT" sz="1800" u="sng" dirty="0" smtClean="0"/>
              <a:t>very small losses</a:t>
            </a:r>
            <a:r>
              <a:rPr lang="en-GB" altLang="it-IT" sz="1800" dirty="0" smtClean="0"/>
              <a:t>.</a:t>
            </a:r>
            <a:endParaRPr lang="it-IT" altLang="it-IT" sz="1800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899592" y="4293096"/>
            <a:ext cx="1752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it-IT" sz="2000" b="1" u="sng" dirty="0"/>
              <a:t>Beam losses</a:t>
            </a:r>
            <a:endParaRPr lang="it-IT" sz="2000" u="sng" dirty="0"/>
          </a:p>
        </p:txBody>
      </p:sp>
      <p:sp>
        <p:nvSpPr>
          <p:cNvPr id="4" name="Rettangolo arrotondato 3"/>
          <p:cNvSpPr/>
          <p:nvPr/>
        </p:nvSpPr>
        <p:spPr>
          <a:xfrm>
            <a:off x="4499992" y="2799657"/>
            <a:ext cx="4248472" cy="269303"/>
          </a:xfrm>
          <a:prstGeom prst="round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4499992" y="4221088"/>
            <a:ext cx="4248472" cy="288033"/>
          </a:xfrm>
          <a:prstGeom prst="round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957615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it-IT" sz="1400" dirty="0" err="1" smtClean="0"/>
              <a:t>Pisent</a:t>
            </a:r>
            <a:r>
              <a:rPr lang="it-IT" sz="1400" dirty="0" smtClean="0"/>
              <a:t>, G. </a:t>
            </a:r>
            <a:r>
              <a:rPr lang="it-IT" sz="1400" dirty="0" err="1" smtClean="0"/>
              <a:t>Bisoffi</a:t>
            </a:r>
            <a:r>
              <a:rPr lang="it-IT" sz="1400" dirty="0" smtClean="0"/>
              <a:t> et al., </a:t>
            </a:r>
          </a:p>
          <a:p>
            <a:r>
              <a:rPr lang="it-IT" sz="1400" dirty="0" err="1" smtClean="0"/>
              <a:t>Proc</a:t>
            </a:r>
            <a:r>
              <a:rPr lang="it-IT" sz="1400" dirty="0" smtClean="0"/>
              <a:t>. Linac06, </a:t>
            </a:r>
          </a:p>
          <a:p>
            <a:r>
              <a:rPr lang="it-IT" sz="1400" dirty="0" smtClean="0"/>
              <a:t>227-231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83640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6"/>
          <p:cNvGraphicFramePr>
            <a:graphicFrameLocks noChangeAspect="1"/>
          </p:cNvGraphicFramePr>
          <p:nvPr>
            <p:extLst/>
          </p:nvPr>
        </p:nvGraphicFramePr>
        <p:xfrm>
          <a:off x="4355976" y="1214178"/>
          <a:ext cx="3969623" cy="288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8" name="Immagine bitmap" r:id="rId3" imgW="4048690" imgH="2943636" progId="Paint.Picture">
                  <p:embed/>
                </p:oleObj>
              </mc:Choice>
              <mc:Fallback>
                <p:oleObj name="Immagine bitmap" r:id="rId3" imgW="4048690" imgH="2943636" progId="Paint.Picture">
                  <p:embed/>
                  <p:pic>
                    <p:nvPicPr>
                      <p:cNvPr id="1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1214178"/>
                        <a:ext cx="3969623" cy="288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07904" y="152400"/>
            <a:ext cx="4750296" cy="940431"/>
          </a:xfrm>
        </p:spPr>
        <p:txBody>
          <a:bodyPr/>
          <a:lstStyle/>
          <a:p>
            <a:r>
              <a:rPr lang="it-IT" altLang="it-IT" dirty="0" err="1" smtClean="0">
                <a:solidFill>
                  <a:srgbClr val="00B0F0"/>
                </a:solidFill>
              </a:rPr>
              <a:t>Precursors</a:t>
            </a:r>
            <a:endParaRPr lang="it-IT" altLang="it-IT" dirty="0">
              <a:solidFill>
                <a:srgbClr val="00B0F0"/>
              </a:solidFill>
            </a:endParaRPr>
          </a:p>
        </p:txBody>
      </p:sp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31" y="4233446"/>
            <a:ext cx="2819400" cy="2060575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90" name="Text Box 6"/>
          <p:cNvSpPr txBox="1">
            <a:spLocks noChangeArrowheads="1"/>
          </p:cNvSpPr>
          <p:nvPr/>
        </p:nvSpPr>
        <p:spPr bwMode="auto">
          <a:xfrm>
            <a:off x="458131" y="4177910"/>
            <a:ext cx="2765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 err="1" smtClean="0">
                <a:solidFill>
                  <a:schemeClr val="bg1"/>
                </a:solidFill>
                <a:effectLst/>
              </a:rPr>
              <a:t>Stony</a:t>
            </a:r>
            <a:r>
              <a:rPr lang="it-IT" altLang="it-IT" sz="18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it-IT" altLang="it-IT" sz="1800" b="1" dirty="0" err="1" smtClean="0">
                <a:solidFill>
                  <a:schemeClr val="bg1"/>
                </a:solidFill>
                <a:effectLst/>
              </a:rPr>
              <a:t>Brook</a:t>
            </a:r>
            <a:r>
              <a:rPr lang="it-IT" altLang="it-IT" sz="1800" b="1" dirty="0" smtClean="0">
                <a:solidFill>
                  <a:schemeClr val="bg1"/>
                </a:solidFill>
              </a:rPr>
              <a:t>: 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6 </a:t>
            </a:r>
            <a:r>
              <a:rPr lang="it-IT" altLang="it-IT" sz="1800" dirty="0" err="1" smtClean="0">
                <a:solidFill>
                  <a:schemeClr val="bg1"/>
                </a:solidFill>
                <a:effectLst/>
              </a:rPr>
              <a:t>indep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.-</a:t>
            </a:r>
            <a:r>
              <a:rPr lang="it-IT" altLang="it-IT" sz="1800" dirty="0" err="1" smtClean="0">
                <a:solidFill>
                  <a:schemeClr val="bg1"/>
                </a:solidFill>
                <a:effectLst/>
              </a:rPr>
              <a:t>phased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 </a:t>
            </a:r>
            <a:r>
              <a:rPr lang="it-IT" altLang="it-IT" sz="1800" b="1" dirty="0" smtClean="0">
                <a:solidFill>
                  <a:schemeClr val="bg1"/>
                </a:solidFill>
                <a:effectLst/>
              </a:rPr>
              <a:t>50 </a:t>
            </a:r>
            <a:r>
              <a:rPr lang="it-IT" altLang="it-IT" sz="1800" b="1" dirty="0">
                <a:solidFill>
                  <a:schemeClr val="bg1"/>
                </a:solidFill>
                <a:effectLst/>
              </a:rPr>
              <a:t>MHz</a:t>
            </a:r>
            <a:r>
              <a:rPr lang="it-IT" altLang="it-IT" sz="1800" dirty="0">
                <a:solidFill>
                  <a:schemeClr val="bg1"/>
                </a:solidFill>
                <a:effectLst/>
              </a:rPr>
              <a:t> sc </a:t>
            </a:r>
            <a:r>
              <a:rPr lang="it-IT" altLang="it-IT" sz="1800" b="1" dirty="0" smtClean="0">
                <a:solidFill>
                  <a:schemeClr val="bg1"/>
                </a:solidFill>
                <a:effectLst/>
              </a:rPr>
              <a:t>RFQ-</a:t>
            </a:r>
            <a:r>
              <a:rPr lang="it-IT" altLang="it-IT" sz="1800" b="1" dirty="0" err="1" smtClean="0">
                <a:solidFill>
                  <a:schemeClr val="bg1"/>
                </a:solidFill>
                <a:effectLst/>
              </a:rPr>
              <a:t>lets</a:t>
            </a:r>
            <a:r>
              <a:rPr lang="it-IT" altLang="it-IT" sz="1800" b="1" dirty="0" smtClean="0">
                <a:solidFill>
                  <a:schemeClr val="bg1"/>
                </a:solidFill>
                <a:effectLst/>
              </a:rPr>
              <a:t> 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(Pb/Cu model)</a:t>
            </a:r>
            <a:endParaRPr lang="it-IT" altLang="it-IT" sz="1800" dirty="0">
              <a:solidFill>
                <a:schemeClr val="bg1"/>
              </a:solidFill>
              <a:effectLst/>
            </a:endParaRP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593396" y="5703226"/>
            <a:ext cx="24404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E</a:t>
            </a:r>
            <a:r>
              <a:rPr lang="it-IT" altLang="it-IT" sz="1800" baseline="-25000" dirty="0" smtClean="0">
                <a:solidFill>
                  <a:schemeClr val="bg1"/>
                </a:solidFill>
                <a:effectLst/>
              </a:rPr>
              <a:t>s,p</a:t>
            </a:r>
            <a:r>
              <a:rPr lang="it-IT" altLang="it-IT" sz="1800" dirty="0" smtClean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~10 MV/m global </a:t>
            </a:r>
            <a:r>
              <a:rPr lang="it-IT" altLang="it-IT" sz="1800" dirty="0" err="1" smtClean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thermal</a:t>
            </a:r>
            <a:r>
              <a:rPr lang="it-IT" altLang="it-IT" sz="1800" dirty="0" smtClean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it-IT" altLang="it-IT" sz="1800" dirty="0">
                <a:solidFill>
                  <a:schemeClr val="bg1"/>
                </a:solidFill>
                <a:effectLst/>
                <a:cs typeface="Arial" panose="020B0604020202020204" pitchFamily="34" charset="0"/>
              </a:rPr>
              <a:t>breakdown</a:t>
            </a:r>
            <a:endParaRPr lang="it-IT" altLang="it-IT" sz="1800" dirty="0">
              <a:solidFill>
                <a:schemeClr val="bg1"/>
              </a:solidFill>
              <a:effectLst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71" y="4056383"/>
            <a:ext cx="20955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427984" y="1249028"/>
            <a:ext cx="37444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800" b="1" dirty="0">
                <a:solidFill>
                  <a:schemeClr val="bg1"/>
                </a:solidFill>
                <a:effectLst/>
              </a:rPr>
              <a:t>LANL:  194 MHz</a:t>
            </a:r>
            <a:r>
              <a:rPr lang="it-IT" altLang="it-IT" sz="1800" dirty="0">
                <a:solidFill>
                  <a:schemeClr val="bg1"/>
                </a:solidFill>
                <a:effectLst/>
              </a:rPr>
              <a:t> </a:t>
            </a:r>
            <a:r>
              <a:rPr lang="it-IT" altLang="it-IT" sz="1800" dirty="0" smtClean="0">
                <a:solidFill>
                  <a:schemeClr val="bg1"/>
                </a:solidFill>
              </a:rPr>
              <a:t>4-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vane, full Nb </a:t>
            </a:r>
          </a:p>
          <a:p>
            <a:pPr algn="ctr"/>
            <a:r>
              <a:rPr lang="it-IT" altLang="it-IT" sz="1800" dirty="0">
                <a:solidFill>
                  <a:schemeClr val="bg1"/>
                </a:solidFill>
              </a:rPr>
              <a:t>m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odel (for high-I </a:t>
            </a:r>
            <a:r>
              <a:rPr lang="it-IT" altLang="it-IT" sz="1800" dirty="0" err="1" smtClean="0">
                <a:solidFill>
                  <a:schemeClr val="bg1"/>
                </a:solidFill>
                <a:effectLst/>
              </a:rPr>
              <a:t>beams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)</a:t>
            </a:r>
            <a:endParaRPr lang="it-IT" altLang="it-IT" sz="1800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16" name="Object 7"/>
          <p:cNvGraphicFramePr>
            <a:graphicFrameLocks noChangeAspect="1"/>
          </p:cNvGraphicFramePr>
          <p:nvPr>
            <p:extLst/>
          </p:nvPr>
        </p:nvGraphicFramePr>
        <p:xfrm flipV="1">
          <a:off x="335635" y="331004"/>
          <a:ext cx="2887696" cy="3762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79" name="Immagine bitmap" r:id="rId7" imgW="2486372" imgH="3238952" progId="Paint.Picture">
                  <p:embed/>
                </p:oleObj>
              </mc:Choice>
              <mc:Fallback>
                <p:oleObj name="Immagine bitmap" r:id="rId7" imgW="2486372" imgH="3238952" progId="Paint.Picture">
                  <p:embed/>
                  <p:pic>
                    <p:nvPicPr>
                      <p:cNvPr id="1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 flipV="1">
                        <a:off x="335635" y="331004"/>
                        <a:ext cx="2887696" cy="37623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335635" y="331380"/>
            <a:ext cx="28876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1800" b="1" dirty="0">
                <a:solidFill>
                  <a:schemeClr val="bg1"/>
                </a:solidFill>
                <a:effectLst/>
              </a:rPr>
              <a:t>ANL-1990:  64 </a:t>
            </a:r>
            <a:r>
              <a:rPr lang="it-IT" altLang="it-IT" sz="1800" b="1" dirty="0" smtClean="0">
                <a:solidFill>
                  <a:schemeClr val="bg1"/>
                </a:solidFill>
                <a:effectLst/>
              </a:rPr>
              <a:t>MHz, </a:t>
            </a:r>
            <a:r>
              <a:rPr lang="it-IT" altLang="it-IT" sz="1800" dirty="0" smtClean="0">
                <a:solidFill>
                  <a:schemeClr val="bg1"/>
                </a:solidFill>
                <a:effectLst/>
              </a:rPr>
              <a:t>full Nb </a:t>
            </a:r>
            <a:r>
              <a:rPr lang="it-IT" altLang="it-IT" sz="1800" dirty="0" err="1" smtClean="0">
                <a:solidFill>
                  <a:schemeClr val="bg1"/>
                </a:solidFill>
                <a:effectLst/>
              </a:rPr>
              <a:t>device</a:t>
            </a:r>
            <a:endParaRPr lang="it-IT" altLang="it-IT" sz="1800" dirty="0">
              <a:solidFill>
                <a:schemeClr val="bg1"/>
              </a:solidFill>
              <a:effectLst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921049" y="4363254"/>
            <a:ext cx="25058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chemeClr val="tx1"/>
                </a:solidFill>
                <a:effectLst/>
              </a:rPr>
              <a:t>ANL:  194 MHz</a:t>
            </a:r>
            <a:r>
              <a:rPr lang="it-IT" altLang="it-IT" sz="1800" dirty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full Nb</a:t>
            </a:r>
          </a:p>
          <a:p>
            <a:r>
              <a:rPr lang="it-IT" altLang="it-IT" sz="1800" dirty="0"/>
              <a:t>m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odel,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not</a:t>
            </a:r>
            <a:r>
              <a:rPr lang="it-IT" altLang="it-IT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it-IT" altLang="it-IT" sz="1800" dirty="0" err="1" smtClean="0">
                <a:solidFill>
                  <a:schemeClr val="tx1"/>
                </a:solidFill>
                <a:effectLst/>
              </a:rPr>
              <a:t>tested</a:t>
            </a:r>
            <a:endParaRPr lang="it-IT" altLang="it-IT" sz="1800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03931" y="3641036"/>
            <a:ext cx="239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800" dirty="0" err="1">
                <a:solidFill>
                  <a:schemeClr val="bg1"/>
                </a:solidFill>
              </a:rPr>
              <a:t>E</a:t>
            </a:r>
            <a:r>
              <a:rPr lang="it-IT" altLang="it-IT" sz="1800" baseline="-15000" dirty="0" err="1">
                <a:solidFill>
                  <a:schemeClr val="bg1"/>
                </a:solidFill>
              </a:rPr>
              <a:t>s,p</a:t>
            </a:r>
            <a:r>
              <a:rPr lang="it-IT" altLang="it-IT" sz="1800" dirty="0">
                <a:solidFill>
                  <a:schemeClr val="bg1"/>
                </a:solidFill>
              </a:rPr>
              <a:t>=</a:t>
            </a:r>
            <a:r>
              <a:rPr lang="it-IT" altLang="it-IT" sz="1800" b="1" dirty="0">
                <a:solidFill>
                  <a:schemeClr val="bg1"/>
                </a:solidFill>
              </a:rPr>
              <a:t>128</a:t>
            </a:r>
            <a:r>
              <a:rPr lang="it-IT" altLang="it-IT" sz="1800" dirty="0">
                <a:solidFill>
                  <a:schemeClr val="bg1"/>
                </a:solidFill>
              </a:rPr>
              <a:t> MV/m CW</a:t>
            </a:r>
            <a:r>
              <a:rPr lang="it-IT" altLang="it-IT" sz="18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5276476" y="2051556"/>
            <a:ext cx="2391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1800" dirty="0" err="1" smtClean="0">
                <a:solidFill>
                  <a:schemeClr val="bg1"/>
                </a:solidFill>
              </a:rPr>
              <a:t>Not</a:t>
            </a:r>
            <a:r>
              <a:rPr lang="it-IT" altLang="it-IT" sz="1800" dirty="0" smtClean="0">
                <a:solidFill>
                  <a:schemeClr val="bg1"/>
                </a:solidFill>
              </a:rPr>
              <a:t> </a:t>
            </a:r>
            <a:r>
              <a:rPr lang="it-IT" altLang="it-IT" sz="1800" dirty="0" err="1" smtClean="0">
                <a:solidFill>
                  <a:schemeClr val="bg1"/>
                </a:solidFill>
              </a:rPr>
              <a:t>completed</a:t>
            </a:r>
            <a:r>
              <a:rPr lang="it-IT" altLang="it-IT" sz="1800" dirty="0" smtClean="0">
                <a:solidFill>
                  <a:schemeClr val="bg1"/>
                </a:solidFill>
              </a:rPr>
              <a:t>…</a:t>
            </a:r>
            <a:endParaRPr lang="it-IT" altLang="it-IT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833464" y="125760"/>
            <a:ext cx="3466728" cy="638944"/>
          </a:xfrm>
        </p:spPr>
        <p:txBody>
          <a:bodyPr/>
          <a:lstStyle/>
          <a:p>
            <a:pPr eaLnBrk="1" hangingPunct="1"/>
            <a:r>
              <a:rPr lang="it-IT" altLang="it-IT" dirty="0" err="1" smtClean="0">
                <a:solidFill>
                  <a:srgbClr val="00B0F0"/>
                </a:solidFill>
              </a:rPr>
              <a:t>Beam</a:t>
            </a:r>
            <a:r>
              <a:rPr lang="it-IT" altLang="it-IT" dirty="0" smtClean="0">
                <a:solidFill>
                  <a:srgbClr val="00B0F0"/>
                </a:solidFill>
              </a:rPr>
              <a:t> </a:t>
            </a:r>
            <a:r>
              <a:rPr lang="it-IT" altLang="it-IT" dirty="0" err="1" smtClean="0">
                <a:solidFill>
                  <a:srgbClr val="00B0F0"/>
                </a:solidFill>
              </a:rPr>
              <a:t>dynamics</a:t>
            </a:r>
            <a:endParaRPr lang="it-IT" altLang="it-IT" dirty="0" smtClean="0">
              <a:solidFill>
                <a:srgbClr val="00B0F0"/>
              </a:solidFill>
            </a:endParaRPr>
          </a:p>
        </p:txBody>
      </p:sp>
      <p:pic>
        <p:nvPicPr>
          <p:cNvPr id="27651" name="Picture 3" descr="Invilup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836712"/>
            <a:ext cx="6480719" cy="512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 flipH="1">
            <a:off x="467544" y="1268760"/>
            <a:ext cx="93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x</a:t>
            </a:r>
            <a:r>
              <a:rPr lang="it-IT" sz="2000" dirty="0" smtClean="0"/>
              <a:t> (cm)</a:t>
            </a:r>
            <a:endParaRPr lang="it-IT" sz="2000" dirty="0"/>
          </a:p>
        </p:txBody>
      </p:sp>
      <p:sp>
        <p:nvSpPr>
          <p:cNvPr id="5" name="CasellaDiTesto 4"/>
          <p:cNvSpPr txBox="1"/>
          <p:nvPr/>
        </p:nvSpPr>
        <p:spPr>
          <a:xfrm flipH="1">
            <a:off x="467544" y="2524834"/>
            <a:ext cx="936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y (cm)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 flipH="1">
            <a:off x="467544" y="3780908"/>
            <a:ext cx="93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Symbol" panose="05050102010706020507" pitchFamily="18" charset="2"/>
              </a:rPr>
              <a:t>f</a:t>
            </a:r>
            <a:r>
              <a:rPr lang="it-IT" sz="2000" dirty="0" smtClean="0"/>
              <a:t>-</a:t>
            </a:r>
            <a:r>
              <a:rPr lang="it-IT" sz="2000" dirty="0" err="1" smtClean="0">
                <a:latin typeface="Symbol" panose="05050102010706020507" pitchFamily="18" charset="2"/>
              </a:rPr>
              <a:t>f</a:t>
            </a:r>
            <a:r>
              <a:rPr lang="it-IT" sz="2000" baseline="-25000" dirty="0" err="1" smtClean="0"/>
              <a:t>s</a:t>
            </a:r>
            <a:r>
              <a:rPr lang="it-IT" sz="2000" dirty="0" smtClean="0"/>
              <a:t> (</a:t>
            </a:r>
            <a:r>
              <a:rPr lang="it-IT" sz="2000" dirty="0" err="1" smtClean="0"/>
              <a:t>deg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 flipH="1">
            <a:off x="467544" y="5036982"/>
            <a:ext cx="936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</a:rPr>
              <a:t>w-</a:t>
            </a:r>
            <a:r>
              <a:rPr lang="it-IT" sz="2000" dirty="0" err="1">
                <a:latin typeface="+mj-lt"/>
              </a:rPr>
              <a:t>w</a:t>
            </a:r>
            <a:r>
              <a:rPr lang="it-IT" sz="2000" baseline="-25000" dirty="0" err="1" smtClean="0"/>
              <a:t>s</a:t>
            </a:r>
            <a:r>
              <a:rPr lang="it-IT" sz="2000" dirty="0" smtClean="0"/>
              <a:t> (</a:t>
            </a:r>
            <a:r>
              <a:rPr lang="it-IT" sz="2000" dirty="0" err="1" smtClean="0"/>
              <a:t>deg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 flipH="1">
            <a:off x="3702730" y="5877272"/>
            <a:ext cx="1805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+mj-lt"/>
              </a:rPr>
              <a:t>Cell </a:t>
            </a:r>
            <a:r>
              <a:rPr lang="it-IT" sz="2000" dirty="0" err="1" smtClean="0">
                <a:latin typeface="+mj-lt"/>
              </a:rPr>
              <a:t>number</a:t>
            </a:r>
            <a:endParaRPr lang="it-IT" sz="20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368" y="332656"/>
            <a:ext cx="1599471" cy="72008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5662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08658"/>
            <a:ext cx="5688631" cy="4592608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1331640" y="116632"/>
            <a:ext cx="6552728" cy="110208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it-IT" altLang="it-IT" sz="3600" dirty="0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 design of a 4 m long S-RFQ in 3 </a:t>
            </a:r>
            <a:r>
              <a:rPr lang="it-IT" altLang="it-IT" sz="3600" dirty="0" err="1" smtClean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modules</a:t>
            </a:r>
            <a:endParaRPr lang="it-IT" altLang="it-IT" sz="3600" dirty="0" smtClean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755775" y="2773363"/>
            <a:ext cx="1841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 sz="1200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-180528" y="4604239"/>
            <a:ext cx="5327650" cy="1522957"/>
          </a:xfrm>
          <a:noFill/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en-US" altLang="it-IT" sz="2000" b="1" dirty="0" smtClean="0">
                <a:solidFill>
                  <a:srgbClr val="0066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HFSS Results</a:t>
            </a:r>
            <a:r>
              <a:rPr lang="en-US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it-IT" alt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Quadrupole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altLang="it-IT" sz="2000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it-IT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88.061 MHz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quadrupole </a:t>
            </a:r>
            <a:r>
              <a:rPr lang="it-IT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 = 95.6 MHz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Dipole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it-IT" altLang="it-IT" sz="2000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it-IT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94.191 MHz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Surface electric field </a:t>
            </a:r>
            <a:r>
              <a:rPr lang="en-US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it-IT" sz="2000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18.1 MV/m</a:t>
            </a:r>
            <a:r>
              <a:rPr lang="en-US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4391979" y="4558387"/>
            <a:ext cx="5327650" cy="152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 hangingPunct="1">
              <a:buFont typeface="Arial" panose="020B0604020202020204" pitchFamily="34" charset="0"/>
              <a:buChar char="•"/>
            </a:pPr>
            <a:endParaRPr lang="it-IT" altLang="it-IT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Maximum B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it-IT" sz="20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it-IT" sz="2000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max</a:t>
            </a:r>
            <a:r>
              <a:rPr lang="en-US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213 Gauss</a:t>
            </a:r>
            <a:endParaRPr lang="it-IT" altLang="it-IT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Voltage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flatness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± 0.8 %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joint location: </a:t>
            </a:r>
            <a:r>
              <a:rPr lang="it-IT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&lt;3 Gauss </a:t>
            </a:r>
          </a:p>
          <a:p>
            <a:pPr marL="717550" lvl="1" indent="0" eaLnBrk="1" hangingPunct="1">
              <a:buNone/>
            </a:pPr>
            <a:r>
              <a:rPr lang="it-IT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for a </a:t>
            </a:r>
            <a:r>
              <a:rPr lang="it-IT" altLang="it-IT" sz="20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altLang="it-IT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 mm strip</a:t>
            </a:r>
          </a:p>
          <a:p>
            <a:pPr lvl="1" eaLnBrk="1" hangingPunct="1"/>
            <a:endParaRPr lang="it-IT" altLang="it-IT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4" descr="SRFQ-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60840" cy="609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332656"/>
            <a:ext cx="6480721" cy="1656184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it-IT" sz="2400" dirty="0">
                <a:solidFill>
                  <a:srgbClr val="00B050"/>
                </a:solidFill>
              </a:rPr>
              <a:t>Lower </a:t>
            </a:r>
            <a:r>
              <a:rPr lang="it-IT" sz="2400" dirty="0" smtClean="0">
                <a:solidFill>
                  <a:srgbClr val="00B050"/>
                </a:solidFill>
              </a:rPr>
              <a:t>P:</a:t>
            </a:r>
            <a:r>
              <a:rPr lang="it-IT" sz="2400" dirty="0" smtClean="0"/>
              <a:t> 5 </a:t>
            </a:r>
            <a:r>
              <a:rPr lang="it-IT" sz="2400" dirty="0" err="1"/>
              <a:t>mA</a:t>
            </a:r>
            <a:r>
              <a:rPr lang="it-IT" sz="2400" dirty="0"/>
              <a:t> and 2,6 </a:t>
            </a:r>
            <a:r>
              <a:rPr lang="it-IT" sz="2400" dirty="0" err="1" smtClean="0"/>
              <a:t>MeV</a:t>
            </a:r>
            <a:r>
              <a:rPr lang="it-IT" sz="2400" dirty="0"/>
              <a:t> </a:t>
            </a:r>
            <a:r>
              <a:rPr lang="it-IT" sz="2400" dirty="0" smtClean="0"/>
              <a:t>→  </a:t>
            </a:r>
            <a:r>
              <a:rPr lang="it-IT" sz="2400" dirty="0" err="1" smtClean="0"/>
              <a:t>P</a:t>
            </a:r>
            <a:r>
              <a:rPr lang="it-IT" sz="2400" baseline="-25000" dirty="0" err="1" smtClean="0"/>
              <a:t>b,m</a:t>
            </a:r>
            <a:r>
              <a:rPr lang="it-IT" sz="2400" dirty="0" smtClean="0"/>
              <a:t>=</a:t>
            </a:r>
            <a:r>
              <a:rPr lang="it-IT" sz="2400" b="1" dirty="0" smtClean="0"/>
              <a:t>13</a:t>
            </a:r>
            <a:r>
              <a:rPr lang="it-IT" sz="2400" dirty="0" smtClean="0"/>
              <a:t> </a:t>
            </a:r>
            <a:r>
              <a:rPr lang="it-IT" sz="2400" b="1" dirty="0" smtClean="0"/>
              <a:t>kW</a:t>
            </a:r>
            <a:r>
              <a:rPr lang="it-IT" sz="2400" dirty="0" smtClean="0"/>
              <a:t>  P</a:t>
            </a:r>
            <a:r>
              <a:rPr lang="it-IT" sz="2400" baseline="-25000" dirty="0" smtClean="0"/>
              <a:t>RF,N-RFQ</a:t>
            </a:r>
            <a:r>
              <a:rPr lang="it-IT" sz="2400" dirty="0" smtClean="0"/>
              <a:t>~</a:t>
            </a:r>
            <a:r>
              <a:rPr lang="it-IT" sz="2400" b="1" dirty="0" smtClean="0">
                <a:solidFill>
                  <a:srgbClr val="0033CC"/>
                </a:solidFill>
              </a:rPr>
              <a:t>313 kW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dirty="0" err="1" smtClean="0"/>
              <a:t>mains</a:t>
            </a:r>
            <a:r>
              <a:rPr lang="it-IT" sz="2400" dirty="0" smtClean="0"/>
              <a:t>;</a:t>
            </a:r>
          </a:p>
          <a:p>
            <a:pPr marL="0" indent="0" eaLnBrk="1" hangingPunct="1">
              <a:buNone/>
              <a:defRPr/>
            </a:pPr>
            <a:r>
              <a:rPr lang="it-IT" sz="2400" dirty="0" smtClean="0"/>
              <a:t>P</a:t>
            </a:r>
            <a:r>
              <a:rPr lang="it-IT" sz="2400" baseline="-25000" dirty="0" smtClean="0"/>
              <a:t>RF,S-RFQ</a:t>
            </a:r>
            <a:r>
              <a:rPr lang="it-IT" sz="2400" dirty="0" smtClean="0"/>
              <a:t>~</a:t>
            </a:r>
            <a:r>
              <a:rPr lang="it-IT" sz="2400" b="1" dirty="0" smtClean="0">
                <a:solidFill>
                  <a:srgbClr val="0000FF"/>
                </a:solidFill>
              </a:rPr>
              <a:t>13</a:t>
            </a:r>
            <a:r>
              <a:rPr lang="it-IT" sz="2400" b="1" dirty="0" smtClean="0">
                <a:solidFill>
                  <a:srgbClr val="0033CC"/>
                </a:solidFill>
              </a:rPr>
              <a:t>,5 kW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 smtClean="0"/>
              <a:t>mains</a:t>
            </a:r>
            <a:r>
              <a:rPr lang="it-IT" sz="2400" dirty="0" smtClean="0"/>
              <a:t>.</a:t>
            </a:r>
            <a:endParaRPr lang="it-IT" sz="2400" dirty="0"/>
          </a:p>
          <a:p>
            <a:pPr marL="0" indent="0" eaLnBrk="1" hangingPunct="1">
              <a:buNone/>
              <a:defRPr/>
            </a:pPr>
            <a:r>
              <a:rPr lang="it-IT" sz="2400" dirty="0" smtClean="0">
                <a:solidFill>
                  <a:srgbClr val="00B050"/>
                </a:solidFill>
              </a:rPr>
              <a:t>T=</a:t>
            </a:r>
            <a:r>
              <a:rPr lang="it-IT" sz="2400" dirty="0">
                <a:solidFill>
                  <a:srgbClr val="00B050"/>
                </a:solidFill>
              </a:rPr>
              <a:t> 99,9%</a:t>
            </a:r>
            <a:r>
              <a:rPr lang="it-IT" sz="2400" dirty="0" smtClean="0">
                <a:solidFill>
                  <a:srgbClr val="00B050"/>
                </a:solidFill>
              </a:rPr>
              <a:t> </a:t>
            </a:r>
            <a:r>
              <a:rPr lang="it-IT" sz="2400" dirty="0"/>
              <a:t>(</a:t>
            </a:r>
            <a:r>
              <a:rPr lang="it-IT" sz="2400" dirty="0" smtClean="0"/>
              <a:t>strong </a:t>
            </a:r>
            <a:r>
              <a:rPr lang="it-IT" sz="2400" dirty="0" err="1" smtClean="0"/>
              <a:t>focusing</a:t>
            </a:r>
            <a:r>
              <a:rPr lang="it-IT" sz="2400" dirty="0" smtClean="0"/>
              <a:t>, </a:t>
            </a:r>
          </a:p>
          <a:p>
            <a:pPr marL="0" indent="0" eaLnBrk="1" hangingPunct="1">
              <a:buNone/>
              <a:defRPr/>
            </a:pPr>
            <a:r>
              <a:rPr lang="it-IT" sz="2400" dirty="0" smtClean="0"/>
              <a:t>large </a:t>
            </a:r>
            <a:r>
              <a:rPr lang="it-IT" sz="2400" dirty="0" err="1" smtClean="0"/>
              <a:t>acceptance</a:t>
            </a:r>
            <a:r>
              <a:rPr lang="it-IT" sz="2400" dirty="0" smtClean="0"/>
              <a:t>, </a:t>
            </a:r>
          </a:p>
          <a:p>
            <a:pPr marL="0" indent="0" eaLnBrk="1" hangingPunct="1">
              <a:buNone/>
              <a:defRPr/>
            </a:pPr>
            <a:r>
              <a:rPr lang="it-IT" sz="2400" dirty="0" smtClean="0"/>
              <a:t>far </a:t>
            </a:r>
            <a:r>
              <a:rPr lang="it-IT" sz="2400" dirty="0" err="1" smtClean="0"/>
              <a:t>vanes</a:t>
            </a:r>
            <a:r>
              <a:rPr lang="it-IT" sz="2400" dirty="0" smtClean="0"/>
              <a:t>). </a:t>
            </a:r>
          </a:p>
        </p:txBody>
      </p:sp>
      <p:sp>
        <p:nvSpPr>
          <p:cNvPr id="10" name="Segnaposto contenuto 4"/>
          <p:cNvSpPr txBox="1">
            <a:spLocks/>
          </p:cNvSpPr>
          <p:nvPr/>
        </p:nvSpPr>
        <p:spPr bwMode="auto">
          <a:xfrm>
            <a:off x="2411760" y="3068960"/>
            <a:ext cx="658873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lang="it-IT" sz="2400" dirty="0" err="1" smtClean="0">
                <a:solidFill>
                  <a:srgbClr val="00B050"/>
                </a:solidFill>
              </a:rPr>
              <a:t>H</a:t>
            </a:r>
            <a:r>
              <a:rPr lang="it-IT" sz="2400" baseline="-25000" dirty="0" err="1" smtClean="0">
                <a:solidFill>
                  <a:srgbClr val="00B050"/>
                </a:solidFill>
              </a:rPr>
              <a:t>s,p</a:t>
            </a:r>
            <a:r>
              <a:rPr lang="it-IT" sz="2400" dirty="0" smtClean="0">
                <a:solidFill>
                  <a:srgbClr val="00B050"/>
                </a:solidFill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</a:rPr>
              <a:t>is</a:t>
            </a:r>
            <a:r>
              <a:rPr lang="it-IT" sz="2400" dirty="0" smtClean="0">
                <a:solidFill>
                  <a:srgbClr val="00B050"/>
                </a:solidFill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</a:rPr>
              <a:t>modest</a:t>
            </a:r>
            <a:r>
              <a:rPr lang="it-IT" sz="2400" dirty="0" smtClean="0"/>
              <a:t>.  </a:t>
            </a:r>
          </a:p>
          <a:p>
            <a:pPr marL="0" indent="0" algn="r" eaLnBrk="1" hangingPunct="1">
              <a:buNone/>
              <a:defRPr/>
            </a:pPr>
            <a:r>
              <a:rPr lang="it-IT" sz="2400" dirty="0" err="1" smtClean="0"/>
              <a:t>Conversely</a:t>
            </a:r>
            <a:r>
              <a:rPr lang="it-IT" sz="2400" dirty="0" smtClean="0"/>
              <a:t>, N-</a:t>
            </a:r>
            <a:r>
              <a:rPr lang="it-IT" sz="2400" dirty="0" err="1" smtClean="0"/>
              <a:t>RFQs</a:t>
            </a:r>
            <a:r>
              <a:rPr lang="it-IT" sz="2400" dirty="0" smtClean="0"/>
              <a:t> </a:t>
            </a:r>
          </a:p>
          <a:p>
            <a:pPr marL="0" indent="0" algn="r" eaLnBrk="1" hangingPunct="1">
              <a:buNone/>
              <a:defRPr/>
            </a:pPr>
            <a:r>
              <a:rPr lang="it-IT" sz="2400" dirty="0" smtClean="0"/>
              <a:t>are </a:t>
            </a:r>
            <a:r>
              <a:rPr lang="it-IT" sz="2400" dirty="0" err="1" smtClean="0"/>
              <a:t>limited</a:t>
            </a:r>
            <a:r>
              <a:rPr lang="it-IT" sz="2400" dirty="0" smtClean="0"/>
              <a:t> in </a:t>
            </a:r>
            <a:r>
              <a:rPr lang="it-IT" sz="2400" dirty="0" err="1" smtClean="0"/>
              <a:t>H</a:t>
            </a:r>
            <a:r>
              <a:rPr lang="it-IT" sz="2400" baseline="-25000" dirty="0" err="1" smtClean="0"/>
              <a:t>s,p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 err="1" smtClean="0"/>
              <a:t>R</a:t>
            </a:r>
            <a:r>
              <a:rPr lang="it-IT" sz="2400" baseline="-25000" dirty="0" err="1" smtClean="0"/>
              <a:t>sh</a:t>
            </a:r>
            <a:r>
              <a:rPr lang="it-IT" sz="2400" dirty="0" smtClean="0"/>
              <a:t> </a:t>
            </a:r>
            <a:r>
              <a:rPr lang="it-IT" sz="2400" dirty="0" err="1" smtClean="0"/>
              <a:t>is</a:t>
            </a:r>
            <a:r>
              <a:rPr lang="it-IT" sz="2400" dirty="0"/>
              <a:t> </a:t>
            </a:r>
            <a:r>
              <a:rPr lang="it-IT" sz="2400" dirty="0" err="1" smtClean="0"/>
              <a:t>limited</a:t>
            </a:r>
            <a:r>
              <a:rPr lang="it-IT" sz="2400" dirty="0" smtClean="0"/>
              <a:t>). </a:t>
            </a:r>
          </a:p>
          <a:p>
            <a:pPr marL="0" indent="0" algn="r" eaLnBrk="1" hangingPunct="1">
              <a:buNone/>
              <a:defRPr/>
            </a:pPr>
            <a:r>
              <a:rPr lang="it-IT" sz="2400" dirty="0" err="1" smtClean="0">
                <a:solidFill>
                  <a:srgbClr val="00B050"/>
                </a:solidFill>
              </a:rPr>
              <a:t>Higher</a:t>
            </a:r>
            <a:r>
              <a:rPr lang="it-IT" sz="2400" dirty="0" smtClean="0">
                <a:solidFill>
                  <a:srgbClr val="00B050"/>
                </a:solidFill>
              </a:rPr>
              <a:t> </a:t>
            </a:r>
            <a:r>
              <a:rPr lang="it-IT" sz="2400" dirty="0" err="1" smtClean="0">
                <a:solidFill>
                  <a:srgbClr val="00B050"/>
                </a:solidFill>
              </a:rPr>
              <a:t>modes</a:t>
            </a:r>
            <a:r>
              <a:rPr lang="it-IT" sz="2400" dirty="0" smtClean="0">
                <a:solidFill>
                  <a:srgbClr val="00B050"/>
                </a:solidFill>
              </a:rPr>
              <a:t> are far </a:t>
            </a:r>
            <a:r>
              <a:rPr lang="it-IT" sz="2400" dirty="0" err="1" smtClean="0">
                <a:solidFill>
                  <a:srgbClr val="00B050"/>
                </a:solidFill>
              </a:rPr>
              <a:t>away</a:t>
            </a:r>
            <a:r>
              <a:rPr lang="it-IT" sz="2400" dirty="0">
                <a:solidFill>
                  <a:srgbClr val="00B050"/>
                </a:solidFill>
              </a:rPr>
              <a:t>.</a:t>
            </a:r>
            <a:r>
              <a:rPr lang="it-IT" sz="2400" dirty="0" smtClean="0"/>
              <a:t>  </a:t>
            </a:r>
          </a:p>
          <a:p>
            <a:pPr marL="0" indent="0" algn="r" eaLnBrk="1" hangingPunct="1">
              <a:buNone/>
              <a:defRPr/>
            </a:pPr>
            <a:r>
              <a:rPr lang="it-IT" sz="2400" dirty="0" smtClean="0"/>
              <a:t>In N-</a:t>
            </a:r>
            <a:r>
              <a:rPr lang="it-IT" sz="2400" dirty="0" err="1" smtClean="0"/>
              <a:t>RFQs</a:t>
            </a:r>
            <a:r>
              <a:rPr lang="it-IT" sz="2400" dirty="0" smtClean="0"/>
              <a:t>, large </a:t>
            </a:r>
            <a:r>
              <a:rPr lang="it-IT" sz="2400" dirty="0" err="1" smtClean="0"/>
              <a:t>tuning</a:t>
            </a:r>
            <a:r>
              <a:rPr lang="it-IT" sz="2400" dirty="0" smtClean="0"/>
              <a:t> </a:t>
            </a:r>
            <a:r>
              <a:rPr lang="it-IT" sz="2400" dirty="0" err="1" smtClean="0"/>
              <a:t>windows</a:t>
            </a:r>
            <a:r>
              <a:rPr lang="it-IT" sz="2400" dirty="0" smtClean="0"/>
              <a:t>,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to </a:t>
            </a:r>
            <a:r>
              <a:rPr lang="it-IT" sz="2400" dirty="0" err="1" smtClean="0"/>
              <a:t>move</a:t>
            </a:r>
            <a:r>
              <a:rPr lang="it-IT" sz="2400" dirty="0" smtClean="0"/>
              <a:t> the </a:t>
            </a:r>
            <a:r>
              <a:rPr lang="it-IT" sz="2400" dirty="0" err="1" smtClean="0"/>
              <a:t>dipole</a:t>
            </a:r>
            <a:r>
              <a:rPr lang="it-IT" sz="2400" dirty="0" smtClean="0"/>
              <a:t> mode </a:t>
            </a:r>
            <a:r>
              <a:rPr lang="it-IT" sz="2400" dirty="0" err="1" smtClean="0"/>
              <a:t>away</a:t>
            </a:r>
            <a:r>
              <a:rPr lang="it-IT" sz="2400" dirty="0" smtClean="0"/>
              <a:t>, create </a:t>
            </a:r>
            <a:r>
              <a:rPr lang="it-IT" sz="2400" dirty="0" err="1" smtClean="0"/>
              <a:t>several</a:t>
            </a:r>
            <a:r>
              <a:rPr lang="it-IT" sz="2400" dirty="0" smtClean="0"/>
              <a:t> </a:t>
            </a:r>
            <a:r>
              <a:rPr lang="it-IT" sz="2400" dirty="0" err="1" smtClean="0"/>
              <a:t>areas</a:t>
            </a:r>
            <a:r>
              <a:rPr lang="it-IT" sz="2400" dirty="0" smtClean="0"/>
              <a:t> of large </a:t>
            </a:r>
            <a:r>
              <a:rPr lang="it-IT" sz="2400" dirty="0" err="1" smtClean="0"/>
              <a:t>consumption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23528" y="5325015"/>
            <a:ext cx="2212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Pros</a:t>
            </a:r>
            <a:endParaRPr lang="it-IT" sz="3600" dirty="0" smtClean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36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it-IT" sz="3600" dirty="0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 S-</a:t>
            </a:r>
            <a:r>
              <a:rPr lang="it-IT" sz="3600" dirty="0" err="1" smtClean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RFQs</a:t>
            </a:r>
            <a:endParaRPr lang="it-IT" sz="3600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64" descr="SRFQ-8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7"/>
            <a:ext cx="7560840" cy="609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323528" y="332656"/>
            <a:ext cx="6480721" cy="2664296"/>
          </a:xfrm>
        </p:spPr>
        <p:txBody>
          <a:bodyPr/>
          <a:lstStyle/>
          <a:p>
            <a:pPr marL="357188" indent="-357188" eaLnBrk="1" hangingPunct="1">
              <a:buFont typeface="+mj-lt"/>
              <a:buAutoNum type="arabicPeriod"/>
              <a:defRPr/>
            </a:pPr>
            <a:r>
              <a:rPr lang="it-IT" sz="2000" dirty="0" smtClean="0"/>
              <a:t>In </a:t>
            </a:r>
            <a:r>
              <a:rPr lang="it-IT" sz="2000" dirty="0" err="1" smtClean="0"/>
              <a:t>RFQs</a:t>
            </a:r>
            <a:r>
              <a:rPr lang="it-IT" sz="2000" dirty="0" smtClean="0"/>
              <a:t>, for p and d, to </a:t>
            </a:r>
            <a:r>
              <a:rPr lang="it-IT" sz="2000" dirty="0" err="1" smtClean="0">
                <a:solidFill>
                  <a:srgbClr val="0000FF"/>
                </a:solidFill>
              </a:rPr>
              <a:t>achieve</a:t>
            </a:r>
            <a:r>
              <a:rPr lang="it-IT" sz="2000" dirty="0" smtClean="0">
                <a:solidFill>
                  <a:srgbClr val="0000FF"/>
                </a:solidFill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</a:rPr>
              <a:t>nominal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E</a:t>
            </a:r>
            <a:r>
              <a:rPr lang="it-IT" sz="2000" baseline="-25000" dirty="0" err="1" smtClean="0">
                <a:solidFill>
                  <a:srgbClr val="0000FF"/>
                </a:solidFill>
              </a:rPr>
              <a:t>s,p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/>
              <a:t>field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mandatory</a:t>
            </a:r>
            <a:r>
              <a:rPr lang="it-IT" sz="2000" dirty="0" smtClean="0"/>
              <a:t>.</a:t>
            </a:r>
          </a:p>
          <a:p>
            <a:pPr marL="357188" indent="-357188" eaLnBrk="1" hangingPunct="1">
              <a:buFont typeface="+mj-lt"/>
              <a:buAutoNum type="arabicPeriod"/>
              <a:defRPr/>
            </a:pPr>
            <a:r>
              <a:rPr lang="it-IT" sz="2000" dirty="0" smtClean="0">
                <a:solidFill>
                  <a:srgbClr val="0000FF"/>
                </a:solidFill>
              </a:rPr>
              <a:t>P</a:t>
            </a:r>
            <a:r>
              <a:rPr lang="it-IT" sz="2000" baseline="-25000" dirty="0" smtClean="0">
                <a:solidFill>
                  <a:srgbClr val="0000FF"/>
                </a:solidFill>
              </a:rPr>
              <a:t>RF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is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>
                <a:solidFill>
                  <a:srgbClr val="0000FF"/>
                </a:solidFill>
              </a:rPr>
              <a:t>large</a:t>
            </a:r>
            <a:r>
              <a:rPr lang="it-IT" sz="2000" dirty="0"/>
              <a:t>:  </a:t>
            </a:r>
            <a:r>
              <a:rPr lang="it-IT" sz="2000" dirty="0" smtClean="0"/>
              <a:t>a </a:t>
            </a:r>
            <a:r>
              <a:rPr lang="it-IT" sz="2000" dirty="0" err="1" smtClean="0"/>
              <a:t>quench</a:t>
            </a:r>
            <a:r>
              <a:rPr lang="it-IT" sz="2000" dirty="0" smtClean="0"/>
              <a:t> </a:t>
            </a:r>
            <a:r>
              <a:rPr lang="it-IT" sz="2000" dirty="0" err="1" smtClean="0"/>
              <a:t>may</a:t>
            </a:r>
            <a:r>
              <a:rPr lang="it-IT" sz="2000" dirty="0" smtClean="0"/>
              <a:t> </a:t>
            </a:r>
            <a:r>
              <a:rPr lang="it-IT" sz="2000" dirty="0" err="1" smtClean="0"/>
              <a:t>couple</a:t>
            </a:r>
            <a:r>
              <a:rPr lang="it-IT" sz="2000" dirty="0" smtClean="0"/>
              <a:t> more </a:t>
            </a:r>
          </a:p>
          <a:p>
            <a:pPr marL="357188" indent="0" eaLnBrk="1" hangingPunct="1">
              <a:buNone/>
              <a:defRPr/>
            </a:pPr>
            <a:r>
              <a:rPr lang="it-IT" sz="2000" dirty="0" err="1" smtClean="0"/>
              <a:t>power</a:t>
            </a:r>
            <a:r>
              <a:rPr lang="it-IT" sz="2000" dirty="0" smtClean="0"/>
              <a:t> </a:t>
            </a:r>
            <a:r>
              <a:rPr lang="it-IT" sz="2000" dirty="0" err="1" smtClean="0"/>
              <a:t>into</a:t>
            </a:r>
            <a:r>
              <a:rPr lang="it-IT" sz="2000" dirty="0" smtClean="0"/>
              <a:t> </a:t>
            </a:r>
            <a:r>
              <a:rPr lang="it-IT" sz="2000" dirty="0"/>
              <a:t>the </a:t>
            </a:r>
            <a:r>
              <a:rPr lang="it-IT" sz="2000" dirty="0" err="1"/>
              <a:t>cavity</a:t>
            </a:r>
            <a:r>
              <a:rPr lang="it-IT" sz="2000" dirty="0"/>
              <a:t> </a:t>
            </a:r>
            <a:r>
              <a:rPr lang="it-IT" sz="2000" dirty="0" smtClean="0"/>
              <a:t>(</a:t>
            </a:r>
            <a:r>
              <a:rPr lang="it-IT" sz="2000" dirty="0" err="1" smtClean="0"/>
              <a:t>sharp</a:t>
            </a:r>
            <a:endParaRPr lang="it-IT" sz="2000" dirty="0" smtClean="0"/>
          </a:p>
          <a:p>
            <a:pPr marL="357188" indent="0" eaLnBrk="1" hangingPunct="1">
              <a:buNone/>
              <a:defRPr/>
            </a:pPr>
            <a:r>
              <a:rPr lang="it-IT" sz="2000" dirty="0" err="1"/>
              <a:t>t</a:t>
            </a:r>
            <a:r>
              <a:rPr lang="it-IT" sz="2000" dirty="0" err="1" smtClean="0"/>
              <a:t>ransition</a:t>
            </a:r>
            <a:r>
              <a:rPr lang="it-IT" sz="2000" dirty="0" smtClean="0"/>
              <a:t> to NC state).  </a:t>
            </a:r>
          </a:p>
          <a:p>
            <a:pPr marL="357188" indent="0" eaLnBrk="1" hangingPunct="1">
              <a:buNone/>
              <a:defRPr/>
            </a:pPr>
            <a:r>
              <a:rPr lang="it-IT" sz="2000" dirty="0" err="1" smtClean="0"/>
              <a:t>Provide</a:t>
            </a:r>
            <a:r>
              <a:rPr lang="it-IT" sz="2000" dirty="0" smtClean="0"/>
              <a:t> </a:t>
            </a:r>
            <a:r>
              <a:rPr lang="it-IT" sz="2000" dirty="0" err="1" smtClean="0"/>
              <a:t>early</a:t>
            </a:r>
            <a:r>
              <a:rPr lang="it-IT" sz="2000" dirty="0" smtClean="0"/>
              <a:t> </a:t>
            </a:r>
            <a:r>
              <a:rPr lang="it-IT" sz="2000" dirty="0" err="1" smtClean="0"/>
              <a:t>quench</a:t>
            </a:r>
            <a:endParaRPr lang="it-IT" sz="2000" dirty="0" smtClean="0"/>
          </a:p>
          <a:p>
            <a:pPr marL="357188" indent="0" eaLnBrk="1" hangingPunct="1">
              <a:buNone/>
              <a:defRPr/>
            </a:pPr>
            <a:r>
              <a:rPr lang="it-IT" sz="2000" dirty="0" err="1"/>
              <a:t>d</a:t>
            </a:r>
            <a:r>
              <a:rPr lang="it-IT" sz="2000" dirty="0" err="1" smtClean="0"/>
              <a:t>etection</a:t>
            </a:r>
            <a:r>
              <a:rPr lang="it-IT" sz="2000" dirty="0" smtClean="0"/>
              <a:t>. </a:t>
            </a:r>
            <a:endParaRPr lang="it-IT" sz="2000" dirty="0"/>
          </a:p>
          <a:p>
            <a:pPr marL="457200" indent="-457200" eaLnBrk="1" hangingPunct="1">
              <a:buAutoNum type="arabicPeriod" startAt="3"/>
              <a:defRPr/>
            </a:pPr>
            <a:endParaRPr lang="it-IT" sz="20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620688"/>
            <a:ext cx="1599471" cy="72008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0" name="Segnaposto contenuto 4"/>
          <p:cNvSpPr txBox="1">
            <a:spLocks/>
          </p:cNvSpPr>
          <p:nvPr/>
        </p:nvSpPr>
        <p:spPr bwMode="auto">
          <a:xfrm>
            <a:off x="179512" y="3789040"/>
            <a:ext cx="8712553" cy="263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lang="it-IT" sz="2000" b="1" u="sng" dirty="0" err="1" smtClean="0"/>
              <a:t>Beam</a:t>
            </a:r>
            <a:r>
              <a:rPr lang="it-IT" sz="2000" b="1" u="sng" dirty="0" smtClean="0"/>
              <a:t> </a:t>
            </a:r>
            <a:r>
              <a:rPr lang="it-IT" sz="2000" b="1" u="sng" dirty="0" err="1" smtClean="0"/>
              <a:t>power</a:t>
            </a:r>
            <a:r>
              <a:rPr lang="it-IT" sz="2000" b="1" u="sng" dirty="0" smtClean="0"/>
              <a:t> </a:t>
            </a:r>
            <a:r>
              <a:rPr lang="it-IT" sz="2000" b="1" u="sng" dirty="0" err="1" smtClean="0"/>
              <a:t>loss</a:t>
            </a:r>
            <a:r>
              <a:rPr lang="it-IT" sz="2000" b="1" u="sng" dirty="0" smtClean="0"/>
              <a:t>.</a:t>
            </a:r>
          </a:p>
          <a:p>
            <a:pPr marL="0" indent="0" algn="r">
              <a:buNone/>
            </a:pPr>
            <a:r>
              <a:rPr lang="it-IT" sz="2000" dirty="0" smtClean="0">
                <a:solidFill>
                  <a:srgbClr val="0000FF"/>
                </a:solidFill>
              </a:rPr>
              <a:t>3.	Liquid He </a:t>
            </a:r>
            <a:r>
              <a:rPr lang="it-IT" sz="2000" dirty="0" err="1" smtClean="0">
                <a:solidFill>
                  <a:srgbClr val="0000FF"/>
                </a:solidFill>
              </a:rPr>
              <a:t>boiloff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>
                <a:solidFill>
                  <a:srgbClr val="0000FF"/>
                </a:solidFill>
                <a:latin typeface="Arial" panose="020B0604020202020204" pitchFamily="34" charset="0"/>
              </a:rPr>
              <a:t>→ </a:t>
            </a:r>
            <a:endParaRPr lang="it-IT" sz="2000" dirty="0" smtClean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it-IT" sz="2000" dirty="0" smtClean="0">
                <a:solidFill>
                  <a:srgbClr val="0000FF"/>
                </a:solidFill>
              </a:rPr>
              <a:t>global </a:t>
            </a:r>
            <a:r>
              <a:rPr lang="it-IT" sz="2000" dirty="0" err="1" smtClean="0">
                <a:solidFill>
                  <a:srgbClr val="0000FF"/>
                </a:solidFill>
              </a:rPr>
              <a:t>heating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smtClean="0"/>
              <a:t>and </a:t>
            </a:r>
            <a:r>
              <a:rPr lang="it-IT" sz="2000" dirty="0" err="1" smtClean="0"/>
              <a:t>transition</a:t>
            </a:r>
            <a:r>
              <a:rPr lang="it-IT" sz="2000" dirty="0" smtClean="0"/>
              <a:t> to NC state. </a:t>
            </a:r>
          </a:p>
          <a:p>
            <a:pPr marL="0" indent="0" algn="r">
              <a:buNone/>
            </a:pPr>
            <a:r>
              <a:rPr lang="it-IT" sz="2000" dirty="0" smtClean="0"/>
              <a:t>With 5 mA-2,6 </a:t>
            </a:r>
            <a:r>
              <a:rPr lang="it-IT" sz="2000" dirty="0" err="1"/>
              <a:t>MeV</a:t>
            </a:r>
            <a:r>
              <a:rPr lang="it-IT" sz="2000" dirty="0"/>
              <a:t> </a:t>
            </a:r>
            <a:r>
              <a:rPr lang="it-IT" sz="2000" dirty="0" smtClean="0"/>
              <a:t>( ≥ </a:t>
            </a:r>
            <a:r>
              <a:rPr lang="it-IT" sz="2000" b="1" dirty="0" smtClean="0"/>
              <a:t>* </a:t>
            </a:r>
            <a:r>
              <a:rPr lang="it-IT" sz="2000" b="1" dirty="0"/>
              <a:t>2 </a:t>
            </a:r>
            <a:r>
              <a:rPr lang="it-IT" sz="2000" b="1" dirty="0" err="1" smtClean="0"/>
              <a:t>margin</a:t>
            </a:r>
            <a:r>
              <a:rPr lang="it-IT" sz="2000" dirty="0" smtClean="0"/>
              <a:t>)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/>
              <a:t>P</a:t>
            </a:r>
            <a:r>
              <a:rPr lang="it-IT" sz="2000" baseline="-25000" dirty="0" err="1" smtClean="0"/>
              <a:t>b,m</a:t>
            </a:r>
            <a:r>
              <a:rPr lang="it-IT" sz="2000" dirty="0" smtClean="0"/>
              <a:t>=13 kW </a:t>
            </a:r>
          </a:p>
          <a:p>
            <a:pPr marL="0" indent="0" algn="r">
              <a:buNone/>
            </a:pPr>
            <a:r>
              <a:rPr lang="it-IT" sz="2000" dirty="0" smtClean="0"/>
              <a:t>and </a:t>
            </a:r>
            <a:r>
              <a:rPr lang="it-IT" sz="2000" dirty="0" err="1" smtClean="0"/>
              <a:t>T</a:t>
            </a:r>
            <a:r>
              <a:rPr lang="it-IT" sz="2000" baseline="-25000" dirty="0" err="1" smtClean="0"/>
              <a:t>b</a:t>
            </a:r>
            <a:r>
              <a:rPr lang="it-IT" sz="2000" dirty="0" smtClean="0"/>
              <a:t> </a:t>
            </a:r>
            <a:r>
              <a:rPr lang="it-IT" sz="2000" dirty="0"/>
              <a:t>= 99,8</a:t>
            </a:r>
            <a:r>
              <a:rPr lang="it-IT" sz="2000" dirty="0" smtClean="0"/>
              <a:t>% </a:t>
            </a:r>
            <a:r>
              <a:rPr lang="it-IT" sz="2000" dirty="0"/>
              <a:t>(≥ </a:t>
            </a:r>
            <a:r>
              <a:rPr lang="it-IT" sz="2000" b="1" dirty="0"/>
              <a:t>* 2 </a:t>
            </a:r>
            <a:r>
              <a:rPr lang="it-IT" sz="2000" b="1" dirty="0" err="1"/>
              <a:t>margin</a:t>
            </a:r>
            <a:r>
              <a:rPr lang="it-IT" sz="2000" b="1" dirty="0"/>
              <a:t> </a:t>
            </a:r>
            <a:r>
              <a:rPr lang="it-IT" sz="2000" dirty="0" smtClean="0"/>
              <a:t>vs</a:t>
            </a:r>
            <a:r>
              <a:rPr lang="it-IT" sz="2000" dirty="0"/>
              <a:t>. </a:t>
            </a:r>
            <a:r>
              <a:rPr lang="it-IT" sz="2000" dirty="0" err="1" smtClean="0"/>
              <a:t>simulations</a:t>
            </a:r>
            <a:r>
              <a:rPr lang="it-IT" sz="2000" dirty="0" smtClean="0"/>
              <a:t>),  </a:t>
            </a:r>
          </a:p>
          <a:p>
            <a:pPr marL="0" indent="0" algn="r">
              <a:buNone/>
            </a:pPr>
            <a:r>
              <a:rPr lang="it-IT" sz="2000" dirty="0" smtClean="0"/>
              <a:t>P</a:t>
            </a:r>
            <a:r>
              <a:rPr lang="it-IT" sz="2000" baseline="-25000" dirty="0" smtClean="0"/>
              <a:t>b,lost</a:t>
            </a:r>
            <a:r>
              <a:rPr lang="it-IT" sz="2000" dirty="0" smtClean="0"/>
              <a:t>~</a:t>
            </a:r>
            <a:r>
              <a:rPr lang="it-IT" sz="2000" dirty="0" smtClean="0">
                <a:solidFill>
                  <a:srgbClr val="0000FF"/>
                </a:solidFill>
              </a:rPr>
              <a:t>26 W</a:t>
            </a:r>
            <a:r>
              <a:rPr lang="it-IT" sz="2000" dirty="0" smtClean="0"/>
              <a:t> (=</a:t>
            </a:r>
            <a:r>
              <a:rPr lang="it-IT" sz="2000" dirty="0" err="1" smtClean="0">
                <a:solidFill>
                  <a:srgbClr val="0000FF"/>
                </a:solidFill>
              </a:rPr>
              <a:t>cryogenic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load</a:t>
            </a:r>
            <a:r>
              <a:rPr lang="it-IT" sz="2000" dirty="0" smtClean="0"/>
              <a:t>) – </a:t>
            </a:r>
            <a:r>
              <a:rPr lang="it-IT" sz="2000" dirty="0" smtClean="0">
                <a:solidFill>
                  <a:srgbClr val="00B050"/>
                </a:solidFill>
              </a:rPr>
              <a:t>Up to 40 W OK in PIAVE !</a:t>
            </a:r>
            <a:r>
              <a:rPr lang="it-IT" sz="2000" dirty="0" smtClean="0"/>
              <a:t> </a:t>
            </a:r>
            <a:r>
              <a:rPr lang="it-IT" sz="2000" dirty="0" err="1" smtClean="0">
                <a:solidFill>
                  <a:srgbClr val="00B050"/>
                </a:solidFill>
              </a:rPr>
              <a:t>likely</a:t>
            </a:r>
            <a:r>
              <a:rPr lang="it-IT" sz="2000" dirty="0" smtClean="0">
                <a:solidFill>
                  <a:srgbClr val="00B050"/>
                </a:solidFill>
              </a:rPr>
              <a:t> more.</a:t>
            </a:r>
          </a:p>
          <a:p>
            <a:pPr marL="0" indent="0" algn="r">
              <a:buNone/>
            </a:pPr>
            <a:r>
              <a:rPr lang="it-IT" sz="2000" dirty="0" smtClean="0">
                <a:solidFill>
                  <a:srgbClr val="0000FF"/>
                </a:solidFill>
              </a:rPr>
              <a:t>Option:  use </a:t>
            </a:r>
            <a:r>
              <a:rPr lang="it-IT" sz="2000" dirty="0" err="1" smtClean="0">
                <a:solidFill>
                  <a:srgbClr val="0000FF"/>
                </a:solidFill>
              </a:rPr>
              <a:t>pressurized</a:t>
            </a:r>
            <a:r>
              <a:rPr lang="it-IT" sz="2000" dirty="0" smtClean="0">
                <a:solidFill>
                  <a:srgbClr val="0000FF"/>
                </a:solidFill>
              </a:rPr>
              <a:t> He-II (transfer </a:t>
            </a:r>
            <a:r>
              <a:rPr lang="it-IT" sz="2000" dirty="0" err="1" smtClean="0">
                <a:solidFill>
                  <a:srgbClr val="0000FF"/>
                </a:solidFill>
              </a:rPr>
              <a:t>P</a:t>
            </a:r>
            <a:r>
              <a:rPr lang="it-IT" sz="2000" baseline="-25000" dirty="0" err="1" smtClean="0">
                <a:solidFill>
                  <a:srgbClr val="0000FF"/>
                </a:solidFill>
              </a:rPr>
              <a:t>diss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</a:rPr>
              <a:t>beyond</a:t>
            </a:r>
            <a:r>
              <a:rPr lang="it-IT" sz="2000" dirty="0" smtClean="0">
                <a:solidFill>
                  <a:srgbClr val="0000FF"/>
                </a:solidFill>
              </a:rPr>
              <a:t> the lambda </a:t>
            </a:r>
            <a:r>
              <a:rPr lang="it-IT" sz="2000" dirty="0" err="1" smtClean="0">
                <a:solidFill>
                  <a:srgbClr val="0000FF"/>
                </a:solidFill>
              </a:rPr>
              <a:t>plate</a:t>
            </a:r>
            <a:r>
              <a:rPr lang="it-IT" sz="2000" dirty="0" smtClean="0">
                <a:solidFill>
                  <a:srgbClr val="0000FF"/>
                </a:solidFill>
              </a:rPr>
              <a:t>)</a:t>
            </a:r>
            <a:r>
              <a:rPr lang="it-IT" sz="2000" dirty="0" smtClean="0">
                <a:solidFill>
                  <a:srgbClr val="00B050"/>
                </a:solidFill>
              </a:rPr>
              <a:t> 	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020272" y="2444695"/>
            <a:ext cx="2011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Cares to </a:t>
            </a:r>
          </a:p>
          <a:p>
            <a:r>
              <a:rPr lang="it-IT" sz="3600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it-IT" sz="3600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taken</a:t>
            </a:r>
            <a:endParaRPr lang="it-IT" sz="3600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80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4834880" cy="710952"/>
          </a:xfrm>
        </p:spPr>
        <p:txBody>
          <a:bodyPr/>
          <a:lstStyle/>
          <a:p>
            <a:r>
              <a:rPr lang="it-IT" dirty="0" err="1" smtClean="0">
                <a:solidFill>
                  <a:srgbClr val="00B0F0"/>
                </a:solidFill>
              </a:rPr>
              <a:t>Further</a:t>
            </a:r>
            <a:r>
              <a:rPr lang="it-IT" dirty="0" smtClean="0">
                <a:solidFill>
                  <a:srgbClr val="00B0F0"/>
                </a:solidFill>
              </a:rPr>
              <a:t> </a:t>
            </a:r>
            <a:r>
              <a:rPr lang="it-IT" dirty="0" err="1" smtClean="0">
                <a:solidFill>
                  <a:srgbClr val="00B0F0"/>
                </a:solidFill>
              </a:rPr>
              <a:t>comments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4056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it-IT" sz="2400" b="1" u="sng" dirty="0" smtClean="0">
                <a:solidFill>
                  <a:srgbClr val="0000FF"/>
                </a:solidFill>
              </a:rPr>
              <a:t>Construction </a:t>
            </a:r>
            <a:r>
              <a:rPr lang="it-IT" sz="2400" b="1" u="sng" dirty="0" err="1" smtClean="0">
                <a:solidFill>
                  <a:srgbClr val="0000FF"/>
                </a:solidFill>
              </a:rPr>
              <a:t>challenges</a:t>
            </a:r>
            <a:r>
              <a:rPr lang="it-IT" sz="2400" b="1" dirty="0" smtClean="0"/>
              <a:t>,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(EBW vs. </a:t>
            </a:r>
            <a:r>
              <a:rPr lang="it-IT" sz="2400" dirty="0" err="1" smtClean="0"/>
              <a:t>brazing</a:t>
            </a:r>
            <a:r>
              <a:rPr lang="it-IT" sz="2400" dirty="0"/>
              <a:t>; </a:t>
            </a:r>
            <a:r>
              <a:rPr lang="it-IT" sz="2400" dirty="0" err="1"/>
              <a:t>cryogenic</a:t>
            </a:r>
            <a:r>
              <a:rPr lang="it-IT" sz="2400" dirty="0"/>
              <a:t> </a:t>
            </a:r>
            <a:r>
              <a:rPr lang="it-IT" sz="2400" dirty="0" smtClean="0"/>
              <a:t>vs. high P</a:t>
            </a:r>
            <a:r>
              <a:rPr lang="it-IT" sz="2400" baseline="-25000" dirty="0" smtClean="0"/>
              <a:t>RF</a:t>
            </a:r>
            <a:r>
              <a:rPr lang="it-IT" sz="2400" dirty="0" smtClean="0"/>
              <a:t> </a:t>
            </a:r>
            <a:r>
              <a:rPr lang="it-IT" sz="2400" dirty="0" err="1" smtClean="0"/>
              <a:t>issues</a:t>
            </a:r>
            <a:r>
              <a:rPr lang="it-IT" sz="2400" dirty="0" smtClean="0"/>
              <a:t>…), </a:t>
            </a:r>
            <a:r>
              <a:rPr lang="it-IT" sz="2400" dirty="0" err="1" smtClean="0"/>
              <a:t>not</a:t>
            </a:r>
            <a:r>
              <a:rPr lang="it-IT" sz="2400" dirty="0" smtClean="0"/>
              <a:t> in </a:t>
            </a:r>
            <a:r>
              <a:rPr lang="it-IT" sz="2400" dirty="0" err="1" smtClean="0"/>
              <a:t>severity</a:t>
            </a:r>
            <a:endParaRPr lang="it-IT" sz="2400" dirty="0"/>
          </a:p>
          <a:p>
            <a:pPr marL="444500" indent="0">
              <a:buNone/>
            </a:pPr>
            <a:r>
              <a:rPr lang="it-IT" sz="2400" dirty="0" smtClean="0">
                <a:solidFill>
                  <a:srgbClr val="0000FF"/>
                </a:solidFill>
              </a:rPr>
              <a:t>Construction </a:t>
            </a:r>
            <a:r>
              <a:rPr lang="it-IT" sz="2400" dirty="0" err="1" smtClean="0">
                <a:solidFill>
                  <a:srgbClr val="0000FF"/>
                </a:solidFill>
              </a:rPr>
              <a:t>tolerances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smtClean="0"/>
              <a:t>(</a:t>
            </a:r>
            <a:r>
              <a:rPr lang="it-IT" sz="2400" dirty="0">
                <a:solidFill>
                  <a:srgbClr val="0000FF"/>
                </a:solidFill>
              </a:rPr>
              <a:t>0,05 </a:t>
            </a:r>
            <a:r>
              <a:rPr lang="it-IT" sz="2400" dirty="0" smtClean="0">
                <a:solidFill>
                  <a:srgbClr val="0000FF"/>
                </a:solidFill>
              </a:rPr>
              <a:t>mm, </a:t>
            </a:r>
            <a:r>
              <a:rPr lang="it-IT" sz="2400" dirty="0" smtClean="0"/>
              <a:t>for </a:t>
            </a:r>
            <a:r>
              <a:rPr lang="it-IT" sz="2400" dirty="0" err="1"/>
              <a:t>f</a:t>
            </a:r>
            <a:r>
              <a:rPr lang="it-IT" sz="2400" baseline="-25000" dirty="0" err="1"/>
              <a:t>res</a:t>
            </a:r>
            <a:r>
              <a:rPr lang="it-IT" sz="2400" dirty="0"/>
              <a:t> </a:t>
            </a:r>
            <a:r>
              <a:rPr lang="it-IT" sz="2400" dirty="0" err="1" smtClean="0"/>
              <a:t>tuning</a:t>
            </a:r>
            <a:r>
              <a:rPr lang="it-IT" sz="2400" dirty="0" smtClean="0"/>
              <a:t>) and </a:t>
            </a:r>
            <a:r>
              <a:rPr lang="it-IT" sz="2400" dirty="0" err="1" smtClean="0">
                <a:solidFill>
                  <a:srgbClr val="0000FF"/>
                </a:solidFill>
              </a:rPr>
              <a:t>alignment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tolerances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smtClean="0">
                <a:solidFill>
                  <a:srgbClr val="0000FF"/>
                </a:solidFill>
              </a:rPr>
              <a:t>(0,2 mm) </a:t>
            </a:r>
            <a:r>
              <a:rPr lang="it-IT" sz="2400" dirty="0" smtClean="0"/>
              <a:t>are </a:t>
            </a:r>
            <a:r>
              <a:rPr lang="it-IT" sz="2400" dirty="0" err="1" smtClean="0"/>
              <a:t>achievable</a:t>
            </a:r>
            <a:r>
              <a:rPr lang="it-IT" sz="2400" dirty="0" smtClean="0"/>
              <a:t> in </a:t>
            </a:r>
            <a:r>
              <a:rPr lang="it-IT" sz="2400" dirty="0" err="1" smtClean="0"/>
              <a:t>both</a:t>
            </a:r>
            <a:r>
              <a:rPr lang="it-IT" sz="2400" dirty="0" smtClean="0"/>
              <a:t>.</a:t>
            </a:r>
          </a:p>
          <a:p>
            <a:pPr marL="457200" indent="-457200">
              <a:buAutoNum type="arabicPeriod" startAt="2"/>
            </a:pPr>
            <a:r>
              <a:rPr lang="it-IT" sz="2400" b="1" u="sng" dirty="0" err="1" smtClean="0">
                <a:solidFill>
                  <a:srgbClr val="0000FF"/>
                </a:solidFill>
              </a:rPr>
              <a:t>Develop</a:t>
            </a:r>
            <a:r>
              <a:rPr lang="it-IT" sz="2400" b="1" u="sng" dirty="0" smtClean="0">
                <a:solidFill>
                  <a:srgbClr val="0000FF"/>
                </a:solidFill>
              </a:rPr>
              <a:t> </a:t>
            </a:r>
            <a:r>
              <a:rPr lang="it-IT" sz="2400" b="1" u="sng" dirty="0">
                <a:solidFill>
                  <a:srgbClr val="0000FF"/>
                </a:solidFill>
              </a:rPr>
              <a:t>a </a:t>
            </a:r>
            <a:r>
              <a:rPr lang="it-IT" sz="2400" b="1" u="sng" dirty="0" err="1">
                <a:solidFill>
                  <a:srgbClr val="0000FF"/>
                </a:solidFill>
              </a:rPr>
              <a:t>well</a:t>
            </a:r>
            <a:r>
              <a:rPr lang="it-IT" sz="2400" b="1" u="sng" dirty="0">
                <a:solidFill>
                  <a:srgbClr val="0000FF"/>
                </a:solidFill>
              </a:rPr>
              <a:t> </a:t>
            </a:r>
            <a:r>
              <a:rPr lang="it-IT" sz="2400" b="1" u="sng" dirty="0" err="1">
                <a:solidFill>
                  <a:srgbClr val="0000FF"/>
                </a:solidFill>
              </a:rPr>
              <a:t>cooled</a:t>
            </a:r>
            <a:r>
              <a:rPr lang="it-IT" sz="2400" b="1" u="sng" dirty="0">
                <a:solidFill>
                  <a:srgbClr val="0000FF"/>
                </a:solidFill>
              </a:rPr>
              <a:t> </a:t>
            </a:r>
            <a:r>
              <a:rPr lang="it-IT" sz="2400" b="1" u="sng" dirty="0" err="1">
                <a:solidFill>
                  <a:srgbClr val="0000FF"/>
                </a:solidFill>
              </a:rPr>
              <a:t>coupler</a:t>
            </a:r>
            <a:r>
              <a:rPr lang="it-IT" sz="2400" b="1" dirty="0">
                <a:solidFill>
                  <a:srgbClr val="0000FF"/>
                </a:solidFill>
              </a:rPr>
              <a:t>.  </a:t>
            </a:r>
            <a:r>
              <a:rPr lang="it-IT" sz="2400" dirty="0" err="1"/>
              <a:t>Locking</a:t>
            </a:r>
            <a:r>
              <a:rPr lang="it-IT" sz="2400" dirty="0"/>
              <a:t> </a:t>
            </a:r>
            <a:r>
              <a:rPr lang="it-IT" sz="2400" dirty="0" err="1"/>
              <a:t>issues</a:t>
            </a:r>
            <a:r>
              <a:rPr lang="it-IT" sz="2400" dirty="0"/>
              <a:t> due to </a:t>
            </a:r>
            <a:r>
              <a:rPr lang="it-IT" sz="2400" dirty="0" smtClean="0"/>
              <a:t>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intrinsic</a:t>
            </a:r>
            <a:r>
              <a:rPr lang="it-IT" sz="2400" dirty="0"/>
              <a:t> </a:t>
            </a:r>
            <a:r>
              <a:rPr lang="it-IT" sz="2400" dirty="0" err="1"/>
              <a:t>bandwidth</a:t>
            </a:r>
            <a:r>
              <a:rPr lang="it-IT" sz="2400" dirty="0"/>
              <a:t> are no </a:t>
            </a:r>
            <a:r>
              <a:rPr lang="it-IT" sz="2400" dirty="0" err="1"/>
              <a:t>longer</a:t>
            </a:r>
            <a:r>
              <a:rPr lang="it-IT" sz="2400" dirty="0"/>
              <a:t> a </a:t>
            </a:r>
            <a:r>
              <a:rPr lang="it-IT" sz="2400" dirty="0" err="1"/>
              <a:t>problem</a:t>
            </a:r>
            <a:r>
              <a:rPr lang="it-IT" sz="2400" dirty="0"/>
              <a:t>; a 13 kW </a:t>
            </a:r>
            <a:r>
              <a:rPr lang="it-IT" sz="2400" dirty="0" err="1"/>
              <a:t>beam</a:t>
            </a:r>
            <a:r>
              <a:rPr lang="it-IT" sz="2400" dirty="0"/>
              <a:t> (</a:t>
            </a:r>
            <a:r>
              <a:rPr lang="it-IT" sz="2400" dirty="0" err="1">
                <a:latin typeface="Symbol" panose="05050102010706020507" pitchFamily="18" charset="2"/>
              </a:rPr>
              <a:t>D</a:t>
            </a:r>
            <a:r>
              <a:rPr lang="it-IT" sz="2400" dirty="0" err="1"/>
              <a:t>f</a:t>
            </a:r>
            <a:r>
              <a:rPr lang="it-IT" sz="2400" dirty="0"/>
              <a:t>=600 Hz) </a:t>
            </a:r>
            <a:r>
              <a:rPr lang="it-IT" sz="2400" dirty="0" err="1"/>
              <a:t>solves</a:t>
            </a:r>
            <a:r>
              <a:rPr lang="it-IT" sz="2400" dirty="0"/>
              <a:t> the </a:t>
            </a:r>
            <a:r>
              <a:rPr lang="it-IT" sz="2400" dirty="0" err="1"/>
              <a:t>problem</a:t>
            </a:r>
            <a:r>
              <a:rPr lang="it-IT" sz="2400" dirty="0"/>
              <a:t> with </a:t>
            </a:r>
            <a:r>
              <a:rPr lang="it-IT" sz="2400" dirty="0" err="1"/>
              <a:t>marginal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of </a:t>
            </a:r>
            <a:r>
              <a:rPr lang="it-IT" sz="2400" dirty="0" err="1" smtClean="0"/>
              <a:t>P</a:t>
            </a:r>
            <a:r>
              <a:rPr lang="it-IT" sz="2400" baseline="-25000" dirty="0" err="1" smtClean="0"/>
              <a:t>loss</a:t>
            </a:r>
            <a:r>
              <a:rPr lang="it-IT" sz="2400" dirty="0" smtClean="0"/>
              <a:t> </a:t>
            </a:r>
            <a:r>
              <a:rPr lang="it-IT" sz="2400" dirty="0" err="1"/>
              <a:t>at</a:t>
            </a:r>
            <a:r>
              <a:rPr lang="it-IT" sz="2400" dirty="0"/>
              <a:t> 4K. A </a:t>
            </a:r>
            <a:r>
              <a:rPr lang="it-IT" sz="2400" dirty="0" err="1"/>
              <a:t>good</a:t>
            </a:r>
            <a:r>
              <a:rPr lang="it-IT" sz="2400" dirty="0"/>
              <a:t> </a:t>
            </a:r>
            <a:r>
              <a:rPr lang="it-IT" sz="2400" dirty="0" err="1"/>
              <a:t>coupler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required</a:t>
            </a:r>
            <a:r>
              <a:rPr lang="it-IT" sz="2400" dirty="0" smtClean="0"/>
              <a:t>.</a:t>
            </a:r>
          </a:p>
          <a:p>
            <a:pPr marL="444500" indent="-444500">
              <a:buNone/>
            </a:pPr>
            <a:r>
              <a:rPr lang="it-IT" sz="2400" b="1" dirty="0" smtClean="0">
                <a:solidFill>
                  <a:srgbClr val="0000FF"/>
                </a:solidFill>
              </a:rPr>
              <a:t>3.   </a:t>
            </a:r>
            <a:r>
              <a:rPr lang="it-IT" sz="2400" b="1" u="sng" dirty="0" err="1" smtClean="0">
                <a:solidFill>
                  <a:srgbClr val="0000FF"/>
                </a:solidFill>
              </a:rPr>
              <a:t>Cost</a:t>
            </a:r>
            <a:r>
              <a:rPr lang="it-IT" sz="2400" dirty="0" smtClean="0"/>
              <a:t>: N-RFQ </a:t>
            </a:r>
            <a:r>
              <a:rPr lang="it-IT" sz="2400" dirty="0"/>
              <a:t>(SPES case, 80 MHz</a:t>
            </a:r>
            <a:r>
              <a:rPr lang="it-IT" sz="2400" dirty="0" smtClean="0"/>
              <a:t>)=2,5 M€; for PIAVE S-RFQ (in 2018-€)=2 </a:t>
            </a:r>
            <a:r>
              <a:rPr lang="it-IT" sz="2400" dirty="0"/>
              <a:t>M€, </a:t>
            </a:r>
            <a:r>
              <a:rPr lang="it-IT" sz="1800" i="1" dirty="0" smtClean="0"/>
              <a:t>no RM and </a:t>
            </a:r>
            <a:r>
              <a:rPr lang="it-IT" sz="1800" i="1" dirty="0" err="1" smtClean="0"/>
              <a:t>bunching</a:t>
            </a:r>
            <a:r>
              <a:rPr lang="it-IT" sz="1800" i="1" dirty="0" smtClean="0"/>
              <a:t> </a:t>
            </a:r>
            <a:r>
              <a:rPr lang="it-IT" sz="1800" i="1" dirty="0" err="1" smtClean="0"/>
              <a:t>sections</a:t>
            </a:r>
            <a:r>
              <a:rPr lang="it-IT" sz="2400" dirty="0" smtClean="0"/>
              <a:t>.</a:t>
            </a:r>
          </a:p>
          <a:p>
            <a:pPr marL="444500" indent="-444500">
              <a:buNone/>
            </a:pPr>
            <a:r>
              <a:rPr lang="it-IT" sz="2400" dirty="0" smtClean="0"/>
              <a:t>4.	</a:t>
            </a:r>
            <a:r>
              <a:rPr lang="it-IT" sz="2400" b="1" u="sng" dirty="0" err="1" smtClean="0">
                <a:solidFill>
                  <a:srgbClr val="0000FF"/>
                </a:solidFill>
              </a:rPr>
              <a:t>Other</a:t>
            </a:r>
            <a:r>
              <a:rPr lang="it-IT" sz="2400" b="1" u="sng" dirty="0" smtClean="0">
                <a:solidFill>
                  <a:srgbClr val="0000FF"/>
                </a:solidFill>
              </a:rPr>
              <a:t> </a:t>
            </a:r>
            <a:r>
              <a:rPr lang="it-IT" sz="2400" b="1" u="sng" dirty="0" err="1" smtClean="0">
                <a:solidFill>
                  <a:srgbClr val="0000FF"/>
                </a:solidFill>
              </a:rPr>
              <a:t>technologies</a:t>
            </a:r>
            <a:r>
              <a:rPr lang="it-IT" sz="2400" dirty="0" smtClean="0">
                <a:solidFill>
                  <a:srgbClr val="0000FF"/>
                </a:solidFill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</a:rPr>
              <a:t>could</a:t>
            </a:r>
            <a:r>
              <a:rPr lang="it-IT" sz="2400" dirty="0" smtClean="0">
                <a:solidFill>
                  <a:srgbClr val="0000FF"/>
                </a:solidFill>
              </a:rPr>
              <a:t> be </a:t>
            </a:r>
            <a:r>
              <a:rPr lang="it-IT" sz="2400" dirty="0" err="1" smtClean="0">
                <a:solidFill>
                  <a:srgbClr val="0000FF"/>
                </a:solidFill>
              </a:rPr>
              <a:t>considered</a:t>
            </a:r>
            <a:r>
              <a:rPr lang="it-IT" sz="2400" dirty="0" smtClean="0"/>
              <a:t>:  </a:t>
            </a:r>
            <a:r>
              <a:rPr lang="it-IT" sz="2400" dirty="0" smtClean="0">
                <a:solidFill>
                  <a:srgbClr val="FF9900"/>
                </a:solidFill>
              </a:rPr>
              <a:t>Nb/Cu</a:t>
            </a:r>
            <a:r>
              <a:rPr lang="it-IT" sz="2400" dirty="0" smtClean="0"/>
              <a:t> (</a:t>
            </a:r>
            <a:r>
              <a:rPr lang="it-IT" sz="2400" dirty="0" err="1" smtClean="0"/>
              <a:t>complex</a:t>
            </a:r>
            <a:r>
              <a:rPr lang="it-IT" sz="2400" dirty="0" smtClean="0"/>
              <a:t> </a:t>
            </a:r>
            <a:r>
              <a:rPr lang="it-IT" sz="2400" dirty="0" err="1" smtClean="0"/>
              <a:t>geometry</a:t>
            </a:r>
            <a:r>
              <a:rPr lang="it-IT" sz="2400" dirty="0" smtClean="0"/>
              <a:t>, </a:t>
            </a:r>
            <a:r>
              <a:rPr lang="it-IT" sz="2400" dirty="0" err="1" smtClean="0"/>
              <a:t>but</a:t>
            </a:r>
            <a:r>
              <a:rPr lang="it-IT" sz="2400" dirty="0" smtClean="0"/>
              <a:t> </a:t>
            </a:r>
            <a:r>
              <a:rPr lang="it-IT" sz="2400" dirty="0" err="1" smtClean="0"/>
              <a:t>much</a:t>
            </a:r>
            <a:r>
              <a:rPr lang="it-IT" sz="2400" dirty="0" smtClean="0"/>
              <a:t> </a:t>
            </a:r>
            <a:r>
              <a:rPr lang="it-IT" sz="2400" dirty="0" err="1" smtClean="0"/>
              <a:t>better</a:t>
            </a:r>
            <a:r>
              <a:rPr lang="it-IT" sz="2400" dirty="0" smtClean="0"/>
              <a:t> </a:t>
            </a:r>
            <a:r>
              <a:rPr lang="it-IT" sz="2400" dirty="0" err="1" smtClean="0"/>
              <a:t>mechanical</a:t>
            </a:r>
            <a:r>
              <a:rPr lang="it-IT" sz="2400" dirty="0" smtClean="0"/>
              <a:t> </a:t>
            </a:r>
            <a:r>
              <a:rPr lang="it-IT" sz="2400" dirty="0" err="1" smtClean="0"/>
              <a:t>stability</a:t>
            </a:r>
            <a:r>
              <a:rPr lang="it-IT" sz="2400" dirty="0" smtClean="0"/>
              <a:t>); </a:t>
            </a:r>
            <a:r>
              <a:rPr lang="it-IT" sz="2400" dirty="0" smtClean="0">
                <a:solidFill>
                  <a:srgbClr val="FF9900"/>
                </a:solidFill>
              </a:rPr>
              <a:t>Pb/Cu</a:t>
            </a:r>
            <a:r>
              <a:rPr lang="it-IT" sz="2400" dirty="0" smtClean="0"/>
              <a:t> (</a:t>
            </a:r>
            <a:r>
              <a:rPr lang="it-IT" sz="2400" dirty="0" err="1" smtClean="0"/>
              <a:t>H</a:t>
            </a:r>
            <a:r>
              <a:rPr lang="it-IT" sz="2400" baseline="-25000" dirty="0" err="1" smtClean="0"/>
              <a:t>p</a:t>
            </a:r>
            <a:r>
              <a:rPr lang="it-IT" sz="2400" dirty="0" smtClean="0"/>
              <a:t> ok, high </a:t>
            </a:r>
            <a:r>
              <a:rPr lang="it-IT" sz="2400" dirty="0" err="1" smtClean="0"/>
              <a:t>enough</a:t>
            </a:r>
            <a:r>
              <a:rPr lang="it-IT" sz="2400" dirty="0" smtClean="0"/>
              <a:t> </a:t>
            </a:r>
            <a:r>
              <a:rPr lang="it-IT" sz="2400" dirty="0" err="1" smtClean="0"/>
              <a:t>E</a:t>
            </a:r>
            <a:r>
              <a:rPr lang="it-IT" sz="2400" baseline="-25000" dirty="0" err="1" smtClean="0"/>
              <a:t>acc</a:t>
            </a:r>
            <a:r>
              <a:rPr lang="it-IT" sz="2400" dirty="0" smtClean="0"/>
              <a:t> </a:t>
            </a:r>
            <a:r>
              <a:rPr lang="it-IT" sz="2400" dirty="0" err="1" smtClean="0"/>
              <a:t>possible</a:t>
            </a:r>
            <a:r>
              <a:rPr lang="it-IT" sz="2400" dirty="0" smtClean="0"/>
              <a:t>?)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627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710952"/>
          </a:xfrm>
        </p:spPr>
        <p:txBody>
          <a:bodyPr/>
          <a:lstStyle/>
          <a:p>
            <a:r>
              <a:rPr lang="it-IT" dirty="0" smtClean="0">
                <a:solidFill>
                  <a:srgbClr val="00B0F0"/>
                </a:solidFill>
              </a:rPr>
              <a:t>Outlook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it-IT" dirty="0" smtClean="0"/>
              <a:t>PIAVE S-</a:t>
            </a:r>
            <a:r>
              <a:rPr lang="it-IT" dirty="0" err="1" smtClean="0"/>
              <a:t>RFQs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INFN-Legnaro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working</a:t>
            </a:r>
            <a:r>
              <a:rPr lang="it-IT" dirty="0" smtClean="0"/>
              <a:t> </a:t>
            </a:r>
            <a:r>
              <a:rPr lang="it-IT" dirty="0" err="1" smtClean="0"/>
              <a:t>since</a:t>
            </a:r>
            <a:r>
              <a:rPr lang="it-IT" dirty="0" smtClean="0"/>
              <a:t> 2006 for </a:t>
            </a:r>
            <a:r>
              <a:rPr lang="it-IT" dirty="0" err="1" smtClean="0"/>
              <a:t>user</a:t>
            </a:r>
            <a:r>
              <a:rPr lang="it-IT" dirty="0" smtClean="0"/>
              <a:t> </a:t>
            </a:r>
            <a:r>
              <a:rPr lang="it-IT" dirty="0" err="1" smtClean="0"/>
              <a:t>operation</a:t>
            </a:r>
            <a:endParaRPr lang="it-IT" dirty="0" smtClean="0"/>
          </a:p>
          <a:p>
            <a:r>
              <a:rPr lang="it-IT" dirty="0" err="1" smtClean="0"/>
              <a:t>Further</a:t>
            </a:r>
            <a:r>
              <a:rPr lang="it-IT" dirty="0" smtClean="0"/>
              <a:t> BCP, a </a:t>
            </a:r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tuning</a:t>
            </a:r>
            <a:r>
              <a:rPr lang="it-IT" dirty="0" smtClean="0"/>
              <a:t> </a:t>
            </a:r>
            <a:r>
              <a:rPr lang="it-IT" dirty="0" err="1" smtClean="0"/>
              <a:t>system</a:t>
            </a:r>
            <a:r>
              <a:rPr lang="it-IT" dirty="0" smtClean="0"/>
              <a:t>, LT </a:t>
            </a:r>
            <a:r>
              <a:rPr lang="it-IT" dirty="0" err="1" smtClean="0"/>
              <a:t>alignment</a:t>
            </a:r>
            <a:r>
              <a:rPr lang="it-IT" dirty="0" smtClean="0"/>
              <a:t>, </a:t>
            </a:r>
            <a:r>
              <a:rPr lang="it-IT" dirty="0" err="1" smtClean="0"/>
              <a:t>improved</a:t>
            </a:r>
            <a:r>
              <a:rPr lang="it-IT" dirty="0" smtClean="0"/>
              <a:t> gas He </a:t>
            </a:r>
            <a:r>
              <a:rPr lang="it-IT" dirty="0" err="1" smtClean="0"/>
              <a:t>draining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improved</a:t>
            </a:r>
            <a:r>
              <a:rPr lang="it-IT" dirty="0" smtClean="0"/>
              <a:t> </a:t>
            </a:r>
            <a:r>
              <a:rPr lang="it-IT" dirty="0" err="1" smtClean="0"/>
              <a:t>their</a:t>
            </a:r>
            <a:r>
              <a:rPr lang="it-IT" dirty="0" smtClean="0"/>
              <a:t> performance and reliability</a:t>
            </a:r>
          </a:p>
          <a:p>
            <a:r>
              <a:rPr lang="it-IT" dirty="0" smtClean="0"/>
              <a:t>A </a:t>
            </a:r>
            <a:r>
              <a:rPr lang="it-IT" dirty="0" err="1" smtClean="0"/>
              <a:t>slightly</a:t>
            </a:r>
            <a:r>
              <a:rPr lang="it-IT" dirty="0" smtClean="0"/>
              <a:t> </a:t>
            </a:r>
            <a:r>
              <a:rPr lang="it-IT" dirty="0" err="1" smtClean="0"/>
              <a:t>modified</a:t>
            </a:r>
            <a:r>
              <a:rPr lang="it-IT" dirty="0" smtClean="0"/>
              <a:t> design </a:t>
            </a:r>
            <a:r>
              <a:rPr lang="it-IT" dirty="0" err="1" smtClean="0"/>
              <a:t>seems</a:t>
            </a:r>
            <a:r>
              <a:rPr lang="it-IT" dirty="0" smtClean="0"/>
              <a:t> </a:t>
            </a:r>
            <a:r>
              <a:rPr lang="it-IT" dirty="0" err="1" smtClean="0"/>
              <a:t>suitable</a:t>
            </a:r>
            <a:r>
              <a:rPr lang="it-IT" dirty="0" smtClean="0"/>
              <a:t> for high-I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r>
              <a:rPr lang="it-IT" dirty="0" err="1" smtClean="0"/>
              <a:t>acceleration</a:t>
            </a:r>
            <a:r>
              <a:rPr lang="it-IT" dirty="0" smtClean="0"/>
              <a:t>, </a:t>
            </a:r>
            <a:r>
              <a:rPr lang="it-IT" dirty="0" err="1" smtClean="0"/>
              <a:t>whether</a:t>
            </a:r>
            <a:r>
              <a:rPr lang="it-IT" dirty="0" smtClean="0"/>
              <a:t> in full-Nb or Cu-</a:t>
            </a:r>
            <a:r>
              <a:rPr lang="it-IT" dirty="0" err="1" smtClean="0"/>
              <a:t>based</a:t>
            </a: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39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9712" y="125760"/>
            <a:ext cx="5112568" cy="710952"/>
          </a:xfrm>
        </p:spPr>
        <p:txBody>
          <a:bodyPr/>
          <a:lstStyle/>
          <a:p>
            <a:r>
              <a:rPr lang="it-IT" dirty="0" smtClean="0"/>
              <a:t>A </a:t>
            </a:r>
            <a:r>
              <a:rPr lang="it-IT" dirty="0" err="1" smtClean="0"/>
              <a:t>dedication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27" y="1268760"/>
            <a:ext cx="8523645" cy="482453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5" y="0"/>
            <a:ext cx="2252045" cy="19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5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7" y="2951981"/>
            <a:ext cx="2360154" cy="234922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323528" y="116632"/>
            <a:ext cx="8536726" cy="1287016"/>
          </a:xfrm>
          <a:ln w="19050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it-IT" sz="2800" dirty="0" smtClean="0">
                <a:solidFill>
                  <a:srgbClr val="0000FF"/>
                </a:solidFill>
              </a:rPr>
              <a:t>PIAVE</a:t>
            </a:r>
            <a:r>
              <a:rPr lang="it-IT" altLang="it-IT" sz="2800" dirty="0" smtClean="0">
                <a:solidFill>
                  <a:schemeClr val="tx1"/>
                </a:solidFill>
              </a:rPr>
              <a:t>, Bunching+</a:t>
            </a:r>
            <a:r>
              <a:rPr lang="it-IT" altLang="it-IT" sz="2800" b="1" dirty="0" smtClean="0">
                <a:solidFill>
                  <a:schemeClr val="tx1"/>
                </a:solidFill>
              </a:rPr>
              <a:t>2 S-</a:t>
            </a:r>
            <a:r>
              <a:rPr lang="it-IT" altLang="it-IT" sz="2800" b="1" dirty="0" err="1" smtClean="0">
                <a:solidFill>
                  <a:schemeClr val="tx1"/>
                </a:solidFill>
              </a:rPr>
              <a:t>RFQ’s</a:t>
            </a:r>
            <a:r>
              <a:rPr lang="it-IT" altLang="it-IT" sz="2800" dirty="0" smtClean="0">
                <a:solidFill>
                  <a:schemeClr val="tx1"/>
                </a:solidFill>
              </a:rPr>
              <a:t> (</a:t>
            </a:r>
            <a:r>
              <a:rPr lang="it-IT" altLang="it-IT" sz="2800" b="1" dirty="0">
                <a:solidFill>
                  <a:schemeClr val="tx1"/>
                </a:solidFill>
              </a:rPr>
              <a:t>80 MHz</a:t>
            </a:r>
            <a:r>
              <a:rPr lang="it-IT" altLang="it-IT" sz="2800" dirty="0" smtClean="0">
                <a:solidFill>
                  <a:schemeClr val="tx1"/>
                </a:solidFill>
              </a:rPr>
              <a:t>)+8 </a:t>
            </a:r>
            <a:r>
              <a:rPr lang="it-IT" altLang="it-IT" sz="2800" dirty="0">
                <a:solidFill>
                  <a:schemeClr val="tx1"/>
                </a:solidFill>
              </a:rPr>
              <a:t>sc </a:t>
            </a:r>
            <a:r>
              <a:rPr lang="it-IT" altLang="it-IT" sz="2800" dirty="0" err="1">
                <a:solidFill>
                  <a:schemeClr val="tx1"/>
                </a:solidFill>
              </a:rPr>
              <a:t>QWR’s</a:t>
            </a:r>
            <a:r>
              <a:rPr lang="it-IT" altLang="it-IT" sz="2800" dirty="0">
                <a:solidFill>
                  <a:schemeClr val="tx1"/>
                </a:solidFill>
              </a:rPr>
              <a:t> </a:t>
            </a:r>
            <a:br>
              <a:rPr lang="it-IT" altLang="it-IT" sz="2800" dirty="0">
                <a:solidFill>
                  <a:schemeClr val="tx1"/>
                </a:solidFill>
              </a:rPr>
            </a:br>
            <a:r>
              <a:rPr lang="it-IT" altLang="it-IT" sz="2800" b="1" dirty="0" smtClean="0">
                <a:solidFill>
                  <a:srgbClr val="00B0F0"/>
                </a:solidFill>
              </a:rPr>
              <a:t>Full Nb</a:t>
            </a:r>
            <a:r>
              <a:rPr lang="it-IT" altLang="it-IT" sz="2800" dirty="0" smtClean="0">
                <a:solidFill>
                  <a:srgbClr val="00B0F0"/>
                </a:solidFill>
              </a:rPr>
              <a:t>, </a:t>
            </a:r>
            <a:r>
              <a:rPr lang="it-IT" altLang="it-IT" sz="2800" dirty="0" err="1" smtClean="0">
                <a:solidFill>
                  <a:srgbClr val="00B0F0"/>
                </a:solidFill>
              </a:rPr>
              <a:t>E</a:t>
            </a:r>
            <a:r>
              <a:rPr lang="it-IT" altLang="it-IT" sz="2800" baseline="-25000" dirty="0" err="1" smtClean="0">
                <a:solidFill>
                  <a:srgbClr val="00B0F0"/>
                </a:solidFill>
              </a:rPr>
              <a:t>s,p</a:t>
            </a:r>
            <a:r>
              <a:rPr lang="it-IT" altLang="it-IT" sz="2800" dirty="0">
                <a:solidFill>
                  <a:srgbClr val="00B0F0"/>
                </a:solidFill>
                <a:cs typeface="Arial" panose="020B0604020202020204" pitchFamily="34" charset="0"/>
              </a:rPr>
              <a:t>~ 25,5 </a:t>
            </a:r>
            <a:r>
              <a:rPr lang="it-IT" altLang="it-IT" sz="2800" dirty="0" smtClean="0">
                <a:solidFill>
                  <a:srgbClr val="00B0F0"/>
                </a:solidFill>
                <a:cs typeface="Arial" panose="020B0604020202020204" pitchFamily="34" charset="0"/>
              </a:rPr>
              <a:t>MV/m, </a:t>
            </a:r>
            <a:r>
              <a:rPr lang="it-IT" altLang="it-IT" sz="2800" u="sng" dirty="0" smtClean="0">
                <a:solidFill>
                  <a:srgbClr val="00B0F0"/>
                </a:solidFill>
                <a:cs typeface="Arial" panose="020B0604020202020204" pitchFamily="34" charset="0"/>
              </a:rPr>
              <a:t>Limit</a:t>
            </a:r>
            <a:r>
              <a:rPr lang="it-IT" altLang="it-IT" sz="2800" dirty="0">
                <a:solidFill>
                  <a:srgbClr val="00B0F0"/>
                </a:solidFill>
                <a:cs typeface="Arial" panose="020B0604020202020204" pitchFamily="34" charset="0"/>
              </a:rPr>
              <a:t>:  </a:t>
            </a:r>
            <a:r>
              <a:rPr lang="it-IT" altLang="it-IT" sz="2800" dirty="0" err="1">
                <a:solidFill>
                  <a:srgbClr val="00B0F0"/>
                </a:solidFill>
                <a:cs typeface="Arial" panose="020B0604020202020204" pitchFamily="34" charset="0"/>
              </a:rPr>
              <a:t>field</a:t>
            </a:r>
            <a:r>
              <a:rPr lang="it-IT" altLang="it-IT" sz="2800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it-IT" altLang="it-IT" sz="2800" dirty="0" err="1" smtClean="0">
                <a:solidFill>
                  <a:srgbClr val="00B0F0"/>
                </a:solidFill>
                <a:cs typeface="Arial" panose="020B0604020202020204" pitchFamily="34" charset="0"/>
              </a:rPr>
              <a:t>emission</a:t>
            </a:r>
            <a:endParaRPr lang="it-IT" altLang="it-IT" sz="2800" b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662" y="1918871"/>
            <a:ext cx="5511332" cy="411409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059832" y="5661248"/>
            <a:ext cx="557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it-IT" sz="1800" b="1" dirty="0">
                <a:solidFill>
                  <a:schemeClr val="bg1"/>
                </a:solidFill>
              </a:rPr>
              <a:t>From ECRIS on </a:t>
            </a:r>
            <a:r>
              <a:rPr lang="it-IT" altLang="it-IT" sz="1800" b="1" dirty="0" smtClean="0">
                <a:solidFill>
                  <a:schemeClr val="bg1"/>
                </a:solidFill>
              </a:rPr>
              <a:t>350 </a:t>
            </a:r>
            <a:r>
              <a:rPr lang="it-IT" altLang="it-IT" sz="1800" b="1" dirty="0" err="1" smtClean="0">
                <a:solidFill>
                  <a:schemeClr val="bg1"/>
                </a:solidFill>
              </a:rPr>
              <a:t>kV</a:t>
            </a:r>
            <a:r>
              <a:rPr lang="it-IT" altLang="it-IT" sz="1800" b="1" dirty="0" smtClean="0">
                <a:solidFill>
                  <a:schemeClr val="bg1"/>
                </a:solidFill>
              </a:rPr>
              <a:t> HV </a:t>
            </a:r>
            <a:r>
              <a:rPr lang="it-IT" altLang="it-IT" sz="1800" b="1" dirty="0" err="1">
                <a:solidFill>
                  <a:schemeClr val="bg1"/>
                </a:solidFill>
              </a:rPr>
              <a:t>platform</a:t>
            </a:r>
            <a:r>
              <a:rPr lang="it-IT" altLang="it-IT" sz="1800" b="1" dirty="0">
                <a:solidFill>
                  <a:schemeClr val="bg1"/>
                </a:solidFill>
              </a:rPr>
              <a:t> up to </a:t>
            </a:r>
            <a:r>
              <a:rPr lang="it-IT" altLang="it-IT" sz="1800" b="1" dirty="0">
                <a:solidFill>
                  <a:schemeClr val="bg1"/>
                </a:solidFill>
                <a:latin typeface="Symbol" panose="05050102010706020507" pitchFamily="18" charset="2"/>
              </a:rPr>
              <a:t>b</a:t>
            </a:r>
            <a:r>
              <a:rPr lang="it-IT" altLang="it-IT" sz="1800" b="1" dirty="0">
                <a:solidFill>
                  <a:schemeClr val="bg1"/>
                </a:solidFill>
              </a:rPr>
              <a:t> = 0.05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31840" y="1844824"/>
            <a:ext cx="24160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Operational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since</a:t>
            </a:r>
            <a:r>
              <a:rPr lang="it-IT" dirty="0" smtClean="0">
                <a:solidFill>
                  <a:schemeClr val="bg1"/>
                </a:solidFill>
              </a:rPr>
              <a:t> 2006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11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16330"/>
            <a:ext cx="5112568" cy="4384028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152400"/>
            <a:ext cx="8352928" cy="946150"/>
          </a:xfrm>
        </p:spPr>
        <p:txBody>
          <a:bodyPr/>
          <a:lstStyle/>
          <a:p>
            <a:r>
              <a:rPr lang="it-IT" altLang="it-IT" sz="3600" dirty="0" smtClean="0">
                <a:solidFill>
                  <a:srgbClr val="00B0F0"/>
                </a:solidFill>
                <a:effectLst/>
              </a:rPr>
              <a:t>A positive </a:t>
            </a:r>
            <a:r>
              <a:rPr lang="it-IT" altLang="it-IT" sz="3600" dirty="0" err="1" smtClean="0">
                <a:solidFill>
                  <a:srgbClr val="00B0F0"/>
                </a:solidFill>
                <a:effectLst/>
              </a:rPr>
              <a:t>ion</a:t>
            </a:r>
            <a:r>
              <a:rPr lang="it-IT" altLang="it-IT" sz="3600" dirty="0" smtClean="0">
                <a:solidFill>
                  <a:srgbClr val="00B0F0"/>
                </a:solidFill>
                <a:effectLst/>
              </a:rPr>
              <a:t> </a:t>
            </a:r>
            <a:r>
              <a:rPr lang="it-IT" altLang="it-IT" sz="3600" dirty="0" err="1" smtClean="0">
                <a:solidFill>
                  <a:srgbClr val="00B0F0"/>
                </a:solidFill>
                <a:effectLst/>
              </a:rPr>
              <a:t>injector</a:t>
            </a:r>
            <a:r>
              <a:rPr lang="it-IT" altLang="it-IT" sz="3600" dirty="0" smtClean="0">
                <a:solidFill>
                  <a:srgbClr val="00B0F0"/>
                </a:solidFill>
                <a:effectLst/>
              </a:rPr>
              <a:t> </a:t>
            </a:r>
            <a:r>
              <a:rPr lang="it-IT" altLang="it-IT" sz="3600" dirty="0">
                <a:solidFill>
                  <a:srgbClr val="00B0F0"/>
                </a:solidFill>
                <a:effectLst/>
              </a:rPr>
              <a:t>for </a:t>
            </a:r>
            <a:r>
              <a:rPr lang="it-IT" altLang="it-IT" sz="3600" dirty="0" smtClean="0">
                <a:solidFill>
                  <a:srgbClr val="00B0F0"/>
                </a:solidFill>
                <a:effectLst/>
              </a:rPr>
              <a:t>a HI SC </a:t>
            </a:r>
            <a:r>
              <a:rPr lang="it-IT" altLang="it-IT" sz="3600" dirty="0" err="1" smtClean="0">
                <a:solidFill>
                  <a:srgbClr val="00B0F0"/>
                </a:solidFill>
                <a:effectLst/>
              </a:rPr>
              <a:t>linac</a:t>
            </a:r>
            <a:endParaRPr lang="it-IT" altLang="it-IT" dirty="0">
              <a:solidFill>
                <a:srgbClr val="00B0F0"/>
              </a:solidFill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1984648" y="1412776"/>
            <a:ext cx="104775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rgbClr val="000099"/>
                </a:solidFill>
              </a:rPr>
              <a:t>SC</a:t>
            </a:r>
          </a:p>
          <a:p>
            <a:r>
              <a:rPr lang="it-IT" altLang="it-IT" sz="1800" b="1" dirty="0">
                <a:solidFill>
                  <a:srgbClr val="000099"/>
                </a:solidFill>
              </a:rPr>
              <a:t>Booster</a:t>
            </a:r>
          </a:p>
          <a:p>
            <a:r>
              <a:rPr lang="it-IT" altLang="it-IT" sz="1800" b="1" dirty="0">
                <a:solidFill>
                  <a:srgbClr val="000099"/>
                </a:solidFill>
              </a:rPr>
              <a:t>ALPI</a:t>
            </a:r>
            <a:endParaRPr lang="it-IT" altLang="it-IT" sz="1400" b="1" dirty="0">
              <a:solidFill>
                <a:schemeClr val="tx2"/>
              </a:solidFill>
            </a:endParaRP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>
            <a:off x="2137048" y="2022376"/>
            <a:ext cx="10668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2014166" y="5118968"/>
            <a:ext cx="15938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rgbClr val="000099"/>
                </a:solidFill>
              </a:rPr>
              <a:t>XTU-Tandem</a:t>
            </a:r>
            <a:endParaRPr lang="it-IT" altLang="it-IT" sz="1400" b="1" dirty="0">
              <a:solidFill>
                <a:srgbClr val="000099"/>
              </a:solidFill>
            </a:endParaRPr>
          </a:p>
        </p:txBody>
      </p:sp>
      <p:sp>
        <p:nvSpPr>
          <p:cNvPr id="80904" name="Line 8"/>
          <p:cNvSpPr>
            <a:spLocks noChangeShapeType="1"/>
          </p:cNvSpPr>
          <p:nvPr/>
        </p:nvSpPr>
        <p:spPr bwMode="auto">
          <a:xfrm flipV="1">
            <a:off x="3390528" y="4941168"/>
            <a:ext cx="533400" cy="533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5186536" y="2564904"/>
            <a:ext cx="609600" cy="167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2290936" y="3445768"/>
            <a:ext cx="2819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0909" name="Text Box 13"/>
          <p:cNvSpPr txBox="1">
            <a:spLocks noChangeArrowheads="1"/>
          </p:cNvSpPr>
          <p:nvPr/>
        </p:nvSpPr>
        <p:spPr bwMode="auto">
          <a:xfrm>
            <a:off x="2519536" y="3140968"/>
            <a:ext cx="23558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it-IT" altLang="it-IT" sz="1800" b="1" dirty="0">
                <a:solidFill>
                  <a:srgbClr val="FF0000"/>
                </a:solidFill>
              </a:rPr>
              <a:t>Positive </a:t>
            </a:r>
            <a:r>
              <a:rPr lang="it-IT" altLang="it-IT" sz="1800" b="1" dirty="0" err="1">
                <a:solidFill>
                  <a:srgbClr val="FF0000"/>
                </a:solidFill>
              </a:rPr>
              <a:t>Ion</a:t>
            </a:r>
            <a:r>
              <a:rPr lang="it-IT" altLang="it-IT" sz="1800" b="1" dirty="0">
                <a:solidFill>
                  <a:srgbClr val="FF0000"/>
                </a:solidFill>
              </a:rPr>
              <a:t> </a:t>
            </a:r>
            <a:r>
              <a:rPr lang="it-IT" altLang="it-IT" sz="1800" b="1" dirty="0" err="1">
                <a:solidFill>
                  <a:srgbClr val="FF0000"/>
                </a:solidFill>
              </a:rPr>
              <a:t>Injector</a:t>
            </a:r>
            <a:endParaRPr lang="it-IT" altLang="it-IT" sz="1800" b="1" dirty="0">
              <a:solidFill>
                <a:srgbClr val="FF0000"/>
              </a:solidFill>
            </a:endParaRPr>
          </a:p>
          <a:p>
            <a:r>
              <a:rPr lang="it-IT" altLang="it-IT" sz="1800" b="1" dirty="0">
                <a:solidFill>
                  <a:srgbClr val="FF0000"/>
                </a:solidFill>
              </a:rPr>
              <a:t>PIAVE</a:t>
            </a:r>
            <a:endParaRPr lang="it-IT" altLang="it-IT" sz="1800" b="1" dirty="0">
              <a:solidFill>
                <a:srgbClr val="000099"/>
              </a:solidFill>
            </a:endParaRPr>
          </a:p>
        </p:txBody>
      </p:sp>
      <p:sp>
        <p:nvSpPr>
          <p:cNvPr id="80912" name="Line 16"/>
          <p:cNvSpPr>
            <a:spLocks noChangeShapeType="1"/>
          </p:cNvSpPr>
          <p:nvPr/>
        </p:nvSpPr>
        <p:spPr bwMode="auto">
          <a:xfrm>
            <a:off x="2095128" y="5474568"/>
            <a:ext cx="1295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" name="Text Box 2061"/>
          <p:cNvSpPr txBox="1">
            <a:spLocks noChangeArrowheads="1"/>
          </p:cNvSpPr>
          <p:nvPr/>
        </p:nvSpPr>
        <p:spPr bwMode="auto">
          <a:xfrm>
            <a:off x="342298" y="5722620"/>
            <a:ext cx="835712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injects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CW 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SC-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with CW </a:t>
            </a:r>
            <a:r>
              <a:rPr lang="it-IT" alt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altLang="it-IT" sz="20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</a:t>
            </a:r>
            <a:r>
              <a:rPr lang="it-IT" altLang="it-IT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it-IT" altLang="it-IT" sz="2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it-IT" altLang="it-IT" sz="20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altLang="it-IT" sz="2000" baseline="-25000" dirty="0" err="1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it-IT" altLang="it-IT" sz="20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(A~100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dirty="0" smtClean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Tandem </a:t>
            </a:r>
            <a:r>
              <a:rPr lang="it-IT" altLang="it-IT" sz="2000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VdG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stripper </a:t>
            </a:r>
            <a:r>
              <a:rPr lang="it-IT" altLang="it-IT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limits</a:t>
            </a:r>
            <a:r>
              <a:rPr lang="it-IT" altLang="it-IT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27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811560"/>
          </a:xfrm>
        </p:spPr>
        <p:txBody>
          <a:bodyPr/>
          <a:lstStyle/>
          <a:p>
            <a:r>
              <a:rPr lang="it-IT" altLang="it-IT" dirty="0">
                <a:solidFill>
                  <a:srgbClr val="00B0F0"/>
                </a:solidFill>
                <a:effectLst/>
              </a:rPr>
              <a:t>PIAVE </a:t>
            </a:r>
            <a:r>
              <a:rPr lang="it-IT" altLang="it-IT" dirty="0" err="1">
                <a:solidFill>
                  <a:srgbClr val="00B0F0"/>
                </a:solidFill>
                <a:effectLst/>
              </a:rPr>
              <a:t>Injector</a:t>
            </a:r>
            <a:r>
              <a:rPr lang="it-IT" altLang="it-IT" dirty="0">
                <a:solidFill>
                  <a:srgbClr val="00B0F0"/>
                </a:solidFill>
                <a:effectLst/>
              </a:rPr>
              <a:t> Layout</a:t>
            </a:r>
            <a:endParaRPr lang="it-IT" altLang="it-IT" dirty="0">
              <a:solidFill>
                <a:srgbClr val="00B0F0"/>
              </a:solidFill>
            </a:endParaRPr>
          </a:p>
        </p:txBody>
      </p:sp>
      <p:pic>
        <p:nvPicPr>
          <p:cNvPr id="73731" name="Picture 3" descr="C:\WINDOWS\Desktop\photo-G.Bisoffi\new_in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68760"/>
            <a:ext cx="7010400" cy="4932363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1524000" y="2599879"/>
            <a:ext cx="2438400" cy="25908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3" name="Rectangle 5"/>
          <p:cNvSpPr>
            <a:spLocks noChangeArrowheads="1"/>
          </p:cNvSpPr>
          <p:nvPr/>
        </p:nvSpPr>
        <p:spPr bwMode="auto">
          <a:xfrm>
            <a:off x="1600200" y="2828479"/>
            <a:ext cx="23622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788024" y="3645024"/>
            <a:ext cx="609600" cy="1545655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4106416" y="3645024"/>
            <a:ext cx="609600" cy="154565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3436938" y="1334642"/>
            <a:ext cx="1676036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it-IT" altLang="it-IT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it-IT" altLang="it-IT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RFQs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38" name="Line 10"/>
          <p:cNvSpPr>
            <a:spLocks noChangeShapeType="1"/>
          </p:cNvSpPr>
          <p:nvPr/>
        </p:nvSpPr>
        <p:spPr bwMode="auto">
          <a:xfrm>
            <a:off x="5029200" y="5343079"/>
            <a:ext cx="304800" cy="457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39" name="Line 11"/>
          <p:cNvSpPr>
            <a:spLocks noChangeShapeType="1"/>
          </p:cNvSpPr>
          <p:nvPr/>
        </p:nvSpPr>
        <p:spPr bwMode="auto">
          <a:xfrm>
            <a:off x="4343400" y="1837879"/>
            <a:ext cx="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2051720" y="2142679"/>
            <a:ext cx="15443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ECR + LEBT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4677299" y="2273375"/>
            <a:ext cx="75879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dirty="0" smtClean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n.8</a:t>
            </a:r>
            <a:endParaRPr lang="it-IT" altLang="it-IT" sz="1800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altLang="it-IT" sz="1800" dirty="0" err="1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QWRs</a:t>
            </a:r>
            <a:endParaRPr lang="it-IT" altLang="it-IT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742" name="Line 14"/>
          <p:cNvSpPr>
            <a:spLocks noChangeShapeType="1"/>
          </p:cNvSpPr>
          <p:nvPr/>
        </p:nvSpPr>
        <p:spPr bwMode="auto">
          <a:xfrm>
            <a:off x="5024280" y="2997973"/>
            <a:ext cx="0" cy="4572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4" name="Line 16"/>
          <p:cNvSpPr>
            <a:spLocks noChangeShapeType="1"/>
          </p:cNvSpPr>
          <p:nvPr/>
        </p:nvSpPr>
        <p:spPr bwMode="auto">
          <a:xfrm>
            <a:off x="1143000" y="5876479"/>
            <a:ext cx="2895600" cy="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5" name="Line 17"/>
          <p:cNvSpPr>
            <a:spLocks noChangeShapeType="1"/>
          </p:cNvSpPr>
          <p:nvPr/>
        </p:nvSpPr>
        <p:spPr bwMode="auto">
          <a:xfrm>
            <a:off x="5181600" y="5876479"/>
            <a:ext cx="1905000" cy="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6" name="Line 18"/>
          <p:cNvSpPr>
            <a:spLocks noChangeShapeType="1"/>
          </p:cNvSpPr>
          <p:nvPr/>
        </p:nvSpPr>
        <p:spPr bwMode="auto">
          <a:xfrm flipH="1" flipV="1">
            <a:off x="3886200" y="5419279"/>
            <a:ext cx="152400" cy="4572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47" name="Line 19"/>
          <p:cNvSpPr>
            <a:spLocks noChangeShapeType="1"/>
          </p:cNvSpPr>
          <p:nvPr/>
        </p:nvSpPr>
        <p:spPr bwMode="auto">
          <a:xfrm flipH="1" flipV="1">
            <a:off x="5029200" y="5266879"/>
            <a:ext cx="152400" cy="609600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50" name="Line 22"/>
          <p:cNvSpPr>
            <a:spLocks noChangeShapeType="1"/>
          </p:cNvSpPr>
          <p:nvPr/>
        </p:nvSpPr>
        <p:spPr bwMode="auto">
          <a:xfrm>
            <a:off x="6172200" y="4276279"/>
            <a:ext cx="14478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3751" name="Text Box 23"/>
          <p:cNvSpPr txBox="1">
            <a:spLocks noChangeArrowheads="1"/>
          </p:cNvSpPr>
          <p:nvPr/>
        </p:nvSpPr>
        <p:spPr bwMode="auto">
          <a:xfrm>
            <a:off x="6366852" y="3800861"/>
            <a:ext cx="10584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it-IT" altLang="it-IT" sz="240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ALPI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5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926752"/>
          </a:xfrm>
        </p:spPr>
        <p:txBody>
          <a:bodyPr/>
          <a:lstStyle/>
          <a:p>
            <a:r>
              <a:rPr lang="it-IT" altLang="it-IT" dirty="0" err="1">
                <a:solidFill>
                  <a:srgbClr val="00B0F0"/>
                </a:solidFill>
                <a:effectLst/>
              </a:rPr>
              <a:t>Two</a:t>
            </a:r>
            <a:r>
              <a:rPr lang="it-IT" altLang="it-IT" dirty="0">
                <a:solidFill>
                  <a:srgbClr val="00B0F0"/>
                </a:solidFill>
                <a:effectLst/>
              </a:rPr>
              <a:t> </a:t>
            </a:r>
            <a:r>
              <a:rPr lang="it-IT" altLang="it-IT" dirty="0" smtClean="0">
                <a:solidFill>
                  <a:srgbClr val="00B0F0"/>
                </a:solidFill>
                <a:effectLst/>
              </a:rPr>
              <a:t>S-</a:t>
            </a:r>
            <a:r>
              <a:rPr lang="it-IT" altLang="it-IT" dirty="0" err="1" smtClean="0">
                <a:solidFill>
                  <a:srgbClr val="00B0F0"/>
                </a:solidFill>
                <a:effectLst/>
              </a:rPr>
              <a:t>RFQs</a:t>
            </a:r>
            <a:r>
              <a:rPr lang="it-IT" altLang="it-IT" dirty="0" smtClean="0">
                <a:solidFill>
                  <a:srgbClr val="00B0F0"/>
                </a:solidFill>
                <a:effectLst/>
              </a:rPr>
              <a:t> </a:t>
            </a:r>
            <a:r>
              <a:rPr lang="it-IT" altLang="it-IT" dirty="0">
                <a:solidFill>
                  <a:srgbClr val="00B0F0"/>
                </a:solidFill>
                <a:effectLst/>
              </a:rPr>
              <a:t>in a </a:t>
            </a:r>
            <a:r>
              <a:rPr lang="it-IT" altLang="it-IT" dirty="0" err="1">
                <a:solidFill>
                  <a:srgbClr val="00B0F0"/>
                </a:solidFill>
                <a:effectLst/>
              </a:rPr>
              <a:t>cryostat</a:t>
            </a:r>
            <a:endParaRPr lang="it-IT" altLang="it-IT" dirty="0">
              <a:solidFill>
                <a:srgbClr val="00B0F0"/>
              </a:solidFill>
            </a:endParaRPr>
          </a:p>
        </p:txBody>
      </p:sp>
      <p:pic>
        <p:nvPicPr>
          <p:cNvPr id="74755" name="Picture 3" descr="D:\Fotografie\Criostati_low_beta\CrioDaney06-2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68760"/>
            <a:ext cx="6934200" cy="50434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914400" y="4038600"/>
            <a:ext cx="6781800" cy="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  <a:headEnd type="none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57" name="Text Box 5"/>
          <p:cNvSpPr txBox="1">
            <a:spLocks noChangeArrowheads="1"/>
          </p:cNvSpPr>
          <p:nvPr/>
        </p:nvSpPr>
        <p:spPr bwMode="auto">
          <a:xfrm>
            <a:off x="323528" y="3429000"/>
            <a:ext cx="11304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dirty="0" err="1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endParaRPr lang="it-IT" altLang="it-IT" dirty="0">
              <a:solidFill>
                <a:schemeClr val="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altLang="it-IT" dirty="0">
                <a:solidFill>
                  <a:schemeClr val="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5143500" y="2984495"/>
            <a:ext cx="1752600" cy="2133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59" name="Line 7"/>
          <p:cNvSpPr>
            <a:spLocks noChangeShapeType="1"/>
          </p:cNvSpPr>
          <p:nvPr/>
        </p:nvSpPr>
        <p:spPr bwMode="auto">
          <a:xfrm>
            <a:off x="6553200" y="1676400"/>
            <a:ext cx="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6075363" y="1295400"/>
            <a:ext cx="1286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SRFQ2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61" name="Line 9"/>
          <p:cNvSpPr>
            <a:spLocks noChangeShapeType="1"/>
          </p:cNvSpPr>
          <p:nvPr/>
        </p:nvSpPr>
        <p:spPr bwMode="auto">
          <a:xfrm>
            <a:off x="5105400" y="5105400"/>
            <a:ext cx="0" cy="9906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2" name="Line 10"/>
          <p:cNvSpPr>
            <a:spLocks noChangeShapeType="1"/>
          </p:cNvSpPr>
          <p:nvPr/>
        </p:nvSpPr>
        <p:spPr bwMode="auto">
          <a:xfrm>
            <a:off x="1981200" y="4953000"/>
            <a:ext cx="0" cy="12192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4" name="Line 12"/>
          <p:cNvSpPr>
            <a:spLocks noChangeShapeType="1"/>
          </p:cNvSpPr>
          <p:nvPr/>
        </p:nvSpPr>
        <p:spPr bwMode="auto">
          <a:xfrm>
            <a:off x="6934200" y="5105400"/>
            <a:ext cx="0" cy="9906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5" name="Line 13"/>
          <p:cNvSpPr>
            <a:spLocks noChangeShapeType="1"/>
          </p:cNvSpPr>
          <p:nvPr/>
        </p:nvSpPr>
        <p:spPr bwMode="auto">
          <a:xfrm>
            <a:off x="1981200" y="6019800"/>
            <a:ext cx="2895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6" name="Line 14"/>
          <p:cNvSpPr>
            <a:spLocks noChangeShapeType="1"/>
          </p:cNvSpPr>
          <p:nvPr/>
        </p:nvSpPr>
        <p:spPr bwMode="auto">
          <a:xfrm>
            <a:off x="5105400" y="6019800"/>
            <a:ext cx="1752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4767" name="Text Box 15"/>
          <p:cNvSpPr txBox="1">
            <a:spLocks noChangeArrowheads="1"/>
          </p:cNvSpPr>
          <p:nvPr/>
        </p:nvSpPr>
        <p:spPr bwMode="auto">
          <a:xfrm>
            <a:off x="2971800" y="57150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1.38 m</a:t>
            </a:r>
            <a:endParaRPr lang="it-IT" alt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68" name="Text Box 16"/>
          <p:cNvSpPr txBox="1">
            <a:spLocks noChangeArrowheads="1"/>
          </p:cNvSpPr>
          <p:nvPr/>
        </p:nvSpPr>
        <p:spPr bwMode="auto">
          <a:xfrm>
            <a:off x="5562600" y="5715000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0.74 m</a:t>
            </a:r>
            <a:endParaRPr lang="it-IT" altLang="it-IT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>
            <a:off x="4876800" y="4953000"/>
            <a:ext cx="0" cy="1219200"/>
          </a:xfrm>
          <a:prstGeom prst="line">
            <a:avLst/>
          </a:prstGeom>
          <a:noFill/>
          <a:ln w="28575">
            <a:solidFill>
              <a:schemeClr val="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763687" y="2996952"/>
            <a:ext cx="3227413" cy="2133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2190156" y="1752601"/>
            <a:ext cx="0" cy="1219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712319" y="1371601"/>
            <a:ext cx="12861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SRFQ1</a:t>
            </a: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0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4" name="Text Box 98"/>
          <p:cNvSpPr txBox="1">
            <a:spLocks noGrp="1" noChangeArrowheads="1"/>
          </p:cNvSpPr>
          <p:nvPr>
            <p:ph type="title"/>
          </p:nvPr>
        </p:nvSpPr>
        <p:spPr>
          <a:xfrm>
            <a:off x="1475656" y="116632"/>
            <a:ext cx="6192688" cy="914400"/>
          </a:xfrm>
          <a:solidFill>
            <a:schemeClr val="bg1"/>
          </a:solidFill>
          <a:ln/>
          <a:extLst/>
        </p:spPr>
        <p:txBody>
          <a:bodyPr/>
          <a:lstStyle/>
          <a:p>
            <a:r>
              <a:rPr lang="it-IT" altLang="it-IT" sz="4000" dirty="0" smtClean="0">
                <a:solidFill>
                  <a:srgbClr val="00B0F0"/>
                </a:solidFill>
                <a:effectLst/>
              </a:rPr>
              <a:t>PIAVE RFQ </a:t>
            </a:r>
            <a:r>
              <a:rPr lang="it-IT" altLang="it-IT" sz="4000" dirty="0">
                <a:solidFill>
                  <a:srgbClr val="00B0F0"/>
                </a:solidFill>
                <a:effectLst/>
              </a:rPr>
              <a:t>design </a:t>
            </a:r>
            <a:r>
              <a:rPr lang="it-IT" altLang="it-IT" sz="4000" dirty="0" err="1">
                <a:solidFill>
                  <a:srgbClr val="00B0F0"/>
                </a:solidFill>
                <a:effectLst/>
              </a:rPr>
              <a:t>values</a:t>
            </a:r>
            <a:endParaRPr lang="it-IT" altLang="it-IT" sz="4000" baseline="-15000" dirty="0">
              <a:solidFill>
                <a:srgbClr val="00B0F0"/>
              </a:solidFill>
            </a:endParaRPr>
          </a:p>
        </p:txBody>
      </p:sp>
      <p:graphicFrame>
        <p:nvGraphicFramePr>
          <p:cNvPr id="75880" name="Object 10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934607"/>
              </p:ext>
            </p:extLst>
          </p:nvPr>
        </p:nvGraphicFramePr>
        <p:xfrm>
          <a:off x="1644352" y="1828800"/>
          <a:ext cx="6096000" cy="91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09" name="Picture" r:id="rId3" imgW="5486400" imgH="8229600" progId="Word.Picture.8">
                  <p:embed/>
                </p:oleObj>
              </mc:Choice>
              <mc:Fallback>
                <p:oleObj name="Picture" r:id="rId3" imgW="5486400" imgH="8229600" progId="Word.Picture.8">
                  <p:embed/>
                  <p:pic>
                    <p:nvPicPr>
                      <p:cNvPr id="75880" name="Object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352" y="1828800"/>
                        <a:ext cx="6096000" cy="914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881" name="Text Box 105"/>
          <p:cNvSpPr txBox="1">
            <a:spLocks noChangeArrowheads="1"/>
          </p:cNvSpPr>
          <p:nvPr/>
        </p:nvSpPr>
        <p:spPr bwMode="auto">
          <a:xfrm>
            <a:off x="1560069" y="1371600"/>
            <a:ext cx="61082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b="1" dirty="0" err="1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Designed</a:t>
            </a:r>
            <a:r>
              <a:rPr lang="it-IT" altLang="it-IT" sz="2000" b="1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it-IT" altLang="it-IT" sz="2000" b="1" dirty="0" smtClean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A/q=8,5</a:t>
            </a:r>
            <a:r>
              <a:rPr lang="it-IT" altLang="it-IT" sz="2000" b="1" baseline="30000" dirty="0" smtClean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altLang="it-IT" sz="2000" b="1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an ECR on a 315 </a:t>
            </a:r>
            <a:r>
              <a:rPr lang="it-IT" altLang="it-IT" sz="2000" b="1" dirty="0" err="1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</a:t>
            </a:r>
            <a:r>
              <a:rPr lang="it-IT" altLang="it-IT" sz="2000" b="1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000" b="1" dirty="0" err="1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  <a:endParaRPr lang="it-IT" altLang="it-IT" sz="28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883" name="Text Box 107"/>
          <p:cNvSpPr txBox="1">
            <a:spLocks noChangeArrowheads="1"/>
          </p:cNvSpPr>
          <p:nvPr/>
        </p:nvSpPr>
        <p:spPr bwMode="auto">
          <a:xfrm>
            <a:off x="2830892" y="5410200"/>
            <a:ext cx="38779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Acceptance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alt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norm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  <a:r>
              <a:rPr lang="it-IT" altLang="it-IT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= 0.8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mm </a:t>
            </a:r>
            <a:r>
              <a:rPr lang="it-IT" alt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algn="l"/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Output long. </a:t>
            </a:r>
            <a:r>
              <a:rPr lang="it-IT" altLang="it-IT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Emittance</a:t>
            </a:r>
            <a:r>
              <a:rPr lang="it-IT" altLang="it-IT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= 0.7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	ns </a:t>
            </a:r>
            <a:r>
              <a:rPr lang="it-IT" altLang="it-IT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keV</a:t>
            </a:r>
            <a:r>
              <a:rPr lang="it-IT" altLang="it-IT" sz="1800" b="1" dirty="0">
                <a:latin typeface="Calibri" panose="020F0502020204030204" pitchFamily="34" charset="0"/>
                <a:cs typeface="Calibri" panose="020F0502020204030204" pitchFamily="34" charset="0"/>
              </a:rPr>
              <a:t>/u</a:t>
            </a:r>
            <a:endParaRPr lang="it-IT" altLang="it-IT" b="1" dirty="0">
              <a:solidFill>
                <a:schemeClr val="folHlin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53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5099</TotalTime>
  <Words>2509</Words>
  <Application>Microsoft Office PowerPoint</Application>
  <PresentationFormat>On-screen Show (4:3)</PresentationFormat>
  <Paragraphs>310</Paragraphs>
  <Slides>46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4" baseType="lpstr">
      <vt:lpstr>Arial Unicode MS</vt:lpstr>
      <vt:lpstr>Arial</vt:lpstr>
      <vt:lpstr>Calibri</vt:lpstr>
      <vt:lpstr>Calibri Light</vt:lpstr>
      <vt:lpstr>Comic Sans MS</vt:lpstr>
      <vt:lpstr>Monotype Sorts</vt:lpstr>
      <vt:lpstr>MV Boli</vt:lpstr>
      <vt:lpstr>Symbol</vt:lpstr>
      <vt:lpstr>Tahoma</vt:lpstr>
      <vt:lpstr>Times New Roman</vt:lpstr>
      <vt:lpstr>Wingdings</vt:lpstr>
      <vt:lpstr>Struttura predefinita</vt:lpstr>
      <vt:lpstr>Personalizza struttura</vt:lpstr>
      <vt:lpstr>Immagine bitmap</vt:lpstr>
      <vt:lpstr>Picture</vt:lpstr>
      <vt:lpstr>Grafico</vt:lpstr>
      <vt:lpstr>Worksheet</vt:lpstr>
      <vt:lpstr>Document</vt:lpstr>
      <vt:lpstr>SC-RFQs: towards CW high power  proton linacs </vt:lpstr>
      <vt:lpstr>CW RFQs</vt:lpstr>
      <vt:lpstr>Outline</vt:lpstr>
      <vt:lpstr>Precursors</vt:lpstr>
      <vt:lpstr>PIAVE, Bunching+2 S-RFQ’s (80 MHz)+8 sc QWR’s  Full Nb, Es,p~ 25,5 MV/m, Limit:  field emission</vt:lpstr>
      <vt:lpstr>A positive ion injector for a HI SC linac</vt:lpstr>
      <vt:lpstr>PIAVE Injector Layout</vt:lpstr>
      <vt:lpstr>Two S-RFQs in a cryostat</vt:lpstr>
      <vt:lpstr>PIAVE RFQ design values</vt:lpstr>
      <vt:lpstr>PowerPoint Presentation</vt:lpstr>
      <vt:lpstr>PowerPoint Presentation</vt:lpstr>
      <vt:lpstr>Outline</vt:lpstr>
      <vt:lpstr>Design and technical choices</vt:lpstr>
      <vt:lpstr>Construction and tuning process</vt:lpstr>
      <vt:lpstr>f-sensitivity to vacuum, cooldown, BCP </vt:lpstr>
      <vt:lpstr>Outline</vt:lpstr>
      <vt:lpstr>The main issues of S-RFQs, besides getting the right fres…</vt:lpstr>
      <vt:lpstr>Unloaded Q curve:   nominal Ea @ Pcav ≤ 10 W achieved</vt:lpstr>
      <vt:lpstr>PowerPoint Presentation</vt:lpstr>
      <vt:lpstr>Conditioning Field Emission</vt:lpstr>
      <vt:lpstr>4K-Conditioning of last multipacting levels</vt:lpstr>
      <vt:lpstr>PowerPoint Presentation</vt:lpstr>
      <vt:lpstr>PowerPoint Presentation</vt:lpstr>
      <vt:lpstr>f-locking vs slow (drifts of the liq-He P) and fast (vibrations) events</vt:lpstr>
      <vt:lpstr>Sensitivity to He bath P variations -48 and -39 Hz/mbar </vt:lpstr>
      <vt:lpstr>PowerPoint Presentation</vt:lpstr>
      <vt:lpstr>PowerPoint Presentation</vt:lpstr>
      <vt:lpstr>EM frequency Locking versus Mechanical Vibrations</vt:lpstr>
      <vt:lpstr>PowerPoint Presentation</vt:lpstr>
      <vt:lpstr>  Piezo detection of vibration during unlocking events</vt:lpstr>
      <vt:lpstr>Lorenz force detuning</vt:lpstr>
      <vt:lpstr>In operation for 10 years:  typical beams for users  </vt:lpstr>
      <vt:lpstr>Outline</vt:lpstr>
      <vt:lpstr>Scope of the 2016-2017 Upgrade</vt:lpstr>
      <vt:lpstr>Combined slow+fast tuning scheme</vt:lpstr>
      <vt:lpstr>Piezotuning…</vt:lpstr>
      <vt:lpstr>Smoother VCX loaded Q-curves</vt:lpstr>
      <vt:lpstr>Outline</vt:lpstr>
      <vt:lpstr>Are SRFQs applicable to high-I linacs?</vt:lpstr>
      <vt:lpstr>Beam dynamics</vt:lpstr>
      <vt:lpstr>RF design of a 4 m long S-RFQ in 3 modules</vt:lpstr>
      <vt:lpstr>PowerPoint Presentation</vt:lpstr>
      <vt:lpstr>PowerPoint Presentation</vt:lpstr>
      <vt:lpstr>Further comments</vt:lpstr>
      <vt:lpstr>Outlook</vt:lpstr>
      <vt:lpstr>A dedication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Giovanni Bisoffi</dc:creator>
  <cp:lastModifiedBy>Caroline Prabert</cp:lastModifiedBy>
  <cp:revision>442</cp:revision>
  <dcterms:created xsi:type="dcterms:W3CDTF">2005-07-08T09:57:21Z</dcterms:created>
  <dcterms:modified xsi:type="dcterms:W3CDTF">2018-06-13T12:31:49Z</dcterms:modified>
</cp:coreProperties>
</file>