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2" r:id="rId3"/>
    <p:sldId id="273" r:id="rId4"/>
    <p:sldId id="291" r:id="rId5"/>
    <p:sldId id="274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92" r:id="rId17"/>
    <p:sldId id="276" r:id="rId18"/>
    <p:sldId id="281" r:id="rId19"/>
    <p:sldId id="303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258"/>
    <a:srgbClr val="0033CC"/>
    <a:srgbClr val="FF6600"/>
    <a:srgbClr val="FF9933"/>
    <a:srgbClr val="E2AC00"/>
    <a:srgbClr val="990033"/>
    <a:srgbClr val="5F2987"/>
    <a:srgbClr val="669900"/>
    <a:srgbClr val="99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9" autoAdjust="0"/>
    <p:restoredTop sz="94576" autoAdjust="0"/>
  </p:normalViewPr>
  <p:slideViewPr>
    <p:cSldViewPr>
      <p:cViewPr varScale="1">
        <p:scale>
          <a:sx n="88" d="100"/>
          <a:sy n="88" d="100"/>
        </p:scale>
        <p:origin x="-16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09B3-F2F1-47D3-8F8F-6085AA0DBBE9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375F-34B1-4B58-8C62-B160D33A96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61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3"/>
          <p:cNvSpPr txBox="1">
            <a:spLocks/>
          </p:cNvSpPr>
          <p:nvPr userDrawn="1"/>
        </p:nvSpPr>
        <p:spPr>
          <a:xfrm>
            <a:off x="251520" y="6436422"/>
            <a:ext cx="8712968" cy="52097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SLHiPP-8 meeting, Uppsala, 12&amp;13 June 2018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 txBox="1">
            <a:spLocks/>
          </p:cNvSpPr>
          <p:nvPr userDrawn="1"/>
        </p:nvSpPr>
        <p:spPr>
          <a:xfrm>
            <a:off x="8172400" y="6500834"/>
            <a:ext cx="899624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 </a:t>
            </a:r>
            <a:fld id="{827C2CF4-5274-451A-B5B2-DDFF816FA3BB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-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835696" y="620688"/>
            <a:ext cx="5616624" cy="0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 4" descr="IPN_gif64trans_L200px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112" y="32048"/>
            <a:ext cx="1252403" cy="732656"/>
          </a:xfrm>
          <a:prstGeom prst="rect">
            <a:avLst/>
          </a:prstGeom>
        </p:spPr>
      </p:pic>
      <p:sp>
        <p:nvSpPr>
          <p:cNvPr id="8" name="Espace réservé du texte 23"/>
          <p:cNvSpPr txBox="1">
            <a:spLocks/>
          </p:cNvSpPr>
          <p:nvPr userDrawn="1"/>
        </p:nvSpPr>
        <p:spPr>
          <a:xfrm>
            <a:off x="251520" y="6436422"/>
            <a:ext cx="8712968" cy="52097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SLHiPP-8 meeting, Uppsala, 12&amp;13 June 2018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 3" descr="POWERPOINTfond_suite (2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indico.esss.lu.se/event/528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8" name="Image 7" descr="IPN_gif64trans_L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157191"/>
            <a:ext cx="1224136" cy="716121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/>
          <a:srcRect t="10599"/>
          <a:stretch>
            <a:fillRect/>
          </a:stretch>
        </p:blipFill>
        <p:spPr bwMode="auto">
          <a:xfrm>
            <a:off x="1547664" y="5091663"/>
            <a:ext cx="1224136" cy="7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texte 23"/>
          <p:cNvSpPr txBox="1">
            <a:spLocks/>
          </p:cNvSpPr>
          <p:nvPr/>
        </p:nvSpPr>
        <p:spPr>
          <a:xfrm>
            <a:off x="113281" y="4860402"/>
            <a:ext cx="8784976" cy="130970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i="1" kern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Patxi</a:t>
            </a:r>
            <a:r>
              <a:rPr lang="en-US" sz="2400" i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DUTHIL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i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Guillaume OLRY</a:t>
            </a:r>
          </a:p>
        </p:txBody>
      </p:sp>
      <p:pic>
        <p:nvPicPr>
          <p:cNvPr id="13" name="Picture 2" descr="6th Open Collaboration Meeting on Superconducting Linacs for High Power Proton Beams (SLHiPP-6)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9" b="14475"/>
          <a:stretch/>
        </p:blipFill>
        <p:spPr bwMode="auto">
          <a:xfrm>
            <a:off x="2922366" y="91836"/>
            <a:ext cx="3449834" cy="98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/>
        </p:nvSpPr>
        <p:spPr>
          <a:xfrm>
            <a:off x="761083" y="1670943"/>
            <a:ext cx="7772400" cy="2910185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l" defTabSz="914319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ESS Spoke cryomodule </a:t>
            </a:r>
            <a:r>
              <a:rPr lang="en-GB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testing: cryogenic experience</a:t>
            </a:r>
          </a:p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…on </a:t>
            </a:r>
            <a:r>
              <a:rPr lang="en-GB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past </a:t>
            </a:r>
            <a:r>
              <a:rPr lang="en-GB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year</a:t>
            </a:r>
            <a:endParaRPr lang="sv-SE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Mid-November 2017 to Feb 2018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-108520" y="692696"/>
            <a:ext cx="907300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 algn="ctr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WINTER BREAK…LONG PERIOD OF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DISASSEMBLY, REPAIR, INSPECTION,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CONTROL, UPGRADE, MAINTENANCE, REASSEMBLY…</a:t>
            </a:r>
          </a:p>
          <a:p>
            <a:pPr marL="644525" lvl="2" indent="-285750">
              <a:buFont typeface="Arial" pitchFamily="34" charset="0"/>
              <a:buChar char="•"/>
            </a:pPr>
            <a:endParaRPr lang="en-US" sz="2000" b="1" dirty="0" smtClean="0">
              <a:latin typeface="Calibri" pitchFamily="34" charset="0"/>
              <a:cs typeface="Calibri" pitchFamily="34" charset="0"/>
              <a:sym typeface="Symbol"/>
            </a:endParaRPr>
          </a:p>
          <a:p>
            <a:pPr marL="644525" lvl="2" indent="-285750"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  <a:sym typeface="Symbol"/>
              </a:rPr>
              <a:t>Endoscopy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Symbol"/>
              </a:rPr>
              <a:t> in the cryogenic jumpers of the cryomodule and the valve box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Symbol"/>
              </a:rPr>
              <a:t> contacts between the cryogenic branch lines and parts of the thermal shield. </a:t>
            </a:r>
          </a:p>
          <a:p>
            <a:pPr marL="644525" lvl="2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Symbol"/>
              </a:rPr>
              <a:t>Cryomodule and jumpers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Symbol"/>
              </a:rPr>
              <a:t>disassembly</a:t>
            </a:r>
          </a:p>
          <a:p>
            <a:pPr marL="644525" lvl="2" indent="-285750">
              <a:buFont typeface="Arial" pitchFamily="34" charset="0"/>
              <a:buChar char="•"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  <a:sym typeface="Symbol"/>
              </a:rPr>
              <a:t>Reroutine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Symbol"/>
              </a:rPr>
              <a:t> of some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  <a:sym typeface="Symbol"/>
              </a:rPr>
              <a:t>cryolines</a:t>
            </a:r>
            <a:endParaRPr lang="en-US" sz="2000" dirty="0" smtClean="0">
              <a:latin typeface="Calibri" pitchFamily="34" charset="0"/>
              <a:cs typeface="Calibri" pitchFamily="34" charset="0"/>
              <a:sym typeface="Symbol"/>
            </a:endParaRPr>
          </a:p>
          <a:p>
            <a:pPr marL="644525" lvl="2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Symbol"/>
              </a:rPr>
              <a:t>MLI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Symbol"/>
              </a:rPr>
              <a:t>corrections</a:t>
            </a:r>
          </a:p>
          <a:p>
            <a:pPr marL="644525" lvl="2" indent="-285750"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  <a:sym typeface="Symbol"/>
              </a:rPr>
              <a:t>Improvements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Symbol"/>
              </a:rPr>
              <a:t> of the thermal contacts between the magnetic shield and the cooling circuit</a:t>
            </a:r>
          </a:p>
          <a:p>
            <a:pPr marL="644525" lvl="2" indent="-285750"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  <a:sym typeface="Symbol"/>
              </a:rPr>
              <a:t>Control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Symbol"/>
              </a:rPr>
              <a:t>of the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Symbol"/>
              </a:rPr>
              <a:t> 156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  <a:sym typeface="Symbol"/>
              </a:rPr>
              <a:t>internal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  <a:sym typeface="Symbol"/>
              </a:rPr>
              <a:t>sensors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Symbol"/>
              </a:rPr>
              <a:t> (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  <a:sym typeface="Symbol"/>
              </a:rPr>
              <a:t>including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  <a:sym typeface="Symbol"/>
              </a:rPr>
              <a:t>heaters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Symbol"/>
              </a:rPr>
              <a:t> and RF)</a:t>
            </a:r>
            <a:endParaRPr lang="en-US" sz="2000" dirty="0" smtClean="0">
              <a:latin typeface="Calibri" pitchFamily="34" charset="0"/>
              <a:cs typeface="Calibri" pitchFamily="34" charset="0"/>
              <a:sym typeface="Symbol"/>
            </a:endParaRPr>
          </a:p>
          <a:p>
            <a:pPr marL="644525" lvl="2" indent="-285750">
              <a:buFont typeface="Arial" pitchFamily="34" charset="0"/>
              <a:buChar char="•"/>
            </a:pPr>
            <a:r>
              <a:rPr lang="fr-FR" sz="2000" b="1" dirty="0" err="1" smtClean="0">
                <a:latin typeface="Calibri" pitchFamily="34" charset="0"/>
                <a:cs typeface="Calibri" pitchFamily="34" charset="0"/>
                <a:sym typeface="Symbol"/>
              </a:rPr>
              <a:t>Opening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Symbol"/>
              </a:rPr>
              <a:t> if the valve box</a:t>
            </a:r>
          </a:p>
          <a:p>
            <a:pPr marL="644525" lvl="2" indent="-285750">
              <a:buFont typeface="Arial" pitchFamily="34" charset="0"/>
              <a:buChar char="•"/>
            </a:pPr>
            <a:r>
              <a:rPr lang="fr-FR" sz="2000" b="1" dirty="0" err="1" smtClean="0">
                <a:latin typeface="Calibri" pitchFamily="34" charset="0"/>
                <a:cs typeface="Calibri" pitchFamily="34" charset="0"/>
                <a:sym typeface="Symbol"/>
              </a:rPr>
              <a:t>Detection</a:t>
            </a:r>
            <a:r>
              <a:rPr lang="fr-FR" sz="2000" b="1" dirty="0" smtClean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Symbol"/>
              </a:rPr>
              <a:t>(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  <a:sym typeface="Symbol"/>
              </a:rPr>
              <a:t>endoscopy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Symbol"/>
              </a:rPr>
              <a:t>) and correction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Symbol"/>
              </a:rPr>
              <a:t>of thermal contacts at the vacuum barrier</a:t>
            </a:r>
          </a:p>
          <a:p>
            <a:pPr marL="644525" lvl="2" indent="-285750"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  <a:sym typeface="Symbol"/>
              </a:rPr>
              <a:t>Repair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Symbol"/>
              </a:rPr>
              <a:t>of a leak in the thermal shield circuit</a:t>
            </a:r>
          </a:p>
          <a:p>
            <a:pPr marL="644525" lvl="2" indent="-285750"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  <a:sym typeface="Symbol"/>
              </a:rPr>
              <a:t>Reassembly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Symbol"/>
              </a:rPr>
              <a:t> of the cryomodule, the jumper and the valve box.</a:t>
            </a:r>
          </a:p>
          <a:p>
            <a:pPr marL="644525" lvl="2" indent="-285750"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  <a:sym typeface="Symbol"/>
              </a:rPr>
              <a:t>…</a:t>
            </a:r>
          </a:p>
          <a:p>
            <a:pPr marL="358775" lvl="2"/>
            <a:endParaRPr lang="en-US" b="1" dirty="0" smtClean="0">
              <a:latin typeface="Calibri" pitchFamily="34" charset="0"/>
              <a:cs typeface="Calibri" pitchFamily="34" charset="0"/>
              <a:sym typeface="Symbol"/>
            </a:endParaRPr>
          </a:p>
          <a:p>
            <a:pPr marL="358775" lvl="2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29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Feb to end of March 2018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-108520" y="692696"/>
            <a:ext cx="907300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2"/>
            <a:endParaRPr lang="en-US" b="1" smtClean="0">
              <a:latin typeface="Calibri" pitchFamily="34" charset="0"/>
              <a:cs typeface="Calibri" pitchFamily="34" charset="0"/>
              <a:sym typeface="Symbol"/>
            </a:endParaRPr>
          </a:p>
          <a:p>
            <a:pPr marL="358775" lvl="2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09534" y="1052735"/>
            <a:ext cx="94740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b="1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  <a:sym typeface="Symbol"/>
              </a:rPr>
              <a:t>06/02 </a:t>
            </a:r>
            <a:r>
              <a:rPr lang="en-US" sz="2400" b="1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  <a:sym typeface="Symbol"/>
              </a:rPr>
              <a:t> Cryomodule was connected </a:t>
            </a:r>
            <a:r>
              <a:rPr lang="en-US" sz="2400" b="1" dirty="0">
                <a:solidFill>
                  <a:srgbClr val="339933"/>
                </a:solidFill>
                <a:latin typeface="Calibri" pitchFamily="34" charset="0"/>
                <a:cs typeface="Calibri" pitchFamily="34" charset="0"/>
                <a:sym typeface="Symbol"/>
              </a:rPr>
              <a:t>to the valve box in the experimental areas and ready for </a:t>
            </a:r>
            <a:r>
              <a:rPr lang="en-US" sz="2400" b="1" dirty="0" err="1">
                <a:solidFill>
                  <a:srgbClr val="339933"/>
                </a:solidFill>
                <a:latin typeface="Calibri" pitchFamily="34" charset="0"/>
                <a:cs typeface="Calibri" pitchFamily="34" charset="0"/>
                <a:sym typeface="Symbol"/>
              </a:rPr>
              <a:t>cryo</a:t>
            </a:r>
            <a:r>
              <a:rPr lang="en-US" sz="2400" b="1" dirty="0">
                <a:solidFill>
                  <a:srgbClr val="339933"/>
                </a:solidFill>
                <a:latin typeface="Calibri" pitchFamily="34" charset="0"/>
                <a:cs typeface="Calibri" pitchFamily="34" charset="0"/>
                <a:sym typeface="Symbol"/>
              </a:rPr>
              <a:t> (under vacuum</a:t>
            </a:r>
            <a:r>
              <a:rPr lang="en-US" sz="2400" b="1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  <a:sym typeface="Symbol"/>
              </a:rPr>
              <a:t>)</a:t>
            </a:r>
          </a:p>
          <a:p>
            <a:pPr lvl="2"/>
            <a:endParaRPr lang="en-US" sz="2400" b="1" dirty="0">
              <a:solidFill>
                <a:srgbClr val="339933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lvl="2"/>
            <a:r>
              <a:rPr lang="en-US" sz="2400" b="1" dirty="0">
                <a:latin typeface="Calibri" pitchFamily="34" charset="0"/>
                <a:cs typeface="Calibri" pitchFamily="34" charset="0"/>
                <a:sym typeface="Symbol"/>
              </a:rPr>
              <a:t>But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sym typeface="Symbol"/>
              </a:rPr>
              <a:t>…</a:t>
            </a:r>
          </a:p>
          <a:p>
            <a:pPr lvl="2"/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lvl="2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Stand-by for 4 weeks because of co-workers absences and resignation</a:t>
            </a:r>
          </a:p>
          <a:p>
            <a:pPr lvl="2"/>
            <a:endParaRPr lang="en-US" sz="2400" b="1" dirty="0" smtClean="0">
              <a:latin typeface="Calibri" pitchFamily="34" charset="0"/>
              <a:cs typeface="Calibri" pitchFamily="34" charset="0"/>
              <a:sym typeface="Symbol"/>
            </a:endParaRPr>
          </a:p>
          <a:p>
            <a:pPr lvl="3">
              <a:buFont typeface="Symbol" panose="05050102010706020507" pitchFamily="18" charset="2"/>
              <a:buChar char="Þ"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 the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cooldown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 was postponed to the end of March</a:t>
            </a:r>
          </a:p>
          <a:p>
            <a:pPr lvl="3"/>
            <a:endParaRPr lang="en-US" sz="2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892175" lvl="3"/>
            <a:endParaRPr lang="en-US" sz="2400" b="1" dirty="0" smtClean="0">
              <a:latin typeface="Calibri" pitchFamily="34" charset="0"/>
              <a:cs typeface="Calibri" pitchFamily="34" charset="0"/>
              <a:sym typeface="Symbol"/>
            </a:endParaRPr>
          </a:p>
          <a:p>
            <a:pPr marL="892175" lvl="3"/>
            <a:r>
              <a:rPr lang="en-US" sz="2400" b="1" dirty="0" smtClean="0">
                <a:latin typeface="Calibri" pitchFamily="34" charset="0"/>
                <a:cs typeface="Calibri" pitchFamily="34" charset="0"/>
                <a:sym typeface="Symbol"/>
              </a:rPr>
              <a:t>05/03: restart of the activities to finish the modifications of </a:t>
            </a:r>
            <a:r>
              <a:rPr lang="en-US" sz="2400" b="1" dirty="0">
                <a:latin typeface="Calibri" pitchFamily="34" charset="0"/>
                <a:cs typeface="Calibri" pitchFamily="34" charset="0"/>
                <a:sym typeface="Symbol"/>
              </a:rPr>
              <a:t>the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sym typeface="Symbol"/>
              </a:rPr>
              <a:t>supervision and PLC program</a:t>
            </a:r>
            <a:endParaRPr lang="en-US" sz="2400" b="1" dirty="0">
              <a:latin typeface="Calibri" pitchFamily="34" charset="0"/>
              <a:cs typeface="Calibri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813525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 txBox="1">
            <a:spLocks/>
          </p:cNvSpPr>
          <p:nvPr/>
        </p:nvSpPr>
        <p:spPr>
          <a:xfrm>
            <a:off x="539552" y="678350"/>
            <a:ext cx="8590752" cy="57749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buNone/>
            </a:pPr>
            <a:r>
              <a:rPr lang="en-GB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GB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Third cool-down</a:t>
            </a:r>
            <a:endParaRPr lang="fr-FR" sz="2400" b="1" u="sng" kern="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400" b="1" u="sng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  <a:r>
              <a:rPr lang="fr-FR" sz="2400" b="1" u="sng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2400" b="1" u="sng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4071"/>
            <a:ext cx="7943876" cy="4692964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1858692" y="3212976"/>
            <a:ext cx="2076467" cy="1077218"/>
            <a:chOff x="2195736" y="2803233"/>
            <a:chExt cx="2076467" cy="1077218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2339752" y="3307289"/>
              <a:ext cx="193245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195736" y="2803233"/>
              <a:ext cx="172819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ym typeface="Symbol"/>
                </a:rPr>
                <a:t>Slow cool-down</a:t>
              </a:r>
            </a:p>
            <a:p>
              <a:pPr algn="ctr"/>
              <a:r>
                <a:rPr lang="en-GB" sz="1600" dirty="0" smtClean="0">
                  <a:sym typeface="Symbol"/>
                </a:rPr>
                <a:t>+</a:t>
              </a:r>
            </a:p>
            <a:p>
              <a:pPr algn="ctr"/>
              <a:r>
                <a:rPr lang="en-GB" sz="1600" dirty="0" err="1" smtClean="0">
                  <a:sym typeface="Symbol"/>
                </a:rPr>
                <a:t>Std</a:t>
              </a:r>
              <a:r>
                <a:rPr lang="en-GB" sz="1600" dirty="0" smtClean="0">
                  <a:sym typeface="Symbol"/>
                </a:rPr>
                <a:t>-by mode</a:t>
              </a:r>
            </a:p>
            <a:p>
              <a:pPr algn="ctr"/>
              <a:r>
                <a:rPr lang="en-GB" sz="1600" dirty="0" smtClean="0">
                  <a:sym typeface="Symbol"/>
                </a:rPr>
                <a:t>(20-66 K)</a:t>
              </a:r>
              <a:endParaRPr lang="fr-FR" sz="1600" dirty="0"/>
            </a:p>
          </p:txBody>
        </p:sp>
      </p:grpSp>
      <p:sp>
        <p:nvSpPr>
          <p:cNvPr id="16" name="Rectangle avec flèche vers le bas 15"/>
          <p:cNvSpPr/>
          <p:nvPr/>
        </p:nvSpPr>
        <p:spPr>
          <a:xfrm>
            <a:off x="3629078" y="1340768"/>
            <a:ext cx="626368" cy="917525"/>
          </a:xfrm>
          <a:prstGeom prst="downArrowCallout">
            <a:avLst>
              <a:gd name="adj1" fmla="val 12822"/>
              <a:gd name="adj2" fmla="val 8513"/>
              <a:gd name="adj3" fmla="val 14592"/>
              <a:gd name="adj4" fmla="val 308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4 K op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7" name="Rectangle avec flèche vers le bas 16"/>
          <p:cNvSpPr/>
          <p:nvPr/>
        </p:nvSpPr>
        <p:spPr>
          <a:xfrm>
            <a:off x="3938811" y="1832773"/>
            <a:ext cx="626368" cy="567353"/>
          </a:xfrm>
          <a:prstGeom prst="downArrowCallout">
            <a:avLst>
              <a:gd name="adj1" fmla="val 12822"/>
              <a:gd name="adj2" fmla="val 8513"/>
              <a:gd name="adj3" fmla="val 14592"/>
              <a:gd name="adj4" fmla="val 485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4</a:t>
            </a:r>
            <a:r>
              <a:rPr lang="fr-FR" sz="1600" dirty="0" smtClean="0">
                <a:solidFill>
                  <a:schemeClr val="tx1"/>
                </a:solidFill>
              </a:rPr>
              <a:t> K op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8" name="Rectangle avec flèche vers le bas 17"/>
          <p:cNvSpPr/>
          <p:nvPr/>
        </p:nvSpPr>
        <p:spPr>
          <a:xfrm>
            <a:off x="5243068" y="1268760"/>
            <a:ext cx="626368" cy="864096"/>
          </a:xfrm>
          <a:prstGeom prst="downArrowCallout">
            <a:avLst>
              <a:gd name="adj1" fmla="val 12822"/>
              <a:gd name="adj2" fmla="val 8513"/>
              <a:gd name="adj3" fmla="val 14592"/>
              <a:gd name="adj4" fmla="val 29123"/>
            </a:avLst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600" dirty="0" smtClean="0">
                <a:solidFill>
                  <a:srgbClr val="0066FF"/>
                </a:solidFill>
              </a:rPr>
              <a:t>2 K op</a:t>
            </a:r>
            <a:endParaRPr lang="fr-FR" sz="1600" dirty="0">
              <a:solidFill>
                <a:srgbClr val="0066FF"/>
              </a:solidFill>
            </a:endParaRPr>
          </a:p>
        </p:txBody>
      </p:sp>
      <p:sp>
        <p:nvSpPr>
          <p:cNvPr id="19" name="Rectangle avec flèche vers le bas 18"/>
          <p:cNvSpPr/>
          <p:nvPr/>
        </p:nvSpPr>
        <p:spPr>
          <a:xfrm>
            <a:off x="5587868" y="1549172"/>
            <a:ext cx="626368" cy="567353"/>
          </a:xfrm>
          <a:prstGeom prst="downArrowCallout">
            <a:avLst>
              <a:gd name="adj1" fmla="val 12822"/>
              <a:gd name="adj2" fmla="val 8513"/>
              <a:gd name="adj3" fmla="val 14592"/>
              <a:gd name="adj4" fmla="val 48524"/>
            </a:avLst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600" dirty="0" smtClean="0">
                <a:solidFill>
                  <a:srgbClr val="0066FF"/>
                </a:solidFill>
              </a:rPr>
              <a:t>2 K op</a:t>
            </a:r>
            <a:endParaRPr lang="fr-FR" sz="1600" dirty="0">
              <a:solidFill>
                <a:srgbClr val="0066FF"/>
              </a:solidFill>
            </a:endParaRPr>
          </a:p>
        </p:txBody>
      </p:sp>
      <p:sp>
        <p:nvSpPr>
          <p:cNvPr id="20" name="Rectangle avec flèche vers le bas 19"/>
          <p:cNvSpPr/>
          <p:nvPr/>
        </p:nvSpPr>
        <p:spPr>
          <a:xfrm>
            <a:off x="5960588" y="1844824"/>
            <a:ext cx="626368" cy="567353"/>
          </a:xfrm>
          <a:prstGeom prst="downArrowCallout">
            <a:avLst>
              <a:gd name="adj1" fmla="val 12822"/>
              <a:gd name="adj2" fmla="val 8513"/>
              <a:gd name="adj3" fmla="val 14592"/>
              <a:gd name="adj4" fmla="val 48524"/>
            </a:avLst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600" dirty="0" smtClean="0">
                <a:solidFill>
                  <a:srgbClr val="0066FF"/>
                </a:solidFill>
              </a:rPr>
              <a:t>2 K op</a:t>
            </a:r>
            <a:endParaRPr lang="fr-FR" sz="1600" dirty="0">
              <a:solidFill>
                <a:srgbClr val="0066FF"/>
              </a:solidFill>
            </a:endParaRPr>
          </a:p>
        </p:txBody>
      </p:sp>
      <p:sp>
        <p:nvSpPr>
          <p:cNvPr id="21" name="Rectangle avec flèche vers le bas 20"/>
          <p:cNvSpPr/>
          <p:nvPr/>
        </p:nvSpPr>
        <p:spPr>
          <a:xfrm>
            <a:off x="6550977" y="2103039"/>
            <a:ext cx="626368" cy="347280"/>
          </a:xfrm>
          <a:prstGeom prst="downArrowCallout">
            <a:avLst>
              <a:gd name="adj1" fmla="val 12822"/>
              <a:gd name="adj2" fmla="val 8513"/>
              <a:gd name="adj3" fmla="val 14592"/>
              <a:gd name="adj4" fmla="val 660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4</a:t>
            </a:r>
            <a:r>
              <a:rPr lang="fr-FR" sz="1600" dirty="0" smtClean="0">
                <a:solidFill>
                  <a:schemeClr val="tx1"/>
                </a:solidFill>
              </a:rPr>
              <a:t> K op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2" name="Rectangle avec flèche vers le bas 21"/>
          <p:cNvSpPr/>
          <p:nvPr/>
        </p:nvSpPr>
        <p:spPr>
          <a:xfrm>
            <a:off x="6274989" y="2687836"/>
            <a:ext cx="626368" cy="347280"/>
          </a:xfrm>
          <a:prstGeom prst="downArrowCallout">
            <a:avLst>
              <a:gd name="adj1" fmla="val 12822"/>
              <a:gd name="adj2" fmla="val 8513"/>
              <a:gd name="adj3" fmla="val 14592"/>
              <a:gd name="adj4" fmla="val 660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4</a:t>
            </a:r>
            <a:r>
              <a:rPr lang="fr-FR" sz="1600" dirty="0" smtClean="0">
                <a:solidFill>
                  <a:schemeClr val="tx1"/>
                </a:solidFill>
              </a:rPr>
              <a:t> K op</a:t>
            </a:r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4090940" y="3060249"/>
            <a:ext cx="1728192" cy="656783"/>
            <a:chOff x="4427984" y="2650506"/>
            <a:chExt cx="1728192" cy="656783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4755772" y="3307289"/>
              <a:ext cx="1008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427984" y="2650506"/>
              <a:ext cx="1728192" cy="528794"/>
            </a:xfrm>
            <a:prstGeom prst="rect">
              <a:avLst/>
            </a:prstGeom>
          </p:spPr>
          <p:txBody>
            <a:bodyPr wrap="square" lIns="18000" tIns="18000" rIns="18000" bIns="18000">
              <a:spAutoFit/>
            </a:bodyPr>
            <a:lstStyle/>
            <a:p>
              <a:pPr algn="ctr"/>
              <a:r>
                <a:rPr lang="en-GB" sz="1600" dirty="0" err="1" smtClean="0">
                  <a:sym typeface="Symbol"/>
                </a:rPr>
                <a:t>Std</a:t>
              </a:r>
              <a:r>
                <a:rPr lang="en-GB" sz="1600" dirty="0" smtClean="0">
                  <a:sym typeface="Symbol"/>
                </a:rPr>
                <a:t>-by mode</a:t>
              </a:r>
            </a:p>
            <a:p>
              <a:pPr algn="ctr"/>
              <a:r>
                <a:rPr lang="en-GB" sz="1600" dirty="0" smtClean="0">
                  <a:sym typeface="Symbol"/>
                </a:rPr>
                <a:t>(20-60 K)</a:t>
              </a:r>
              <a:endParaRPr lang="fr-FR" sz="1600" dirty="0"/>
            </a:p>
          </p:txBody>
        </p:sp>
      </p:grpSp>
      <p:sp>
        <p:nvSpPr>
          <p:cNvPr id="26" name="Légende sans bordure 2 25"/>
          <p:cNvSpPr/>
          <p:nvPr/>
        </p:nvSpPr>
        <p:spPr>
          <a:xfrm>
            <a:off x="5027044" y="6215007"/>
            <a:ext cx="1178268" cy="50405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53979"/>
              <a:gd name="adj6" fmla="val -59050"/>
            </a:avLst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Compressed air </a:t>
            </a:r>
            <a:r>
              <a:rPr lang="fr-FR" sz="1400" dirty="0" err="1" smtClean="0">
                <a:solidFill>
                  <a:schemeClr val="tx1"/>
                </a:solidFill>
              </a:rPr>
              <a:t>failure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47991" y="1802642"/>
            <a:ext cx="1039050" cy="1267458"/>
          </a:xfrm>
          <a:prstGeom prst="rect">
            <a:avLst/>
          </a:prstGeom>
        </p:spPr>
        <p:txBody>
          <a:bodyPr wrap="square" lIns="18000" tIns="18000" rIns="18000" bIns="18000">
            <a:spAutoFit/>
          </a:bodyPr>
          <a:lstStyle/>
          <a:p>
            <a:pPr algn="ctr"/>
            <a:r>
              <a:rPr lang="en-GB" sz="1600" dirty="0" smtClean="0">
                <a:sym typeface="Symbol"/>
              </a:rPr>
              <a:t>Coupler cooling circuit and RF cavity tests</a:t>
            </a:r>
            <a:endParaRPr lang="en-GB" sz="1600" dirty="0">
              <a:sym typeface="Symbol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April 2018 [1]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5013176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Weekend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7514" y="5024671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Weekend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09250" y="5013176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Weekend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7009250" y="2412177"/>
            <a:ext cx="338741" cy="2756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1141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April 2018 [2]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836712"/>
            <a:ext cx="80648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Some constraints</a:t>
            </a:r>
            <a:endParaRPr lang="en-GB" sz="2400" b="1" u="sng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Limited liquefier capability </a:t>
            </a:r>
          </a:p>
          <a:p>
            <a:pPr marL="788988" indent="-342900">
              <a:buFont typeface="Courier New" pitchFamily="49" charset="0"/>
              <a:buChar char="o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LHe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production~70 L/h</a:t>
            </a:r>
          </a:p>
          <a:p>
            <a:pPr marL="788988" indent="-342900">
              <a:buFont typeface="Courier New" pitchFamily="49" charset="0"/>
              <a:buChar char="o"/>
            </a:pPr>
            <a:r>
              <a:rPr lang="en-GB" sz="2000" dirty="0" smtClean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Transfer 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efficiency to fill in the </a:t>
            </a:r>
            <a:r>
              <a:rPr lang="en-GB" sz="2000" dirty="0" err="1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dewars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 from the liquefier: 60%  42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L/h</a:t>
            </a:r>
          </a:p>
          <a:p>
            <a:pPr marL="446088"/>
            <a:endParaRPr lang="en-GB" sz="2000" dirty="0" smtClean="0">
              <a:latin typeface="Calibri" pitchFamily="34" charset="0"/>
              <a:cs typeface="Calibri" pitchFamily="34" charset="0"/>
              <a:sym typeface="Symbol" panose="05050102010706020507" pitchFamily="18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Short operating time @ 2K of about 1 hour max per run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Space configuration: from the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dewar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into the cryomodule ~ 10 m long flexible line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~7 W losses (measured)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Use of “small” 500L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dewars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: 2 (to 3) per day +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mall volume of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LHe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in the cryomodule: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~150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 </a:t>
            </a:r>
            <a:endParaRPr lang="en-GB" sz="2000" dirty="0" smtClean="0">
              <a:latin typeface="Calibri" pitchFamily="34" charset="0"/>
              <a:cs typeface="Calibri" pitchFamily="34" charset="0"/>
              <a:sym typeface="Symbol" panose="05050102010706020507" pitchFamily="18" charset="2"/>
            </a:endParaRPr>
          </a:p>
          <a:p>
            <a:pPr marL="800100" lvl="1" indent="-342900">
              <a:buFont typeface="Courier New" pitchFamily="49" charset="0"/>
              <a:buChar char="o"/>
            </a:pPr>
            <a:endParaRPr lang="en-GB" sz="2000" dirty="0">
              <a:latin typeface="Calibri" pitchFamily="34" charset="0"/>
              <a:cs typeface="Calibri" pitchFamily="34" charset="0"/>
              <a:sym typeface="Symbol" panose="05050102010706020507" pitchFamily="18" charset="2"/>
            </a:endParaRPr>
          </a:p>
          <a:p>
            <a:pPr marL="800100" lvl="1" indent="-342900">
              <a:buFont typeface="Wingdings"/>
              <a:buChar char="à"/>
            </a:pP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N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o long cycles 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with </a:t>
            </a:r>
            <a:r>
              <a:rPr lang="en-GB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LHe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regulations </a:t>
            </a:r>
            <a:endParaRPr lang="en-GB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anose="05050102010706020507" pitchFamily="18" charset="2"/>
            </a:endParaRPr>
          </a:p>
          <a:p>
            <a:pPr marL="800100" lvl="1" indent="-342900">
              <a:buFont typeface="Wingdings"/>
              <a:buChar char="à"/>
            </a:pP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Limited time for RF test of the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cavity </a:t>
            </a:r>
            <a:endParaRPr lang="en-GB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1882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94" y="1552689"/>
            <a:ext cx="7826099" cy="5116671"/>
          </a:xfrm>
          <a:prstGeom prst="rect">
            <a:avLst/>
          </a:prstGeom>
        </p:spPr>
      </p:pic>
      <p:sp>
        <p:nvSpPr>
          <p:cNvPr id="16" name="Légende sans bordure 2 15"/>
          <p:cNvSpPr/>
          <p:nvPr/>
        </p:nvSpPr>
        <p:spPr>
          <a:xfrm flipH="1">
            <a:off x="1786461" y="2934036"/>
            <a:ext cx="504056" cy="634373"/>
          </a:xfrm>
          <a:prstGeom prst="callout2">
            <a:avLst>
              <a:gd name="adj1" fmla="val 95345"/>
              <a:gd name="adj2" fmla="val 42974"/>
              <a:gd name="adj3" fmla="val 125579"/>
              <a:gd name="adj4" fmla="val 44902"/>
              <a:gd name="adj5" fmla="val 368324"/>
              <a:gd name="adj6" fmla="val 98929"/>
            </a:avLst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Small cool down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7" name="Légende sans bordure 2 16"/>
          <p:cNvSpPr/>
          <p:nvPr/>
        </p:nvSpPr>
        <p:spPr>
          <a:xfrm flipH="1">
            <a:off x="1930477" y="1582904"/>
            <a:ext cx="504056" cy="920954"/>
          </a:xfrm>
          <a:prstGeom prst="callout2">
            <a:avLst>
              <a:gd name="adj1" fmla="val 95345"/>
              <a:gd name="adj2" fmla="val 42974"/>
              <a:gd name="adj3" fmla="val 125579"/>
              <a:gd name="adj4" fmla="val 44902"/>
              <a:gd name="adj5" fmla="val 240197"/>
              <a:gd name="adj6" fmla="val 27666"/>
            </a:avLst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Filling</a:t>
            </a:r>
            <a:r>
              <a:rPr lang="fr-FR" sz="1400" dirty="0" smtClean="0">
                <a:solidFill>
                  <a:schemeClr val="tx1"/>
                </a:solidFill>
              </a:rPr>
              <a:t> up the CM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8" name="Rectangle avec flèche vers le bas 17"/>
          <p:cNvSpPr/>
          <p:nvPr/>
        </p:nvSpPr>
        <p:spPr>
          <a:xfrm>
            <a:off x="2280146" y="1238020"/>
            <a:ext cx="895029" cy="917525"/>
          </a:xfrm>
          <a:prstGeom prst="downArrowCallout">
            <a:avLst>
              <a:gd name="adj1" fmla="val 12822"/>
              <a:gd name="adj2" fmla="val 8513"/>
              <a:gd name="adj3" fmla="val 14592"/>
              <a:gd name="adj4" fmla="val 308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4 K </a:t>
            </a:r>
            <a:r>
              <a:rPr lang="fr-FR" sz="1600" dirty="0" err="1" smtClean="0">
                <a:solidFill>
                  <a:schemeClr val="tx1"/>
                </a:solidFill>
              </a:rPr>
              <a:t>regul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9" name="Légende sans bordure 2 18"/>
          <p:cNvSpPr/>
          <p:nvPr/>
        </p:nvSpPr>
        <p:spPr>
          <a:xfrm flipH="1">
            <a:off x="1930477" y="4658243"/>
            <a:ext cx="853684" cy="569381"/>
          </a:xfrm>
          <a:prstGeom prst="callout2">
            <a:avLst>
              <a:gd name="adj1" fmla="val 374"/>
              <a:gd name="adj2" fmla="val 46918"/>
              <a:gd name="adj3" fmla="val -21195"/>
              <a:gd name="adj4" fmla="val 44902"/>
              <a:gd name="adj5" fmla="val -196515"/>
              <a:gd name="adj6" fmla="val 613"/>
            </a:avLst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Filling</a:t>
            </a:r>
            <a:r>
              <a:rPr lang="fr-FR" sz="1400" dirty="0" smtClean="0">
                <a:solidFill>
                  <a:schemeClr val="tx1"/>
                </a:solidFill>
              </a:rPr>
              <a:t> up the VB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0" name="Légende sans bordure 2 19"/>
          <p:cNvSpPr/>
          <p:nvPr/>
        </p:nvSpPr>
        <p:spPr>
          <a:xfrm flipH="1">
            <a:off x="3704635" y="1582904"/>
            <a:ext cx="504056" cy="634373"/>
          </a:xfrm>
          <a:prstGeom prst="callout2">
            <a:avLst>
              <a:gd name="adj1" fmla="val 95345"/>
              <a:gd name="adj2" fmla="val 42974"/>
              <a:gd name="adj3" fmla="val 125579"/>
              <a:gd name="adj4" fmla="val 44902"/>
              <a:gd name="adj5" fmla="val 170709"/>
              <a:gd name="adj6" fmla="val 25081"/>
            </a:avLst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4 K to 2 K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" name="Légende sans bordure 2 20"/>
          <p:cNvSpPr/>
          <p:nvPr/>
        </p:nvSpPr>
        <p:spPr>
          <a:xfrm flipH="1">
            <a:off x="3318405" y="4334207"/>
            <a:ext cx="1174339" cy="648072"/>
          </a:xfrm>
          <a:prstGeom prst="callout2">
            <a:avLst>
              <a:gd name="adj1" fmla="val 374"/>
              <a:gd name="adj2" fmla="val 46918"/>
              <a:gd name="adj3" fmla="val -21195"/>
              <a:gd name="adj4" fmla="val 44902"/>
              <a:gd name="adj5" fmla="val -180701"/>
              <a:gd name="adj6" fmla="val 127898"/>
            </a:avLst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FF6600"/>
                </a:solidFill>
              </a:rPr>
              <a:t>Dewar 1 </a:t>
            </a:r>
            <a:r>
              <a:rPr lang="fr-FR" sz="1200" b="1" dirty="0" err="1" smtClean="0">
                <a:solidFill>
                  <a:srgbClr val="FF6600"/>
                </a:solidFill>
              </a:rPr>
              <a:t>empty</a:t>
            </a:r>
            <a:endParaRPr lang="fr-FR" sz="1200" b="1" dirty="0" smtClean="0">
              <a:solidFill>
                <a:srgbClr val="FF66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FF6600"/>
                </a:solidFill>
                <a:sym typeface="Symbol" panose="05050102010706020507" pitchFamily="18" charset="2"/>
              </a:rPr>
              <a:t>replacement</a:t>
            </a:r>
            <a:endParaRPr lang="fr-FR" sz="1200" b="1" dirty="0">
              <a:solidFill>
                <a:srgbClr val="FF6600"/>
              </a:solidFill>
            </a:endParaRPr>
          </a:p>
        </p:txBody>
      </p:sp>
      <p:sp>
        <p:nvSpPr>
          <p:cNvPr id="22" name="Légende sans bordure 2 21"/>
          <p:cNvSpPr/>
          <p:nvPr/>
        </p:nvSpPr>
        <p:spPr>
          <a:xfrm flipH="1">
            <a:off x="5292080" y="4149080"/>
            <a:ext cx="1174339" cy="648072"/>
          </a:xfrm>
          <a:prstGeom prst="callout2">
            <a:avLst>
              <a:gd name="adj1" fmla="val 374"/>
              <a:gd name="adj2" fmla="val 46918"/>
              <a:gd name="adj3" fmla="val -21195"/>
              <a:gd name="adj4" fmla="val 44902"/>
              <a:gd name="adj5" fmla="val -165800"/>
              <a:gd name="adj6" fmla="val 141265"/>
            </a:avLst>
          </a:pr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FF6600"/>
                </a:solidFill>
              </a:rPr>
              <a:t>Dewar 2 </a:t>
            </a:r>
            <a:r>
              <a:rPr lang="fr-FR" sz="1200" b="1" dirty="0" err="1" smtClean="0">
                <a:solidFill>
                  <a:srgbClr val="FF6600"/>
                </a:solidFill>
              </a:rPr>
              <a:t>empty</a:t>
            </a:r>
            <a:endParaRPr lang="fr-FR" sz="1200" b="1" dirty="0" smtClean="0">
              <a:solidFill>
                <a:srgbClr val="FF66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FF6600"/>
                </a:solidFill>
                <a:sym typeface="Symbol" panose="05050102010706020507" pitchFamily="18" charset="2"/>
              </a:rPr>
              <a:t>replacement</a:t>
            </a:r>
            <a:endParaRPr lang="fr-FR" sz="1200" b="1" dirty="0">
              <a:solidFill>
                <a:srgbClr val="FF66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83852" y="1804213"/>
            <a:ext cx="276180" cy="3528392"/>
          </a:xfrm>
          <a:prstGeom prst="rect">
            <a:avLst/>
          </a:prstGeom>
          <a:solidFill>
            <a:srgbClr val="0066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avec flèche vers le bas 23"/>
          <p:cNvSpPr/>
          <p:nvPr/>
        </p:nvSpPr>
        <p:spPr>
          <a:xfrm>
            <a:off x="4283968" y="1484784"/>
            <a:ext cx="895029" cy="917525"/>
          </a:xfrm>
          <a:prstGeom prst="downArrowCallout">
            <a:avLst>
              <a:gd name="adj1" fmla="val 12822"/>
              <a:gd name="adj2" fmla="val 8513"/>
              <a:gd name="adj3" fmla="val 14592"/>
              <a:gd name="adj4" fmla="val 30807"/>
            </a:avLst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600" dirty="0" smtClean="0">
                <a:solidFill>
                  <a:srgbClr val="0066FF"/>
                </a:solidFill>
              </a:rPr>
              <a:t>2 K </a:t>
            </a:r>
            <a:r>
              <a:rPr lang="fr-FR" sz="1600" dirty="0" err="1" smtClean="0">
                <a:solidFill>
                  <a:srgbClr val="0066FF"/>
                </a:solidFill>
              </a:rPr>
              <a:t>regul</a:t>
            </a:r>
            <a:endParaRPr lang="fr-FR" sz="1600" dirty="0">
              <a:solidFill>
                <a:srgbClr val="0066FF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1930477" y="2491982"/>
            <a:ext cx="44644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87445" y="2304841"/>
            <a:ext cx="118592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dirty="0" smtClean="0"/>
              <a:t>Nominal CM </a:t>
            </a:r>
            <a:r>
              <a:rPr lang="fr-FR" sz="1200" dirty="0" err="1" smtClean="0"/>
              <a:t>LHe</a:t>
            </a:r>
            <a:r>
              <a:rPr lang="fr-FR" sz="1200" dirty="0" smtClean="0"/>
              <a:t> </a:t>
            </a:r>
            <a:r>
              <a:rPr lang="fr-FR" sz="1200" dirty="0" err="1" smtClean="0"/>
              <a:t>level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April 2018 [3]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15816" y="692696"/>
            <a:ext cx="2985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fr-FR" sz="2400" b="1" u="sng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fr-FR" sz="2400" b="1" u="sng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u="sng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  <a:r>
              <a:rPr lang="fr-FR" sz="2400" b="1" u="sng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over a </a:t>
            </a:r>
            <a:r>
              <a:rPr lang="fr-FR" sz="2400" b="1" u="sng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endParaRPr lang="fr-FR" sz="2400" b="1" u="sng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455628" y="5301208"/>
            <a:ext cx="492204" cy="439881"/>
            <a:chOff x="4471228" y="3568409"/>
            <a:chExt cx="492204" cy="439881"/>
          </a:xfrm>
        </p:grpSpPr>
        <p:cxnSp>
          <p:nvCxnSpPr>
            <p:cNvPr id="4" name="Connecteur droit avec flèche 3"/>
            <p:cNvCxnSpPr>
              <a:stCxn id="23" idx="1"/>
            </p:cNvCxnSpPr>
            <p:nvPr/>
          </p:nvCxnSpPr>
          <p:spPr>
            <a:xfrm>
              <a:off x="4583852" y="3568409"/>
              <a:ext cx="2761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/>
            <p:cNvSpPr txBox="1"/>
            <p:nvPr/>
          </p:nvSpPr>
          <p:spPr>
            <a:xfrm>
              <a:off x="4471228" y="3638958"/>
              <a:ext cx="492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1h</a:t>
              </a:r>
              <a:endParaRPr lang="fr-FR" b="1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633424" y="5301208"/>
            <a:ext cx="2950428" cy="432048"/>
            <a:chOff x="1633424" y="5301208"/>
            <a:chExt cx="2950428" cy="432048"/>
          </a:xfrm>
        </p:grpSpPr>
        <p:cxnSp>
          <p:nvCxnSpPr>
            <p:cNvPr id="32" name="Connecteur droit avec flèche 31"/>
            <p:cNvCxnSpPr/>
            <p:nvPr/>
          </p:nvCxnSpPr>
          <p:spPr>
            <a:xfrm>
              <a:off x="1633424" y="5301208"/>
              <a:ext cx="29504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915816" y="5363924"/>
              <a:ext cx="788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7h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061753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80728"/>
            <a:ext cx="84249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GB" sz="2400" b="1" u="sng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 cryogenic results (data are being processed)</a:t>
            </a:r>
          </a:p>
          <a:p>
            <a:endParaRPr lang="en-GB" b="1" u="sng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Some indicated temperatures not physical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Investigation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is under progress: control of the sensors + thermal test of the sensor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anchoring</a:t>
            </a:r>
          </a:p>
          <a:p>
            <a:pPr lvl="2"/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Cryogenics at 2 K 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+35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% of He consumption at 2 K (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TBC)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Efficiency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of the JT is thought to be not enough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efficient </a:t>
            </a:r>
          </a:p>
          <a:p>
            <a:pPr lvl="2"/>
            <a:r>
              <a:rPr lang="en-GB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Investigation is under progress (loads on the CM jumper, thermal contacts)</a:t>
            </a:r>
          </a:p>
          <a:p>
            <a:pPr lvl="2"/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EB258"/>
                </a:solidFill>
                <a:latin typeface="Calibri" pitchFamily="34" charset="0"/>
                <a:cs typeface="Calibri" pitchFamily="34" charset="0"/>
              </a:rPr>
              <a:t>Coupler double wall 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</a:rPr>
              <a:t>cooling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en-GB" sz="2000" dirty="0" smtClean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Reduction 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of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the 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heat loads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by conduction of 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about 15 W as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calculated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en-GB" sz="2000" dirty="0" smtClean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Heating 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power at the coupler warm flange: ~70 W as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calculated 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April 2018 [4]</a:t>
            </a:r>
            <a:endParaRPr lang="en-GB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40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April 2018 [5]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-540568" y="836712"/>
            <a:ext cx="96845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/>
            <a:endParaRPr lang="en-GB" sz="2000" b="1" dirty="0" smtClean="0">
              <a:solidFill>
                <a:srgbClr val="4EB258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lvl="2">
              <a:buFont typeface="Symbol" pitchFamily="18" charset="2"/>
              <a:buChar char="Þ"/>
            </a:pP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GB" sz="20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  <a:sym typeface="Symbol"/>
              </a:rPr>
              <a:t>RF test of </a:t>
            </a:r>
            <a:r>
              <a:rPr lang="en-GB" sz="2000" b="1" dirty="0" err="1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  <a:sym typeface="Symbol"/>
              </a:rPr>
              <a:t>Giulietta</a:t>
            </a:r>
            <a:r>
              <a:rPr lang="en-GB" sz="20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  <a:sym typeface="Symbol"/>
              </a:rPr>
              <a:t> cavity </a:t>
            </a:r>
            <a:r>
              <a:rPr lang="en-GB" sz="20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GB" sz="20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(@low field) Q</a:t>
            </a:r>
            <a:r>
              <a:rPr lang="en-GB" sz="2000" b="1" baseline="-25000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0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 &gt; 2 10</a:t>
            </a:r>
            <a:r>
              <a:rPr lang="en-GB" sz="2000" b="1" baseline="30000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10</a:t>
            </a:r>
            <a:r>
              <a:rPr lang="en-GB" sz="20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  <a:sym typeface="Symbol"/>
              </a:rPr>
              <a:t> , </a:t>
            </a:r>
            <a:r>
              <a:rPr lang="en-GB" sz="2000" b="1" dirty="0" err="1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  <a:sym typeface="Symbol"/>
              </a:rPr>
              <a:t>Eacc</a:t>
            </a:r>
            <a:r>
              <a:rPr lang="en-GB" sz="20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  <a:sym typeface="Symbol"/>
              </a:rPr>
              <a:t> max =8 MV/m (limited by field </a:t>
            </a:r>
            <a:r>
              <a:rPr lang="en-GB" sz="20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  <a:sym typeface="Symbol"/>
              </a:rPr>
              <a:t>emission, no quench)</a:t>
            </a:r>
            <a:endParaRPr lang="en-GB" sz="2000" b="1" dirty="0" smtClean="0">
              <a:solidFill>
                <a:schemeClr val="accent4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lvl="2">
              <a:buFont typeface="Symbol" pitchFamily="18" charset="2"/>
              <a:buChar char="Þ"/>
            </a:pPr>
            <a:endParaRPr lang="en-GB" sz="2000" b="1" dirty="0" smtClean="0">
              <a:solidFill>
                <a:srgbClr val="4EB258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lvl="2">
              <a:buFont typeface="Symbol" pitchFamily="18" charset="2"/>
              <a:buChar char="Þ"/>
            </a:pP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GB" sz="20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  <a:sym typeface="Symbol"/>
              </a:rPr>
              <a:t>Magnetic shield temperature cooled down to 30K: the residual magnetic field is </a:t>
            </a:r>
            <a:r>
              <a:rPr lang="en-GB" sz="20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  <a:sym typeface="Symbol"/>
              </a:rPr>
              <a:t>unchanged 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no need of active cooling</a:t>
            </a:r>
            <a:endParaRPr lang="en-GB" sz="2000" b="1" dirty="0">
              <a:solidFill>
                <a:srgbClr val="4EB258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lvl="2"/>
            <a:endParaRPr lang="en-GB" sz="2000" b="1" dirty="0" smtClean="0">
              <a:solidFill>
                <a:srgbClr val="4EB258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lvl="2"/>
            <a:endParaRPr lang="en-US" sz="2400" b="1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74" y="2046529"/>
            <a:ext cx="5976664" cy="390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2231771" y="2874639"/>
            <a:ext cx="5110980" cy="3983361"/>
            <a:chOff x="2124522" y="2758007"/>
            <a:chExt cx="5110980" cy="3983361"/>
          </a:xfrm>
        </p:grpSpPr>
        <p:grpSp>
          <p:nvGrpSpPr>
            <p:cNvPr id="4" name="Groupe 3"/>
            <p:cNvGrpSpPr/>
            <p:nvPr/>
          </p:nvGrpSpPr>
          <p:grpSpPr>
            <a:xfrm>
              <a:off x="2124522" y="2758007"/>
              <a:ext cx="5110980" cy="3983361"/>
              <a:chOff x="4548950" y="1102838"/>
              <a:chExt cx="4530023" cy="3499991"/>
            </a:xfrm>
          </p:grpSpPr>
          <p:pic>
            <p:nvPicPr>
              <p:cNvPr id="5" name="Picture 5" descr="C:\Users\olry\AppData\Local\Temp\mesure_magnetique-2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383"/>
              <a:stretch/>
            </p:blipFill>
            <p:spPr bwMode="auto">
              <a:xfrm>
                <a:off x="4644008" y="1102838"/>
                <a:ext cx="4434965" cy="3211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 descr="C:\Users\olry\AppData\Local\Temp\mesure_magnetique-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568" t="15523" r="1406" b="55040"/>
              <a:stretch/>
            </p:blipFill>
            <p:spPr bwMode="auto">
              <a:xfrm>
                <a:off x="4548950" y="3813392"/>
                <a:ext cx="1864113" cy="789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ZoneTexte 6"/>
              <p:cNvSpPr txBox="1"/>
              <p:nvPr/>
            </p:nvSpPr>
            <p:spPr>
              <a:xfrm>
                <a:off x="4931184" y="1910113"/>
                <a:ext cx="581098" cy="243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latin typeface="Calibri" pitchFamily="34" charset="0"/>
                    <a:cs typeface="Calibri" pitchFamily="34" charset="0"/>
                  </a:rPr>
                  <a:t> 0</a:t>
                </a:r>
                <a:endParaRPr lang="fr-FR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>
              <a:off x="2555776" y="4304128"/>
              <a:ext cx="655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Calibri" pitchFamily="34" charset="0"/>
                  <a:cs typeface="Calibri" pitchFamily="34" charset="0"/>
                </a:rPr>
                <a:t> 0</a:t>
              </a:r>
              <a:endParaRPr lang="fr-FR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555775" y="4927890"/>
              <a:ext cx="655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Calibri" pitchFamily="34" charset="0"/>
                  <a:cs typeface="Calibri" pitchFamily="34" charset="0"/>
                </a:rPr>
                <a:t> 0</a:t>
              </a:r>
              <a:endParaRPr lang="fr-FR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56457" y="5555463"/>
              <a:ext cx="655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Calibri" pitchFamily="34" charset="0"/>
                  <a:cs typeface="Calibri" pitchFamily="34" charset="0"/>
                </a:rPr>
                <a:t> 0</a:t>
              </a:r>
              <a:endParaRPr lang="fr-FR" sz="1200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3259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8063" y="247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Status of today &amp; future work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-612576" y="692696"/>
            <a:ext cx="932452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/>
            <a:endParaRPr lang="en-GB" sz="2800" b="1" dirty="0" smtClean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Valve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box </a:t>
            </a:r>
            <a:endParaRPr lang="en-GB" sz="2800" b="1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Has been open again.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Accessible Temp sensors will be controlled again, especially those of the heat exchanger.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cryo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line, formerly dedicated to the magnetic shield, will be removed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VB is planned be tested again in July before shipment to UU in August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803275" lvl="2"/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Cryomodule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cavity string assembly has started in clean room and should be finished end of June</a:t>
            </a:r>
          </a:p>
          <a:p>
            <a:pPr marL="1828800" lvl="3" indent="-457200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Problem of seizure (tooling)</a:t>
            </a:r>
          </a:p>
          <a:p>
            <a:pPr marL="1828800" lvl="3" indent="-457200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Bad orientation of the couplers / DW tubes</a:t>
            </a:r>
          </a:p>
          <a:p>
            <a:pPr marL="1828800" lvl="3" indent="-457200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Pollution (Particles size &gt; 10µm) of one gate valve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Final assembly outside the clean room is planned in July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Shipment to UU is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also scheduled in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August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D:\0_PROJETS\1_ESS\0000_Photos ESS\IMG_20180601_18280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61" r="23234"/>
          <a:stretch/>
        </p:blipFill>
        <p:spPr bwMode="auto">
          <a:xfrm>
            <a:off x="6631497" y="4171393"/>
            <a:ext cx="2477007" cy="22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640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38063" y="247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Few comments…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-612576" y="332656"/>
            <a:ext cx="9324528" cy="524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/>
            <a:endParaRPr lang="en-GB" sz="2800" b="1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Manufacturing issues had (and still have) big impacts on the initial test plan </a:t>
            </a:r>
          </a:p>
          <a:p>
            <a:pPr lvl="2"/>
            <a:r>
              <a:rPr lang="en-GB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	 internal resources reallocation to fix most of the problems</a:t>
            </a:r>
          </a:p>
          <a:p>
            <a:pPr lvl="2"/>
            <a:r>
              <a:rPr lang="en-GB" sz="24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lang="en-GB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non visible defects which make the measurements barely understandable</a:t>
            </a:r>
          </a:p>
          <a:p>
            <a:pPr lvl="2"/>
            <a:endParaRPr lang="en-GB" sz="2400" b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Staff resignation and turnover	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GB" sz="2400" b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The complexity of the experiment and overall time needed for the cryogenic testing were obviously underestimated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GB" sz="2400" b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Same people taking care of the prototypes experiments and the time consuming “activities” of the </a:t>
            </a:r>
            <a:r>
              <a:rPr lang="en-GB" sz="24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series </a:t>
            </a:r>
            <a:r>
              <a:rPr lang="en-GB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(call for tender, production follow-up, reporting, meetings…)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GB" sz="2400" b="1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257300" lvl="2" indent="-342900">
              <a:buFont typeface="Arial" pitchFamily="34" charset="0"/>
              <a:buChar char="•"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93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06488" y="270892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Thank you for your attention</a:t>
            </a:r>
            <a:endParaRPr lang="en-GB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03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696" y="4462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Outline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07504" y="692696"/>
            <a:ext cx="828092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  <a:tabLst>
                <a:tab pos="806450" algn="l"/>
              </a:tabLst>
              <a:defRPr/>
            </a:pPr>
            <a:endParaRPr lang="en-US" sz="1200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From June 2017 to now: one year of ups and downs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Status of today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Future </a:t>
            </a:r>
            <a:r>
              <a:rPr lang="en-US" sz="2400" dirty="0" smtClean="0">
                <a:latin typeface="Calibri" pitchFamily="34" charset="0"/>
              </a:rPr>
              <a:t>work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Few comments</a:t>
            </a:r>
            <a:endParaRPr lang="en-US" sz="2400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400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400" b="1" dirty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400" b="1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	</a:t>
            </a:r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31228"/>
          <a:stretch/>
        </p:blipFill>
        <p:spPr bwMode="auto">
          <a:xfrm>
            <a:off x="2843808" y="1801281"/>
            <a:ext cx="5328592" cy="4503847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4355976" y="4404483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CRYOMODULE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228184" y="3117381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335827" y="2163444"/>
            <a:ext cx="15398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JUMPER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3494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Setting of the experiment [1]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839500"/>
            <a:ext cx="5788173" cy="404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2062" y="900508"/>
            <a:ext cx="89519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Main differences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wrt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the machine configuration: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Thermal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shield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cooled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saturated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LN</a:t>
            </a:r>
            <a:r>
              <a:rPr lang="fr-FR" sz="20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(no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pressurized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He)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Supply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saturated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LHe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(not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pressurized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err="1">
                <a:latin typeface="Calibri" pitchFamily="34" charset="0"/>
                <a:cs typeface="Calibri" pitchFamily="34" charset="0"/>
              </a:rPr>
              <a:t>H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eat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intercept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along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 the RF double 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wall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 coupler 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is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done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 by use of cold 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saturated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vapours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instead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 of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Supercritical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He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A lot of instrumentation (T° sensors: 60 CX + 110 PT100; 69 heaters,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etc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5328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Setting of the experiment [2]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19418" y="548680"/>
            <a:ext cx="902458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000" u="sng" dirty="0" smtClean="0">
              <a:latin typeface="Calibri" pitchFamily="34" charset="0"/>
            </a:endParaRPr>
          </a:p>
          <a:p>
            <a:r>
              <a:rPr lang="en-GB" sz="2000" b="1" dirty="0">
                <a:latin typeface="Calibri" pitchFamily="34" charset="0"/>
                <a:cs typeface="Calibri" pitchFamily="34" charset="0"/>
              </a:rPr>
              <a:t>Main differences </a:t>
            </a:r>
            <a:r>
              <a:rPr lang="en-GB" sz="2000" b="1" dirty="0" err="1">
                <a:latin typeface="Calibri" pitchFamily="34" charset="0"/>
                <a:cs typeface="Calibri" pitchFamily="34" charset="0"/>
              </a:rPr>
              <a:t>wrt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 the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series cryomodule configuration: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000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000" dirty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000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000" dirty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000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000" dirty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000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2000" b="1" dirty="0" smtClean="0">
                <a:latin typeface="Calibri" pitchFamily="34" charset="0"/>
              </a:rPr>
              <a:t>Cav1: </a:t>
            </a:r>
            <a:r>
              <a:rPr lang="en-US" sz="2000" b="1" dirty="0" err="1" smtClean="0">
                <a:latin typeface="Calibri" pitchFamily="34" charset="0"/>
              </a:rPr>
              <a:t>Giulietta</a:t>
            </a:r>
            <a:r>
              <a:rPr lang="en-US" sz="2000" b="1" dirty="0" smtClean="0">
                <a:latin typeface="Calibri" pitchFamily="34" charset="0"/>
              </a:rPr>
              <a:t> + tuner + magnetic shield + 2 antennas </a:t>
            </a: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/>
              <a:buChar char="à"/>
              <a:tabLst>
                <a:tab pos="806450" algn="l"/>
              </a:tabLst>
              <a:defRPr/>
            </a:pP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Test the tuner. </a:t>
            </a: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/>
              <a:buChar char="à"/>
              <a:tabLst>
                <a:tab pos="806450" algn="l"/>
              </a:tabLst>
              <a:defRPr/>
            </a:pP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Get the </a:t>
            </a:r>
            <a:r>
              <a:rPr lang="en-US" sz="2000" dirty="0" err="1" smtClean="0">
                <a:latin typeface="Calibri" pitchFamily="34" charset="0"/>
                <a:sym typeface="Wingdings" pitchFamily="2" charset="2"/>
              </a:rPr>
              <a:t>Qo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 value of the cavity to evaluate the efficiency of the magnetic shield</a:t>
            </a:r>
            <a:endParaRPr lang="en-US" sz="2000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2000" b="1" dirty="0" smtClean="0">
                <a:latin typeface="Calibri" pitchFamily="34" charset="0"/>
              </a:rPr>
              <a:t>Cav2: Dummy </a:t>
            </a:r>
            <a:r>
              <a:rPr lang="en-US" sz="2000" b="1" dirty="0" err="1" smtClean="0">
                <a:latin typeface="Calibri" pitchFamily="34" charset="0"/>
              </a:rPr>
              <a:t>cav</a:t>
            </a:r>
            <a:r>
              <a:rPr lang="en-US" sz="2000" b="1" dirty="0" smtClean="0">
                <a:latin typeface="Calibri" pitchFamily="34" charset="0"/>
              </a:rPr>
              <a:t> + magnetic shield + double-wall tube</a:t>
            </a: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/>
              <a:buChar char="à"/>
              <a:tabLst>
                <a:tab pos="806450" algn="l"/>
              </a:tabLst>
              <a:defRPr/>
            </a:pP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Direct measurement of the magnetic field inside the cavity</a:t>
            </a: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/>
              <a:buChar char="à"/>
              <a:tabLst>
                <a:tab pos="806450" algn="l"/>
              </a:tabLst>
              <a:defRPr/>
            </a:pP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Test the cooling of the DW tube</a:t>
            </a: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/>
              <a:buChar char="à"/>
              <a:tabLst>
                <a:tab pos="806450" algn="l"/>
              </a:tabLst>
              <a:defRPr/>
            </a:pPr>
            <a:endParaRPr lang="en-US" sz="2000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000" dirty="0">
              <a:latin typeface="Calibri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440768" y="1412776"/>
            <a:ext cx="4097761" cy="2448272"/>
            <a:chOff x="5148064" y="764704"/>
            <a:chExt cx="3888431" cy="2295545"/>
          </a:xfrm>
        </p:grpSpPr>
        <p:pic>
          <p:nvPicPr>
            <p:cNvPr id="5" name="Picture 3" descr="C:\Users\olry\Desktop\Photos ESS\IMG_20171213_14065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04"/>
            <a:stretch/>
          </p:blipFill>
          <p:spPr bwMode="auto">
            <a:xfrm>
              <a:off x="5148064" y="764704"/>
              <a:ext cx="3888431" cy="229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3"/>
            <p:cNvSpPr txBox="1"/>
            <p:nvPr/>
          </p:nvSpPr>
          <p:spPr>
            <a:xfrm>
              <a:off x="5292080" y="1305705"/>
              <a:ext cx="894080" cy="11636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 anchor="ctr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GIULIETTA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ZoneTexte 10"/>
            <p:cNvSpPr txBox="1"/>
            <p:nvPr/>
          </p:nvSpPr>
          <p:spPr>
            <a:xfrm>
              <a:off x="7308304" y="1340768"/>
              <a:ext cx="993409" cy="1476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 anchor="ctr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DUMMY</a:t>
              </a: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 </a:t>
              </a: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CAV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1317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June 2017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-540568" y="692696"/>
            <a:ext cx="968456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/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Valve box </a:t>
            </a:r>
          </a:p>
          <a:p>
            <a:pPr marL="803275" lvl="2"/>
            <a:r>
              <a:rPr lang="en-GB" sz="20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GB" sz="2000" b="1" dirty="0">
                <a:solidFill>
                  <a:srgbClr val="4EB258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</a:rPr>
              <a:t>eady </a:t>
            </a:r>
            <a:r>
              <a:rPr lang="en-GB" sz="2000" b="1" dirty="0">
                <a:solidFill>
                  <a:srgbClr val="4EB258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GB" sz="2000" b="1" dirty="0" err="1">
                <a:solidFill>
                  <a:srgbClr val="4EB258"/>
                </a:solidFill>
                <a:latin typeface="Calibri" pitchFamily="34" charset="0"/>
                <a:cs typeface="Calibri" pitchFamily="34" charset="0"/>
              </a:rPr>
              <a:t>cryo</a:t>
            </a:r>
            <a:r>
              <a:rPr lang="en-GB" sz="2000" b="1" dirty="0">
                <a:solidFill>
                  <a:srgbClr val="4EB258"/>
                </a:solidFill>
                <a:latin typeface="Calibri" pitchFamily="34" charset="0"/>
                <a:cs typeface="Calibri" pitchFamily="34" charset="0"/>
              </a:rPr>
              <a:t> tests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after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several repair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operations</a:t>
            </a:r>
          </a:p>
          <a:p>
            <a:pPr marL="803275" lvl="2"/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Cryomodule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  <a:p>
            <a:pPr marL="803275" lvl="2" indent="0"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Assembly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of the cryomodule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was under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progress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(all components repaired) </a:t>
            </a:r>
          </a:p>
          <a:p>
            <a:pPr marL="803275" lvl="2" indent="0"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.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Repairing action on the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VLP branch line of the cryogenic jumper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of the cryomodule repaired by the manufacturer and delivered on June 14th;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integration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done by IPNO.</a:t>
            </a:r>
          </a:p>
          <a:p>
            <a:pPr marL="803275" lvl="2" indent="0"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GB" sz="2800" b="1" dirty="0">
                <a:latin typeface="Calibri" pitchFamily="34" charset="0"/>
                <a:cs typeface="Calibri" pitchFamily="34" charset="0"/>
              </a:rPr>
              <a:t>Helium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production facility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  <a:p>
            <a:pPr marL="803275" lvl="2" indent="0">
              <a:buNone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Not (fully) available due to supervision defects </a:t>
            </a:r>
          </a:p>
          <a:p>
            <a:pPr marL="803275" lvl="2" indent="0">
              <a:buNone/>
            </a:pP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     valve box </a:t>
            </a:r>
            <a:r>
              <a:rPr lang="en-GB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cryo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 tests was postponed to July</a:t>
            </a:r>
            <a:endParaRPr lang="en-GB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GB" dirty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972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July 2017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-468560" y="692696"/>
            <a:ext cx="95050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/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Valve box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  <a:p>
            <a:pPr marL="803275" lvl="2" indent="0"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.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ryogenic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tests performed = cool-down and 4 K mode: </a:t>
            </a:r>
          </a:p>
          <a:p>
            <a:pPr marL="803275" lvl="2" indent="0"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	   C&amp;C tested (PLC controls such as regulation loops, etc.) +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cryofluids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consumption </a:t>
            </a:r>
          </a:p>
          <a:p>
            <a:pPr marL="803275" lvl="2" indent="0"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  <a:sym typeface="Symbol"/>
              </a:rPr>
              <a:t>       </a:t>
            </a:r>
            <a:r>
              <a:rPr lang="en-GB" sz="2000" b="1" dirty="0">
                <a:latin typeface="Calibri" pitchFamily="34" charset="0"/>
                <a:cs typeface="Calibri" pitchFamily="34" charset="0"/>
                <a:sym typeface="Symbol"/>
              </a:rPr>
              <a:t>G</a:t>
            </a:r>
            <a:r>
              <a:rPr lang="en-GB" sz="2000" b="1" dirty="0" smtClean="0">
                <a:latin typeface="Calibri" pitchFamily="34" charset="0"/>
                <a:cs typeface="Calibri" pitchFamily="34" charset="0"/>
                <a:sym typeface="Symbol"/>
              </a:rPr>
              <a:t>ood </a:t>
            </a:r>
            <a:r>
              <a:rPr lang="en-GB" sz="2000" b="1" dirty="0">
                <a:latin typeface="Calibri" pitchFamily="34" charset="0"/>
                <a:cs typeface="Calibri" pitchFamily="34" charset="0"/>
                <a:sym typeface="Symbol"/>
              </a:rPr>
              <a:t>results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  <a:sym typeface="Symbol"/>
              </a:rPr>
              <a:t>@4K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/>
              </a:rPr>
              <a:t>i.e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/>
              </a:rPr>
              <a:t>. the valve box was operated and works as expected;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803275" lvl="2" indent="0"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  <a:sym typeface="Symbol"/>
              </a:rPr>
              <a:t>      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Cryomodule</a:t>
            </a:r>
          </a:p>
          <a:p>
            <a:pPr marL="803275" lvl="2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.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Cryomodule assembled and leak tested;</a:t>
            </a:r>
          </a:p>
          <a:p>
            <a:pPr marL="803275" lvl="2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ryomodule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installed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in the Supratech experimental platform;</a:t>
            </a:r>
          </a:p>
          <a:p>
            <a:pPr marL="803275" lvl="2" indent="0"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. 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epaired 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VLP line of the cryogenic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jumper was too long 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prevented  the cryomodule from its connection to the valve box </a:t>
            </a:r>
          </a:p>
          <a:p>
            <a:pPr marL="803275" lvl="2" indent="0"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GB" sz="2800" b="1" dirty="0">
                <a:latin typeface="Calibri" pitchFamily="34" charset="0"/>
                <a:cs typeface="Calibri" pitchFamily="34" charset="0"/>
              </a:rPr>
              <a:t>Helium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production facility</a:t>
            </a:r>
            <a:endParaRPr lang="en-GB" sz="2800" b="1" dirty="0" smtClean="0">
              <a:latin typeface="Calibri" pitchFamily="34" charset="0"/>
              <a:cs typeface="Calibri" pitchFamily="34" charset="0"/>
            </a:endParaRPr>
          </a:p>
          <a:p>
            <a:pPr marL="803275" lvl="2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. Supervision temporally repaired (new server and OS environment needed)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2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August 2017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-324544" y="692696"/>
            <a:ext cx="93610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/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Valve box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GB" sz="2000" dirty="0">
                <a:latin typeface="Calibri" pitchFamily="34" charset="0"/>
                <a:cs typeface="Calibri" pitchFamily="34" charset="0"/>
              </a:rPr>
              <a:t> .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Standby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(waiting for the cryomodule)</a:t>
            </a:r>
          </a:p>
          <a:p>
            <a:pPr marL="803275" lvl="2" indent="0"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2"/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Cryomodule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  <a:p>
            <a:pPr marL="803275" lvl="2" indent="0"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. </a:t>
            </a:r>
            <a:r>
              <a:rPr lang="en-GB" sz="2000" b="1" dirty="0">
                <a:solidFill>
                  <a:srgbClr val="4EB258"/>
                </a:solidFill>
                <a:latin typeface="Calibri" pitchFamily="34" charset="0"/>
                <a:cs typeface="Calibri" pitchFamily="34" charset="0"/>
              </a:rPr>
              <a:t>VLP line of the cryogenic jumper 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</a:rPr>
              <a:t>was shortened (internal action)</a:t>
            </a:r>
            <a:r>
              <a:rPr lang="en-GB" sz="2000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n-GB" sz="2000" dirty="0">
              <a:solidFill>
                <a:srgbClr val="4EB258"/>
              </a:solidFill>
              <a:latin typeface="Calibri" pitchFamily="34" charset="0"/>
              <a:cs typeface="Calibri" pitchFamily="34" charset="0"/>
            </a:endParaRPr>
          </a:p>
          <a:p>
            <a:pPr marL="803275" lvl="2" indent="0"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.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Cryomodule was connected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to the valve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box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A lot of He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leak tests of this connection (multichannel cryogenic line)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were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carried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out</a:t>
            </a:r>
          </a:p>
          <a:p>
            <a:pPr marL="803275" lvl="2" indent="0"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GB" sz="2800" b="1" dirty="0">
                <a:latin typeface="Calibri" pitchFamily="34" charset="0"/>
                <a:cs typeface="Calibri" pitchFamily="34" charset="0"/>
              </a:rPr>
              <a:t>Helium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production facility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  <a:p>
            <a:pPr marL="803275" lvl="2" indent="0"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. New server and OS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environment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installed</a:t>
            </a:r>
            <a:endParaRPr lang="en-GB" dirty="0">
              <a:latin typeface="Calibri" pitchFamily="34" charset="0"/>
              <a:cs typeface="Calibri" pitchFamily="34" charset="0"/>
              <a:sym typeface="Symbol"/>
            </a:endParaRPr>
          </a:p>
          <a:p>
            <a:pPr marL="803275" lvl="2" indent="0"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. </a:t>
            </a:r>
            <a:r>
              <a:rPr lang="en-GB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Re-qualification </a:t>
            </a:r>
            <a:r>
              <a:rPr lang="en-GB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process of </a:t>
            </a:r>
            <a:r>
              <a:rPr lang="en-GB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the He high pressure storage </a:t>
            </a:r>
            <a:r>
              <a:rPr lang="en-GB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started </a:t>
            </a:r>
            <a:r>
              <a:rPr lang="en-GB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(Pressure Equipment Directive):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storage sectors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have been successively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removed from service for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qualification tests.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803275" lvl="2" indent="0">
              <a:buNone/>
            </a:pPr>
            <a:r>
              <a:rPr lang="en-GB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GB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  <a:sym typeface="Symbol"/>
              </a:rPr>
              <a:t> </a:t>
            </a:r>
            <a:r>
              <a:rPr lang="en-GB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  <a:sym typeface="Symbol"/>
              </a:rPr>
              <a:t>Temporary shutdowns </a:t>
            </a:r>
            <a:r>
              <a:rPr lang="en-GB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  <a:sym typeface="Symbol"/>
              </a:rPr>
              <a:t>will affect the </a:t>
            </a:r>
            <a:r>
              <a:rPr lang="en-GB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  <a:sym typeface="Symbol"/>
              </a:rPr>
              <a:t>experiment</a:t>
            </a:r>
            <a:endParaRPr lang="en-US" sz="2800" b="1" dirty="0" smtClean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2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September 2017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-324544" y="692696"/>
            <a:ext cx="94685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/>
            <a:r>
              <a:rPr lang="en-GB" sz="24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Finally, first cool-down </a:t>
            </a:r>
            <a:r>
              <a:rPr lang="en-GB" sz="2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of the valve box and the </a:t>
            </a:r>
            <a:r>
              <a:rPr lang="en-GB" sz="24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cryomodule happened!</a:t>
            </a:r>
          </a:p>
          <a:p>
            <a:pPr lvl="2"/>
            <a:endParaRPr lang="en-GB" sz="2000" b="1" dirty="0">
              <a:solidFill>
                <a:srgbClr val="4EB258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GB" sz="2800" b="1" dirty="0">
                <a:latin typeface="Calibri" pitchFamily="34" charset="0"/>
                <a:cs typeface="Calibri" pitchFamily="34" charset="0"/>
              </a:rPr>
              <a:t>Operation at 4 K</a:t>
            </a:r>
          </a:p>
          <a:p>
            <a:pPr marL="803275" lvl="2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  <a:sym typeface="Symbol"/>
              </a:rPr>
              <a:t> C&amp;C tests: diagnostic 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/>
              </a:rPr>
              <a:t>debugging (T° sensors),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/>
              </a:rPr>
              <a:t>tuning 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/>
              </a:rPr>
              <a:t>of the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/>
              </a:rPr>
              <a:t>regulation parameters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lvl="2"/>
            <a:endParaRPr lang="en-GB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Operation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at 2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K (18-22/09)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  <a:p>
            <a:pPr lvl="2">
              <a:buFont typeface="Symbol" pitchFamily="18" charset="2"/>
              <a:buChar char="Þ"/>
            </a:pPr>
            <a:r>
              <a:rPr lang="en-GB" sz="2000" dirty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GB" sz="2000" b="1" dirty="0">
                <a:latin typeface="Calibri" pitchFamily="34" charset="0"/>
                <a:cs typeface="Calibri" pitchFamily="34" charset="0"/>
                <a:sym typeface="Symbol"/>
              </a:rPr>
              <a:t>cavities operated at 2 K during some hours</a:t>
            </a:r>
          </a:p>
          <a:p>
            <a:pPr lvl="2">
              <a:buFont typeface="Symbol" pitchFamily="18" charset="2"/>
              <a:buChar char="Þ"/>
            </a:pPr>
            <a:r>
              <a:rPr lang="en-GB" sz="2000" dirty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GB" sz="2000" b="1" dirty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continuous and regulated transfer of superfluid from the valve box into the cryomodule operated during 1.5 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h</a:t>
            </a:r>
            <a:endParaRPr lang="en-GB" sz="2000" dirty="0">
              <a:latin typeface="Calibri" pitchFamily="34" charset="0"/>
              <a:cs typeface="Calibri" pitchFamily="34" charset="0"/>
              <a:sym typeface="Symbol"/>
            </a:endParaRPr>
          </a:p>
          <a:p>
            <a:pPr lvl="2">
              <a:buFont typeface="Symbol" pitchFamily="18" charset="2"/>
              <a:buChar char="Þ"/>
            </a:pPr>
            <a:r>
              <a:rPr lang="en-GB" sz="2000" dirty="0">
                <a:latin typeface="Calibri" pitchFamily="34" charset="0"/>
                <a:cs typeface="Calibri" pitchFamily="34" charset="0"/>
                <a:sym typeface="Symbol"/>
              </a:rPr>
              <a:t> cooling of the double wall of the coupler with saturated helium operated during 1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/>
              </a:rPr>
              <a:t>day (but no usable data)</a:t>
            </a:r>
            <a:endParaRPr lang="en-GB" sz="2000" dirty="0">
              <a:latin typeface="Calibri" pitchFamily="34" charset="0"/>
              <a:cs typeface="Calibri" pitchFamily="34" charset="0"/>
              <a:sym typeface="Symbol"/>
            </a:endParaRPr>
          </a:p>
          <a:p>
            <a:pPr lvl="2">
              <a:buFont typeface="Symbol" pitchFamily="18" charset="2"/>
              <a:buChar char="Þ"/>
            </a:pPr>
            <a:r>
              <a:rPr lang="en-GB" sz="2000" b="1" dirty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 RF 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test of </a:t>
            </a:r>
            <a:r>
              <a:rPr lang="en-GB" sz="2000" b="1" dirty="0" err="1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Giulietta</a:t>
            </a:r>
            <a:r>
              <a:rPr lang="en-GB" sz="2000" b="1" dirty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 cavity  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(@low field) </a:t>
            </a:r>
            <a:r>
              <a:rPr lang="en-GB" sz="2000" b="1" dirty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Q</a:t>
            </a:r>
            <a:r>
              <a:rPr lang="en-GB" sz="2000" b="1" baseline="-25000" dirty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0</a:t>
            </a:r>
            <a:r>
              <a:rPr lang="en-GB" sz="2000" b="1" dirty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 of 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1.8 10</a:t>
            </a:r>
            <a:r>
              <a:rPr lang="en-GB" sz="2000" b="1" baseline="30000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10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 , </a:t>
            </a:r>
            <a:r>
              <a:rPr lang="en-GB" sz="2000" b="1" dirty="0" err="1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Eacc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 max =8.8 MV/m (limited by field emission)</a:t>
            </a:r>
          </a:p>
          <a:p>
            <a:pPr lvl="2">
              <a:buFont typeface="Symbol" pitchFamily="18" charset="2"/>
              <a:buChar char="Þ"/>
            </a:pPr>
            <a:r>
              <a:rPr lang="en-GB" sz="2000" b="1" dirty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Tuner tested without any hysteresis</a:t>
            </a:r>
            <a:endParaRPr lang="en-GB" sz="2000" b="1" dirty="0">
              <a:solidFill>
                <a:srgbClr val="4EB258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lvl="2">
              <a:buFont typeface="Symbol" pitchFamily="18" charset="2"/>
              <a:buChar char="Þ"/>
            </a:pPr>
            <a:r>
              <a:rPr lang="en-GB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erroneous indication of some temperature sensors within the valve box (due to bad thermal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contacts)</a:t>
            </a:r>
            <a:endParaRPr lang="en-GB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69" y="3764101"/>
            <a:ext cx="5228931" cy="30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4413253" cy="28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0243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696" y="446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</a:rPr>
              <a:t>October to mid-November 2017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-612576" y="692696"/>
            <a:ext cx="964907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/>
            <a:r>
              <a:rPr lang="en-GB" sz="2800" b="1" dirty="0">
                <a:latin typeface="Calibri" pitchFamily="34" charset="0"/>
                <a:cs typeface="Calibri" pitchFamily="34" charset="0"/>
              </a:rPr>
              <a:t>Helium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infrastructures</a:t>
            </a:r>
          </a:p>
          <a:p>
            <a:pPr lvl="2"/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(25/09-16/10) 3 weeks of shutdown: re-qualification 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the He high pressure storage and helium gas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buffer</a:t>
            </a:r>
          </a:p>
          <a:p>
            <a:pPr lvl="2"/>
            <a:r>
              <a:rPr lang="en-GB" sz="2000" dirty="0" smtClean="0">
                <a:latin typeface="Calibri" pitchFamily="34" charset="0"/>
                <a:cs typeface="Calibri" pitchFamily="34" charset="0"/>
              </a:rPr>
              <a:t>In the meanwhile…</a:t>
            </a:r>
          </a:p>
          <a:p>
            <a:pPr lvl="2"/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Valve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box</a:t>
            </a:r>
          </a:p>
          <a:p>
            <a:pPr lvl="2">
              <a:buFont typeface="Symbol" pitchFamily="18" charset="2"/>
              <a:buChar char="Þ"/>
            </a:pPr>
            <a:r>
              <a:rPr lang="en-GB" sz="2000" dirty="0" smtClean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  <a:sym typeface="Symbol"/>
              </a:rPr>
              <a:t>was </a:t>
            </a:r>
            <a:r>
              <a:rPr lang="en-GB" sz="2000" b="1" dirty="0">
                <a:latin typeface="Calibri" pitchFamily="34" charset="0"/>
                <a:cs typeface="Calibri" pitchFamily="34" charset="0"/>
                <a:sym typeface="Symbol"/>
              </a:rPr>
              <a:t>opened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/>
              </a:rPr>
              <a:t>&amp; accessible 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/>
              </a:rPr>
              <a:t>temperature sensors were disassembled</a:t>
            </a:r>
          </a:p>
          <a:p>
            <a:pPr lvl="2">
              <a:buFont typeface="Symbol" pitchFamily="18" charset="2"/>
              <a:buChar char="Þ"/>
            </a:pPr>
            <a:r>
              <a:rPr lang="en-GB" sz="2000" dirty="0">
                <a:latin typeface="Calibri" pitchFamily="34" charset="0"/>
                <a:cs typeface="Calibri" pitchFamily="34" charset="0"/>
                <a:sym typeface="Symbol"/>
              </a:rPr>
              <a:t> thermal supports of the T° sensors were cleaned and properly greased</a:t>
            </a:r>
          </a:p>
          <a:p>
            <a:pPr lvl="2">
              <a:buFont typeface="Symbol" pitchFamily="18" charset="2"/>
              <a:buChar char="Þ"/>
            </a:pPr>
            <a:r>
              <a:rPr lang="en-GB" sz="2000" dirty="0">
                <a:latin typeface="Calibri" pitchFamily="34" charset="0"/>
                <a:cs typeface="Calibri" pitchFamily="34" charset="0"/>
                <a:sym typeface="Symbol"/>
              </a:rPr>
              <a:t> T° sensors were mounted properly and VB closed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/>
              </a:rPr>
              <a:t>again, ready 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/>
              </a:rPr>
              <a:t>for new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/>
              </a:rPr>
              <a:t>tests </a:t>
            </a:r>
            <a:endParaRPr lang="en-GB" sz="2000" dirty="0">
              <a:latin typeface="Calibri" pitchFamily="34" charset="0"/>
              <a:cs typeface="Calibri" pitchFamily="34" charset="0"/>
              <a:sym typeface="Symbol"/>
            </a:endParaRPr>
          </a:p>
          <a:p>
            <a:pPr lvl="2"/>
            <a:endParaRPr lang="en-GB" sz="2400" b="1" dirty="0" smtClean="0">
              <a:solidFill>
                <a:srgbClr val="4EB258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GB" sz="24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GB" sz="24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Then.. second </a:t>
            </a:r>
            <a:r>
              <a:rPr lang="en-GB" sz="2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cool-down </a:t>
            </a:r>
            <a:endParaRPr lang="en-GB" sz="24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GB" sz="24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16/10-10/11) Operation 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at 2 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K</a:t>
            </a:r>
          </a:p>
          <a:p>
            <a:pPr lvl="2">
              <a:buFont typeface="Symbol" pitchFamily="18" charset="2"/>
              <a:buChar char="Þ"/>
            </a:pPr>
            <a:r>
              <a:rPr lang="en-GB" sz="2000" dirty="0" smtClean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GB" sz="2000" b="1" dirty="0" smtClean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good regulation of the superfluid level in the cryomodule was achieved:</a:t>
            </a:r>
          </a:p>
          <a:p>
            <a:pPr marL="803275" lvl="2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  <a:sym typeface="Symbol"/>
              </a:rPr>
              <a:t>  He 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/>
              </a:rPr>
              <a:t>level of 62.5 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/>
              </a:rPr>
              <a:t>cm: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  <a:sym typeface="Symbol"/>
              </a:rPr>
              <a:t>cavities </a:t>
            </a:r>
            <a:r>
              <a:rPr lang="en-GB" sz="2000" b="1" dirty="0">
                <a:latin typeface="Calibri" pitchFamily="34" charset="0"/>
                <a:cs typeface="Calibri" pitchFamily="34" charset="0"/>
                <a:sym typeface="Symbol"/>
              </a:rPr>
              <a:t>completely filled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  <a:sym typeface="Symbol"/>
              </a:rPr>
              <a:t>up</a:t>
            </a:r>
            <a:r>
              <a:rPr lang="en-GB" sz="2000" dirty="0" smtClean="0">
                <a:latin typeface="Calibri" pitchFamily="34" charset="0"/>
                <a:cs typeface="Calibri" pitchFamily="34" charset="0"/>
                <a:sym typeface="Symbol"/>
              </a:rPr>
              <a:t>;</a:t>
            </a:r>
            <a:endParaRPr lang="en-GB" sz="2000" dirty="0">
              <a:latin typeface="Calibri" pitchFamily="34" charset="0"/>
              <a:cs typeface="Calibri" pitchFamily="34" charset="0"/>
              <a:sym typeface="Symbol"/>
            </a:endParaRPr>
          </a:p>
          <a:p>
            <a:pPr lvl="2">
              <a:buFont typeface="Symbol" pitchFamily="18" charset="2"/>
              <a:buChar char="Þ"/>
            </a:pPr>
            <a:r>
              <a:rPr lang="en-GB" sz="2000" b="1" dirty="0">
                <a:solidFill>
                  <a:srgbClr val="4EB258"/>
                </a:solidFill>
                <a:latin typeface="Calibri" pitchFamily="34" charset="0"/>
                <a:cs typeface="Calibri" pitchFamily="34" charset="0"/>
                <a:sym typeface="Symbol"/>
              </a:rPr>
              <a:t> no significant change of the magnetic shield efficiency during the cooling down to 100K);</a:t>
            </a:r>
          </a:p>
          <a:p>
            <a:pPr lvl="2">
              <a:buFont typeface="Symbol" pitchFamily="18" charset="2"/>
              <a:buChar char="Þ"/>
            </a:pP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 Again…temperatures 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measured at some locations within the valve box and cryomodule are not as expected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 = discrepancy with our estimations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was 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observed;</a:t>
            </a:r>
          </a:p>
          <a:p>
            <a:pPr lvl="2"/>
            <a:endParaRPr lang="en-GB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688632" cy="403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429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19190</TotalTime>
  <Words>1389</Words>
  <Application>Microsoft Office PowerPoint</Application>
  <PresentationFormat>Affichage à l'écran (4:3)</PresentationFormat>
  <Paragraphs>230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bousson</dc:creator>
  <cp:lastModifiedBy>OLRY Guillaume</cp:lastModifiedBy>
  <cp:revision>675</cp:revision>
  <dcterms:created xsi:type="dcterms:W3CDTF">2010-09-15T22:47:19Z</dcterms:created>
  <dcterms:modified xsi:type="dcterms:W3CDTF">2018-06-12T10:35:33Z</dcterms:modified>
</cp:coreProperties>
</file>