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27"/>
  </p:notesMasterIdLst>
  <p:handoutMasterIdLst>
    <p:handoutMasterId r:id="rId28"/>
  </p:handoutMasterIdLst>
  <p:sldIdLst>
    <p:sldId id="303" r:id="rId2"/>
    <p:sldId id="321" r:id="rId3"/>
    <p:sldId id="345" r:id="rId4"/>
    <p:sldId id="346" r:id="rId5"/>
    <p:sldId id="349" r:id="rId6"/>
    <p:sldId id="347" r:id="rId7"/>
    <p:sldId id="348" r:id="rId8"/>
    <p:sldId id="350" r:id="rId9"/>
    <p:sldId id="351" r:id="rId10"/>
    <p:sldId id="352" r:id="rId11"/>
    <p:sldId id="354" r:id="rId12"/>
    <p:sldId id="355" r:id="rId13"/>
    <p:sldId id="358" r:id="rId14"/>
    <p:sldId id="359" r:id="rId15"/>
    <p:sldId id="360" r:id="rId16"/>
    <p:sldId id="362" r:id="rId17"/>
    <p:sldId id="365" r:id="rId18"/>
    <p:sldId id="356" r:id="rId19"/>
    <p:sldId id="363" r:id="rId20"/>
    <p:sldId id="364" r:id="rId21"/>
    <p:sldId id="361" r:id="rId22"/>
    <p:sldId id="344" r:id="rId23"/>
    <p:sldId id="322" r:id="rId24"/>
    <p:sldId id="324" r:id="rId25"/>
    <p:sldId id="35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DF927"/>
    <a:srgbClr val="0099FF"/>
    <a:srgbClr val="D60093"/>
    <a:srgbClr val="66FFFF"/>
    <a:srgbClr val="50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5133" autoAdjust="0"/>
  </p:normalViewPr>
  <p:slideViewPr>
    <p:cSldViewPr>
      <p:cViewPr varScale="1">
        <p:scale>
          <a:sx n="69" d="100"/>
          <a:sy n="69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5D63-60BE-4C57-A997-92231B26DA3C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8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72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9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30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51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26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12 juin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3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8DB628E-FBC3-45BA-9268-4E118354B92C}" type="datetime1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1556792"/>
            <a:ext cx="7315200" cy="254276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1556792"/>
            <a:ext cx="228600" cy="254276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087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1963" y="0"/>
            <a:ext cx="9144000" cy="6857999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555776" y="0"/>
            <a:ext cx="6480720" cy="764704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4000" b="1" i="0" u="none" strike="noStrike" cap="none" spc="0" baseline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« PROJET »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35496" y="787382"/>
            <a:ext cx="9036496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99656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1" i="0" u="none" strike="noStrike" kern="1200" cap="all" spc="0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524101" y="6517168"/>
            <a:ext cx="844038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/>
              <a:t>D. Longuevergne,</a:t>
            </a:r>
            <a:r>
              <a:rPr lang="en-US" sz="1200" b="1" baseline="0" dirty="0" smtClean="0"/>
              <a:t> SLHIPP-8</a:t>
            </a:r>
            <a:r>
              <a:rPr lang="en-US" sz="1200" b="1" dirty="0" smtClean="0"/>
              <a:t>, </a:t>
            </a:r>
            <a:r>
              <a:rPr lang="en-US" sz="1200" b="1" baseline="0" dirty="0" smtClean="0"/>
              <a:t>Uppsala , 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-13</a:t>
            </a:r>
            <a:r>
              <a:rPr lang="en-US" sz="1200" b="1" baseline="30000" dirty="0" smtClean="0"/>
              <a:t>th</a:t>
            </a:r>
            <a:r>
              <a:rPr lang="en-US" sz="1200" b="1" baseline="0" dirty="0" smtClean="0"/>
              <a:t> June 2018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25" name="Titre 10"/>
          <p:cNvSpPr txBox="1">
            <a:spLocks/>
          </p:cNvSpPr>
          <p:nvPr userDrawn="1"/>
        </p:nvSpPr>
        <p:spPr>
          <a:xfrm>
            <a:off x="524101" y="44624"/>
            <a:ext cx="2751755" cy="76470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buFont typeface="Arial" pitchFamily="34" charset="0"/>
              <a:buNone/>
              <a:defRPr sz="4400" b="1" i="0" u="none" strike="noStrike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Arial Bold"/>
              <a:ea typeface="+mj-ea"/>
              <a:cs typeface="+mj-cs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908720"/>
            <a:ext cx="8424936" cy="55446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 smtClean="0"/>
              <a:t>Texte</a:t>
            </a:r>
          </a:p>
          <a:p>
            <a:pPr lvl="1"/>
            <a:r>
              <a:rPr lang="fr-FR" dirty="0" smtClean="0"/>
              <a:t>Texte</a:t>
            </a:r>
          </a:p>
          <a:p>
            <a:pPr lvl="2"/>
            <a:r>
              <a:rPr lang="fr-FR" dirty="0" smtClean="0"/>
              <a:t>Texte</a:t>
            </a:r>
          </a:p>
          <a:p>
            <a:pPr lvl="3"/>
            <a:r>
              <a:rPr lang="fr-FR" dirty="0" smtClean="0"/>
              <a:t>Texte</a:t>
            </a:r>
          </a:p>
        </p:txBody>
      </p:sp>
      <p:cxnSp>
        <p:nvCxnSpPr>
          <p:cNvPr id="27" name="Connecteur droit 26"/>
          <p:cNvCxnSpPr/>
          <p:nvPr userDrawn="1"/>
        </p:nvCxnSpPr>
        <p:spPr>
          <a:xfrm>
            <a:off x="35496" y="836712"/>
            <a:ext cx="2160240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467544" y="692696"/>
            <a:ext cx="0" cy="6165304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IPN_gif64trans_L200px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6880" y="10137"/>
            <a:ext cx="1267079" cy="74124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DB628E-FBC3-45BA-9268-4E118354B92C}" type="datetime1">
              <a:rPr lang="fr-FR" smtClean="0"/>
              <a:pPr/>
              <a:t>12/06/2018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18.jpe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700808"/>
            <a:ext cx="6858000" cy="106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FLUX TRAPPING STUDIES ON LOW BETA CAVITIES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35696" y="4941168"/>
            <a:ext cx="5328592" cy="1368152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/>
              <a:t>D.  Longuevergne, P. Duchesne</a:t>
            </a:r>
          </a:p>
          <a:p>
            <a:pPr algn="ctr"/>
            <a:r>
              <a:rPr lang="fr-FR" sz="1800" dirty="0" smtClean="0"/>
              <a:t>IPN Orsay 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2069316" y="25455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SLHIPP-8, Uppsala, 12-13 June 2018</a:t>
            </a:r>
            <a:endParaRPr lang="fr-FR" dirty="0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70" y="88456"/>
            <a:ext cx="1723268" cy="100811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 t="10599"/>
          <a:stretch>
            <a:fillRect/>
          </a:stretch>
        </p:blipFill>
        <p:spPr bwMode="auto">
          <a:xfrm>
            <a:off x="881006" y="6046014"/>
            <a:ext cx="1246312" cy="79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MYRRHA: Science Towards Sustainabil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4"/>
          <a:stretch/>
        </p:blipFill>
        <p:spPr bwMode="auto">
          <a:xfrm>
            <a:off x="6660232" y="4401612"/>
            <a:ext cx="1966102" cy="8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7" descr="ESS-vit-logg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" y="4461644"/>
            <a:ext cx="1966102" cy="1051866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2" name="Image 182" descr="PSU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53" y="6046014"/>
            <a:ext cx="740891" cy="79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 result for myrte logo h20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91" y="5404801"/>
            <a:ext cx="2184742" cy="7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7258" y="5783524"/>
            <a:ext cx="2585467" cy="8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FACILITIES AND EQUIPMENT AT IPNO</a:t>
            </a: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cryostat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magnetic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configurations</a:t>
            </a: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3 types of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cavities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MAGNETIC SENSITIVITY RESULTS</a:t>
            </a: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On SPIRAL2 Quarter-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Wave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Resonator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On MYRRHA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Spoke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Resonnator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On ESS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Spoke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Resonnator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dirty="0" smtClean="0"/>
          </a:p>
          <a:p>
            <a:r>
              <a:rPr lang="fr-FR" dirty="0" smtClean="0"/>
              <a:t>ANALYSIS</a:t>
            </a:r>
          </a:p>
          <a:p>
            <a:pPr lvl="1"/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Cooling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conditions</a:t>
            </a:r>
          </a:p>
          <a:p>
            <a:pPr lvl="1"/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Geometrical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Field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dependence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dependence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0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23445" y="980728"/>
            <a:ext cx="8297027" cy="2664296"/>
          </a:xfrm>
        </p:spPr>
        <p:txBody>
          <a:bodyPr>
            <a:noAutofit/>
          </a:bodyPr>
          <a:lstStyle/>
          <a:p>
            <a:r>
              <a:rPr lang="fr-FR" sz="2000" b="1" u="sng" dirty="0" smtClean="0"/>
              <a:t>On MYRRHA </a:t>
            </a:r>
            <a:r>
              <a:rPr lang="fr-FR" sz="2000" b="1" u="sng" dirty="0" err="1" smtClean="0"/>
              <a:t>Spoke</a:t>
            </a:r>
            <a:r>
              <a:rPr lang="fr-FR" sz="2000" b="1" u="sng" dirty="0" smtClean="0"/>
              <a:t> :</a:t>
            </a:r>
          </a:p>
          <a:p>
            <a:endParaRPr lang="fr-FR" sz="2000" b="1" u="sng" dirty="0" smtClean="0"/>
          </a:p>
          <a:p>
            <a:pPr lvl="1"/>
            <a:r>
              <a:rPr lang="fr-FR" sz="1700" dirty="0" smtClean="0">
                <a:sym typeface="Symbol" panose="05050102010706020507" pitchFamily="18" charset="2"/>
              </a:rPr>
              <a:t>SLOW COOL-DOWN (T ~ 0.5K)	FAST </a:t>
            </a:r>
            <a:r>
              <a:rPr lang="fr-FR" sz="1700" dirty="0">
                <a:sym typeface="Symbol" panose="05050102010706020507" pitchFamily="18" charset="2"/>
              </a:rPr>
              <a:t>COOL-DOWN (T ~ </a:t>
            </a:r>
            <a:r>
              <a:rPr lang="fr-FR" sz="1700" dirty="0" smtClean="0">
                <a:sym typeface="Symbol" panose="05050102010706020507" pitchFamily="18" charset="2"/>
              </a:rPr>
              <a:t>4K)</a:t>
            </a: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With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fast</a:t>
            </a:r>
            <a:r>
              <a:rPr lang="fr-FR" sz="1700" dirty="0" smtClean="0">
                <a:sym typeface="Symbol" panose="05050102010706020507" pitchFamily="18" charset="2"/>
              </a:rPr>
              <a:t> cool down, </a:t>
            </a:r>
            <a:r>
              <a:rPr lang="fr-FR" sz="1700" dirty="0" err="1" smtClean="0">
                <a:sym typeface="Symbol" panose="05050102010706020507" pitchFamily="18" charset="2"/>
              </a:rPr>
              <a:t>magnetic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field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difference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before</a:t>
            </a:r>
            <a:r>
              <a:rPr lang="fr-FR" sz="1700" dirty="0" smtClean="0">
                <a:sym typeface="Symbol" panose="05050102010706020507" pitchFamily="18" charset="2"/>
              </a:rPr>
              <a:t>/</a:t>
            </a:r>
            <a:r>
              <a:rPr lang="fr-FR" sz="1700" dirty="0" err="1" smtClean="0">
                <a:sym typeface="Symbol" panose="05050102010706020507" pitchFamily="18" charset="2"/>
              </a:rPr>
              <a:t>after</a:t>
            </a:r>
            <a:r>
              <a:rPr lang="fr-FR" sz="1700" dirty="0" smtClean="0">
                <a:sym typeface="Symbol" panose="05050102010706020507" pitchFamily="18" charset="2"/>
              </a:rPr>
              <a:t> transition </a:t>
            </a:r>
            <a:r>
              <a:rPr lang="fr-FR" sz="1700" dirty="0" err="1" smtClean="0">
                <a:sym typeface="Symbol" panose="05050102010706020507" pitchFamily="18" charset="2"/>
              </a:rPr>
              <a:t>is</a:t>
            </a:r>
            <a:r>
              <a:rPr lang="fr-FR" sz="1700" dirty="0" smtClean="0">
                <a:sym typeface="Symbol" panose="05050102010706020507" pitchFamily="18" charset="2"/>
              </a:rPr>
              <a:t> 3 times </a:t>
            </a:r>
            <a:r>
              <a:rPr lang="fr-FR" sz="1700" dirty="0" err="1" smtClean="0">
                <a:sym typeface="Symbol" panose="05050102010706020507" pitchFamily="18" charset="2"/>
              </a:rPr>
              <a:t>bigger</a:t>
            </a:r>
            <a:r>
              <a:rPr lang="fr-FR" sz="1700" dirty="0" smtClean="0">
                <a:sym typeface="Symbol" panose="05050102010706020507" pitchFamily="18" charset="2"/>
              </a:rPr>
              <a:t>!</a:t>
            </a: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Expect</a:t>
            </a:r>
            <a:r>
              <a:rPr lang="fr-FR" sz="1700" dirty="0" smtClean="0">
                <a:sym typeface="Symbol" panose="05050102010706020507" pitchFamily="18" charset="2"/>
              </a:rPr>
              <a:t> a </a:t>
            </a:r>
            <a:r>
              <a:rPr lang="fr-FR" sz="1700" dirty="0" err="1" smtClean="0">
                <a:sym typeface="Symbol" panose="05050102010706020507" pitchFamily="18" charset="2"/>
              </a:rPr>
              <a:t>significant</a:t>
            </a:r>
            <a:r>
              <a:rPr lang="fr-FR" sz="1700" dirty="0" smtClean="0">
                <a:sym typeface="Symbol" panose="05050102010706020507" pitchFamily="18" charset="2"/>
              </a:rPr>
              <a:t> change in surface </a:t>
            </a:r>
            <a:r>
              <a:rPr lang="fr-FR" sz="1700" dirty="0" err="1" smtClean="0">
                <a:sym typeface="Symbol" panose="05050102010706020507" pitchFamily="18" charset="2"/>
              </a:rPr>
              <a:t>resistance</a:t>
            </a:r>
            <a:r>
              <a:rPr lang="fr-FR" sz="1700" dirty="0" smtClean="0">
                <a:sym typeface="Symbol" panose="05050102010706020507" pitchFamily="18" charset="2"/>
              </a:rPr>
              <a:t> ?</a:t>
            </a:r>
          </a:p>
        </p:txBody>
      </p:sp>
      <p:sp>
        <p:nvSpPr>
          <p:cNvPr id="6" name="ZoneTexte 5"/>
          <p:cNvSpPr txBox="1"/>
          <p:nvPr/>
        </p:nvSpPr>
        <p:spPr>
          <a:xfrm flipV="1">
            <a:off x="-153662" y="1140602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Cooling</a:t>
            </a:r>
            <a:r>
              <a:rPr lang="fr-FR" sz="3200" b="1" dirty="0" smtClean="0">
                <a:latin typeface="Arial Black" pitchFamily="34" charset="0"/>
              </a:rPr>
              <a:t> conditions 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4" y="2232168"/>
            <a:ext cx="4348581" cy="28530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32168"/>
            <a:ext cx="4003488" cy="28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23445" y="980728"/>
            <a:ext cx="8297027" cy="2664296"/>
          </a:xfrm>
        </p:spPr>
        <p:txBody>
          <a:bodyPr>
            <a:noAutofit/>
          </a:bodyPr>
          <a:lstStyle/>
          <a:p>
            <a:r>
              <a:rPr lang="fr-FR" sz="2000" b="1" u="sng" dirty="0" smtClean="0"/>
              <a:t>On MYRRHA </a:t>
            </a:r>
            <a:r>
              <a:rPr lang="fr-FR" sz="2000" b="1" u="sng" dirty="0" err="1" smtClean="0"/>
              <a:t>Spoke</a:t>
            </a:r>
            <a:r>
              <a:rPr lang="fr-FR" sz="2000" b="1" u="sng" dirty="0" smtClean="0"/>
              <a:t> :</a:t>
            </a:r>
          </a:p>
          <a:p>
            <a:endParaRPr lang="fr-FR" sz="2000" b="1" u="sng" dirty="0" smtClean="0"/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Between</a:t>
            </a:r>
            <a:r>
              <a:rPr lang="fr-FR" sz="1700" dirty="0" smtClean="0">
                <a:sym typeface="Symbol" panose="05050102010706020507" pitchFamily="18" charset="2"/>
              </a:rPr>
              <a:t> slow and </a:t>
            </a:r>
            <a:r>
              <a:rPr lang="fr-FR" sz="1700" dirty="0" err="1" smtClean="0">
                <a:sym typeface="Symbol" panose="05050102010706020507" pitchFamily="18" charset="2"/>
              </a:rPr>
              <a:t>fast</a:t>
            </a:r>
            <a:r>
              <a:rPr lang="fr-FR" sz="1700" dirty="0" smtClean="0">
                <a:sym typeface="Symbol" panose="05050102010706020507" pitchFamily="18" charset="2"/>
              </a:rPr>
              <a:t> cool-down, a </a:t>
            </a:r>
            <a:r>
              <a:rPr lang="fr-FR" sz="1700" dirty="0" err="1" smtClean="0">
                <a:sym typeface="Symbol" panose="05050102010706020507" pitchFamily="18" charset="2"/>
              </a:rPr>
              <a:t>difference</a:t>
            </a:r>
            <a:r>
              <a:rPr lang="fr-FR" sz="1700" dirty="0" smtClean="0">
                <a:sym typeface="Symbol" panose="05050102010706020507" pitchFamily="18" charset="2"/>
              </a:rPr>
              <a:t> of 0.2 n </a:t>
            </a:r>
            <a:r>
              <a:rPr lang="fr-FR" sz="1700" dirty="0" err="1" smtClean="0">
                <a:sym typeface="Symbol" panose="05050102010706020507" pitchFamily="18" charset="2"/>
              </a:rPr>
              <a:t>measured</a:t>
            </a:r>
            <a:r>
              <a:rPr lang="fr-FR" sz="1700" dirty="0" smtClean="0">
                <a:sym typeface="Symbol" panose="05050102010706020507" pitchFamily="18" charset="2"/>
              </a:rPr>
              <a:t> over 6 </a:t>
            </a:r>
            <a:r>
              <a:rPr lang="fr-FR" sz="1700" dirty="0">
                <a:sym typeface="Symbol" panose="05050102010706020507" pitchFamily="18" charset="2"/>
              </a:rPr>
              <a:t>n</a:t>
            </a:r>
            <a:r>
              <a:rPr lang="fr-FR" sz="1700" dirty="0" smtClean="0">
                <a:sym typeface="Symbol" panose="05050102010706020507" pitchFamily="18" charset="2"/>
              </a:rPr>
              <a:t>. </a:t>
            </a:r>
          </a:p>
          <a:p>
            <a:pPr lvl="1"/>
            <a:r>
              <a:rPr lang="fr-FR" sz="1700" dirty="0" smtClean="0">
                <a:sym typeface="Symbol" panose="05050102010706020507" pitchFamily="18" charset="2"/>
              </a:rPr>
              <a:t>No flux expulsion </a:t>
            </a:r>
            <a:r>
              <a:rPr lang="fr-FR" sz="1700" dirty="0" err="1" smtClean="0">
                <a:sym typeface="Symbol" panose="05050102010706020507" pitchFamily="18" charset="2"/>
              </a:rPr>
              <a:t>is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observed</a:t>
            </a:r>
            <a:r>
              <a:rPr lang="fr-FR" sz="1700" dirty="0" smtClean="0">
                <a:sym typeface="Symbol" panose="05050102010706020507" pitchFamily="18" charset="2"/>
              </a:rPr>
              <a:t> but </a:t>
            </a:r>
            <a:r>
              <a:rPr lang="fr-FR" sz="1700" dirty="0" err="1" smtClean="0">
                <a:sym typeface="Symbol" panose="05050102010706020507" pitchFamily="18" charset="2"/>
              </a:rPr>
              <a:t>field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re-distribution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after</a:t>
            </a:r>
            <a:r>
              <a:rPr lang="fr-FR" sz="1700" dirty="0" smtClean="0">
                <a:sym typeface="Symbol" panose="05050102010706020507" pitchFamily="18" charset="2"/>
              </a:rPr>
              <a:t> transition</a:t>
            </a:r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 flipV="1">
            <a:off x="-153662" y="1140602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Cooling</a:t>
            </a:r>
            <a:r>
              <a:rPr lang="fr-FR" sz="3200" b="1" dirty="0" smtClean="0">
                <a:latin typeface="Arial Black" pitchFamily="34" charset="0"/>
              </a:rPr>
              <a:t> conditions 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07343"/>
            <a:ext cx="6319440" cy="41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53663" y="737320"/>
            <a:ext cx="677108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Geometrical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r>
              <a:rPr lang="fr-FR" sz="3200" b="1" dirty="0" err="1" smtClean="0">
                <a:latin typeface="Arial Black" pitchFamily="34" charset="0"/>
              </a:rPr>
              <a:t>effect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23445" y="980728"/>
            <a:ext cx="8297027" cy="2664296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ym typeface="Symbol" panose="05050102010706020507" pitchFamily="18" charset="2"/>
              </a:rPr>
              <a:t>Flux </a:t>
            </a:r>
            <a:r>
              <a:rPr lang="fr-FR" sz="2000" b="1" dirty="0" err="1" smtClean="0">
                <a:sym typeface="Symbol" panose="05050102010706020507" pitchFamily="18" charset="2"/>
              </a:rPr>
              <a:t>trapping</a:t>
            </a:r>
            <a:r>
              <a:rPr lang="fr-FR" sz="2000" b="1" dirty="0" smtClean="0">
                <a:sym typeface="Symbol" panose="05050102010706020507" pitchFamily="18" charset="2"/>
              </a:rPr>
              <a:t> :</a:t>
            </a:r>
          </a:p>
          <a:p>
            <a:r>
              <a:rPr lang="fr-FR" sz="2000" b="1" dirty="0" err="1" smtClean="0">
                <a:sym typeface="Symbol" panose="05050102010706020507" pitchFamily="18" charset="2"/>
              </a:rPr>
              <a:t>Only</a:t>
            </a:r>
            <a:r>
              <a:rPr lang="fr-FR" sz="2000" b="1" dirty="0" smtClean="0">
                <a:sym typeface="Symbol" panose="05050102010706020507" pitchFamily="18" charset="2"/>
              </a:rPr>
              <a:t> normal component to the surface </a:t>
            </a:r>
            <a:r>
              <a:rPr lang="fr-FR" sz="2000" b="1" dirty="0" err="1" smtClean="0">
                <a:sym typeface="Symbol" panose="05050102010706020507" pitchFamily="18" charset="2"/>
              </a:rPr>
              <a:t>is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trapped</a:t>
            </a:r>
            <a:r>
              <a:rPr lang="fr-FR" sz="2000" b="1" dirty="0">
                <a:sym typeface="Symbol" panose="05050102010706020507" pitchFamily="18" charset="2"/>
              </a:rPr>
              <a:t> </a:t>
            </a:r>
            <a:r>
              <a:rPr lang="fr-FR" sz="2000" b="1" dirty="0" smtClean="0">
                <a:sym typeface="Symbol" panose="05050102010706020507" pitchFamily="18" charset="2"/>
              </a:rPr>
              <a:t>(SP2 QWR </a:t>
            </a:r>
            <a:r>
              <a:rPr lang="fr-FR" sz="2000" b="1" dirty="0" err="1" smtClean="0">
                <a:sym typeface="Symbol" panose="05050102010706020507" pitchFamily="18" charset="2"/>
              </a:rPr>
              <a:t>is</a:t>
            </a:r>
            <a:r>
              <a:rPr lang="fr-FR" sz="2000" b="1" dirty="0" smtClean="0">
                <a:sym typeface="Symbol" panose="05050102010706020507" pitchFamily="18" charset="2"/>
              </a:rPr>
              <a:t> a good </a:t>
            </a:r>
            <a:r>
              <a:rPr lang="fr-FR" sz="2000" b="1" dirty="0" err="1" smtClean="0">
                <a:sym typeface="Symbol" panose="05050102010706020507" pitchFamily="18" charset="2"/>
              </a:rPr>
              <a:t>example</a:t>
            </a:r>
            <a:r>
              <a:rPr lang="fr-FR" sz="2000" b="1" dirty="0" smtClean="0">
                <a:sym typeface="Symbol" panose="05050102010706020507" pitchFamily="18" charset="2"/>
              </a:rPr>
              <a:t>). </a:t>
            </a:r>
          </a:p>
          <a:p>
            <a:r>
              <a:rPr lang="fr-FR" sz="2000" b="1" dirty="0" smtClean="0">
                <a:sym typeface="Symbol" panose="05050102010706020507" pitchFamily="18" charset="2"/>
              </a:rPr>
              <a:t>How to </a:t>
            </a:r>
            <a:r>
              <a:rPr lang="fr-FR" sz="2000" b="1" dirty="0" err="1" smtClean="0">
                <a:sym typeface="Symbol" panose="05050102010706020507" pitchFamily="18" charset="2"/>
              </a:rPr>
              <a:t>predict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magnetic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sensitivity</a:t>
            </a:r>
            <a:r>
              <a:rPr lang="fr-FR" sz="2000" b="1" dirty="0" smtClean="0">
                <a:sym typeface="Symbol" panose="05050102010706020507" pitchFamily="18" charset="2"/>
              </a:rPr>
              <a:t> of a structure </a:t>
            </a:r>
            <a:r>
              <a:rPr lang="fr-FR" sz="2000" b="1" dirty="0" err="1" smtClean="0">
                <a:sym typeface="Symbol" panose="05050102010706020507" pitchFamily="18" charset="2"/>
              </a:rPr>
              <a:t>with</a:t>
            </a:r>
            <a:r>
              <a:rPr lang="fr-FR" sz="2000" b="1" dirty="0" smtClean="0">
                <a:sym typeface="Symbol" panose="05050102010706020507" pitchFamily="18" charset="2"/>
              </a:rPr>
              <a:t> simulation code :</a:t>
            </a:r>
          </a:p>
          <a:p>
            <a:pPr lvl="1"/>
            <a:r>
              <a:rPr lang="fr-FR" sz="1700" b="1" dirty="0" err="1" smtClean="0">
                <a:sym typeface="Symbol" panose="05050102010706020507" pitchFamily="18" charset="2"/>
              </a:rPr>
              <a:t>Need</a:t>
            </a:r>
            <a:r>
              <a:rPr lang="fr-FR" sz="1700" b="1" dirty="0" smtClean="0">
                <a:sym typeface="Symbol" panose="05050102010706020507" pitchFamily="18" charset="2"/>
              </a:rPr>
              <a:t> to know normal </a:t>
            </a:r>
            <a:r>
              <a:rPr lang="fr-FR" sz="1700" b="1" dirty="0" err="1" smtClean="0">
                <a:sym typeface="Symbol" panose="05050102010706020507" pitchFamily="18" charset="2"/>
              </a:rPr>
              <a:t>vector</a:t>
            </a:r>
            <a:r>
              <a:rPr lang="fr-FR" sz="1700" b="1" dirty="0" smtClean="0">
                <a:sym typeface="Symbol" panose="05050102010706020507" pitchFamily="18" charset="2"/>
              </a:rPr>
              <a:t> of </a:t>
            </a:r>
            <a:r>
              <a:rPr lang="fr-FR" sz="1700" b="1" dirty="0" err="1" smtClean="0">
                <a:sym typeface="Symbol" panose="05050102010706020507" pitchFamily="18" charset="2"/>
              </a:rPr>
              <a:t>each</a:t>
            </a:r>
            <a:r>
              <a:rPr lang="fr-FR" sz="1700" b="1" dirty="0" smtClean="0">
                <a:sym typeface="Symbol" panose="05050102010706020507" pitchFamily="18" charset="2"/>
              </a:rPr>
              <a:t> </a:t>
            </a:r>
            <a:r>
              <a:rPr lang="fr-FR" sz="1700" b="1" dirty="0" err="1" smtClean="0">
                <a:sym typeface="Symbol" panose="05050102010706020507" pitchFamily="18" charset="2"/>
              </a:rPr>
              <a:t>mesh</a:t>
            </a:r>
            <a:r>
              <a:rPr lang="fr-FR" sz="1700" b="1" dirty="0" smtClean="0">
                <a:sym typeface="Symbol" panose="05050102010706020507" pitchFamily="18" charset="2"/>
              </a:rPr>
              <a:t> =&gt; </a:t>
            </a:r>
            <a:r>
              <a:rPr lang="fr-FR" sz="1700" b="1" dirty="0" err="1" smtClean="0">
                <a:sym typeface="Symbol" panose="05050102010706020507" pitchFamily="18" charset="2"/>
              </a:rPr>
              <a:t>mapping</a:t>
            </a:r>
            <a:r>
              <a:rPr lang="fr-FR" sz="1700" b="1" dirty="0" smtClean="0">
                <a:sym typeface="Symbol" panose="05050102010706020507" pitchFamily="18" charset="2"/>
              </a:rPr>
              <a:t> of </a:t>
            </a:r>
            <a:r>
              <a:rPr lang="fr-FR" sz="1700" b="1" dirty="0" err="1" smtClean="0">
                <a:sym typeface="Symbol" panose="05050102010706020507" pitchFamily="18" charset="2"/>
              </a:rPr>
              <a:t>trapped</a:t>
            </a:r>
            <a:r>
              <a:rPr lang="fr-FR" sz="1700" b="1" dirty="0" smtClean="0">
                <a:sym typeface="Symbol" panose="05050102010706020507" pitchFamily="18" charset="2"/>
              </a:rPr>
              <a:t> flux</a:t>
            </a:r>
          </a:p>
          <a:p>
            <a:r>
              <a:rPr lang="fr-FR" sz="2000" b="1" dirty="0" err="1" smtClean="0">
                <a:sym typeface="Symbol" panose="05050102010706020507" pitchFamily="18" charset="2"/>
              </a:rPr>
              <a:t>Sensitivity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is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measured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experimentally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from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Qo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measurement</a:t>
            </a:r>
            <a:r>
              <a:rPr lang="fr-FR" sz="2000" b="1" dirty="0" smtClean="0">
                <a:sym typeface="Symbol" panose="05050102010706020507" pitchFamily="18" charset="2"/>
              </a:rPr>
              <a:t> : power </a:t>
            </a:r>
            <a:r>
              <a:rPr lang="fr-FR" sz="2000" b="1" dirty="0" err="1" smtClean="0">
                <a:sym typeface="Symbol" panose="05050102010706020507" pitchFamily="18" charset="2"/>
              </a:rPr>
              <a:t>measurement</a:t>
            </a:r>
            <a:endParaRPr lang="fr-FR" sz="20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1700" b="1" dirty="0" err="1" smtClean="0">
                <a:sym typeface="Symbol" panose="05050102010706020507" pitchFamily="18" charset="2"/>
              </a:rPr>
              <a:t>Trapped</a:t>
            </a:r>
            <a:r>
              <a:rPr lang="fr-FR" sz="1700" b="1" dirty="0" smtClean="0">
                <a:sym typeface="Symbol" panose="05050102010706020507" pitchFamily="18" charset="2"/>
              </a:rPr>
              <a:t> flux </a:t>
            </a:r>
            <a:r>
              <a:rPr lang="fr-FR" sz="1700" b="1" dirty="0" err="1" smtClean="0">
                <a:sym typeface="Symbol" panose="05050102010706020507" pitchFamily="18" charset="2"/>
              </a:rPr>
              <a:t>induces</a:t>
            </a:r>
            <a:r>
              <a:rPr lang="fr-FR" sz="1700" b="1" dirty="0" smtClean="0">
                <a:sym typeface="Symbol" panose="05050102010706020507" pitchFamily="18" charset="2"/>
              </a:rPr>
              <a:t> dissipations </a:t>
            </a:r>
            <a:r>
              <a:rPr lang="fr-FR" sz="1700" b="1" dirty="0" err="1" smtClean="0">
                <a:sym typeface="Symbol" panose="05050102010706020507" pitchFamily="18" charset="2"/>
              </a:rPr>
              <a:t>only</a:t>
            </a:r>
            <a:r>
              <a:rPr lang="fr-FR" sz="1700" b="1" dirty="0" smtClean="0">
                <a:sym typeface="Symbol" panose="05050102010706020507" pitchFamily="18" charset="2"/>
              </a:rPr>
              <a:t> in RF </a:t>
            </a:r>
            <a:r>
              <a:rPr lang="fr-FR" sz="1700" b="1" dirty="0" err="1" smtClean="0">
                <a:sym typeface="Symbol" panose="05050102010706020507" pitchFamily="18" charset="2"/>
              </a:rPr>
              <a:t>magnetic</a:t>
            </a:r>
            <a:r>
              <a:rPr lang="fr-FR" sz="1700" b="1" dirty="0" smtClean="0">
                <a:sym typeface="Symbol" panose="05050102010706020507" pitchFamily="18" charset="2"/>
              </a:rPr>
              <a:t> </a:t>
            </a:r>
            <a:r>
              <a:rPr lang="fr-FR" sz="1700" b="1" dirty="0" err="1" smtClean="0">
                <a:sym typeface="Symbol" panose="05050102010706020507" pitchFamily="18" charset="2"/>
              </a:rPr>
              <a:t>field</a:t>
            </a:r>
            <a:r>
              <a:rPr lang="fr-FR" sz="1700" b="1" dirty="0" smtClean="0">
                <a:sym typeface="Symbol" panose="05050102010706020507" pitchFamily="18" charset="2"/>
              </a:rPr>
              <a:t> </a:t>
            </a:r>
            <a:r>
              <a:rPr lang="fr-FR" sz="1700" b="1" dirty="0" err="1" smtClean="0">
                <a:sym typeface="Symbol" panose="05050102010706020507" pitchFamily="18" charset="2"/>
              </a:rPr>
              <a:t>regions</a:t>
            </a:r>
            <a:endParaRPr lang="fr-FR" sz="1700" b="1" dirty="0" smtClean="0">
              <a:sym typeface="Symbol" panose="05050102010706020507" pitchFamily="18" charset="2"/>
            </a:endParaRPr>
          </a:p>
          <a:p>
            <a:pPr lvl="1"/>
            <a:endParaRPr lang="fr-FR" sz="1700" b="1" dirty="0" smtClean="0">
              <a:sym typeface="Symbol" panose="05050102010706020507" pitchFamily="18" charset="2"/>
            </a:endParaRPr>
          </a:p>
          <a:p>
            <a:pPr lvl="2"/>
            <a:endParaRPr lang="fr-FR" sz="11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910741"/>
              </p:ext>
            </p:extLst>
          </p:nvPr>
        </p:nvGraphicFramePr>
        <p:xfrm>
          <a:off x="2717800" y="4437063"/>
          <a:ext cx="333851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Équation" r:id="rId3" imgW="1485720" imgH="736560" progId="Equation.3">
                  <p:embed/>
                </p:oleObj>
              </mc:Choice>
              <mc:Fallback>
                <p:oleObj name="Équation" r:id="rId3" imgW="1485720" imgH="736560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437063"/>
                        <a:ext cx="3338513" cy="165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53663" y="737320"/>
            <a:ext cx="677108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Geometrical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r>
              <a:rPr lang="fr-FR" sz="3200" b="1" dirty="0" err="1" smtClean="0">
                <a:latin typeface="Arial Black" pitchFamily="34" charset="0"/>
              </a:rPr>
              <a:t>effect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70537"/>
              </p:ext>
            </p:extLst>
          </p:nvPr>
        </p:nvGraphicFramePr>
        <p:xfrm>
          <a:off x="827584" y="980728"/>
          <a:ext cx="7704856" cy="587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603401296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408922387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3978806413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1143098079"/>
                    </a:ext>
                  </a:extLst>
                </a:gridCol>
              </a:tblGrid>
              <a:tr h="938088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Trapped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 flux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RF surface </a:t>
                      </a:r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Sensitivity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magnetic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559457"/>
                  </a:ext>
                </a:extLst>
              </a:tr>
              <a:tr h="241882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SPIRAL2 QWR – vertical 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433641"/>
                  </a:ext>
                </a:extLst>
              </a:tr>
              <a:tr h="252035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SPIRAL2 QWR – horizontal 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462146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60" y="4420838"/>
            <a:ext cx="1296144" cy="23042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437112"/>
            <a:ext cx="1368152" cy="22879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4425336"/>
            <a:ext cx="995168" cy="22997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210" y="1955272"/>
            <a:ext cx="1024345" cy="23195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60" y="1955272"/>
            <a:ext cx="1296144" cy="230425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1955271"/>
            <a:ext cx="1117025" cy="233715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3779912" y="2564904"/>
            <a:ext cx="0" cy="701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549992" y="5374195"/>
            <a:ext cx="805667" cy="413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53663" y="737320"/>
            <a:ext cx="677108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Geometrical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r>
              <a:rPr lang="fr-FR" sz="3200" b="1" dirty="0" err="1" smtClean="0">
                <a:latin typeface="Arial Black" pitchFamily="34" charset="0"/>
              </a:rPr>
              <a:t>effect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60566"/>
              </p:ext>
            </p:extLst>
          </p:nvPr>
        </p:nvGraphicFramePr>
        <p:xfrm>
          <a:off x="539552" y="936160"/>
          <a:ext cx="7704855" cy="566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>
                  <a:extLst>
                    <a:ext uri="{9D8B030D-6E8A-4147-A177-3AD203B41FA5}">
                      <a16:colId xmlns:a16="http://schemas.microsoft.com/office/drawing/2014/main" val="603401296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189946133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4089223870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97880641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1143098079"/>
                    </a:ext>
                  </a:extLst>
                </a:gridCol>
              </a:tblGrid>
              <a:tr h="84755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FR" sz="2800" b="1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/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mG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Transverse</a:t>
                      </a:r>
                      <a:r>
                        <a:rPr lang="fr-FR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b="1" baseline="0" dirty="0" err="1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bg1"/>
                          </a:solidFill>
                        </a:rPr>
                        <a:t>Beam</a:t>
                      </a:r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 axis </a:t>
                      </a:r>
                      <a:r>
                        <a:rPr lang="fr-FR" sz="2000" b="1" dirty="0" err="1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Vertical </a:t>
                      </a:r>
                      <a:r>
                        <a:rPr lang="fr-FR" sz="2000" b="1" dirty="0" err="1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559457"/>
                  </a:ext>
                </a:extLst>
              </a:tr>
              <a:tr h="494697"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SPIRAL2 QWR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@4.2K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@ 88 MHz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Calculated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0.048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0.048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0.011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433641"/>
                  </a:ext>
                </a:extLst>
              </a:tr>
              <a:tr h="4946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rgbClr val="0066FF"/>
                          </a:solidFill>
                        </a:rPr>
                        <a:t>Measured</a:t>
                      </a:r>
                      <a:endParaRPr lang="fr-FR" sz="20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66FF"/>
                          </a:solidFill>
                        </a:rPr>
                        <a:t>0.05</a:t>
                      </a:r>
                      <a:endParaRPr lang="fr-FR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66FF"/>
                          </a:solidFill>
                        </a:rPr>
                        <a:t>0.006</a:t>
                      </a:r>
                      <a:endParaRPr lang="fr-FR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04301"/>
                  </a:ext>
                </a:extLst>
              </a:tr>
              <a:tr h="4946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rgbClr val="00B050"/>
                          </a:solidFill>
                        </a:rPr>
                        <a:t>Error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 (%)</a:t>
                      </a:r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fr-FR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00B050"/>
                          </a:solidFill>
                        </a:rPr>
                        <a:t>-50</a:t>
                      </a:r>
                      <a:endParaRPr lang="fr-FR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865315"/>
                  </a:ext>
                </a:extLst>
              </a:tr>
              <a:tr h="552061"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MYRRHA SPOKE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@4.2K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@352 MHz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Calculated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0.088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0.076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0.069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9462146"/>
                  </a:ext>
                </a:extLst>
              </a:tr>
              <a:tr h="552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rgbClr val="0066FF"/>
                          </a:solidFill>
                        </a:rPr>
                        <a:t>Measured</a:t>
                      </a:r>
                      <a:endParaRPr lang="fr-FR" sz="20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66FF"/>
                          </a:solidFill>
                        </a:rPr>
                        <a:t>0.05</a:t>
                      </a:r>
                      <a:endParaRPr lang="fr-FR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765307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rgbClr val="00B050"/>
                          </a:solidFill>
                        </a:rPr>
                        <a:t>Error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 (%)</a:t>
                      </a:r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fr-FR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295387"/>
                  </a:ext>
                </a:extLst>
              </a:tr>
              <a:tr h="557789"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ESS SPOKE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@4.2K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@352 MHz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Calculated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0.078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0.066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0.084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0694784"/>
                  </a:ext>
                </a:extLst>
              </a:tr>
              <a:tr h="5577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rgbClr val="0066FF"/>
                          </a:solidFill>
                        </a:rPr>
                        <a:t>Measured</a:t>
                      </a:r>
                      <a:endParaRPr lang="fr-FR" sz="20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66FF"/>
                          </a:solidFill>
                        </a:rPr>
                        <a:t>0.075</a:t>
                      </a:r>
                      <a:endParaRPr lang="fr-FR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94587"/>
                  </a:ext>
                </a:extLst>
              </a:tr>
              <a:tr h="5577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rgbClr val="00B050"/>
                          </a:solidFill>
                        </a:rPr>
                        <a:t>Error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 (%)</a:t>
                      </a:r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00B050"/>
                          </a:solidFill>
                        </a:rPr>
                        <a:t>9.5</a:t>
                      </a:r>
                      <a:endParaRPr lang="fr-FR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49475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652120" y="2636912"/>
            <a:ext cx="13681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Theoretical</a:t>
            </a:r>
            <a:endParaRPr lang="fr-FR" sz="1600" b="1" dirty="0" smtClean="0"/>
          </a:p>
          <a:p>
            <a:r>
              <a:rPr lang="fr-FR" sz="1600" b="1" dirty="0" smtClean="0"/>
              <a:t>0.08 n</a:t>
            </a:r>
            <a:r>
              <a:rPr lang="fr-FR" sz="1600" b="1" dirty="0" smtClean="0">
                <a:sym typeface="Symbol" panose="05050102010706020507" pitchFamily="18" charset="2"/>
              </a:rPr>
              <a:t>/</a:t>
            </a:r>
            <a:r>
              <a:rPr lang="fr-FR" sz="1600" b="1" dirty="0" err="1" smtClean="0">
                <a:sym typeface="Symbol" panose="05050102010706020507" pitchFamily="18" charset="2"/>
              </a:rPr>
              <a:t>mG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4157846"/>
            <a:ext cx="13681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Theoretical</a:t>
            </a:r>
            <a:endParaRPr lang="fr-FR" sz="1600" b="1" dirty="0" smtClean="0"/>
          </a:p>
          <a:p>
            <a:r>
              <a:rPr lang="fr-FR" sz="1600" b="1" dirty="0" smtClean="0"/>
              <a:t>0.16 n</a:t>
            </a:r>
            <a:r>
              <a:rPr lang="fr-FR" sz="1600" b="1" dirty="0" smtClean="0">
                <a:sym typeface="Symbol" panose="05050102010706020507" pitchFamily="18" charset="2"/>
              </a:rPr>
              <a:t>/</a:t>
            </a:r>
            <a:r>
              <a:rPr lang="fr-FR" sz="1600" b="1" dirty="0" err="1" smtClean="0">
                <a:sym typeface="Symbol" panose="05050102010706020507" pitchFamily="18" charset="2"/>
              </a:rPr>
              <a:t>mG</a:t>
            </a:r>
            <a:endParaRPr lang="fr-FR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34157" y="5733256"/>
            <a:ext cx="13681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Theoretical</a:t>
            </a:r>
            <a:endParaRPr lang="fr-FR" sz="1600" b="1" dirty="0" smtClean="0"/>
          </a:p>
          <a:p>
            <a:r>
              <a:rPr lang="fr-FR" sz="1600" b="1" dirty="0" smtClean="0"/>
              <a:t>0.16 n</a:t>
            </a:r>
            <a:r>
              <a:rPr lang="fr-FR" sz="1600" b="1" dirty="0" smtClean="0">
                <a:sym typeface="Symbol" panose="05050102010706020507" pitchFamily="18" charset="2"/>
              </a:rPr>
              <a:t>/</a:t>
            </a:r>
            <a:r>
              <a:rPr lang="fr-FR" sz="1600" b="1" dirty="0" err="1" smtClean="0">
                <a:sym typeface="Symbol" panose="05050102010706020507" pitchFamily="18" charset="2"/>
              </a:rPr>
              <a:t>mG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7535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53663" y="737320"/>
            <a:ext cx="677108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Field </a:t>
            </a:r>
            <a:r>
              <a:rPr lang="fr-FR" sz="3200" b="1" dirty="0" err="1" smtClean="0">
                <a:latin typeface="Arial Black" pitchFamily="34" charset="0"/>
              </a:rPr>
              <a:t>dependence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23445" y="1061356"/>
            <a:ext cx="8365207" cy="54726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60332" y="2636912"/>
            <a:ext cx="284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= </a:t>
            </a:r>
            <a:r>
              <a:rPr lang="fr-FR" sz="2800" dirty="0" err="1" smtClean="0"/>
              <a:t>R</a:t>
            </a:r>
            <a:r>
              <a:rPr lang="fr-FR" sz="2800" baseline="-25000" dirty="0" err="1" smtClean="0"/>
              <a:t>res</a:t>
            </a:r>
            <a:r>
              <a:rPr lang="fr-FR" sz="2800" baseline="-25000" dirty="0" smtClean="0"/>
              <a:t> </a:t>
            </a:r>
            <a:r>
              <a:rPr lang="fr-FR" sz="2800" dirty="0" smtClean="0"/>
              <a:t>+ R</a:t>
            </a:r>
            <a:r>
              <a:rPr lang="fr-FR" sz="2800" baseline="-25000" dirty="0" smtClean="0"/>
              <a:t>BCS</a:t>
            </a:r>
            <a:endParaRPr lang="fr-FR" sz="2800" baseline="-25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360332" y="1893797"/>
            <a:ext cx="284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R</a:t>
            </a:r>
            <a:r>
              <a:rPr lang="fr-FR" sz="2800" baseline="-25000" dirty="0" err="1" smtClean="0"/>
              <a:t>s</a:t>
            </a:r>
            <a:r>
              <a:rPr lang="fr-FR" sz="2800" dirty="0" smtClean="0"/>
              <a:t> = R</a:t>
            </a:r>
            <a:r>
              <a:rPr lang="fr-FR" sz="2800" baseline="-25000" dirty="0" smtClean="0"/>
              <a:t>0 </a:t>
            </a:r>
            <a:r>
              <a:rPr lang="fr-FR" sz="2800" dirty="0" smtClean="0"/>
              <a:t>+ R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*</a:t>
            </a:r>
            <a:r>
              <a:rPr lang="fr-FR" sz="2800" dirty="0" err="1" smtClean="0"/>
              <a:t>E</a:t>
            </a:r>
            <a:r>
              <a:rPr lang="fr-FR" sz="2800" baseline="-25000" dirty="0" err="1" smtClean="0"/>
              <a:t>acc</a:t>
            </a:r>
            <a:endParaRPr lang="fr-FR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198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53663" y="737320"/>
            <a:ext cx="677108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Field </a:t>
            </a:r>
            <a:r>
              <a:rPr lang="fr-FR" sz="3200" b="1" dirty="0" err="1" smtClean="0">
                <a:latin typeface="Arial Black" pitchFamily="34" charset="0"/>
              </a:rPr>
              <a:t>dependence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23445" y="980728"/>
            <a:ext cx="8297027" cy="2664296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ym typeface="Symbol" panose="05050102010706020507" pitchFamily="18" charset="2"/>
              </a:rPr>
              <a:t>Possible </a:t>
            </a:r>
            <a:r>
              <a:rPr lang="fr-FR" sz="2000" b="1" dirty="0" err="1" smtClean="0">
                <a:sym typeface="Symbol" panose="05050102010706020507" pitchFamily="18" charset="2"/>
              </a:rPr>
              <a:t>explanation</a:t>
            </a:r>
            <a:r>
              <a:rPr lang="fr-FR" sz="2000" b="1" dirty="0" smtClean="0">
                <a:sym typeface="Symbol" panose="05050102010706020507" pitchFamily="18" charset="2"/>
              </a:rPr>
              <a:t> : collective </a:t>
            </a:r>
            <a:r>
              <a:rPr lang="fr-FR" sz="2000" b="1" dirty="0" err="1" smtClean="0">
                <a:sym typeface="Symbol" panose="05050102010706020507" pitchFamily="18" charset="2"/>
              </a:rPr>
              <a:t>weak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pinning</a:t>
            </a:r>
            <a:endParaRPr lang="fr-FR" sz="20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1400" b="1" dirty="0" err="1" smtClean="0">
                <a:sym typeface="Symbol" panose="05050102010706020507" pitchFamily="18" charset="2"/>
              </a:rPr>
              <a:t>Cornell’s</a:t>
            </a:r>
            <a:r>
              <a:rPr lang="fr-FR" sz="1400" b="1" dirty="0" smtClean="0">
                <a:sym typeface="Symbol" panose="05050102010706020507" pitchFamily="18" charset="2"/>
              </a:rPr>
              <a:t> </a:t>
            </a:r>
            <a:r>
              <a:rPr lang="fr-FR" sz="1400" b="1" dirty="0" err="1" smtClean="0">
                <a:sym typeface="Symbol" panose="05050102010706020507" pitchFamily="18" charset="2"/>
              </a:rPr>
              <a:t>analytical</a:t>
            </a:r>
            <a:r>
              <a:rPr lang="fr-FR" sz="1400" b="1" dirty="0" smtClean="0">
                <a:sym typeface="Symbol" panose="05050102010706020507" pitchFamily="18" charset="2"/>
              </a:rPr>
              <a:t> approximation (D. </a:t>
            </a:r>
            <a:r>
              <a:rPr lang="fr-FR" sz="1400" b="1" dirty="0" err="1" smtClean="0">
                <a:sym typeface="Symbol" panose="05050102010706020507" pitchFamily="18" charset="2"/>
              </a:rPr>
              <a:t>Liarte</a:t>
            </a:r>
            <a:r>
              <a:rPr lang="fr-FR" sz="1400" b="1" dirty="0" smtClean="0">
                <a:sym typeface="Symbol" panose="05050102010706020507" pitchFamily="18" charset="2"/>
              </a:rPr>
              <a:t>) :</a:t>
            </a:r>
          </a:p>
          <a:p>
            <a:pPr lvl="1"/>
            <a:endParaRPr lang="fr-FR" sz="1400" b="1" dirty="0">
              <a:sym typeface="Symbol" panose="05050102010706020507" pitchFamily="18" charset="2"/>
            </a:endParaRPr>
          </a:p>
          <a:p>
            <a:pPr lvl="1"/>
            <a:endParaRPr lang="fr-FR" sz="1400" b="1" dirty="0" smtClean="0">
              <a:sym typeface="Symbol" panose="05050102010706020507" pitchFamily="18" charset="2"/>
            </a:endParaRPr>
          </a:p>
          <a:p>
            <a:pPr lvl="1"/>
            <a:endParaRPr lang="fr-FR" sz="1400" b="1" dirty="0">
              <a:sym typeface="Symbol" panose="05050102010706020507" pitchFamily="18" charset="2"/>
            </a:endParaRPr>
          </a:p>
          <a:p>
            <a:pPr lvl="1"/>
            <a:endParaRPr lang="fr-FR" sz="14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1400" b="1" dirty="0" smtClean="0">
                <a:sym typeface="Symbol" panose="05050102010706020507" pitchFamily="18" charset="2"/>
              </a:rPr>
              <a:t>R</a:t>
            </a:r>
            <a:r>
              <a:rPr lang="fr-FR" sz="1400" b="1" baseline="-25000" dirty="0" smtClean="0">
                <a:sym typeface="Symbol" panose="05050102010706020507" pitchFamily="18" charset="2"/>
              </a:rPr>
              <a:t>1</a:t>
            </a:r>
            <a:r>
              <a:rPr lang="fr-FR" sz="1400" b="1" dirty="0" smtClean="0">
                <a:sym typeface="Symbol" panose="05050102010706020507" pitchFamily="18" charset="2"/>
              </a:rPr>
              <a:t> </a:t>
            </a:r>
            <a:r>
              <a:rPr lang="fr-FR" sz="1400" b="1" dirty="0" err="1" smtClean="0">
                <a:sym typeface="Symbol" panose="05050102010706020507" pitchFamily="18" charset="2"/>
              </a:rPr>
              <a:t>decreases</a:t>
            </a:r>
            <a:r>
              <a:rPr lang="fr-FR" sz="1400" b="1" dirty="0" smtClean="0">
                <a:sym typeface="Symbol" panose="05050102010706020507" pitchFamily="18" charset="2"/>
              </a:rPr>
              <a:t> « </a:t>
            </a:r>
            <a:r>
              <a:rPr lang="fr-FR" sz="1400" b="1" dirty="0" err="1" smtClean="0">
                <a:sym typeface="Symbol" panose="05050102010706020507" pitchFamily="18" charset="2"/>
              </a:rPr>
              <a:t>linearly</a:t>
            </a:r>
            <a:r>
              <a:rPr lang="fr-FR" sz="1400" b="1" dirty="0" smtClean="0">
                <a:sym typeface="Symbol" panose="05050102010706020507" pitchFamily="18" charset="2"/>
              </a:rPr>
              <a:t> » </a:t>
            </a:r>
            <a:r>
              <a:rPr lang="fr-FR" sz="1400" b="1" dirty="0" err="1" smtClean="0">
                <a:sym typeface="Symbol" panose="05050102010706020507" pitchFamily="18" charset="2"/>
              </a:rPr>
              <a:t>with</a:t>
            </a:r>
            <a:r>
              <a:rPr lang="fr-FR" sz="1400" b="1" dirty="0" smtClean="0">
                <a:sym typeface="Symbol" panose="05050102010706020507" pitchFamily="18" charset="2"/>
              </a:rPr>
              <a:t> </a:t>
            </a:r>
            <a:r>
              <a:rPr lang="fr-FR" sz="1400" b="1" dirty="0" err="1" smtClean="0">
                <a:sym typeface="Symbol" panose="05050102010706020507" pitchFamily="18" charset="2"/>
              </a:rPr>
              <a:t>temperature</a:t>
            </a:r>
            <a:endParaRPr lang="fr-FR" sz="14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1400" b="1" dirty="0">
                <a:sym typeface="Symbol" panose="05050102010706020507" pitchFamily="18" charset="2"/>
              </a:rPr>
              <a:t>R</a:t>
            </a:r>
            <a:r>
              <a:rPr lang="fr-FR" sz="1400" b="1" baseline="-25000" dirty="0">
                <a:sym typeface="Symbol" panose="05050102010706020507" pitchFamily="18" charset="2"/>
              </a:rPr>
              <a:t>1</a:t>
            </a:r>
            <a:r>
              <a:rPr lang="fr-FR" sz="1400" b="1" dirty="0">
                <a:sym typeface="Symbol" panose="05050102010706020507" pitchFamily="18" charset="2"/>
              </a:rPr>
              <a:t> </a:t>
            </a:r>
            <a:r>
              <a:rPr lang="fr-FR" sz="1400" b="1" dirty="0" err="1">
                <a:sym typeface="Symbol" panose="05050102010706020507" pitchFamily="18" charset="2"/>
              </a:rPr>
              <a:t>decreases</a:t>
            </a:r>
            <a:r>
              <a:rPr lang="fr-FR" sz="1400" b="1" dirty="0">
                <a:sym typeface="Symbol" panose="05050102010706020507" pitchFamily="18" charset="2"/>
              </a:rPr>
              <a:t> </a:t>
            </a:r>
            <a:r>
              <a:rPr lang="fr-FR" sz="1400" b="1" dirty="0" smtClean="0">
                <a:sym typeface="Symbol" panose="05050102010706020507" pitchFamily="18" charset="2"/>
              </a:rPr>
              <a:t>« </a:t>
            </a:r>
            <a:r>
              <a:rPr lang="fr-FR" sz="1400" b="1" dirty="0" err="1" smtClean="0">
                <a:sym typeface="Symbol" panose="05050102010706020507" pitchFamily="18" charset="2"/>
              </a:rPr>
              <a:t>linearly</a:t>
            </a:r>
            <a:r>
              <a:rPr lang="fr-FR" sz="1400" b="1" dirty="0" smtClean="0">
                <a:sym typeface="Symbol" panose="05050102010706020507" pitchFamily="18" charset="2"/>
              </a:rPr>
              <a:t> » </a:t>
            </a:r>
            <a:r>
              <a:rPr lang="fr-FR" sz="1400" b="1" dirty="0" err="1" smtClean="0">
                <a:sym typeface="Symbol" panose="05050102010706020507" pitchFamily="18" charset="2"/>
              </a:rPr>
              <a:t>with</a:t>
            </a:r>
            <a:r>
              <a:rPr lang="fr-FR" sz="1400" b="1" dirty="0" smtClean="0">
                <a:sym typeface="Symbol" panose="05050102010706020507" pitchFamily="18" charset="2"/>
              </a:rPr>
              <a:t> </a:t>
            </a:r>
            <a:r>
              <a:rPr lang="fr-FR" sz="1400" b="1" dirty="0" err="1" smtClean="0">
                <a:sym typeface="Symbol" panose="05050102010706020507" pitchFamily="18" charset="2"/>
              </a:rPr>
              <a:t>external</a:t>
            </a:r>
            <a:r>
              <a:rPr lang="fr-FR" sz="1400" b="1" dirty="0" smtClean="0">
                <a:sym typeface="Symbol" panose="05050102010706020507" pitchFamily="18" charset="2"/>
              </a:rPr>
              <a:t> </a:t>
            </a:r>
            <a:r>
              <a:rPr lang="fr-FR" sz="1400" b="1" dirty="0" err="1" smtClean="0">
                <a:sym typeface="Symbol" panose="05050102010706020507" pitchFamily="18" charset="2"/>
              </a:rPr>
              <a:t>field</a:t>
            </a:r>
            <a:endParaRPr lang="fr-FR" sz="14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1400" b="1" dirty="0">
                <a:sym typeface="Symbol" panose="05050102010706020507" pitchFamily="18" charset="2"/>
              </a:rPr>
              <a:t>R</a:t>
            </a:r>
            <a:r>
              <a:rPr lang="fr-FR" sz="1400" b="1" baseline="-25000" dirty="0">
                <a:sym typeface="Symbol" panose="05050102010706020507" pitchFamily="18" charset="2"/>
              </a:rPr>
              <a:t>1</a:t>
            </a:r>
            <a:r>
              <a:rPr lang="fr-FR" sz="1400" b="1" dirty="0">
                <a:sym typeface="Symbol" panose="05050102010706020507" pitchFamily="18" charset="2"/>
              </a:rPr>
              <a:t> </a:t>
            </a:r>
            <a:r>
              <a:rPr lang="fr-FR" sz="1400" b="1" dirty="0" err="1" smtClean="0">
                <a:sym typeface="Symbol" panose="05050102010706020507" pitchFamily="18" charset="2"/>
              </a:rPr>
              <a:t>affected</a:t>
            </a:r>
            <a:r>
              <a:rPr lang="fr-FR" sz="1400" b="1" dirty="0" smtClean="0">
                <a:sym typeface="Symbol" panose="05050102010706020507" pitchFamily="18" charset="2"/>
              </a:rPr>
              <a:t> by </a:t>
            </a:r>
            <a:r>
              <a:rPr lang="fr-FR" sz="1400" b="1" dirty="0" err="1" smtClean="0">
                <a:sym typeface="Symbol" panose="05050102010706020507" pitchFamily="18" charset="2"/>
              </a:rPr>
              <a:t>heat</a:t>
            </a:r>
            <a:r>
              <a:rPr lang="fr-FR" sz="1400" b="1" dirty="0" smtClean="0">
                <a:sym typeface="Symbol" panose="05050102010706020507" pitchFamily="18" charset="2"/>
              </a:rPr>
              <a:t> </a:t>
            </a:r>
            <a:r>
              <a:rPr lang="fr-FR" sz="1400" b="1" dirty="0" err="1" smtClean="0">
                <a:sym typeface="Symbol" panose="05050102010706020507" pitchFamily="18" charset="2"/>
              </a:rPr>
              <a:t>treatment</a:t>
            </a:r>
            <a:endParaRPr lang="fr-FR" sz="1400" b="1" dirty="0">
              <a:sym typeface="Symbol" panose="05050102010706020507" pitchFamily="18" charset="2"/>
            </a:endParaRPr>
          </a:p>
          <a:p>
            <a:pPr lvl="1"/>
            <a:endParaRPr lang="fr-FR" sz="1400" b="1" dirty="0" smtClean="0">
              <a:sym typeface="Symbol" panose="05050102010706020507" pitchFamily="18" charset="2"/>
            </a:endParaRPr>
          </a:p>
          <a:p>
            <a:pPr lvl="2"/>
            <a:endParaRPr lang="fr-FR" sz="1100" b="1" dirty="0" smtClean="0">
              <a:sym typeface="Symbol" panose="05050102010706020507" pitchFamily="18" charset="2"/>
            </a:endParaRPr>
          </a:p>
          <a:p>
            <a:pPr lvl="2"/>
            <a:endParaRPr lang="fr-FR" sz="11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67381"/>
              </p:ext>
            </p:extLst>
          </p:nvPr>
        </p:nvGraphicFramePr>
        <p:xfrm>
          <a:off x="1345495" y="1720300"/>
          <a:ext cx="3600400" cy="8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Équation" r:id="rId3" imgW="2082600" imgH="507960" progId="Equation.3">
                  <p:embed/>
                </p:oleObj>
              </mc:Choice>
              <mc:Fallback>
                <p:oleObj name="Équation" r:id="rId3" imgW="2082600" imgH="507960" progId="Equation.3">
                  <p:embed/>
                  <p:pic>
                    <p:nvPicPr>
                      <p:cNvPr id="12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495" y="1720300"/>
                        <a:ext cx="3600400" cy="879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Imag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24" y="3797660"/>
            <a:ext cx="4049843" cy="265752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846" y="3793627"/>
            <a:ext cx="4195642" cy="26615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5583" y="1412776"/>
            <a:ext cx="3611263" cy="23065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88224" y="2128210"/>
            <a:ext cx="20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Liarte</a:t>
            </a:r>
            <a:r>
              <a:rPr lang="fr-FR" dirty="0" smtClean="0"/>
              <a:t>, CORNELL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3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53663" y="737320"/>
            <a:ext cx="677108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Temperature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r>
              <a:rPr lang="fr-FR" sz="3200" b="1" dirty="0" err="1" smtClean="0">
                <a:latin typeface="Arial Black" pitchFamily="34" charset="0"/>
              </a:rPr>
              <a:t>dependence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pic>
        <p:nvPicPr>
          <p:cNvPr id="8" name="Imag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856401"/>
            <a:ext cx="6799912" cy="46858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7" y="1888544"/>
            <a:ext cx="6799912" cy="4653590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268757"/>
              </p:ext>
            </p:extLst>
          </p:nvPr>
        </p:nvGraphicFramePr>
        <p:xfrm>
          <a:off x="2186991" y="934466"/>
          <a:ext cx="1815322" cy="724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Équation" r:id="rId5" imgW="1079280" imgH="431640" progId="Equation.3">
                  <p:embed/>
                </p:oleObj>
              </mc:Choice>
              <mc:Fallback>
                <p:oleObj name="Équation" r:id="rId5" imgW="1079280" imgH="431640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991" y="934466"/>
                        <a:ext cx="1815322" cy="724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96217"/>
              </p:ext>
            </p:extLst>
          </p:nvPr>
        </p:nvGraphicFramePr>
        <p:xfrm>
          <a:off x="6136718" y="737320"/>
          <a:ext cx="27257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Équation" r:id="rId7" imgW="1726920" imgH="914400" progId="Equation.3">
                  <p:embed/>
                </p:oleObj>
              </mc:Choice>
              <mc:Fallback>
                <p:oleObj name="Équation" r:id="rId7" imgW="172692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718" y="737320"/>
                        <a:ext cx="2725738" cy="1439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3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528392" cy="576064"/>
          </a:xfrm>
        </p:spPr>
        <p:txBody>
          <a:bodyPr/>
          <a:lstStyle/>
          <a:p>
            <a:r>
              <a:rPr lang="fr-FR" sz="3200" dirty="0" smtClean="0"/>
              <a:t>CONCLUSION</a:t>
            </a:r>
            <a:endParaRPr lang="fr-FR" sz="320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23445" y="980728"/>
            <a:ext cx="8513051" cy="2664296"/>
          </a:xfrm>
        </p:spPr>
        <p:txBody>
          <a:bodyPr>
            <a:noAutofit/>
          </a:bodyPr>
          <a:lstStyle/>
          <a:p>
            <a:r>
              <a:rPr lang="fr-FR" sz="2400" b="1" dirty="0" err="1" smtClean="0">
                <a:sym typeface="Symbol" panose="05050102010706020507" pitchFamily="18" charset="2"/>
              </a:rPr>
              <a:t>Cooling</a:t>
            </a:r>
            <a:r>
              <a:rPr lang="fr-FR" sz="2400" b="1" dirty="0" smtClean="0">
                <a:sym typeface="Symbol" panose="05050102010706020507" pitchFamily="18" charset="2"/>
              </a:rPr>
              <a:t> conditions </a:t>
            </a:r>
          </a:p>
          <a:p>
            <a:pPr lvl="1"/>
            <a:r>
              <a:rPr lang="fr-FR" sz="2000" b="1" dirty="0" err="1" smtClean="0">
                <a:sym typeface="Symbol" panose="05050102010706020507" pitchFamily="18" charset="2"/>
              </a:rPr>
              <a:t>Magnetic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field</a:t>
            </a:r>
            <a:r>
              <a:rPr lang="fr-FR" sz="2000" b="1" dirty="0" smtClean="0">
                <a:sym typeface="Symbol" panose="05050102010706020507" pitchFamily="18" charset="2"/>
              </a:rPr>
              <a:t> variation </a:t>
            </a:r>
            <a:r>
              <a:rPr lang="fr-FR" sz="2000" b="1" dirty="0" err="1" smtClean="0">
                <a:sym typeface="Symbol" panose="05050102010706020507" pitchFamily="18" charset="2"/>
              </a:rPr>
              <a:t>during</a:t>
            </a:r>
            <a:r>
              <a:rPr lang="fr-FR" sz="2000" b="1" dirty="0" smtClean="0">
                <a:sym typeface="Symbol" panose="05050102010706020507" pitchFamily="18" charset="2"/>
              </a:rPr>
              <a:t> transition </a:t>
            </a:r>
            <a:r>
              <a:rPr lang="fr-FR" sz="2000" b="1" dirty="0" err="1" smtClean="0">
                <a:sym typeface="Symbol" panose="05050102010706020507" pitchFamily="18" charset="2"/>
              </a:rPr>
              <a:t>is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measured</a:t>
            </a:r>
            <a:endParaRPr lang="fr-FR" sz="20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2000" b="1" dirty="0" smtClean="0">
                <a:sym typeface="Symbol" panose="05050102010706020507" pitchFamily="18" charset="2"/>
              </a:rPr>
              <a:t>The variation </a:t>
            </a:r>
            <a:r>
              <a:rPr lang="fr-FR" sz="2000" b="1" dirty="0" err="1" smtClean="0">
                <a:sym typeface="Symbol" panose="05050102010706020507" pitchFamily="18" charset="2"/>
              </a:rPr>
              <a:t>depends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significantly</a:t>
            </a:r>
            <a:r>
              <a:rPr lang="fr-FR" sz="2000" b="1" dirty="0" smtClean="0">
                <a:sym typeface="Symbol" panose="05050102010706020507" pitchFamily="18" charset="2"/>
              </a:rPr>
              <a:t> on </a:t>
            </a:r>
            <a:r>
              <a:rPr lang="fr-FR" sz="2000" b="1" dirty="0" err="1" smtClean="0">
                <a:sym typeface="Symbol" panose="05050102010706020507" pitchFamily="18" charset="2"/>
              </a:rPr>
              <a:t>cooling</a:t>
            </a:r>
            <a:r>
              <a:rPr lang="fr-FR" sz="2000" b="1" dirty="0" smtClean="0">
                <a:sym typeface="Symbol" panose="05050102010706020507" pitchFamily="18" charset="2"/>
              </a:rPr>
              <a:t> speed (T gradient)</a:t>
            </a:r>
          </a:p>
          <a:p>
            <a:pPr lvl="1"/>
            <a:r>
              <a:rPr lang="fr-FR" sz="2000" b="1" dirty="0" smtClean="0">
                <a:sym typeface="Symbol" panose="05050102010706020507" pitchFamily="18" charset="2"/>
              </a:rPr>
              <a:t>But no </a:t>
            </a:r>
            <a:r>
              <a:rPr lang="fr-FR" sz="2000" b="1" dirty="0" err="1" smtClean="0">
                <a:sym typeface="Symbol" panose="05050102010706020507" pitchFamily="18" charset="2"/>
              </a:rPr>
              <a:t>significant</a:t>
            </a:r>
            <a:r>
              <a:rPr lang="fr-FR" sz="2000" b="1" dirty="0" smtClean="0">
                <a:sym typeface="Symbol" panose="05050102010706020507" pitchFamily="18" charset="2"/>
              </a:rPr>
              <a:t> change of </a:t>
            </a:r>
            <a:r>
              <a:rPr lang="fr-FR" sz="2000" b="1" dirty="0" err="1" smtClean="0">
                <a:sym typeface="Symbol" panose="05050102010706020507" pitchFamily="18" charset="2"/>
              </a:rPr>
              <a:t>magnetic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sensitivity</a:t>
            </a:r>
            <a:endParaRPr lang="fr-FR" sz="2000" b="1" dirty="0" smtClean="0">
              <a:sym typeface="Symbol" panose="05050102010706020507" pitchFamily="18" charset="2"/>
            </a:endParaRPr>
          </a:p>
          <a:p>
            <a:r>
              <a:rPr lang="fr-FR" sz="2300" b="1" dirty="0" err="1" smtClean="0">
                <a:sym typeface="Symbol" panose="05050102010706020507" pitchFamily="18" charset="2"/>
              </a:rPr>
              <a:t>Geometrical</a:t>
            </a:r>
            <a:r>
              <a:rPr lang="fr-FR" sz="2300" b="1" dirty="0" smtClean="0">
                <a:sym typeface="Symbol" panose="05050102010706020507" pitchFamily="18" charset="2"/>
              </a:rPr>
              <a:t> </a:t>
            </a:r>
            <a:r>
              <a:rPr lang="fr-FR" sz="2300" b="1" dirty="0" err="1" smtClean="0">
                <a:sym typeface="Symbol" panose="05050102010706020507" pitchFamily="18" charset="2"/>
              </a:rPr>
              <a:t>effect</a:t>
            </a:r>
            <a:endParaRPr lang="fr-FR" sz="23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2000" b="1" dirty="0" smtClean="0">
                <a:sym typeface="Symbol" panose="05050102010706020507" pitchFamily="18" charset="2"/>
              </a:rPr>
              <a:t>As </a:t>
            </a:r>
            <a:r>
              <a:rPr lang="fr-FR" sz="2000" b="1" dirty="0" err="1" smtClean="0">
                <a:sym typeface="Symbol" panose="05050102010706020507" pitchFamily="18" charset="2"/>
              </a:rPr>
              <a:t>only</a:t>
            </a:r>
            <a:r>
              <a:rPr lang="fr-FR" sz="2000" b="1" dirty="0" smtClean="0">
                <a:sym typeface="Symbol" panose="05050102010706020507" pitchFamily="18" charset="2"/>
              </a:rPr>
              <a:t> the normal component of </a:t>
            </a:r>
            <a:r>
              <a:rPr lang="fr-FR" sz="2000" b="1" dirty="0" err="1" smtClean="0">
                <a:sym typeface="Symbol" panose="05050102010706020507" pitchFamily="18" charset="2"/>
              </a:rPr>
              <a:t>magnetic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field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is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trapped</a:t>
            </a:r>
            <a:r>
              <a:rPr lang="fr-FR" sz="2000" b="1" dirty="0" smtClean="0">
                <a:sym typeface="Symbol" panose="05050102010706020507" pitchFamily="18" charset="2"/>
              </a:rPr>
              <a:t>, the </a:t>
            </a:r>
            <a:r>
              <a:rPr lang="fr-FR" sz="2000" b="1" dirty="0" err="1" smtClean="0">
                <a:sym typeface="Symbol" panose="05050102010706020507" pitchFamily="18" charset="2"/>
              </a:rPr>
              <a:t>geometry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should</a:t>
            </a:r>
            <a:r>
              <a:rPr lang="fr-FR" sz="2000" b="1" dirty="0" smtClean="0">
                <a:sym typeface="Symbol" panose="05050102010706020507" pitchFamily="18" charset="2"/>
              </a:rPr>
              <a:t> have a </a:t>
            </a:r>
            <a:r>
              <a:rPr lang="fr-FR" sz="2000" b="1" dirty="0" err="1" smtClean="0">
                <a:sym typeface="Symbol" panose="05050102010706020507" pitchFamily="18" charset="2"/>
              </a:rPr>
              <a:t>significant</a:t>
            </a:r>
            <a:r>
              <a:rPr lang="fr-FR" sz="2000" b="1" dirty="0" smtClean="0">
                <a:sym typeface="Symbol" panose="05050102010706020507" pitchFamily="18" charset="2"/>
              </a:rPr>
              <a:t> impact on </a:t>
            </a:r>
            <a:r>
              <a:rPr lang="fr-FR" sz="2000" b="1" dirty="0" err="1" smtClean="0">
                <a:sym typeface="Symbol" panose="05050102010706020507" pitchFamily="18" charset="2"/>
              </a:rPr>
              <a:t>sensitivity</a:t>
            </a:r>
            <a:endParaRPr lang="fr-FR" sz="20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2000" b="1" dirty="0" smtClean="0">
                <a:sym typeface="Symbol" panose="05050102010706020507" pitchFamily="18" charset="2"/>
              </a:rPr>
              <a:t>A good </a:t>
            </a:r>
            <a:r>
              <a:rPr lang="fr-FR" sz="2000" b="1" dirty="0" err="1" smtClean="0">
                <a:sym typeface="Symbol" panose="05050102010706020507" pitchFamily="18" charset="2"/>
              </a:rPr>
              <a:t>prediction</a:t>
            </a:r>
            <a:r>
              <a:rPr lang="fr-FR" sz="2000" b="1" dirty="0" smtClean="0">
                <a:sym typeface="Symbol" panose="05050102010706020507" pitchFamily="18" charset="2"/>
              </a:rPr>
              <a:t> of </a:t>
            </a:r>
            <a:r>
              <a:rPr lang="fr-FR" sz="2000" b="1" dirty="0" err="1" smtClean="0">
                <a:sym typeface="Symbol" panose="05050102010706020507" pitchFamily="18" charset="2"/>
              </a:rPr>
              <a:t>sensitivity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is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calculated</a:t>
            </a:r>
            <a:r>
              <a:rPr lang="fr-FR" sz="2000" b="1" dirty="0" smtClean="0">
                <a:sym typeface="Symbol" panose="05050102010706020507" pitchFamily="18" charset="2"/>
              </a:rPr>
              <a:t> by the model </a:t>
            </a:r>
            <a:r>
              <a:rPr lang="fr-FR" sz="2000" b="1" dirty="0" err="1" smtClean="0">
                <a:sym typeface="Symbol" panose="05050102010706020507" pitchFamily="18" charset="2"/>
              </a:rPr>
              <a:t>presented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here</a:t>
            </a:r>
            <a:endParaRPr lang="fr-FR" sz="2000" b="1" dirty="0" smtClean="0">
              <a:sym typeface="Symbol" panose="05050102010706020507" pitchFamily="18" charset="2"/>
            </a:endParaRPr>
          </a:p>
          <a:p>
            <a:r>
              <a:rPr lang="fr-FR" sz="2300" b="1" dirty="0" smtClean="0">
                <a:sym typeface="Symbol" panose="05050102010706020507" pitchFamily="18" charset="2"/>
              </a:rPr>
              <a:t>Field </a:t>
            </a:r>
            <a:r>
              <a:rPr lang="fr-FR" sz="2300" b="1" dirty="0" err="1" smtClean="0">
                <a:sym typeface="Symbol" panose="05050102010706020507" pitchFamily="18" charset="2"/>
              </a:rPr>
              <a:t>dependence</a:t>
            </a:r>
            <a:endParaRPr lang="fr-FR" sz="2300" b="1" dirty="0" smtClean="0">
              <a:sym typeface="Symbol" panose="05050102010706020507" pitchFamily="18" charset="2"/>
            </a:endParaRPr>
          </a:p>
          <a:p>
            <a:pPr lvl="1"/>
            <a:r>
              <a:rPr lang="fr-FR" sz="2000" b="1" dirty="0" smtClean="0">
                <a:sym typeface="Symbol" panose="05050102010706020507" pitchFamily="18" charset="2"/>
              </a:rPr>
              <a:t>The </a:t>
            </a:r>
            <a:r>
              <a:rPr lang="fr-FR" sz="2000" b="1" dirty="0" err="1" smtClean="0">
                <a:sym typeface="Symbol" panose="05050102010706020507" pitchFamily="18" charset="2"/>
              </a:rPr>
              <a:t>linear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dependence</a:t>
            </a:r>
            <a:r>
              <a:rPr lang="fr-FR" sz="2000" b="1" dirty="0" smtClean="0">
                <a:sym typeface="Symbol" panose="05050102010706020507" pitchFamily="18" charset="2"/>
              </a:rPr>
              <a:t> of the surface </a:t>
            </a:r>
            <a:r>
              <a:rPr lang="fr-FR" sz="2000" b="1" dirty="0" err="1" smtClean="0">
                <a:sym typeface="Symbol" panose="05050102010706020507" pitchFamily="18" charset="2"/>
              </a:rPr>
              <a:t>resistance</a:t>
            </a:r>
            <a:r>
              <a:rPr lang="fr-FR" sz="2000" b="1" dirty="0" smtClean="0">
                <a:sym typeface="Symbol" panose="05050102010706020507" pitchFamily="18" charset="2"/>
              </a:rPr>
              <a:t> due to </a:t>
            </a:r>
            <a:r>
              <a:rPr lang="fr-FR" sz="2000" b="1" dirty="0" err="1" smtClean="0">
                <a:sym typeface="Symbol" panose="05050102010706020507" pitchFamily="18" charset="2"/>
              </a:rPr>
              <a:t>trapped</a:t>
            </a:r>
            <a:r>
              <a:rPr lang="fr-FR" sz="2000" b="1" dirty="0" smtClean="0">
                <a:sym typeface="Symbol" panose="05050102010706020507" pitchFamily="18" charset="2"/>
              </a:rPr>
              <a:t> flux looks </a:t>
            </a:r>
            <a:r>
              <a:rPr lang="fr-FR" sz="2000" b="1" dirty="0" err="1" smtClean="0">
                <a:sym typeface="Symbol" panose="05050102010706020507" pitchFamily="18" charset="2"/>
              </a:rPr>
              <a:t>correlated</a:t>
            </a:r>
            <a:r>
              <a:rPr lang="fr-FR" sz="2000" b="1" dirty="0" smtClean="0">
                <a:sym typeface="Symbol" panose="05050102010706020507" pitchFamily="18" charset="2"/>
              </a:rPr>
              <a:t> to </a:t>
            </a:r>
            <a:r>
              <a:rPr lang="fr-FR" sz="2000" b="1" dirty="0" err="1" smtClean="0">
                <a:sym typeface="Symbol" panose="05050102010706020507" pitchFamily="18" charset="2"/>
              </a:rPr>
              <a:t>Rbcs+Rres</a:t>
            </a:r>
            <a:r>
              <a:rPr lang="fr-FR" sz="2000" b="1" dirty="0" smtClean="0">
                <a:sym typeface="Symbol" panose="05050102010706020507" pitchFamily="18" charset="2"/>
              </a:rPr>
              <a:t> and not </a:t>
            </a:r>
            <a:r>
              <a:rPr lang="fr-FR" sz="2000" b="1" dirty="0" err="1" smtClean="0">
                <a:sym typeface="Symbol" panose="05050102010706020507" pitchFamily="18" charset="2"/>
              </a:rPr>
              <a:t>only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Rres</a:t>
            </a:r>
            <a:r>
              <a:rPr lang="fr-FR" sz="2000" b="1" dirty="0" smtClean="0">
                <a:sym typeface="Symbol" panose="05050102010706020507" pitchFamily="18" charset="2"/>
              </a:rPr>
              <a:t>!</a:t>
            </a:r>
          </a:p>
          <a:p>
            <a:r>
              <a:rPr lang="fr-FR" sz="2300" b="1" dirty="0" err="1" smtClean="0">
                <a:sym typeface="Symbol" panose="05050102010706020507" pitchFamily="18" charset="2"/>
              </a:rPr>
              <a:t>Temperature</a:t>
            </a:r>
            <a:r>
              <a:rPr lang="fr-FR" sz="2300" b="1" dirty="0" smtClean="0">
                <a:sym typeface="Symbol" panose="05050102010706020507" pitchFamily="18" charset="2"/>
              </a:rPr>
              <a:t> </a:t>
            </a:r>
            <a:r>
              <a:rPr lang="fr-FR" sz="2300" b="1" dirty="0" err="1" smtClean="0">
                <a:sym typeface="Symbol" panose="05050102010706020507" pitchFamily="18" charset="2"/>
              </a:rPr>
              <a:t>dependence</a:t>
            </a:r>
            <a:endParaRPr lang="fr-FR" sz="2300" b="1" dirty="0">
              <a:sym typeface="Symbol" panose="05050102010706020507" pitchFamily="18" charset="2"/>
            </a:endParaRPr>
          </a:p>
          <a:p>
            <a:pPr lvl="1"/>
            <a:r>
              <a:rPr lang="fr-FR" sz="2000" b="1" dirty="0" smtClean="0">
                <a:sym typeface="Symbol" panose="05050102010706020507" pitchFamily="18" charset="2"/>
              </a:rPr>
              <a:t>The </a:t>
            </a:r>
            <a:r>
              <a:rPr lang="fr-FR" sz="2000" b="1" dirty="0" err="1" smtClean="0">
                <a:sym typeface="Symbol" panose="05050102010706020507" pitchFamily="18" charset="2"/>
              </a:rPr>
              <a:t>residual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resistance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caused</a:t>
            </a:r>
            <a:r>
              <a:rPr lang="fr-FR" sz="2000" b="1" dirty="0" smtClean="0">
                <a:sym typeface="Symbol" panose="05050102010706020507" pitchFamily="18" charset="2"/>
              </a:rPr>
              <a:t> by flux </a:t>
            </a:r>
            <a:r>
              <a:rPr lang="fr-FR" sz="2000" b="1" dirty="0" err="1" smtClean="0">
                <a:sym typeface="Symbol" panose="05050102010706020507" pitchFamily="18" charset="2"/>
              </a:rPr>
              <a:t>trapping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is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temperature</a:t>
            </a: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ym typeface="Symbol" panose="05050102010706020507" pitchFamily="18" charset="2"/>
              </a:rPr>
              <a:t>dependent</a:t>
            </a:r>
            <a:r>
              <a:rPr lang="fr-FR" sz="2000" b="1" dirty="0" smtClean="0">
                <a:sym typeface="Symbol" panose="05050102010706020507" pitchFamily="18" charset="2"/>
              </a:rPr>
              <a:t>!</a:t>
            </a:r>
          </a:p>
          <a:p>
            <a:pPr lvl="2"/>
            <a:endParaRPr lang="fr-FR" sz="1600" b="1" dirty="0">
              <a:sym typeface="Symbol" panose="05050102010706020507" pitchFamily="18" charset="2"/>
            </a:endParaRPr>
          </a:p>
          <a:p>
            <a:pPr lvl="1"/>
            <a:endParaRPr lang="fr-FR" sz="2400" b="1" dirty="0" smtClean="0">
              <a:sym typeface="Symbol" panose="05050102010706020507" pitchFamily="18" charset="2"/>
            </a:endParaRPr>
          </a:p>
          <a:p>
            <a:pPr lvl="1"/>
            <a:endParaRPr lang="fr-FR" sz="2400" b="1" dirty="0">
              <a:sym typeface="Symbol" panose="05050102010706020507" pitchFamily="18" charset="2"/>
            </a:endParaRPr>
          </a:p>
          <a:p>
            <a:pPr lvl="1"/>
            <a:endParaRPr lang="fr-FR" sz="2400" b="1" dirty="0" smtClean="0">
              <a:sym typeface="Symbol" panose="05050102010706020507" pitchFamily="18" charset="2"/>
            </a:endParaRPr>
          </a:p>
          <a:p>
            <a:pPr lvl="1"/>
            <a:endParaRPr lang="fr-FR" sz="2400" b="1" dirty="0">
              <a:sym typeface="Symbol" panose="05050102010706020507" pitchFamily="18" charset="2"/>
            </a:endParaRPr>
          </a:p>
          <a:p>
            <a:pPr lvl="1"/>
            <a:endParaRPr lang="fr-FR" sz="2400" b="1" dirty="0" smtClean="0">
              <a:sym typeface="Symbol" panose="05050102010706020507" pitchFamily="18" charset="2"/>
            </a:endParaRPr>
          </a:p>
          <a:p>
            <a:pPr lvl="1"/>
            <a:endParaRPr lang="fr-FR" sz="2400" b="1" dirty="0">
              <a:sym typeface="Symbol" panose="05050102010706020507" pitchFamily="18" charset="2"/>
            </a:endParaRPr>
          </a:p>
          <a:p>
            <a:pPr lvl="1"/>
            <a:endParaRPr lang="fr-FR" sz="2400" b="1" dirty="0" smtClean="0">
              <a:sym typeface="Symbol" panose="05050102010706020507" pitchFamily="18" charset="2"/>
            </a:endParaRPr>
          </a:p>
          <a:p>
            <a:pPr lvl="1"/>
            <a:endParaRPr lang="fr-FR" sz="2400" b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85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FACILITIES AND EQUIPMENT </a:t>
            </a:r>
            <a:r>
              <a:rPr lang="fr-FR" dirty="0"/>
              <a:t>@</a:t>
            </a:r>
            <a:r>
              <a:rPr lang="fr-FR" dirty="0" smtClean="0"/>
              <a:t> IPNO</a:t>
            </a:r>
          </a:p>
          <a:p>
            <a:pPr lvl="1"/>
            <a:r>
              <a:rPr lang="fr-FR" dirty="0" smtClean="0"/>
              <a:t>The cryostat and </a:t>
            </a:r>
            <a:r>
              <a:rPr lang="fr-FR" dirty="0" err="1" smtClean="0"/>
              <a:t>magnetic</a:t>
            </a:r>
            <a:r>
              <a:rPr lang="fr-FR" dirty="0" smtClean="0"/>
              <a:t> configurations</a:t>
            </a:r>
          </a:p>
          <a:p>
            <a:pPr lvl="1"/>
            <a:r>
              <a:rPr lang="fr-FR" dirty="0" smtClean="0"/>
              <a:t>The 3 types of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MAGNETIC </a:t>
            </a:r>
            <a:r>
              <a:rPr lang="fr-FR" dirty="0" smtClean="0"/>
              <a:t>SENSITIVITY MEASUREMENTS</a:t>
            </a:r>
            <a:endParaRPr lang="fr-FR" dirty="0" smtClean="0"/>
          </a:p>
          <a:p>
            <a:pPr lvl="1"/>
            <a:r>
              <a:rPr lang="fr-FR" dirty="0" smtClean="0"/>
              <a:t>On SPIRAL2 Quarter-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Resonator</a:t>
            </a:r>
            <a:endParaRPr lang="fr-FR" dirty="0" smtClean="0"/>
          </a:p>
          <a:p>
            <a:pPr lvl="1"/>
            <a:r>
              <a:rPr lang="fr-FR" dirty="0" smtClean="0"/>
              <a:t>On MYRRHA </a:t>
            </a:r>
            <a:r>
              <a:rPr lang="fr-FR" dirty="0" err="1" smtClean="0"/>
              <a:t>Spoke</a:t>
            </a:r>
            <a:r>
              <a:rPr lang="fr-FR" dirty="0" smtClean="0"/>
              <a:t> </a:t>
            </a:r>
            <a:r>
              <a:rPr lang="fr-FR" dirty="0" err="1" smtClean="0"/>
              <a:t>Resonnator</a:t>
            </a:r>
            <a:endParaRPr lang="fr-FR" dirty="0" smtClean="0"/>
          </a:p>
          <a:p>
            <a:pPr lvl="1"/>
            <a:r>
              <a:rPr lang="fr-FR" dirty="0" smtClean="0"/>
              <a:t>On ESS </a:t>
            </a:r>
            <a:r>
              <a:rPr lang="fr-FR" dirty="0" err="1" smtClean="0"/>
              <a:t>Spoke</a:t>
            </a:r>
            <a:r>
              <a:rPr lang="fr-FR" dirty="0" smtClean="0"/>
              <a:t> </a:t>
            </a:r>
            <a:r>
              <a:rPr lang="fr-FR" dirty="0" err="1" smtClean="0"/>
              <a:t>Resonnator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ANALYSIS</a:t>
            </a:r>
          </a:p>
          <a:p>
            <a:pPr lvl="1"/>
            <a:r>
              <a:rPr lang="fr-FR" dirty="0" err="1" smtClean="0"/>
              <a:t>Cooling</a:t>
            </a:r>
            <a:r>
              <a:rPr lang="fr-FR" dirty="0" smtClean="0"/>
              <a:t> conditions</a:t>
            </a:r>
          </a:p>
          <a:p>
            <a:pPr lvl="1"/>
            <a:r>
              <a:rPr lang="fr-FR" dirty="0" err="1" smtClean="0"/>
              <a:t>Geometrical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pPr lvl="1"/>
            <a:r>
              <a:rPr lang="fr-FR" dirty="0" smtClean="0"/>
              <a:t>Field </a:t>
            </a:r>
            <a:r>
              <a:rPr lang="fr-FR" dirty="0" err="1" smtClean="0"/>
              <a:t>dependence</a:t>
            </a:r>
            <a:endParaRPr lang="fr-FR" dirty="0" smtClean="0"/>
          </a:p>
          <a:p>
            <a:pPr lvl="1"/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/>
              <a:t>dependence</a:t>
            </a:r>
            <a:endParaRPr lang="fr-FR" dirty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5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6858000" cy="2232248"/>
          </a:xfrm>
        </p:spPr>
        <p:txBody>
          <a:bodyPr>
            <a:noAutofit/>
          </a:bodyPr>
          <a:lstStyle/>
          <a:p>
            <a:r>
              <a:rPr lang="en-US" sz="4400" dirty="0" smtClean="0"/>
              <a:t>THANKS FOR YOUR ATTENTION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299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5554814" cy="33123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844994"/>
            <a:ext cx="3404142" cy="34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93320" y="1104484"/>
            <a:ext cx="5421056" cy="2664296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Designed</a:t>
            </a:r>
            <a:r>
              <a:rPr lang="fr-FR" sz="2400" dirty="0" smtClean="0"/>
              <a:t> at IPNO</a:t>
            </a:r>
          </a:p>
          <a:p>
            <a:r>
              <a:rPr lang="fr-FR" sz="2400" dirty="0" smtClean="0"/>
              <a:t>1 </a:t>
            </a:r>
            <a:r>
              <a:rPr lang="fr-FR" sz="2400" dirty="0" err="1" smtClean="0"/>
              <a:t>spare</a:t>
            </a:r>
            <a:r>
              <a:rPr lang="fr-FR" sz="2400" dirty="0" smtClean="0"/>
              <a:t> </a:t>
            </a:r>
            <a:r>
              <a:rPr lang="fr-FR" sz="2400" dirty="0" err="1" smtClean="0"/>
              <a:t>cavity</a:t>
            </a:r>
            <a:r>
              <a:rPr lang="fr-FR" sz="2400" dirty="0" smtClean="0"/>
              <a:t> </a:t>
            </a:r>
            <a:r>
              <a:rPr lang="fr-FR" sz="2400" dirty="0" err="1" smtClean="0"/>
              <a:t>fabricated</a:t>
            </a:r>
            <a:r>
              <a:rPr lang="fr-FR" sz="2400" dirty="0" smtClean="0"/>
              <a:t> by RI</a:t>
            </a:r>
          </a:p>
          <a:p>
            <a:r>
              <a:rPr lang="fr-FR" sz="2400" dirty="0" err="1" smtClean="0"/>
              <a:t>Helium</a:t>
            </a:r>
            <a:r>
              <a:rPr lang="fr-FR" sz="2400" dirty="0" smtClean="0"/>
              <a:t> tank in </a:t>
            </a:r>
            <a:r>
              <a:rPr lang="fr-FR" sz="2400" dirty="0" err="1" smtClean="0"/>
              <a:t>titanium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 flipV="1">
            <a:off x="-108520" y="908720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QWR for SPIRAL2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576064"/>
          </a:xfrm>
        </p:spPr>
        <p:txBody>
          <a:bodyPr/>
          <a:lstStyle/>
          <a:p>
            <a:r>
              <a:rPr lang="fr-FR" sz="3200" dirty="0" smtClean="0"/>
              <a:t>Quarter-</a:t>
            </a:r>
            <a:r>
              <a:rPr lang="fr-FR" sz="3200" dirty="0" err="1" smtClean="0"/>
              <a:t>Wave</a:t>
            </a:r>
            <a:r>
              <a:rPr lang="fr-FR" sz="3200" dirty="0" smtClean="0"/>
              <a:t> </a:t>
            </a:r>
            <a:r>
              <a:rPr lang="fr-FR" sz="3200" dirty="0" err="1" smtClean="0"/>
              <a:t>Resonnator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14376" y="895424"/>
            <a:ext cx="2952328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: </a:t>
            </a:r>
            <a:r>
              <a:rPr lang="fr-FR" dirty="0" err="1" smtClean="0"/>
              <a:t>Bulk</a:t>
            </a:r>
            <a:r>
              <a:rPr lang="fr-FR" dirty="0" smtClean="0"/>
              <a:t> Niobium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>
                <a:sym typeface="Symbol" panose="05050102010706020507" pitchFamily="18" charset="2"/>
              </a:rPr>
              <a:t> = 0.12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F</a:t>
            </a:r>
            <a:r>
              <a:rPr lang="fr-FR" baseline="-25000" dirty="0" smtClean="0"/>
              <a:t>0</a:t>
            </a:r>
            <a:r>
              <a:rPr lang="fr-FR" dirty="0" smtClean="0"/>
              <a:t> = 88 MHz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T : 4.2K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Eacc</a:t>
            </a:r>
            <a:r>
              <a:rPr lang="fr-FR" dirty="0" smtClean="0"/>
              <a:t> : 6.5 MV/m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Bpk</a:t>
            </a:r>
            <a:r>
              <a:rPr lang="fr-FR" dirty="0" smtClean="0"/>
              <a:t>/</a:t>
            </a:r>
            <a:r>
              <a:rPr lang="fr-FR" dirty="0" err="1" smtClean="0"/>
              <a:t>Eacc</a:t>
            </a:r>
            <a:r>
              <a:rPr lang="fr-FR" dirty="0" smtClean="0"/>
              <a:t> = 10.5 </a:t>
            </a:r>
            <a:r>
              <a:rPr lang="fr-FR" dirty="0" err="1" smtClean="0"/>
              <a:t>mT</a:t>
            </a:r>
            <a:r>
              <a:rPr lang="fr-FR" dirty="0" smtClean="0"/>
              <a:t>/MV/m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Epk</a:t>
            </a:r>
            <a:r>
              <a:rPr lang="fr-FR" dirty="0" smtClean="0"/>
              <a:t>/</a:t>
            </a:r>
            <a:r>
              <a:rPr lang="fr-FR" dirty="0" err="1" smtClean="0"/>
              <a:t>Eacc</a:t>
            </a:r>
            <a:r>
              <a:rPr lang="fr-FR" dirty="0" smtClean="0"/>
              <a:t> = 4.9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r/Q =  515 </a:t>
            </a:r>
            <a:r>
              <a:rPr lang="fr-FR" dirty="0" smtClean="0">
                <a:sym typeface="Symbol" panose="05050102010706020507" pitchFamily="18" charset="2"/>
              </a:rPr>
              <a:t>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G = 33 </a:t>
            </a:r>
            <a:r>
              <a:rPr lang="fr-FR" dirty="0" smtClean="0">
                <a:sym typeface="Symbol" panose="05050102010706020507" pitchFamily="18" charset="2"/>
              </a:rPr>
              <a:t>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663" y="3629029"/>
            <a:ext cx="647478" cy="30403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6" y="3629029"/>
            <a:ext cx="614084" cy="30363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87" y="2528944"/>
            <a:ext cx="5194269" cy="37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93320" y="1104484"/>
            <a:ext cx="5421056" cy="2664296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Designed</a:t>
            </a:r>
            <a:r>
              <a:rPr lang="fr-FR" sz="2400" dirty="0" smtClean="0"/>
              <a:t> at IPNO</a:t>
            </a:r>
          </a:p>
          <a:p>
            <a:r>
              <a:rPr lang="fr-FR" sz="2400" dirty="0" smtClean="0"/>
              <a:t>2 prototypes </a:t>
            </a:r>
            <a:r>
              <a:rPr lang="fr-FR" sz="2400" dirty="0" err="1" smtClean="0"/>
              <a:t>fabricated</a:t>
            </a:r>
            <a:r>
              <a:rPr lang="fr-FR" sz="2400" dirty="0" smtClean="0"/>
              <a:t> by E. Z. </a:t>
            </a:r>
            <a:r>
              <a:rPr lang="fr-FR" sz="2400" dirty="0" err="1" smtClean="0"/>
              <a:t>Zanon</a:t>
            </a:r>
            <a:r>
              <a:rPr lang="fr-FR" sz="2400" dirty="0" smtClean="0"/>
              <a:t> Spa</a:t>
            </a:r>
          </a:p>
          <a:p>
            <a:r>
              <a:rPr lang="fr-FR" sz="2400" dirty="0" err="1" smtClean="0"/>
              <a:t>Received</a:t>
            </a:r>
            <a:r>
              <a:rPr lang="fr-FR" sz="2400" dirty="0" smtClean="0"/>
              <a:t> in </a:t>
            </a:r>
            <a:r>
              <a:rPr lang="fr-FR" sz="2400" dirty="0" err="1" smtClean="0"/>
              <a:t>december</a:t>
            </a:r>
            <a:r>
              <a:rPr lang="fr-FR" sz="2400" dirty="0" smtClean="0"/>
              <a:t> 2015</a:t>
            </a:r>
          </a:p>
          <a:p>
            <a:r>
              <a:rPr lang="fr-FR" sz="2400" dirty="0" err="1" smtClean="0"/>
              <a:t>Helium</a:t>
            </a:r>
            <a:r>
              <a:rPr lang="fr-FR" sz="2400" dirty="0" smtClean="0"/>
              <a:t> tank in </a:t>
            </a:r>
            <a:r>
              <a:rPr lang="fr-FR" sz="2400" dirty="0" err="1" smtClean="0"/>
              <a:t>titanium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 flipV="1">
            <a:off x="-108520" y="908720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SSR for MYRRHA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576064"/>
          </a:xfrm>
        </p:spPr>
        <p:txBody>
          <a:bodyPr/>
          <a:lstStyle/>
          <a:p>
            <a:r>
              <a:rPr lang="fr-FR" sz="3200" dirty="0" err="1" smtClean="0"/>
              <a:t>Spoke</a:t>
            </a:r>
            <a:r>
              <a:rPr lang="fr-FR" sz="3200" dirty="0" smtClean="0"/>
              <a:t> </a:t>
            </a:r>
            <a:r>
              <a:rPr lang="fr-FR" sz="3200" dirty="0" err="1" smtClean="0"/>
              <a:t>Resonator</a:t>
            </a:r>
            <a:endParaRPr lang="fr-FR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6513389" cy="298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0" y="5229200"/>
            <a:ext cx="1402655" cy="15564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49" y="3573016"/>
            <a:ext cx="1402655" cy="156391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914376" y="895424"/>
            <a:ext cx="2952328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: </a:t>
            </a:r>
            <a:r>
              <a:rPr lang="fr-FR" dirty="0" err="1" smtClean="0"/>
              <a:t>Bulk</a:t>
            </a:r>
            <a:r>
              <a:rPr lang="fr-FR" dirty="0" smtClean="0"/>
              <a:t> Niobium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>
                <a:sym typeface="Symbol" panose="05050102010706020507" pitchFamily="18" charset="2"/>
              </a:rPr>
              <a:t> = 0.37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F</a:t>
            </a:r>
            <a:r>
              <a:rPr lang="fr-FR" baseline="-25000" dirty="0" smtClean="0"/>
              <a:t>0</a:t>
            </a:r>
            <a:r>
              <a:rPr lang="fr-FR" dirty="0" smtClean="0"/>
              <a:t> = 352 MHz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T : 2K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Eacc</a:t>
            </a:r>
            <a:r>
              <a:rPr lang="fr-FR" dirty="0" smtClean="0"/>
              <a:t> : 6.4 MV/m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Bpk</a:t>
            </a:r>
            <a:r>
              <a:rPr lang="fr-FR" dirty="0" smtClean="0"/>
              <a:t>/</a:t>
            </a:r>
            <a:r>
              <a:rPr lang="fr-FR" dirty="0" err="1" smtClean="0"/>
              <a:t>Eacc</a:t>
            </a:r>
            <a:r>
              <a:rPr lang="fr-FR" dirty="0" smtClean="0"/>
              <a:t> = 7.3 </a:t>
            </a:r>
            <a:r>
              <a:rPr lang="fr-FR" dirty="0" err="1" smtClean="0"/>
              <a:t>mT</a:t>
            </a:r>
            <a:r>
              <a:rPr lang="fr-FR" dirty="0" smtClean="0"/>
              <a:t>/MV/m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Epk</a:t>
            </a:r>
            <a:r>
              <a:rPr lang="fr-FR" dirty="0" smtClean="0"/>
              <a:t>/</a:t>
            </a:r>
            <a:r>
              <a:rPr lang="fr-FR" dirty="0" err="1" smtClean="0"/>
              <a:t>Eacc</a:t>
            </a:r>
            <a:r>
              <a:rPr lang="fr-FR" dirty="0" smtClean="0"/>
              <a:t> = 4.3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r/Q = 217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G = 109</a:t>
            </a:r>
          </a:p>
        </p:txBody>
      </p:sp>
      <p:pic>
        <p:nvPicPr>
          <p:cNvPr id="11" name="Picture 2" descr="MYRRHA: Science Towards Sustainabil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4"/>
          <a:stretch/>
        </p:blipFill>
        <p:spPr bwMode="auto">
          <a:xfrm>
            <a:off x="4114176" y="2900130"/>
            <a:ext cx="1800200" cy="6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75997" y="979173"/>
            <a:ext cx="5421056" cy="2664296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Designed</a:t>
            </a:r>
            <a:r>
              <a:rPr lang="fr-FR" sz="2400" dirty="0" smtClean="0"/>
              <a:t> at IPNO</a:t>
            </a:r>
          </a:p>
          <a:p>
            <a:r>
              <a:rPr lang="fr-FR" sz="2400" dirty="0" smtClean="0"/>
              <a:t>2 prototypes </a:t>
            </a:r>
            <a:r>
              <a:rPr lang="fr-FR" sz="2400" dirty="0" err="1" smtClean="0"/>
              <a:t>fabricated</a:t>
            </a:r>
            <a:r>
              <a:rPr lang="fr-FR" sz="2400" dirty="0" smtClean="0"/>
              <a:t> by E. Z. </a:t>
            </a:r>
            <a:r>
              <a:rPr lang="fr-FR" sz="2400" dirty="0" err="1" smtClean="0"/>
              <a:t>Zanon</a:t>
            </a:r>
            <a:r>
              <a:rPr lang="fr-FR" sz="2400" dirty="0" smtClean="0"/>
              <a:t> Spa. 1fabricated by SDMS</a:t>
            </a:r>
          </a:p>
          <a:p>
            <a:r>
              <a:rPr lang="fr-FR" sz="2400" dirty="0" err="1" smtClean="0"/>
              <a:t>Received</a:t>
            </a:r>
            <a:r>
              <a:rPr lang="fr-FR" sz="2400" dirty="0" smtClean="0"/>
              <a:t> </a:t>
            </a:r>
            <a:r>
              <a:rPr lang="fr-FR" sz="2400" dirty="0" err="1" smtClean="0"/>
              <a:t>early</a:t>
            </a:r>
            <a:r>
              <a:rPr lang="fr-FR" sz="2400" dirty="0" smtClean="0"/>
              <a:t> 2015</a:t>
            </a:r>
          </a:p>
          <a:p>
            <a:r>
              <a:rPr lang="fr-FR" sz="2400" dirty="0" err="1" smtClean="0"/>
              <a:t>Helium</a:t>
            </a:r>
            <a:r>
              <a:rPr lang="fr-FR" sz="2400" dirty="0" smtClean="0"/>
              <a:t> tank in </a:t>
            </a:r>
            <a:r>
              <a:rPr lang="fr-FR" sz="2400" dirty="0" err="1" smtClean="0"/>
              <a:t>titanium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 flipV="1">
            <a:off x="-108520" y="908720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DSR for ESS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576064"/>
          </a:xfrm>
        </p:spPr>
        <p:txBody>
          <a:bodyPr/>
          <a:lstStyle/>
          <a:p>
            <a:r>
              <a:rPr lang="fr-FR" sz="3200" dirty="0" err="1" smtClean="0"/>
              <a:t>Spoke</a:t>
            </a:r>
            <a:r>
              <a:rPr lang="fr-FR" sz="3200" dirty="0" smtClean="0"/>
              <a:t> </a:t>
            </a:r>
            <a:r>
              <a:rPr lang="fr-FR" sz="3200" dirty="0" err="1" smtClean="0"/>
              <a:t>Resonator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14376" y="895424"/>
            <a:ext cx="2952328" cy="23391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dirty="0" smtClean="0"/>
              <a:t> </a:t>
            </a:r>
            <a:r>
              <a:rPr lang="fr-FR" sz="1600" dirty="0" err="1" smtClean="0"/>
              <a:t>Material</a:t>
            </a:r>
            <a:r>
              <a:rPr lang="fr-FR" sz="1600" dirty="0" smtClean="0"/>
              <a:t> : </a:t>
            </a:r>
            <a:r>
              <a:rPr lang="fr-FR" sz="1600" dirty="0" err="1" smtClean="0"/>
              <a:t>Bulk</a:t>
            </a:r>
            <a:r>
              <a:rPr lang="fr-FR" sz="1600" dirty="0" smtClean="0"/>
              <a:t> Niobium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/>
              <a:t> </a:t>
            </a:r>
            <a:r>
              <a:rPr lang="fr-FR" sz="1600" dirty="0" smtClean="0">
                <a:sym typeface="Symbol" panose="05050102010706020507" pitchFamily="18" charset="2"/>
              </a:rPr>
              <a:t> = 0.5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 F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= 352 MHz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 T : 2K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 </a:t>
            </a:r>
            <a:r>
              <a:rPr lang="fr-FR" sz="1600" dirty="0" err="1" smtClean="0"/>
              <a:t>Eacc</a:t>
            </a:r>
            <a:r>
              <a:rPr lang="fr-FR" sz="1600" dirty="0" smtClean="0"/>
              <a:t> : 9 MV/m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 </a:t>
            </a:r>
            <a:r>
              <a:rPr lang="fr-FR" sz="1600" dirty="0" err="1" smtClean="0"/>
              <a:t>Bpk</a:t>
            </a:r>
            <a:r>
              <a:rPr lang="fr-FR" sz="1600" dirty="0" smtClean="0"/>
              <a:t>/</a:t>
            </a:r>
            <a:r>
              <a:rPr lang="fr-FR" sz="1600" dirty="0" err="1" smtClean="0"/>
              <a:t>Eacc</a:t>
            </a:r>
            <a:r>
              <a:rPr lang="fr-FR" sz="1600" dirty="0" smtClean="0"/>
              <a:t> = 6.9 </a:t>
            </a:r>
            <a:r>
              <a:rPr lang="fr-FR" sz="1600" dirty="0" err="1" smtClean="0"/>
              <a:t>mT</a:t>
            </a:r>
            <a:r>
              <a:rPr lang="fr-FR" sz="1600" dirty="0" smtClean="0"/>
              <a:t>/MV/m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 </a:t>
            </a:r>
            <a:r>
              <a:rPr lang="fr-FR" sz="1600" dirty="0" err="1" smtClean="0"/>
              <a:t>Epk</a:t>
            </a:r>
            <a:r>
              <a:rPr lang="fr-FR" sz="1600" dirty="0" smtClean="0"/>
              <a:t>/</a:t>
            </a:r>
            <a:r>
              <a:rPr lang="fr-FR" sz="1600" dirty="0" err="1" smtClean="0"/>
              <a:t>Eacc</a:t>
            </a:r>
            <a:r>
              <a:rPr lang="fr-FR" sz="1600" dirty="0" smtClean="0"/>
              <a:t> = 4.3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/>
              <a:t> </a:t>
            </a:r>
            <a:r>
              <a:rPr lang="fr-FR" sz="1600" dirty="0" smtClean="0"/>
              <a:t>r/Q = 426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/>
              <a:t> </a:t>
            </a:r>
            <a:r>
              <a:rPr lang="fr-FR" sz="1600" dirty="0" smtClean="0"/>
              <a:t>G = 130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941329" y="3212977"/>
            <a:ext cx="4644054" cy="3330895"/>
            <a:chOff x="867309" y="3276946"/>
            <a:chExt cx="4748345" cy="3405697"/>
          </a:xfrm>
        </p:grpSpPr>
        <p:pic>
          <p:nvPicPr>
            <p:cNvPr id="12" name="Image 11" descr="vue4.bmp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7309" y="3356992"/>
              <a:ext cx="4609644" cy="3325651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3" name="ZoneTexte 32"/>
            <p:cNvSpPr txBox="1"/>
            <p:nvPr/>
          </p:nvSpPr>
          <p:spPr>
            <a:xfrm>
              <a:off x="2581489" y="3276946"/>
              <a:ext cx="1294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Pick-up Port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3282909" y="3543742"/>
              <a:ext cx="40564" cy="8887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>
              <a:off x="1223166" y="3784779"/>
              <a:ext cx="166431" cy="73065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4993862" y="5346545"/>
              <a:ext cx="0" cy="71433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38"/>
            <p:cNvSpPr txBox="1"/>
            <p:nvPr/>
          </p:nvSpPr>
          <p:spPr>
            <a:xfrm>
              <a:off x="3282909" y="6246312"/>
              <a:ext cx="1416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Coupler port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rot="10800000" flipV="1">
              <a:off x="3122164" y="6371885"/>
              <a:ext cx="424953" cy="8520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40"/>
            <p:cNvSpPr txBox="1"/>
            <p:nvPr/>
          </p:nvSpPr>
          <p:spPr>
            <a:xfrm>
              <a:off x="4711500" y="4225927"/>
              <a:ext cx="904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Bellows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rot="5400000">
              <a:off x="4956887" y="4481288"/>
              <a:ext cx="137328" cy="6829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30"/>
            <p:cNvSpPr txBox="1"/>
            <p:nvPr/>
          </p:nvSpPr>
          <p:spPr>
            <a:xfrm>
              <a:off x="1056572" y="3323112"/>
              <a:ext cx="1034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4 HPR Ports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H="1" flipV="1">
              <a:off x="3930191" y="5742750"/>
              <a:ext cx="1061212" cy="31813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>
            <a:grpSpLocks/>
          </p:cNvGrpSpPr>
          <p:nvPr/>
        </p:nvGrpSpPr>
        <p:grpSpPr>
          <a:xfrm>
            <a:off x="5934249" y="3217770"/>
            <a:ext cx="2932455" cy="1688635"/>
            <a:chOff x="623945" y="3312365"/>
            <a:chExt cx="2160000" cy="134772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3945" y="3367144"/>
              <a:ext cx="2160000" cy="129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ZoneTexte 21"/>
            <p:cNvSpPr txBox="1"/>
            <p:nvPr/>
          </p:nvSpPr>
          <p:spPr>
            <a:xfrm>
              <a:off x="662347" y="3312365"/>
              <a:ext cx="1051093" cy="29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E </a:t>
              </a:r>
              <a:r>
                <a:rPr lang="fr-FR" dirty="0" err="1" smtClean="0"/>
                <a:t>field</a:t>
              </a:r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954802" y="4887688"/>
            <a:ext cx="2929480" cy="1656184"/>
            <a:chOff x="4864209" y="4544901"/>
            <a:chExt cx="2974745" cy="1732739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4209" y="4582758"/>
              <a:ext cx="2974745" cy="169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ZoneTexte 24"/>
            <p:cNvSpPr txBox="1"/>
            <p:nvPr/>
          </p:nvSpPr>
          <p:spPr>
            <a:xfrm>
              <a:off x="4959275" y="4544901"/>
              <a:ext cx="1194099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H </a:t>
              </a:r>
              <a:r>
                <a:rPr lang="fr-FR" dirty="0" err="1" smtClean="0"/>
                <a:t>field</a:t>
              </a:r>
              <a:endParaRPr lang="fr-FR" dirty="0"/>
            </a:p>
          </p:txBody>
        </p:sp>
      </p:grpSp>
      <p:pic>
        <p:nvPicPr>
          <p:cNvPr id="29" name="Bildobjekt 7" descr="ESS-vit-logg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11" y="2301289"/>
            <a:ext cx="1288264" cy="689222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7252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23445" y="980728"/>
            <a:ext cx="8297027" cy="2664296"/>
          </a:xfrm>
        </p:spPr>
        <p:txBody>
          <a:bodyPr>
            <a:noAutofit/>
          </a:bodyPr>
          <a:lstStyle/>
          <a:p>
            <a:r>
              <a:rPr lang="fr-FR" sz="2000" b="1" u="sng" dirty="0" smtClean="0"/>
              <a:t>On Spiral2 QWR :</a:t>
            </a: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 flipV="1">
            <a:off x="-153662" y="1140602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Cooling</a:t>
            </a:r>
            <a:r>
              <a:rPr lang="fr-FR" sz="3200" b="1" dirty="0" smtClean="0">
                <a:latin typeface="Arial Black" pitchFamily="34" charset="0"/>
              </a:rPr>
              <a:t> conditions 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448272" cy="576064"/>
          </a:xfrm>
        </p:spPr>
        <p:txBody>
          <a:bodyPr/>
          <a:lstStyle/>
          <a:p>
            <a:r>
              <a:rPr lang="fr-FR" sz="3200" dirty="0" smtClean="0"/>
              <a:t>ANALYSIS</a:t>
            </a:r>
            <a:endParaRPr lang="fr-FR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6744090" cy="45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139952" y="1065711"/>
            <a:ext cx="4870768" cy="2664296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Magnetic</a:t>
            </a:r>
            <a:r>
              <a:rPr lang="fr-FR" sz="2400" dirty="0" smtClean="0"/>
              <a:t> </a:t>
            </a:r>
            <a:r>
              <a:rPr lang="fr-FR" sz="2400" dirty="0" err="1" smtClean="0"/>
              <a:t>shielding</a:t>
            </a:r>
            <a:endParaRPr lang="fr-FR" sz="2400" dirty="0" smtClean="0"/>
          </a:p>
          <a:p>
            <a:pPr lvl="1"/>
            <a:r>
              <a:rPr lang="fr-FR" sz="1700" dirty="0" smtClean="0"/>
              <a:t>Passive : 0.6 mm mu-</a:t>
            </a:r>
            <a:r>
              <a:rPr lang="fr-FR" sz="1700" dirty="0" err="1" smtClean="0"/>
              <a:t>metal</a:t>
            </a:r>
            <a:r>
              <a:rPr lang="fr-FR" sz="1700" dirty="0" smtClean="0"/>
              <a:t> all </a:t>
            </a:r>
            <a:r>
              <a:rPr lang="fr-FR" sz="1700" dirty="0" err="1" smtClean="0"/>
              <a:t>around</a:t>
            </a:r>
            <a:r>
              <a:rPr lang="fr-FR" sz="1700" dirty="0" smtClean="0"/>
              <a:t> the cryostat : B &lt; 25 </a:t>
            </a:r>
            <a:r>
              <a:rPr lang="fr-FR" sz="1700" dirty="0" err="1" smtClean="0"/>
              <a:t>mG</a:t>
            </a:r>
            <a:endParaRPr lang="fr-FR" sz="1700" dirty="0" smtClean="0"/>
          </a:p>
          <a:p>
            <a:pPr lvl="1"/>
            <a:r>
              <a:rPr lang="fr-FR" sz="1700" dirty="0" smtClean="0"/>
              <a:t>Active : 3 </a:t>
            </a:r>
            <a:r>
              <a:rPr lang="fr-FR" sz="1700" dirty="0" err="1" smtClean="0"/>
              <a:t>coils</a:t>
            </a:r>
            <a:r>
              <a:rPr lang="fr-FR" sz="1700" dirty="0" smtClean="0"/>
              <a:t> </a:t>
            </a:r>
            <a:r>
              <a:rPr lang="fr-FR" sz="1700" dirty="0" err="1" smtClean="0"/>
              <a:t>inside</a:t>
            </a:r>
            <a:r>
              <a:rPr lang="fr-FR" sz="1700" dirty="0" smtClean="0"/>
              <a:t> mu-</a:t>
            </a:r>
            <a:r>
              <a:rPr lang="fr-FR" sz="1700" dirty="0" err="1" smtClean="0"/>
              <a:t>metal</a:t>
            </a:r>
            <a:r>
              <a:rPr lang="fr-FR" sz="1700" dirty="0" smtClean="0"/>
              <a:t> </a:t>
            </a:r>
            <a:r>
              <a:rPr lang="fr-FR" sz="1700" dirty="0" err="1" smtClean="0"/>
              <a:t>sheets</a:t>
            </a:r>
            <a:endParaRPr lang="fr-FR" sz="1700" dirty="0"/>
          </a:p>
        </p:txBody>
      </p:sp>
      <p:sp>
        <p:nvSpPr>
          <p:cNvPr id="6" name="ZoneTexte 5"/>
          <p:cNvSpPr txBox="1"/>
          <p:nvPr/>
        </p:nvSpPr>
        <p:spPr>
          <a:xfrm flipV="1">
            <a:off x="-180528" y="908720"/>
            <a:ext cx="677108" cy="5688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The vertical cryostat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71312"/>
            <a:ext cx="6526952" cy="576064"/>
          </a:xfrm>
        </p:spPr>
        <p:txBody>
          <a:bodyPr/>
          <a:lstStyle/>
          <a:p>
            <a:r>
              <a:rPr lang="en-US" sz="2400" dirty="0"/>
              <a:t>The cryostat and magnetic configurations</a:t>
            </a: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31524"/>
            <a:ext cx="3239362" cy="537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à coins arrondis 1"/>
          <p:cNvSpPr/>
          <p:nvPr/>
        </p:nvSpPr>
        <p:spPr>
          <a:xfrm>
            <a:off x="1259632" y="3598966"/>
            <a:ext cx="94868" cy="262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275856" y="3621995"/>
            <a:ext cx="94868" cy="262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259632" y="4414083"/>
            <a:ext cx="94868" cy="262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275856" y="4437112"/>
            <a:ext cx="94868" cy="262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256056" y="5268819"/>
            <a:ext cx="94868" cy="262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275856" y="5291848"/>
            <a:ext cx="94868" cy="262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 flipH="1">
            <a:off x="1187624" y="1628801"/>
            <a:ext cx="45719" cy="4320479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 flipH="1">
            <a:off x="3374153" y="1650907"/>
            <a:ext cx="45719" cy="4298373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origine_vecteur.png"/>
          <p:cNvPicPr>
            <a:picLocks noChangeAspect="1"/>
          </p:cNvPicPr>
          <p:nvPr/>
        </p:nvPicPr>
        <p:blipFill rotWithShape="1">
          <a:blip r:embed="rId4" cstate="print"/>
          <a:srcRect r="17817"/>
          <a:stretch/>
        </p:blipFill>
        <p:spPr>
          <a:xfrm>
            <a:off x="4223781" y="2490011"/>
            <a:ext cx="4643096" cy="37473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09531" y="5098621"/>
            <a:ext cx="1685231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Residual</a:t>
            </a:r>
            <a:r>
              <a:rPr lang="fr-FR" sz="1600" dirty="0" smtClean="0"/>
              <a:t> </a:t>
            </a:r>
            <a:r>
              <a:rPr lang="fr-FR" sz="1600" dirty="0" err="1" smtClean="0"/>
              <a:t>field</a:t>
            </a:r>
            <a:r>
              <a:rPr lang="fr-FR" sz="1600" dirty="0" smtClean="0"/>
              <a:t> simulation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no compensation </a:t>
            </a:r>
            <a:r>
              <a:rPr lang="fr-FR" sz="1600" dirty="0" err="1" smtClean="0"/>
              <a:t>coils</a:t>
            </a:r>
            <a:endParaRPr lang="fr-FR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649663" y="593018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Duchesne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8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80528" y="908720"/>
            <a:ext cx="677108" cy="5688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Black" pitchFamily="34" charset="0"/>
              </a:rPr>
              <a:t>Magnetic</a:t>
            </a:r>
            <a:r>
              <a:rPr lang="fr-FR" sz="3200" b="1" dirty="0" smtClean="0">
                <a:latin typeface="Arial Black" pitchFamily="34" charset="0"/>
              </a:rPr>
              <a:t> configurations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71312"/>
            <a:ext cx="6526952" cy="576064"/>
          </a:xfrm>
        </p:spPr>
        <p:txBody>
          <a:bodyPr/>
          <a:lstStyle/>
          <a:p>
            <a:r>
              <a:rPr lang="en-US" sz="2400" dirty="0"/>
              <a:t>The cryostat and magnetic configurations</a:t>
            </a:r>
          </a:p>
        </p:txBody>
      </p:sp>
      <p:pic>
        <p:nvPicPr>
          <p:cNvPr id="21" name="Imag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84" y="934136"/>
            <a:ext cx="4228344" cy="27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34917"/>
            <a:ext cx="4245540" cy="27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670" y="3738988"/>
            <a:ext cx="4238275" cy="2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8744" y="3753036"/>
            <a:ext cx="4245272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27584" y="1196752"/>
            <a:ext cx="136815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OPTIMAL :</a:t>
            </a:r>
          </a:p>
          <a:p>
            <a:r>
              <a:rPr lang="fr-FR" dirty="0" err="1" smtClean="0"/>
              <a:t>Bv</a:t>
            </a:r>
            <a:r>
              <a:rPr lang="fr-FR" dirty="0" smtClean="0"/>
              <a:t> &lt; 10 </a:t>
            </a:r>
            <a:r>
              <a:rPr lang="fr-FR" dirty="0" err="1" smtClean="0"/>
              <a:t>mG</a:t>
            </a:r>
            <a:endParaRPr lang="fr-FR" dirty="0" smtClean="0"/>
          </a:p>
          <a:p>
            <a:r>
              <a:rPr lang="fr-FR" dirty="0" err="1" smtClean="0"/>
              <a:t>Bh</a:t>
            </a:r>
            <a:r>
              <a:rPr lang="fr-FR" dirty="0" smtClean="0"/>
              <a:t> &lt; 10 </a:t>
            </a:r>
            <a:r>
              <a:rPr lang="fr-FR" dirty="0" err="1" smtClean="0"/>
              <a:t>mG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5148064" y="1196752"/>
            <a:ext cx="136815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40 </a:t>
            </a:r>
            <a:r>
              <a:rPr lang="fr-FR" dirty="0" err="1" smtClean="0">
                <a:solidFill>
                  <a:schemeClr val="tx1"/>
                </a:solidFill>
              </a:rPr>
              <a:t>mG</a:t>
            </a:r>
            <a:r>
              <a:rPr lang="fr-FR" dirty="0" smtClean="0">
                <a:solidFill>
                  <a:schemeClr val="tx1"/>
                </a:solidFill>
              </a:rPr>
              <a:t> :</a:t>
            </a:r>
          </a:p>
          <a:p>
            <a:r>
              <a:rPr lang="fr-FR" dirty="0" err="1" smtClean="0"/>
              <a:t>Bv</a:t>
            </a:r>
            <a:r>
              <a:rPr lang="fr-FR" dirty="0" smtClean="0"/>
              <a:t> ~ 40 </a:t>
            </a:r>
            <a:r>
              <a:rPr lang="fr-FR" dirty="0" err="1" smtClean="0"/>
              <a:t>mG</a:t>
            </a:r>
            <a:endParaRPr lang="fr-FR" dirty="0" smtClean="0"/>
          </a:p>
          <a:p>
            <a:r>
              <a:rPr lang="fr-FR" dirty="0" err="1" smtClean="0"/>
              <a:t>Bh</a:t>
            </a:r>
            <a:r>
              <a:rPr lang="fr-FR" dirty="0" smtClean="0"/>
              <a:t> &lt; 10 </a:t>
            </a:r>
            <a:r>
              <a:rPr lang="fr-FR" dirty="0" err="1" smtClean="0"/>
              <a:t>mG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27584" y="4005064"/>
            <a:ext cx="136815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75 </a:t>
            </a:r>
            <a:r>
              <a:rPr lang="fr-FR" dirty="0" err="1" smtClean="0">
                <a:solidFill>
                  <a:schemeClr val="tx1"/>
                </a:solidFill>
              </a:rPr>
              <a:t>mG</a:t>
            </a:r>
            <a:r>
              <a:rPr lang="fr-FR" dirty="0" smtClean="0">
                <a:solidFill>
                  <a:schemeClr val="tx1"/>
                </a:solidFill>
              </a:rPr>
              <a:t> :</a:t>
            </a:r>
          </a:p>
          <a:p>
            <a:r>
              <a:rPr lang="fr-FR" dirty="0" err="1" smtClean="0"/>
              <a:t>Bv</a:t>
            </a:r>
            <a:r>
              <a:rPr lang="fr-FR" dirty="0" smtClean="0"/>
              <a:t> ~ 75 </a:t>
            </a:r>
            <a:r>
              <a:rPr lang="fr-FR" dirty="0" err="1" smtClean="0"/>
              <a:t>mG</a:t>
            </a:r>
            <a:endParaRPr lang="fr-FR" dirty="0" smtClean="0"/>
          </a:p>
          <a:p>
            <a:r>
              <a:rPr lang="fr-FR" dirty="0" err="1" smtClean="0"/>
              <a:t>Bh</a:t>
            </a:r>
            <a:r>
              <a:rPr lang="fr-FR" dirty="0" smtClean="0"/>
              <a:t> &lt; 10 </a:t>
            </a:r>
            <a:r>
              <a:rPr lang="fr-FR" dirty="0" err="1" smtClean="0"/>
              <a:t>mG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154960" y="4005064"/>
            <a:ext cx="143326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110 </a:t>
            </a:r>
            <a:r>
              <a:rPr lang="fr-FR" dirty="0" err="1" smtClean="0">
                <a:solidFill>
                  <a:schemeClr val="tx1"/>
                </a:solidFill>
              </a:rPr>
              <a:t>mG</a:t>
            </a:r>
            <a:r>
              <a:rPr lang="fr-FR" dirty="0" smtClean="0">
                <a:solidFill>
                  <a:schemeClr val="tx1"/>
                </a:solidFill>
              </a:rPr>
              <a:t> :</a:t>
            </a:r>
          </a:p>
          <a:p>
            <a:r>
              <a:rPr lang="fr-FR" dirty="0" err="1" smtClean="0"/>
              <a:t>Bv</a:t>
            </a:r>
            <a:r>
              <a:rPr lang="fr-FR" dirty="0" smtClean="0"/>
              <a:t> ~ 110 </a:t>
            </a:r>
            <a:r>
              <a:rPr lang="fr-FR" dirty="0" err="1" smtClean="0"/>
              <a:t>mG</a:t>
            </a:r>
            <a:endParaRPr lang="fr-FR" dirty="0" smtClean="0"/>
          </a:p>
          <a:p>
            <a:r>
              <a:rPr lang="fr-FR" dirty="0" err="1" smtClean="0"/>
              <a:t>Bh</a:t>
            </a:r>
            <a:r>
              <a:rPr lang="fr-FR" dirty="0" smtClean="0"/>
              <a:t> &lt; 10 </a:t>
            </a:r>
            <a:r>
              <a:rPr lang="fr-FR" dirty="0" err="1" smtClean="0"/>
              <a:t>mG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7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V="1">
            <a:off x="-108520" y="908720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QWR for SPIRAL2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576064"/>
          </a:xfrm>
        </p:spPr>
        <p:txBody>
          <a:bodyPr/>
          <a:lstStyle/>
          <a:p>
            <a:r>
              <a:rPr lang="fr-FR" sz="3200" dirty="0" smtClean="0"/>
              <a:t>The 3 types of </a:t>
            </a:r>
            <a:r>
              <a:rPr lang="fr-FR" sz="3200" dirty="0" err="1" smtClean="0"/>
              <a:t>cavities</a:t>
            </a:r>
            <a:endParaRPr lang="fr-FR" sz="3200" dirty="0"/>
          </a:p>
        </p:txBody>
      </p:sp>
      <p:pic>
        <p:nvPicPr>
          <p:cNvPr id="11" name="Image 10" descr="Spiral2_champH_1.jpg"/>
          <p:cNvPicPr/>
          <p:nvPr/>
        </p:nvPicPr>
        <p:blipFill rotWithShape="1">
          <a:blip r:embed="rId2" cstate="print"/>
          <a:srcRect l="41578" r="43978" b="13659"/>
          <a:stretch/>
        </p:blipFill>
        <p:spPr>
          <a:xfrm>
            <a:off x="827584" y="2494895"/>
            <a:ext cx="1872208" cy="4336699"/>
          </a:xfrm>
          <a:prstGeom prst="rect">
            <a:avLst/>
          </a:prstGeom>
        </p:spPr>
      </p:pic>
      <p:pic>
        <p:nvPicPr>
          <p:cNvPr id="13" name="Image 12" descr="Champ_spoke_4.jpg"/>
          <p:cNvPicPr/>
          <p:nvPr/>
        </p:nvPicPr>
        <p:blipFill>
          <a:blip r:embed="rId3" cstate="print"/>
          <a:srcRect l="40575" r="40517"/>
          <a:stretch>
            <a:fillRect/>
          </a:stretch>
        </p:blipFill>
        <p:spPr>
          <a:xfrm>
            <a:off x="3410739" y="2494895"/>
            <a:ext cx="2250513" cy="3744416"/>
          </a:xfrm>
          <a:prstGeom prst="rect">
            <a:avLst/>
          </a:prstGeom>
        </p:spPr>
      </p:pic>
      <p:pic>
        <p:nvPicPr>
          <p:cNvPr id="14" name="Image 13" descr="Ess_champH_3.jpg"/>
          <p:cNvPicPr/>
          <p:nvPr/>
        </p:nvPicPr>
        <p:blipFill>
          <a:blip r:embed="rId4" cstate="print"/>
          <a:srcRect l="40575" r="40517"/>
          <a:stretch>
            <a:fillRect/>
          </a:stretch>
        </p:blipFill>
        <p:spPr>
          <a:xfrm>
            <a:off x="6372200" y="2407328"/>
            <a:ext cx="2659749" cy="442426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68588" y="997256"/>
            <a:ext cx="2330309" cy="1231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SPIRAL2 QWR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F</a:t>
            </a:r>
            <a:r>
              <a:rPr lang="fr-FR" sz="1400" baseline="-25000" dirty="0" smtClean="0"/>
              <a:t>0</a:t>
            </a:r>
            <a:r>
              <a:rPr lang="fr-FR" sz="1400" dirty="0" smtClean="0"/>
              <a:t> = 88 MHz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</a:t>
            </a:r>
            <a:r>
              <a:rPr lang="fr-FR" sz="1400" dirty="0" err="1" smtClean="0"/>
              <a:t>Bpk</a:t>
            </a:r>
            <a:r>
              <a:rPr lang="fr-FR" sz="1400" dirty="0" smtClean="0"/>
              <a:t>/</a:t>
            </a:r>
            <a:r>
              <a:rPr lang="fr-FR" sz="1400" dirty="0" err="1" smtClean="0"/>
              <a:t>Eacc</a:t>
            </a:r>
            <a:r>
              <a:rPr lang="fr-FR" sz="1400" dirty="0" smtClean="0"/>
              <a:t> = 10.5 </a:t>
            </a:r>
            <a:r>
              <a:rPr lang="fr-FR" sz="1400" dirty="0" err="1" smtClean="0"/>
              <a:t>mT</a:t>
            </a:r>
            <a:r>
              <a:rPr lang="fr-FR" sz="1400" dirty="0" smtClean="0"/>
              <a:t>/MV/m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r/Q =  515 </a:t>
            </a:r>
            <a:r>
              <a:rPr lang="fr-FR" sz="1400" dirty="0" smtClean="0">
                <a:sym typeface="Symbol" panose="05050102010706020507" pitchFamily="18" charset="2"/>
              </a:rPr>
              <a:t></a:t>
            </a:r>
            <a:endParaRPr lang="fr-FR" sz="1400" dirty="0" smtClean="0"/>
          </a:p>
          <a:p>
            <a:pPr>
              <a:buFont typeface="Wingdings" pitchFamily="2" charset="2"/>
              <a:buChar char="ü"/>
            </a:pPr>
            <a:r>
              <a:rPr lang="fr-FR" sz="1400" dirty="0"/>
              <a:t> </a:t>
            </a:r>
            <a:r>
              <a:rPr lang="fr-FR" sz="1400" dirty="0" smtClean="0"/>
              <a:t>G = 33 </a:t>
            </a:r>
            <a:r>
              <a:rPr lang="fr-FR" sz="1400" dirty="0" smtClean="0">
                <a:sym typeface="Symbol" panose="05050102010706020507" pitchFamily="18" charset="2"/>
              </a:rPr>
              <a:t></a:t>
            </a:r>
            <a:endParaRPr lang="fr-FR" sz="14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3330943" y="997256"/>
            <a:ext cx="2330309" cy="1231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MYRRHA </a:t>
            </a:r>
            <a:r>
              <a:rPr lang="fr-FR" b="1" dirty="0" err="1" smtClean="0">
                <a:solidFill>
                  <a:schemeClr val="tx1"/>
                </a:solidFill>
              </a:rPr>
              <a:t>Spoke</a:t>
            </a:r>
            <a:endParaRPr lang="fr-F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F</a:t>
            </a:r>
            <a:r>
              <a:rPr lang="fr-FR" sz="1400" baseline="-25000" dirty="0" smtClean="0"/>
              <a:t>0</a:t>
            </a:r>
            <a:r>
              <a:rPr lang="fr-FR" sz="1400" dirty="0" smtClean="0"/>
              <a:t> = 352 MHz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</a:t>
            </a:r>
            <a:r>
              <a:rPr lang="fr-FR" sz="1400" dirty="0" err="1" smtClean="0"/>
              <a:t>Bpk</a:t>
            </a:r>
            <a:r>
              <a:rPr lang="fr-FR" sz="1400" dirty="0" smtClean="0"/>
              <a:t>/</a:t>
            </a:r>
            <a:r>
              <a:rPr lang="fr-FR" sz="1400" dirty="0" err="1" smtClean="0"/>
              <a:t>Eacc</a:t>
            </a:r>
            <a:r>
              <a:rPr lang="fr-FR" sz="1400" dirty="0" smtClean="0"/>
              <a:t> = 7.3 </a:t>
            </a:r>
            <a:r>
              <a:rPr lang="fr-FR" sz="1400" dirty="0" err="1" smtClean="0"/>
              <a:t>mT</a:t>
            </a:r>
            <a:r>
              <a:rPr lang="fr-FR" sz="1400" dirty="0" smtClean="0"/>
              <a:t>/MV/m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r/Q =  217 </a:t>
            </a:r>
            <a:r>
              <a:rPr lang="fr-FR" sz="1400" dirty="0" smtClean="0">
                <a:sym typeface="Symbol" panose="05050102010706020507" pitchFamily="18" charset="2"/>
              </a:rPr>
              <a:t></a:t>
            </a:r>
            <a:endParaRPr lang="fr-FR" sz="1400" dirty="0" smtClean="0"/>
          </a:p>
          <a:p>
            <a:pPr>
              <a:buFont typeface="Wingdings" pitchFamily="2" charset="2"/>
              <a:buChar char="ü"/>
            </a:pPr>
            <a:r>
              <a:rPr lang="fr-FR" sz="1400" dirty="0"/>
              <a:t> </a:t>
            </a:r>
            <a:r>
              <a:rPr lang="fr-FR" sz="1400" dirty="0" smtClean="0"/>
              <a:t>G = 109 </a:t>
            </a:r>
            <a:r>
              <a:rPr lang="fr-FR" sz="1400" dirty="0" smtClean="0">
                <a:sym typeface="Symbol" panose="05050102010706020507" pitchFamily="18" charset="2"/>
              </a:rPr>
              <a:t></a:t>
            </a:r>
            <a:endParaRPr lang="fr-FR" sz="140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6536919" y="997256"/>
            <a:ext cx="2330309" cy="1231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ESS </a:t>
            </a:r>
            <a:r>
              <a:rPr lang="fr-FR" b="1" dirty="0" err="1" smtClean="0">
                <a:solidFill>
                  <a:schemeClr val="tx1"/>
                </a:solidFill>
              </a:rPr>
              <a:t>Spoke</a:t>
            </a:r>
            <a:endParaRPr lang="fr-F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F</a:t>
            </a:r>
            <a:r>
              <a:rPr lang="fr-FR" sz="1400" baseline="-25000" dirty="0" smtClean="0"/>
              <a:t>0</a:t>
            </a:r>
            <a:r>
              <a:rPr lang="fr-FR" sz="1400" dirty="0" smtClean="0"/>
              <a:t> = 352 MHz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</a:t>
            </a:r>
            <a:r>
              <a:rPr lang="fr-FR" sz="1400" dirty="0" err="1" smtClean="0"/>
              <a:t>Bpk</a:t>
            </a:r>
            <a:r>
              <a:rPr lang="fr-FR" sz="1400" dirty="0" smtClean="0"/>
              <a:t>/</a:t>
            </a:r>
            <a:r>
              <a:rPr lang="fr-FR" sz="1400" dirty="0" err="1" smtClean="0"/>
              <a:t>Eacc</a:t>
            </a:r>
            <a:r>
              <a:rPr lang="fr-FR" sz="1400" dirty="0" smtClean="0"/>
              <a:t> = 6.9 </a:t>
            </a:r>
            <a:r>
              <a:rPr lang="fr-FR" sz="1400" dirty="0" err="1" smtClean="0"/>
              <a:t>mT</a:t>
            </a:r>
            <a:r>
              <a:rPr lang="fr-FR" sz="1400" dirty="0" smtClean="0"/>
              <a:t>/MV/m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r/Q =  426 </a:t>
            </a:r>
            <a:r>
              <a:rPr lang="fr-FR" sz="1400" dirty="0" smtClean="0">
                <a:sym typeface="Symbol" panose="05050102010706020507" pitchFamily="18" charset="2"/>
              </a:rPr>
              <a:t></a:t>
            </a:r>
            <a:endParaRPr lang="fr-FR" sz="1400" dirty="0" smtClean="0"/>
          </a:p>
          <a:p>
            <a:pPr>
              <a:buFont typeface="Wingdings" pitchFamily="2" charset="2"/>
              <a:buChar char="ü"/>
            </a:pPr>
            <a:r>
              <a:rPr lang="fr-FR" sz="1400" dirty="0"/>
              <a:t> </a:t>
            </a:r>
            <a:r>
              <a:rPr lang="fr-FR" sz="1400" dirty="0" smtClean="0"/>
              <a:t>G = 130 </a:t>
            </a:r>
            <a:r>
              <a:rPr lang="fr-FR" sz="1400" dirty="0" smtClean="0">
                <a:sym typeface="Symbol" panose="05050102010706020507" pitchFamily="18" charset="2"/>
              </a:rPr>
              <a:t>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1172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FACILITIES AND EQUIPMENT AT IPNO</a:t>
            </a: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cryostat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magnetic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configurations</a:t>
            </a: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3 types of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cavities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dirty="0" smtClean="0"/>
          </a:p>
          <a:p>
            <a:r>
              <a:rPr lang="fr-FR" dirty="0" smtClean="0"/>
              <a:t>MAGNETIC SENSITIVITY RESULTS</a:t>
            </a:r>
          </a:p>
          <a:p>
            <a:pPr lvl="1"/>
            <a:r>
              <a:rPr lang="fr-FR" dirty="0" smtClean="0"/>
              <a:t>On SPIRAL2 Quarter-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Resonator</a:t>
            </a:r>
            <a:endParaRPr lang="fr-FR" dirty="0" smtClean="0"/>
          </a:p>
          <a:p>
            <a:pPr lvl="1"/>
            <a:r>
              <a:rPr lang="fr-FR" dirty="0" smtClean="0"/>
              <a:t>On MYRRHA </a:t>
            </a:r>
            <a:r>
              <a:rPr lang="fr-FR" dirty="0" err="1" smtClean="0"/>
              <a:t>Spoke</a:t>
            </a:r>
            <a:r>
              <a:rPr lang="fr-FR" dirty="0" smtClean="0"/>
              <a:t> </a:t>
            </a:r>
            <a:r>
              <a:rPr lang="fr-FR" dirty="0" err="1" smtClean="0"/>
              <a:t>Resonnator</a:t>
            </a:r>
            <a:endParaRPr lang="fr-FR" dirty="0" smtClean="0"/>
          </a:p>
          <a:p>
            <a:pPr lvl="1"/>
            <a:r>
              <a:rPr lang="fr-FR" dirty="0" smtClean="0"/>
              <a:t>On ESS </a:t>
            </a:r>
            <a:r>
              <a:rPr lang="fr-FR" dirty="0" err="1" smtClean="0"/>
              <a:t>Spoke</a:t>
            </a:r>
            <a:r>
              <a:rPr lang="fr-FR" dirty="0" smtClean="0"/>
              <a:t> </a:t>
            </a:r>
            <a:r>
              <a:rPr lang="fr-FR" dirty="0" err="1" smtClean="0"/>
              <a:t>Resonnator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</a:p>
          <a:p>
            <a:pPr lvl="1"/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Cooling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conditions</a:t>
            </a:r>
          </a:p>
          <a:p>
            <a:pPr lvl="1"/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Geometrical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effects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Field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dependence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Temperature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dependence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7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39552" y="3789040"/>
            <a:ext cx="4202958" cy="2664296"/>
          </a:xfrm>
        </p:spPr>
        <p:txBody>
          <a:bodyPr>
            <a:noAutofit/>
          </a:bodyPr>
          <a:lstStyle/>
          <a:p>
            <a:r>
              <a:rPr lang="fr-FR" sz="2000" b="1" u="sng" dirty="0" smtClean="0"/>
              <a:t>OBSERVATIONS :</a:t>
            </a:r>
          </a:p>
          <a:p>
            <a:pPr lvl="1"/>
            <a:r>
              <a:rPr lang="fr-FR" sz="1700" dirty="0" err="1" smtClean="0"/>
              <a:t>Very</a:t>
            </a:r>
            <a:r>
              <a:rPr lang="fr-FR" sz="1700" dirty="0" smtClean="0"/>
              <a:t> </a:t>
            </a:r>
            <a:r>
              <a:rPr lang="fr-FR" sz="1700" dirty="0" err="1" smtClean="0"/>
              <a:t>low</a:t>
            </a:r>
            <a:r>
              <a:rPr lang="fr-FR" sz="1700" dirty="0" smtClean="0"/>
              <a:t> </a:t>
            </a:r>
            <a:r>
              <a:rPr lang="fr-FR" sz="1700" dirty="0" err="1" smtClean="0"/>
              <a:t>sensitivity</a:t>
            </a:r>
            <a:r>
              <a:rPr lang="fr-FR" sz="1700" dirty="0" smtClean="0"/>
              <a:t> to vertical </a:t>
            </a:r>
            <a:r>
              <a:rPr lang="fr-FR" sz="1700" dirty="0" err="1" smtClean="0"/>
              <a:t>field</a:t>
            </a:r>
            <a:r>
              <a:rPr lang="fr-FR" sz="1700" dirty="0" smtClean="0"/>
              <a:t>    (~ 0.006 n</a:t>
            </a:r>
            <a:r>
              <a:rPr lang="fr-FR" sz="1700" dirty="0" smtClean="0">
                <a:sym typeface="Symbol" panose="05050102010706020507" pitchFamily="18" charset="2"/>
              </a:rPr>
              <a:t>/</a:t>
            </a:r>
            <a:r>
              <a:rPr lang="fr-FR" sz="1700" dirty="0" err="1" smtClean="0">
                <a:sym typeface="Symbol" panose="05050102010706020507" pitchFamily="18" charset="2"/>
              </a:rPr>
              <a:t>mG</a:t>
            </a:r>
            <a:r>
              <a:rPr lang="fr-FR" sz="1700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Sensitivity</a:t>
            </a:r>
            <a:r>
              <a:rPr lang="fr-FR" sz="1700" dirty="0" smtClean="0">
                <a:sym typeface="Symbol" panose="05050102010706020507" pitchFamily="18" charset="2"/>
              </a:rPr>
              <a:t> to horizontal </a:t>
            </a:r>
            <a:r>
              <a:rPr lang="fr-FR" sz="1700" dirty="0" err="1" smtClean="0">
                <a:sym typeface="Symbol" panose="05050102010706020507" pitchFamily="18" charset="2"/>
              </a:rPr>
              <a:t>field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>
                <a:sym typeface="Symbol" panose="05050102010706020507" pitchFamily="18" charset="2"/>
              </a:rPr>
              <a:t> </a:t>
            </a:r>
            <a:r>
              <a:rPr lang="fr-FR" sz="1700" dirty="0" smtClean="0">
                <a:sym typeface="Symbol" panose="05050102010706020507" pitchFamily="18" charset="2"/>
              </a:rPr>
              <a:t>            (~ 0.05 n/</a:t>
            </a:r>
            <a:r>
              <a:rPr lang="fr-FR" sz="1700" dirty="0" err="1" smtClean="0">
                <a:sym typeface="Symbol" panose="05050102010706020507" pitchFamily="18" charset="2"/>
              </a:rPr>
              <a:t>mG</a:t>
            </a:r>
            <a:r>
              <a:rPr lang="fr-FR" sz="1700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Geometrical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dependence</a:t>
            </a:r>
            <a:r>
              <a:rPr lang="fr-FR" sz="1700" dirty="0" smtClean="0">
                <a:sym typeface="Symbol" panose="05050102010706020507" pitchFamily="18" charset="2"/>
              </a:rPr>
              <a:t> of </a:t>
            </a:r>
            <a:r>
              <a:rPr lang="fr-FR" sz="1700" dirty="0" err="1" smtClean="0">
                <a:sym typeface="Symbol" panose="05050102010706020507" pitchFamily="18" charset="2"/>
              </a:rPr>
              <a:t>magnetic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sensitivity</a:t>
            </a:r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Linear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dependence</a:t>
            </a:r>
            <a:r>
              <a:rPr lang="fr-FR" sz="1700" dirty="0" smtClean="0">
                <a:sym typeface="Symbol" panose="05050102010706020507" pitchFamily="18" charset="2"/>
              </a:rPr>
              <a:t> of surface </a:t>
            </a:r>
            <a:r>
              <a:rPr lang="fr-FR" sz="1700" dirty="0" err="1" smtClean="0">
                <a:sym typeface="Symbol" panose="05050102010706020507" pitchFamily="18" charset="2"/>
              </a:rPr>
              <a:t>resistance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coming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from</a:t>
            </a:r>
            <a:r>
              <a:rPr lang="fr-FR" sz="1700" dirty="0" smtClean="0">
                <a:sym typeface="Symbol" panose="05050102010706020507" pitchFamily="18" charset="2"/>
              </a:rPr>
              <a:t> flux </a:t>
            </a:r>
            <a:r>
              <a:rPr lang="fr-FR" sz="1700" dirty="0" err="1" smtClean="0">
                <a:sym typeface="Symbol" panose="05050102010706020507" pitchFamily="18" charset="2"/>
              </a:rPr>
              <a:t>trapping</a:t>
            </a:r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 flipV="1">
            <a:off x="-108520" y="908720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SPIRAL2 QWR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576064"/>
          </a:xfrm>
        </p:spPr>
        <p:txBody>
          <a:bodyPr/>
          <a:lstStyle/>
          <a:p>
            <a:r>
              <a:rPr lang="fr-FR" sz="3200" dirty="0" err="1" smtClean="0"/>
              <a:t>Magnetic</a:t>
            </a:r>
            <a:r>
              <a:rPr lang="fr-FR" sz="3200" dirty="0" smtClean="0"/>
              <a:t> </a:t>
            </a:r>
            <a:r>
              <a:rPr lang="fr-FR" sz="3200" dirty="0" err="1" smtClean="0"/>
              <a:t>sensitivity</a:t>
            </a:r>
            <a:endParaRPr lang="fr-FR" sz="3200" dirty="0"/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66" y="908721"/>
            <a:ext cx="4061265" cy="285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44" y="3760280"/>
            <a:ext cx="4186852" cy="2909080"/>
          </a:xfrm>
          <a:prstGeom prst="rect">
            <a:avLst/>
          </a:prstGeom>
        </p:spPr>
      </p:pic>
      <p:pic>
        <p:nvPicPr>
          <p:cNvPr id="10" name="Image 9" descr="Spiral2_champH_1.jpg"/>
          <p:cNvPicPr/>
          <p:nvPr/>
        </p:nvPicPr>
        <p:blipFill rotWithShape="1">
          <a:blip r:embed="rId5" cstate="print"/>
          <a:srcRect l="41578" r="43978" b="13659"/>
          <a:stretch/>
        </p:blipFill>
        <p:spPr>
          <a:xfrm>
            <a:off x="7308304" y="168764"/>
            <a:ext cx="1530536" cy="3545265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16195"/>
              </p:ext>
            </p:extLst>
          </p:nvPr>
        </p:nvGraphicFramePr>
        <p:xfrm>
          <a:off x="4932040" y="1140602"/>
          <a:ext cx="1815322" cy="724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Équation" r:id="rId6" imgW="1079280" imgH="431640" progId="Equation.3">
                  <p:embed/>
                </p:oleObj>
              </mc:Choice>
              <mc:Fallback>
                <p:oleObj name="Équation" r:id="rId6" imgW="10792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140602"/>
                        <a:ext cx="1815322" cy="724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837826" y="2331114"/>
            <a:ext cx="247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@ 88 MHz, @ 1.7K, S</a:t>
            </a:r>
            <a:r>
              <a:rPr lang="fr-FR" baseline="-25000" dirty="0" smtClean="0"/>
              <a:t>mag</a:t>
            </a:r>
            <a:r>
              <a:rPr lang="fr-FR" dirty="0" smtClean="0"/>
              <a:t>= 0.056 n</a:t>
            </a:r>
            <a:r>
              <a:rPr lang="fr-FR" dirty="0" smtClean="0">
                <a:sym typeface="Symbol" panose="05050102010706020507" pitchFamily="18" charset="2"/>
              </a:rPr>
              <a:t>/</a:t>
            </a:r>
            <a:r>
              <a:rPr lang="fr-FR" dirty="0" err="1" smtClean="0">
                <a:sym typeface="Symbol" panose="05050102010706020507" pitchFamily="18" charset="2"/>
              </a:rPr>
              <a:t>mG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9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85066" y="3882792"/>
            <a:ext cx="3626894" cy="2664296"/>
          </a:xfrm>
        </p:spPr>
        <p:txBody>
          <a:bodyPr>
            <a:noAutofit/>
          </a:bodyPr>
          <a:lstStyle/>
          <a:p>
            <a:r>
              <a:rPr lang="fr-FR" sz="2000" b="1" u="sng" dirty="0" smtClean="0"/>
              <a:t>OBSERVATIONS :</a:t>
            </a:r>
          </a:p>
          <a:p>
            <a:pPr lvl="1"/>
            <a:r>
              <a:rPr lang="fr-FR" sz="1700" dirty="0" err="1" smtClean="0"/>
              <a:t>Low</a:t>
            </a:r>
            <a:r>
              <a:rPr lang="fr-FR" sz="1700" dirty="0" smtClean="0"/>
              <a:t> </a:t>
            </a:r>
            <a:r>
              <a:rPr lang="fr-FR" sz="1700" dirty="0" err="1" smtClean="0"/>
              <a:t>sensitivity</a:t>
            </a:r>
            <a:r>
              <a:rPr lang="fr-FR" sz="1700" dirty="0" smtClean="0"/>
              <a:t> to vertical </a:t>
            </a:r>
            <a:r>
              <a:rPr lang="fr-FR" sz="1700" dirty="0" err="1" smtClean="0"/>
              <a:t>field</a:t>
            </a:r>
            <a:r>
              <a:rPr lang="fr-FR" sz="1700" dirty="0" smtClean="0"/>
              <a:t>     ~ 0.06 n</a:t>
            </a:r>
            <a:r>
              <a:rPr lang="fr-FR" sz="1700" dirty="0" smtClean="0">
                <a:sym typeface="Symbol" panose="05050102010706020507" pitchFamily="18" charset="2"/>
              </a:rPr>
              <a:t>/</a:t>
            </a:r>
            <a:r>
              <a:rPr lang="fr-FR" sz="1700" dirty="0" err="1" smtClean="0">
                <a:sym typeface="Symbol" panose="05050102010706020507" pitchFamily="18" charset="2"/>
              </a:rPr>
              <a:t>mG</a:t>
            </a:r>
            <a:r>
              <a:rPr lang="fr-FR" sz="1700" dirty="0" smtClean="0">
                <a:sym typeface="Symbol" panose="05050102010706020507" pitchFamily="18" charset="2"/>
              </a:rPr>
              <a:t> @ 2K	          ~ 0.054</a:t>
            </a:r>
            <a:r>
              <a:rPr lang="fr-FR" sz="1700" dirty="0"/>
              <a:t> n</a:t>
            </a:r>
            <a:r>
              <a:rPr lang="fr-FR" sz="1700" dirty="0">
                <a:sym typeface="Symbol" panose="05050102010706020507" pitchFamily="18" charset="2"/>
              </a:rPr>
              <a:t>/</a:t>
            </a:r>
            <a:r>
              <a:rPr lang="fr-FR" sz="1700" dirty="0" err="1">
                <a:sym typeface="Symbol" panose="05050102010706020507" pitchFamily="18" charset="2"/>
              </a:rPr>
              <a:t>mG</a:t>
            </a:r>
            <a:r>
              <a:rPr lang="fr-FR" sz="1700" dirty="0">
                <a:sym typeface="Symbol" panose="05050102010706020507" pitchFamily="18" charset="2"/>
              </a:rPr>
              <a:t> @ </a:t>
            </a:r>
            <a:r>
              <a:rPr lang="fr-FR" sz="1700" dirty="0" smtClean="0">
                <a:sym typeface="Symbol" panose="05050102010706020507" pitchFamily="18" charset="2"/>
              </a:rPr>
              <a:t>4.2K!</a:t>
            </a: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Linear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dependence</a:t>
            </a:r>
            <a:r>
              <a:rPr lang="fr-FR" sz="1700" dirty="0" smtClean="0">
                <a:sym typeface="Symbol" panose="05050102010706020507" pitchFamily="18" charset="2"/>
              </a:rPr>
              <a:t> of surface </a:t>
            </a:r>
            <a:r>
              <a:rPr lang="fr-FR" sz="1700" dirty="0" err="1" smtClean="0">
                <a:sym typeface="Symbol" panose="05050102010706020507" pitchFamily="18" charset="2"/>
              </a:rPr>
              <a:t>resistance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coming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from</a:t>
            </a:r>
            <a:r>
              <a:rPr lang="fr-FR" sz="1700" dirty="0" smtClean="0">
                <a:sym typeface="Symbol" panose="05050102010706020507" pitchFamily="18" charset="2"/>
              </a:rPr>
              <a:t> flux </a:t>
            </a:r>
            <a:r>
              <a:rPr lang="fr-FR" sz="1700" dirty="0" err="1" smtClean="0">
                <a:sym typeface="Symbol" panose="05050102010706020507" pitchFamily="18" charset="2"/>
              </a:rPr>
              <a:t>trapping</a:t>
            </a:r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 flipV="1">
            <a:off x="-153662" y="1140602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MYRRHA </a:t>
            </a:r>
            <a:r>
              <a:rPr lang="fr-FR" sz="3200" b="1" dirty="0" err="1" smtClean="0">
                <a:latin typeface="Arial Black" pitchFamily="34" charset="0"/>
              </a:rPr>
              <a:t>Spoke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576064"/>
          </a:xfrm>
        </p:spPr>
        <p:txBody>
          <a:bodyPr/>
          <a:lstStyle/>
          <a:p>
            <a:r>
              <a:rPr lang="fr-FR" sz="3200" dirty="0" err="1" smtClean="0"/>
              <a:t>Magnetic</a:t>
            </a:r>
            <a:r>
              <a:rPr lang="fr-FR" sz="3200" dirty="0" smtClean="0"/>
              <a:t> </a:t>
            </a:r>
            <a:r>
              <a:rPr lang="fr-FR" sz="3200" dirty="0" err="1" smtClean="0"/>
              <a:t>sensitivity</a:t>
            </a:r>
            <a:endParaRPr lang="fr-FR" sz="32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932040" y="1140602"/>
          <a:ext cx="1815322" cy="724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Équation" r:id="rId3" imgW="1079280" imgH="431640" progId="Equation.3">
                  <p:embed/>
                </p:oleObj>
              </mc:Choice>
              <mc:Fallback>
                <p:oleObj name="Équation" r:id="rId3" imgW="1079280" imgH="431640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140602"/>
                        <a:ext cx="1815322" cy="724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913515" y="2039051"/>
            <a:ext cx="271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@ 352 MHz,                S</a:t>
            </a:r>
            <a:r>
              <a:rPr lang="fr-FR" baseline="-25000" dirty="0" smtClean="0"/>
              <a:t>mag</a:t>
            </a:r>
            <a:r>
              <a:rPr lang="fr-FR" dirty="0" smtClean="0"/>
              <a:t>= 0.12 n</a:t>
            </a:r>
            <a:r>
              <a:rPr lang="fr-FR" dirty="0" smtClean="0">
                <a:sym typeface="Symbol" panose="05050102010706020507" pitchFamily="18" charset="2"/>
              </a:rPr>
              <a:t>/</a:t>
            </a:r>
            <a:r>
              <a:rPr lang="fr-FR" dirty="0" err="1" smtClean="0">
                <a:sym typeface="Symbol" panose="05050102010706020507" pitchFamily="18" charset="2"/>
              </a:rPr>
              <a:t>mG</a:t>
            </a:r>
            <a:r>
              <a:rPr lang="fr-FR" dirty="0" smtClean="0">
                <a:sym typeface="Symbol" panose="05050102010706020507" pitchFamily="18" charset="2"/>
              </a:rPr>
              <a:t> @ 2K</a:t>
            </a:r>
          </a:p>
          <a:p>
            <a:r>
              <a:rPr lang="fr-FR" dirty="0" smtClean="0"/>
              <a:t>S</a:t>
            </a:r>
            <a:r>
              <a:rPr lang="fr-FR" baseline="-25000" dirty="0" smtClean="0"/>
              <a:t>mag</a:t>
            </a:r>
            <a:r>
              <a:rPr lang="fr-FR" dirty="0"/>
              <a:t>= </a:t>
            </a:r>
            <a:r>
              <a:rPr lang="fr-FR" dirty="0" smtClean="0"/>
              <a:t>0.16 </a:t>
            </a:r>
            <a:r>
              <a:rPr lang="fr-FR" dirty="0"/>
              <a:t>n</a:t>
            </a:r>
            <a:r>
              <a:rPr lang="fr-FR" dirty="0">
                <a:sym typeface="Symbol" panose="05050102010706020507" pitchFamily="18" charset="2"/>
              </a:rPr>
              <a:t>/</a:t>
            </a:r>
            <a:r>
              <a:rPr lang="fr-FR" dirty="0" err="1">
                <a:sym typeface="Symbol" panose="05050102010706020507" pitchFamily="18" charset="2"/>
              </a:rPr>
              <a:t>mG</a:t>
            </a:r>
            <a:r>
              <a:rPr lang="fr-FR" dirty="0">
                <a:sym typeface="Symbol" panose="05050102010706020507" pitchFamily="18" charset="2"/>
              </a:rPr>
              <a:t> @ </a:t>
            </a:r>
            <a:r>
              <a:rPr lang="fr-FR" dirty="0" smtClean="0">
                <a:sym typeface="Symbol" panose="05050102010706020507" pitchFamily="18" charset="2"/>
              </a:rPr>
              <a:t>4.2K</a:t>
            </a:r>
            <a:endParaRPr lang="fr-FR" dirty="0">
              <a:sym typeface="Symbol" panose="05050102010706020507" pitchFamily="18" charset="2"/>
            </a:endParaRPr>
          </a:p>
          <a:p>
            <a:endParaRPr lang="fr-FR" dirty="0"/>
          </a:p>
        </p:txBody>
      </p:sp>
      <p:pic>
        <p:nvPicPr>
          <p:cNvPr id="11" name="Image 10" descr="Champ_spoke_4.jpg"/>
          <p:cNvPicPr/>
          <p:nvPr/>
        </p:nvPicPr>
        <p:blipFill>
          <a:blip r:embed="rId5" cstate="print"/>
          <a:srcRect l="40575" r="40517"/>
          <a:stretch>
            <a:fillRect/>
          </a:stretch>
        </p:blipFill>
        <p:spPr>
          <a:xfrm>
            <a:off x="7565405" y="783518"/>
            <a:ext cx="1502279" cy="24995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310" y="924638"/>
            <a:ext cx="4292967" cy="29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7568" y="3394027"/>
            <a:ext cx="4536432" cy="314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0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85066" y="3882792"/>
            <a:ext cx="5859142" cy="2664296"/>
          </a:xfrm>
        </p:spPr>
        <p:txBody>
          <a:bodyPr>
            <a:noAutofit/>
          </a:bodyPr>
          <a:lstStyle/>
          <a:p>
            <a:r>
              <a:rPr lang="fr-FR" sz="2000" b="1" u="sng" dirty="0" smtClean="0"/>
              <a:t>OBSERVATIONS :</a:t>
            </a:r>
          </a:p>
          <a:p>
            <a:pPr lvl="1"/>
            <a:r>
              <a:rPr lang="fr-FR" sz="1700" dirty="0" err="1" smtClean="0"/>
              <a:t>Low</a:t>
            </a:r>
            <a:r>
              <a:rPr lang="fr-FR" sz="1700" dirty="0" smtClean="0"/>
              <a:t> </a:t>
            </a:r>
            <a:r>
              <a:rPr lang="fr-FR" sz="1700" dirty="0" err="1" smtClean="0"/>
              <a:t>sensitivity</a:t>
            </a:r>
            <a:r>
              <a:rPr lang="fr-FR" sz="1700" dirty="0" smtClean="0"/>
              <a:t> to horizontal </a:t>
            </a:r>
            <a:r>
              <a:rPr lang="fr-FR" sz="1700" dirty="0" err="1" smtClean="0"/>
              <a:t>field</a:t>
            </a:r>
            <a:endParaRPr lang="fr-FR" sz="1700" dirty="0"/>
          </a:p>
          <a:p>
            <a:pPr marL="274320" lvl="1" indent="0">
              <a:buNone/>
            </a:pPr>
            <a:r>
              <a:rPr lang="fr-FR" sz="1700" dirty="0" smtClean="0"/>
              <a:t>~ 0.09 n</a:t>
            </a:r>
            <a:r>
              <a:rPr lang="fr-FR" sz="1700" dirty="0" smtClean="0">
                <a:sym typeface="Symbol" panose="05050102010706020507" pitchFamily="18" charset="2"/>
              </a:rPr>
              <a:t>/</a:t>
            </a:r>
            <a:r>
              <a:rPr lang="fr-FR" sz="1700" dirty="0" err="1" smtClean="0">
                <a:sym typeface="Symbol" panose="05050102010706020507" pitchFamily="18" charset="2"/>
              </a:rPr>
              <a:t>mG</a:t>
            </a:r>
            <a:r>
              <a:rPr lang="fr-FR" sz="1700" dirty="0" smtClean="0">
                <a:sym typeface="Symbol" panose="05050102010706020507" pitchFamily="18" charset="2"/>
              </a:rPr>
              <a:t> @ 2K	       </a:t>
            </a:r>
          </a:p>
          <a:p>
            <a:pPr marL="274320" lvl="1" indent="0">
              <a:buNone/>
            </a:pPr>
            <a:r>
              <a:rPr lang="fr-FR" sz="1700" dirty="0" smtClean="0">
                <a:sym typeface="Symbol" panose="05050102010706020507" pitchFamily="18" charset="2"/>
              </a:rPr>
              <a:t>~ 0.075</a:t>
            </a:r>
            <a:r>
              <a:rPr lang="fr-FR" sz="1700" dirty="0" smtClean="0"/>
              <a:t> </a:t>
            </a:r>
            <a:r>
              <a:rPr lang="fr-FR" sz="1700" dirty="0"/>
              <a:t>n</a:t>
            </a:r>
            <a:r>
              <a:rPr lang="fr-FR" sz="1700" dirty="0">
                <a:sym typeface="Symbol" panose="05050102010706020507" pitchFamily="18" charset="2"/>
              </a:rPr>
              <a:t>/</a:t>
            </a:r>
            <a:r>
              <a:rPr lang="fr-FR" sz="1700" dirty="0" err="1">
                <a:sym typeface="Symbol" panose="05050102010706020507" pitchFamily="18" charset="2"/>
              </a:rPr>
              <a:t>mG</a:t>
            </a:r>
            <a:r>
              <a:rPr lang="fr-FR" sz="1700" dirty="0">
                <a:sym typeface="Symbol" panose="05050102010706020507" pitchFamily="18" charset="2"/>
              </a:rPr>
              <a:t> @ </a:t>
            </a:r>
            <a:r>
              <a:rPr lang="fr-FR" sz="1700" dirty="0" smtClean="0">
                <a:sym typeface="Symbol" panose="05050102010706020507" pitchFamily="18" charset="2"/>
              </a:rPr>
              <a:t>4.2K!</a:t>
            </a: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Temperature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dependence</a:t>
            </a:r>
            <a:r>
              <a:rPr lang="fr-FR" sz="1700" dirty="0" smtClean="0">
                <a:sym typeface="Symbol" panose="05050102010706020507" pitchFamily="18" charset="2"/>
              </a:rPr>
              <a:t> of </a:t>
            </a:r>
            <a:r>
              <a:rPr lang="fr-FR" sz="1700" dirty="0" err="1" smtClean="0">
                <a:sym typeface="Symbol" panose="05050102010706020507" pitchFamily="18" charset="2"/>
              </a:rPr>
              <a:t>magnetic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sensitivity</a:t>
            </a:r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r>
              <a:rPr lang="fr-FR" sz="1700" dirty="0" err="1" smtClean="0">
                <a:sym typeface="Symbol" panose="05050102010706020507" pitchFamily="18" charset="2"/>
              </a:rPr>
              <a:t>Linear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dependence</a:t>
            </a:r>
            <a:r>
              <a:rPr lang="fr-FR" sz="1700" dirty="0" smtClean="0">
                <a:sym typeface="Symbol" panose="05050102010706020507" pitchFamily="18" charset="2"/>
              </a:rPr>
              <a:t> of surface </a:t>
            </a:r>
            <a:r>
              <a:rPr lang="fr-FR" sz="1700" dirty="0" err="1" smtClean="0">
                <a:sym typeface="Symbol" panose="05050102010706020507" pitchFamily="18" charset="2"/>
              </a:rPr>
              <a:t>resistance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coming</a:t>
            </a:r>
            <a:r>
              <a:rPr lang="fr-FR" sz="1700" dirty="0" smtClean="0">
                <a:sym typeface="Symbol" panose="05050102010706020507" pitchFamily="18" charset="2"/>
              </a:rPr>
              <a:t> </a:t>
            </a:r>
            <a:r>
              <a:rPr lang="fr-FR" sz="1700" dirty="0" err="1" smtClean="0">
                <a:sym typeface="Symbol" panose="05050102010706020507" pitchFamily="18" charset="2"/>
              </a:rPr>
              <a:t>from</a:t>
            </a:r>
            <a:r>
              <a:rPr lang="fr-FR" sz="1700" dirty="0" smtClean="0">
                <a:sym typeface="Symbol" panose="05050102010706020507" pitchFamily="18" charset="2"/>
              </a:rPr>
              <a:t> flux </a:t>
            </a:r>
            <a:r>
              <a:rPr lang="fr-FR" sz="1700" dirty="0" err="1" smtClean="0">
                <a:sym typeface="Symbol" panose="05050102010706020507" pitchFamily="18" charset="2"/>
              </a:rPr>
              <a:t>trapping</a:t>
            </a:r>
            <a:endParaRPr lang="fr-FR" sz="1700" dirty="0" smtClean="0">
              <a:sym typeface="Symbol" panose="05050102010706020507" pitchFamily="18" charset="2"/>
            </a:endParaRPr>
          </a:p>
          <a:p>
            <a:pPr lvl="1"/>
            <a:endParaRPr lang="fr-FR" sz="1700" dirty="0" smtClean="0">
              <a:sym typeface="Symbol" panose="05050102010706020507" pitchFamily="18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 flipV="1">
            <a:off x="-153662" y="1140602"/>
            <a:ext cx="677108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ESS </a:t>
            </a:r>
            <a:r>
              <a:rPr lang="fr-FR" sz="3200" b="1" dirty="0" err="1" smtClean="0">
                <a:latin typeface="Arial Black" pitchFamily="34" charset="0"/>
              </a:rPr>
              <a:t>Spoke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576064"/>
          </a:xfrm>
        </p:spPr>
        <p:txBody>
          <a:bodyPr/>
          <a:lstStyle/>
          <a:p>
            <a:r>
              <a:rPr lang="fr-FR" sz="3200" dirty="0" err="1" smtClean="0"/>
              <a:t>Magnetic</a:t>
            </a:r>
            <a:r>
              <a:rPr lang="fr-FR" sz="3200" dirty="0" smtClean="0"/>
              <a:t> </a:t>
            </a:r>
            <a:r>
              <a:rPr lang="fr-FR" sz="3200" dirty="0" err="1" smtClean="0"/>
              <a:t>sensitivity</a:t>
            </a:r>
            <a:endParaRPr lang="fr-FR" sz="32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13898"/>
              </p:ext>
            </p:extLst>
          </p:nvPr>
        </p:nvGraphicFramePr>
        <p:xfrm>
          <a:off x="5606984" y="978025"/>
          <a:ext cx="1815322" cy="724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Équation" r:id="rId3" imgW="1079280" imgH="431640" progId="Equation.3">
                  <p:embed/>
                </p:oleObj>
              </mc:Choice>
              <mc:Fallback>
                <p:oleObj name="Équation" r:id="rId3" imgW="1079280" imgH="431640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84" y="978025"/>
                        <a:ext cx="1815322" cy="724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256119" y="1896412"/>
            <a:ext cx="271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@ 352 MHz,                S</a:t>
            </a:r>
            <a:r>
              <a:rPr lang="fr-FR" baseline="-25000" dirty="0" smtClean="0"/>
              <a:t>mag</a:t>
            </a:r>
            <a:r>
              <a:rPr lang="fr-FR" dirty="0" smtClean="0"/>
              <a:t>= 0.12 n</a:t>
            </a:r>
            <a:r>
              <a:rPr lang="fr-FR" dirty="0" smtClean="0">
                <a:sym typeface="Symbol" panose="05050102010706020507" pitchFamily="18" charset="2"/>
              </a:rPr>
              <a:t>/</a:t>
            </a:r>
            <a:r>
              <a:rPr lang="fr-FR" dirty="0" err="1" smtClean="0">
                <a:sym typeface="Symbol" panose="05050102010706020507" pitchFamily="18" charset="2"/>
              </a:rPr>
              <a:t>mG</a:t>
            </a:r>
            <a:r>
              <a:rPr lang="fr-FR" dirty="0" smtClean="0">
                <a:sym typeface="Symbol" panose="05050102010706020507" pitchFamily="18" charset="2"/>
              </a:rPr>
              <a:t> @ 2K</a:t>
            </a:r>
          </a:p>
          <a:p>
            <a:r>
              <a:rPr lang="fr-FR" dirty="0" smtClean="0"/>
              <a:t>S</a:t>
            </a:r>
            <a:r>
              <a:rPr lang="fr-FR" baseline="-25000" dirty="0" smtClean="0"/>
              <a:t>mag</a:t>
            </a:r>
            <a:r>
              <a:rPr lang="fr-FR" dirty="0"/>
              <a:t>= </a:t>
            </a:r>
            <a:r>
              <a:rPr lang="fr-FR" dirty="0" smtClean="0"/>
              <a:t>0.16 </a:t>
            </a:r>
            <a:r>
              <a:rPr lang="fr-FR" dirty="0"/>
              <a:t>n</a:t>
            </a:r>
            <a:r>
              <a:rPr lang="fr-FR" dirty="0">
                <a:sym typeface="Symbol" panose="05050102010706020507" pitchFamily="18" charset="2"/>
              </a:rPr>
              <a:t>/</a:t>
            </a:r>
            <a:r>
              <a:rPr lang="fr-FR" dirty="0" err="1">
                <a:sym typeface="Symbol" panose="05050102010706020507" pitchFamily="18" charset="2"/>
              </a:rPr>
              <a:t>mG</a:t>
            </a:r>
            <a:r>
              <a:rPr lang="fr-FR" dirty="0">
                <a:sym typeface="Symbol" panose="05050102010706020507" pitchFamily="18" charset="2"/>
              </a:rPr>
              <a:t> @ </a:t>
            </a:r>
            <a:r>
              <a:rPr lang="fr-FR" dirty="0" smtClean="0">
                <a:sym typeface="Symbol" panose="05050102010706020507" pitchFamily="18" charset="2"/>
              </a:rPr>
              <a:t>4.2K</a:t>
            </a:r>
            <a:endParaRPr lang="fr-FR" dirty="0">
              <a:sym typeface="Symbol" panose="05050102010706020507" pitchFamily="18" charset="2"/>
            </a:endParaRPr>
          </a:p>
          <a:p>
            <a:endParaRPr lang="fr-FR" dirty="0"/>
          </a:p>
        </p:txBody>
      </p:sp>
      <p:pic>
        <p:nvPicPr>
          <p:cNvPr id="13" name="Image 12" descr="Ess_champH_3.jpg"/>
          <p:cNvPicPr/>
          <p:nvPr/>
        </p:nvPicPr>
        <p:blipFill>
          <a:blip r:embed="rId5" cstate="print"/>
          <a:srcRect l="40575" r="40517"/>
          <a:stretch>
            <a:fillRect/>
          </a:stretch>
        </p:blipFill>
        <p:spPr>
          <a:xfrm>
            <a:off x="6772861" y="3290339"/>
            <a:ext cx="1831587" cy="3046688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9" y="961786"/>
            <a:ext cx="4398957" cy="292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111899" y="29210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2K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11899" y="223961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3K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555776" y="1768170"/>
            <a:ext cx="66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3.5K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1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34538</TotalTime>
  <Words>1062</Words>
  <Application>Microsoft Office PowerPoint</Application>
  <PresentationFormat>Affichage à l'écran (4:3)</PresentationFormat>
  <Paragraphs>360</Paragraphs>
  <Slides>25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Arial Bold</vt:lpstr>
      <vt:lpstr>Bookman Old Style</vt:lpstr>
      <vt:lpstr>Calibri</vt:lpstr>
      <vt:lpstr>Gill Sans MT</vt:lpstr>
      <vt:lpstr>Symbol</vt:lpstr>
      <vt:lpstr>Wingdings</vt:lpstr>
      <vt:lpstr>Wingdings 3</vt:lpstr>
      <vt:lpstr>Origine</vt:lpstr>
      <vt:lpstr>Équation</vt:lpstr>
      <vt:lpstr>FLUX TRAPPING STUDIES ON LOW BETA CAVITIES</vt:lpstr>
      <vt:lpstr>OUTLINE</vt:lpstr>
      <vt:lpstr>The cryostat and magnetic configurations</vt:lpstr>
      <vt:lpstr>The cryostat and magnetic configurations</vt:lpstr>
      <vt:lpstr>The 3 types of cavities</vt:lpstr>
      <vt:lpstr>OUTLINE</vt:lpstr>
      <vt:lpstr>Magnetic sensitivity</vt:lpstr>
      <vt:lpstr>Magnetic sensitivity</vt:lpstr>
      <vt:lpstr>Magnetic sensitivity</vt:lpstr>
      <vt:lpstr>OUTLINE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CONCLUSION</vt:lpstr>
      <vt:lpstr>THANKS FOR YOUR ATTENTION</vt:lpstr>
      <vt:lpstr>Présentation PowerPoint</vt:lpstr>
      <vt:lpstr>Quarter-Wave Resonnator</vt:lpstr>
      <vt:lpstr>Spoke Resonator</vt:lpstr>
      <vt:lpstr>Spoke Resonator</vt:lpstr>
      <vt:lpstr>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longuevergn</dc:creator>
  <cp:lastModifiedBy>David Longuevergne</cp:lastModifiedBy>
  <cp:revision>451</cp:revision>
  <dcterms:created xsi:type="dcterms:W3CDTF">2012-10-22T11:29:32Z</dcterms:created>
  <dcterms:modified xsi:type="dcterms:W3CDTF">2018-06-12T05:28:40Z</dcterms:modified>
</cp:coreProperties>
</file>