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502007" r:id="rId1"/>
  </p:sldMasterIdLst>
  <p:notesMasterIdLst>
    <p:notesMasterId r:id="rId23"/>
  </p:notesMasterIdLst>
  <p:handoutMasterIdLst>
    <p:handoutMasterId r:id="rId24"/>
  </p:handoutMasterIdLst>
  <p:sldIdLst>
    <p:sldId id="2340" r:id="rId2"/>
    <p:sldId id="2452" r:id="rId3"/>
    <p:sldId id="2454" r:id="rId4"/>
    <p:sldId id="2459" r:id="rId5"/>
    <p:sldId id="2456" r:id="rId6"/>
    <p:sldId id="2457" r:id="rId7"/>
    <p:sldId id="301" r:id="rId8"/>
    <p:sldId id="332" r:id="rId9"/>
    <p:sldId id="333" r:id="rId10"/>
    <p:sldId id="334" r:id="rId11"/>
    <p:sldId id="326" r:id="rId12"/>
    <p:sldId id="336" r:id="rId13"/>
    <p:sldId id="321" r:id="rId14"/>
    <p:sldId id="335" r:id="rId15"/>
    <p:sldId id="323" r:id="rId16"/>
    <p:sldId id="331" r:id="rId17"/>
    <p:sldId id="2464" r:id="rId18"/>
    <p:sldId id="2461" r:id="rId19"/>
    <p:sldId id="2462" r:id="rId20"/>
    <p:sldId id="2463" r:id="rId21"/>
    <p:sldId id="257" r:id="rId22"/>
  </p:sldIdLst>
  <p:sldSz cx="9144000" cy="6858000" type="screen4x3"/>
  <p:notesSz cx="6811963" cy="9942513"/>
  <p:defaultTextStyle>
    <a:defPPr>
      <a:defRPr lang="fr-FR"/>
    </a:defPPr>
    <a:lvl1pPr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ard Bertrand" initials="R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CCCC"/>
    <a:srgbClr val="FF9999"/>
    <a:srgbClr val="6BA6ED"/>
    <a:srgbClr val="FFFF99"/>
    <a:srgbClr val="CCCC00"/>
    <a:srgbClr val="CCFFCC"/>
    <a:srgbClr val="00823B"/>
    <a:srgbClr val="CC33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6" autoAdjust="0"/>
    <p:restoredTop sz="96433" autoAdjust="0"/>
  </p:normalViewPr>
  <p:slideViewPr>
    <p:cSldViewPr snapToGrid="0">
      <p:cViewPr varScale="1">
        <p:scale>
          <a:sx n="68" d="100"/>
          <a:sy n="68" d="100"/>
        </p:scale>
        <p:origin x="1176" y="72"/>
      </p:cViewPr>
      <p:guideLst>
        <p:guide orient="horz" pos="2183"/>
        <p:guide pos="2857"/>
      </p:guideLst>
    </p:cSldViewPr>
  </p:slideViewPr>
  <p:outlineViewPr>
    <p:cViewPr>
      <p:scale>
        <a:sx n="33" d="100"/>
        <a:sy n="33" d="100"/>
      </p:scale>
      <p:origin x="0" y="48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1152"/>
    </p:cViewPr>
  </p:sorterViewPr>
  <p:notesViewPr>
    <p:cSldViewPr snapToGrid="0">
      <p:cViewPr>
        <p:scale>
          <a:sx n="150" d="100"/>
          <a:sy n="150" d="100"/>
        </p:scale>
        <p:origin x="288" y="120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52769" cy="49760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>
              <a:buNone/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7576" y="4"/>
            <a:ext cx="2952768" cy="49760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>
              <a:buNone/>
              <a:defRPr/>
            </a:pPr>
            <a:fld id="{D7381257-66DF-4C83-A00A-A00637A2B8FE}" type="datetimeFigureOut">
              <a:rPr lang="fr-FR"/>
              <a:pPr>
                <a:buNone/>
                <a:defRPr/>
              </a:pPr>
              <a:t>11/06/2018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3324"/>
            <a:ext cx="2952769" cy="49760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>
              <a:buNone/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7576" y="9443324"/>
            <a:ext cx="2952768" cy="49760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>
              <a:buNone/>
              <a:defRPr/>
            </a:pPr>
            <a:fld id="{E3655026-EC26-4D0C-B2BC-89811960C8F1}" type="slidenum">
              <a:rPr lang="fr-FR"/>
              <a:pPr>
                <a:buNone/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0232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52769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576" y="4"/>
            <a:ext cx="2952768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4" y="4723254"/>
            <a:ext cx="5449895" cy="44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324"/>
            <a:ext cx="2952769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576" y="9443324"/>
            <a:ext cx="2952768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8BDF97A-C648-401A-8383-DC0E87CEF8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4385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Bonjour.</a:t>
            </a:r>
          </a:p>
          <a:p>
            <a:r>
              <a:rPr lang="fr-FR" dirty="0"/>
              <a:t>Franck </a:t>
            </a:r>
            <a:r>
              <a:rPr lang="fr-FR" dirty="0" err="1"/>
              <a:t>Peauger</a:t>
            </a:r>
            <a:r>
              <a:rPr lang="fr-FR" dirty="0"/>
              <a:t>. </a:t>
            </a:r>
          </a:p>
          <a:p>
            <a:r>
              <a:rPr lang="fr-FR" dirty="0"/>
              <a:t>Je suis</a:t>
            </a:r>
            <a:r>
              <a:rPr lang="fr-FR" baseline="0" dirty="0"/>
              <a:t> I</a:t>
            </a:r>
            <a:r>
              <a:rPr lang="fr-FR" dirty="0"/>
              <a:t>ngénieur RF accélérateurs</a:t>
            </a:r>
            <a:r>
              <a:rPr lang="fr-FR" baseline="0" dirty="0"/>
              <a:t> au SACM</a:t>
            </a:r>
          </a:p>
          <a:p>
            <a:r>
              <a:rPr lang="fr-FR" baseline="0" dirty="0"/>
              <a:t>Je suis au CEA depuis janvier 2006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F97A-C648-401A-8383-DC0E87CEF8E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15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F97A-C648-401A-8383-DC0E87CEF8E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21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/>
              <a:t>Nom événement | Prénom Nom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514" y="3004220"/>
            <a:ext cx="1009994" cy="1092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46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6" name="Image 5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6524" y="21600"/>
            <a:ext cx="900000" cy="9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r>
              <a:rPr lang="fr-FR"/>
              <a:t>Roscoff 2017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algn="ctr">
              <a:buFontTx/>
              <a:buNone/>
            </a:pPr>
            <a:r>
              <a:rPr lang="fr-FR"/>
              <a:t>Coupleur 704 MHz ESS | Thibault Hamelin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34659" y="64745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fr-FR" sz="12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85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intercalai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Roscoff 2017</a:t>
            </a:r>
            <a:endParaRPr lang="fr-FR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720B9139-BAE7-44D3-A8B0-998EE27CB7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  <a:prstGeom prst="rect">
            <a:avLst/>
          </a:prstGeom>
        </p:spPr>
        <p:txBody>
          <a:bodyPr/>
          <a:lstStyle>
            <a:lvl1pPr algn="l"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Coupleur 704 MHz ESS | Thibault Hamelin</a:t>
            </a:r>
          </a:p>
        </p:txBody>
      </p:sp>
    </p:spTree>
    <p:extLst>
      <p:ext uri="{BB962C8B-B14F-4D97-AF65-F5344CB8AC3E}">
        <p14:creationId xmlns:p14="http://schemas.microsoft.com/office/powerpoint/2010/main" val="193106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5/09/2017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Han Li. 12th Sep.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9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5/09/2017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Han Li. 12th Sep.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6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667500"/>
            <a:ext cx="5143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6424A34A-A9B6-40AE-A3E4-8676718D1476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" name="Image 6" descr="bandeau_texte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pic>
        <p:nvPicPr>
          <p:cNvPr id="9" name="Picture 2" descr="http://irfu-i.cea.fr/Page/500/irfu_signature_cea_saclay.pn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045" y="124347"/>
            <a:ext cx="621576" cy="7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/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6524" y="21600"/>
            <a:ext cx="900000" cy="9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949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017" r:id="rId1"/>
    <p:sldLayoutId id="2147502013" r:id="rId2"/>
    <p:sldLayoutId id="2147502018" r:id="rId3"/>
    <p:sldLayoutId id="2147502020" r:id="rId4"/>
    <p:sldLayoutId id="2147502021" r:id="rId5"/>
  </p:sldLayoutIdLst>
  <p:hf hdr="0"/>
  <p:txStyles>
    <p:titleStyle>
      <a:lvl1pPr algn="l" defTabSz="914400" rtl="0" eaLnBrk="1" fontAlgn="base" latinLnBrk="0" hangingPunct="1">
        <a:spcBef>
          <a:spcPct val="0"/>
        </a:spcBef>
        <a:spcAft>
          <a:spcPct val="0"/>
        </a:spcAft>
        <a:buNone/>
        <a:defRPr lang="fr-FR" sz="2200" b="1" i="0" kern="1200" cap="all" baseline="0" dirty="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11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39520" y="1338670"/>
            <a:ext cx="5445984" cy="419936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tx1"/>
                </a:solidFill>
              </a:rPr>
              <a:t>ESS Elliptical high-beta cavity package test results</a:t>
            </a:r>
            <a:br>
              <a:rPr lang="en-GB" sz="2400" b="1" dirty="0">
                <a:solidFill>
                  <a:schemeClr val="tx1"/>
                </a:solidFill>
              </a:rPr>
            </a:br>
            <a:br>
              <a:rPr lang="en-GB" sz="2400" b="1" cap="none" dirty="0">
                <a:solidFill>
                  <a:schemeClr val="tx1"/>
                </a:solidFill>
              </a:rPr>
            </a:br>
            <a:r>
              <a:rPr lang="en-GB" sz="2400" b="1" cap="none" dirty="0">
                <a:solidFill>
                  <a:schemeClr val="tx1"/>
                </a:solidFill>
              </a:rPr>
              <a:t>-</a:t>
            </a:r>
            <a:br>
              <a:rPr lang="en-GB" sz="2400" b="1" cap="none" dirty="0">
                <a:solidFill>
                  <a:schemeClr val="tx1"/>
                </a:solidFill>
              </a:rPr>
            </a:br>
            <a:br>
              <a:rPr lang="en-GB" sz="2400" b="1" cap="none" dirty="0">
                <a:solidFill>
                  <a:schemeClr val="tx1"/>
                </a:solidFill>
              </a:rPr>
            </a:br>
            <a:r>
              <a:rPr lang="en-GB" sz="2400" b="1" cap="none" dirty="0">
                <a:solidFill>
                  <a:schemeClr val="tx1"/>
                </a:solidFill>
              </a:rPr>
              <a:t>Thibault Hamelin</a:t>
            </a:r>
            <a:br>
              <a:rPr lang="en-GB" sz="2400" b="1" cap="none" dirty="0">
                <a:solidFill>
                  <a:schemeClr val="tx1"/>
                </a:solidFill>
              </a:rPr>
            </a:br>
            <a:r>
              <a:rPr lang="en-GB" sz="2400" b="1" cap="none" dirty="0">
                <a:solidFill>
                  <a:schemeClr val="tx1"/>
                </a:solidFill>
              </a:rPr>
              <a:t>Han LI</a:t>
            </a: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b="1" dirty="0">
                <a:solidFill>
                  <a:schemeClr val="tx1"/>
                </a:solidFill>
              </a:rPr>
              <a:t>-</a:t>
            </a:r>
            <a:br>
              <a:rPr lang="en-GB" sz="2400" b="1" dirty="0">
                <a:solidFill>
                  <a:schemeClr val="tx1"/>
                </a:solidFill>
              </a:rPr>
            </a:br>
            <a:br>
              <a:rPr lang="en-GB" sz="2400" b="1" dirty="0">
                <a:solidFill>
                  <a:schemeClr val="tx1"/>
                </a:solidFill>
              </a:rPr>
            </a:br>
            <a:r>
              <a:rPr lang="en-GB" sz="2400" b="1" dirty="0">
                <a:solidFill>
                  <a:schemeClr val="tx1"/>
                </a:solidFill>
              </a:rPr>
              <a:t>SLHiPP-8</a:t>
            </a:r>
          </a:p>
        </p:txBody>
      </p:sp>
      <p:pic>
        <p:nvPicPr>
          <p:cNvPr id="3" name="Picture 13" descr="FRE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Ã©sultat de recherche d'images pour &quot;uppsala university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1"/>
          <a:stretch/>
        </p:blipFill>
        <p:spPr bwMode="auto">
          <a:xfrm>
            <a:off x="7034242" y="5144570"/>
            <a:ext cx="1409002" cy="160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16387" r="46261" b="16904"/>
          <a:stretch/>
        </p:blipFill>
        <p:spPr>
          <a:xfrm>
            <a:off x="1204958" y="4542396"/>
            <a:ext cx="1008000" cy="99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8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544" y="218430"/>
            <a:ext cx="3246120" cy="651367"/>
          </a:xfrm>
        </p:spPr>
        <p:txBody>
          <a:bodyPr>
            <a:normAutofit/>
          </a:bodyPr>
          <a:lstStyle/>
          <a:p>
            <a:r>
              <a:rPr lang="sv-SE" dirty="0"/>
              <a:t>FPC </a:t>
            </a:r>
            <a:r>
              <a:rPr lang="sv-SE" dirty="0" err="1"/>
              <a:t>cold</a:t>
            </a:r>
            <a:r>
              <a:rPr lang="sv-SE" dirty="0"/>
              <a:t> conditioning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ustomShape 4"/>
          <p:cNvSpPr/>
          <p:nvPr/>
        </p:nvSpPr>
        <p:spPr>
          <a:xfrm>
            <a:off x="152400" y="1432935"/>
            <a:ext cx="8991600" cy="20722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Cold conditioning of FPC </a:t>
            </a:r>
            <a:r>
              <a:rPr lang="sv-SE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took</a:t>
            </a:r>
            <a:r>
              <a:rPr lang="sv-SE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9 hours in total (</a:t>
            </a:r>
            <a:r>
              <a:rPr lang="sv-SE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effective</a:t>
            </a:r>
            <a:r>
              <a:rPr lang="sv-SE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conditionig time) </a:t>
            </a:r>
            <a:endParaRPr dirty="0"/>
          </a:p>
          <a:p>
            <a:pPr marL="743040" lvl="1" indent="-285120">
              <a:buFont typeface="Wingdings" charset="2"/>
              <a:buChar char=""/>
            </a:pPr>
            <a:r>
              <a:rPr lang="sv-SE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Cold conditioning was complected at 2K</a:t>
            </a:r>
          </a:p>
          <a:p>
            <a:pPr marL="743040" lvl="1" indent="-285120">
              <a:buFont typeface="Wingdings" charset="2"/>
              <a:buChar char=""/>
            </a:pPr>
            <a:r>
              <a:rPr lang="sv-SE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Same procedure as warm conditioning was adopted</a:t>
            </a:r>
          </a:p>
          <a:p>
            <a:pPr marL="743040" lvl="1" indent="-285120">
              <a:buFont typeface="Wingdings" charset="2"/>
              <a:buChar char=""/>
            </a:pP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Two frequencies were used for the cold conditioning</a:t>
            </a:r>
          </a:p>
          <a:p>
            <a:pPr marL="457920" lvl="1">
              <a:buNone/>
            </a:pP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(slightly lower and higher frequency than the resonant frequency)</a:t>
            </a:r>
            <a:endParaRPr lang="sv-SE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743040" lvl="1" indent="-285120">
              <a:buFont typeface="Wingdings" charset="2"/>
              <a:buChar char=""/>
            </a:pPr>
            <a:r>
              <a:rPr lang="sv-SE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300kW power with 2.6 ms pulses is reached </a:t>
            </a:r>
            <a:endParaRPr sz="16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098" name="Picture 2" descr="C:\Users\hanli725\AppData\Local\Temp\cold conditioning_higher_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6" y="3124200"/>
            <a:ext cx="7010399" cy="333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REIA_logo.png">
            <a:extLst>
              <a:ext uri="{FF2B5EF4-FFF2-40B4-BE49-F238E27FC236}">
                <a16:creationId xmlns:a16="http://schemas.microsoft.com/office/drawing/2014/main" id="{9EAB4864-4E8C-4399-801B-7ECAE5AFF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" y="58189"/>
            <a:ext cx="1660847" cy="811608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B61012DB-A7D4-422F-8BE3-4C324398B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414" y="246159"/>
            <a:ext cx="698678" cy="502420"/>
          </a:xfrm>
          <a:prstGeom prst="rect">
            <a:avLst/>
          </a:prstGeom>
        </p:spPr>
      </p:pic>
      <p:sp>
        <p:nvSpPr>
          <p:cNvPr id="10" name="ZoneTexte 6">
            <a:extLst>
              <a:ext uri="{FF2B5EF4-FFF2-40B4-BE49-F238E27FC236}">
                <a16:creationId xmlns:a16="http://schemas.microsoft.com/office/drawing/2014/main" id="{07838966-F6B9-4F36-AE15-E41CA4499C5D}"/>
              </a:ext>
            </a:extLst>
          </p:cNvPr>
          <p:cNvSpPr txBox="1"/>
          <p:nvPr/>
        </p:nvSpPr>
        <p:spPr>
          <a:xfrm>
            <a:off x="3543300" y="6481692"/>
            <a:ext cx="2260555" cy="333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>
                <a:solidFill>
                  <a:schemeClr val="bg2"/>
                </a:solidFill>
                <a:latin typeface="+mj-lt"/>
              </a:rPr>
              <a:t>SLHiPP-8  -  T.Hamelin &amp; H.Li</a:t>
            </a:r>
          </a:p>
        </p:txBody>
      </p:sp>
    </p:spTree>
    <p:extLst>
      <p:ext uri="{BB962C8B-B14F-4D97-AF65-F5344CB8AC3E}">
        <p14:creationId xmlns:p14="http://schemas.microsoft.com/office/powerpoint/2010/main" val="3454531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5/23/2017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CustomShape 4"/>
          <p:cNvSpPr/>
          <p:nvPr/>
        </p:nvSpPr>
        <p:spPr>
          <a:xfrm>
            <a:off x="247012" y="2049384"/>
            <a:ext cx="4595629" cy="15430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Frequency checking during cool down to study the cavity behavior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Key frequencies at certain temperature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Frequency shift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3135997" y="383162"/>
            <a:ext cx="2872005" cy="369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sv-SE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Frequency</a:t>
            </a:r>
            <a:r>
              <a:rPr lang="sv-SE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checking</a:t>
            </a:r>
            <a:endParaRPr lang="sv-SE" sz="2200" b="1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7915"/>
            <a:ext cx="3657600" cy="2180705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85258"/>
              </p:ext>
            </p:extLst>
          </p:nvPr>
        </p:nvGraphicFramePr>
        <p:xfrm>
          <a:off x="867103" y="4274125"/>
          <a:ext cx="6752897" cy="1477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7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654">
                  <a:extLst>
                    <a:ext uri="{9D8B030D-6E8A-4147-A177-3AD203B41FA5}">
                      <a16:colId xmlns:a16="http://schemas.microsoft.com/office/drawing/2014/main" val="4230581688"/>
                    </a:ext>
                  </a:extLst>
                </a:gridCol>
                <a:gridCol w="1583655">
                  <a:extLst>
                    <a:ext uri="{9D8B030D-6E8A-4147-A177-3AD203B41FA5}">
                      <a16:colId xmlns:a16="http://schemas.microsoft.com/office/drawing/2014/main" val="4165685087"/>
                    </a:ext>
                  </a:extLst>
                </a:gridCol>
              </a:tblGrid>
              <a:tr h="289111">
                <a:tc rowSpan="2">
                  <a:txBody>
                    <a:bodyPr/>
                    <a:lstStyle/>
                    <a:p>
                      <a:pPr marL="0" indent="118745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sv-SE" sz="20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118745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r>
                        <a:rPr lang="en-GB" sz="2000" b="1" kern="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(MHz)</a:t>
                      </a:r>
                      <a:endParaRPr lang="sv-SE" sz="20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11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1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300K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1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4K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1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2K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260246"/>
                  </a:ext>
                </a:extLst>
              </a:tr>
              <a:tr h="3805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l-GR" sz="16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</a:t>
                      </a:r>
                      <a:r>
                        <a:rPr lang="sv-SE" sz="16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702.991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704.120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704.081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89">
                <a:tc>
                  <a:txBody>
                    <a:bodyPr/>
                    <a:lstStyle/>
                    <a:p>
                      <a:pPr marL="457200" lvl="1" indent="0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sv-SE" sz="16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 shift</a:t>
                      </a:r>
                    </a:p>
                    <a:p>
                      <a:pPr marL="457200" lvl="1" indent="0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sv-SE" sz="16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(compare</a:t>
                      </a:r>
                      <a:r>
                        <a:rPr lang="sv-SE" sz="1600" b="1" kern="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300K)</a:t>
                      </a:r>
                      <a:endParaRPr lang="sv-SE" sz="16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Image 9">
            <a:extLst>
              <a:ext uri="{FF2B5EF4-FFF2-40B4-BE49-F238E27FC236}">
                <a16:creationId xmlns:a16="http://schemas.microsoft.com/office/drawing/2014/main" id="{416F8828-3357-4B10-B3DF-109A7A7BD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414" y="246159"/>
            <a:ext cx="698678" cy="502420"/>
          </a:xfrm>
          <a:prstGeom prst="rect">
            <a:avLst/>
          </a:prstGeom>
        </p:spPr>
      </p:pic>
      <p:sp>
        <p:nvSpPr>
          <p:cNvPr id="18" name="ZoneTexte 6">
            <a:extLst>
              <a:ext uri="{FF2B5EF4-FFF2-40B4-BE49-F238E27FC236}">
                <a16:creationId xmlns:a16="http://schemas.microsoft.com/office/drawing/2014/main" id="{0B791B65-6813-45B7-B851-2EEFF4D51FA8}"/>
              </a:ext>
            </a:extLst>
          </p:cNvPr>
          <p:cNvSpPr txBox="1"/>
          <p:nvPr/>
        </p:nvSpPr>
        <p:spPr>
          <a:xfrm>
            <a:off x="3543300" y="6481692"/>
            <a:ext cx="2260555" cy="333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>
                <a:solidFill>
                  <a:schemeClr val="bg2"/>
                </a:solidFill>
                <a:latin typeface="+mj-lt"/>
              </a:rPr>
              <a:t>SLHiPP-8  -  T.Hamelin &amp; H.Li</a:t>
            </a:r>
          </a:p>
        </p:txBody>
      </p:sp>
      <p:pic>
        <p:nvPicPr>
          <p:cNvPr id="19" name="Picture 8" descr="FREIA_logo.png">
            <a:extLst>
              <a:ext uri="{FF2B5EF4-FFF2-40B4-BE49-F238E27FC236}">
                <a16:creationId xmlns:a16="http://schemas.microsoft.com/office/drawing/2014/main" id="{BDD0123A-6138-4D7D-9A78-53F6EDF5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" y="58189"/>
            <a:ext cx="1660847" cy="811608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4205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CustomShape 4"/>
          <p:cNvSpPr/>
          <p:nvPr/>
        </p:nvSpPr>
        <p:spPr>
          <a:xfrm>
            <a:off x="102485" y="1547617"/>
            <a:ext cx="4595629" cy="15430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Qext for FPC</a:t>
            </a:r>
            <a:r>
              <a:rPr lang="sv-SE" dirty="0"/>
              <a:t>  has been 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studied both at room temperature and cold with different medthod.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Good agreement of result is found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Qext of FPC is close to the expectation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3550809" y="367530"/>
            <a:ext cx="1846531" cy="369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Q</a:t>
            </a:r>
            <a:r>
              <a:rPr lang="sv-SE" sz="2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ext</a:t>
            </a:r>
            <a:r>
              <a:rPr lang="sv-SE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for FPC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6" y="3416949"/>
            <a:ext cx="3915103" cy="29420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3890" y="5739618"/>
            <a:ext cx="1725470" cy="3139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Qext = 6.8e5</a:t>
            </a:r>
            <a:endParaRPr lang="sv-SE" dirty="0"/>
          </a:p>
        </p:txBody>
      </p:sp>
      <p:pic>
        <p:nvPicPr>
          <p:cNvPr id="14" name="Picture 13" descr="X:\My Documents\documents of Han Li\ESS elliptical cavity high power test-HT\HB elliptical room temperature measurement\20180221\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29" y="1407221"/>
            <a:ext cx="3633971" cy="24539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424014"/>
              </p:ext>
            </p:extLst>
          </p:nvPr>
        </p:nvGraphicFramePr>
        <p:xfrm>
          <a:off x="5397340" y="5324167"/>
          <a:ext cx="2846326" cy="1270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412">
                  <a:extLst>
                    <a:ext uri="{9D8B030D-6E8A-4147-A177-3AD203B41FA5}">
                      <a16:colId xmlns:a16="http://schemas.microsoft.com/office/drawing/2014/main" val="3200194065"/>
                    </a:ext>
                  </a:extLst>
                </a:gridCol>
                <a:gridCol w="943355">
                  <a:extLst>
                    <a:ext uri="{9D8B030D-6E8A-4147-A177-3AD203B41FA5}">
                      <a16:colId xmlns:a16="http://schemas.microsoft.com/office/drawing/2014/main" val="835972679"/>
                    </a:ext>
                  </a:extLst>
                </a:gridCol>
                <a:gridCol w="894559">
                  <a:extLst>
                    <a:ext uri="{9D8B030D-6E8A-4147-A177-3AD203B41FA5}">
                      <a16:colId xmlns:a16="http://schemas.microsoft.com/office/drawing/2014/main" val="4269918425"/>
                    </a:ext>
                  </a:extLst>
                </a:gridCol>
              </a:tblGrid>
              <a:tr h="165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Test run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SWR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Qe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1820411"/>
                  </a:ext>
                </a:extLst>
              </a:tr>
              <a:tr h="165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29.1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4010" algn="l"/>
                        </a:tabLst>
                      </a:pPr>
                      <a:r>
                        <a:rPr lang="en-US" sz="1100">
                          <a:effectLst/>
                        </a:rPr>
                        <a:t>5.7*10</a:t>
                      </a:r>
                      <a:r>
                        <a:rPr lang="en-US" sz="1100" baseline="30000">
                          <a:effectLst/>
                        </a:rPr>
                        <a:t>5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8972521"/>
                  </a:ext>
                </a:extLst>
              </a:tr>
              <a:tr h="165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32.3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6.3*10</a:t>
                      </a:r>
                      <a:r>
                        <a:rPr lang="en-US" sz="1100" baseline="30000">
                          <a:effectLst/>
                        </a:rPr>
                        <a:t>5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013407"/>
                  </a:ext>
                </a:extLst>
              </a:tr>
              <a:tr h="165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35.6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7*10</a:t>
                      </a:r>
                      <a:r>
                        <a:rPr lang="en-US" sz="1100" baseline="30000">
                          <a:effectLst/>
                        </a:rPr>
                        <a:t>5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9097301"/>
                  </a:ext>
                </a:extLst>
              </a:tr>
              <a:tr h="165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33.1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6.5*10</a:t>
                      </a:r>
                      <a:r>
                        <a:rPr lang="en-US" sz="1100" baseline="30000" dirty="0">
                          <a:effectLst/>
                        </a:rPr>
                        <a:t>5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6529801"/>
                  </a:ext>
                </a:extLst>
              </a:tr>
              <a:tr h="165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26.5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5.2*10</a:t>
                      </a:r>
                      <a:r>
                        <a:rPr lang="en-US" sz="1100" baseline="30000" dirty="0">
                          <a:effectLst/>
                        </a:rPr>
                        <a:t>5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0744478"/>
                  </a:ext>
                </a:extLst>
              </a:tr>
              <a:tr h="165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28.4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5.6*10</a:t>
                      </a:r>
                      <a:r>
                        <a:rPr lang="en-US" sz="1100" baseline="30000" dirty="0">
                          <a:effectLst/>
                        </a:rPr>
                        <a:t>5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97714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0" y="4194865"/>
            <a:ext cx="4572000" cy="925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external quality factor of the port of input power can be calculated by the standing wave ratio (SWR).</a:t>
            </a:r>
            <a:endParaRPr lang="sv-SE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59954" y="4948384"/>
            <a:ext cx="1632113" cy="317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Qe</a:t>
            </a: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=(1+SWR)QL</a:t>
            </a:r>
            <a:endParaRPr lang="sv-SE" dirty="0"/>
          </a:p>
        </p:txBody>
      </p:sp>
      <p:sp>
        <p:nvSpPr>
          <p:cNvPr id="16" name="Rectangle 15"/>
          <p:cNvSpPr/>
          <p:nvPr/>
        </p:nvSpPr>
        <p:spPr>
          <a:xfrm>
            <a:off x="1054448" y="6349735"/>
            <a:ext cx="1919821" cy="267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S21 measurement at 2K</a:t>
            </a:r>
            <a:endParaRPr lang="sv-SE" sz="1400" dirty="0"/>
          </a:p>
        </p:txBody>
      </p:sp>
      <p:sp>
        <p:nvSpPr>
          <p:cNvPr id="17" name="Rectangle 16"/>
          <p:cNvSpPr/>
          <p:nvPr/>
        </p:nvSpPr>
        <p:spPr>
          <a:xfrm>
            <a:off x="5781534" y="3887088"/>
            <a:ext cx="2176558" cy="267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SWR measurement at 300K</a:t>
            </a:r>
            <a:endParaRPr lang="sv-SE" sz="1400" dirty="0"/>
          </a:p>
        </p:txBody>
      </p:sp>
      <p:pic>
        <p:nvPicPr>
          <p:cNvPr id="18" name="Picture 8" descr="FREIA_logo.png">
            <a:extLst>
              <a:ext uri="{FF2B5EF4-FFF2-40B4-BE49-F238E27FC236}">
                <a16:creationId xmlns:a16="http://schemas.microsoft.com/office/drawing/2014/main" id="{8AD9CAB3-EC82-4ECA-BF0D-A2E407D45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" y="58189"/>
            <a:ext cx="1660847" cy="811608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</p:pic>
      <p:pic>
        <p:nvPicPr>
          <p:cNvPr id="19" name="Image 9">
            <a:extLst>
              <a:ext uri="{FF2B5EF4-FFF2-40B4-BE49-F238E27FC236}">
                <a16:creationId xmlns:a16="http://schemas.microsoft.com/office/drawing/2014/main" id="{DFF97AAE-FCCC-4CE5-A99A-62D36F16A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414" y="218023"/>
            <a:ext cx="698678" cy="502420"/>
          </a:xfrm>
          <a:prstGeom prst="rect">
            <a:avLst/>
          </a:prstGeom>
        </p:spPr>
      </p:pic>
      <p:sp>
        <p:nvSpPr>
          <p:cNvPr id="20" name="ZoneTexte 6">
            <a:extLst>
              <a:ext uri="{FF2B5EF4-FFF2-40B4-BE49-F238E27FC236}">
                <a16:creationId xmlns:a16="http://schemas.microsoft.com/office/drawing/2014/main" id="{58DF0E0A-4367-49A0-934C-1184D07892DA}"/>
              </a:ext>
            </a:extLst>
          </p:cNvPr>
          <p:cNvSpPr txBox="1"/>
          <p:nvPr/>
        </p:nvSpPr>
        <p:spPr>
          <a:xfrm>
            <a:off x="3543300" y="6481692"/>
            <a:ext cx="2260555" cy="333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>
                <a:solidFill>
                  <a:schemeClr val="bg2"/>
                </a:solidFill>
                <a:latin typeface="+mj-lt"/>
              </a:rPr>
              <a:t>SLHiPP-8  -  T.Hamelin &amp; H.Li</a:t>
            </a:r>
          </a:p>
        </p:txBody>
      </p:sp>
    </p:spTree>
    <p:extLst>
      <p:ext uri="{BB962C8B-B14F-4D97-AF65-F5344CB8AC3E}">
        <p14:creationId xmlns:p14="http://schemas.microsoft.com/office/powerpoint/2010/main" val="110131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4190" y="201728"/>
            <a:ext cx="4741493" cy="646331"/>
          </a:xfrm>
        </p:spPr>
        <p:txBody>
          <a:bodyPr>
            <a:normAutofit/>
          </a:bodyPr>
          <a:lstStyle/>
          <a:p>
            <a:r>
              <a:rPr lang="sv-SE" dirty="0"/>
              <a:t>Frequency </a:t>
            </a:r>
            <a:r>
              <a:rPr lang="sv-SE" dirty="0" err="1"/>
              <a:t>Sensitivity</a:t>
            </a:r>
            <a:r>
              <a:rPr lang="sv-SE" dirty="0"/>
              <a:t> </a:t>
            </a:r>
            <a:r>
              <a:rPr lang="sv-SE" altLang="zh-CN" dirty="0"/>
              <a:t>to</a:t>
            </a:r>
            <a:r>
              <a:rPr lang="sv-SE" dirty="0"/>
              <a:t> Pressure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460145" y="5926622"/>
            <a:ext cx="7704856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None/>
            </a:pPr>
            <a:r>
              <a:rPr lang="en-GB" sz="2000" dirty="0"/>
              <a:t>Frequency sensitivity to Pressure= 37 Hz/mbar</a:t>
            </a:r>
            <a:endParaRPr lang="sv-SE" sz="2000" dirty="0"/>
          </a:p>
        </p:txBody>
      </p:sp>
      <p:sp>
        <p:nvSpPr>
          <p:cNvPr id="15" name="Rectangle 14"/>
          <p:cNvSpPr/>
          <p:nvPr/>
        </p:nvSpPr>
        <p:spPr>
          <a:xfrm>
            <a:off x="242519" y="1519825"/>
            <a:ext cx="8658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dirty="0"/>
              <a:t>Checking the cavity frequency shift as a function of helium pressure </a:t>
            </a:r>
            <a:r>
              <a:rPr lang="en-GB" dirty="0"/>
              <a:t>during cool down from 4.2 K (~1080mbar) to 2 K (~30mbar)</a:t>
            </a:r>
            <a:endParaRPr lang="sv-SE" dirty="0"/>
          </a:p>
        </p:txBody>
      </p:sp>
      <p:pic>
        <p:nvPicPr>
          <p:cNvPr id="9" name="Picture 8" descr="FREI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" y="58189"/>
            <a:ext cx="1660847" cy="811608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2286000" y="5482910"/>
            <a:ext cx="4675403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sz="1400" dirty="0"/>
              <a:t>Frequensy sensitivity test rerult of HB elliptical package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31" y="2122208"/>
            <a:ext cx="5486622" cy="3271190"/>
          </a:xfrm>
          <a:prstGeom prst="rect">
            <a:avLst/>
          </a:prstGeom>
        </p:spPr>
      </p:pic>
      <p:pic>
        <p:nvPicPr>
          <p:cNvPr id="13" name="Image 9">
            <a:extLst>
              <a:ext uri="{FF2B5EF4-FFF2-40B4-BE49-F238E27FC236}">
                <a16:creationId xmlns:a16="http://schemas.microsoft.com/office/drawing/2014/main" id="{6C49F671-347A-456A-904A-5A05BDE24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414" y="218023"/>
            <a:ext cx="698678" cy="502420"/>
          </a:xfrm>
          <a:prstGeom prst="rect">
            <a:avLst/>
          </a:prstGeom>
        </p:spPr>
      </p:pic>
      <p:sp>
        <p:nvSpPr>
          <p:cNvPr id="14" name="ZoneTexte 6">
            <a:extLst>
              <a:ext uri="{FF2B5EF4-FFF2-40B4-BE49-F238E27FC236}">
                <a16:creationId xmlns:a16="http://schemas.microsoft.com/office/drawing/2014/main" id="{88A21AEB-51B0-4545-BE4C-BCC9DF94946E}"/>
              </a:ext>
            </a:extLst>
          </p:cNvPr>
          <p:cNvSpPr txBox="1"/>
          <p:nvPr/>
        </p:nvSpPr>
        <p:spPr>
          <a:xfrm>
            <a:off x="3543300" y="6481692"/>
            <a:ext cx="2260555" cy="333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>
                <a:solidFill>
                  <a:schemeClr val="bg2"/>
                </a:solidFill>
                <a:latin typeface="+mj-lt"/>
              </a:rPr>
              <a:t>SLHiPP-8  -  T.Hamelin &amp; H.Li</a:t>
            </a:r>
          </a:p>
        </p:txBody>
      </p:sp>
    </p:spTree>
    <p:extLst>
      <p:ext uri="{BB962C8B-B14F-4D97-AF65-F5344CB8AC3E}">
        <p14:creationId xmlns:p14="http://schemas.microsoft.com/office/powerpoint/2010/main" val="38684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CustomShape 4"/>
          <p:cNvSpPr/>
          <p:nvPr/>
        </p:nvSpPr>
        <p:spPr>
          <a:xfrm>
            <a:off x="152400" y="1600200"/>
            <a:ext cx="7338830" cy="16150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Frequency of fiest passband was studed at different temperature 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2878940" y="279006"/>
            <a:ext cx="3386120" cy="369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Passband </a:t>
            </a:r>
            <a:r>
              <a:rPr lang="sv-SE" sz="22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measurement</a:t>
            </a:r>
            <a:endParaRPr lang="sv-SE" sz="2200" b="1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81073"/>
              </p:ext>
            </p:extLst>
          </p:nvPr>
        </p:nvGraphicFramePr>
        <p:xfrm>
          <a:off x="685800" y="2407732"/>
          <a:ext cx="7279106" cy="3063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058">
                  <a:extLst>
                    <a:ext uri="{9D8B030D-6E8A-4147-A177-3AD203B41FA5}">
                      <a16:colId xmlns:a16="http://schemas.microsoft.com/office/drawing/2014/main" val="4230581688"/>
                    </a:ext>
                  </a:extLst>
                </a:gridCol>
                <a:gridCol w="1707059">
                  <a:extLst>
                    <a:ext uri="{9D8B030D-6E8A-4147-A177-3AD203B41FA5}">
                      <a16:colId xmlns:a16="http://schemas.microsoft.com/office/drawing/2014/main" val="4165685087"/>
                    </a:ext>
                  </a:extLst>
                </a:gridCol>
              </a:tblGrid>
              <a:tr h="355405">
                <a:tc rowSpan="2">
                  <a:txBody>
                    <a:bodyPr/>
                    <a:lstStyle/>
                    <a:p>
                      <a:pPr marL="0" indent="118745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sv-SE" sz="20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118745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r>
                        <a:rPr lang="en-GB" sz="2000" b="1" kern="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(MHz)</a:t>
                      </a:r>
                      <a:endParaRPr lang="sv-SE" sz="20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405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1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300K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1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4K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1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2K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260246"/>
                  </a:ext>
                </a:extLst>
              </a:tr>
              <a:tr h="4678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l-GR" sz="20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</a:t>
                      </a:r>
                      <a:r>
                        <a:rPr lang="sv-SE" sz="20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702.991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704.120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704.081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8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l-GR" sz="20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</a:t>
                      </a:r>
                      <a:r>
                        <a:rPr lang="sv-SE" sz="20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5 mode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701.761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702.889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702.848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7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l-GR" sz="20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</a:t>
                      </a:r>
                      <a:r>
                        <a:rPr lang="sv-SE" sz="20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5 mode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698.464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699.592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699.551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8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l-GR" sz="20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</a:t>
                      </a:r>
                      <a:r>
                        <a:rPr lang="sv-SE" sz="20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5 mode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694.370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695.494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695.454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8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l-GR" sz="20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</a:t>
                      </a:r>
                      <a:r>
                        <a:rPr lang="sv-SE" sz="20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5 mode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691.104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692.227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692.187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03875" y="5791200"/>
            <a:ext cx="7704856" cy="5909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None/>
            </a:pPr>
            <a:r>
              <a:rPr lang="en-GB" dirty="0"/>
              <a:t>Frequency distance between nearest HOM and the nominal frequency is</a:t>
            </a:r>
          </a:p>
          <a:p>
            <a:pPr algn="ctr">
              <a:buClr>
                <a:srgbClr val="C00000"/>
              </a:buClr>
              <a:buNone/>
            </a:pPr>
            <a:r>
              <a:rPr lang="en-GB" dirty="0"/>
              <a:t> &gt;1.2 MHz</a:t>
            </a:r>
            <a:endParaRPr lang="sv-SE" dirty="0"/>
          </a:p>
        </p:txBody>
      </p:sp>
      <p:pic>
        <p:nvPicPr>
          <p:cNvPr id="9" name="Picture 8" descr="FREIA_logo.png">
            <a:extLst>
              <a:ext uri="{FF2B5EF4-FFF2-40B4-BE49-F238E27FC236}">
                <a16:creationId xmlns:a16="http://schemas.microsoft.com/office/drawing/2014/main" id="{1AB345EA-26A6-4E99-A772-1655A0BF7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" y="58189"/>
            <a:ext cx="1660847" cy="811608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</p:pic>
      <p:pic>
        <p:nvPicPr>
          <p:cNvPr id="15" name="Image 9">
            <a:extLst>
              <a:ext uri="{FF2B5EF4-FFF2-40B4-BE49-F238E27FC236}">
                <a16:creationId xmlns:a16="http://schemas.microsoft.com/office/drawing/2014/main" id="{81E9D713-C84F-4493-92AA-58732AF15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414" y="218023"/>
            <a:ext cx="698678" cy="502420"/>
          </a:xfrm>
          <a:prstGeom prst="rect">
            <a:avLst/>
          </a:prstGeom>
        </p:spPr>
      </p:pic>
      <p:sp>
        <p:nvSpPr>
          <p:cNvPr id="16" name="ZoneTexte 6">
            <a:extLst>
              <a:ext uri="{FF2B5EF4-FFF2-40B4-BE49-F238E27FC236}">
                <a16:creationId xmlns:a16="http://schemas.microsoft.com/office/drawing/2014/main" id="{64C4D7FF-0DBB-4937-8766-E1DACCF85869}"/>
              </a:ext>
            </a:extLst>
          </p:cNvPr>
          <p:cNvSpPr txBox="1"/>
          <p:nvPr/>
        </p:nvSpPr>
        <p:spPr>
          <a:xfrm>
            <a:off x="3543300" y="6481692"/>
            <a:ext cx="2260555" cy="333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>
                <a:solidFill>
                  <a:schemeClr val="bg2"/>
                </a:solidFill>
                <a:latin typeface="+mj-lt"/>
              </a:rPr>
              <a:t>SLHiPP-8  -  T.Hamelin &amp; H.Li</a:t>
            </a:r>
          </a:p>
        </p:txBody>
      </p:sp>
    </p:spTree>
    <p:extLst>
      <p:ext uri="{BB962C8B-B14F-4D97-AF65-F5344CB8AC3E}">
        <p14:creationId xmlns:p14="http://schemas.microsoft.com/office/powerpoint/2010/main" val="65466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533" y="112060"/>
            <a:ext cx="4402392" cy="720374"/>
          </a:xfrm>
        </p:spPr>
        <p:txBody>
          <a:bodyPr>
            <a:normAutofit/>
          </a:bodyPr>
          <a:lstStyle/>
          <a:p>
            <a:r>
              <a:rPr lang="sv-SE" dirty="0" err="1"/>
              <a:t>Cavity</a:t>
            </a:r>
            <a:r>
              <a:rPr lang="sv-SE" dirty="0"/>
              <a:t> conditioning and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1295400" y="2720191"/>
            <a:ext cx="5577525" cy="3200400"/>
          </a:xfrm>
          <a:prstGeom prst="rect">
            <a:avLst/>
          </a:prstGeom>
          <a:ln>
            <a:noFill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3284" y="1315860"/>
            <a:ext cx="8743731" cy="122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 eaLnBrk="0" hangingPunct="0">
              <a:buChar char="•"/>
              <a:defRPr sz="15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1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Char char="•"/>
              <a:defRPr sz="1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Char char="–"/>
              <a:defRPr sz="9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+mn-lt"/>
              </a:rPr>
              <a:t>Cavity package conditioning and test will use FREIA pulse SEL.</a:t>
            </a:r>
          </a:p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+mn-lt"/>
              </a:rPr>
              <a:t>Test program base on </a:t>
            </a:r>
            <a:r>
              <a:rPr lang="en-US" sz="1600" dirty="0" err="1">
                <a:latin typeface="+mn-lt"/>
              </a:rPr>
              <a:t>Labview</a:t>
            </a:r>
            <a:r>
              <a:rPr lang="en-US" sz="1600" dirty="0">
                <a:latin typeface="+mn-lt"/>
              </a:rPr>
              <a:t> will be applied. which has successfully implemented on </a:t>
            </a:r>
            <a:r>
              <a:rPr lang="sv-SE" sz="1600" dirty="0">
                <a:latin typeface="+mn-lt"/>
              </a:rPr>
              <a:t>the </a:t>
            </a:r>
            <a:r>
              <a:rPr lang="sv-SE" sz="1600" dirty="0" err="1">
                <a:latin typeface="+mn-lt"/>
              </a:rPr>
              <a:t>spoke</a:t>
            </a:r>
            <a:r>
              <a:rPr lang="sv-SE" sz="1600" dirty="0">
                <a:latin typeface="+mn-lt"/>
              </a:rPr>
              <a:t> </a:t>
            </a:r>
            <a:r>
              <a:rPr lang="sv-SE" sz="1600" dirty="0" err="1">
                <a:latin typeface="+mn-lt"/>
              </a:rPr>
              <a:t>packege</a:t>
            </a:r>
            <a:r>
              <a:rPr lang="sv-SE" sz="1600" dirty="0">
                <a:latin typeface="+mn-lt"/>
              </a:rPr>
              <a:t>.</a:t>
            </a:r>
            <a:r>
              <a:rPr lang="en-US" sz="1600" dirty="0">
                <a:latin typeface="+mn-lt"/>
              </a:rPr>
              <a:t>  </a:t>
            </a:r>
          </a:p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+mn-lt"/>
              </a:rPr>
              <a:t>2.6 </a:t>
            </a:r>
            <a:r>
              <a:rPr lang="en-US" sz="1600" dirty="0" err="1">
                <a:latin typeface="+mn-lt"/>
              </a:rPr>
              <a:t>ms</a:t>
            </a:r>
            <a:r>
              <a:rPr lang="en-US" sz="1600" dirty="0">
                <a:latin typeface="+mn-lt"/>
              </a:rPr>
              <a:t> pulse with 14Hz repetition rate will be used.</a:t>
            </a:r>
          </a:p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+mn-lt"/>
              </a:rPr>
              <a:t>Major </a:t>
            </a:r>
            <a:r>
              <a:rPr lang="en-US" sz="1600" dirty="0" err="1">
                <a:latin typeface="+mn-lt"/>
              </a:rPr>
              <a:t>multipacting</a:t>
            </a:r>
            <a:r>
              <a:rPr lang="en-US" sz="1600" dirty="0">
                <a:latin typeface="+mn-lt"/>
              </a:rPr>
              <a:t> regions and FE regions will be found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9387" y="6217004"/>
            <a:ext cx="370522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sz="1400" dirty="0"/>
              <a:t>Contorl screem of pulse SEL at FREIA</a:t>
            </a:r>
          </a:p>
        </p:txBody>
      </p:sp>
      <p:pic>
        <p:nvPicPr>
          <p:cNvPr id="9" name="Picture 8" descr="FREIA_logo.png">
            <a:extLst>
              <a:ext uri="{FF2B5EF4-FFF2-40B4-BE49-F238E27FC236}">
                <a16:creationId xmlns:a16="http://schemas.microsoft.com/office/drawing/2014/main" id="{9C36B73A-BB78-4BEF-8B32-7A2629AC3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" y="58189"/>
            <a:ext cx="1660847" cy="811608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999FBE-4CFA-4062-B6B4-F5109A0BB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414" y="218023"/>
            <a:ext cx="698678" cy="502420"/>
          </a:xfrm>
          <a:prstGeom prst="rect">
            <a:avLst/>
          </a:prstGeom>
        </p:spPr>
      </p:pic>
      <p:sp>
        <p:nvSpPr>
          <p:cNvPr id="11" name="ZoneTexte 6">
            <a:extLst>
              <a:ext uri="{FF2B5EF4-FFF2-40B4-BE49-F238E27FC236}">
                <a16:creationId xmlns:a16="http://schemas.microsoft.com/office/drawing/2014/main" id="{021170F6-588B-46A8-BDE5-408CF762F54E}"/>
              </a:ext>
            </a:extLst>
          </p:cNvPr>
          <p:cNvSpPr txBox="1"/>
          <p:nvPr/>
        </p:nvSpPr>
        <p:spPr>
          <a:xfrm>
            <a:off x="3543300" y="6481692"/>
            <a:ext cx="2260555" cy="333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>
                <a:solidFill>
                  <a:schemeClr val="bg2"/>
                </a:solidFill>
                <a:latin typeface="+mj-lt"/>
              </a:rPr>
              <a:t>SLHiPP-8  -  T.Hamelin &amp; H.Li</a:t>
            </a:r>
          </a:p>
        </p:txBody>
      </p:sp>
    </p:spTree>
    <p:extLst>
      <p:ext uri="{BB962C8B-B14F-4D97-AF65-F5344CB8AC3E}">
        <p14:creationId xmlns:p14="http://schemas.microsoft.com/office/powerpoint/2010/main" val="506799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966" y="68712"/>
            <a:ext cx="1785419" cy="811608"/>
          </a:xfrm>
        </p:spPr>
        <p:txBody>
          <a:bodyPr/>
          <a:lstStyle/>
          <a:p>
            <a:r>
              <a:rPr lang="sv-SE" dirty="0" err="1"/>
              <a:t>Conclution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Clr>
                <a:srgbClr val="C00000"/>
              </a:buClr>
              <a:buNone/>
            </a:pPr>
            <a:endParaRPr lang="sv-SE" sz="1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AC435F-047D-426E-8DC9-2466AA54D31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2400" kern="0" dirty="0"/>
              <a:t>Test </a:t>
            </a:r>
            <a:r>
              <a:rPr lang="sv-SE" sz="2400" kern="0" dirty="0" err="1"/>
              <a:t>stand</a:t>
            </a:r>
            <a:r>
              <a:rPr lang="sv-SE" sz="2400" kern="0" dirty="0"/>
              <a:t> and software for HB </a:t>
            </a:r>
            <a:r>
              <a:rPr lang="sv-SE" sz="2400" kern="0" dirty="0" err="1"/>
              <a:t>elliptical</a:t>
            </a:r>
            <a:r>
              <a:rPr lang="sv-SE" sz="2400" kern="0" dirty="0"/>
              <a:t> </a:t>
            </a:r>
            <a:r>
              <a:rPr lang="sv-SE" sz="2400" kern="0" dirty="0" err="1"/>
              <a:t>cavity</a:t>
            </a:r>
            <a:r>
              <a:rPr lang="sv-SE" sz="2400" kern="0" dirty="0"/>
              <a:t> test </a:t>
            </a:r>
            <a:r>
              <a:rPr lang="sv-SE" sz="2400" kern="0" dirty="0" err="1"/>
              <a:t>are</a:t>
            </a:r>
            <a:r>
              <a:rPr lang="sv-SE" sz="2400" kern="0" dirty="0"/>
              <a:t> </a:t>
            </a:r>
            <a:r>
              <a:rPr lang="sv-SE" sz="2400" kern="0" dirty="0" err="1"/>
              <a:t>tested</a:t>
            </a:r>
            <a:r>
              <a:rPr lang="sv-SE" sz="2400" kern="0" dirty="0"/>
              <a:t> and ready.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2400" kern="0" dirty="0"/>
              <a:t>Conditioning </a:t>
            </a:r>
            <a:r>
              <a:rPr lang="sv-SE" sz="2400" kern="0" dirty="0" err="1"/>
              <a:t>of</a:t>
            </a:r>
            <a:r>
              <a:rPr lang="sv-SE" sz="2400" kern="0" dirty="0"/>
              <a:t> FPC has </a:t>
            </a:r>
            <a:r>
              <a:rPr lang="sv-SE" sz="2400" kern="0" dirty="0" err="1"/>
              <a:t>successfully</a:t>
            </a:r>
            <a:r>
              <a:rPr lang="sv-SE" sz="2400" kern="0" dirty="0"/>
              <a:t> </a:t>
            </a:r>
            <a:r>
              <a:rPr lang="sv-SE" sz="2400" kern="0" dirty="0" err="1"/>
              <a:t>finished</a:t>
            </a:r>
            <a:r>
              <a:rPr lang="sv-SE" sz="2400" kern="0" dirty="0"/>
              <a:t>.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2400" kern="0" dirty="0"/>
              <a:t>RF test </a:t>
            </a:r>
            <a:r>
              <a:rPr lang="sv-SE" sz="2400" kern="0" dirty="0" err="1"/>
              <a:t>of</a:t>
            </a:r>
            <a:r>
              <a:rPr lang="sv-SE" sz="2400" kern="0" dirty="0"/>
              <a:t> the HB </a:t>
            </a:r>
            <a:r>
              <a:rPr lang="sv-SE" sz="2400" kern="0" dirty="0" err="1"/>
              <a:t>elliptical</a:t>
            </a:r>
            <a:r>
              <a:rPr lang="sv-SE" sz="2400" kern="0" dirty="0"/>
              <a:t> </a:t>
            </a:r>
            <a:r>
              <a:rPr lang="sv-SE" sz="2400" kern="0" dirty="0" err="1"/>
              <a:t>cavity</a:t>
            </a:r>
            <a:r>
              <a:rPr lang="sv-SE" sz="2400" kern="0" dirty="0"/>
              <a:t> is under going.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sv-SE" sz="2400" kern="0" dirty="0"/>
          </a:p>
        </p:txBody>
      </p:sp>
      <p:pic>
        <p:nvPicPr>
          <p:cNvPr id="8" name="Picture 8" descr="FREIA_logo.png">
            <a:extLst>
              <a:ext uri="{FF2B5EF4-FFF2-40B4-BE49-F238E27FC236}">
                <a16:creationId xmlns:a16="http://schemas.microsoft.com/office/drawing/2014/main" id="{E5012F15-B102-4427-97EC-BB57D6B7C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" y="58189"/>
            <a:ext cx="1660847" cy="811608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B751404C-AFE7-45A8-9AAD-725F84F79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414" y="218023"/>
            <a:ext cx="698678" cy="502420"/>
          </a:xfrm>
          <a:prstGeom prst="rect">
            <a:avLst/>
          </a:prstGeom>
        </p:spPr>
      </p:pic>
      <p:sp>
        <p:nvSpPr>
          <p:cNvPr id="10" name="ZoneTexte 6">
            <a:extLst>
              <a:ext uri="{FF2B5EF4-FFF2-40B4-BE49-F238E27FC236}">
                <a16:creationId xmlns:a16="http://schemas.microsoft.com/office/drawing/2014/main" id="{7B3450BB-E894-4A7A-B275-B9C45AEC0B1A}"/>
              </a:ext>
            </a:extLst>
          </p:cNvPr>
          <p:cNvSpPr txBox="1"/>
          <p:nvPr/>
        </p:nvSpPr>
        <p:spPr>
          <a:xfrm>
            <a:off x="3543300" y="6495760"/>
            <a:ext cx="2260555" cy="333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>
                <a:solidFill>
                  <a:schemeClr val="bg2"/>
                </a:solidFill>
                <a:latin typeface="+mj-lt"/>
              </a:rPr>
              <a:t>SLHiPP-8  -  T.Hamelin &amp; H.Li</a:t>
            </a:r>
          </a:p>
        </p:txBody>
      </p:sp>
    </p:spTree>
    <p:extLst>
      <p:ext uri="{BB962C8B-B14F-4D97-AF65-F5344CB8AC3E}">
        <p14:creationId xmlns:p14="http://schemas.microsoft.com/office/powerpoint/2010/main" val="1508499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07904" y="3096004"/>
            <a:ext cx="1398909" cy="546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Annex</a:t>
            </a:r>
          </a:p>
        </p:txBody>
      </p:sp>
      <p:sp>
        <p:nvSpPr>
          <p:cNvPr id="5" name="Rectangle 4"/>
          <p:cNvSpPr/>
          <p:nvPr/>
        </p:nvSpPr>
        <p:spPr>
          <a:xfrm>
            <a:off x="3347849" y="5991093"/>
            <a:ext cx="56701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Commissariat à l’énergie atomique et aux énergies alternatives</a:t>
            </a:r>
          </a:p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Centre de Saclay</a:t>
            </a:r>
            <a:r>
              <a:rPr lang="fr-FR" sz="500" b="1" dirty="0">
                <a:solidFill>
                  <a:schemeClr val="bg1">
                    <a:lumMod val="75000"/>
                  </a:schemeClr>
                </a:solidFill>
              </a:rPr>
              <a:t> | 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91191 Gif-sur-Yvette Cedex</a:t>
            </a:r>
          </a:p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T. +33 (0)1 69 08 76 11 </a:t>
            </a:r>
            <a:r>
              <a:rPr lang="fr-FR" sz="500" b="1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 F. +33 (0)1 69 08 30 24</a:t>
            </a:r>
          </a:p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Etablissement public à caractère industriel et commercial </a:t>
            </a:r>
            <a:r>
              <a:rPr lang="fr-FR" sz="300" b="1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 RCS Paris B 775 685 019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|  PAGE </a:t>
            </a:r>
            <a:fld id="{720B9139-BAE7-44D3-A8B0-998EE27CB7D0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Coupleur 704 MHz ESS | Thibault Hamelin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5014" y="6193616"/>
            <a:ext cx="2260555" cy="333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>
                <a:solidFill>
                  <a:schemeClr val="bg2"/>
                </a:solidFill>
                <a:latin typeface="+mj-lt"/>
              </a:rPr>
              <a:t>SLHiPP-8  -  T.Hamelin &amp; H.Li</a:t>
            </a:r>
          </a:p>
        </p:txBody>
      </p:sp>
      <p:pic>
        <p:nvPicPr>
          <p:cNvPr id="8" name="Picture 13" descr="FREI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32" y="349325"/>
            <a:ext cx="934835" cy="45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Ã©sultat de recherche d'images pour &quot;uppsala university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1"/>
          <a:stretch/>
        </p:blipFill>
        <p:spPr bwMode="auto">
          <a:xfrm>
            <a:off x="182870" y="160332"/>
            <a:ext cx="652662" cy="7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281" y="281525"/>
            <a:ext cx="698678" cy="50242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16387" r="46261" b="16904"/>
          <a:stretch/>
        </p:blipFill>
        <p:spPr>
          <a:xfrm>
            <a:off x="2682259" y="264110"/>
            <a:ext cx="539602" cy="5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44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9613" y="998304"/>
            <a:ext cx="8172464" cy="4968552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r>
              <a:rPr lang="en-US" altLang="fr-FR" sz="1400" dirty="0"/>
              <a:t>Conditioning test </a:t>
            </a:r>
            <a:r>
              <a:rPr lang="en-US" altLang="fr-FR" sz="1400" dirty="0" err="1"/>
              <a:t>stany</a:t>
            </a:r>
            <a:r>
              <a:rPr lang="en-US" altLang="fr-FR" sz="1400" dirty="0"/>
              <a:t> is instrumented to </a:t>
            </a:r>
            <a:r>
              <a:rPr lang="en-US" altLang="fr-FR" sz="1400" dirty="0" err="1"/>
              <a:t>to</a:t>
            </a:r>
            <a:r>
              <a:rPr lang="en-US" altLang="fr-FR" sz="1400" dirty="0"/>
              <a:t> ensure the safety of couplers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fr-FR" sz="1400" dirty="0"/>
              <a:t>5 arc detectors (photomultiplier PM): 2 by couplers (1 PM on the vacuum side (PMV1 and PMV2) and 1 PM on the air side (PMA1 and PMA2) and 1 for the conditioning box (PMB)</a:t>
            </a:r>
            <a:endParaRPr lang="en-US" altLang="fr-FR" sz="1100" dirty="0"/>
          </a:p>
          <a:p>
            <a:pPr algn="just" eaLnBrk="1" hangingPunct="1">
              <a:spcBef>
                <a:spcPct val="50000"/>
              </a:spcBef>
            </a:pPr>
            <a:r>
              <a:rPr lang="en-US" altLang="fr-FR" sz="1400" dirty="0"/>
              <a:t>2 pick up electrons (current measurement) (1 per coupler) (PUE1. PUE2)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fr-FR" sz="1400" dirty="0"/>
              <a:t>3 vacuum gauges (IKR070): 1 per coupler (VAC1. VAC2) and 1 for the conditioning box (VACB)</a:t>
            </a:r>
            <a:endParaRPr lang="en-US" altLang="fr-FR" sz="1100" dirty="0"/>
          </a:p>
          <a:p>
            <a:pPr algn="just" eaLnBrk="1" hangingPunct="1">
              <a:spcBef>
                <a:spcPct val="50000"/>
              </a:spcBef>
            </a:pPr>
            <a:r>
              <a:rPr lang="en-US" altLang="fr-FR" sz="1400" dirty="0"/>
              <a:t>5 temperature sensors (PT100): 2 for the hydraulic cooling circuit (1 per coupler). 1 on each coupler closest to the ceramic and 1 for the conditioning box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fr-FR" sz="1400" dirty="0"/>
              <a:t>10 RF measurements: 8 measuring the incident and reflected powers by bidirectional couplers (PKREV. PKDIR. PIREV. PIDIR. PTREV. PTDIR) and 2 measuring the power on the electron pickup of each coupler (PuRF1. PuRF2)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fr-FR" sz="1400" dirty="0"/>
          </a:p>
          <a:p>
            <a:endParaRPr lang="en-US" sz="1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en-US" smtClean="0"/>
              <a:pPr>
                <a:buFontTx/>
                <a:buNone/>
              </a:pPr>
              <a:t>18</a:t>
            </a:fld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366935" y="3975434"/>
            <a:ext cx="8381514" cy="2576190"/>
            <a:chOff x="-34718" y="4043799"/>
            <a:chExt cx="8381514" cy="2576190"/>
          </a:xfrm>
        </p:grpSpPr>
        <p:grpSp>
          <p:nvGrpSpPr>
            <p:cNvPr id="13" name="Groupe 12"/>
            <p:cNvGrpSpPr/>
            <p:nvPr/>
          </p:nvGrpSpPr>
          <p:grpSpPr>
            <a:xfrm>
              <a:off x="184287" y="4145425"/>
              <a:ext cx="3290346" cy="2283593"/>
              <a:chOff x="601503" y="4361890"/>
              <a:chExt cx="3290346" cy="2283593"/>
            </a:xfrm>
          </p:grpSpPr>
          <p:sp>
            <p:nvSpPr>
              <p:cNvPr id="14" name="Zone de texte 5"/>
              <p:cNvSpPr txBox="1"/>
              <p:nvPr/>
            </p:nvSpPr>
            <p:spPr>
              <a:xfrm>
                <a:off x="1864293" y="6253586"/>
                <a:ext cx="1006977" cy="35086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400" dirty="0">
                    <a:effectLst/>
                    <a:latin typeface="Times New Roman"/>
                    <a:ea typeface="Times New Roman"/>
                  </a:rPr>
                  <a:t>50</a:t>
                </a:r>
                <a:r>
                  <a:rPr lang="en-US" sz="1400" dirty="0">
                    <a:effectLst/>
                    <a:latin typeface="Symbol" panose="05050102010706020507" pitchFamily="18" charset="2"/>
                    <a:ea typeface="Times New Roman"/>
                  </a:rPr>
                  <a:t>W</a:t>
                </a:r>
                <a:r>
                  <a:rPr lang="en-US" sz="1400" dirty="0">
                    <a:effectLst/>
                    <a:latin typeface="Times New Roman"/>
                    <a:ea typeface="Times New Roman"/>
                  </a:rPr>
                  <a:t> load</a:t>
                </a:r>
              </a:p>
            </p:txBody>
          </p:sp>
          <p:sp>
            <p:nvSpPr>
              <p:cNvPr id="15" name="Forme libre 14"/>
              <p:cNvSpPr/>
              <p:nvPr/>
            </p:nvSpPr>
            <p:spPr>
              <a:xfrm>
                <a:off x="626871" y="5302751"/>
                <a:ext cx="206136" cy="0"/>
              </a:xfrm>
              <a:custGeom>
                <a:avLst/>
                <a:gdLst>
                  <a:gd name="connsiteX0" fmla="*/ 0 w 206136"/>
                  <a:gd name="connsiteY0" fmla="*/ 0 h 0"/>
                  <a:gd name="connsiteX1" fmla="*/ 206136 w 20613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6136">
                    <a:moveTo>
                      <a:pt x="0" y="0"/>
                    </a:moveTo>
                    <a:lnTo>
                      <a:pt x="206136" y="0"/>
                    </a:ln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16" name="Zone de texte 5"/>
              <p:cNvSpPr txBox="1"/>
              <p:nvPr/>
            </p:nvSpPr>
            <p:spPr>
              <a:xfrm>
                <a:off x="601503" y="4660205"/>
                <a:ext cx="1305678" cy="60939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400" dirty="0">
                    <a:effectLst/>
                    <a:latin typeface="Times New Roman"/>
                    <a:ea typeface="Times New Roman"/>
                  </a:rPr>
                  <a:t>Bi-directional Coupler 60dB</a:t>
                </a:r>
              </a:p>
            </p:txBody>
          </p:sp>
          <p:grpSp>
            <p:nvGrpSpPr>
              <p:cNvPr id="17" name="Groupe 16"/>
              <p:cNvGrpSpPr/>
              <p:nvPr/>
            </p:nvGrpSpPr>
            <p:grpSpPr>
              <a:xfrm>
                <a:off x="811864" y="5239124"/>
                <a:ext cx="607838" cy="248621"/>
                <a:chOff x="1146964" y="1162620"/>
                <a:chExt cx="607838" cy="248621"/>
              </a:xfrm>
            </p:grpSpPr>
            <p:sp>
              <p:nvSpPr>
                <p:cNvPr id="49" name="Forme libre 48"/>
                <p:cNvSpPr/>
                <p:nvPr/>
              </p:nvSpPr>
              <p:spPr>
                <a:xfrm>
                  <a:off x="1146964" y="1226247"/>
                  <a:ext cx="607838" cy="0"/>
                </a:xfrm>
                <a:custGeom>
                  <a:avLst/>
                  <a:gdLst>
                    <a:gd name="connsiteX0" fmla="*/ 0 w 607838"/>
                    <a:gd name="connsiteY0" fmla="*/ 0 h 0"/>
                    <a:gd name="connsiteX1" fmla="*/ 607838 w 60783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7838">
                      <a:moveTo>
                        <a:pt x="0" y="0"/>
                      </a:moveTo>
                      <a:lnTo>
                        <a:pt x="607838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en-US" dirty="0"/>
                </a:p>
              </p:txBody>
            </p:sp>
            <p:sp>
              <p:nvSpPr>
                <p:cNvPr id="50" name="Forme libre 49"/>
                <p:cNvSpPr/>
                <p:nvPr/>
              </p:nvSpPr>
              <p:spPr>
                <a:xfrm>
                  <a:off x="1326673" y="1284388"/>
                  <a:ext cx="200851" cy="126853"/>
                </a:xfrm>
                <a:custGeom>
                  <a:avLst/>
                  <a:gdLst>
                    <a:gd name="connsiteX0" fmla="*/ 0 w 200851"/>
                    <a:gd name="connsiteY0" fmla="*/ 0 h 126853"/>
                    <a:gd name="connsiteX1" fmla="*/ 200851 w 200851"/>
                    <a:gd name="connsiteY1" fmla="*/ 0 h 126853"/>
                    <a:gd name="connsiteX2" fmla="*/ 200851 w 200851"/>
                    <a:gd name="connsiteY2" fmla="*/ 126853 h 126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851" h="126853">
                      <a:moveTo>
                        <a:pt x="0" y="0"/>
                      </a:moveTo>
                      <a:lnTo>
                        <a:pt x="200851" y="0"/>
                      </a:lnTo>
                      <a:lnTo>
                        <a:pt x="200851" y="126853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en-US" dirty="0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1278950" y="1162620"/>
                  <a:ext cx="354285" cy="19576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en-US" dirty="0"/>
                </a:p>
              </p:txBody>
            </p:sp>
            <p:sp>
              <p:nvSpPr>
                <p:cNvPr id="52" name="Forme libre 51"/>
                <p:cNvSpPr/>
                <p:nvPr/>
              </p:nvSpPr>
              <p:spPr>
                <a:xfrm>
                  <a:off x="1337244" y="1284389"/>
                  <a:ext cx="0" cy="116282"/>
                </a:xfrm>
                <a:custGeom>
                  <a:avLst/>
                  <a:gdLst>
                    <a:gd name="connsiteX0" fmla="*/ 0 w 0"/>
                    <a:gd name="connsiteY0" fmla="*/ 0 h 116282"/>
                    <a:gd name="connsiteX1" fmla="*/ 0 w 0"/>
                    <a:gd name="connsiteY1" fmla="*/ 116282 h 116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116282">
                      <a:moveTo>
                        <a:pt x="0" y="0"/>
                      </a:moveTo>
                      <a:lnTo>
                        <a:pt x="0" y="116282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en-US" dirty="0"/>
                </a:p>
              </p:txBody>
            </p:sp>
          </p:grpSp>
          <p:sp>
            <p:nvSpPr>
              <p:cNvPr id="18" name="Ellipse 17"/>
              <p:cNvSpPr/>
              <p:nvPr/>
            </p:nvSpPr>
            <p:spPr>
              <a:xfrm>
                <a:off x="2106824" y="5075474"/>
                <a:ext cx="512698" cy="4598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19" name="Forme libre 18"/>
              <p:cNvSpPr/>
              <p:nvPr/>
            </p:nvSpPr>
            <p:spPr>
              <a:xfrm>
                <a:off x="1387990" y="5304491"/>
                <a:ext cx="724006" cy="0"/>
              </a:xfrm>
              <a:custGeom>
                <a:avLst/>
                <a:gdLst>
                  <a:gd name="connsiteX0" fmla="*/ 0 w 158567"/>
                  <a:gd name="connsiteY0" fmla="*/ 0 h 0"/>
                  <a:gd name="connsiteX1" fmla="*/ 158567 w 15856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567">
                    <a:moveTo>
                      <a:pt x="0" y="0"/>
                    </a:moveTo>
                    <a:lnTo>
                      <a:pt x="158567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20" name="Forme libre 19"/>
              <p:cNvSpPr/>
              <p:nvPr/>
            </p:nvSpPr>
            <p:spPr>
              <a:xfrm>
                <a:off x="2196678" y="5154756"/>
                <a:ext cx="332990" cy="306562"/>
              </a:xfrm>
              <a:custGeom>
                <a:avLst/>
                <a:gdLst>
                  <a:gd name="connsiteX0" fmla="*/ 0 w 332990"/>
                  <a:gd name="connsiteY0" fmla="*/ 195566 h 306562"/>
                  <a:gd name="connsiteX1" fmla="*/ 5286 w 332990"/>
                  <a:gd name="connsiteY1" fmla="*/ 100426 h 306562"/>
                  <a:gd name="connsiteX2" fmla="*/ 63427 w 332990"/>
                  <a:gd name="connsiteY2" fmla="*/ 31714 h 306562"/>
                  <a:gd name="connsiteX3" fmla="*/ 163852 w 332990"/>
                  <a:gd name="connsiteY3" fmla="*/ 0 h 306562"/>
                  <a:gd name="connsiteX4" fmla="*/ 253707 w 332990"/>
                  <a:gd name="connsiteY4" fmla="*/ 15857 h 306562"/>
                  <a:gd name="connsiteX5" fmla="*/ 322419 w 332990"/>
                  <a:gd name="connsiteY5" fmla="*/ 84569 h 306562"/>
                  <a:gd name="connsiteX6" fmla="*/ 332990 w 332990"/>
                  <a:gd name="connsiteY6" fmla="*/ 195566 h 306562"/>
                  <a:gd name="connsiteX7" fmla="*/ 290706 w 332990"/>
                  <a:gd name="connsiteY7" fmla="*/ 274849 h 306562"/>
                  <a:gd name="connsiteX8" fmla="*/ 184995 w 332990"/>
                  <a:gd name="connsiteY8" fmla="*/ 306562 h 30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990" h="306562">
                    <a:moveTo>
                      <a:pt x="0" y="195566"/>
                    </a:moveTo>
                    <a:lnTo>
                      <a:pt x="5286" y="100426"/>
                    </a:lnTo>
                    <a:lnTo>
                      <a:pt x="63427" y="31714"/>
                    </a:lnTo>
                    <a:lnTo>
                      <a:pt x="163852" y="0"/>
                    </a:lnTo>
                    <a:lnTo>
                      <a:pt x="253707" y="15857"/>
                    </a:lnTo>
                    <a:lnTo>
                      <a:pt x="322419" y="84569"/>
                    </a:lnTo>
                    <a:lnTo>
                      <a:pt x="332990" y="195566"/>
                    </a:lnTo>
                    <a:lnTo>
                      <a:pt x="290706" y="274849"/>
                    </a:lnTo>
                    <a:lnTo>
                      <a:pt x="184995" y="306562"/>
                    </a:ln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grpSp>
            <p:nvGrpSpPr>
              <p:cNvPr id="21" name="Groupe 20"/>
              <p:cNvGrpSpPr/>
              <p:nvPr/>
            </p:nvGrpSpPr>
            <p:grpSpPr>
              <a:xfrm rot="5400000">
                <a:off x="1996119" y="5826313"/>
                <a:ext cx="607695" cy="248621"/>
                <a:chOff x="0" y="0"/>
                <a:chExt cx="607838" cy="248621"/>
              </a:xfrm>
            </p:grpSpPr>
            <p:sp>
              <p:nvSpPr>
                <p:cNvPr id="45" name="Forme libre 44"/>
                <p:cNvSpPr/>
                <p:nvPr/>
              </p:nvSpPr>
              <p:spPr>
                <a:xfrm>
                  <a:off x="0" y="63627"/>
                  <a:ext cx="607838" cy="0"/>
                </a:xfrm>
                <a:custGeom>
                  <a:avLst/>
                  <a:gdLst>
                    <a:gd name="connsiteX0" fmla="*/ 0 w 607838"/>
                    <a:gd name="connsiteY0" fmla="*/ 0 h 0"/>
                    <a:gd name="connsiteX1" fmla="*/ 607838 w 60783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7838">
                      <a:moveTo>
                        <a:pt x="0" y="0"/>
                      </a:moveTo>
                      <a:lnTo>
                        <a:pt x="607838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en-US" dirty="0"/>
                </a:p>
              </p:txBody>
            </p:sp>
            <p:sp>
              <p:nvSpPr>
                <p:cNvPr id="46" name="Forme libre 45"/>
                <p:cNvSpPr/>
                <p:nvPr/>
              </p:nvSpPr>
              <p:spPr>
                <a:xfrm>
                  <a:off x="179709" y="121768"/>
                  <a:ext cx="200851" cy="126853"/>
                </a:xfrm>
                <a:custGeom>
                  <a:avLst/>
                  <a:gdLst>
                    <a:gd name="connsiteX0" fmla="*/ 0 w 200851"/>
                    <a:gd name="connsiteY0" fmla="*/ 0 h 126853"/>
                    <a:gd name="connsiteX1" fmla="*/ 200851 w 200851"/>
                    <a:gd name="connsiteY1" fmla="*/ 0 h 126853"/>
                    <a:gd name="connsiteX2" fmla="*/ 200851 w 200851"/>
                    <a:gd name="connsiteY2" fmla="*/ 126853 h 126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851" h="126853">
                      <a:moveTo>
                        <a:pt x="0" y="0"/>
                      </a:moveTo>
                      <a:lnTo>
                        <a:pt x="200851" y="0"/>
                      </a:lnTo>
                      <a:lnTo>
                        <a:pt x="200851" y="126853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en-US" dirty="0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131986" y="0"/>
                  <a:ext cx="354285" cy="19576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en-US" dirty="0"/>
                </a:p>
              </p:txBody>
            </p:sp>
            <p:sp>
              <p:nvSpPr>
                <p:cNvPr id="48" name="Forme libre 47"/>
                <p:cNvSpPr/>
                <p:nvPr/>
              </p:nvSpPr>
              <p:spPr>
                <a:xfrm>
                  <a:off x="190280" y="121769"/>
                  <a:ext cx="0" cy="116282"/>
                </a:xfrm>
                <a:custGeom>
                  <a:avLst/>
                  <a:gdLst>
                    <a:gd name="connsiteX0" fmla="*/ 0 w 0"/>
                    <a:gd name="connsiteY0" fmla="*/ 0 h 116282"/>
                    <a:gd name="connsiteX1" fmla="*/ 0 w 0"/>
                    <a:gd name="connsiteY1" fmla="*/ 116282 h 116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116282">
                      <a:moveTo>
                        <a:pt x="0" y="0"/>
                      </a:moveTo>
                      <a:lnTo>
                        <a:pt x="0" y="116282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en-US" dirty="0"/>
                </a:p>
              </p:txBody>
            </p:sp>
          </p:grpSp>
          <p:sp>
            <p:nvSpPr>
              <p:cNvPr id="22" name="Forme libre 21"/>
              <p:cNvSpPr/>
              <p:nvPr/>
            </p:nvSpPr>
            <p:spPr>
              <a:xfrm>
                <a:off x="2360530" y="5530030"/>
                <a:ext cx="0" cy="126854"/>
              </a:xfrm>
              <a:custGeom>
                <a:avLst/>
                <a:gdLst>
                  <a:gd name="connsiteX0" fmla="*/ 0 w 0"/>
                  <a:gd name="connsiteY0" fmla="*/ 126854 h 126854"/>
                  <a:gd name="connsiteX1" fmla="*/ 0 w 0"/>
                  <a:gd name="connsiteY1" fmla="*/ 0 h 12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6854">
                    <a:moveTo>
                      <a:pt x="0" y="126854"/>
                    </a:moveTo>
                    <a:lnTo>
                      <a:pt x="0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23" name="Forme libre 22"/>
              <p:cNvSpPr/>
              <p:nvPr/>
            </p:nvSpPr>
            <p:spPr>
              <a:xfrm>
                <a:off x="1932401" y="5836592"/>
                <a:ext cx="216707" cy="0"/>
              </a:xfrm>
              <a:custGeom>
                <a:avLst/>
                <a:gdLst>
                  <a:gd name="connsiteX0" fmla="*/ 216707 w 216707"/>
                  <a:gd name="connsiteY0" fmla="*/ 0 h 0"/>
                  <a:gd name="connsiteX1" fmla="*/ 0 w 21670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707">
                    <a:moveTo>
                      <a:pt x="21670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24" name="Forme libre 23"/>
              <p:cNvSpPr/>
              <p:nvPr/>
            </p:nvSpPr>
            <p:spPr>
              <a:xfrm>
                <a:off x="1932358" y="6026659"/>
                <a:ext cx="216535" cy="0"/>
              </a:xfrm>
              <a:custGeom>
                <a:avLst/>
                <a:gdLst>
                  <a:gd name="connsiteX0" fmla="*/ 216707 w 216707"/>
                  <a:gd name="connsiteY0" fmla="*/ 0 h 0"/>
                  <a:gd name="connsiteX1" fmla="*/ 0 w 21670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707">
                    <a:moveTo>
                      <a:pt x="21670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25" name="Forme libre 24"/>
              <p:cNvSpPr/>
              <p:nvPr/>
            </p:nvSpPr>
            <p:spPr>
              <a:xfrm rot="16200000">
                <a:off x="896391" y="5614388"/>
                <a:ext cx="216535" cy="0"/>
              </a:xfrm>
              <a:custGeom>
                <a:avLst/>
                <a:gdLst>
                  <a:gd name="connsiteX0" fmla="*/ 216707 w 216707"/>
                  <a:gd name="connsiteY0" fmla="*/ 0 h 0"/>
                  <a:gd name="connsiteX1" fmla="*/ 0 w 21670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707">
                    <a:moveTo>
                      <a:pt x="21670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26" name="Forme libre 25"/>
              <p:cNvSpPr/>
              <p:nvPr/>
            </p:nvSpPr>
            <p:spPr>
              <a:xfrm rot="16200000">
                <a:off x="1086737" y="5619415"/>
                <a:ext cx="215900" cy="0"/>
              </a:xfrm>
              <a:custGeom>
                <a:avLst/>
                <a:gdLst>
                  <a:gd name="connsiteX0" fmla="*/ 216707 w 216707"/>
                  <a:gd name="connsiteY0" fmla="*/ 0 h 0"/>
                  <a:gd name="connsiteX1" fmla="*/ 0 w 21670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707">
                    <a:moveTo>
                      <a:pt x="21670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27" name="Zone de texte 5"/>
              <p:cNvSpPr txBox="1"/>
              <p:nvPr/>
            </p:nvSpPr>
            <p:spPr>
              <a:xfrm>
                <a:off x="2501346" y="4707665"/>
                <a:ext cx="1390503" cy="60939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400" dirty="0">
                    <a:effectLst/>
                    <a:latin typeface="Times New Roman"/>
                    <a:ea typeface="Times New Roman"/>
                  </a:rPr>
                  <a:t>Bi-directional coupler 60dB</a:t>
                </a:r>
              </a:p>
            </p:txBody>
          </p:sp>
          <p:grpSp>
            <p:nvGrpSpPr>
              <p:cNvPr id="28" name="Groupe 27"/>
              <p:cNvGrpSpPr/>
              <p:nvPr/>
            </p:nvGrpSpPr>
            <p:grpSpPr>
              <a:xfrm>
                <a:off x="2810149" y="5239697"/>
                <a:ext cx="607695" cy="248621"/>
                <a:chOff x="47625" y="369570"/>
                <a:chExt cx="607838" cy="248621"/>
              </a:xfrm>
            </p:grpSpPr>
            <p:sp>
              <p:nvSpPr>
                <p:cNvPr id="41" name="Forme libre 40"/>
                <p:cNvSpPr/>
                <p:nvPr/>
              </p:nvSpPr>
              <p:spPr>
                <a:xfrm>
                  <a:off x="47625" y="433197"/>
                  <a:ext cx="607838" cy="0"/>
                </a:xfrm>
                <a:custGeom>
                  <a:avLst/>
                  <a:gdLst>
                    <a:gd name="connsiteX0" fmla="*/ 0 w 607838"/>
                    <a:gd name="connsiteY0" fmla="*/ 0 h 0"/>
                    <a:gd name="connsiteX1" fmla="*/ 607838 w 60783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7838">
                      <a:moveTo>
                        <a:pt x="0" y="0"/>
                      </a:moveTo>
                      <a:lnTo>
                        <a:pt x="607838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en-US" dirty="0"/>
                </a:p>
              </p:txBody>
            </p:sp>
            <p:sp>
              <p:nvSpPr>
                <p:cNvPr id="42" name="Forme libre 41"/>
                <p:cNvSpPr/>
                <p:nvPr/>
              </p:nvSpPr>
              <p:spPr>
                <a:xfrm>
                  <a:off x="227334" y="491338"/>
                  <a:ext cx="200851" cy="126853"/>
                </a:xfrm>
                <a:custGeom>
                  <a:avLst/>
                  <a:gdLst>
                    <a:gd name="connsiteX0" fmla="*/ 0 w 200851"/>
                    <a:gd name="connsiteY0" fmla="*/ 0 h 126853"/>
                    <a:gd name="connsiteX1" fmla="*/ 200851 w 200851"/>
                    <a:gd name="connsiteY1" fmla="*/ 0 h 126853"/>
                    <a:gd name="connsiteX2" fmla="*/ 200851 w 200851"/>
                    <a:gd name="connsiteY2" fmla="*/ 126853 h 126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851" h="126853">
                      <a:moveTo>
                        <a:pt x="0" y="0"/>
                      </a:moveTo>
                      <a:lnTo>
                        <a:pt x="200851" y="0"/>
                      </a:lnTo>
                      <a:lnTo>
                        <a:pt x="200851" y="126853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en-US" dirty="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79611" y="369570"/>
                  <a:ext cx="354285" cy="19576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en-US" dirty="0"/>
                </a:p>
              </p:txBody>
            </p:sp>
            <p:sp>
              <p:nvSpPr>
                <p:cNvPr id="44" name="Forme libre 43"/>
                <p:cNvSpPr/>
                <p:nvPr/>
              </p:nvSpPr>
              <p:spPr>
                <a:xfrm>
                  <a:off x="237905" y="491339"/>
                  <a:ext cx="0" cy="116282"/>
                </a:xfrm>
                <a:custGeom>
                  <a:avLst/>
                  <a:gdLst>
                    <a:gd name="connsiteX0" fmla="*/ 0 w 0"/>
                    <a:gd name="connsiteY0" fmla="*/ 0 h 116282"/>
                    <a:gd name="connsiteX1" fmla="*/ 0 w 0"/>
                    <a:gd name="connsiteY1" fmla="*/ 116282 h 116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116282">
                      <a:moveTo>
                        <a:pt x="0" y="0"/>
                      </a:moveTo>
                      <a:lnTo>
                        <a:pt x="0" y="116282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en-US" dirty="0"/>
                </a:p>
              </p:txBody>
            </p:sp>
          </p:grpSp>
          <p:sp>
            <p:nvSpPr>
              <p:cNvPr id="29" name="Forme libre 28"/>
              <p:cNvSpPr/>
              <p:nvPr/>
            </p:nvSpPr>
            <p:spPr>
              <a:xfrm>
                <a:off x="3407049" y="5302698"/>
                <a:ext cx="158115" cy="0"/>
              </a:xfrm>
              <a:custGeom>
                <a:avLst/>
                <a:gdLst>
                  <a:gd name="connsiteX0" fmla="*/ 0 w 158567"/>
                  <a:gd name="connsiteY0" fmla="*/ 0 h 0"/>
                  <a:gd name="connsiteX1" fmla="*/ 158567 w 15856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567">
                    <a:moveTo>
                      <a:pt x="0" y="0"/>
                    </a:moveTo>
                    <a:lnTo>
                      <a:pt x="158567" y="0"/>
                    </a:ln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30" name="Forme libre 29"/>
              <p:cNvSpPr/>
              <p:nvPr/>
            </p:nvSpPr>
            <p:spPr>
              <a:xfrm>
                <a:off x="2624808" y="5302752"/>
                <a:ext cx="216707" cy="0"/>
              </a:xfrm>
              <a:custGeom>
                <a:avLst/>
                <a:gdLst>
                  <a:gd name="connsiteX0" fmla="*/ 0 w 216707"/>
                  <a:gd name="connsiteY0" fmla="*/ 0 h 0"/>
                  <a:gd name="connsiteX1" fmla="*/ 216707 w 21670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707">
                    <a:moveTo>
                      <a:pt x="0" y="0"/>
                    </a:moveTo>
                    <a:lnTo>
                      <a:pt x="216707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31" name="Forme libre 30"/>
              <p:cNvSpPr/>
              <p:nvPr/>
            </p:nvSpPr>
            <p:spPr>
              <a:xfrm rot="16200000">
                <a:off x="2894395" y="5598276"/>
                <a:ext cx="215900" cy="0"/>
              </a:xfrm>
              <a:custGeom>
                <a:avLst/>
                <a:gdLst>
                  <a:gd name="connsiteX0" fmla="*/ 216707 w 216707"/>
                  <a:gd name="connsiteY0" fmla="*/ 0 h 0"/>
                  <a:gd name="connsiteX1" fmla="*/ 0 w 21670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707">
                    <a:moveTo>
                      <a:pt x="21670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32" name="Forme libre 31"/>
              <p:cNvSpPr/>
              <p:nvPr/>
            </p:nvSpPr>
            <p:spPr>
              <a:xfrm rot="16200000">
                <a:off x="3079390" y="5619418"/>
                <a:ext cx="215900" cy="0"/>
              </a:xfrm>
              <a:custGeom>
                <a:avLst/>
                <a:gdLst>
                  <a:gd name="connsiteX0" fmla="*/ 216707 w 216707"/>
                  <a:gd name="connsiteY0" fmla="*/ 0 h 0"/>
                  <a:gd name="connsiteX1" fmla="*/ 0 w 21670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707">
                    <a:moveTo>
                      <a:pt x="21670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33" name="Zone de texte 5"/>
              <p:cNvSpPr txBox="1"/>
              <p:nvPr/>
            </p:nvSpPr>
            <p:spPr>
              <a:xfrm rot="16200000">
                <a:off x="810319" y="5915065"/>
                <a:ext cx="790182" cy="3508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PKDIR</a:t>
                </a:r>
                <a:endParaRPr lang="en-US" sz="14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4" name="Zone de texte 5"/>
              <p:cNvSpPr txBox="1"/>
              <p:nvPr/>
            </p:nvSpPr>
            <p:spPr>
              <a:xfrm rot="16200000">
                <a:off x="581512" y="5915066"/>
                <a:ext cx="834935" cy="3508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PKREV</a:t>
                </a:r>
                <a:endParaRPr lang="en-US" sz="14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5" name="Zone de texte 5"/>
              <p:cNvSpPr txBox="1"/>
              <p:nvPr/>
            </p:nvSpPr>
            <p:spPr>
              <a:xfrm rot="16200000">
                <a:off x="2672424" y="5932243"/>
                <a:ext cx="1036391" cy="20521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PIDIR</a:t>
                </a:r>
                <a:endParaRPr lang="en-US" sz="14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6" name="Zone de texte 5"/>
              <p:cNvSpPr txBox="1"/>
              <p:nvPr/>
            </p:nvSpPr>
            <p:spPr>
              <a:xfrm rot="16200000">
                <a:off x="2339751" y="5925853"/>
                <a:ext cx="1189428" cy="24983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PIREV</a:t>
                </a:r>
                <a:endParaRPr lang="en-US" sz="14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7" name="Zone de texte 5"/>
              <p:cNvSpPr txBox="1"/>
              <p:nvPr/>
            </p:nvSpPr>
            <p:spPr>
              <a:xfrm>
                <a:off x="1282940" y="4361890"/>
                <a:ext cx="2267028" cy="35086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400" dirty="0">
                    <a:effectLst/>
                    <a:latin typeface="Times New Roman"/>
                    <a:ea typeface="Times New Roman"/>
                  </a:rPr>
                  <a:t>Power supply for the ferrite</a:t>
                </a:r>
              </a:p>
            </p:txBody>
          </p:sp>
          <p:sp>
            <p:nvSpPr>
              <p:cNvPr id="38" name="Forme libre 37"/>
              <p:cNvSpPr/>
              <p:nvPr/>
            </p:nvSpPr>
            <p:spPr>
              <a:xfrm>
                <a:off x="2360530" y="4689628"/>
                <a:ext cx="0" cy="380560"/>
              </a:xfrm>
              <a:custGeom>
                <a:avLst/>
                <a:gdLst>
                  <a:gd name="connsiteX0" fmla="*/ 0 w 5286"/>
                  <a:gd name="connsiteY0" fmla="*/ 0 h 380560"/>
                  <a:gd name="connsiteX1" fmla="*/ 5286 w 5286"/>
                  <a:gd name="connsiteY1" fmla="*/ 380560 h 38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86" h="380560">
                    <a:moveTo>
                      <a:pt x="0" y="0"/>
                    </a:moveTo>
                    <a:lnTo>
                      <a:pt x="5286" y="380560"/>
                    </a:ln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39" name="Zone de texte 35"/>
              <p:cNvSpPr txBox="1"/>
              <p:nvPr/>
            </p:nvSpPr>
            <p:spPr>
              <a:xfrm>
                <a:off x="1313687" y="6019214"/>
                <a:ext cx="1243966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PC_loadDIR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Zone de texte 35"/>
              <p:cNvSpPr txBox="1"/>
              <p:nvPr/>
            </p:nvSpPr>
            <p:spPr>
              <a:xfrm>
                <a:off x="1378518" y="5484831"/>
                <a:ext cx="742950" cy="3048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PC_loadREV</a:t>
                </a:r>
                <a:endParaRPr lang="en-US" sz="14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53" name="Zone de texte 5"/>
            <p:cNvSpPr txBox="1"/>
            <p:nvPr/>
          </p:nvSpPr>
          <p:spPr>
            <a:xfrm rot="16200000">
              <a:off x="3901934" y="4950740"/>
              <a:ext cx="1084322" cy="32594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en-US" sz="1400" dirty="0">
                  <a:effectLst/>
                  <a:latin typeface="Times New Roman"/>
                  <a:ea typeface="Times New Roman"/>
                </a:rPr>
                <a:t>Coupler 2</a:t>
              </a:r>
            </a:p>
          </p:txBody>
        </p:sp>
        <p:sp>
          <p:nvSpPr>
            <p:cNvPr id="54" name="Zone de texte 5"/>
            <p:cNvSpPr txBox="1"/>
            <p:nvPr/>
          </p:nvSpPr>
          <p:spPr>
            <a:xfrm>
              <a:off x="3814150" y="5749001"/>
              <a:ext cx="906780" cy="35086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en-US" sz="1400" dirty="0">
                  <a:effectLst/>
                  <a:latin typeface="Times New Roman"/>
                  <a:ea typeface="Times New Roman"/>
                </a:rPr>
                <a:t>Test box</a:t>
              </a:r>
            </a:p>
          </p:txBody>
        </p:sp>
        <p:sp>
          <p:nvSpPr>
            <p:cNvPr id="55" name="Zone de texte 5"/>
            <p:cNvSpPr txBox="1"/>
            <p:nvPr/>
          </p:nvSpPr>
          <p:spPr>
            <a:xfrm rot="16200000">
              <a:off x="3389218" y="4981944"/>
              <a:ext cx="1092583" cy="25527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en-US" sz="1400" dirty="0">
                  <a:effectLst/>
                  <a:latin typeface="Times New Roman"/>
                  <a:ea typeface="Times New Roman"/>
                </a:rPr>
                <a:t>Coupler 1</a:t>
              </a:r>
            </a:p>
          </p:txBody>
        </p:sp>
        <p:sp>
          <p:nvSpPr>
            <p:cNvPr id="56" name="Zone de texte 5"/>
            <p:cNvSpPr txBox="1"/>
            <p:nvPr/>
          </p:nvSpPr>
          <p:spPr>
            <a:xfrm>
              <a:off x="3570779" y="6264838"/>
              <a:ext cx="1393523" cy="35086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en-US" sz="1400" dirty="0">
                  <a:effectLst/>
                  <a:latin typeface="Times New Roman"/>
                  <a:ea typeface="Times New Roman"/>
                </a:rPr>
                <a:t>Pumping system</a:t>
              </a:r>
            </a:p>
          </p:txBody>
        </p:sp>
        <p:sp>
          <p:nvSpPr>
            <p:cNvPr id="57" name="Forme libre 56"/>
            <p:cNvSpPr/>
            <p:nvPr/>
          </p:nvSpPr>
          <p:spPr>
            <a:xfrm>
              <a:off x="4259249" y="6090841"/>
              <a:ext cx="0" cy="200660"/>
            </a:xfrm>
            <a:custGeom>
              <a:avLst/>
              <a:gdLst>
                <a:gd name="connsiteX0" fmla="*/ 0 w 0"/>
                <a:gd name="connsiteY0" fmla="*/ 200851 h 200851"/>
                <a:gd name="connsiteX1" fmla="*/ 0 w 0"/>
                <a:gd name="connsiteY1" fmla="*/ 0 h 20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0851">
                  <a:moveTo>
                    <a:pt x="0" y="200851"/>
                  </a:move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58" name="Forme libre 57"/>
            <p:cNvSpPr/>
            <p:nvPr/>
          </p:nvSpPr>
          <p:spPr>
            <a:xfrm>
              <a:off x="3935509" y="5639841"/>
              <a:ext cx="0" cy="108000"/>
            </a:xfrm>
            <a:custGeom>
              <a:avLst/>
              <a:gdLst>
                <a:gd name="connsiteX0" fmla="*/ 0 w 0"/>
                <a:gd name="connsiteY0" fmla="*/ 137424 h 137424"/>
                <a:gd name="connsiteX1" fmla="*/ 0 w 0"/>
                <a:gd name="connsiteY1" fmla="*/ 0 h 13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7424">
                  <a:moveTo>
                    <a:pt x="0" y="137424"/>
                  </a:move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59" name="Forme libre 58"/>
            <p:cNvSpPr/>
            <p:nvPr/>
          </p:nvSpPr>
          <p:spPr>
            <a:xfrm>
              <a:off x="3452147" y="5191907"/>
              <a:ext cx="417558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60" name="Zone de texte 5"/>
            <p:cNvSpPr txBox="1"/>
            <p:nvPr/>
          </p:nvSpPr>
          <p:spPr>
            <a:xfrm>
              <a:off x="2831465" y="5020220"/>
              <a:ext cx="797836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PMA1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1" name="Zone de texte 5"/>
            <p:cNvSpPr txBox="1"/>
            <p:nvPr/>
          </p:nvSpPr>
          <p:spPr>
            <a:xfrm>
              <a:off x="2840990" y="5165340"/>
              <a:ext cx="812623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PMV1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2" name="Forme libre 61"/>
            <p:cNvSpPr/>
            <p:nvPr/>
          </p:nvSpPr>
          <p:spPr>
            <a:xfrm>
              <a:off x="3445015" y="5573166"/>
              <a:ext cx="417195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63" name="Forme libre 62"/>
            <p:cNvSpPr/>
            <p:nvPr/>
          </p:nvSpPr>
          <p:spPr>
            <a:xfrm>
              <a:off x="3453145" y="5449609"/>
              <a:ext cx="416560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64" name="Zone de texte 5"/>
            <p:cNvSpPr txBox="1"/>
            <p:nvPr/>
          </p:nvSpPr>
          <p:spPr>
            <a:xfrm>
              <a:off x="2726525" y="5292839"/>
              <a:ext cx="1030475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PuRF1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5" name="Forme libre 64"/>
            <p:cNvSpPr/>
            <p:nvPr/>
          </p:nvSpPr>
          <p:spPr>
            <a:xfrm>
              <a:off x="3453780" y="5842583"/>
              <a:ext cx="415925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66" name="Zone de texte 5"/>
            <p:cNvSpPr txBox="1"/>
            <p:nvPr/>
          </p:nvSpPr>
          <p:spPr>
            <a:xfrm>
              <a:off x="2907576" y="5449885"/>
              <a:ext cx="679450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PUE1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7" name="Forme libre 66"/>
            <p:cNvSpPr/>
            <p:nvPr/>
          </p:nvSpPr>
          <p:spPr>
            <a:xfrm>
              <a:off x="3474633" y="4716648"/>
              <a:ext cx="417195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68" name="Zone de texte 5"/>
            <p:cNvSpPr txBox="1"/>
            <p:nvPr/>
          </p:nvSpPr>
          <p:spPr>
            <a:xfrm>
              <a:off x="2936380" y="5646216"/>
              <a:ext cx="678815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PMB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9" name="Zone de texte 5"/>
            <p:cNvSpPr txBox="1"/>
            <p:nvPr/>
          </p:nvSpPr>
          <p:spPr>
            <a:xfrm>
              <a:off x="3148719" y="4426453"/>
              <a:ext cx="837701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VAC1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0" name="Forme libre 69"/>
            <p:cNvSpPr/>
            <p:nvPr/>
          </p:nvSpPr>
          <p:spPr>
            <a:xfrm>
              <a:off x="3452510" y="5320720"/>
              <a:ext cx="417195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71" name="Zone de texte 5"/>
            <p:cNvSpPr txBox="1"/>
            <p:nvPr/>
          </p:nvSpPr>
          <p:spPr>
            <a:xfrm>
              <a:off x="2660903" y="6269124"/>
              <a:ext cx="679450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VACB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2" name="Forme libre 71"/>
            <p:cNvSpPr/>
            <p:nvPr/>
          </p:nvSpPr>
          <p:spPr>
            <a:xfrm>
              <a:off x="3236735" y="6431105"/>
              <a:ext cx="416560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73" name="Forme libre 72"/>
            <p:cNvSpPr/>
            <p:nvPr/>
          </p:nvSpPr>
          <p:spPr>
            <a:xfrm>
              <a:off x="4512332" y="4692778"/>
              <a:ext cx="417195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74" name="Forme libre 73"/>
            <p:cNvSpPr/>
            <p:nvPr/>
          </p:nvSpPr>
          <p:spPr>
            <a:xfrm>
              <a:off x="4547742" y="5356727"/>
              <a:ext cx="416560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75" name="Forme libre 74"/>
            <p:cNvSpPr/>
            <p:nvPr/>
          </p:nvSpPr>
          <p:spPr>
            <a:xfrm>
              <a:off x="4548059" y="5506191"/>
              <a:ext cx="415925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76" name="Forme libre 75"/>
            <p:cNvSpPr/>
            <p:nvPr/>
          </p:nvSpPr>
          <p:spPr>
            <a:xfrm>
              <a:off x="4512332" y="5628536"/>
              <a:ext cx="415290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77" name="Forme libre 76"/>
            <p:cNvSpPr/>
            <p:nvPr/>
          </p:nvSpPr>
          <p:spPr>
            <a:xfrm>
              <a:off x="4547742" y="5201105"/>
              <a:ext cx="416560" cy="0"/>
            </a:xfrm>
            <a:custGeom>
              <a:avLst/>
              <a:gdLst>
                <a:gd name="connsiteX0" fmla="*/ 417558 w 417558"/>
                <a:gd name="connsiteY0" fmla="*/ 0 h 0"/>
                <a:gd name="connsiteX1" fmla="*/ 0 w 41755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558">
                  <a:moveTo>
                    <a:pt x="417558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78" name="Zone de texte 5"/>
            <p:cNvSpPr txBox="1"/>
            <p:nvPr/>
          </p:nvSpPr>
          <p:spPr>
            <a:xfrm>
              <a:off x="4819286" y="5016474"/>
              <a:ext cx="884347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PMA2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9" name="Zone de texte 5"/>
            <p:cNvSpPr txBox="1"/>
            <p:nvPr/>
          </p:nvSpPr>
          <p:spPr>
            <a:xfrm>
              <a:off x="4512332" y="4397574"/>
              <a:ext cx="679450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VAC2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0" name="Zone de texte 5"/>
            <p:cNvSpPr txBox="1"/>
            <p:nvPr/>
          </p:nvSpPr>
          <p:spPr>
            <a:xfrm>
              <a:off x="4929527" y="5204135"/>
              <a:ext cx="680085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PMV2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1" name="Zone de texte 5"/>
            <p:cNvSpPr txBox="1"/>
            <p:nvPr/>
          </p:nvSpPr>
          <p:spPr>
            <a:xfrm>
              <a:off x="4930162" y="5335467"/>
              <a:ext cx="679450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PuRF2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2" name="Zone de texte 5"/>
            <p:cNvSpPr txBox="1"/>
            <p:nvPr/>
          </p:nvSpPr>
          <p:spPr>
            <a:xfrm>
              <a:off x="4852057" y="5503249"/>
              <a:ext cx="678815" cy="350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PUE2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3" name="Forme libre 82"/>
            <p:cNvSpPr/>
            <p:nvPr/>
          </p:nvSpPr>
          <p:spPr>
            <a:xfrm>
              <a:off x="3090144" y="5088026"/>
              <a:ext cx="724006" cy="0"/>
            </a:xfrm>
            <a:custGeom>
              <a:avLst/>
              <a:gdLst>
                <a:gd name="connsiteX0" fmla="*/ 0 w 158567"/>
                <a:gd name="connsiteY0" fmla="*/ 0 h 0"/>
                <a:gd name="connsiteX1" fmla="*/ 158567 w 15856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567">
                  <a:moveTo>
                    <a:pt x="0" y="0"/>
                  </a:moveTo>
                  <a:lnTo>
                    <a:pt x="158567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84" name="Forme libre 83"/>
            <p:cNvSpPr/>
            <p:nvPr/>
          </p:nvSpPr>
          <p:spPr>
            <a:xfrm>
              <a:off x="4602299" y="5078384"/>
              <a:ext cx="1620000" cy="0"/>
            </a:xfrm>
            <a:custGeom>
              <a:avLst/>
              <a:gdLst>
                <a:gd name="connsiteX0" fmla="*/ 0 w 158567"/>
                <a:gd name="connsiteY0" fmla="*/ 0 h 0"/>
                <a:gd name="connsiteX1" fmla="*/ 158567 w 15856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567">
                  <a:moveTo>
                    <a:pt x="0" y="0"/>
                  </a:moveTo>
                  <a:lnTo>
                    <a:pt x="158567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85" name="Forme libre 84"/>
            <p:cNvSpPr/>
            <p:nvPr/>
          </p:nvSpPr>
          <p:spPr>
            <a:xfrm>
              <a:off x="4449859" y="5649366"/>
              <a:ext cx="0" cy="108000"/>
            </a:xfrm>
            <a:custGeom>
              <a:avLst/>
              <a:gdLst>
                <a:gd name="connsiteX0" fmla="*/ 0 w 0"/>
                <a:gd name="connsiteY0" fmla="*/ 137424 h 137424"/>
                <a:gd name="connsiteX1" fmla="*/ 0 w 0"/>
                <a:gd name="connsiteY1" fmla="*/ 0 h 13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7424">
                  <a:moveTo>
                    <a:pt x="0" y="137424"/>
                  </a:move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endParaRPr lang="en-US" dirty="0"/>
            </a:p>
          </p:txBody>
        </p:sp>
        <p:grpSp>
          <p:nvGrpSpPr>
            <p:cNvPr id="86" name="Groupe 85"/>
            <p:cNvGrpSpPr/>
            <p:nvPr/>
          </p:nvGrpSpPr>
          <p:grpSpPr>
            <a:xfrm>
              <a:off x="5818261" y="4464262"/>
              <a:ext cx="2528535" cy="1749645"/>
              <a:chOff x="5818261" y="4464262"/>
              <a:chExt cx="2528535" cy="1749645"/>
            </a:xfrm>
          </p:grpSpPr>
          <p:sp>
            <p:nvSpPr>
              <p:cNvPr id="87" name="Zone de texte 5"/>
              <p:cNvSpPr txBox="1"/>
              <p:nvPr/>
            </p:nvSpPr>
            <p:spPr>
              <a:xfrm>
                <a:off x="7495896" y="4701643"/>
                <a:ext cx="850900" cy="86793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algn="ctr">
                  <a:lnSpc>
                    <a:spcPct val="120000"/>
                  </a:lnSpc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50</a:t>
                </a:r>
                <a:r>
                  <a:rPr lang="en-US" sz="1400" dirty="0">
                    <a:solidFill>
                      <a:prstClr val="black"/>
                    </a:solidFill>
                    <a:latin typeface="Symbol" panose="05050102010706020507" pitchFamily="18" charset="2"/>
                    <a:ea typeface="Times New Roman"/>
                  </a:rPr>
                  <a:t>W</a:t>
                </a:r>
                <a:r>
                  <a:rPr lang="en-US" sz="14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 load or short circuit</a:t>
                </a:r>
              </a:p>
            </p:txBody>
          </p:sp>
          <p:sp>
            <p:nvSpPr>
              <p:cNvPr id="88" name="Zone de texte 5"/>
              <p:cNvSpPr txBox="1"/>
              <p:nvPr/>
            </p:nvSpPr>
            <p:spPr>
              <a:xfrm>
                <a:off x="5818261" y="4464262"/>
                <a:ext cx="1355400" cy="60939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400" dirty="0">
                    <a:latin typeface="Times New Roman"/>
                    <a:ea typeface="Times New Roman"/>
                  </a:rPr>
                  <a:t>Bi-directional </a:t>
                </a:r>
                <a:r>
                  <a:rPr lang="en-US" sz="1400" dirty="0">
                    <a:effectLst/>
                    <a:latin typeface="Times New Roman"/>
                    <a:ea typeface="Times New Roman"/>
                  </a:rPr>
                  <a:t>Coupler 60dB</a:t>
                </a:r>
              </a:p>
            </p:txBody>
          </p:sp>
          <p:grpSp>
            <p:nvGrpSpPr>
              <p:cNvPr id="89" name="Groupe 88"/>
              <p:cNvGrpSpPr/>
              <p:nvPr/>
            </p:nvGrpSpPr>
            <p:grpSpPr>
              <a:xfrm>
                <a:off x="6196463" y="5013840"/>
                <a:ext cx="607838" cy="248621"/>
                <a:chOff x="1146964" y="1162620"/>
                <a:chExt cx="607838" cy="248621"/>
              </a:xfrm>
            </p:grpSpPr>
            <p:sp>
              <p:nvSpPr>
                <p:cNvPr id="95" name="Forme libre 94"/>
                <p:cNvSpPr/>
                <p:nvPr/>
              </p:nvSpPr>
              <p:spPr>
                <a:xfrm>
                  <a:off x="1146964" y="1226247"/>
                  <a:ext cx="607838" cy="0"/>
                </a:xfrm>
                <a:custGeom>
                  <a:avLst/>
                  <a:gdLst>
                    <a:gd name="connsiteX0" fmla="*/ 0 w 607838"/>
                    <a:gd name="connsiteY0" fmla="*/ 0 h 0"/>
                    <a:gd name="connsiteX1" fmla="*/ 607838 w 60783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7838">
                      <a:moveTo>
                        <a:pt x="0" y="0"/>
                      </a:moveTo>
                      <a:lnTo>
                        <a:pt x="607838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en-US" dirty="0"/>
                </a:p>
              </p:txBody>
            </p:sp>
            <p:sp>
              <p:nvSpPr>
                <p:cNvPr id="96" name="Forme libre 95"/>
                <p:cNvSpPr/>
                <p:nvPr/>
              </p:nvSpPr>
              <p:spPr>
                <a:xfrm>
                  <a:off x="1326673" y="1284388"/>
                  <a:ext cx="200851" cy="126853"/>
                </a:xfrm>
                <a:custGeom>
                  <a:avLst/>
                  <a:gdLst>
                    <a:gd name="connsiteX0" fmla="*/ 0 w 200851"/>
                    <a:gd name="connsiteY0" fmla="*/ 0 h 126853"/>
                    <a:gd name="connsiteX1" fmla="*/ 200851 w 200851"/>
                    <a:gd name="connsiteY1" fmla="*/ 0 h 126853"/>
                    <a:gd name="connsiteX2" fmla="*/ 200851 w 200851"/>
                    <a:gd name="connsiteY2" fmla="*/ 126853 h 126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851" h="126853">
                      <a:moveTo>
                        <a:pt x="0" y="0"/>
                      </a:moveTo>
                      <a:lnTo>
                        <a:pt x="200851" y="0"/>
                      </a:lnTo>
                      <a:lnTo>
                        <a:pt x="200851" y="126853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en-US" dirty="0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1278950" y="1162620"/>
                  <a:ext cx="354285" cy="19576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en-US" dirty="0"/>
                </a:p>
              </p:txBody>
            </p:sp>
            <p:sp>
              <p:nvSpPr>
                <p:cNvPr id="98" name="Forme libre 97"/>
                <p:cNvSpPr/>
                <p:nvPr/>
              </p:nvSpPr>
              <p:spPr>
                <a:xfrm>
                  <a:off x="1337244" y="1284389"/>
                  <a:ext cx="0" cy="116282"/>
                </a:xfrm>
                <a:custGeom>
                  <a:avLst/>
                  <a:gdLst>
                    <a:gd name="connsiteX0" fmla="*/ 0 w 0"/>
                    <a:gd name="connsiteY0" fmla="*/ 0 h 116282"/>
                    <a:gd name="connsiteX1" fmla="*/ 0 w 0"/>
                    <a:gd name="connsiteY1" fmla="*/ 116282 h 116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116282">
                      <a:moveTo>
                        <a:pt x="0" y="0"/>
                      </a:moveTo>
                      <a:lnTo>
                        <a:pt x="0" y="116282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None/>
                  </a:pPr>
                  <a:endParaRPr lang="en-US" dirty="0"/>
                </a:p>
              </p:txBody>
            </p:sp>
          </p:grpSp>
          <p:sp>
            <p:nvSpPr>
              <p:cNvPr id="90" name="Forme libre 89"/>
              <p:cNvSpPr/>
              <p:nvPr/>
            </p:nvSpPr>
            <p:spPr>
              <a:xfrm>
                <a:off x="6772589" y="5079207"/>
                <a:ext cx="724006" cy="0"/>
              </a:xfrm>
              <a:custGeom>
                <a:avLst/>
                <a:gdLst>
                  <a:gd name="connsiteX0" fmla="*/ 0 w 158567"/>
                  <a:gd name="connsiteY0" fmla="*/ 0 h 0"/>
                  <a:gd name="connsiteX1" fmla="*/ 158567 w 15856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567">
                    <a:moveTo>
                      <a:pt x="0" y="0"/>
                    </a:moveTo>
                    <a:lnTo>
                      <a:pt x="158567" y="0"/>
                    </a:lnTo>
                  </a:path>
                </a:pathLst>
              </a:cu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91" name="Forme libre 90"/>
              <p:cNvSpPr/>
              <p:nvPr/>
            </p:nvSpPr>
            <p:spPr>
              <a:xfrm rot="16200000">
                <a:off x="6280990" y="5389104"/>
                <a:ext cx="216535" cy="0"/>
              </a:xfrm>
              <a:custGeom>
                <a:avLst/>
                <a:gdLst>
                  <a:gd name="connsiteX0" fmla="*/ 216707 w 216707"/>
                  <a:gd name="connsiteY0" fmla="*/ 0 h 0"/>
                  <a:gd name="connsiteX1" fmla="*/ 0 w 21670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707">
                    <a:moveTo>
                      <a:pt x="21670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92" name="Forme libre 91"/>
              <p:cNvSpPr/>
              <p:nvPr/>
            </p:nvSpPr>
            <p:spPr>
              <a:xfrm rot="16200000">
                <a:off x="6471336" y="5394131"/>
                <a:ext cx="215900" cy="0"/>
              </a:xfrm>
              <a:custGeom>
                <a:avLst/>
                <a:gdLst>
                  <a:gd name="connsiteX0" fmla="*/ 216707 w 216707"/>
                  <a:gd name="connsiteY0" fmla="*/ 0 h 0"/>
                  <a:gd name="connsiteX1" fmla="*/ 0 w 21670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6707">
                    <a:moveTo>
                      <a:pt x="21670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93" name="Zone de texte 5"/>
              <p:cNvSpPr txBox="1"/>
              <p:nvPr/>
            </p:nvSpPr>
            <p:spPr>
              <a:xfrm rot="16200000">
                <a:off x="6172379" y="5594397"/>
                <a:ext cx="888154" cy="3508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PtDIR</a:t>
                </a:r>
                <a:endParaRPr lang="en-US" sz="14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4" name="Zone de texte 5"/>
              <p:cNvSpPr txBox="1"/>
              <p:nvPr/>
            </p:nvSpPr>
            <p:spPr>
              <a:xfrm rot="16200000">
                <a:off x="5993097" y="5604650"/>
                <a:ext cx="791535" cy="3508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PtREV</a:t>
                </a:r>
                <a:endParaRPr lang="en-US" sz="14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99" name="ZoneTexte 98"/>
            <p:cNvSpPr txBox="1"/>
            <p:nvPr/>
          </p:nvSpPr>
          <p:spPr>
            <a:xfrm>
              <a:off x="3275787" y="4043799"/>
              <a:ext cx="1348446" cy="2646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/>
                <a:t>Flow meter D1</a:t>
              </a:r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4756022" y="4046761"/>
              <a:ext cx="1348446" cy="2646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/>
                <a:t>Flow meter D2</a:t>
              </a:r>
            </a:p>
          </p:txBody>
        </p:sp>
        <p:sp>
          <p:nvSpPr>
            <p:cNvPr id="101" name="Forme libre 100"/>
            <p:cNvSpPr/>
            <p:nvPr/>
          </p:nvSpPr>
          <p:spPr>
            <a:xfrm>
              <a:off x="3886200" y="4352925"/>
              <a:ext cx="0" cy="219075"/>
            </a:xfrm>
            <a:custGeom>
              <a:avLst/>
              <a:gdLst>
                <a:gd name="connsiteX0" fmla="*/ 0 w 0"/>
                <a:gd name="connsiteY0" fmla="*/ 219075 h 219075"/>
                <a:gd name="connsiteX1" fmla="*/ 0 w 0"/>
                <a:gd name="connsiteY1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19075">
                  <a:moveTo>
                    <a:pt x="0" y="219075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dirty="0"/>
            </a:p>
          </p:txBody>
        </p:sp>
        <p:sp>
          <p:nvSpPr>
            <p:cNvPr id="106" name="Forme libre 105"/>
            <p:cNvSpPr/>
            <p:nvPr/>
          </p:nvSpPr>
          <p:spPr>
            <a:xfrm>
              <a:off x="4010025" y="4448175"/>
              <a:ext cx="0" cy="133350"/>
            </a:xfrm>
            <a:custGeom>
              <a:avLst/>
              <a:gdLst>
                <a:gd name="connsiteX0" fmla="*/ 0 w 0"/>
                <a:gd name="connsiteY0" fmla="*/ 0 h 133350"/>
                <a:gd name="connsiteX1" fmla="*/ 0 w 0"/>
                <a:gd name="connsiteY1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335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dirty="0"/>
            </a:p>
          </p:txBody>
        </p:sp>
        <p:sp>
          <p:nvSpPr>
            <p:cNvPr id="107" name="Forme libre 106"/>
            <p:cNvSpPr/>
            <p:nvPr/>
          </p:nvSpPr>
          <p:spPr>
            <a:xfrm>
              <a:off x="4366849" y="4448175"/>
              <a:ext cx="0" cy="133350"/>
            </a:xfrm>
            <a:custGeom>
              <a:avLst/>
              <a:gdLst>
                <a:gd name="connsiteX0" fmla="*/ 0 w 0"/>
                <a:gd name="connsiteY0" fmla="*/ 0 h 133350"/>
                <a:gd name="connsiteX1" fmla="*/ 0 w 0"/>
                <a:gd name="connsiteY1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335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dirty="0"/>
            </a:p>
          </p:txBody>
        </p:sp>
        <p:sp>
          <p:nvSpPr>
            <p:cNvPr id="108" name="Forme libre 107"/>
            <p:cNvSpPr/>
            <p:nvPr/>
          </p:nvSpPr>
          <p:spPr>
            <a:xfrm>
              <a:off x="4505325" y="4343400"/>
              <a:ext cx="866775" cy="228600"/>
            </a:xfrm>
            <a:custGeom>
              <a:avLst/>
              <a:gdLst>
                <a:gd name="connsiteX0" fmla="*/ 0 w 866775"/>
                <a:gd name="connsiteY0" fmla="*/ 228600 h 228600"/>
                <a:gd name="connsiteX1" fmla="*/ 0 w 866775"/>
                <a:gd name="connsiteY1" fmla="*/ 123825 h 228600"/>
                <a:gd name="connsiteX2" fmla="*/ 866775 w 866775"/>
                <a:gd name="connsiteY2" fmla="*/ 123825 h 228600"/>
                <a:gd name="connsiteX3" fmla="*/ 866775 w 866775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6775" h="228600">
                  <a:moveTo>
                    <a:pt x="0" y="228600"/>
                  </a:moveTo>
                  <a:lnTo>
                    <a:pt x="0" y="123825"/>
                  </a:lnTo>
                  <a:lnTo>
                    <a:pt x="866775" y="123825"/>
                  </a:lnTo>
                  <a:lnTo>
                    <a:pt x="86677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dirty="0"/>
            </a:p>
          </p:txBody>
        </p:sp>
        <p:sp>
          <p:nvSpPr>
            <p:cNvPr id="109" name="Zone de texte 5"/>
            <p:cNvSpPr txBox="1"/>
            <p:nvPr/>
          </p:nvSpPr>
          <p:spPr>
            <a:xfrm rot="16200000">
              <a:off x="-284735" y="5042822"/>
              <a:ext cx="850900" cy="35086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lnSpc>
                  <a:spcPct val="120000"/>
                </a:lnSpc>
                <a:buNone/>
              </a:pPr>
              <a:r>
                <a:rPr lang="en-US" sz="1400" dirty="0" err="1">
                  <a:solidFill>
                    <a:prstClr val="black"/>
                  </a:solidFill>
                  <a:latin typeface="Times New Roman"/>
                  <a:ea typeface="Times New Roman"/>
                </a:rPr>
                <a:t>klysron</a:t>
              </a:r>
              <a:endParaRPr lang="en-US" sz="14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39613" y="1304351"/>
            <a:ext cx="8508836" cy="86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2" name="Zone de texte 448"/>
          <p:cNvSpPr txBox="1"/>
          <p:nvPr/>
        </p:nvSpPr>
        <p:spPr>
          <a:xfrm>
            <a:off x="5968139" y="1803501"/>
            <a:ext cx="2748345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Fast signals: response time &lt; 10</a:t>
            </a:r>
            <a:r>
              <a:rPr lang="en-US" sz="1200" b="1" dirty="0">
                <a:solidFill>
                  <a:srgbClr val="FF0000"/>
                </a:solidFill>
                <a:latin typeface="Symbol" panose="05050102010706020507" pitchFamily="18" charset="2"/>
                <a:ea typeface="Calibri"/>
                <a:cs typeface="Times New Roman"/>
              </a:rPr>
              <a:t>m</a:t>
            </a:r>
            <a:r>
              <a:rPr lang="en-US" sz="1200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s</a:t>
            </a:r>
            <a:endParaRPr lang="en-US" sz="1200" b="1" dirty="0">
              <a:solidFill>
                <a:srgbClr val="FF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04" name="Titre 4"/>
          <p:cNvSpPr txBox="1">
            <a:spLocks/>
          </p:cNvSpPr>
          <p:nvPr/>
        </p:nvSpPr>
        <p:spPr bwMode="gray">
          <a:xfrm>
            <a:off x="2195736" y="158855"/>
            <a:ext cx="6552727" cy="4436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RF Conditioning</a:t>
            </a:r>
          </a:p>
        </p:txBody>
      </p:sp>
      <p:sp>
        <p:nvSpPr>
          <p:cNvPr id="105" name="Titre 4"/>
          <p:cNvSpPr txBox="1">
            <a:spLocks/>
          </p:cNvSpPr>
          <p:nvPr/>
        </p:nvSpPr>
        <p:spPr bwMode="gray">
          <a:xfrm>
            <a:off x="2698515" y="247879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/>
              <a:t>Security Signals</a:t>
            </a:r>
          </a:p>
        </p:txBody>
      </p:sp>
      <p:pic>
        <p:nvPicPr>
          <p:cNvPr id="110" name="Picture 13" descr="FREI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2" y="6245300"/>
            <a:ext cx="934835" cy="45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2" descr="RÃ©sultat de recherche d'images pour &quot;uppsala university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1"/>
          <a:stretch/>
        </p:blipFill>
        <p:spPr bwMode="auto">
          <a:xfrm>
            <a:off x="201920" y="6056307"/>
            <a:ext cx="652662" cy="7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ZoneTexte 111"/>
          <p:cNvSpPr txBox="1"/>
          <p:nvPr/>
        </p:nvSpPr>
        <p:spPr>
          <a:xfrm>
            <a:off x="3543300" y="6481692"/>
            <a:ext cx="2260555" cy="3508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400" kern="0" dirty="0">
                <a:solidFill>
                  <a:schemeClr val="bg2"/>
                </a:solidFill>
                <a:latin typeface="+mj-lt"/>
              </a:rPr>
              <a:t>SLHiPP-8  -  </a:t>
            </a:r>
            <a:r>
              <a:rPr lang="en-US" sz="1400" kern="0" dirty="0" err="1">
                <a:solidFill>
                  <a:schemeClr val="bg2"/>
                </a:solidFill>
                <a:latin typeface="+mj-lt"/>
              </a:rPr>
              <a:t>T.Hamelin</a:t>
            </a:r>
            <a:r>
              <a:rPr lang="en-US" sz="1400" kern="0" dirty="0">
                <a:solidFill>
                  <a:schemeClr val="bg2"/>
                </a:solidFill>
                <a:latin typeface="+mj-lt"/>
              </a:rPr>
              <a:t> &amp; </a:t>
            </a:r>
            <a:r>
              <a:rPr lang="en-US" sz="1400" kern="0" dirty="0" err="1">
                <a:solidFill>
                  <a:schemeClr val="bg2"/>
                </a:solidFill>
                <a:latin typeface="+mj-lt"/>
              </a:rPr>
              <a:t>H.Li</a:t>
            </a:r>
            <a:endParaRPr lang="en-US" sz="1400" kern="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509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en-US" smtClean="0"/>
              <a:pPr>
                <a:buFontTx/>
                <a:buNone/>
              </a:pPr>
              <a:t>19</a:t>
            </a:fld>
            <a:endParaRPr lang="en-US" dirty="0"/>
          </a:p>
        </p:txBody>
      </p: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-45827" y="1059420"/>
            <a:ext cx="6692916" cy="3151327"/>
            <a:chOff x="-184224" y="1443981"/>
            <a:chExt cx="9393142" cy="442270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284" y="1860846"/>
              <a:ext cx="5341121" cy="4005841"/>
            </a:xfrm>
            <a:prstGeom prst="rect">
              <a:avLst/>
            </a:prstGeom>
          </p:spPr>
        </p:pic>
        <p:sp>
          <p:nvSpPr>
            <p:cNvPr id="103" name="Forme libre 102"/>
            <p:cNvSpPr/>
            <p:nvPr/>
          </p:nvSpPr>
          <p:spPr>
            <a:xfrm flipV="1">
              <a:off x="1452785" y="3409771"/>
              <a:ext cx="1034041" cy="369691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4" name="Zone de texte 448"/>
            <p:cNvSpPr txBox="1"/>
            <p:nvPr/>
          </p:nvSpPr>
          <p:spPr>
            <a:xfrm>
              <a:off x="-17090" y="3294992"/>
              <a:ext cx="1607271" cy="3369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200" dirty="0">
                  <a:latin typeface="Arial"/>
                  <a:ea typeface="Calibri"/>
                  <a:cs typeface="Times New Roman"/>
                </a:rPr>
                <a:t>Coupler 1</a:t>
              </a:r>
              <a:endParaRPr lang="en-US" sz="120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10" name="Forme libre 109"/>
            <p:cNvSpPr/>
            <p:nvPr/>
          </p:nvSpPr>
          <p:spPr>
            <a:xfrm>
              <a:off x="1452785" y="3807382"/>
              <a:ext cx="1999716" cy="251486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1" name="Zone de texte 448"/>
            <p:cNvSpPr txBox="1"/>
            <p:nvPr/>
          </p:nvSpPr>
          <p:spPr>
            <a:xfrm>
              <a:off x="-17090" y="3966756"/>
              <a:ext cx="1607271" cy="3369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200" dirty="0">
                  <a:latin typeface="Arial"/>
                  <a:ea typeface="Calibri"/>
                  <a:cs typeface="Times New Roman"/>
                </a:rPr>
                <a:t>Coupler 2</a:t>
              </a:r>
              <a:endParaRPr lang="en-US" sz="120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12" name="Forme libre 111"/>
            <p:cNvSpPr/>
            <p:nvPr/>
          </p:nvSpPr>
          <p:spPr>
            <a:xfrm flipH="1" flipV="1">
              <a:off x="3674692" y="1760677"/>
              <a:ext cx="546930" cy="1127802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3" name="Zone de texte 448"/>
            <p:cNvSpPr txBox="1"/>
            <p:nvPr/>
          </p:nvSpPr>
          <p:spPr>
            <a:xfrm>
              <a:off x="3578892" y="1443981"/>
              <a:ext cx="1285461" cy="3369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200" dirty="0">
                  <a:latin typeface="Arial"/>
                  <a:ea typeface="Calibri"/>
                  <a:cs typeface="Times New Roman"/>
                </a:rPr>
                <a:t>Klystron</a:t>
              </a:r>
              <a:endParaRPr lang="en-US" sz="120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14" name="Zone de texte 448"/>
            <p:cNvSpPr txBox="1"/>
            <p:nvPr/>
          </p:nvSpPr>
          <p:spPr>
            <a:xfrm>
              <a:off x="182638" y="4878022"/>
              <a:ext cx="1440094" cy="54425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200" dirty="0">
                  <a:latin typeface="Arial"/>
                  <a:ea typeface="Calibri"/>
                  <a:cs typeface="Times New Roman"/>
                </a:rPr>
                <a:t>Pumping system</a:t>
              </a:r>
              <a:endParaRPr lang="en-US" sz="120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15" name="Forme libre 114"/>
            <p:cNvSpPr/>
            <p:nvPr/>
          </p:nvSpPr>
          <p:spPr>
            <a:xfrm>
              <a:off x="1452785" y="4571257"/>
              <a:ext cx="1350236" cy="512725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6" name="Forme libre 115"/>
            <p:cNvSpPr/>
            <p:nvPr/>
          </p:nvSpPr>
          <p:spPr>
            <a:xfrm flipH="1" flipV="1">
              <a:off x="5691499" y="2358639"/>
              <a:ext cx="1683522" cy="936353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7" name="Zone de texte 448"/>
            <p:cNvSpPr txBox="1"/>
            <p:nvPr/>
          </p:nvSpPr>
          <p:spPr>
            <a:xfrm>
              <a:off x="7227865" y="2255819"/>
              <a:ext cx="1617033" cy="3369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200" dirty="0">
                  <a:latin typeface="Arial"/>
                  <a:ea typeface="Calibri"/>
                  <a:cs typeface="Times New Roman"/>
                </a:rPr>
                <a:t>Short circuit</a:t>
              </a:r>
              <a:endParaRPr lang="en-US" sz="120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18" name="Zone de texte 448"/>
            <p:cNvSpPr txBox="1"/>
            <p:nvPr/>
          </p:nvSpPr>
          <p:spPr>
            <a:xfrm>
              <a:off x="-184224" y="1683105"/>
              <a:ext cx="1825488" cy="7515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200" dirty="0">
                  <a:latin typeface="Arial"/>
                  <a:ea typeface="Calibri"/>
                  <a:cs typeface="Times New Roman"/>
                </a:rPr>
                <a:t>inlet / outlet  of hydraulic cooling system</a:t>
              </a:r>
              <a:endParaRPr lang="en-US" sz="120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19" name="Forme libre 118"/>
            <p:cNvSpPr/>
            <p:nvPr/>
          </p:nvSpPr>
          <p:spPr>
            <a:xfrm flipV="1">
              <a:off x="1452785" y="2401306"/>
              <a:ext cx="1034041" cy="801911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20" name="Forme libre 119"/>
            <p:cNvSpPr/>
            <p:nvPr/>
          </p:nvSpPr>
          <p:spPr>
            <a:xfrm flipV="1">
              <a:off x="1452785" y="2412117"/>
              <a:ext cx="2120658" cy="791100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21" name="Zone de texte 448"/>
            <p:cNvSpPr txBox="1"/>
            <p:nvPr/>
          </p:nvSpPr>
          <p:spPr>
            <a:xfrm>
              <a:off x="7322095" y="4410171"/>
              <a:ext cx="1886823" cy="3369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200" dirty="0">
                  <a:latin typeface="Arial"/>
                  <a:ea typeface="Calibri"/>
                  <a:cs typeface="Times New Roman"/>
                </a:rPr>
                <a:t>Conditioning box</a:t>
              </a:r>
              <a:endParaRPr lang="en-US" sz="120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22" name="Forme libre 121"/>
            <p:cNvSpPr/>
            <p:nvPr/>
          </p:nvSpPr>
          <p:spPr>
            <a:xfrm flipH="1" flipV="1">
              <a:off x="3902497" y="4571256"/>
              <a:ext cx="3472524" cy="277968"/>
            </a:xfrm>
            <a:custGeom>
              <a:avLst/>
              <a:gdLst>
                <a:gd name="connsiteX0" fmla="*/ 0 w 1152525"/>
                <a:gd name="connsiteY0" fmla="*/ 762000 h 762000"/>
                <a:gd name="connsiteX1" fmla="*/ 1152525 w 1152525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525" h="762000">
                  <a:moveTo>
                    <a:pt x="0" y="762000"/>
                  </a:moveTo>
                  <a:lnTo>
                    <a:pt x="115252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78" y="3972352"/>
            <a:ext cx="2991028" cy="2243271"/>
          </a:xfrm>
          <a:prstGeom prst="rect">
            <a:avLst/>
          </a:prstGeom>
        </p:spPr>
      </p:pic>
      <p:sp>
        <p:nvSpPr>
          <p:cNvPr id="123" name="Zone de texte 448"/>
          <p:cNvSpPr txBox="1"/>
          <p:nvPr/>
        </p:nvSpPr>
        <p:spPr>
          <a:xfrm>
            <a:off x="3645578" y="5898432"/>
            <a:ext cx="1344422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dirty="0">
                <a:latin typeface="Arial"/>
                <a:ea typeface="Calibri"/>
                <a:cs typeface="Times New Roman"/>
              </a:rPr>
              <a:t>Electron pick up</a:t>
            </a:r>
            <a:endParaRPr lang="en-US" sz="12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24" name="Zone de texte 448"/>
          <p:cNvSpPr txBox="1"/>
          <p:nvPr/>
        </p:nvSpPr>
        <p:spPr>
          <a:xfrm>
            <a:off x="7081669" y="3470612"/>
            <a:ext cx="1639579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dirty="0">
                <a:latin typeface="Arial"/>
                <a:ea typeface="Calibri"/>
                <a:cs typeface="Times New Roman"/>
              </a:rPr>
              <a:t>Photomultiplier</a:t>
            </a:r>
            <a:endParaRPr lang="en-US" sz="12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25" name="Zone de texte 448"/>
          <p:cNvSpPr txBox="1"/>
          <p:nvPr/>
        </p:nvSpPr>
        <p:spPr>
          <a:xfrm>
            <a:off x="3564940" y="4769653"/>
            <a:ext cx="1639579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dirty="0">
                <a:latin typeface="Arial"/>
                <a:ea typeface="Calibri"/>
                <a:cs typeface="Times New Roman"/>
              </a:rPr>
              <a:t>Vacuum gauge</a:t>
            </a:r>
            <a:endParaRPr lang="en-US" sz="12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26" name="Zone de texte 448"/>
          <p:cNvSpPr txBox="1"/>
          <p:nvPr/>
        </p:nvSpPr>
        <p:spPr>
          <a:xfrm>
            <a:off x="3490810" y="5296997"/>
            <a:ext cx="1639579" cy="2400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dirty="0">
                <a:latin typeface="Arial"/>
                <a:ea typeface="Calibri"/>
                <a:cs typeface="Times New Roman"/>
              </a:rPr>
              <a:t>RF measurement</a:t>
            </a:r>
            <a:endParaRPr lang="en-US" sz="12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27" name="Zone de texte 448"/>
          <p:cNvSpPr txBox="1"/>
          <p:nvPr/>
        </p:nvSpPr>
        <p:spPr>
          <a:xfrm>
            <a:off x="6435589" y="6389075"/>
            <a:ext cx="1639579" cy="3877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dirty="0">
                <a:latin typeface="Arial"/>
                <a:ea typeface="Calibri"/>
                <a:cs typeface="Times New Roman"/>
              </a:rPr>
              <a:t>Current measurement</a:t>
            </a:r>
            <a:endParaRPr lang="en-US" sz="12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28" name="Forme libre 127"/>
          <p:cNvSpPr/>
          <p:nvPr/>
        </p:nvSpPr>
        <p:spPr>
          <a:xfrm>
            <a:off x="4956561" y="4759943"/>
            <a:ext cx="863124" cy="111480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29" name="Forme libre 128"/>
          <p:cNvSpPr/>
          <p:nvPr/>
        </p:nvSpPr>
        <p:spPr>
          <a:xfrm flipH="1" flipV="1">
            <a:off x="7081668" y="3708729"/>
            <a:ext cx="404448" cy="1087556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0" name="Forme libre 129"/>
          <p:cNvSpPr/>
          <p:nvPr/>
        </p:nvSpPr>
        <p:spPr>
          <a:xfrm>
            <a:off x="4956561" y="5384815"/>
            <a:ext cx="2042444" cy="621952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1" name="Forme libre 130"/>
          <p:cNvSpPr/>
          <p:nvPr/>
        </p:nvSpPr>
        <p:spPr>
          <a:xfrm>
            <a:off x="7255379" y="5430329"/>
            <a:ext cx="700756" cy="919196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2" name="Forme libre 131"/>
          <p:cNvSpPr/>
          <p:nvPr/>
        </p:nvSpPr>
        <p:spPr>
          <a:xfrm>
            <a:off x="4956561" y="4955296"/>
            <a:ext cx="2392822" cy="454485"/>
          </a:xfrm>
          <a:custGeom>
            <a:avLst/>
            <a:gdLst>
              <a:gd name="connsiteX0" fmla="*/ 0 w 1152525"/>
              <a:gd name="connsiteY0" fmla="*/ 762000 h 762000"/>
              <a:gd name="connsiteX1" fmla="*/ 1152525 w 1152525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525" h="762000">
                <a:moveTo>
                  <a:pt x="0" y="762000"/>
                </a:moveTo>
                <a:lnTo>
                  <a:pt x="1152525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7" name="Titre 4"/>
          <p:cNvSpPr txBox="1">
            <a:spLocks/>
          </p:cNvSpPr>
          <p:nvPr/>
        </p:nvSpPr>
        <p:spPr bwMode="gray">
          <a:xfrm>
            <a:off x="2195736" y="158855"/>
            <a:ext cx="6552727" cy="4436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RF Conditioning</a:t>
            </a:r>
          </a:p>
        </p:txBody>
      </p:sp>
      <p:sp>
        <p:nvSpPr>
          <p:cNvPr id="38" name="Titre 4"/>
          <p:cNvSpPr txBox="1">
            <a:spLocks/>
          </p:cNvSpPr>
          <p:nvPr/>
        </p:nvSpPr>
        <p:spPr bwMode="gray">
          <a:xfrm>
            <a:off x="2698515" y="247879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/>
              <a:t>Views of the conditioning stand</a:t>
            </a:r>
          </a:p>
        </p:txBody>
      </p:sp>
      <p:pic>
        <p:nvPicPr>
          <p:cNvPr id="35" name="Picture 13" descr="FREIA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2" y="6245300"/>
            <a:ext cx="934835" cy="45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RÃ©sultat de recherche d'images pour &quot;uppsala university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1"/>
          <a:stretch/>
        </p:blipFill>
        <p:spPr bwMode="auto">
          <a:xfrm>
            <a:off x="201920" y="6056307"/>
            <a:ext cx="652662" cy="7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3543300" y="6481692"/>
            <a:ext cx="2260555" cy="3508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400" kern="0" dirty="0">
                <a:solidFill>
                  <a:schemeClr val="bg2"/>
                </a:solidFill>
                <a:latin typeface="+mj-lt"/>
              </a:rPr>
              <a:t>SLHiPP-8  -  </a:t>
            </a:r>
            <a:r>
              <a:rPr lang="en-US" sz="1400" kern="0" dirty="0" err="1">
                <a:solidFill>
                  <a:schemeClr val="bg2"/>
                </a:solidFill>
                <a:latin typeface="+mj-lt"/>
              </a:rPr>
              <a:t>T.Hamelin</a:t>
            </a:r>
            <a:r>
              <a:rPr lang="en-US" sz="1400" kern="0" dirty="0">
                <a:solidFill>
                  <a:schemeClr val="bg2"/>
                </a:solidFill>
                <a:latin typeface="+mj-lt"/>
              </a:rPr>
              <a:t> &amp; </a:t>
            </a:r>
            <a:r>
              <a:rPr lang="en-US" sz="1400" kern="0" dirty="0" err="1">
                <a:solidFill>
                  <a:schemeClr val="bg2"/>
                </a:solidFill>
                <a:latin typeface="+mj-lt"/>
              </a:rPr>
              <a:t>H.Li</a:t>
            </a:r>
            <a:endParaRPr lang="en-US" sz="1400" kern="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19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9613" y="998303"/>
            <a:ext cx="8172464" cy="1565435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en-GB" smtClean="0"/>
              <a:pPr>
                <a:buFontTx/>
                <a:buNone/>
              </a:pPr>
              <a:t>2</a:t>
            </a:fld>
            <a:endParaRPr lang="en-GB" dirty="0"/>
          </a:p>
        </p:txBody>
      </p:sp>
      <p:sp>
        <p:nvSpPr>
          <p:cNvPr id="9" name="Titre 4"/>
          <p:cNvSpPr txBox="1">
            <a:spLocks/>
          </p:cNvSpPr>
          <p:nvPr/>
        </p:nvSpPr>
        <p:spPr bwMode="gray">
          <a:xfrm>
            <a:off x="2195736" y="261406"/>
            <a:ext cx="6552727" cy="4436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Introduction and motivation of the test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58025" y="1213504"/>
            <a:ext cx="8090437" cy="49552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kern="0" dirty="0">
                <a:latin typeface="+mj-lt"/>
              </a:rPr>
              <a:t>First test of ESS elliptical cavity equipped with a power coupler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kern="0" dirty="0">
                <a:latin typeface="+mj-lt"/>
              </a:rPr>
              <a:t>Collaboration between : 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en-US" sz="1600" kern="0" dirty="0">
                <a:latin typeface="+mj-lt"/>
              </a:rPr>
              <a:t>		High beta Cavity. coupler and Cold Tuning System (CTS)</a:t>
            </a:r>
          </a:p>
          <a:p>
            <a:pPr lvl="4" algn="just">
              <a:lnSpc>
                <a:spcPct val="200000"/>
              </a:lnSpc>
              <a:buNone/>
            </a:pPr>
            <a:r>
              <a:rPr lang="en-US" sz="1600" kern="0" dirty="0">
                <a:latin typeface="+mj-lt"/>
              </a:rPr>
              <a:t>Test stand (cryostat. control system…)</a:t>
            </a:r>
          </a:p>
          <a:p>
            <a:pPr lvl="4" algn="just">
              <a:lnSpc>
                <a:spcPct val="200000"/>
              </a:lnSpc>
              <a:buNone/>
            </a:pPr>
            <a:r>
              <a:rPr lang="en-US" sz="1600" kern="0" dirty="0">
                <a:latin typeface="+mj-lt"/>
              </a:rPr>
              <a:t>RF source (modulator and klystron)</a:t>
            </a:r>
          </a:p>
          <a:p>
            <a:pPr lvl="4" algn="just">
              <a:lnSpc>
                <a:spcPct val="100000"/>
              </a:lnSpc>
              <a:buNone/>
            </a:pPr>
            <a:endParaRPr lang="en-US" b="1" kern="0" dirty="0">
              <a:solidFill>
                <a:srgbClr val="000000"/>
              </a:solidFill>
              <a:latin typeface="Calibri"/>
            </a:endParaRPr>
          </a:p>
          <a:p>
            <a:pPr marL="285750" lvl="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000000"/>
                </a:solidFill>
                <a:latin typeface="Calibri"/>
              </a:rPr>
              <a:t>The test of HB elliptical cavity has the goals of verifying: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Calibri"/>
              </a:rPr>
              <a:t>the cooling procedures. 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Calibri"/>
              </a:rPr>
              <a:t>the power coupler conditioning and performance with the cavity. 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Calibri"/>
              </a:rPr>
              <a:t>the cavity performance with the coupler.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Calibri"/>
              </a:rPr>
              <a:t>the cold tuning system (CTS) ability and performance.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Calibri"/>
              </a:rPr>
              <a:t>the LLRF ability and performance. 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Calibri"/>
              </a:rPr>
              <a:t>the high power RF amplifier ability and performance in combination with the cavity and LLRF.</a:t>
            </a:r>
          </a:p>
        </p:txBody>
      </p:sp>
      <p:pic>
        <p:nvPicPr>
          <p:cNvPr id="10" name="Picture 13" descr="FREI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2" y="6245300"/>
            <a:ext cx="934835" cy="45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RÃ©sultat de recherche d'images pour &quot;uppsala university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1"/>
          <a:stretch/>
        </p:blipFill>
        <p:spPr bwMode="auto">
          <a:xfrm>
            <a:off x="201920" y="6056307"/>
            <a:ext cx="652662" cy="7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048" y="1948438"/>
            <a:ext cx="698678" cy="502420"/>
          </a:xfrm>
          <a:prstGeom prst="rect">
            <a:avLst/>
          </a:prstGeom>
        </p:spPr>
      </p:pic>
      <p:pic>
        <p:nvPicPr>
          <p:cNvPr id="15" name="Picture 13" descr="FREI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51" y="2488789"/>
            <a:ext cx="934835" cy="45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16387" r="46261" b="16904"/>
          <a:stretch/>
        </p:blipFill>
        <p:spPr>
          <a:xfrm>
            <a:off x="1799370" y="2962711"/>
            <a:ext cx="539602" cy="53251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543300" y="6481692"/>
            <a:ext cx="2260555" cy="333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>
                <a:solidFill>
                  <a:schemeClr val="bg2"/>
                </a:solidFill>
                <a:latin typeface="+mj-lt"/>
              </a:rPr>
              <a:t>SLHiPP-8  -  T.Hamelin &amp; H.Li</a:t>
            </a:r>
          </a:p>
        </p:txBody>
      </p:sp>
    </p:spTree>
    <p:extLst>
      <p:ext uri="{BB962C8B-B14F-4D97-AF65-F5344CB8AC3E}">
        <p14:creationId xmlns:p14="http://schemas.microsoft.com/office/powerpoint/2010/main" val="4258296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FREI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2" y="6245300"/>
            <a:ext cx="934835" cy="45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RÃ©sultat de recherche d'images pour &quot;uppsala university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1"/>
          <a:stretch/>
        </p:blipFill>
        <p:spPr bwMode="auto">
          <a:xfrm>
            <a:off x="201920" y="6056307"/>
            <a:ext cx="652662" cy="7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3543300" y="6481692"/>
            <a:ext cx="2260555" cy="3508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400" kern="0" dirty="0">
                <a:solidFill>
                  <a:schemeClr val="bg2"/>
                </a:solidFill>
                <a:latin typeface="+mj-lt"/>
              </a:rPr>
              <a:t>SLHiPP-8  -  </a:t>
            </a:r>
            <a:r>
              <a:rPr lang="en-US" sz="1400" kern="0" dirty="0" err="1">
                <a:solidFill>
                  <a:schemeClr val="bg2"/>
                </a:solidFill>
                <a:latin typeface="+mj-lt"/>
              </a:rPr>
              <a:t>T.Hamelin</a:t>
            </a:r>
            <a:r>
              <a:rPr lang="en-US" sz="1400" kern="0" dirty="0">
                <a:solidFill>
                  <a:schemeClr val="bg2"/>
                </a:solidFill>
                <a:latin typeface="+mj-lt"/>
              </a:rPr>
              <a:t> &amp; </a:t>
            </a:r>
            <a:r>
              <a:rPr lang="en-US" sz="1400" kern="0" dirty="0" err="1">
                <a:solidFill>
                  <a:schemeClr val="bg2"/>
                </a:solidFill>
                <a:latin typeface="+mj-lt"/>
              </a:rPr>
              <a:t>H.Li</a:t>
            </a:r>
            <a:endParaRPr lang="en-US" sz="1400" kern="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en-US" smtClean="0"/>
              <a:pPr>
                <a:buFontTx/>
                <a:buNone/>
              </a:pPr>
              <a:t>20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2488" y="1262442"/>
            <a:ext cx="4502624" cy="24891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9811" y="6461916"/>
            <a:ext cx="3674270" cy="227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26" y="4160579"/>
            <a:ext cx="4486861" cy="242822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685888" y="6550528"/>
            <a:ext cx="683200" cy="350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400" kern="0" dirty="0">
                <a:latin typeface="+mj-lt"/>
              </a:rPr>
              <a:t>~ 5h00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136" y="4163125"/>
            <a:ext cx="4493431" cy="243422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24" y="1265560"/>
            <a:ext cx="4486861" cy="2426223"/>
          </a:xfrm>
          <a:prstGeom prst="rect">
            <a:avLst/>
          </a:prstGeom>
        </p:spPr>
      </p:pic>
      <p:sp>
        <p:nvSpPr>
          <p:cNvPr id="13" name="Zone de texte 448"/>
          <p:cNvSpPr txBox="1"/>
          <p:nvPr/>
        </p:nvSpPr>
        <p:spPr>
          <a:xfrm>
            <a:off x="1139329" y="1011085"/>
            <a:ext cx="2235054" cy="3139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First ramp</a:t>
            </a:r>
            <a:endParaRPr lang="en-US" b="1" dirty="0">
              <a:solidFill>
                <a:srgbClr val="FF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5" name="Zone de texte 448"/>
          <p:cNvSpPr txBox="1"/>
          <p:nvPr/>
        </p:nvSpPr>
        <p:spPr>
          <a:xfrm>
            <a:off x="5785324" y="1001566"/>
            <a:ext cx="2235054" cy="3139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N ramp</a:t>
            </a:r>
            <a:endParaRPr lang="en-US" b="1" dirty="0">
              <a:solidFill>
                <a:srgbClr val="FF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4" name="Titre 4"/>
          <p:cNvSpPr txBox="1">
            <a:spLocks/>
          </p:cNvSpPr>
          <p:nvPr/>
        </p:nvSpPr>
        <p:spPr bwMode="gray">
          <a:xfrm>
            <a:off x="2195736" y="158855"/>
            <a:ext cx="6552727" cy="4436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RF Conditioning</a:t>
            </a:r>
          </a:p>
        </p:txBody>
      </p:sp>
      <p:sp>
        <p:nvSpPr>
          <p:cNvPr id="16" name="Titre 4"/>
          <p:cNvSpPr txBox="1">
            <a:spLocks/>
          </p:cNvSpPr>
          <p:nvPr/>
        </p:nvSpPr>
        <p:spPr bwMode="gray">
          <a:xfrm>
            <a:off x="2698515" y="247879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/>
              <a:t>Conditioning results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461962" y="3729039"/>
            <a:ext cx="340518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685888" y="3764593"/>
            <a:ext cx="683200" cy="350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400" kern="0" dirty="0">
                <a:latin typeface="+mj-lt"/>
              </a:rPr>
              <a:t>~ 5h00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461962" y="6608980"/>
            <a:ext cx="340518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5052915" y="3773461"/>
            <a:ext cx="3528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276842" y="3809015"/>
            <a:ext cx="816249" cy="350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400" kern="0" dirty="0">
                <a:latin typeface="+mj-lt"/>
              </a:rPr>
              <a:t>~ 20 min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275418" y="6559336"/>
            <a:ext cx="816249" cy="350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400" kern="0" dirty="0">
                <a:latin typeface="+mj-lt"/>
              </a:rPr>
              <a:t>~ 20 min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5119859" y="6626334"/>
            <a:ext cx="3456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 rot="16200000">
            <a:off x="-590846" y="2464288"/>
            <a:ext cx="1385316" cy="295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100" b="1" kern="0" dirty="0">
                <a:latin typeface="+mj-lt"/>
              </a:rPr>
              <a:t>Incident power (kW)</a:t>
            </a:r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-586857" y="5338234"/>
            <a:ext cx="1385316" cy="295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100" b="1" kern="0" dirty="0">
                <a:latin typeface="+mj-lt"/>
              </a:rPr>
              <a:t>Incident power (kW)</a:t>
            </a:r>
          </a:p>
        </p:txBody>
      </p:sp>
      <p:sp>
        <p:nvSpPr>
          <p:cNvPr id="28" name="ZoneTexte 27"/>
          <p:cNvSpPr txBox="1"/>
          <p:nvPr/>
        </p:nvSpPr>
        <p:spPr>
          <a:xfrm rot="16200000">
            <a:off x="4012733" y="2481491"/>
            <a:ext cx="1385316" cy="295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100" b="1" kern="0" dirty="0">
                <a:latin typeface="+mj-lt"/>
              </a:rPr>
              <a:t>Incident power (kW)</a:t>
            </a:r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4068091" y="5363515"/>
            <a:ext cx="1385316" cy="295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100" b="1" kern="0" dirty="0">
                <a:latin typeface="+mj-lt"/>
              </a:rPr>
              <a:t>Incident power (kW)</a:t>
            </a:r>
          </a:p>
        </p:txBody>
      </p:sp>
      <p:sp>
        <p:nvSpPr>
          <p:cNvPr id="30" name="ZoneTexte 29"/>
          <p:cNvSpPr txBox="1"/>
          <p:nvPr/>
        </p:nvSpPr>
        <p:spPr>
          <a:xfrm rot="5400000">
            <a:off x="3874152" y="2436164"/>
            <a:ext cx="1090363" cy="295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100" b="1" kern="0" dirty="0">
                <a:latin typeface="+mj-lt"/>
              </a:rPr>
              <a:t>Vacuum (mbar)</a:t>
            </a:r>
          </a:p>
        </p:txBody>
      </p:sp>
      <p:sp>
        <p:nvSpPr>
          <p:cNvPr id="31" name="ZoneTexte 30"/>
          <p:cNvSpPr txBox="1"/>
          <p:nvPr/>
        </p:nvSpPr>
        <p:spPr>
          <a:xfrm rot="5400000">
            <a:off x="8518094" y="2436164"/>
            <a:ext cx="1090363" cy="295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100" b="1" kern="0" dirty="0">
                <a:latin typeface="+mj-lt"/>
              </a:rPr>
              <a:t>Vacuum (mbar)</a:t>
            </a:r>
          </a:p>
        </p:txBody>
      </p:sp>
      <p:sp>
        <p:nvSpPr>
          <p:cNvPr id="32" name="ZoneTexte 31"/>
          <p:cNvSpPr txBox="1"/>
          <p:nvPr/>
        </p:nvSpPr>
        <p:spPr>
          <a:xfrm rot="5400000">
            <a:off x="4032175" y="5281101"/>
            <a:ext cx="837089" cy="295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100" b="1" kern="0" dirty="0">
                <a:latin typeface="+mj-lt"/>
              </a:rPr>
              <a:t>Voltage (V)</a:t>
            </a:r>
          </a:p>
        </p:txBody>
      </p:sp>
      <p:sp>
        <p:nvSpPr>
          <p:cNvPr id="33" name="ZoneTexte 32"/>
          <p:cNvSpPr txBox="1"/>
          <p:nvPr/>
        </p:nvSpPr>
        <p:spPr>
          <a:xfrm rot="5400000">
            <a:off x="8675480" y="5296839"/>
            <a:ext cx="837089" cy="295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100" b="1" kern="0" dirty="0">
                <a:latin typeface="+mj-lt"/>
              </a:rPr>
              <a:t>Voltage (V)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588" y="1362273"/>
            <a:ext cx="942975" cy="1524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1450" y="1344479"/>
            <a:ext cx="942975" cy="1524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288" y="4258761"/>
            <a:ext cx="942975" cy="15240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0714" y="4265490"/>
            <a:ext cx="942975" cy="1524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465" y="1368149"/>
            <a:ext cx="971550" cy="14287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0505" y="1359333"/>
            <a:ext cx="971550" cy="142875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8798" y="4251202"/>
            <a:ext cx="962025" cy="16192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9154" y="4265490"/>
            <a:ext cx="962025" cy="161925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7748" y="4255965"/>
            <a:ext cx="942975" cy="15240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7594" y="4277811"/>
            <a:ext cx="942975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24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33170" y="1981200"/>
            <a:ext cx="840968" cy="3139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b="1" dirty="0"/>
              <a:t>VNA</a:t>
            </a:r>
          </a:p>
        </p:txBody>
      </p:sp>
      <p:sp>
        <p:nvSpPr>
          <p:cNvPr id="8" name="Rectangle 7"/>
          <p:cNvSpPr/>
          <p:nvPr/>
        </p:nvSpPr>
        <p:spPr>
          <a:xfrm>
            <a:off x="8104187" y="2590800"/>
            <a:ext cx="811213" cy="9787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b="1" dirty="0"/>
              <a:t>SGD</a:t>
            </a:r>
          </a:p>
          <a:p>
            <a:pPr>
              <a:buNone/>
            </a:pPr>
            <a:r>
              <a:rPr lang="sv-SE" sz="1200" b="1" dirty="0"/>
              <a:t>signal</a:t>
            </a:r>
          </a:p>
          <a:p>
            <a:pPr>
              <a:buNone/>
            </a:pPr>
            <a:r>
              <a:rPr lang="sv-SE" sz="1200" b="1" dirty="0"/>
              <a:t>generator driven</a:t>
            </a:r>
          </a:p>
        </p:txBody>
      </p:sp>
      <p:sp>
        <p:nvSpPr>
          <p:cNvPr id="9" name="Rectangle 8"/>
          <p:cNvSpPr/>
          <p:nvPr/>
        </p:nvSpPr>
        <p:spPr>
          <a:xfrm>
            <a:off x="8153400" y="3733800"/>
            <a:ext cx="840968" cy="3139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b="1" dirty="0"/>
              <a:t>SEL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070450" y="4191674"/>
            <a:ext cx="983849" cy="5355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altLang="zh-CN" b="1" dirty="0"/>
              <a:t>Lund system</a:t>
            </a:r>
            <a:endParaRPr lang="sv-SE" b="1" dirty="0"/>
          </a:p>
        </p:txBody>
      </p:sp>
      <p:sp>
        <p:nvSpPr>
          <p:cNvPr id="13" name="Rectangle 12"/>
          <p:cNvSpPr/>
          <p:nvPr/>
        </p:nvSpPr>
        <p:spPr>
          <a:xfrm>
            <a:off x="8070450" y="5029200"/>
            <a:ext cx="1073550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altLang="zh-CN" sz="1600" b="1" dirty="0"/>
              <a:t>Lund </a:t>
            </a:r>
            <a:r>
              <a:rPr lang="sv-SE" altLang="zh-CN" sz="1400" b="1" dirty="0"/>
              <a:t>university</a:t>
            </a:r>
            <a:endParaRPr lang="sv-SE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133169" y="1524000"/>
            <a:ext cx="921131" cy="3139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b="1" dirty="0"/>
              <a:t>CRYO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433897"/>
              </p:ext>
            </p:extLst>
          </p:nvPr>
        </p:nvGraphicFramePr>
        <p:xfrm>
          <a:off x="101731" y="70035"/>
          <a:ext cx="7968720" cy="659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5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35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The list of tests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Warm test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Cool down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Cold test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Warm up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78425"/>
                  </a:ext>
                </a:extLst>
              </a:tr>
              <a:tr h="454678">
                <a:tc rowSpan="3"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Central cavity frequency and spectrum of HOM</a:t>
                      </a:r>
                      <a:endParaRPr lang="sv-SE" sz="1400" dirty="0"/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err="1"/>
                        <a:t>Qe</a:t>
                      </a:r>
                      <a:r>
                        <a:rPr lang="en-US" sz="1400" dirty="0"/>
                        <a:t> </a:t>
                      </a:r>
                      <a:endParaRPr lang="sv-SE" sz="1400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Frequency</a:t>
                      </a:r>
                      <a:r>
                        <a:rPr lang="sv-SE" sz="1400" baseline="0" dirty="0"/>
                        <a:t> shift due to cool down</a:t>
                      </a:r>
                      <a:endParaRPr lang="en-US" sz="1400" dirty="0"/>
                    </a:p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SE" sz="1400" dirty="0"/>
                        <a:t>Coupler</a:t>
                      </a:r>
                      <a:r>
                        <a:rPr lang="sv-SE" sz="1400" baseline="0" dirty="0"/>
                        <a:t> cold conditioning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Frequency</a:t>
                      </a:r>
                      <a:r>
                        <a:rPr lang="sv-SE" sz="1400" baseline="0" dirty="0"/>
                        <a:t> shift vs. T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91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SE" sz="1400" baseline="0" dirty="0"/>
                        <a:t>Cavity conditioning</a:t>
                      </a:r>
                      <a:endParaRPr lang="sv-SE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92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Central frequency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Loaded Q and </a:t>
                      </a:r>
                      <a:r>
                        <a:rPr lang="en-US" sz="1400" dirty="0" err="1"/>
                        <a:t>Qe</a:t>
                      </a:r>
                      <a:endParaRPr lang="sv-SE" sz="1400" dirty="0"/>
                    </a:p>
                  </a:txBody>
                  <a:tcPr>
                    <a:solidFill>
                      <a:srgbClr val="C1D0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647">
                <a:tc rowSpan="5"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sv-SE" sz="1400" dirty="0"/>
                        <a:t>Coupler</a:t>
                      </a:r>
                      <a:r>
                        <a:rPr lang="sv-SE" sz="1400" baseline="0" dirty="0"/>
                        <a:t> warm conditioning</a:t>
                      </a:r>
                      <a:endParaRPr lang="sv-SE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endParaRPr lang="sv-S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5416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Cavity level profile: let the </a:t>
                      </a:r>
                      <a:r>
                        <a:rPr lang="en-US" sz="1400" dirty="0" err="1">
                          <a:effectLst/>
                        </a:rPr>
                        <a:t>LHe</a:t>
                      </a:r>
                      <a:r>
                        <a:rPr lang="en-US" sz="1400" dirty="0">
                          <a:effectLst/>
                        </a:rPr>
                        <a:t> evaporate to low levels 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Effect of CV105 in heat load  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Cavity's power limit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Effect of different FPC cooling temperatures in heat load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Max load on the 2K pumps</a:t>
                      </a:r>
                      <a:endParaRPr lang="sv-SE" sz="1400" baseline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2084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Q0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sv-SE" altLang="zh-CN" sz="1400" dirty="0"/>
                        <a:t>Dynamic heat load</a:t>
                      </a:r>
                      <a:endParaRPr lang="sv-SE" sz="1400" dirty="0"/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Max gradient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/>
                        <a:t>Dynamic Lorentz force detuning 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653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Stabilization of the cavity field with LLRF using only RF compensation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/>
                        <a:t>Dynamic Lorentz force detuning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dirty="0"/>
                        <a:t>Tuning range of the slow step tuner </a:t>
                      </a:r>
                      <a:endParaRPr lang="sv-SE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397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v-SE" altLang="zh-CN" sz="1400" dirty="0"/>
                        <a:t>Tuner related testing</a:t>
                      </a:r>
                      <a:endParaRPr lang="sv-SE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09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582"/>
    </mc:Choice>
    <mc:Fallback>
      <p:transition spd="slow" advTm="605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9613" y="998303"/>
            <a:ext cx="8172464" cy="1565435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en-GB" smtClean="0"/>
              <a:pPr>
                <a:buFontTx/>
                <a:buNone/>
              </a:pPr>
              <a:t>3</a:t>
            </a:fld>
            <a:endParaRPr lang="en-GB" dirty="0"/>
          </a:p>
        </p:txBody>
      </p:sp>
      <p:sp>
        <p:nvSpPr>
          <p:cNvPr id="9" name="Titre 4"/>
          <p:cNvSpPr txBox="1">
            <a:spLocks/>
          </p:cNvSpPr>
          <p:nvPr/>
        </p:nvSpPr>
        <p:spPr bwMode="gray">
          <a:xfrm>
            <a:off x="2195736" y="261406"/>
            <a:ext cx="6552727" cy="4436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Preparation of cavity at CEA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58026" y="999850"/>
            <a:ext cx="6742632" cy="52814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kern="0" dirty="0">
                <a:latin typeface="+mj-lt"/>
              </a:rPr>
              <a:t>Field flatness tuning </a:t>
            </a:r>
            <a:r>
              <a:rPr lang="en-US" b="1" kern="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b="1" kern="0" dirty="0">
                <a:latin typeface="+mj-lt"/>
              </a:rPr>
              <a:t> chemical treatment </a:t>
            </a:r>
            <a:r>
              <a:rPr lang="en-US" b="1" kern="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b="1" kern="0" dirty="0">
                <a:latin typeface="+mj-lt"/>
              </a:rPr>
              <a:t> clean room assembly </a:t>
            </a:r>
            <a:r>
              <a:rPr lang="en-US" b="1" kern="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b="1" kern="0" dirty="0">
                <a:latin typeface="+mj-lt"/>
              </a:rPr>
              <a:t> test in cryostat vertical (CV) at CEA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b="1" kern="0" dirty="0">
              <a:latin typeface="+mj-lt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b="1" kern="0" dirty="0">
              <a:latin typeface="+mj-lt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b="1" kern="0" dirty="0">
              <a:latin typeface="+mj-lt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b="1" kern="0" dirty="0">
              <a:latin typeface="+mj-lt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b="1" kern="0" dirty="0">
              <a:latin typeface="+mj-lt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b="1" kern="0" dirty="0">
              <a:latin typeface="+mj-lt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b="1" kern="0" dirty="0">
              <a:latin typeface="+mj-lt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b="1" kern="0" dirty="0">
              <a:latin typeface="+mj-lt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b="1" kern="0" dirty="0">
              <a:latin typeface="+mj-lt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b="1" kern="0" dirty="0">
              <a:latin typeface="+mj-lt"/>
            </a:endParaRPr>
          </a:p>
          <a:p>
            <a:pPr algn="just">
              <a:lnSpc>
                <a:spcPct val="120000"/>
              </a:lnSpc>
              <a:buNone/>
            </a:pPr>
            <a:endParaRPr lang="en-US" sz="1600" b="1" kern="0" dirty="0">
              <a:latin typeface="+mj-lt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kern="0" dirty="0">
                <a:latin typeface="+mj-lt"/>
              </a:rPr>
              <a:t>Degradation of the cavity performance during a baking</a:t>
            </a:r>
            <a:r>
              <a:rPr lang="en-US" kern="0" dirty="0">
                <a:latin typeface="+mj-lt"/>
              </a:rPr>
              <a:t>	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kern="0" dirty="0">
                <a:latin typeface="+mj-lt"/>
              </a:rPr>
              <a:t>adequate for this test (find the same performance with coupler)	</a:t>
            </a:r>
            <a:endParaRPr lang="en-US" b="1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" name="Picture 13" descr="FREI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2" y="6245300"/>
            <a:ext cx="934835" cy="45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RÃ©sultat de recherche d'images pour &quot;uppsala university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1"/>
          <a:stretch/>
        </p:blipFill>
        <p:spPr bwMode="auto">
          <a:xfrm>
            <a:off x="201920" y="6056307"/>
            <a:ext cx="652662" cy="7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866" y="1743345"/>
            <a:ext cx="5660134" cy="36860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0199" y="3736224"/>
            <a:ext cx="2003991" cy="150299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2" y="1740563"/>
            <a:ext cx="1518252" cy="202433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647053" y="2259039"/>
            <a:ext cx="1352521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1400" u="sng" kern="0" dirty="0">
                <a:latin typeface="+mj-lt"/>
              </a:rPr>
              <a:t>Field flatness tuning stand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67470" y="4345392"/>
            <a:ext cx="1568466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1400" u="sng" kern="0" dirty="0">
                <a:latin typeface="+mj-lt"/>
              </a:rPr>
              <a:t>Cavity preparation for CV test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543300" y="6481692"/>
            <a:ext cx="2260555" cy="333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>
                <a:solidFill>
                  <a:schemeClr val="bg2"/>
                </a:solidFill>
                <a:latin typeface="+mj-lt"/>
              </a:rPr>
              <a:t>SLHiPP-8  -  T.Hamelin &amp; H.Li</a:t>
            </a:r>
          </a:p>
        </p:txBody>
      </p:sp>
    </p:spTree>
    <p:extLst>
      <p:ext uri="{BB962C8B-B14F-4D97-AF65-F5344CB8AC3E}">
        <p14:creationId xmlns:p14="http://schemas.microsoft.com/office/powerpoint/2010/main" val="368087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/>
        </p:nvSpPr>
        <p:spPr>
          <a:xfrm>
            <a:off x="3543300" y="6481692"/>
            <a:ext cx="2260555" cy="333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>
                <a:solidFill>
                  <a:schemeClr val="bg2"/>
                </a:solidFill>
                <a:latin typeface="+mj-lt"/>
              </a:rPr>
              <a:t>SLHiPP-8  -  T.Hamelin &amp; H.Li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9613" y="998303"/>
            <a:ext cx="8172464" cy="1565435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en-GB" smtClean="0"/>
              <a:pPr>
                <a:buFontTx/>
                <a:buNone/>
              </a:pPr>
              <a:t>4</a:t>
            </a:fld>
            <a:endParaRPr lang="en-GB" dirty="0"/>
          </a:p>
        </p:txBody>
      </p:sp>
      <p:sp>
        <p:nvSpPr>
          <p:cNvPr id="9" name="Titre 4"/>
          <p:cNvSpPr txBox="1">
            <a:spLocks/>
          </p:cNvSpPr>
          <p:nvPr/>
        </p:nvSpPr>
        <p:spPr bwMode="gray">
          <a:xfrm>
            <a:off x="2195736" y="261406"/>
            <a:ext cx="6552727" cy="4436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Preparation of power coupler at CEA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94329" y="1223327"/>
            <a:ext cx="6749671" cy="9294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0000"/>
              </a:lnSpc>
            </a:pPr>
            <a:r>
              <a:rPr lang="en-US" sz="1600" b="1" kern="0" dirty="0">
                <a:latin typeface="+mj-lt"/>
              </a:rPr>
              <a:t>Coupler cleaning </a:t>
            </a:r>
            <a:r>
              <a:rPr lang="en-US" sz="1600" b="1" kern="0" dirty="0">
                <a:latin typeface="+mj-lt"/>
                <a:sym typeface="Wingdings" panose="05000000000000000000" pitchFamily="2" charset="2"/>
              </a:rPr>
              <a:t></a:t>
            </a:r>
            <a:r>
              <a:rPr lang="en-US" sz="1600" b="1" kern="0" dirty="0">
                <a:latin typeface="+mj-lt"/>
              </a:rPr>
              <a:t> </a:t>
            </a:r>
            <a:r>
              <a:rPr lang="en-US" sz="1600" b="1" kern="0" dirty="0">
                <a:latin typeface="+mj-lt"/>
                <a:sym typeface="Wingdings" panose="05000000000000000000" pitchFamily="2" charset="2"/>
              </a:rPr>
              <a:t> c</a:t>
            </a:r>
            <a:r>
              <a:rPr lang="en-US" sz="1600" b="1" kern="0" dirty="0">
                <a:latin typeface="+mj-lt"/>
              </a:rPr>
              <a:t>lean room assembly of 1 pair of coupler on coupling box </a:t>
            </a:r>
            <a:r>
              <a:rPr lang="en-US" sz="1600" b="1" kern="0" dirty="0">
                <a:latin typeface="+mj-lt"/>
                <a:sym typeface="Wingdings" panose="05000000000000000000" pitchFamily="2" charset="2"/>
              </a:rPr>
              <a:t></a:t>
            </a:r>
            <a:r>
              <a:rPr lang="en-US" sz="1600" b="1" kern="0" dirty="0">
                <a:latin typeface="+mj-lt"/>
              </a:rPr>
              <a:t> </a:t>
            </a:r>
            <a:r>
              <a:rPr lang="en-US" sz="1600" b="1" kern="0" dirty="0">
                <a:latin typeface="+mj-lt"/>
                <a:sym typeface="Wingdings" panose="05000000000000000000" pitchFamily="2" charset="2"/>
              </a:rPr>
              <a:t> baking at 170°C during ~100h   RF conditioning </a:t>
            </a:r>
            <a:endParaRPr lang="en-US" sz="1600" b="1" kern="0" dirty="0">
              <a:latin typeface="+mj-lt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1600" kern="0" dirty="0">
                <a:latin typeface="+mj-lt"/>
              </a:rPr>
              <a:t>	</a:t>
            </a:r>
            <a:endParaRPr lang="en-US" b="1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" name="Picture 13" descr="FREI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2" y="6245300"/>
            <a:ext cx="934835" cy="45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RÃ©sultat de recherche d'images pour &quot;uppsala university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1"/>
          <a:stretch/>
        </p:blipFill>
        <p:spPr bwMode="auto">
          <a:xfrm>
            <a:off x="201920" y="6056307"/>
            <a:ext cx="652662" cy="7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sacm\ESS\conditionnement\montage_2ieme_paire\PA0401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168047" y="1524095"/>
            <a:ext cx="1392595" cy="77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91" y="998303"/>
            <a:ext cx="1083545" cy="192496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903" y="3198289"/>
            <a:ext cx="2151045" cy="1726348"/>
          </a:xfrm>
          <a:prstGeom prst="rect">
            <a:avLst/>
          </a:prstGeom>
          <a:noFill/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903" y="5012133"/>
            <a:ext cx="2121148" cy="1689994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33325" y="2621614"/>
            <a:ext cx="38985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kern="0" dirty="0">
                <a:sym typeface="Wingdings" panose="05000000000000000000" pitchFamily="2" charset="2"/>
              </a:rPr>
              <a:t>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459038" y="2955290"/>
            <a:ext cx="38985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kern="0" dirty="0">
                <a:sym typeface="Wingdings" panose="05000000000000000000" pitchFamily="2" charset="2"/>
              </a:rPr>
              <a:t>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2195736" y="3955773"/>
            <a:ext cx="38985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kern="0" dirty="0">
                <a:sym typeface="Wingdings" panose="05000000000000000000" pitchFamily="2" charset="2"/>
              </a:rPr>
              <a:t>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2195736" y="5702217"/>
            <a:ext cx="38985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kern="0" dirty="0">
                <a:sym typeface="Wingdings" panose="05000000000000000000" pitchFamily="2" charset="2"/>
              </a:rPr>
              <a:t></a:t>
            </a:r>
            <a:endParaRPr lang="en-GB" dirty="0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600925"/>
              </p:ext>
            </p:extLst>
          </p:nvPr>
        </p:nvGraphicFramePr>
        <p:xfrm>
          <a:off x="2492541" y="1853503"/>
          <a:ext cx="6417318" cy="28651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950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9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8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Conditioning</a:t>
                      </a:r>
                      <a:r>
                        <a:rPr lang="en-US" sz="1600" baseline="0" dirty="0"/>
                        <a:t> sequence</a:t>
                      </a:r>
                      <a:endParaRPr lang="en-US" sz="16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Traveling wave</a:t>
                      </a:r>
                      <a:r>
                        <a:rPr lang="en-US" sz="1600" baseline="0" dirty="0"/>
                        <a:t>(TW)</a:t>
                      </a:r>
                      <a:endParaRPr lang="en-US" sz="16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Standing wave (SW)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14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RF power ramps</a:t>
                      </a:r>
                      <a:endParaRPr lang="en-US" sz="1400" b="1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15 kW to 1100 kW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15 kW </a:t>
                      </a:r>
                      <a:r>
                        <a:rPr lang="en-US" sz="1400" b="1" baseline="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300 kW </a:t>
                      </a:r>
                      <a:r>
                        <a:rPr lang="en-US" sz="1400" b="1" baseline="0" noProof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1100 kW</a:t>
                      </a:r>
                      <a:endParaRPr lang="en-US" sz="1400" b="1" noProof="0" dirty="0">
                        <a:solidFill>
                          <a:srgbClr val="00B05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4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noProof="0" dirty="0">
                          <a:effectLst/>
                        </a:rPr>
                        <a:t>RF pulse repeat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From 1 Hz to 14 Hz</a:t>
                      </a:r>
                      <a:endParaRPr lang="en-US" sz="14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effectLst/>
                        </a:rPr>
                        <a:t>From 1 Hz to 14 Hz</a:t>
                      </a:r>
                      <a:endParaRPr lang="en-US" sz="14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29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noProof="0" dirty="0">
                          <a:effectLst/>
                        </a:rPr>
                        <a:t>RF pulse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effectLst/>
                        </a:rPr>
                        <a:t>From 50 </a:t>
                      </a:r>
                      <a:r>
                        <a:rPr lang="en-US" sz="1400" noProof="0" dirty="0" err="1">
                          <a:effectLst/>
                        </a:rPr>
                        <a:t>μs</a:t>
                      </a:r>
                      <a:r>
                        <a:rPr lang="en-US" sz="1400" noProof="0" dirty="0">
                          <a:effectLst/>
                        </a:rPr>
                        <a:t> to 3600 </a:t>
                      </a:r>
                      <a:r>
                        <a:rPr lang="en-US" sz="1400" noProof="0" dirty="0" err="1">
                          <a:effectLst/>
                        </a:rPr>
                        <a:t>μs</a:t>
                      </a:r>
                      <a:endParaRPr lang="en-US" sz="1400" noProof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effectLst/>
                        </a:rPr>
                        <a:t>From 50 </a:t>
                      </a:r>
                      <a:r>
                        <a:rPr lang="en-US" sz="1400" noProof="0" dirty="0" err="1">
                          <a:effectLst/>
                        </a:rPr>
                        <a:t>μs</a:t>
                      </a:r>
                      <a:r>
                        <a:rPr lang="en-US" sz="1400" noProof="0" dirty="0">
                          <a:effectLst/>
                        </a:rPr>
                        <a:t> </a:t>
                      </a:r>
                      <a:r>
                        <a:rPr lang="en-US" sz="1400" b="1" kern="1200" baseline="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to </a:t>
                      </a:r>
                      <a:r>
                        <a:rPr lang="en-US" sz="1400" b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3600 </a:t>
                      </a:r>
                      <a:r>
                        <a:rPr lang="en-US" sz="1400" b="1" noProof="0" dirty="0" err="1">
                          <a:solidFill>
                            <a:srgbClr val="FF0000"/>
                          </a:solidFill>
                          <a:effectLst/>
                        </a:rPr>
                        <a:t>μs</a:t>
                      </a:r>
                      <a:r>
                        <a:rPr lang="en-US" sz="1400" b="1" baseline="0" noProof="0" dirty="0">
                          <a:solidFill>
                            <a:srgbClr val="FF0000"/>
                          </a:solidFill>
                          <a:effectLst/>
                          <a:latin typeface="Arial"/>
                          <a:cs typeface="Times New Roman"/>
                        </a:rPr>
                        <a:t> </a:t>
                      </a:r>
                      <a:r>
                        <a:rPr lang="en-US" sz="1400" b="1" baseline="0" noProof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+mn-cs"/>
                        </a:rPr>
                        <a:t>to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500 </a:t>
                      </a:r>
                      <a:r>
                        <a:rPr lang="en-US" sz="1400" b="1" noProof="0" dirty="0" err="1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μs</a:t>
                      </a:r>
                      <a:endParaRPr lang="en-US" sz="1400" b="1" noProof="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29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noProof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Configuration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effectLst/>
                        </a:rPr>
                        <a:t>On load </a:t>
                      </a:r>
                      <a:r>
                        <a:rPr lang="en-US" sz="1400" baseline="0" noProof="0" dirty="0">
                          <a:effectLst/>
                        </a:rPr>
                        <a:t>50 </a:t>
                      </a:r>
                      <a:r>
                        <a:rPr lang="en-US" sz="1400" dirty="0">
                          <a:latin typeface="Symbol" panose="05050102010706020507" pitchFamily="18" charset="2"/>
                        </a:rPr>
                        <a:t>W</a:t>
                      </a:r>
                      <a:endParaRPr lang="en-US" sz="1400" noProof="0" dirty="0">
                        <a:effectLst/>
                        <a:latin typeface="Symbol" panose="05050102010706020507" pitchFamily="18" charset="2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short circuit: 2 positions to have an electric field on ceramics at maximum and minimum levels</a:t>
                      </a:r>
                      <a:endParaRPr lang="en-US" sz="1400" b="0" baseline="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9164" y="4990888"/>
            <a:ext cx="6480000" cy="1657612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7496175" y="5237997"/>
            <a:ext cx="0" cy="1476000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7574489" y="5226127"/>
            <a:ext cx="0" cy="1476000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5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543300" y="6481692"/>
            <a:ext cx="2260555" cy="333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>
                <a:solidFill>
                  <a:schemeClr val="bg2"/>
                </a:solidFill>
                <a:latin typeface="+mj-lt"/>
              </a:rPr>
              <a:t>SLHiPP-8  -  T.Hamelin &amp; H.Li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9613" y="998303"/>
            <a:ext cx="8172464" cy="1565435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en-GB" smtClean="0"/>
              <a:pPr>
                <a:buFontTx/>
                <a:buNone/>
              </a:pPr>
              <a:t>5</a:t>
            </a:fld>
            <a:endParaRPr lang="en-GB" dirty="0"/>
          </a:p>
        </p:txBody>
      </p:sp>
      <p:sp>
        <p:nvSpPr>
          <p:cNvPr id="9" name="Titre 4"/>
          <p:cNvSpPr txBox="1">
            <a:spLocks/>
          </p:cNvSpPr>
          <p:nvPr/>
        </p:nvSpPr>
        <p:spPr bwMode="gray">
          <a:xfrm>
            <a:off x="2195736" y="261406"/>
            <a:ext cx="6552727" cy="4436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Cavity and coupler assembly at CEA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58026" y="999850"/>
            <a:ext cx="6742632" cy="2437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kern="0" dirty="0">
                <a:latin typeface="+mj-lt"/>
              </a:rPr>
              <a:t>Coupler assembly on the cavity in clean room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b="1" kern="0" dirty="0">
              <a:latin typeface="+mj-lt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b="1" kern="0" dirty="0">
              <a:latin typeface="+mj-lt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b="1" kern="0" dirty="0">
              <a:latin typeface="+mj-lt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b="1" kern="0" dirty="0">
              <a:latin typeface="+mj-lt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b="1" kern="0" dirty="0">
              <a:latin typeface="+mj-lt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b="1" kern="0" dirty="0">
              <a:latin typeface="+mj-lt"/>
            </a:endParaRPr>
          </a:p>
        </p:txBody>
      </p:sp>
      <p:pic>
        <p:nvPicPr>
          <p:cNvPr id="10" name="Picture 13" descr="FREI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2" y="6245300"/>
            <a:ext cx="934835" cy="45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RÃ©sultat de recherche d'images pour &quot;uppsala university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1"/>
          <a:stretch/>
        </p:blipFill>
        <p:spPr bwMode="auto">
          <a:xfrm>
            <a:off x="201920" y="6056307"/>
            <a:ext cx="652662" cy="7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2" t="15852" r="12608"/>
          <a:stretch/>
        </p:blipFill>
        <p:spPr>
          <a:xfrm>
            <a:off x="201920" y="1516097"/>
            <a:ext cx="3097264" cy="2704009"/>
          </a:xfrm>
          <a:prstGeom prst="rect">
            <a:avLst/>
          </a:prstGeom>
        </p:spPr>
      </p:pic>
      <p:pic>
        <p:nvPicPr>
          <p:cNvPr id="14" name="Picture 3" descr="D:\sacm\ESS\conditionnement\montage_2ieme_paire\2017 03 21 assemblage coupleur n°4 cavité LASA\P116065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35915" y="2592923"/>
            <a:ext cx="3833639" cy="215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 b="12354"/>
          <a:stretch/>
        </p:blipFill>
        <p:spPr>
          <a:xfrm>
            <a:off x="1785719" y="4282229"/>
            <a:ext cx="5028153" cy="257577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219479" y="2470587"/>
            <a:ext cx="1352521" cy="5921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1400" u="sng" kern="0" dirty="0">
                <a:latin typeface="+mj-lt"/>
              </a:rPr>
              <a:t>Coupler-cavity assembly stand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276473" y="5600861"/>
            <a:ext cx="1471990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1400" u="sng" kern="0" dirty="0">
                <a:latin typeface="+mj-lt"/>
              </a:rPr>
              <a:t>Coupler assembly on the cavity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0" y="5111149"/>
            <a:ext cx="1897014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1400" u="sng" kern="0" dirty="0">
                <a:latin typeface="+mj-lt"/>
              </a:rPr>
              <a:t>Packaging of the coupler-cavity for Uppsala </a:t>
            </a:r>
          </a:p>
        </p:txBody>
      </p:sp>
    </p:spTree>
    <p:extLst>
      <p:ext uri="{BB962C8B-B14F-4D97-AF65-F5344CB8AC3E}">
        <p14:creationId xmlns:p14="http://schemas.microsoft.com/office/powerpoint/2010/main" val="47430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9613" y="998303"/>
            <a:ext cx="8172464" cy="1565435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  <a:p>
            <a:pPr algn="just" eaLnBrk="1" hangingPunct="1">
              <a:spcBef>
                <a:spcPct val="50000"/>
              </a:spcBef>
            </a:pPr>
            <a:endParaRPr lang="en-GB" altLang="fr-FR" sz="1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en-GB" smtClean="0"/>
              <a:pPr>
                <a:buFontTx/>
                <a:buNone/>
              </a:pPr>
              <a:t>6</a:t>
            </a:fld>
            <a:endParaRPr lang="en-GB" dirty="0"/>
          </a:p>
        </p:txBody>
      </p:sp>
      <p:sp>
        <p:nvSpPr>
          <p:cNvPr id="9" name="Titre 4"/>
          <p:cNvSpPr txBox="1">
            <a:spLocks/>
          </p:cNvSpPr>
          <p:nvPr/>
        </p:nvSpPr>
        <p:spPr bwMode="gray">
          <a:xfrm>
            <a:off x="2195736" y="261406"/>
            <a:ext cx="6552727" cy="4436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2200" b="1" i="0" kern="1200" cap="all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CTS and doorknob assembly at FREIA</a:t>
            </a:r>
          </a:p>
        </p:txBody>
      </p:sp>
      <p:pic>
        <p:nvPicPr>
          <p:cNvPr id="10" name="Picture 13" descr="FREI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2" y="6245300"/>
            <a:ext cx="934835" cy="45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RÃ©sultat de recherche d'images pour &quot;uppsala university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1"/>
          <a:stretch/>
        </p:blipFill>
        <p:spPr bwMode="auto">
          <a:xfrm>
            <a:off x="201920" y="6056307"/>
            <a:ext cx="652662" cy="7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2484540" y="4840845"/>
            <a:ext cx="1531983" cy="11264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1400" u="sng" kern="0" dirty="0">
                <a:latin typeface="+mj-lt"/>
              </a:rPr>
              <a:t>Implementation of the cavity and the coupler in the cryostat</a:t>
            </a:r>
            <a:endParaRPr lang="en-GB" sz="1400" u="sng" kern="0" dirty="0"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18237" y="2253913"/>
            <a:ext cx="1471990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1400" u="sng" kern="0" dirty="0">
                <a:latin typeface="+mj-lt"/>
              </a:rPr>
              <a:t>Assembly of the doorknob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594793" y="1852971"/>
            <a:ext cx="1897014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1400" u="sng" kern="0" dirty="0">
                <a:latin typeface="+mj-lt"/>
              </a:rPr>
              <a:t>Assembly and adjustment of the CTS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7" r="6258" b="19562"/>
          <a:stretch/>
        </p:blipFill>
        <p:spPr>
          <a:xfrm>
            <a:off x="66020" y="1013219"/>
            <a:ext cx="2603911" cy="26103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20" y="1004673"/>
            <a:ext cx="2617811" cy="34904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1" y="3623600"/>
            <a:ext cx="2397348" cy="31964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2"/>
          <a:stretch/>
        </p:blipFill>
        <p:spPr>
          <a:xfrm>
            <a:off x="5750811" y="4027924"/>
            <a:ext cx="3027428" cy="2610222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325845" y="4899070"/>
            <a:ext cx="147199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1400" u="sng" kern="0" dirty="0">
                <a:latin typeface="+mj-lt"/>
              </a:rPr>
              <a:t>Implementation of the coupler security signals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586912" y="3432880"/>
            <a:ext cx="1471990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1400" b="1" kern="0" dirty="0">
                <a:solidFill>
                  <a:srgbClr val="FF0000"/>
                </a:solidFill>
                <a:latin typeface="+mj-lt"/>
              </a:rPr>
              <a:t>Vacuum Photomultiplier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348640" y="5980375"/>
            <a:ext cx="1471990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1400" b="1" kern="0" dirty="0">
                <a:solidFill>
                  <a:srgbClr val="00B050"/>
                </a:solidFill>
                <a:latin typeface="+mj-lt"/>
              </a:rPr>
              <a:t>Air Photomultiplier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255763" y="6078491"/>
            <a:ext cx="1471990" cy="3336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1400" b="1" kern="0" dirty="0">
                <a:solidFill>
                  <a:srgbClr val="00B0F0"/>
                </a:solidFill>
                <a:latin typeface="+mj-lt"/>
              </a:rPr>
              <a:t>Electron pick up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472099" y="5967307"/>
            <a:ext cx="415953" cy="277993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058902" y="3858708"/>
            <a:ext cx="1777591" cy="46579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 flipV="1">
            <a:off x="8007409" y="5581515"/>
            <a:ext cx="8546" cy="524788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4325018" y="4305222"/>
            <a:ext cx="1471990" cy="3336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1400" b="1" kern="0" dirty="0">
                <a:solidFill>
                  <a:srgbClr val="002060"/>
                </a:solidFill>
                <a:latin typeface="+mj-lt"/>
              </a:rPr>
              <a:t>Vacuum gauge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5572207" y="4655964"/>
            <a:ext cx="486695" cy="507169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543300" y="6481692"/>
            <a:ext cx="2260555" cy="333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>
                <a:solidFill>
                  <a:schemeClr val="bg2"/>
                </a:solidFill>
                <a:latin typeface="+mj-lt"/>
              </a:rPr>
              <a:t>SLHiPP-8  -  T.Hamelin &amp; H.Li</a:t>
            </a:r>
          </a:p>
        </p:txBody>
      </p:sp>
    </p:spTree>
    <p:extLst>
      <p:ext uri="{BB962C8B-B14F-4D97-AF65-F5344CB8AC3E}">
        <p14:creationId xmlns:p14="http://schemas.microsoft.com/office/powerpoint/2010/main" val="395759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57500" y="435432"/>
            <a:ext cx="3429000" cy="36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sv-SE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FPC conditioning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713354"/>
              </p:ext>
            </p:extLst>
          </p:nvPr>
        </p:nvGraphicFramePr>
        <p:xfrm>
          <a:off x="381000" y="3766971"/>
          <a:ext cx="3733800" cy="2757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482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Loop control time (s)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sv-SE" sz="1000" b="0" kern="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 repeat rate (Hz)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1,2,3.5,7,14</a:t>
                      </a:r>
                      <a:endParaRPr lang="sv-SE" sz="1000" b="0" kern="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785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Vacuum upper limit (mbar)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5e-6</a:t>
                      </a:r>
                      <a:endParaRPr lang="sv-SE" sz="1000" b="0" kern="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Vacuum lower limit (mbar)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2e-6</a:t>
                      </a:r>
                      <a:endParaRPr lang="sv-SE" sz="1000" b="0" kern="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RF </a:t>
                      </a: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 limit (KW)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(for pulse less then 500us)</a:t>
                      </a:r>
                    </a:p>
                    <a:p>
                      <a:pPr marL="0" marR="0" lvl="0" indent="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(for pulse less then 500us)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 lower limit (KW)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sv-SE" sz="1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683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 pulse length (µs)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</a:t>
                      </a:r>
                      <a:endParaRPr lang="sv-SE" sz="1000" b="0" kern="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1520"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b="1" kern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 length step</a:t>
                      </a:r>
                      <a:endParaRPr lang="sv-SE" sz="1100" b="1" kern="8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µs. 100µs,. 200 µs,. </a:t>
                      </a:r>
                    </a:p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300µs,. 400 µs,. 500µs,. </a:t>
                      </a:r>
                    </a:p>
                    <a:p>
                      <a:pPr marL="0" indent="118745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800 µs,. 1,.5 </a:t>
                      </a:r>
                      <a:r>
                        <a:rPr lang="en-GB" sz="1000" b="0" kern="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,. </a:t>
                      </a:r>
                    </a:p>
                    <a:p>
                      <a:pPr marL="0" marR="0" indent="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GB" sz="1000" b="0" kern="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GB" sz="1000" b="0" kern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,. 2.6 </a:t>
                      </a:r>
                      <a:r>
                        <a:rPr lang="en-GB" sz="1000" b="0" kern="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endParaRPr lang="sv-SE" sz="1000" b="0" kern="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13" y="1676400"/>
            <a:ext cx="320744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stomShape 4"/>
          <p:cNvSpPr/>
          <p:nvPr/>
        </p:nvSpPr>
        <p:spPr>
          <a:xfrm>
            <a:off x="152400" y="1432935"/>
            <a:ext cx="5181600" cy="20722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FREIA conditioning program</a:t>
            </a:r>
            <a:endParaRPr dirty="0"/>
          </a:p>
          <a:p>
            <a:pPr marL="743040" lvl="1" indent="-285120">
              <a:buFont typeface="Wingdings" charset="2"/>
              <a:buChar char=""/>
            </a:pPr>
            <a:r>
              <a:rPr lang="sv-SE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Conditioning software </a:t>
            </a:r>
            <a:r>
              <a:rPr lang="sv-S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has been tested with ESS spoke cavity</a:t>
            </a:r>
            <a:endParaRPr sz="1600" dirty="0"/>
          </a:p>
          <a:p>
            <a:pPr marL="743040" lvl="1" indent="-285120">
              <a:buFont typeface="Wingdings" charset="2"/>
              <a:buChar char=""/>
            </a:pP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Several repetition rates has been implemented</a:t>
            </a:r>
          </a:p>
          <a:p>
            <a:pPr marL="457920" lvl="1">
              <a:buNone/>
            </a:pP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(1Hz,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2Hz, 3.5Hz, 7Hz, 14Hz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lang="sv-SE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743040" lvl="1" indent="-285120">
              <a:buFont typeface="Wingdings" charset="2"/>
              <a:buChar char=""/>
            </a:pPr>
            <a:r>
              <a:rPr lang="sv-SE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Key paremeters setting are following </a:t>
            </a:r>
            <a:r>
              <a:rPr lang="sv-SE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CEA’s</a:t>
            </a:r>
            <a:r>
              <a:rPr lang="sv-SE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sv-SE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suggestion,like</a:t>
            </a:r>
            <a:r>
              <a:rPr lang="sv-SE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interlock thresholds and vacuum </a:t>
            </a:r>
            <a:r>
              <a:rPr lang="sv-SE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thresholds</a:t>
            </a:r>
            <a:r>
              <a:rPr lang="sv-SE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sz="16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84" y="3766971"/>
            <a:ext cx="4578366" cy="2655597"/>
          </a:xfrm>
          <a:prstGeom prst="rect">
            <a:avLst/>
          </a:prstGeom>
        </p:spPr>
      </p:pic>
      <p:pic>
        <p:nvPicPr>
          <p:cNvPr id="11" name="Picture 8" descr="FREIA_logo.png">
            <a:extLst>
              <a:ext uri="{FF2B5EF4-FFF2-40B4-BE49-F238E27FC236}">
                <a16:creationId xmlns:a16="http://schemas.microsoft.com/office/drawing/2014/main" id="{27E933BC-B3BF-4056-A80F-980AC344A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" y="58189"/>
            <a:ext cx="1660847" cy="811608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</p:pic>
      <p:pic>
        <p:nvPicPr>
          <p:cNvPr id="13" name="Image 9">
            <a:extLst>
              <a:ext uri="{FF2B5EF4-FFF2-40B4-BE49-F238E27FC236}">
                <a16:creationId xmlns:a16="http://schemas.microsoft.com/office/drawing/2014/main" id="{A079345E-A83F-435D-B5ED-6C9A51368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414" y="246159"/>
            <a:ext cx="698678" cy="502420"/>
          </a:xfrm>
          <a:prstGeom prst="rect">
            <a:avLst/>
          </a:prstGeom>
        </p:spPr>
      </p:pic>
      <p:sp>
        <p:nvSpPr>
          <p:cNvPr id="14" name="ZoneTexte 6">
            <a:extLst>
              <a:ext uri="{FF2B5EF4-FFF2-40B4-BE49-F238E27FC236}">
                <a16:creationId xmlns:a16="http://schemas.microsoft.com/office/drawing/2014/main" id="{EB128AE3-D3C6-4051-AC1C-E5AF8EC28CA2}"/>
              </a:ext>
            </a:extLst>
          </p:cNvPr>
          <p:cNvSpPr txBox="1"/>
          <p:nvPr/>
        </p:nvSpPr>
        <p:spPr>
          <a:xfrm>
            <a:off x="3543300" y="6481692"/>
            <a:ext cx="2260555" cy="333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>
                <a:solidFill>
                  <a:schemeClr val="bg2"/>
                </a:solidFill>
                <a:latin typeface="+mj-lt"/>
              </a:rPr>
              <a:t>SLHiPP-8  -  T.Hamelin &amp; H.Li</a:t>
            </a:r>
          </a:p>
        </p:txBody>
      </p:sp>
    </p:spTree>
    <p:extLst>
      <p:ext uri="{BB962C8B-B14F-4D97-AF65-F5344CB8AC3E}">
        <p14:creationId xmlns:p14="http://schemas.microsoft.com/office/powerpoint/2010/main" val="294242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94"/>
    </mc:Choice>
    <mc:Fallback>
      <p:transition spd="slow" advTm="449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"/>
          <a:stretch/>
        </p:blipFill>
        <p:spPr bwMode="auto">
          <a:xfrm>
            <a:off x="838200" y="1617663"/>
            <a:ext cx="7222534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8300" y="329624"/>
            <a:ext cx="5867400" cy="36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sv-SE" sz="22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FPC conditioning block diagram</a:t>
            </a:r>
          </a:p>
        </p:txBody>
      </p:sp>
      <p:pic>
        <p:nvPicPr>
          <p:cNvPr id="8" name="Picture 8" descr="FREIA_logo.png">
            <a:extLst>
              <a:ext uri="{FF2B5EF4-FFF2-40B4-BE49-F238E27FC236}">
                <a16:creationId xmlns:a16="http://schemas.microsoft.com/office/drawing/2014/main" id="{0822C215-696B-4FFE-BDB9-EFFBEFE9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" y="58189"/>
            <a:ext cx="1660847" cy="811608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F07E3895-693D-4E03-87E4-5DDF5FF80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414" y="246159"/>
            <a:ext cx="698678" cy="502420"/>
          </a:xfrm>
          <a:prstGeom prst="rect">
            <a:avLst/>
          </a:prstGeom>
        </p:spPr>
      </p:pic>
      <p:sp>
        <p:nvSpPr>
          <p:cNvPr id="10" name="ZoneTexte 6">
            <a:extLst>
              <a:ext uri="{FF2B5EF4-FFF2-40B4-BE49-F238E27FC236}">
                <a16:creationId xmlns:a16="http://schemas.microsoft.com/office/drawing/2014/main" id="{509D4E12-3F93-49E3-8A2F-ECA983851490}"/>
              </a:ext>
            </a:extLst>
          </p:cNvPr>
          <p:cNvSpPr txBox="1"/>
          <p:nvPr/>
        </p:nvSpPr>
        <p:spPr>
          <a:xfrm>
            <a:off x="3543300" y="6481692"/>
            <a:ext cx="2260555" cy="333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>
                <a:solidFill>
                  <a:schemeClr val="bg2"/>
                </a:solidFill>
                <a:latin typeface="+mj-lt"/>
              </a:rPr>
              <a:t>SLHiPP-8  -  T.Hamelin &amp; H.Li</a:t>
            </a:r>
          </a:p>
        </p:txBody>
      </p:sp>
    </p:spTree>
    <p:extLst>
      <p:ext uri="{BB962C8B-B14F-4D97-AF65-F5344CB8AC3E}">
        <p14:creationId xmlns:p14="http://schemas.microsoft.com/office/powerpoint/2010/main" val="329207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585"/>
    </mc:Choice>
    <mc:Fallback>
      <p:transition spd="slow" advTm="15958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958" y="58188"/>
            <a:ext cx="3654083" cy="906117"/>
          </a:xfrm>
        </p:spPr>
        <p:txBody>
          <a:bodyPr>
            <a:normAutofit/>
          </a:bodyPr>
          <a:lstStyle/>
          <a:p>
            <a:r>
              <a:rPr lang="sv-SE" dirty="0"/>
              <a:t>FPC </a:t>
            </a:r>
            <a:r>
              <a:rPr lang="sv-SE" dirty="0" err="1"/>
              <a:t>warm</a:t>
            </a:r>
            <a:r>
              <a:rPr lang="sv-SE" dirty="0"/>
              <a:t> conditioning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3" y="2667000"/>
            <a:ext cx="8229600" cy="35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stomShape 4"/>
          <p:cNvSpPr/>
          <p:nvPr/>
        </p:nvSpPr>
        <p:spPr>
          <a:xfrm>
            <a:off x="152400" y="1338427"/>
            <a:ext cx="8991600" cy="20722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v-SE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Warm conditioning of FPC took 20 hours in total (</a:t>
            </a:r>
            <a:r>
              <a:rPr lang="sv-SE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effective</a:t>
            </a:r>
            <a:r>
              <a:rPr lang="sv-SE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conditionig time) </a:t>
            </a:r>
            <a:endParaRPr dirty="0"/>
          </a:p>
          <a:p>
            <a:pPr marL="743040" lvl="1" indent="-285120">
              <a:buFont typeface="Wingdings" charset="2"/>
              <a:buChar char=""/>
            </a:pPr>
            <a:r>
              <a:rPr lang="sv-SE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lot of outgassing happend at low power with short </a:t>
            </a:r>
            <a:r>
              <a:rPr lang="sv-SE" sz="1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pulses</a:t>
            </a:r>
            <a:r>
              <a:rPr lang="sv-S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</a:t>
            </a:r>
            <a:r>
              <a:rPr lang="sv-SE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10 hours was spend at 50us phase</a:t>
            </a:r>
          </a:p>
          <a:p>
            <a:pPr marL="743040" lvl="1" indent="-285120">
              <a:buFont typeface="Wingdings" charset="2"/>
              <a:buChar char=""/>
            </a:pP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Several repetition rates has been implemented for 500 </a:t>
            </a:r>
            <a:r>
              <a:rPr lang="sv-SE" altLang="zh-CN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us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sv-SE" altLang="zh-CN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pulses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(1Hz,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2Hz, 3.5Hz, 7Hz, 14Hz</a:t>
            </a:r>
            <a:r>
              <a:rPr lang="sv-SE" altLang="zh-CN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lang="sv-SE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743040" lvl="1" indent="-285120">
              <a:buFont typeface="Wingdings" charset="2"/>
              <a:buChar char=""/>
            </a:pPr>
            <a:r>
              <a:rPr lang="sv-SE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300kW power with 2.6 ms pulses is reached </a:t>
            </a:r>
            <a:endParaRPr sz="16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8" name="Picture 8" descr="FREIA_logo.png">
            <a:extLst>
              <a:ext uri="{FF2B5EF4-FFF2-40B4-BE49-F238E27FC236}">
                <a16:creationId xmlns:a16="http://schemas.microsoft.com/office/drawing/2014/main" id="{6884B4D0-91C5-4A25-AE28-7C6050CC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" y="58189"/>
            <a:ext cx="1660847" cy="811608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7D5F27B2-D9A2-4033-8A2E-D758C7DE7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414" y="246159"/>
            <a:ext cx="698678" cy="502420"/>
          </a:xfrm>
          <a:prstGeom prst="rect">
            <a:avLst/>
          </a:prstGeom>
        </p:spPr>
      </p:pic>
      <p:sp>
        <p:nvSpPr>
          <p:cNvPr id="10" name="ZoneTexte 6">
            <a:extLst>
              <a:ext uri="{FF2B5EF4-FFF2-40B4-BE49-F238E27FC236}">
                <a16:creationId xmlns:a16="http://schemas.microsoft.com/office/drawing/2014/main" id="{92C77470-0217-4B1A-9C35-EFD6F5266566}"/>
              </a:ext>
            </a:extLst>
          </p:cNvPr>
          <p:cNvSpPr txBox="1"/>
          <p:nvPr/>
        </p:nvSpPr>
        <p:spPr>
          <a:xfrm>
            <a:off x="3543300" y="6481692"/>
            <a:ext cx="2260555" cy="333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1400" kern="0" dirty="0">
                <a:solidFill>
                  <a:schemeClr val="bg2"/>
                </a:solidFill>
                <a:latin typeface="+mj-lt"/>
              </a:rPr>
              <a:t>SLHiPP-8  -  T.Hamelin &amp; H.Li</a:t>
            </a:r>
          </a:p>
        </p:txBody>
      </p:sp>
    </p:spTree>
    <p:extLst>
      <p:ext uri="{BB962C8B-B14F-4D97-AF65-F5344CB8AC3E}">
        <p14:creationId xmlns:p14="http://schemas.microsoft.com/office/powerpoint/2010/main" val="2919258440"/>
      </p:ext>
    </p:extLst>
  </p:cSld>
  <p:clrMapOvr>
    <a:masterClrMapping/>
  </p:clrMapOvr>
</p:sld>
</file>

<file path=ppt/theme/theme1.xml><?xml version="1.0" encoding="utf-8"?>
<a:theme xmlns:a="http://schemas.openxmlformats.org/drawingml/2006/main" name="6_IPHI_CP">
  <a:themeElements>
    <a:clrScheme name="IPHI_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wrap="square" rtlCol="0" anchor="ctr">
        <a:spAutoFit/>
      </a:bodyPr>
      <a:lstStyle>
        <a:defPPr algn="ctr">
          <a:buNone/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17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lnSpc>
            <a:spcPct val="120000"/>
          </a:lnSpc>
          <a:buNone/>
          <a:defRPr sz="1400" kern="0" dirty="0" smtClean="0">
            <a:latin typeface="+mj-lt"/>
          </a:defRPr>
        </a:defPPr>
      </a:lstStyle>
    </a:txDef>
  </a:objectDefaults>
  <a:extraClrSchemeLst>
    <a:extraClrScheme>
      <a:clrScheme name="IPHI_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141359</TotalTime>
  <Words>1590</Words>
  <Application>Microsoft Office PowerPoint</Application>
  <PresentationFormat>Bildspel på skärmen (4:3)</PresentationFormat>
  <Paragraphs>387</Paragraphs>
  <Slides>21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31" baseType="lpstr">
      <vt:lpstr>DejaVu Sans</vt:lpstr>
      <vt:lpstr>宋体</vt:lpstr>
      <vt:lpstr>宋体</vt:lpstr>
      <vt:lpstr>Arial</vt:lpstr>
      <vt:lpstr>Calibri</vt:lpstr>
      <vt:lpstr>Comic Sans MS</vt:lpstr>
      <vt:lpstr>Symbol</vt:lpstr>
      <vt:lpstr>Times New Roman</vt:lpstr>
      <vt:lpstr>Wingdings</vt:lpstr>
      <vt:lpstr>6_IPHI_CP</vt:lpstr>
      <vt:lpstr>ESS Elliptical high-beta cavity package test results  -  Thibault Hamelin Han LI  -  SLHiPP-8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FPC warm conditioning</vt:lpstr>
      <vt:lpstr>FPC cold conditioning</vt:lpstr>
      <vt:lpstr>PowerPoint-presentation</vt:lpstr>
      <vt:lpstr>PowerPoint-presentation</vt:lpstr>
      <vt:lpstr>Frequency Sensitivity to Pressure</vt:lpstr>
      <vt:lpstr>PowerPoint-presentation</vt:lpstr>
      <vt:lpstr>Cavity conditioning and Test</vt:lpstr>
      <vt:lpstr>Conclution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Av. Prog</dc:title>
  <dc:creator>ARCAMBAL Christian</dc:creator>
  <cp:lastModifiedBy>HP</cp:lastModifiedBy>
  <cp:revision>4668</cp:revision>
  <cp:lastPrinted>2017-01-16T11:28:52Z</cp:lastPrinted>
  <dcterms:created xsi:type="dcterms:W3CDTF">2006-03-11T15:04:19Z</dcterms:created>
  <dcterms:modified xsi:type="dcterms:W3CDTF">2018-06-11T21:16:08Z</dcterms:modified>
</cp:coreProperties>
</file>