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9" r:id="rId1"/>
    <p:sldMasterId id="2147483694" r:id="rId2"/>
    <p:sldMasterId id="2147483727" r:id="rId3"/>
    <p:sldMasterId id="2147483731" r:id="rId4"/>
    <p:sldMasterId id="2147483862" r:id="rId5"/>
  </p:sldMasterIdLst>
  <p:notesMasterIdLst>
    <p:notesMasterId r:id="rId30"/>
  </p:notesMasterIdLst>
  <p:handoutMasterIdLst>
    <p:handoutMasterId r:id="rId31"/>
  </p:handoutMasterIdLst>
  <p:sldIdLst>
    <p:sldId id="394" r:id="rId6"/>
    <p:sldId id="671" r:id="rId7"/>
    <p:sldId id="765" r:id="rId8"/>
    <p:sldId id="806" r:id="rId9"/>
    <p:sldId id="767" r:id="rId10"/>
    <p:sldId id="768" r:id="rId11"/>
    <p:sldId id="769" r:id="rId12"/>
    <p:sldId id="770" r:id="rId13"/>
    <p:sldId id="771" r:id="rId14"/>
    <p:sldId id="772" r:id="rId15"/>
    <p:sldId id="775" r:id="rId16"/>
    <p:sldId id="773" r:id="rId17"/>
    <p:sldId id="814" r:id="rId18"/>
    <p:sldId id="777" r:id="rId19"/>
    <p:sldId id="776" r:id="rId20"/>
    <p:sldId id="830" r:id="rId21"/>
    <p:sldId id="818" r:id="rId22"/>
    <p:sldId id="823" r:id="rId23"/>
    <p:sldId id="825" r:id="rId24"/>
    <p:sldId id="828" r:id="rId25"/>
    <p:sldId id="829" r:id="rId26"/>
    <p:sldId id="817" r:id="rId27"/>
    <p:sldId id="783" r:id="rId28"/>
    <p:sldId id="812" r:id="rId29"/>
  </p:sldIdLst>
  <p:sldSz cx="9144000" cy="6858000" type="screen4x3"/>
  <p:notesSz cx="6811963"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dellier-Desages Florence" initials="AF" lastIdx="9" clrIdx="0">
    <p:extLst>
      <p:ext uri="{19B8F6BF-5375-455C-9EA6-DF929625EA0E}">
        <p15:presenceInfo xmlns:p15="http://schemas.microsoft.com/office/powerpoint/2012/main" userId="S-1-5-21-343818398-2000478354-839522115-24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EA"/>
    <a:srgbClr val="FF3300"/>
    <a:srgbClr val="DBD600"/>
    <a:srgbClr val="666666"/>
    <a:srgbClr val="80808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075" autoAdjust="0"/>
  </p:normalViewPr>
  <p:slideViewPr>
    <p:cSldViewPr snapToGrid="0">
      <p:cViewPr varScale="1">
        <p:scale>
          <a:sx n="66" d="100"/>
          <a:sy n="66" d="100"/>
        </p:scale>
        <p:origin x="1356" y="3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9396"/>
    </p:cViewPr>
  </p:sorterViewPr>
  <p:notesViewPr>
    <p:cSldViewPr snapToGrid="0">
      <p:cViewPr varScale="1">
        <p:scale>
          <a:sx n="52" d="100"/>
          <a:sy n="52" d="100"/>
        </p:scale>
        <p:origin x="2592" y="78"/>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fld id="{D14C3DA1-9BFE-4D5D-B25D-7CC592D9C3C5}" type="datetimeFigureOut">
              <a:rPr lang="fr-FR" smtClean="0"/>
              <a:t>12/06/2018</a:t>
            </a:fld>
            <a:endParaRPr lang="fr-FR"/>
          </a:p>
        </p:txBody>
      </p:sp>
      <p:sp>
        <p:nvSpPr>
          <p:cNvPr id="4" name="Espace réservé du pied de page 3"/>
          <p:cNvSpPr>
            <a:spLocks noGrp="1"/>
          </p:cNvSpPr>
          <p:nvPr>
            <p:ph type="ftr" sz="quarter" idx="2"/>
          </p:nvPr>
        </p:nvSpPr>
        <p:spPr>
          <a:xfrm>
            <a:off x="0" y="9443662"/>
            <a:ext cx="2951851" cy="497126"/>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8536" y="9443662"/>
            <a:ext cx="2951851" cy="497126"/>
          </a:xfrm>
          <a:prstGeom prst="rect">
            <a:avLst/>
          </a:prstGeom>
        </p:spPr>
        <p:txBody>
          <a:bodyPr vert="horz" lIns="91440" tIns="45720" rIns="91440" bIns="45720" rtlCol="0" anchor="b"/>
          <a:lstStyle>
            <a:lvl1pPr algn="r">
              <a:defRPr sz="1200"/>
            </a:lvl1pPr>
          </a:lstStyle>
          <a:p>
            <a:fld id="{6B21956D-7473-4ACD-A8EB-84381C2C4BE4}" type="slidenum">
              <a:rPr lang="fr-FR" smtClean="0"/>
              <a:t>‹N°›</a:t>
            </a:fld>
            <a:endParaRPr lang="fr-FR"/>
          </a:p>
        </p:txBody>
      </p:sp>
    </p:spTree>
    <p:extLst>
      <p:ext uri="{BB962C8B-B14F-4D97-AF65-F5344CB8AC3E}">
        <p14:creationId xmlns:p14="http://schemas.microsoft.com/office/powerpoint/2010/main" val="12477152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4F3AFE2C-5007-4057-8DFB-EC24DF7E4136}" type="datetimeFigureOut">
              <a:rPr lang="fr-FR" smtClean="0"/>
              <a:pPr/>
              <a:t>12/06/2018</a:t>
            </a:fld>
            <a:endParaRPr lang="fr-FR"/>
          </a:p>
        </p:txBody>
      </p:sp>
      <p:sp>
        <p:nvSpPr>
          <p:cNvPr id="4" name="Espace réservé de l'image des diapositives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1197" y="4722694"/>
            <a:ext cx="5449570" cy="4474131"/>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C625FE0B-B3A6-4AF6-B265-A109385ED237}" type="slidenum">
              <a:rPr lang="fr-FR" smtClean="0"/>
              <a:pPr/>
              <a:t>‹N°›</a:t>
            </a:fld>
            <a:endParaRPr lang="fr-FR"/>
          </a:p>
        </p:txBody>
      </p:sp>
    </p:spTree>
    <p:extLst>
      <p:ext uri="{BB962C8B-B14F-4D97-AF65-F5344CB8AC3E}">
        <p14:creationId xmlns:p14="http://schemas.microsoft.com/office/powerpoint/2010/main" val="2771897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Tree>
    <p:extLst>
      <p:ext uri="{BB962C8B-B14F-4D97-AF65-F5344CB8AC3E}">
        <p14:creationId xmlns:p14="http://schemas.microsoft.com/office/powerpoint/2010/main" val="258563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pPr>
              <a:defRPr/>
            </a:pPr>
            <a:endParaRPr lang="fr-FR">
              <a:solidFill>
                <a:srgbClr val="000000"/>
              </a:solidFill>
            </a:endParaRPr>
          </a:p>
        </p:txBody>
      </p:sp>
      <p:sp>
        <p:nvSpPr>
          <p:cNvPr id="5" name="Espace réservé du numéro de diapositive 4"/>
          <p:cNvSpPr>
            <a:spLocks noGrp="1"/>
          </p:cNvSpPr>
          <p:nvPr>
            <p:ph type="sldNum" sz="quarter" idx="11"/>
          </p:nvPr>
        </p:nvSpPr>
        <p:spPr/>
        <p:txBody>
          <a:bodyPr/>
          <a:lstStyle/>
          <a:p>
            <a:pPr>
              <a:defRPr/>
            </a:pPr>
            <a:fld id="{68BDF97A-C648-401A-8383-DC0E87CEF8E9}" type="slidenum">
              <a:rPr lang="fr-FR" smtClean="0">
                <a:solidFill>
                  <a:srgbClr val="000000"/>
                </a:solidFill>
              </a:rPr>
              <a:pPr>
                <a:defRPr/>
              </a:pPr>
              <a:t>3</a:t>
            </a:fld>
            <a:endParaRPr lang="fr-FR">
              <a:solidFill>
                <a:srgbClr val="000000"/>
              </a:solidFill>
            </a:endParaRPr>
          </a:p>
        </p:txBody>
      </p:sp>
    </p:spTree>
    <p:extLst>
      <p:ext uri="{BB962C8B-B14F-4D97-AF65-F5344CB8AC3E}">
        <p14:creationId xmlns:p14="http://schemas.microsoft.com/office/powerpoint/2010/main" val="151004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pPr>
              <a:defRPr/>
            </a:pPr>
            <a:endParaRPr lang="fr-FR">
              <a:solidFill>
                <a:srgbClr val="000000"/>
              </a:solidFill>
            </a:endParaRPr>
          </a:p>
        </p:txBody>
      </p:sp>
      <p:sp>
        <p:nvSpPr>
          <p:cNvPr id="5" name="Espace réservé du numéro de diapositive 4"/>
          <p:cNvSpPr>
            <a:spLocks noGrp="1"/>
          </p:cNvSpPr>
          <p:nvPr>
            <p:ph type="sldNum" sz="quarter" idx="11"/>
          </p:nvPr>
        </p:nvSpPr>
        <p:spPr/>
        <p:txBody>
          <a:bodyPr/>
          <a:lstStyle/>
          <a:p>
            <a:pPr>
              <a:defRPr/>
            </a:pPr>
            <a:fld id="{68BDF97A-C648-401A-8383-DC0E87CEF8E9}" type="slidenum">
              <a:rPr lang="fr-FR" smtClean="0">
                <a:solidFill>
                  <a:srgbClr val="000000"/>
                </a:solidFill>
              </a:rPr>
              <a:pPr>
                <a:defRPr/>
              </a:pPr>
              <a:t>5</a:t>
            </a:fld>
            <a:endParaRPr lang="fr-FR">
              <a:solidFill>
                <a:srgbClr val="000000"/>
              </a:solidFill>
            </a:endParaRPr>
          </a:p>
        </p:txBody>
      </p:sp>
    </p:spTree>
    <p:extLst>
      <p:ext uri="{BB962C8B-B14F-4D97-AF65-F5344CB8AC3E}">
        <p14:creationId xmlns:p14="http://schemas.microsoft.com/office/powerpoint/2010/main" val="1577857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pPr>
              <a:defRPr/>
            </a:pPr>
            <a:endParaRPr lang="fr-FR">
              <a:solidFill>
                <a:srgbClr val="000000"/>
              </a:solidFill>
            </a:endParaRPr>
          </a:p>
        </p:txBody>
      </p:sp>
      <p:sp>
        <p:nvSpPr>
          <p:cNvPr id="5" name="Espace réservé du numéro de diapositive 4"/>
          <p:cNvSpPr>
            <a:spLocks noGrp="1"/>
          </p:cNvSpPr>
          <p:nvPr>
            <p:ph type="sldNum" sz="quarter" idx="11"/>
          </p:nvPr>
        </p:nvSpPr>
        <p:spPr/>
        <p:txBody>
          <a:bodyPr/>
          <a:lstStyle/>
          <a:p>
            <a:pPr>
              <a:defRPr/>
            </a:pPr>
            <a:fld id="{68BDF97A-C648-401A-8383-DC0E87CEF8E9}" type="slidenum">
              <a:rPr lang="fr-FR" smtClean="0">
                <a:solidFill>
                  <a:srgbClr val="000000"/>
                </a:solidFill>
              </a:rPr>
              <a:pPr>
                <a:defRPr/>
              </a:pPr>
              <a:t>7</a:t>
            </a:fld>
            <a:endParaRPr lang="fr-FR">
              <a:solidFill>
                <a:srgbClr val="000000"/>
              </a:solidFill>
            </a:endParaRPr>
          </a:p>
        </p:txBody>
      </p:sp>
    </p:spTree>
    <p:extLst>
      <p:ext uri="{BB962C8B-B14F-4D97-AF65-F5344CB8AC3E}">
        <p14:creationId xmlns:p14="http://schemas.microsoft.com/office/powerpoint/2010/main" val="1703737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pPr>
              <a:defRPr/>
            </a:pPr>
            <a:endParaRPr lang="fr-FR">
              <a:solidFill>
                <a:srgbClr val="000000"/>
              </a:solidFill>
            </a:endParaRPr>
          </a:p>
        </p:txBody>
      </p:sp>
      <p:sp>
        <p:nvSpPr>
          <p:cNvPr id="5" name="Espace réservé du numéro de diapositive 4"/>
          <p:cNvSpPr>
            <a:spLocks noGrp="1"/>
          </p:cNvSpPr>
          <p:nvPr>
            <p:ph type="sldNum" sz="quarter" idx="11"/>
          </p:nvPr>
        </p:nvSpPr>
        <p:spPr/>
        <p:txBody>
          <a:bodyPr/>
          <a:lstStyle/>
          <a:p>
            <a:pPr>
              <a:defRPr/>
            </a:pPr>
            <a:fld id="{68BDF97A-C648-401A-8383-DC0E87CEF8E9}" type="slidenum">
              <a:rPr lang="fr-FR" smtClean="0">
                <a:solidFill>
                  <a:srgbClr val="000000"/>
                </a:solidFill>
              </a:rPr>
              <a:pPr>
                <a:defRPr/>
              </a:pPr>
              <a:t>8</a:t>
            </a:fld>
            <a:endParaRPr lang="fr-FR">
              <a:solidFill>
                <a:srgbClr val="000000"/>
              </a:solidFill>
            </a:endParaRPr>
          </a:p>
        </p:txBody>
      </p:sp>
    </p:spTree>
    <p:extLst>
      <p:ext uri="{BB962C8B-B14F-4D97-AF65-F5344CB8AC3E}">
        <p14:creationId xmlns:p14="http://schemas.microsoft.com/office/powerpoint/2010/main" val="1080881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pPr>
              <a:defRPr/>
            </a:pPr>
            <a:endParaRPr lang="fr-FR">
              <a:solidFill>
                <a:srgbClr val="000000"/>
              </a:solidFill>
            </a:endParaRPr>
          </a:p>
        </p:txBody>
      </p:sp>
      <p:sp>
        <p:nvSpPr>
          <p:cNvPr id="5" name="Espace réservé du numéro de diapositive 4"/>
          <p:cNvSpPr>
            <a:spLocks noGrp="1"/>
          </p:cNvSpPr>
          <p:nvPr>
            <p:ph type="sldNum" sz="quarter" idx="11"/>
          </p:nvPr>
        </p:nvSpPr>
        <p:spPr/>
        <p:txBody>
          <a:bodyPr/>
          <a:lstStyle/>
          <a:p>
            <a:pPr>
              <a:defRPr/>
            </a:pPr>
            <a:fld id="{68BDF97A-C648-401A-8383-DC0E87CEF8E9}" type="slidenum">
              <a:rPr lang="fr-FR" smtClean="0">
                <a:solidFill>
                  <a:srgbClr val="000000"/>
                </a:solidFill>
              </a:rPr>
              <a:pPr>
                <a:defRPr/>
              </a:pPr>
              <a:t>9</a:t>
            </a:fld>
            <a:endParaRPr lang="fr-FR">
              <a:solidFill>
                <a:srgbClr val="000000"/>
              </a:solidFill>
            </a:endParaRPr>
          </a:p>
        </p:txBody>
      </p:sp>
    </p:spTree>
    <p:extLst>
      <p:ext uri="{BB962C8B-B14F-4D97-AF65-F5344CB8AC3E}">
        <p14:creationId xmlns:p14="http://schemas.microsoft.com/office/powerpoint/2010/main" val="800512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pPr>
              <a:defRPr/>
            </a:pPr>
            <a:endParaRPr lang="fr-FR">
              <a:solidFill>
                <a:srgbClr val="000000"/>
              </a:solidFill>
            </a:endParaRPr>
          </a:p>
        </p:txBody>
      </p:sp>
      <p:sp>
        <p:nvSpPr>
          <p:cNvPr id="5" name="Espace réservé du numéro de diapositive 4"/>
          <p:cNvSpPr>
            <a:spLocks noGrp="1"/>
          </p:cNvSpPr>
          <p:nvPr>
            <p:ph type="sldNum" sz="quarter" idx="11"/>
          </p:nvPr>
        </p:nvSpPr>
        <p:spPr/>
        <p:txBody>
          <a:bodyPr/>
          <a:lstStyle/>
          <a:p>
            <a:pPr>
              <a:defRPr/>
            </a:pPr>
            <a:fld id="{68BDF97A-C648-401A-8383-DC0E87CEF8E9}" type="slidenum">
              <a:rPr lang="fr-FR" smtClean="0">
                <a:solidFill>
                  <a:srgbClr val="000000"/>
                </a:solidFill>
              </a:rPr>
              <a:pPr>
                <a:defRPr/>
              </a:pPr>
              <a:t>14</a:t>
            </a:fld>
            <a:endParaRPr lang="fr-FR">
              <a:solidFill>
                <a:srgbClr val="000000"/>
              </a:solidFill>
            </a:endParaRPr>
          </a:p>
        </p:txBody>
      </p:sp>
    </p:spTree>
    <p:extLst>
      <p:ext uri="{BB962C8B-B14F-4D97-AF65-F5344CB8AC3E}">
        <p14:creationId xmlns:p14="http://schemas.microsoft.com/office/powerpoint/2010/main" val="1143867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pPr>
              <a:defRPr/>
            </a:pPr>
            <a:endParaRPr lang="fr-FR">
              <a:solidFill>
                <a:srgbClr val="000000"/>
              </a:solidFill>
            </a:endParaRPr>
          </a:p>
        </p:txBody>
      </p:sp>
      <p:sp>
        <p:nvSpPr>
          <p:cNvPr id="5" name="Espace réservé du numéro de diapositive 4"/>
          <p:cNvSpPr>
            <a:spLocks noGrp="1"/>
          </p:cNvSpPr>
          <p:nvPr>
            <p:ph type="sldNum" sz="quarter" idx="11"/>
          </p:nvPr>
        </p:nvSpPr>
        <p:spPr/>
        <p:txBody>
          <a:bodyPr/>
          <a:lstStyle/>
          <a:p>
            <a:pPr>
              <a:defRPr/>
            </a:pPr>
            <a:fld id="{68BDF97A-C648-401A-8383-DC0E87CEF8E9}" type="slidenum">
              <a:rPr lang="fr-FR" smtClean="0">
                <a:solidFill>
                  <a:srgbClr val="000000"/>
                </a:solidFill>
              </a:rPr>
              <a:pPr>
                <a:defRPr/>
              </a:pPr>
              <a:t>15</a:t>
            </a:fld>
            <a:endParaRPr lang="fr-FR">
              <a:solidFill>
                <a:srgbClr val="000000"/>
              </a:solidFill>
            </a:endParaRPr>
          </a:p>
        </p:txBody>
      </p:sp>
    </p:spTree>
    <p:extLst>
      <p:ext uri="{BB962C8B-B14F-4D97-AF65-F5344CB8AC3E}">
        <p14:creationId xmlns:p14="http://schemas.microsoft.com/office/powerpoint/2010/main" val="528956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Project d’envergure avec</a:t>
            </a:r>
            <a:r>
              <a:rPr lang="fr-FR" baseline="0" dirty="0" smtClean="0"/>
              <a:t> une </a:t>
            </a:r>
            <a:r>
              <a:rPr lang="fr-FR" dirty="0" smtClean="0"/>
              <a:t>équipe</a:t>
            </a:r>
            <a:r>
              <a:rPr lang="fr-FR" baseline="0" dirty="0" smtClean="0"/>
              <a:t> de plus de 80 personnes qu’il faut organiser le travail </a:t>
            </a:r>
            <a:endParaRPr lang="en-US" dirty="0"/>
          </a:p>
        </p:txBody>
      </p:sp>
    </p:spTree>
    <p:extLst>
      <p:ext uri="{BB962C8B-B14F-4D97-AF65-F5344CB8AC3E}">
        <p14:creationId xmlns:p14="http://schemas.microsoft.com/office/powerpoint/2010/main" val="1994090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1 visuel">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310128" cy="6858000"/>
          </a:xfrm>
          <a:prstGeom prst="rect">
            <a:avLst/>
          </a:prstGeom>
        </p:spPr>
      </p:pic>
      <p:sp>
        <p:nvSpPr>
          <p:cNvPr id="2" name="Titre 1"/>
          <p:cNvSpPr>
            <a:spLocks noGrp="1"/>
          </p:cNvSpPr>
          <p:nvPr>
            <p:ph type="ctrTitle"/>
          </p:nvPr>
        </p:nvSpPr>
        <p:spPr>
          <a:xfrm>
            <a:off x="3960001" y="1855288"/>
            <a:ext cx="4788464" cy="1429696"/>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9" name="Espace réservé du texte 8"/>
          <p:cNvSpPr>
            <a:spLocks noGrp="1"/>
          </p:cNvSpPr>
          <p:nvPr>
            <p:ph type="body" sz="quarter" idx="13" hasCustomPrompt="1"/>
          </p:nvPr>
        </p:nvSpPr>
        <p:spPr>
          <a:xfrm>
            <a:off x="3960001" y="5445224"/>
            <a:ext cx="4788464" cy="288032"/>
          </a:xfrm>
        </p:spPr>
        <p:txBody>
          <a:bodyPr anchor="b" anchorCtr="0"/>
          <a:lstStyle>
            <a:lvl1pPr marL="0" indent="0">
              <a:buFont typeface="Arial" pitchFamily="34" charset="0"/>
              <a:buNone/>
              <a:defRPr sz="851" b="0">
                <a:solidFill>
                  <a:srgbClr val="666666"/>
                </a:solidFill>
              </a:defRPr>
            </a:lvl1pPr>
          </a:lstStyle>
          <a:p>
            <a:pPr lvl="0"/>
            <a:r>
              <a:rPr lang="fr-FR" dirty="0" smtClean="0"/>
              <a:t>Nom événement | Prénom Nom</a:t>
            </a:r>
            <a:endParaRPr lang="fr-FR" dirty="0"/>
          </a:p>
        </p:txBody>
      </p:sp>
      <p:sp>
        <p:nvSpPr>
          <p:cNvPr id="11" name="Sous-titre 2"/>
          <p:cNvSpPr>
            <a:spLocks noGrp="1"/>
          </p:cNvSpPr>
          <p:nvPr>
            <p:ph type="subTitle" idx="1"/>
          </p:nvPr>
        </p:nvSpPr>
        <p:spPr>
          <a:xfrm>
            <a:off x="3960001" y="5805264"/>
            <a:ext cx="3060272" cy="504056"/>
          </a:xfrm>
        </p:spPr>
        <p:txBody>
          <a:bodyPr anchor="b" anchorCtr="0"/>
          <a:lstStyle>
            <a:lvl1pPr marL="0" indent="0" algn="l">
              <a:buNone/>
              <a:defRPr sz="1551" cap="all" baseline="0">
                <a:solidFill>
                  <a:srgbClr val="666666"/>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FR" smtClean="0"/>
              <a:t>Modifiez le style des sous-titres du masque</a:t>
            </a:r>
            <a:endParaRPr lang="fr-FR" dirty="0"/>
          </a:p>
        </p:txBody>
      </p:sp>
      <p:pic>
        <p:nvPicPr>
          <p:cNvPr id="28" name="Image 2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6010279" y="32420"/>
            <a:ext cx="1009994" cy="1092324"/>
          </a:xfrm>
          <a:prstGeom prst="rect">
            <a:avLst/>
          </a:prstGeom>
          <a:noFill/>
        </p:spPr>
      </p:pic>
      <p:pic>
        <p:nvPicPr>
          <p:cNvPr id="29" name="Bild 9" descr="Macintosh HD:Users:mathiasbrandin:Documents:Bilder:ESS-Logos:Logo2.jpeg"/>
          <p:cNvPicPr/>
          <p:nvPr userDrawn="1"/>
        </p:nvPicPr>
        <p:blipFill>
          <a:blip r:embed="rId4"/>
          <a:srcRect/>
          <a:stretch>
            <a:fillRect/>
          </a:stretch>
        </p:blipFill>
        <p:spPr bwMode="auto">
          <a:xfrm>
            <a:off x="7104183" y="32420"/>
            <a:ext cx="2004322" cy="948308"/>
          </a:xfrm>
          <a:prstGeom prst="rect">
            <a:avLst/>
          </a:prstGeom>
          <a:noFill/>
          <a:ln w="9525">
            <a:noFill/>
            <a:miter lim="800000"/>
            <a:headEnd/>
            <a:tailEnd/>
          </a:ln>
        </p:spPr>
      </p:pic>
      <p:pic>
        <p:nvPicPr>
          <p:cNvPr id="3" name="Image 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3673512"/>
            <a:ext cx="9144000" cy="1383183"/>
          </a:xfrm>
          <a:prstGeom prst="rect">
            <a:avLst/>
          </a:prstGeom>
        </p:spPr>
      </p:pic>
    </p:spTree>
    <p:extLst>
      <p:ext uri="{BB962C8B-B14F-4D97-AF65-F5344CB8AC3E}">
        <p14:creationId xmlns:p14="http://schemas.microsoft.com/office/powerpoint/2010/main" val="435432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1_Texte">
    <p:spTree>
      <p:nvGrpSpPr>
        <p:cNvPr id="1" name=""/>
        <p:cNvGrpSpPr/>
        <p:nvPr/>
      </p:nvGrpSpPr>
      <p:grpSpPr>
        <a:xfrm>
          <a:off x="0" y="0"/>
          <a:ext cx="0" cy="0"/>
          <a:chOff x="0" y="0"/>
          <a:chExt cx="0" cy="0"/>
        </a:xfrm>
      </p:grpSpPr>
      <p:pic>
        <p:nvPicPr>
          <p:cNvPr id="8" name="Image 7" descr="bandeau_intercalair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0128" y="0"/>
            <a:ext cx="5833872" cy="6858000"/>
          </a:xfrm>
          <a:prstGeom prst="rect">
            <a:avLst/>
          </a:prstGeom>
        </p:spPr>
      </p:pic>
      <p:pic>
        <p:nvPicPr>
          <p:cNvPr id="7" name="Image 6" descr="bandeau_dernière.png"/>
          <p:cNvPicPr>
            <a:picLocks noChangeAspect="1"/>
          </p:cNvPicPr>
          <p:nvPr userDrawn="1"/>
        </p:nvPicPr>
        <p:blipFill>
          <a:blip r:embed="rId3" cstate="screen">
            <a:extLst>
              <a:ext uri="{28A0092B-C50C-407E-A947-70E740481C1C}">
                <a14:useLocalDpi xmlns:a14="http://schemas.microsoft.com/office/drawing/2010/main"/>
              </a:ext>
            </a:extLst>
          </a:blip>
          <a:srcRect b="15350"/>
          <a:stretch>
            <a:fillRect/>
          </a:stretch>
        </p:blipFill>
        <p:spPr>
          <a:xfrm>
            <a:off x="3310128" y="0"/>
            <a:ext cx="5833872" cy="5805264"/>
          </a:xfrm>
          <a:prstGeom prst="rect">
            <a:avLst/>
          </a:prstGeom>
        </p:spPr>
      </p:pic>
      <p:sp>
        <p:nvSpPr>
          <p:cNvPr id="2" name="Titre 1"/>
          <p:cNvSpPr>
            <a:spLocks noGrp="1"/>
          </p:cNvSpPr>
          <p:nvPr>
            <p:ph type="title"/>
          </p:nvPr>
        </p:nvSpPr>
        <p:spPr>
          <a:xfrm>
            <a:off x="7138800" y="5799600"/>
            <a:ext cx="1897200" cy="943200"/>
          </a:xfrm>
        </p:spPr>
        <p:txBody>
          <a:bodyPr anchor="t" anchorCtr="0"/>
          <a:lstStyle>
            <a:lvl1pPr>
              <a:lnSpc>
                <a:spcPts val="1200"/>
              </a:lnSpc>
              <a:defRPr sz="851" b="0" cap="none" baseline="0">
                <a:solidFill>
                  <a:schemeClr val="bg2"/>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3539507" y="5799600"/>
            <a:ext cx="3552775" cy="943200"/>
          </a:xfrm>
        </p:spPr>
        <p:txBody>
          <a:bodyPr/>
          <a:lstStyle>
            <a:lvl1pPr marL="0" indent="0">
              <a:lnSpc>
                <a:spcPts val="1200"/>
              </a:lnSpc>
              <a:spcAft>
                <a:spcPts val="0"/>
              </a:spcAft>
              <a:buFont typeface="Arial" pitchFamily="34" charset="0"/>
              <a:buNone/>
              <a:defRPr sz="800">
                <a:solidFill>
                  <a:schemeClr val="bg1"/>
                </a:solidFill>
              </a:defRPr>
            </a:lvl1pPr>
            <a:lvl2pPr marL="0" indent="0">
              <a:lnSpc>
                <a:spcPts val="1200"/>
              </a:lnSpc>
              <a:spcBef>
                <a:spcPts val="800"/>
              </a:spcBef>
              <a:buFont typeface="Arial" pitchFamily="34" charset="0"/>
              <a:buNone/>
              <a:defRPr sz="651">
                <a:solidFill>
                  <a:schemeClr val="bg1"/>
                </a:solidFill>
              </a:defRPr>
            </a:lvl2pPr>
            <a:lvl3pPr marL="0" indent="0">
              <a:lnSpc>
                <a:spcPts val="1200"/>
              </a:lnSpc>
              <a:buFont typeface="Arial" pitchFamily="34" charset="0"/>
              <a:buNone/>
              <a:defRPr sz="651">
                <a:solidFill>
                  <a:schemeClr val="bg1"/>
                </a:solidFill>
              </a:defRPr>
            </a:lvl3pPr>
            <a:lvl4pPr marL="0" indent="0">
              <a:lnSpc>
                <a:spcPts val="1200"/>
              </a:lnSpc>
              <a:buFont typeface="Arial" pitchFamily="34" charset="0"/>
              <a:buNone/>
              <a:defRPr sz="651">
                <a:solidFill>
                  <a:schemeClr val="bg1"/>
                </a:solidFill>
              </a:defRPr>
            </a:lvl4pPr>
            <a:lvl5pPr marL="0" indent="0">
              <a:lnSpc>
                <a:spcPts val="1200"/>
              </a:lnSpc>
              <a:buFont typeface="Arial" pitchFamily="34" charset="0"/>
              <a:buNone/>
              <a:defRPr sz="651">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numéro de diapositive 10"/>
          <p:cNvSpPr>
            <a:spLocks noGrp="1"/>
          </p:cNvSpPr>
          <p:nvPr>
            <p:ph type="sldNum" sz="quarter" idx="11"/>
          </p:nvPr>
        </p:nvSpPr>
        <p:spPr>
          <a:xfrm>
            <a:off x="576001" y="5445228"/>
            <a:ext cx="1118696" cy="365125"/>
          </a:xfrm>
        </p:spPr>
        <p:txBody>
          <a:bodyPr/>
          <a:lstStyle>
            <a:lvl1pPr algn="l">
              <a:defRPr>
                <a:solidFill>
                  <a:schemeClr val="bg1"/>
                </a:solidFill>
              </a:defRPr>
            </a:lvl1pPr>
          </a:lstStyle>
          <a:p>
            <a:r>
              <a:rPr lang="fr-FR" dirty="0" smtClean="0">
                <a:solidFill>
                  <a:prstClr val="white"/>
                </a:solidFill>
              </a:rPr>
              <a:t>|  PAGE </a:t>
            </a:r>
            <a:fld id="{AEFB9B6D-867A-40B8-ACB0-35CC9F272C9C}" type="slidenum">
              <a:rPr lang="fr-FR" smtClean="0">
                <a:solidFill>
                  <a:prstClr val="white"/>
                </a:solidFill>
              </a:rPr>
              <a:pPr/>
              <a:t>‹N°›</a:t>
            </a:fld>
            <a:endParaRPr lang="fr-FR" dirty="0">
              <a:solidFill>
                <a:prstClr val="white"/>
              </a:solidFill>
            </a:endParaRPr>
          </a:p>
        </p:txBody>
      </p:sp>
      <p:sp>
        <p:nvSpPr>
          <p:cNvPr id="12" name="Espace réservé du pied de page 11"/>
          <p:cNvSpPr>
            <a:spLocks noGrp="1"/>
          </p:cNvSpPr>
          <p:nvPr>
            <p:ph type="ftr" sz="quarter" idx="12"/>
          </p:nvPr>
        </p:nvSpPr>
        <p:spPr>
          <a:xfrm>
            <a:off x="576001" y="5877276"/>
            <a:ext cx="2664296" cy="365125"/>
          </a:xfrm>
        </p:spPr>
        <p:txBody>
          <a:bodyPr/>
          <a:lstStyle>
            <a:lvl1pPr algn="l">
              <a:defRPr>
                <a:solidFill>
                  <a:schemeClr val="bg1"/>
                </a:solidFill>
              </a:defRPr>
            </a:lvl1pPr>
          </a:lstStyle>
          <a:p>
            <a:r>
              <a:rPr lang="fr-FR" smtClean="0">
                <a:solidFill>
                  <a:prstClr val="white"/>
                </a:solidFill>
              </a:rPr>
              <a:t>Assemblée Générale ESSI - 8/9/2017</a:t>
            </a:r>
            <a:endParaRPr lang="fr-FR" dirty="0">
              <a:solidFill>
                <a:prstClr val="white"/>
              </a:solidFill>
            </a:endParaRPr>
          </a:p>
        </p:txBody>
      </p:sp>
    </p:spTree>
    <p:extLst>
      <p:ext uri="{BB962C8B-B14F-4D97-AF65-F5344CB8AC3E}">
        <p14:creationId xmlns:p14="http://schemas.microsoft.com/office/powerpoint/2010/main" val="402465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utur">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en-US" dirty="0" smtClean="0">
              <a:solidFill>
                <a:srgbClr val="000000">
                  <a:tint val="75000"/>
                </a:srgbClr>
              </a:solidFill>
            </a:endParaRPr>
          </a:p>
        </p:txBody>
      </p:sp>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Tree>
    <p:extLst>
      <p:ext uri="{BB962C8B-B14F-4D97-AF65-F5344CB8AC3E}">
        <p14:creationId xmlns:p14="http://schemas.microsoft.com/office/powerpoint/2010/main" val="20509577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4"/>
          <p:cNvSpPr>
            <a:spLocks noGrp="1"/>
          </p:cNvSpPr>
          <p:nvPr>
            <p:ph type="ftr" sz="quarter" idx="3"/>
          </p:nvPr>
        </p:nvSpPr>
        <p:spPr>
          <a:xfrm>
            <a:off x="2051721" y="6305196"/>
            <a:ext cx="5939824" cy="365125"/>
          </a:xfrm>
          <a:prstGeom prst="rect">
            <a:avLst/>
          </a:prstGeom>
        </p:spPr>
        <p:txBody>
          <a:bodyPr vert="horz" lIns="0" tIns="0" rIns="0" bIns="0" rtlCol="0" anchor="ctr"/>
          <a:lstStyle>
            <a:lvl1pPr algn="r">
              <a:defRPr sz="1000">
                <a:solidFill>
                  <a:srgbClr val="666666"/>
                </a:solidFill>
              </a:defRPr>
            </a:lvl1pPr>
          </a:lstStyle>
          <a:p>
            <a:pPr algn="ctr"/>
            <a:r>
              <a:rPr lang="fr-FR" dirty="0" smtClean="0"/>
              <a:t>Florence ARDELLIER – ESSI – 29 janvier 2016</a:t>
            </a:r>
            <a:endParaRPr lang="fr-FR" dirty="0"/>
          </a:p>
        </p:txBody>
      </p:sp>
    </p:spTree>
    <p:extLst>
      <p:ext uri="{BB962C8B-B14F-4D97-AF65-F5344CB8AC3E}">
        <p14:creationId xmlns:p14="http://schemas.microsoft.com/office/powerpoint/2010/main" val="4209391643"/>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9964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tur">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Tx/>
              <a:buNone/>
              <a:defRPr/>
            </a:pPr>
            <a:fld id="{03A18B84-9EFD-41B6-A5E4-D37CFBDD82D6}" type="slidenum">
              <a:rPr lang="en-US" smtClean="0">
                <a:solidFill>
                  <a:srgbClr val="000000">
                    <a:tint val="75000"/>
                  </a:srgbClr>
                </a:solidFill>
              </a:rPr>
              <a:pPr>
                <a:buFontTx/>
                <a:buNone/>
                <a:defRPr/>
              </a:pPr>
              <a:t>‹N°›</a:t>
            </a:fld>
            <a:endParaRPr lang="en-US" dirty="0" smtClean="0">
              <a:solidFill>
                <a:srgbClr val="000000">
                  <a:tint val="75000"/>
                </a:srgbClr>
              </a:solidFill>
            </a:endParaRPr>
          </a:p>
        </p:txBody>
      </p:sp>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2" name="Ellipse 1"/>
          <p:cNvSpPr/>
          <p:nvPr userDrawn="1"/>
        </p:nvSpPr>
        <p:spPr>
          <a:xfrm>
            <a:off x="8460432" y="260648"/>
            <a:ext cx="504056" cy="504056"/>
          </a:xfrm>
          <a:prstGeom prst="ellipse">
            <a:avLst/>
          </a:prstGeom>
          <a:solidFill>
            <a:srgbClr val="33CC33"/>
          </a:solidFill>
        </p:spPr>
        <p:txBody>
          <a:bodyPr wrap="square" rtlCol="0" anchor="ctr">
            <a:spAutoFit/>
          </a:bodyPr>
          <a:lstStyle/>
          <a:p>
            <a:pPr algn="ctr" fontAlgn="base">
              <a:lnSpc>
                <a:spcPct val="80000"/>
              </a:lnSpc>
              <a:spcBef>
                <a:spcPct val="20000"/>
              </a:spcBef>
              <a:spcAft>
                <a:spcPct val="0"/>
              </a:spcAft>
            </a:pPr>
            <a:endParaRPr lang="fr-FR" dirty="0" smtClean="0">
              <a:solidFill>
                <a:srgbClr val="FF0000"/>
              </a:solidFill>
              <a:latin typeface="Arial" charset="0"/>
            </a:endParaRPr>
          </a:p>
        </p:txBody>
      </p:sp>
    </p:spTree>
    <p:extLst>
      <p:ext uri="{BB962C8B-B14F-4D97-AF65-F5344CB8AC3E}">
        <p14:creationId xmlns:p14="http://schemas.microsoft.com/office/powerpoint/2010/main" val="19446640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main">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Tx/>
              <a:buNone/>
              <a:defRPr/>
            </a:pPr>
            <a:fld id="{03A18B84-9EFD-41B6-A5E4-D37CFBDD82D6}" type="slidenum">
              <a:rPr lang="en-US" smtClean="0">
                <a:solidFill>
                  <a:srgbClr val="000000">
                    <a:tint val="75000"/>
                  </a:srgbClr>
                </a:solidFill>
              </a:rPr>
              <a:pPr>
                <a:buFontTx/>
                <a:buNone/>
                <a:defRPr/>
              </a:pPr>
              <a:t>‹N°›</a:t>
            </a:fld>
            <a:endParaRPr lang="en-US" dirty="0" smtClean="0">
              <a:solidFill>
                <a:srgbClr val="000000">
                  <a:tint val="75000"/>
                </a:srgbClr>
              </a:solidFill>
            </a:endParaRPr>
          </a:p>
        </p:txBody>
      </p:sp>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7" name="Ellipse 6"/>
          <p:cNvSpPr/>
          <p:nvPr userDrawn="1"/>
        </p:nvSpPr>
        <p:spPr>
          <a:xfrm>
            <a:off x="8460432" y="260648"/>
            <a:ext cx="504056" cy="504056"/>
          </a:xfrm>
          <a:prstGeom prst="ellipse">
            <a:avLst/>
          </a:prstGeom>
          <a:solidFill>
            <a:schemeClr val="accent2"/>
          </a:solidFill>
        </p:spPr>
        <p:txBody>
          <a:bodyPr wrap="square" rtlCol="0" anchor="ctr">
            <a:spAutoFit/>
          </a:bodyPr>
          <a:lstStyle/>
          <a:p>
            <a:pPr algn="ctr" fontAlgn="base">
              <a:lnSpc>
                <a:spcPct val="80000"/>
              </a:lnSpc>
              <a:spcBef>
                <a:spcPct val="20000"/>
              </a:spcBef>
              <a:spcAft>
                <a:spcPct val="0"/>
              </a:spcAft>
            </a:pPr>
            <a:endParaRPr lang="fr-FR" dirty="0" smtClean="0">
              <a:solidFill>
                <a:srgbClr val="FF0000"/>
              </a:solidFill>
              <a:latin typeface="Arial" charset="0"/>
            </a:endParaRPr>
          </a:p>
        </p:txBody>
      </p:sp>
    </p:spTree>
    <p:extLst>
      <p:ext uri="{BB962C8B-B14F-4D97-AF65-F5344CB8AC3E}">
        <p14:creationId xmlns:p14="http://schemas.microsoft.com/office/powerpoint/2010/main" val="13620863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ujourd'hui">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Tx/>
              <a:buNone/>
              <a:defRPr/>
            </a:pPr>
            <a:fld id="{03A18B84-9EFD-41B6-A5E4-D37CFBDD82D6}" type="slidenum">
              <a:rPr lang="en-US" smtClean="0">
                <a:solidFill>
                  <a:srgbClr val="000000">
                    <a:tint val="75000"/>
                  </a:srgbClr>
                </a:solidFill>
              </a:rPr>
              <a:pPr>
                <a:buFontTx/>
                <a:buNone/>
                <a:defRPr/>
              </a:pPr>
              <a:t>‹N°›</a:t>
            </a:fld>
            <a:endParaRPr lang="en-US" dirty="0" smtClean="0">
              <a:solidFill>
                <a:srgbClr val="000000">
                  <a:tint val="75000"/>
                </a:srgbClr>
              </a:solidFill>
            </a:endParaRPr>
          </a:p>
        </p:txBody>
      </p:sp>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Tree>
    <p:extLst>
      <p:ext uri="{BB962C8B-B14F-4D97-AF65-F5344CB8AC3E}">
        <p14:creationId xmlns:p14="http://schemas.microsoft.com/office/powerpoint/2010/main" val="560559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Réunion programme">
    <p:spTree>
      <p:nvGrpSpPr>
        <p:cNvPr id="1" name=""/>
        <p:cNvGrpSpPr/>
        <p:nvPr/>
      </p:nvGrpSpPr>
      <p:grpSpPr>
        <a:xfrm>
          <a:off x="0" y="0"/>
          <a:ext cx="0" cy="0"/>
          <a:chOff x="0" y="0"/>
          <a:chExt cx="0" cy="0"/>
        </a:xfrm>
      </p:grpSpPr>
      <p:sp>
        <p:nvSpPr>
          <p:cNvPr id="7" name="Espace réservé de la date 3"/>
          <p:cNvSpPr>
            <a:spLocks noGrp="1"/>
          </p:cNvSpPr>
          <p:nvPr>
            <p:ph type="dt" sz="half" idx="2"/>
          </p:nvPr>
        </p:nvSpPr>
        <p:spPr>
          <a:xfrm>
            <a:off x="1071538" y="6356350"/>
            <a:ext cx="1519262"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pPr fontAlgn="base">
              <a:lnSpc>
                <a:spcPct val="80000"/>
              </a:lnSpc>
              <a:spcBef>
                <a:spcPct val="20000"/>
              </a:spcBef>
              <a:spcAft>
                <a:spcPct val="0"/>
              </a:spcAft>
              <a:defRPr/>
            </a:pPr>
            <a:endParaRPr lang="en-US" dirty="0">
              <a:solidFill>
                <a:srgbClr val="000000">
                  <a:tint val="75000"/>
                </a:srgbClr>
              </a:solidFill>
              <a:latin typeface="Arial" charset="0"/>
            </a:endParaRPr>
          </a:p>
        </p:txBody>
      </p:sp>
      <p:sp>
        <p:nvSpPr>
          <p:cNvPr id="8"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fontAlgn="base">
              <a:lnSpc>
                <a:spcPct val="80000"/>
              </a:lnSpc>
              <a:spcBef>
                <a:spcPct val="20000"/>
              </a:spcBef>
              <a:spcAft>
                <a:spcPct val="0"/>
              </a:spcAft>
              <a:defRPr/>
            </a:pPr>
            <a:r>
              <a:rPr lang="fr-FR" smtClean="0">
                <a:solidFill>
                  <a:srgbClr val="000000">
                    <a:tint val="75000"/>
                  </a:srgbClr>
                </a:solidFill>
                <a:latin typeface="Arial" charset="0"/>
              </a:rPr>
              <a:t>Assemblée Générale ESSI - 8/9/2017</a:t>
            </a:r>
            <a:endParaRPr lang="fr-FR" dirty="0" smtClean="0">
              <a:solidFill>
                <a:srgbClr val="000000">
                  <a:tint val="75000"/>
                </a:srgbClr>
              </a:solidFill>
              <a:latin typeface="Arial" charset="0"/>
            </a:endParaRPr>
          </a:p>
        </p:txBody>
      </p:sp>
      <p:sp>
        <p:nvSpPr>
          <p:cNvPr id="9"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Tx/>
              <a:buNone/>
              <a:defRPr/>
            </a:pPr>
            <a:fld id="{03A18B84-9EFD-41B6-A5E4-D37CFBDD82D6}" type="slidenum">
              <a:rPr lang="en-US" smtClean="0">
                <a:solidFill>
                  <a:srgbClr val="000000">
                    <a:tint val="75000"/>
                  </a:srgbClr>
                </a:solidFill>
              </a:rPr>
              <a:pPr>
                <a:buFontTx/>
                <a:buNone/>
                <a:defRPr/>
              </a:pPr>
              <a:t>‹N°›</a:t>
            </a:fld>
            <a:endParaRPr lang="en-US" dirty="0" smtClean="0">
              <a:solidFill>
                <a:srgbClr val="000000">
                  <a:tint val="75000"/>
                </a:srgbClr>
              </a:solidFill>
            </a:endParaRPr>
          </a:p>
        </p:txBody>
      </p:sp>
      <p:sp>
        <p:nvSpPr>
          <p:cNvPr id="11"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Tree>
    <p:extLst>
      <p:ext uri="{BB962C8B-B14F-4D97-AF65-F5344CB8AC3E}">
        <p14:creationId xmlns:p14="http://schemas.microsoft.com/office/powerpoint/2010/main" val="34741710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000" y="1268760"/>
            <a:ext cx="8172464" cy="4968552"/>
          </a:xfrm>
          <a:prstGeom prst="rect">
            <a:avLst/>
          </a:prstGeo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10"/>
          <p:cNvSpPr>
            <a:spLocks noGrp="1"/>
          </p:cNvSpPr>
          <p:nvPr>
            <p:ph type="sldNum" sz="quarter" idx="11"/>
          </p:nvPr>
        </p:nvSpPr>
        <p:spPr/>
        <p:txBody>
          <a:bodyPr/>
          <a:lstStyle/>
          <a:p>
            <a:r>
              <a:rPr lang="fr-FR" dirty="0" smtClean="0">
                <a:solidFill>
                  <a:srgbClr val="000000"/>
                </a:solidFill>
              </a:rPr>
              <a:t>|  PAGE </a:t>
            </a:r>
            <a:fld id="{AEFB9B6D-867A-40B8-ACB0-35CC9F272C9C}" type="slidenum">
              <a:rPr lang="fr-FR" smtClean="0">
                <a:solidFill>
                  <a:srgbClr val="000000"/>
                </a:solidFill>
              </a:rPr>
              <a:pPr/>
              <a:t>‹N°›</a:t>
            </a:fld>
            <a:endParaRPr lang="fr-FR" dirty="0">
              <a:solidFill>
                <a:srgbClr val="000000"/>
              </a:solidFill>
            </a:endParaRPr>
          </a:p>
        </p:txBody>
      </p:sp>
      <p:sp>
        <p:nvSpPr>
          <p:cNvPr id="12" name="Espace réservé du pied de page 11"/>
          <p:cNvSpPr>
            <a:spLocks noGrp="1"/>
          </p:cNvSpPr>
          <p:nvPr>
            <p:ph type="ftr" sz="quarter" idx="12"/>
          </p:nvPr>
        </p:nvSpPr>
        <p:spPr>
          <a:xfrm>
            <a:off x="2051720" y="6305192"/>
            <a:ext cx="5939824" cy="365125"/>
          </a:xfrm>
          <a:prstGeom prst="rect">
            <a:avLst/>
          </a:prstGeom>
        </p:spPr>
        <p:txBody>
          <a:bodyPr/>
          <a:lstStyle/>
          <a:p>
            <a:pPr fontAlgn="base">
              <a:lnSpc>
                <a:spcPct val="80000"/>
              </a:lnSpc>
              <a:spcBef>
                <a:spcPct val="20000"/>
              </a:spcBef>
              <a:spcAft>
                <a:spcPct val="0"/>
              </a:spcAft>
              <a:buFontTx/>
              <a:buChar char="•"/>
            </a:pPr>
            <a:r>
              <a:rPr lang="fr-FR" smtClean="0">
                <a:solidFill>
                  <a:srgbClr val="000000"/>
                </a:solidFill>
                <a:latin typeface="Arial" charset="0"/>
              </a:rPr>
              <a:t>Assemblée Générale ESSI - 8/9/2017</a:t>
            </a:r>
            <a:endParaRPr lang="fr-FR" dirty="0">
              <a:solidFill>
                <a:srgbClr val="000000"/>
              </a:solidFill>
              <a:latin typeface="Arial" charset="0"/>
            </a:endParaRPr>
          </a:p>
        </p:txBody>
      </p:sp>
      <p:sp>
        <p:nvSpPr>
          <p:cNvPr id="4" name="Titre 3"/>
          <p:cNvSpPr>
            <a:spLocks noGrp="1"/>
          </p:cNvSpPr>
          <p:nvPr>
            <p:ph type="title"/>
          </p:nvPr>
        </p:nvSpPr>
        <p:spPr/>
        <p:txBody>
          <a:bodyPr/>
          <a:lstStyle/>
          <a:p>
            <a:r>
              <a:rPr lang="fr-FR" smtClean="0"/>
              <a:t>Modifiez le style du titre</a:t>
            </a:r>
            <a:endParaRPr lang="fr-FR"/>
          </a:p>
        </p:txBody>
      </p:sp>
      <p:pic>
        <p:nvPicPr>
          <p:cNvPr id="6" name="Image 5"/>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206524" y="21600"/>
            <a:ext cx="900000" cy="90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1467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age vierge">
    <p:spTree>
      <p:nvGrpSpPr>
        <p:cNvPr id="1" name=""/>
        <p:cNvGrpSpPr/>
        <p:nvPr/>
      </p:nvGrpSpPr>
      <p:grpSpPr>
        <a:xfrm>
          <a:off x="0" y="0"/>
          <a:ext cx="0" cy="0"/>
          <a:chOff x="0" y="0"/>
          <a:chExt cx="0" cy="0"/>
        </a:xfrm>
      </p:grpSpPr>
      <p:pic>
        <p:nvPicPr>
          <p:cNvPr id="9" name="Image 8" descr="bandeau_page_car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251460"/>
          </a:xfrm>
          <a:prstGeom prst="rect">
            <a:avLst/>
          </a:prstGeom>
        </p:spPr>
      </p:pic>
      <p:sp>
        <p:nvSpPr>
          <p:cNvPr id="7" name="Espace réservé du numéro de diapositive 6"/>
          <p:cNvSpPr>
            <a:spLocks noGrp="1"/>
          </p:cNvSpPr>
          <p:nvPr>
            <p:ph type="sldNum" sz="quarter" idx="11"/>
          </p:nvPr>
        </p:nvSpPr>
        <p:spPr/>
        <p:txBody>
          <a:bodyPr/>
          <a:lstStyle/>
          <a:p>
            <a:r>
              <a:rPr lang="fr-FR" smtClean="0">
                <a:solidFill>
                  <a:srgbClr val="000000"/>
                </a:solidFill>
              </a:rPr>
              <a:t>|  PAGE </a:t>
            </a:r>
            <a:fld id="{AEFB9B6D-867A-40B8-ACB0-35CC9F272C9C}" type="slidenum">
              <a:rPr lang="fr-FR" smtClean="0">
                <a:solidFill>
                  <a:srgbClr val="000000"/>
                </a:solidFill>
              </a:rPr>
              <a:pPr/>
              <a:t>‹N°›</a:t>
            </a:fld>
            <a:endParaRPr lang="fr-FR" dirty="0">
              <a:solidFill>
                <a:srgbClr val="000000"/>
              </a:solidFill>
            </a:endParaRPr>
          </a:p>
        </p:txBody>
      </p:sp>
      <p:sp>
        <p:nvSpPr>
          <p:cNvPr id="8" name="Espace réservé du pied de page 7"/>
          <p:cNvSpPr>
            <a:spLocks noGrp="1"/>
          </p:cNvSpPr>
          <p:nvPr>
            <p:ph type="ftr" sz="quarter" idx="12"/>
          </p:nvPr>
        </p:nvSpPr>
        <p:spPr>
          <a:xfrm>
            <a:off x="2051720" y="6305192"/>
            <a:ext cx="5939824" cy="365125"/>
          </a:xfrm>
          <a:prstGeom prst="rect">
            <a:avLst/>
          </a:prstGeom>
        </p:spPr>
        <p:txBody>
          <a:bodyPr/>
          <a:lstStyle/>
          <a:p>
            <a:pPr fontAlgn="base">
              <a:lnSpc>
                <a:spcPct val="80000"/>
              </a:lnSpc>
              <a:spcBef>
                <a:spcPct val="20000"/>
              </a:spcBef>
              <a:spcAft>
                <a:spcPct val="0"/>
              </a:spcAft>
              <a:buFontTx/>
              <a:buChar char="•"/>
            </a:pPr>
            <a:r>
              <a:rPr lang="fr-FR" smtClean="0">
                <a:solidFill>
                  <a:srgbClr val="000000"/>
                </a:solidFill>
                <a:latin typeface="Arial" charset="0"/>
              </a:rPr>
              <a:t>Assemblée Générale ESSI - 8/9/2017</a:t>
            </a:r>
            <a:endParaRPr lang="fr-FR" dirty="0">
              <a:solidFill>
                <a:srgbClr val="000000"/>
              </a:solidFill>
              <a:latin typeface="Arial" charset="0"/>
            </a:endParaRPr>
          </a:p>
        </p:txBody>
      </p:sp>
      <p:sp>
        <p:nvSpPr>
          <p:cNvPr id="17" name="Espace réservé du contenu 15"/>
          <p:cNvSpPr>
            <a:spLocks noGrp="1"/>
          </p:cNvSpPr>
          <p:nvPr>
            <p:ph sz="quarter" idx="15"/>
          </p:nvPr>
        </p:nvSpPr>
        <p:spPr>
          <a:xfrm>
            <a:off x="378000" y="836613"/>
            <a:ext cx="8460000" cy="5184775"/>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1912357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Intercalaires">
    <p:spTree>
      <p:nvGrpSpPr>
        <p:cNvPr id="1" name=""/>
        <p:cNvGrpSpPr/>
        <p:nvPr/>
      </p:nvGrpSpPr>
      <p:grpSpPr>
        <a:xfrm>
          <a:off x="0" y="0"/>
          <a:ext cx="0" cy="0"/>
          <a:chOff x="0" y="0"/>
          <a:chExt cx="0" cy="0"/>
        </a:xfrm>
      </p:grpSpPr>
      <p:pic>
        <p:nvPicPr>
          <p:cNvPr id="12" name="Image 11" descr="bandeau_intercalair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0128" y="0"/>
            <a:ext cx="5833872" cy="6858000"/>
          </a:xfrm>
          <a:prstGeom prst="rect">
            <a:avLst/>
          </a:prstGeom>
        </p:spPr>
      </p:pic>
      <p:sp>
        <p:nvSpPr>
          <p:cNvPr id="2" name="Titre 1"/>
          <p:cNvSpPr>
            <a:spLocks noGrp="1"/>
          </p:cNvSpPr>
          <p:nvPr>
            <p:ph type="title"/>
          </p:nvPr>
        </p:nvSpPr>
        <p:spPr>
          <a:xfrm>
            <a:off x="3672000" y="1949602"/>
            <a:ext cx="5364496" cy="4719761"/>
          </a:xfrm>
        </p:spPr>
        <p:txBody>
          <a:bodyPr anchor="t"/>
          <a:lstStyle>
            <a:lvl1pPr algn="l">
              <a:lnSpc>
                <a:spcPts val="2800"/>
              </a:lnSpc>
              <a:defRPr sz="22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3672001" y="260649"/>
            <a:ext cx="5292488" cy="1584176"/>
          </a:xfrm>
        </p:spPr>
        <p:txBody>
          <a:bodyPr anchor="t" anchorCtr="0"/>
          <a:lstStyle>
            <a:lvl1pPr marL="0" indent="0">
              <a:lnSpc>
                <a:spcPts val="1200"/>
              </a:lnSpc>
              <a:spcAft>
                <a:spcPts val="0"/>
              </a:spcAft>
              <a:buNone/>
              <a:defRPr sz="851">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smtClean="0"/>
              <a:t>Modifiez les styles du texte du masque</a:t>
            </a:r>
          </a:p>
        </p:txBody>
      </p:sp>
      <p:sp>
        <p:nvSpPr>
          <p:cNvPr id="8" name="Espace réservé du numéro de diapositive 7"/>
          <p:cNvSpPr>
            <a:spLocks noGrp="1"/>
          </p:cNvSpPr>
          <p:nvPr>
            <p:ph type="sldNum" sz="quarter" idx="11"/>
          </p:nvPr>
        </p:nvSpPr>
        <p:spPr>
          <a:xfrm>
            <a:off x="576000" y="5877276"/>
            <a:ext cx="2699856" cy="365125"/>
          </a:xfrm>
        </p:spPr>
        <p:txBody>
          <a:bodyPr/>
          <a:lstStyle>
            <a:lvl1pPr>
              <a:defRPr>
                <a:solidFill>
                  <a:schemeClr val="bg1"/>
                </a:solidFill>
              </a:defRPr>
            </a:lvl1pPr>
          </a:lstStyle>
          <a:p>
            <a:r>
              <a:rPr lang="fr-FR" dirty="0" smtClean="0">
                <a:solidFill>
                  <a:prstClr val="white"/>
                </a:solidFill>
              </a:rPr>
              <a:t>|  PAGE </a:t>
            </a:r>
            <a:fld id="{AEFB9B6D-867A-40B8-ACB0-35CC9F272C9C}" type="slidenum">
              <a:rPr lang="fr-FR" smtClean="0">
                <a:solidFill>
                  <a:prstClr val="white"/>
                </a:solidFill>
              </a:rPr>
              <a:pPr/>
              <a:t>‹N°›</a:t>
            </a:fld>
            <a:endParaRPr lang="fr-FR" dirty="0">
              <a:solidFill>
                <a:prstClr val="white"/>
              </a:solidFill>
            </a:endParaRPr>
          </a:p>
        </p:txBody>
      </p:sp>
      <p:sp>
        <p:nvSpPr>
          <p:cNvPr id="9" name="Espace réservé du pied de page 8"/>
          <p:cNvSpPr>
            <a:spLocks noGrp="1"/>
          </p:cNvSpPr>
          <p:nvPr>
            <p:ph type="ftr" sz="quarter" idx="12"/>
          </p:nvPr>
        </p:nvSpPr>
        <p:spPr>
          <a:xfrm>
            <a:off x="576000" y="5445228"/>
            <a:ext cx="2699856" cy="365125"/>
          </a:xfrm>
        </p:spPr>
        <p:txBody>
          <a:bodyPr/>
          <a:lstStyle>
            <a:lvl1pPr>
              <a:defRPr>
                <a:solidFill>
                  <a:schemeClr val="bg1"/>
                </a:solidFill>
              </a:defRPr>
            </a:lvl1pPr>
          </a:lstStyle>
          <a:p>
            <a:pPr algn="l"/>
            <a:r>
              <a:rPr lang="fr-FR" smtClean="0">
                <a:solidFill>
                  <a:prstClr val="white"/>
                </a:solidFill>
              </a:rPr>
              <a:t>Assemblée Générale ESSI - 8/9/2017</a:t>
            </a:r>
            <a:endParaRPr lang="fr-FR" dirty="0">
              <a:solidFill>
                <a:prstClr val="white"/>
              </a:solidFill>
            </a:endParaRPr>
          </a:p>
        </p:txBody>
      </p:sp>
      <p:pic>
        <p:nvPicPr>
          <p:cNvPr id="7" name="Image 6"/>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8189" y="32420"/>
            <a:ext cx="1009994" cy="1092324"/>
          </a:xfrm>
          <a:prstGeom prst="rect">
            <a:avLst/>
          </a:prstGeom>
          <a:noFill/>
        </p:spPr>
      </p:pic>
      <p:pic>
        <p:nvPicPr>
          <p:cNvPr id="10" name="Bild 9" descr="Macintosh HD:Users:mathiasbrandin:Documents:Bilder:ESS-Logos:Logo2.jpeg"/>
          <p:cNvPicPr/>
          <p:nvPr userDrawn="1"/>
        </p:nvPicPr>
        <p:blipFill>
          <a:blip r:embed="rId4"/>
          <a:srcRect/>
          <a:stretch>
            <a:fillRect/>
          </a:stretch>
        </p:blipFill>
        <p:spPr bwMode="auto">
          <a:xfrm>
            <a:off x="1122093" y="32420"/>
            <a:ext cx="2004322" cy="948308"/>
          </a:xfrm>
          <a:prstGeom prst="rect">
            <a:avLst/>
          </a:prstGeom>
          <a:noFill/>
          <a:ln w="9525">
            <a:noFill/>
            <a:miter lim="800000"/>
            <a:headEnd/>
            <a:tailEnd/>
          </a:ln>
        </p:spPr>
      </p:pic>
    </p:spTree>
    <p:extLst>
      <p:ext uri="{BB962C8B-B14F-4D97-AF65-F5344CB8AC3E}">
        <p14:creationId xmlns:p14="http://schemas.microsoft.com/office/powerpoint/2010/main" val="150284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1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Espace réservé du numéro de diapositive 12"/>
          <p:cNvSpPr>
            <a:spLocks noGrp="1"/>
          </p:cNvSpPr>
          <p:nvPr>
            <p:ph type="sldNum" sz="quarter" idx="17"/>
          </p:nvPr>
        </p:nvSpPr>
        <p:spPr/>
        <p:txBody>
          <a:bodyPr/>
          <a:lstStyle/>
          <a:p>
            <a:r>
              <a:rPr lang="fr-FR" dirty="0" smtClean="0">
                <a:solidFill>
                  <a:srgbClr val="000000"/>
                </a:solidFill>
              </a:rPr>
              <a:t>|  PAGE </a:t>
            </a:r>
            <a:fld id="{AEFB9B6D-867A-40B8-ACB0-35CC9F272C9C}" type="slidenum">
              <a:rPr lang="fr-FR" smtClean="0">
                <a:solidFill>
                  <a:srgbClr val="000000"/>
                </a:solidFill>
              </a:rPr>
              <a:pPr/>
              <a:t>‹N°›</a:t>
            </a:fld>
            <a:endParaRPr lang="fr-FR" dirty="0">
              <a:solidFill>
                <a:srgbClr val="000000"/>
              </a:solidFill>
            </a:endParaRPr>
          </a:p>
        </p:txBody>
      </p:sp>
      <p:sp>
        <p:nvSpPr>
          <p:cNvPr id="14" name="Espace réservé du pied de page 13"/>
          <p:cNvSpPr>
            <a:spLocks noGrp="1"/>
          </p:cNvSpPr>
          <p:nvPr>
            <p:ph type="ftr" sz="quarter" idx="18"/>
          </p:nvPr>
        </p:nvSpPr>
        <p:spPr>
          <a:xfrm>
            <a:off x="2051720" y="6305192"/>
            <a:ext cx="5939824" cy="365125"/>
          </a:xfrm>
          <a:prstGeom prst="rect">
            <a:avLst/>
          </a:prstGeom>
        </p:spPr>
        <p:txBody>
          <a:bodyPr/>
          <a:lstStyle/>
          <a:p>
            <a:pPr fontAlgn="base">
              <a:lnSpc>
                <a:spcPct val="80000"/>
              </a:lnSpc>
              <a:spcBef>
                <a:spcPct val="20000"/>
              </a:spcBef>
              <a:spcAft>
                <a:spcPct val="0"/>
              </a:spcAft>
              <a:buFontTx/>
              <a:buChar char="•"/>
            </a:pPr>
            <a:r>
              <a:rPr lang="fr-FR" smtClean="0">
                <a:solidFill>
                  <a:srgbClr val="000000"/>
                </a:solidFill>
                <a:latin typeface="Arial" charset="0"/>
              </a:rPr>
              <a:t>Assemblée Générale ESSI - 8/9/2017</a:t>
            </a:r>
            <a:endParaRPr lang="fr-FR" dirty="0">
              <a:solidFill>
                <a:srgbClr val="000000"/>
              </a:solidFill>
              <a:latin typeface="Arial" charset="0"/>
            </a:endParaRPr>
          </a:p>
        </p:txBody>
      </p:sp>
      <p:sp>
        <p:nvSpPr>
          <p:cNvPr id="11" name="Espace réservé du contenu 20"/>
          <p:cNvSpPr>
            <a:spLocks noGrp="1"/>
          </p:cNvSpPr>
          <p:nvPr>
            <p:ph sz="quarter" idx="20" hasCustomPrompt="1"/>
          </p:nvPr>
        </p:nvSpPr>
        <p:spPr>
          <a:xfrm>
            <a:off x="5148000" y="2016000"/>
            <a:ext cx="3492000" cy="3690000"/>
          </a:xfrm>
          <a:prstGeom prst="rect">
            <a:avLst/>
          </a:prstGeo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extLst>
      <p:ext uri="{BB962C8B-B14F-4D97-AF65-F5344CB8AC3E}">
        <p14:creationId xmlns:p14="http://schemas.microsoft.com/office/powerpoint/2010/main" val="40679343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Nouveau">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Tx/>
              <a:buNone/>
              <a:defRPr/>
            </a:pPr>
            <a:fld id="{03A18B84-9EFD-41B6-A5E4-D37CFBDD82D6}" type="slidenum">
              <a:rPr lang="en-US" smtClean="0">
                <a:solidFill>
                  <a:srgbClr val="000000">
                    <a:tint val="75000"/>
                  </a:srgbClr>
                </a:solidFill>
              </a:rPr>
              <a:pPr>
                <a:buFontTx/>
                <a:buNone/>
                <a:defRPr/>
              </a:pPr>
              <a:t>‹N°›</a:t>
            </a:fld>
            <a:r>
              <a:rPr lang="en-US" dirty="0" smtClean="0">
                <a:solidFill>
                  <a:srgbClr val="000000">
                    <a:tint val="75000"/>
                  </a:srgbClr>
                </a:solidFill>
              </a:rPr>
              <a:t> / 153</a:t>
            </a:r>
          </a:p>
        </p:txBody>
      </p:sp>
      <p:sp>
        <p:nvSpPr>
          <p:cNvPr id="6" name="Text Box 5"/>
          <p:cNvSpPr txBox="1">
            <a:spLocks noChangeArrowheads="1"/>
          </p:cNvSpPr>
          <p:nvPr userDrawn="1"/>
        </p:nvSpPr>
        <p:spPr bwMode="auto">
          <a:xfrm>
            <a:off x="8460432" y="116632"/>
            <a:ext cx="576635" cy="486287"/>
          </a:xfrm>
          <a:prstGeom prst="rect">
            <a:avLst/>
          </a:prstGeom>
          <a:noFill/>
          <a:ln>
            <a:noFill/>
          </a:ln>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9pPr>
          </a:lstStyle>
          <a:p>
            <a:pPr eaLnBrk="1" fontAlgn="base" hangingPunct="1">
              <a:lnSpc>
                <a:spcPct val="80000"/>
              </a:lnSpc>
              <a:spcBef>
                <a:spcPct val="20000"/>
              </a:spcBef>
              <a:spcAft>
                <a:spcPct val="0"/>
              </a:spcAft>
            </a:pPr>
            <a:r>
              <a:rPr lang="en-US" sz="3200" b="1" dirty="0" smtClean="0">
                <a:solidFill>
                  <a:srgbClr val="FFFFFF"/>
                </a:solidFill>
              </a:rPr>
              <a:t>N</a:t>
            </a:r>
            <a:endParaRPr lang="en-US" sz="3200" b="1" dirty="0">
              <a:solidFill>
                <a:srgbClr val="FFFFFF"/>
              </a:solidFill>
            </a:endParaRPr>
          </a:p>
        </p:txBody>
      </p:sp>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Tree>
    <p:extLst>
      <p:ext uri="{BB962C8B-B14F-4D97-AF65-F5344CB8AC3E}">
        <p14:creationId xmlns:p14="http://schemas.microsoft.com/office/powerpoint/2010/main" val="12603862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re">
    <p:spTree>
      <p:nvGrpSpPr>
        <p:cNvPr id="1" name=""/>
        <p:cNvGrpSpPr/>
        <p:nvPr/>
      </p:nvGrpSpPr>
      <p:grpSpPr>
        <a:xfrm>
          <a:off x="0" y="0"/>
          <a:ext cx="0" cy="0"/>
          <a:chOff x="0" y="0"/>
          <a:chExt cx="0" cy="0"/>
        </a:xfrm>
      </p:grpSpPr>
      <p:pic>
        <p:nvPicPr>
          <p:cNvPr id="10" name="Image 9" descr="bandeau_titr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3310128" cy="6858000"/>
          </a:xfrm>
          <a:prstGeom prst="rect">
            <a:avLst/>
          </a:prstGeom>
        </p:spPr>
      </p:pic>
      <p:sp>
        <p:nvSpPr>
          <p:cNvPr id="2" name="Titre 1"/>
          <p:cNvSpPr>
            <a:spLocks noGrp="1"/>
          </p:cNvSpPr>
          <p:nvPr>
            <p:ph type="ctrTitle"/>
          </p:nvPr>
        </p:nvSpPr>
        <p:spPr>
          <a:xfrm>
            <a:off x="3960001" y="1855288"/>
            <a:ext cx="4788464" cy="2653832"/>
          </a:xfrm>
        </p:spPr>
        <p:txBody>
          <a:bodyPr anchor="t" anchorCtr="0"/>
          <a:lstStyle>
            <a:lvl1pPr>
              <a:lnSpc>
                <a:spcPts val="3508"/>
              </a:lnSpc>
              <a:defRPr sz="2585" b="0" cap="all" baseline="0">
                <a:solidFill>
                  <a:srgbClr val="666666"/>
                </a:solidFill>
                <a:latin typeface="Calibri" panose="020F0502020204030204" pitchFamily="34" charset="0"/>
              </a:defRPr>
            </a:lvl1pPr>
          </a:lstStyle>
          <a:p>
            <a:r>
              <a:rPr lang="en-US" smtClean="0"/>
              <a:t>Click to edit Master title style</a:t>
            </a:r>
            <a:endParaRPr lang="fr-FR" dirty="0"/>
          </a:p>
        </p:txBody>
      </p:sp>
      <p:sp>
        <p:nvSpPr>
          <p:cNvPr id="3" name="Sous-titre 2"/>
          <p:cNvSpPr>
            <a:spLocks noGrp="1"/>
          </p:cNvSpPr>
          <p:nvPr>
            <p:ph type="subTitle" idx="1"/>
          </p:nvPr>
        </p:nvSpPr>
        <p:spPr>
          <a:xfrm>
            <a:off x="3960001" y="5805264"/>
            <a:ext cx="4788464" cy="504056"/>
          </a:xfrm>
        </p:spPr>
        <p:txBody>
          <a:bodyPr anchor="b" anchorCtr="0"/>
          <a:lstStyle>
            <a:lvl1pPr marL="0" indent="0" algn="l">
              <a:buNone/>
              <a:defRPr sz="1431" cap="all" baseline="0">
                <a:solidFill>
                  <a:srgbClr val="666666"/>
                </a:solidFill>
                <a:latin typeface="Calibri" panose="020F0502020204030204"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smtClean="0"/>
              <a:t>Click to edit Master subtitle style</a:t>
            </a:r>
            <a:endParaRPr lang="fr-FR" dirty="0"/>
          </a:p>
        </p:txBody>
      </p:sp>
      <p:sp>
        <p:nvSpPr>
          <p:cNvPr id="9" name="Espace réservé du texte 8"/>
          <p:cNvSpPr>
            <a:spLocks noGrp="1"/>
          </p:cNvSpPr>
          <p:nvPr>
            <p:ph type="body" sz="quarter" idx="13" hasCustomPrompt="1"/>
          </p:nvPr>
        </p:nvSpPr>
        <p:spPr>
          <a:xfrm>
            <a:off x="3960001" y="4509120"/>
            <a:ext cx="4788464" cy="1224136"/>
          </a:xfrm>
        </p:spPr>
        <p:txBody>
          <a:bodyPr anchor="b" anchorCtr="0"/>
          <a:lstStyle>
            <a:lvl1pPr marL="0" indent="0">
              <a:buFont typeface="Arial" pitchFamily="34" charset="0"/>
              <a:buNone/>
              <a:defRPr sz="785" b="0">
                <a:solidFill>
                  <a:srgbClr val="666666"/>
                </a:solidFill>
                <a:latin typeface="Calibri" panose="020F0502020204030204" pitchFamily="34" charset="0"/>
              </a:defRPr>
            </a:lvl1pPr>
          </a:lstStyle>
          <a:p>
            <a:pPr lvl="0"/>
            <a:r>
              <a:rPr lang="fr-FR" dirty="0" smtClean="0"/>
              <a:t>Nom événement | Prénom Nom</a:t>
            </a:r>
            <a:endParaRPr lang="fr-FR" dirty="0"/>
          </a:p>
        </p:txBody>
      </p:sp>
      <p:sp>
        <p:nvSpPr>
          <p:cNvPr id="11" name="Espace réservé de la date 10"/>
          <p:cNvSpPr>
            <a:spLocks noGrp="1"/>
          </p:cNvSpPr>
          <p:nvPr>
            <p:ph type="dt" sz="half" idx="14"/>
          </p:nvPr>
        </p:nvSpPr>
        <p:spPr>
          <a:xfrm>
            <a:off x="3960000" y="6305194"/>
            <a:ext cx="1450504" cy="365125"/>
          </a:xfrm>
          <a:prstGeom prst="rect">
            <a:avLst/>
          </a:prstGeom>
        </p:spPr>
        <p:txBody>
          <a:bodyPr/>
          <a:lstStyle>
            <a:lvl1pPr>
              <a:defRPr>
                <a:latin typeface="Calibri" panose="020F0502020204030204" pitchFamily="34" charset="0"/>
              </a:defRPr>
            </a:lvl1pPr>
          </a:lstStyle>
          <a:p>
            <a:pPr>
              <a:defRPr/>
            </a:pPr>
            <a:endParaRPr lang="fr-FR" dirty="0">
              <a:solidFill>
                <a:prstClr val="black">
                  <a:lumMod val="50000"/>
                  <a:lumOff val="50000"/>
                </a:prstClr>
              </a:solidFill>
              <a:latin typeface="Times" pitchFamily="18" charset="0"/>
            </a:endParaRPr>
          </a:p>
        </p:txBody>
      </p:sp>
      <p:sp>
        <p:nvSpPr>
          <p:cNvPr id="12" name="Espace réservé du numéro de diapositive 11"/>
          <p:cNvSpPr>
            <a:spLocks noGrp="1"/>
          </p:cNvSpPr>
          <p:nvPr>
            <p:ph type="sldNum" sz="quarter" idx="15"/>
          </p:nvPr>
        </p:nvSpPr>
        <p:spPr>
          <a:xfrm>
            <a:off x="8025304" y="6303600"/>
            <a:ext cx="1118696" cy="365125"/>
          </a:xfrm>
          <a:prstGeom prst="rect">
            <a:avLst/>
          </a:prstGeom>
        </p:spPr>
        <p:txBody>
          <a:bodyPr/>
          <a:lstStyle>
            <a:lvl1pPr>
              <a:defRPr>
                <a:solidFill>
                  <a:schemeClr val="bg1"/>
                </a:solidFill>
                <a:latin typeface="Calibri" panose="020F0502020204030204" pitchFamily="34" charset="0"/>
              </a:defRPr>
            </a:lvl1pPr>
          </a:lstStyle>
          <a:p>
            <a:pPr>
              <a:defRPr/>
            </a:pPr>
            <a:fld id="{CC68589B-C4D5-466F-8788-6D7A32B7C8AA}" type="slidenum">
              <a:rPr lang="fr-FR" smtClean="0">
                <a:solidFill>
                  <a:prstClr val="white"/>
                </a:solidFill>
              </a:rPr>
              <a:pPr>
                <a:defRPr/>
              </a:pPr>
              <a:t>‹N°›</a:t>
            </a:fld>
            <a:endParaRPr lang="fr-FR">
              <a:solidFill>
                <a:prstClr val="white"/>
              </a:solidFill>
            </a:endParaRPr>
          </a:p>
        </p:txBody>
      </p:sp>
      <p:sp>
        <p:nvSpPr>
          <p:cNvPr id="13" name="Espace réservé du pied de page 12"/>
          <p:cNvSpPr>
            <a:spLocks noGrp="1"/>
          </p:cNvSpPr>
          <p:nvPr>
            <p:ph type="ftr" sz="quarter" idx="16"/>
          </p:nvPr>
        </p:nvSpPr>
        <p:spPr>
          <a:xfrm>
            <a:off x="5436096" y="6305194"/>
            <a:ext cx="2555448" cy="365125"/>
          </a:xfrm>
          <a:prstGeom prst="rect">
            <a:avLst/>
          </a:prstGeom>
        </p:spPr>
        <p:txBody>
          <a:bodyPr/>
          <a:lstStyle>
            <a:lvl1pPr>
              <a:defRPr>
                <a:solidFill>
                  <a:schemeClr val="bg1"/>
                </a:solidFill>
                <a:latin typeface="Calibri" panose="020F0502020204030204" pitchFamily="34" charset="0"/>
              </a:defRPr>
            </a:lvl1pPr>
          </a:lstStyle>
          <a:p>
            <a:pPr>
              <a:defRPr/>
            </a:pPr>
            <a:r>
              <a:rPr lang="fr-FR" smtClean="0">
                <a:solidFill>
                  <a:prstClr val="white"/>
                </a:solidFill>
              </a:rPr>
              <a:t>Assemblée Générale ESSI - 8/9/2017</a:t>
            </a:r>
            <a:endParaRPr lang="fr-FR" dirty="0">
              <a:solidFill>
                <a:prstClr val="white"/>
              </a:solidFill>
              <a:latin typeface="Times" pitchFamily="18" charset="0"/>
            </a:endParaRPr>
          </a:p>
        </p:txBody>
      </p:sp>
    </p:spTree>
    <p:extLst>
      <p:ext uri="{BB962C8B-B14F-4D97-AF65-F5344CB8AC3E}">
        <p14:creationId xmlns:p14="http://schemas.microsoft.com/office/powerpoint/2010/main" val="29041569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001" y="1268760"/>
            <a:ext cx="8172464" cy="5001412"/>
          </a:xfrm>
        </p:spPr>
        <p:txBody>
          <a:bodyPr/>
          <a:lstStyle>
            <a:lvl1pPr>
              <a:defRPr>
                <a:latin typeface="Calibri" panose="020F0502020204030204" pitchFamily="34" charset="0"/>
              </a:defRPr>
            </a:lvl1pPr>
            <a:lvl2pPr>
              <a:defRPr>
                <a:latin typeface="Calibri" panose="020F0502020204030204" pitchFamily="34" charset="0"/>
              </a:defRPr>
            </a:lvl2pPr>
            <a:lvl3pPr>
              <a:defRPr lang="en-US" sz="1477" kern="1200" dirty="0" smtClean="0">
                <a:solidFill>
                  <a:srgbClr val="666666"/>
                </a:solidFill>
                <a:latin typeface="Calibri" panose="020F0502020204030204" pitchFamily="34" charset="0"/>
                <a:ea typeface="+mn-ea"/>
                <a:cs typeface="+mn-cs"/>
              </a:defRPr>
            </a:lvl3pPr>
            <a:lvl4pPr marL="597892" indent="-263776">
              <a:defRPr/>
            </a:lvl4pPr>
            <a:lvl5pPr>
              <a:defRPr>
                <a:latin typeface="Calibri" panose="020F0502020204030204" pitchFamily="34" charset="0"/>
              </a:defRPr>
            </a:lvl5pPr>
            <a:lvl6pPr>
              <a:defRPr>
                <a:latin typeface="Calibri" panose="020F0502020204030204"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10" name="Title 9"/>
          <p:cNvSpPr>
            <a:spLocks noGrp="1"/>
          </p:cNvSpPr>
          <p:nvPr>
            <p:ph type="title"/>
          </p:nvPr>
        </p:nvSpPr>
        <p:spPr/>
        <p:txBody>
          <a:bodyPr/>
          <a:lstStyle>
            <a:lvl1pPr>
              <a:defRPr>
                <a:latin typeface="Calibri" panose="020F0502020204030204" pitchFamily="34" charset="0"/>
              </a:defRPr>
            </a:lvl1pPr>
          </a:lstStyle>
          <a:p>
            <a:r>
              <a:rPr lang="en-US" smtClean="0"/>
              <a:t>Click to edit Master title style</a:t>
            </a:r>
            <a:endParaRPr lang="en-US"/>
          </a:p>
        </p:txBody>
      </p:sp>
      <p:sp>
        <p:nvSpPr>
          <p:cNvPr id="7" name="Espace réservé de la date 9"/>
          <p:cNvSpPr txBox="1">
            <a:spLocks/>
          </p:cNvSpPr>
          <p:nvPr/>
        </p:nvSpPr>
        <p:spPr>
          <a:xfrm>
            <a:off x="576001" y="6577460"/>
            <a:ext cx="2613894" cy="241720"/>
          </a:xfrm>
          <a:prstGeom prst="rect">
            <a:avLst/>
          </a:prstGeom>
        </p:spPr>
        <p:txBody>
          <a:bodyPr/>
          <a:lstStyle>
            <a:defPPr>
              <a:defRPr lang="fr-FR"/>
            </a:defPPr>
            <a:lvl1pPr algn="l" rtl="0" eaLnBrk="0" fontAlgn="base" hangingPunct="0">
              <a:spcBef>
                <a:spcPct val="0"/>
              </a:spcBef>
              <a:spcAft>
                <a:spcPct val="0"/>
              </a:spcAft>
              <a:defRPr sz="1050" b="1" kern="1200">
                <a:solidFill>
                  <a:schemeClr val="tx1">
                    <a:lumMod val="50000"/>
                    <a:lumOff val="50000"/>
                  </a:schemeClr>
                </a:solidFill>
                <a:latin typeface="Comic Sans MS" pitchFamily="66" charset="0"/>
                <a:ea typeface="+mn-ea"/>
                <a:cs typeface="+mn-cs"/>
              </a:defRPr>
            </a:lvl1pPr>
            <a:lvl2pPr marL="457200" algn="l" rtl="0" eaLnBrk="0" fontAlgn="base" hangingPunct="0">
              <a:spcBef>
                <a:spcPct val="0"/>
              </a:spcBef>
              <a:spcAft>
                <a:spcPct val="0"/>
              </a:spcAft>
              <a:defRPr sz="28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8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8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800" b="1" kern="1200">
                <a:solidFill>
                  <a:schemeClr val="tx1"/>
                </a:solidFill>
                <a:latin typeface="Comic Sans MS" pitchFamily="66" charset="0"/>
                <a:ea typeface="+mn-ea"/>
                <a:cs typeface="+mn-cs"/>
              </a:defRPr>
            </a:lvl5pPr>
            <a:lvl6pPr marL="2286000" algn="l" defTabSz="914400" rtl="0" eaLnBrk="1" latinLnBrk="0" hangingPunct="1">
              <a:defRPr sz="2800" b="1" kern="1200">
                <a:solidFill>
                  <a:schemeClr val="tx1"/>
                </a:solidFill>
                <a:latin typeface="Comic Sans MS" pitchFamily="66" charset="0"/>
                <a:ea typeface="+mn-ea"/>
                <a:cs typeface="+mn-cs"/>
              </a:defRPr>
            </a:lvl6pPr>
            <a:lvl7pPr marL="2743200" algn="l" defTabSz="914400" rtl="0" eaLnBrk="1" latinLnBrk="0" hangingPunct="1">
              <a:defRPr sz="2800" b="1" kern="1200">
                <a:solidFill>
                  <a:schemeClr val="tx1"/>
                </a:solidFill>
                <a:latin typeface="Comic Sans MS" pitchFamily="66" charset="0"/>
                <a:ea typeface="+mn-ea"/>
                <a:cs typeface="+mn-cs"/>
              </a:defRPr>
            </a:lvl7pPr>
            <a:lvl8pPr marL="3200400" algn="l" defTabSz="914400" rtl="0" eaLnBrk="1" latinLnBrk="0" hangingPunct="1">
              <a:defRPr sz="2800" b="1" kern="1200">
                <a:solidFill>
                  <a:schemeClr val="tx1"/>
                </a:solidFill>
                <a:latin typeface="Comic Sans MS" pitchFamily="66" charset="0"/>
                <a:ea typeface="+mn-ea"/>
                <a:cs typeface="+mn-cs"/>
              </a:defRPr>
            </a:lvl8pPr>
            <a:lvl9pPr marL="3657600" algn="l" defTabSz="914400" rtl="0" eaLnBrk="1" latinLnBrk="0" hangingPunct="1">
              <a:defRPr sz="2800" b="1" kern="1200">
                <a:solidFill>
                  <a:schemeClr val="tx1"/>
                </a:solidFill>
                <a:latin typeface="Comic Sans MS" pitchFamily="66" charset="0"/>
                <a:ea typeface="+mn-ea"/>
                <a:cs typeface="+mn-cs"/>
              </a:defRPr>
            </a:lvl9pPr>
          </a:lstStyle>
          <a:p>
            <a:pPr>
              <a:defRPr/>
            </a:pPr>
            <a:r>
              <a:rPr lang="fr-FR" sz="831" b="0" dirty="0" smtClean="0">
                <a:solidFill>
                  <a:prstClr val="black">
                    <a:lumMod val="50000"/>
                    <a:lumOff val="50000"/>
                  </a:prstClr>
                </a:solidFill>
                <a:latin typeface="Calibri" panose="020F0502020204030204" pitchFamily="34" charset="0"/>
              </a:rPr>
              <a:t>Ph GASTINEL - IRFU/SACM</a:t>
            </a:r>
          </a:p>
        </p:txBody>
      </p:sp>
      <p:sp>
        <p:nvSpPr>
          <p:cNvPr id="8" name="Espace réservé du numéro de diapositive 10"/>
          <p:cNvSpPr txBox="1">
            <a:spLocks/>
          </p:cNvSpPr>
          <p:nvPr/>
        </p:nvSpPr>
        <p:spPr>
          <a:xfrm>
            <a:off x="8025304" y="6577460"/>
            <a:ext cx="744167" cy="240126"/>
          </a:xfrm>
          <a:prstGeom prst="rect">
            <a:avLst/>
          </a:prstGeom>
        </p:spPr>
        <p:txBody>
          <a:bodyPr/>
          <a:lstStyle>
            <a:defPPr>
              <a:defRPr lang="fr-FR"/>
            </a:defPPr>
            <a:lvl1pPr algn="r" rtl="0" eaLnBrk="0" fontAlgn="base" hangingPunct="0">
              <a:spcBef>
                <a:spcPct val="0"/>
              </a:spcBef>
              <a:spcAft>
                <a:spcPct val="0"/>
              </a:spcAft>
              <a:defRPr sz="1050" b="1" kern="1200">
                <a:solidFill>
                  <a:schemeClr val="tx1">
                    <a:lumMod val="50000"/>
                    <a:lumOff val="50000"/>
                  </a:schemeClr>
                </a:solidFill>
                <a:latin typeface="Comic Sans MS" pitchFamily="66" charset="0"/>
                <a:ea typeface="+mn-ea"/>
                <a:cs typeface="+mn-cs"/>
              </a:defRPr>
            </a:lvl1pPr>
            <a:lvl2pPr marL="457200" algn="l" rtl="0" eaLnBrk="0" fontAlgn="base" hangingPunct="0">
              <a:spcBef>
                <a:spcPct val="0"/>
              </a:spcBef>
              <a:spcAft>
                <a:spcPct val="0"/>
              </a:spcAft>
              <a:defRPr sz="28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8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8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800" b="1" kern="1200">
                <a:solidFill>
                  <a:schemeClr val="tx1"/>
                </a:solidFill>
                <a:latin typeface="Comic Sans MS" pitchFamily="66" charset="0"/>
                <a:ea typeface="+mn-ea"/>
                <a:cs typeface="+mn-cs"/>
              </a:defRPr>
            </a:lvl5pPr>
            <a:lvl6pPr marL="2286000" algn="l" defTabSz="914400" rtl="0" eaLnBrk="1" latinLnBrk="0" hangingPunct="1">
              <a:defRPr sz="2800" b="1" kern="1200">
                <a:solidFill>
                  <a:schemeClr val="tx1"/>
                </a:solidFill>
                <a:latin typeface="Comic Sans MS" pitchFamily="66" charset="0"/>
                <a:ea typeface="+mn-ea"/>
                <a:cs typeface="+mn-cs"/>
              </a:defRPr>
            </a:lvl6pPr>
            <a:lvl7pPr marL="2743200" algn="l" defTabSz="914400" rtl="0" eaLnBrk="1" latinLnBrk="0" hangingPunct="1">
              <a:defRPr sz="2800" b="1" kern="1200">
                <a:solidFill>
                  <a:schemeClr val="tx1"/>
                </a:solidFill>
                <a:latin typeface="Comic Sans MS" pitchFamily="66" charset="0"/>
                <a:ea typeface="+mn-ea"/>
                <a:cs typeface="+mn-cs"/>
              </a:defRPr>
            </a:lvl7pPr>
            <a:lvl8pPr marL="3200400" algn="l" defTabSz="914400" rtl="0" eaLnBrk="1" latinLnBrk="0" hangingPunct="1">
              <a:defRPr sz="2800" b="1" kern="1200">
                <a:solidFill>
                  <a:schemeClr val="tx1"/>
                </a:solidFill>
                <a:latin typeface="Comic Sans MS" pitchFamily="66" charset="0"/>
                <a:ea typeface="+mn-ea"/>
                <a:cs typeface="+mn-cs"/>
              </a:defRPr>
            </a:lvl8pPr>
            <a:lvl9pPr marL="3657600" algn="l" defTabSz="914400" rtl="0" eaLnBrk="1" latinLnBrk="0" hangingPunct="1">
              <a:defRPr sz="2800" b="1" kern="1200">
                <a:solidFill>
                  <a:schemeClr val="tx1"/>
                </a:solidFill>
                <a:latin typeface="Comic Sans MS" pitchFamily="66" charset="0"/>
                <a:ea typeface="+mn-ea"/>
                <a:cs typeface="+mn-cs"/>
              </a:defRPr>
            </a:lvl9pPr>
          </a:lstStyle>
          <a:p>
            <a:pPr>
              <a:defRPr/>
            </a:pPr>
            <a:fld id="{CC68589B-C4D5-466F-8788-6D7A32B7C8AA}" type="slidenum">
              <a:rPr lang="fr-FR" sz="969" smtClean="0">
                <a:solidFill>
                  <a:prstClr val="black">
                    <a:lumMod val="50000"/>
                    <a:lumOff val="50000"/>
                  </a:prstClr>
                </a:solidFill>
                <a:latin typeface="Calibri" panose="020F0502020204030204" pitchFamily="34" charset="0"/>
              </a:rPr>
              <a:pPr>
                <a:defRPr/>
              </a:pPr>
              <a:t>‹N°›</a:t>
            </a:fld>
            <a:endParaRPr lang="fr-FR" sz="969" dirty="0">
              <a:solidFill>
                <a:prstClr val="black">
                  <a:lumMod val="50000"/>
                  <a:lumOff val="50000"/>
                </a:prstClr>
              </a:solidFill>
              <a:latin typeface="Calibri" panose="020F0502020204030204" pitchFamily="34" charset="0"/>
            </a:endParaRPr>
          </a:p>
        </p:txBody>
      </p:sp>
    </p:spTree>
    <p:extLst>
      <p:ext uri="{BB962C8B-B14F-4D97-AF65-F5344CB8AC3E}">
        <p14:creationId xmlns:p14="http://schemas.microsoft.com/office/powerpoint/2010/main" val="107993323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215"/>
            </a:lvl1pPr>
          </a:lstStyle>
          <a:p>
            <a:r>
              <a:rPr lang="fr-FR" smtClean="0"/>
              <a:t>Modifiez le style du titre</a:t>
            </a:r>
            <a:endParaRPr lang="fr-FR" dirty="0"/>
          </a:p>
        </p:txBody>
      </p:sp>
      <p:sp>
        <p:nvSpPr>
          <p:cNvPr id="3" name="Content Placeholder 2"/>
          <p:cNvSpPr>
            <a:spLocks noGrp="1"/>
          </p:cNvSpPr>
          <p:nvPr>
            <p:ph idx="1"/>
          </p:nvPr>
        </p:nvSpPr>
        <p:spPr/>
        <p:txBody>
          <a:bodyPr/>
          <a:lstStyle>
            <a:lvl1pPr>
              <a:defRPr>
                <a:solidFill>
                  <a:schemeClr val="accent6">
                    <a:lumMod val="75000"/>
                  </a:schemeClr>
                </a:solidFill>
              </a:defRPr>
            </a:lvl1pPr>
            <a:lvl2pPr>
              <a:defRPr>
                <a:solidFill>
                  <a:schemeClr val="accent2"/>
                </a:solidFill>
              </a:defRPr>
            </a:lvl2pPr>
            <a:lvl3pPr>
              <a:defRPr>
                <a:solidFill>
                  <a:schemeClr val="bg2">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97660484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re">
    <p:spTree>
      <p:nvGrpSpPr>
        <p:cNvPr id="1" name=""/>
        <p:cNvGrpSpPr/>
        <p:nvPr/>
      </p:nvGrpSpPr>
      <p:grpSpPr>
        <a:xfrm>
          <a:off x="0" y="0"/>
          <a:ext cx="0" cy="0"/>
          <a:chOff x="0" y="0"/>
          <a:chExt cx="0" cy="0"/>
        </a:xfrm>
      </p:grpSpPr>
      <p:pic>
        <p:nvPicPr>
          <p:cNvPr id="10" name="Image 9" descr="bandeau_titr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3310128" cy="6858000"/>
          </a:xfrm>
          <a:prstGeom prst="rect">
            <a:avLst/>
          </a:prstGeom>
        </p:spPr>
      </p:pic>
      <p:sp>
        <p:nvSpPr>
          <p:cNvPr id="2" name="Titre 1"/>
          <p:cNvSpPr>
            <a:spLocks noGrp="1"/>
          </p:cNvSpPr>
          <p:nvPr>
            <p:ph type="ctrTitle"/>
          </p:nvPr>
        </p:nvSpPr>
        <p:spPr>
          <a:xfrm>
            <a:off x="3960001" y="1855288"/>
            <a:ext cx="4788464" cy="2653832"/>
          </a:xfrm>
        </p:spPr>
        <p:txBody>
          <a:bodyPr anchor="t" anchorCtr="0"/>
          <a:lstStyle>
            <a:lvl1pPr>
              <a:lnSpc>
                <a:spcPts val="3508"/>
              </a:lnSpc>
              <a:defRPr sz="2585" b="0" cap="all" baseline="0">
                <a:solidFill>
                  <a:srgbClr val="666666"/>
                </a:solidFill>
                <a:latin typeface="Calibri" panose="020F0502020204030204" pitchFamily="34" charset="0"/>
              </a:defRPr>
            </a:lvl1pPr>
          </a:lstStyle>
          <a:p>
            <a:r>
              <a:rPr lang="en-US" smtClean="0"/>
              <a:t>Click to edit Master title style</a:t>
            </a:r>
            <a:endParaRPr lang="fr-FR" dirty="0"/>
          </a:p>
        </p:txBody>
      </p:sp>
      <p:sp>
        <p:nvSpPr>
          <p:cNvPr id="3" name="Sous-titre 2"/>
          <p:cNvSpPr>
            <a:spLocks noGrp="1"/>
          </p:cNvSpPr>
          <p:nvPr>
            <p:ph type="subTitle" idx="1"/>
          </p:nvPr>
        </p:nvSpPr>
        <p:spPr>
          <a:xfrm>
            <a:off x="3960001" y="5805264"/>
            <a:ext cx="4788464" cy="504056"/>
          </a:xfrm>
        </p:spPr>
        <p:txBody>
          <a:bodyPr anchor="b" anchorCtr="0"/>
          <a:lstStyle>
            <a:lvl1pPr marL="0" indent="0" algn="l">
              <a:buNone/>
              <a:defRPr sz="1431" cap="all" baseline="0">
                <a:solidFill>
                  <a:srgbClr val="666666"/>
                </a:solidFill>
                <a:latin typeface="Calibri" panose="020F0502020204030204"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smtClean="0"/>
              <a:t>Click to edit Master subtitle style</a:t>
            </a:r>
            <a:endParaRPr lang="fr-FR" dirty="0"/>
          </a:p>
        </p:txBody>
      </p:sp>
      <p:sp>
        <p:nvSpPr>
          <p:cNvPr id="9" name="Espace réservé du texte 8"/>
          <p:cNvSpPr>
            <a:spLocks noGrp="1"/>
          </p:cNvSpPr>
          <p:nvPr>
            <p:ph type="body" sz="quarter" idx="13" hasCustomPrompt="1"/>
          </p:nvPr>
        </p:nvSpPr>
        <p:spPr>
          <a:xfrm>
            <a:off x="3960001" y="4509120"/>
            <a:ext cx="4788464" cy="1224136"/>
          </a:xfrm>
        </p:spPr>
        <p:txBody>
          <a:bodyPr anchor="b" anchorCtr="0"/>
          <a:lstStyle>
            <a:lvl1pPr marL="0" indent="0">
              <a:buFont typeface="Arial" pitchFamily="34" charset="0"/>
              <a:buNone/>
              <a:defRPr sz="785" b="0">
                <a:solidFill>
                  <a:srgbClr val="666666"/>
                </a:solidFill>
                <a:latin typeface="Calibri" panose="020F0502020204030204" pitchFamily="34" charset="0"/>
              </a:defRPr>
            </a:lvl1pPr>
          </a:lstStyle>
          <a:p>
            <a:pPr lvl="0"/>
            <a:r>
              <a:rPr lang="fr-FR" dirty="0" smtClean="0"/>
              <a:t>Nom événement | Prénom Nom</a:t>
            </a:r>
            <a:endParaRPr lang="fr-FR" dirty="0"/>
          </a:p>
        </p:txBody>
      </p:sp>
      <p:sp>
        <p:nvSpPr>
          <p:cNvPr id="11" name="Espace réservé de la date 10"/>
          <p:cNvSpPr>
            <a:spLocks noGrp="1"/>
          </p:cNvSpPr>
          <p:nvPr>
            <p:ph type="dt" sz="half" idx="14"/>
          </p:nvPr>
        </p:nvSpPr>
        <p:spPr>
          <a:xfrm>
            <a:off x="3960000" y="6305194"/>
            <a:ext cx="1450504" cy="365125"/>
          </a:xfrm>
          <a:prstGeom prst="rect">
            <a:avLst/>
          </a:prstGeom>
        </p:spPr>
        <p:txBody>
          <a:bodyPr/>
          <a:lstStyle>
            <a:lvl1pPr>
              <a:defRPr>
                <a:latin typeface="Calibri" panose="020F0502020204030204" pitchFamily="34" charset="0"/>
              </a:defRPr>
            </a:lvl1pPr>
          </a:lstStyle>
          <a:p>
            <a:pPr>
              <a:defRPr/>
            </a:pPr>
            <a:endParaRPr lang="fr-FR" dirty="0">
              <a:solidFill>
                <a:prstClr val="black">
                  <a:lumMod val="50000"/>
                  <a:lumOff val="50000"/>
                </a:prstClr>
              </a:solidFill>
              <a:latin typeface="Times" pitchFamily="18" charset="0"/>
            </a:endParaRPr>
          </a:p>
        </p:txBody>
      </p:sp>
      <p:sp>
        <p:nvSpPr>
          <p:cNvPr id="12" name="Espace réservé du numéro de diapositive 11"/>
          <p:cNvSpPr>
            <a:spLocks noGrp="1"/>
          </p:cNvSpPr>
          <p:nvPr>
            <p:ph type="sldNum" sz="quarter" idx="15"/>
          </p:nvPr>
        </p:nvSpPr>
        <p:spPr>
          <a:xfrm>
            <a:off x="8025304" y="6303600"/>
            <a:ext cx="1118696" cy="365125"/>
          </a:xfrm>
          <a:prstGeom prst="rect">
            <a:avLst/>
          </a:prstGeom>
        </p:spPr>
        <p:txBody>
          <a:bodyPr/>
          <a:lstStyle>
            <a:lvl1pPr>
              <a:defRPr>
                <a:solidFill>
                  <a:schemeClr val="bg1"/>
                </a:solidFill>
                <a:latin typeface="Calibri" panose="020F0502020204030204" pitchFamily="34" charset="0"/>
              </a:defRPr>
            </a:lvl1pPr>
          </a:lstStyle>
          <a:p>
            <a:pPr>
              <a:defRPr/>
            </a:pPr>
            <a:fld id="{CC68589B-C4D5-466F-8788-6D7A32B7C8AA}" type="slidenum">
              <a:rPr lang="fr-FR" smtClean="0">
                <a:solidFill>
                  <a:prstClr val="white"/>
                </a:solidFill>
              </a:rPr>
              <a:pPr>
                <a:defRPr/>
              </a:pPr>
              <a:t>‹N°›</a:t>
            </a:fld>
            <a:endParaRPr lang="fr-FR">
              <a:solidFill>
                <a:prstClr val="white"/>
              </a:solidFill>
            </a:endParaRPr>
          </a:p>
        </p:txBody>
      </p:sp>
      <p:sp>
        <p:nvSpPr>
          <p:cNvPr id="13" name="Espace réservé du pied de page 12"/>
          <p:cNvSpPr>
            <a:spLocks noGrp="1"/>
          </p:cNvSpPr>
          <p:nvPr>
            <p:ph type="ftr" sz="quarter" idx="16"/>
          </p:nvPr>
        </p:nvSpPr>
        <p:spPr>
          <a:xfrm>
            <a:off x="5436096" y="6305194"/>
            <a:ext cx="2555448" cy="365125"/>
          </a:xfrm>
          <a:prstGeom prst="rect">
            <a:avLst/>
          </a:prstGeom>
        </p:spPr>
        <p:txBody>
          <a:bodyPr/>
          <a:lstStyle>
            <a:lvl1pPr>
              <a:defRPr>
                <a:solidFill>
                  <a:schemeClr val="bg1"/>
                </a:solidFill>
                <a:latin typeface="Calibri" panose="020F0502020204030204" pitchFamily="34" charset="0"/>
              </a:defRPr>
            </a:lvl1pPr>
          </a:lstStyle>
          <a:p>
            <a:pPr>
              <a:defRPr/>
            </a:pPr>
            <a:r>
              <a:rPr lang="fr-FR" smtClean="0">
                <a:solidFill>
                  <a:prstClr val="white"/>
                </a:solidFill>
              </a:rPr>
              <a:t>Assemblée Générale ESSI - 8/9/2017</a:t>
            </a:r>
            <a:endParaRPr lang="fr-FR" dirty="0">
              <a:solidFill>
                <a:prstClr val="white"/>
              </a:solidFill>
              <a:latin typeface="Times" pitchFamily="18" charset="0"/>
            </a:endParaRPr>
          </a:p>
        </p:txBody>
      </p:sp>
    </p:spTree>
    <p:extLst>
      <p:ext uri="{BB962C8B-B14F-4D97-AF65-F5344CB8AC3E}">
        <p14:creationId xmlns:p14="http://schemas.microsoft.com/office/powerpoint/2010/main" val="255097078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001" y="1268760"/>
            <a:ext cx="8172464" cy="5001412"/>
          </a:xfrm>
        </p:spPr>
        <p:txBody>
          <a:bodyPr/>
          <a:lstStyle>
            <a:lvl1pPr>
              <a:defRPr>
                <a:latin typeface="Calibri" panose="020F0502020204030204" pitchFamily="34" charset="0"/>
              </a:defRPr>
            </a:lvl1pPr>
            <a:lvl2pPr>
              <a:defRPr>
                <a:latin typeface="Calibri" panose="020F0502020204030204" pitchFamily="34" charset="0"/>
              </a:defRPr>
            </a:lvl2pPr>
            <a:lvl3pPr>
              <a:defRPr lang="en-US" sz="1477" kern="1200" dirty="0" smtClean="0">
                <a:solidFill>
                  <a:srgbClr val="666666"/>
                </a:solidFill>
                <a:latin typeface="Calibri" panose="020F0502020204030204" pitchFamily="34" charset="0"/>
                <a:ea typeface="+mn-ea"/>
                <a:cs typeface="+mn-cs"/>
              </a:defRPr>
            </a:lvl3pPr>
            <a:lvl4pPr marL="597892" indent="-263776">
              <a:defRPr/>
            </a:lvl4pPr>
            <a:lvl5pPr>
              <a:defRPr>
                <a:latin typeface="Calibri" panose="020F0502020204030204" pitchFamily="34" charset="0"/>
              </a:defRPr>
            </a:lvl5pPr>
            <a:lvl6pPr>
              <a:defRPr>
                <a:latin typeface="Calibri" panose="020F0502020204030204"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10" name="Title 9"/>
          <p:cNvSpPr>
            <a:spLocks noGrp="1"/>
          </p:cNvSpPr>
          <p:nvPr>
            <p:ph type="title"/>
          </p:nvPr>
        </p:nvSpPr>
        <p:spPr/>
        <p:txBody>
          <a:bodyPr/>
          <a:lstStyle>
            <a:lvl1pPr>
              <a:defRPr>
                <a:latin typeface="Calibri" panose="020F0502020204030204" pitchFamily="34" charset="0"/>
              </a:defRPr>
            </a:lvl1pPr>
          </a:lstStyle>
          <a:p>
            <a:r>
              <a:rPr lang="en-US" smtClean="0"/>
              <a:t>Click to edit Master title style</a:t>
            </a:r>
            <a:endParaRPr lang="en-US"/>
          </a:p>
        </p:txBody>
      </p:sp>
      <p:sp>
        <p:nvSpPr>
          <p:cNvPr id="7" name="Espace réservé de la date 9"/>
          <p:cNvSpPr txBox="1">
            <a:spLocks/>
          </p:cNvSpPr>
          <p:nvPr/>
        </p:nvSpPr>
        <p:spPr>
          <a:xfrm>
            <a:off x="576001" y="6577460"/>
            <a:ext cx="2613894" cy="241720"/>
          </a:xfrm>
          <a:prstGeom prst="rect">
            <a:avLst/>
          </a:prstGeom>
        </p:spPr>
        <p:txBody>
          <a:bodyPr/>
          <a:lstStyle>
            <a:defPPr>
              <a:defRPr lang="fr-FR"/>
            </a:defPPr>
            <a:lvl1pPr algn="l" rtl="0" eaLnBrk="0" fontAlgn="base" hangingPunct="0">
              <a:spcBef>
                <a:spcPct val="0"/>
              </a:spcBef>
              <a:spcAft>
                <a:spcPct val="0"/>
              </a:spcAft>
              <a:defRPr sz="1050" b="1" kern="1200">
                <a:solidFill>
                  <a:schemeClr val="tx1">
                    <a:lumMod val="50000"/>
                    <a:lumOff val="50000"/>
                  </a:schemeClr>
                </a:solidFill>
                <a:latin typeface="Comic Sans MS" pitchFamily="66" charset="0"/>
                <a:ea typeface="+mn-ea"/>
                <a:cs typeface="+mn-cs"/>
              </a:defRPr>
            </a:lvl1pPr>
            <a:lvl2pPr marL="457200" algn="l" rtl="0" eaLnBrk="0" fontAlgn="base" hangingPunct="0">
              <a:spcBef>
                <a:spcPct val="0"/>
              </a:spcBef>
              <a:spcAft>
                <a:spcPct val="0"/>
              </a:spcAft>
              <a:defRPr sz="28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8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8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800" b="1" kern="1200">
                <a:solidFill>
                  <a:schemeClr val="tx1"/>
                </a:solidFill>
                <a:latin typeface="Comic Sans MS" pitchFamily="66" charset="0"/>
                <a:ea typeface="+mn-ea"/>
                <a:cs typeface="+mn-cs"/>
              </a:defRPr>
            </a:lvl5pPr>
            <a:lvl6pPr marL="2286000" algn="l" defTabSz="914400" rtl="0" eaLnBrk="1" latinLnBrk="0" hangingPunct="1">
              <a:defRPr sz="2800" b="1" kern="1200">
                <a:solidFill>
                  <a:schemeClr val="tx1"/>
                </a:solidFill>
                <a:latin typeface="Comic Sans MS" pitchFamily="66" charset="0"/>
                <a:ea typeface="+mn-ea"/>
                <a:cs typeface="+mn-cs"/>
              </a:defRPr>
            </a:lvl6pPr>
            <a:lvl7pPr marL="2743200" algn="l" defTabSz="914400" rtl="0" eaLnBrk="1" latinLnBrk="0" hangingPunct="1">
              <a:defRPr sz="2800" b="1" kern="1200">
                <a:solidFill>
                  <a:schemeClr val="tx1"/>
                </a:solidFill>
                <a:latin typeface="Comic Sans MS" pitchFamily="66" charset="0"/>
                <a:ea typeface="+mn-ea"/>
                <a:cs typeface="+mn-cs"/>
              </a:defRPr>
            </a:lvl7pPr>
            <a:lvl8pPr marL="3200400" algn="l" defTabSz="914400" rtl="0" eaLnBrk="1" latinLnBrk="0" hangingPunct="1">
              <a:defRPr sz="2800" b="1" kern="1200">
                <a:solidFill>
                  <a:schemeClr val="tx1"/>
                </a:solidFill>
                <a:latin typeface="Comic Sans MS" pitchFamily="66" charset="0"/>
                <a:ea typeface="+mn-ea"/>
                <a:cs typeface="+mn-cs"/>
              </a:defRPr>
            </a:lvl8pPr>
            <a:lvl9pPr marL="3657600" algn="l" defTabSz="914400" rtl="0" eaLnBrk="1" latinLnBrk="0" hangingPunct="1">
              <a:defRPr sz="2800" b="1" kern="1200">
                <a:solidFill>
                  <a:schemeClr val="tx1"/>
                </a:solidFill>
                <a:latin typeface="Comic Sans MS" pitchFamily="66" charset="0"/>
                <a:ea typeface="+mn-ea"/>
                <a:cs typeface="+mn-cs"/>
              </a:defRPr>
            </a:lvl9pPr>
          </a:lstStyle>
          <a:p>
            <a:pPr>
              <a:defRPr/>
            </a:pPr>
            <a:r>
              <a:rPr lang="fr-FR" sz="831" b="0" dirty="0" smtClean="0">
                <a:solidFill>
                  <a:prstClr val="black">
                    <a:lumMod val="50000"/>
                    <a:lumOff val="50000"/>
                  </a:prstClr>
                </a:solidFill>
                <a:latin typeface="Calibri" panose="020F0502020204030204" pitchFamily="34" charset="0"/>
              </a:rPr>
              <a:t>Ph GASTINEL - IRFU/SACM</a:t>
            </a:r>
          </a:p>
        </p:txBody>
      </p:sp>
      <p:sp>
        <p:nvSpPr>
          <p:cNvPr id="8" name="Espace réservé du numéro de diapositive 10"/>
          <p:cNvSpPr txBox="1">
            <a:spLocks/>
          </p:cNvSpPr>
          <p:nvPr/>
        </p:nvSpPr>
        <p:spPr>
          <a:xfrm>
            <a:off x="8025304" y="6577460"/>
            <a:ext cx="744167" cy="240126"/>
          </a:xfrm>
          <a:prstGeom prst="rect">
            <a:avLst/>
          </a:prstGeom>
        </p:spPr>
        <p:txBody>
          <a:bodyPr/>
          <a:lstStyle>
            <a:defPPr>
              <a:defRPr lang="fr-FR"/>
            </a:defPPr>
            <a:lvl1pPr algn="r" rtl="0" eaLnBrk="0" fontAlgn="base" hangingPunct="0">
              <a:spcBef>
                <a:spcPct val="0"/>
              </a:spcBef>
              <a:spcAft>
                <a:spcPct val="0"/>
              </a:spcAft>
              <a:defRPr sz="1050" b="1" kern="1200">
                <a:solidFill>
                  <a:schemeClr val="tx1">
                    <a:lumMod val="50000"/>
                    <a:lumOff val="50000"/>
                  </a:schemeClr>
                </a:solidFill>
                <a:latin typeface="Comic Sans MS" pitchFamily="66" charset="0"/>
                <a:ea typeface="+mn-ea"/>
                <a:cs typeface="+mn-cs"/>
              </a:defRPr>
            </a:lvl1pPr>
            <a:lvl2pPr marL="457200" algn="l" rtl="0" eaLnBrk="0" fontAlgn="base" hangingPunct="0">
              <a:spcBef>
                <a:spcPct val="0"/>
              </a:spcBef>
              <a:spcAft>
                <a:spcPct val="0"/>
              </a:spcAft>
              <a:defRPr sz="28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8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8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800" b="1" kern="1200">
                <a:solidFill>
                  <a:schemeClr val="tx1"/>
                </a:solidFill>
                <a:latin typeface="Comic Sans MS" pitchFamily="66" charset="0"/>
                <a:ea typeface="+mn-ea"/>
                <a:cs typeface="+mn-cs"/>
              </a:defRPr>
            </a:lvl5pPr>
            <a:lvl6pPr marL="2286000" algn="l" defTabSz="914400" rtl="0" eaLnBrk="1" latinLnBrk="0" hangingPunct="1">
              <a:defRPr sz="2800" b="1" kern="1200">
                <a:solidFill>
                  <a:schemeClr val="tx1"/>
                </a:solidFill>
                <a:latin typeface="Comic Sans MS" pitchFamily="66" charset="0"/>
                <a:ea typeface="+mn-ea"/>
                <a:cs typeface="+mn-cs"/>
              </a:defRPr>
            </a:lvl6pPr>
            <a:lvl7pPr marL="2743200" algn="l" defTabSz="914400" rtl="0" eaLnBrk="1" latinLnBrk="0" hangingPunct="1">
              <a:defRPr sz="2800" b="1" kern="1200">
                <a:solidFill>
                  <a:schemeClr val="tx1"/>
                </a:solidFill>
                <a:latin typeface="Comic Sans MS" pitchFamily="66" charset="0"/>
                <a:ea typeface="+mn-ea"/>
                <a:cs typeface="+mn-cs"/>
              </a:defRPr>
            </a:lvl7pPr>
            <a:lvl8pPr marL="3200400" algn="l" defTabSz="914400" rtl="0" eaLnBrk="1" latinLnBrk="0" hangingPunct="1">
              <a:defRPr sz="2800" b="1" kern="1200">
                <a:solidFill>
                  <a:schemeClr val="tx1"/>
                </a:solidFill>
                <a:latin typeface="Comic Sans MS" pitchFamily="66" charset="0"/>
                <a:ea typeface="+mn-ea"/>
                <a:cs typeface="+mn-cs"/>
              </a:defRPr>
            </a:lvl8pPr>
            <a:lvl9pPr marL="3657600" algn="l" defTabSz="914400" rtl="0" eaLnBrk="1" latinLnBrk="0" hangingPunct="1">
              <a:defRPr sz="2800" b="1" kern="1200">
                <a:solidFill>
                  <a:schemeClr val="tx1"/>
                </a:solidFill>
                <a:latin typeface="Comic Sans MS" pitchFamily="66" charset="0"/>
                <a:ea typeface="+mn-ea"/>
                <a:cs typeface="+mn-cs"/>
              </a:defRPr>
            </a:lvl9pPr>
          </a:lstStyle>
          <a:p>
            <a:pPr>
              <a:defRPr/>
            </a:pPr>
            <a:fld id="{CC68589B-C4D5-466F-8788-6D7A32B7C8AA}" type="slidenum">
              <a:rPr lang="fr-FR" sz="969" smtClean="0">
                <a:solidFill>
                  <a:prstClr val="black">
                    <a:lumMod val="50000"/>
                    <a:lumOff val="50000"/>
                  </a:prstClr>
                </a:solidFill>
                <a:latin typeface="Calibri" panose="020F0502020204030204" pitchFamily="34" charset="0"/>
              </a:rPr>
              <a:pPr>
                <a:defRPr/>
              </a:pPr>
              <a:t>‹N°›</a:t>
            </a:fld>
            <a:endParaRPr lang="fr-FR" sz="969" dirty="0">
              <a:solidFill>
                <a:prstClr val="black">
                  <a:lumMod val="50000"/>
                  <a:lumOff val="50000"/>
                </a:prstClr>
              </a:solidFill>
              <a:latin typeface="Calibri" panose="020F0502020204030204" pitchFamily="34" charset="0"/>
            </a:endParaRPr>
          </a:p>
        </p:txBody>
      </p:sp>
    </p:spTree>
    <p:extLst>
      <p:ext uri="{BB962C8B-B14F-4D97-AF65-F5344CB8AC3E}">
        <p14:creationId xmlns:p14="http://schemas.microsoft.com/office/powerpoint/2010/main" val="369428366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Nouveau">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a:defRPr/>
            </a:pPr>
            <a:fld id="{03A18B84-9EFD-41B6-A5E4-D37CFBDD82D6}" type="slidenum">
              <a:rPr lang="en-US" smtClean="0">
                <a:solidFill>
                  <a:prstClr val="black">
                    <a:tint val="75000"/>
                  </a:prstClr>
                </a:solidFill>
              </a:rPr>
              <a:pPr>
                <a:defRPr/>
              </a:pPr>
              <a:t>‹N°›</a:t>
            </a:fld>
            <a:r>
              <a:rPr lang="en-US" smtClean="0">
                <a:solidFill>
                  <a:prstClr val="black">
                    <a:tint val="75000"/>
                  </a:prstClr>
                </a:solidFill>
              </a:rPr>
              <a:t> / 153</a:t>
            </a:r>
            <a:endParaRPr lang="en-US" dirty="0" smtClean="0">
              <a:solidFill>
                <a:prstClr val="black">
                  <a:tint val="75000"/>
                </a:prstClr>
              </a:solidFill>
            </a:endParaRPr>
          </a:p>
        </p:txBody>
      </p:sp>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en-US" smtClean="0"/>
              <a:t>Click to edit Master title style</a:t>
            </a:r>
            <a:endParaRPr lang="fr-FR" dirty="0"/>
          </a:p>
        </p:txBody>
      </p:sp>
    </p:spTree>
    <p:extLst>
      <p:ext uri="{BB962C8B-B14F-4D97-AF65-F5344CB8AC3E}">
        <p14:creationId xmlns:p14="http://schemas.microsoft.com/office/powerpoint/2010/main" val="308347610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8956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tur">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buFontTx/>
              <a:buNone/>
              <a:defRPr/>
            </a:pPr>
            <a:fld id="{03A18B84-9EFD-41B6-A5E4-D37CFBDD82D6}" type="slidenum">
              <a:rPr lang="en-US" smtClean="0">
                <a:solidFill>
                  <a:srgbClr val="000000">
                    <a:tint val="75000"/>
                  </a:srgbClr>
                </a:solidFill>
              </a:rPr>
              <a:pPr>
                <a:buFontTx/>
                <a:buNone/>
                <a:defRPr/>
              </a:pPr>
              <a:t>‹N°›</a:t>
            </a:fld>
            <a:endParaRPr lang="en-US" dirty="0" smtClean="0">
              <a:solidFill>
                <a:srgbClr val="000000">
                  <a:tint val="75000"/>
                </a:srgbClr>
              </a:solidFill>
            </a:endParaRPr>
          </a:p>
        </p:txBody>
      </p:sp>
      <p:sp>
        <p:nvSpPr>
          <p:cNvPr id="8" name="Espace réservé du titre 1"/>
          <p:cNvSpPr>
            <a:spLocks noGrp="1"/>
          </p:cNvSpPr>
          <p:nvPr>
            <p:ph type="title"/>
          </p:nvPr>
        </p:nvSpPr>
        <p:spPr bwMode="gray">
          <a:xfrm>
            <a:off x="2195737"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Tree>
    <p:extLst>
      <p:ext uri="{BB962C8B-B14F-4D97-AF65-F5344CB8AC3E}">
        <p14:creationId xmlns:p14="http://schemas.microsoft.com/office/powerpoint/2010/main" val="9915797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spcBef>
                <a:spcPts val="2000"/>
              </a:spcBef>
              <a:spcAft>
                <a:spcPts val="1500"/>
              </a:spcAft>
              <a:defRPr/>
            </a:lvl1pPr>
            <a:lvl2pPr marL="361942" indent="0" algn="just">
              <a:lnSpc>
                <a:spcPts val="2800"/>
              </a:lnSpc>
              <a:buFont typeface="Arial" pitchFamily="34" charset="0"/>
              <a:buNone/>
              <a:tabLst>
                <a:tab pos="8076998" algn="r"/>
              </a:tabLst>
              <a:defRPr sz="2200"/>
            </a:lvl2pPr>
            <a:lvl3pPr marL="361942" indent="0" algn="just">
              <a:lnSpc>
                <a:spcPts val="2800"/>
              </a:lnSpc>
              <a:buFont typeface="Arial" pitchFamily="34" charset="0"/>
              <a:buNone/>
              <a:tabLst>
                <a:tab pos="8076998" algn="r"/>
              </a:tabLst>
              <a:defRPr sz="2200"/>
            </a:lvl3pPr>
            <a:lvl4pPr marL="361942" indent="0" algn="just">
              <a:lnSpc>
                <a:spcPts val="2800"/>
              </a:lnSpc>
              <a:buFont typeface="Arial" pitchFamily="34" charset="0"/>
              <a:buNone/>
              <a:tabLst>
                <a:tab pos="8076998" algn="r"/>
              </a:tabLst>
              <a:defRPr sz="2200"/>
            </a:lvl4pPr>
            <a:lvl5pPr marL="361942" indent="0" algn="just">
              <a:lnSpc>
                <a:spcPts val="2800"/>
              </a:lnSpc>
              <a:buNone/>
              <a:tabLst>
                <a:tab pos="8076998" algn="r"/>
              </a:tabLst>
              <a:defRPr sz="22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10"/>
          <p:cNvSpPr>
            <a:spLocks noGrp="1"/>
          </p:cNvSpPr>
          <p:nvPr>
            <p:ph type="sldNum" sz="quarter" idx="11"/>
          </p:nvPr>
        </p:nvSpPr>
        <p:spPr/>
        <p:txBody>
          <a:body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fr-FR" smtClean="0"/>
              <a:t>Assemblée Générale ESSI - 8/9/2017</a:t>
            </a:r>
            <a:endParaRPr lang="fr-FR" dirty="0"/>
          </a:p>
        </p:txBody>
      </p:sp>
    </p:spTree>
    <p:extLst>
      <p:ext uri="{BB962C8B-B14F-4D97-AF65-F5344CB8AC3E}">
        <p14:creationId xmlns:p14="http://schemas.microsoft.com/office/powerpoint/2010/main" val="2040079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main">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buFontTx/>
              <a:buNone/>
              <a:defRPr/>
            </a:pPr>
            <a:fld id="{03A18B84-9EFD-41B6-A5E4-D37CFBDD82D6}" type="slidenum">
              <a:rPr lang="en-US" smtClean="0">
                <a:solidFill>
                  <a:srgbClr val="000000">
                    <a:tint val="75000"/>
                  </a:srgbClr>
                </a:solidFill>
              </a:rPr>
              <a:pPr>
                <a:buFontTx/>
                <a:buNone/>
                <a:defRPr/>
              </a:pPr>
              <a:t>‹N°›</a:t>
            </a:fld>
            <a:endParaRPr lang="en-US" dirty="0" smtClean="0">
              <a:solidFill>
                <a:srgbClr val="000000">
                  <a:tint val="75000"/>
                </a:srgbClr>
              </a:solidFill>
            </a:endParaRPr>
          </a:p>
        </p:txBody>
      </p:sp>
      <p:sp>
        <p:nvSpPr>
          <p:cNvPr id="8" name="Espace réservé du titre 1"/>
          <p:cNvSpPr>
            <a:spLocks noGrp="1"/>
          </p:cNvSpPr>
          <p:nvPr>
            <p:ph type="title"/>
          </p:nvPr>
        </p:nvSpPr>
        <p:spPr bwMode="gray">
          <a:xfrm>
            <a:off x="2195737"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pic>
        <p:nvPicPr>
          <p:cNvPr id="6" name="Image 5"/>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398042" y="177666"/>
            <a:ext cx="570218" cy="633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800975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ujourd'hui">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buFontTx/>
              <a:buNone/>
              <a:defRPr/>
            </a:pPr>
            <a:fld id="{03A18B84-9EFD-41B6-A5E4-D37CFBDD82D6}" type="slidenum">
              <a:rPr lang="en-US" smtClean="0">
                <a:solidFill>
                  <a:srgbClr val="000000">
                    <a:tint val="75000"/>
                  </a:srgbClr>
                </a:solidFill>
              </a:rPr>
              <a:pPr>
                <a:buFontTx/>
                <a:buNone/>
                <a:defRPr/>
              </a:pPr>
              <a:t>‹N°›</a:t>
            </a:fld>
            <a:endParaRPr lang="en-US" dirty="0" smtClean="0">
              <a:solidFill>
                <a:srgbClr val="000000">
                  <a:tint val="75000"/>
                </a:srgbClr>
              </a:solidFill>
            </a:endParaRPr>
          </a:p>
        </p:txBody>
      </p:sp>
      <p:sp>
        <p:nvSpPr>
          <p:cNvPr id="8" name="Espace réservé du titre 1"/>
          <p:cNvSpPr>
            <a:spLocks noGrp="1"/>
          </p:cNvSpPr>
          <p:nvPr>
            <p:ph type="title"/>
          </p:nvPr>
        </p:nvSpPr>
        <p:spPr bwMode="gray">
          <a:xfrm>
            <a:off x="2195737"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pic>
        <p:nvPicPr>
          <p:cNvPr id="4" name="Image 3"/>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398042" y="177666"/>
            <a:ext cx="570218" cy="633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395739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apositive Réunion programme">
    <p:spTree>
      <p:nvGrpSpPr>
        <p:cNvPr id="1" name=""/>
        <p:cNvGrpSpPr/>
        <p:nvPr/>
      </p:nvGrpSpPr>
      <p:grpSpPr>
        <a:xfrm>
          <a:off x="0" y="0"/>
          <a:ext cx="0" cy="0"/>
          <a:chOff x="0" y="0"/>
          <a:chExt cx="0" cy="0"/>
        </a:xfrm>
      </p:grpSpPr>
      <p:sp>
        <p:nvSpPr>
          <p:cNvPr id="7" name="Espace réservé de la date 3"/>
          <p:cNvSpPr>
            <a:spLocks noGrp="1"/>
          </p:cNvSpPr>
          <p:nvPr>
            <p:ph type="dt" sz="half" idx="2"/>
          </p:nvPr>
        </p:nvSpPr>
        <p:spPr>
          <a:xfrm>
            <a:off x="166627" y="6479248"/>
            <a:ext cx="1519262" cy="365125"/>
          </a:xfrm>
          <a:prstGeom prst="rect">
            <a:avLst/>
          </a:prstGeom>
        </p:spPr>
        <p:txBody>
          <a:bodyPr vert="horz" lIns="91440" tIns="45720" rIns="91440" bIns="45720" rtlCol="0" anchor="ctr"/>
          <a:lstStyle>
            <a:lvl1pPr>
              <a:defRPr lang="fr-FR" sz="600" smtClean="0">
                <a:solidFill>
                  <a:srgbClr val="000000">
                    <a:tint val="75000"/>
                  </a:srgbClr>
                </a:solidFill>
              </a:defRPr>
            </a:lvl1pPr>
          </a:lstStyle>
          <a:p>
            <a:pPr fontAlgn="base">
              <a:lnSpc>
                <a:spcPct val="80000"/>
              </a:lnSpc>
              <a:spcBef>
                <a:spcPct val="20000"/>
              </a:spcBef>
              <a:spcAft>
                <a:spcPct val="0"/>
              </a:spcAft>
            </a:pPr>
            <a:r>
              <a:rPr>
                <a:latin typeface="Arial" charset="0"/>
              </a:rPr>
              <a:t>08/09/2017</a:t>
            </a:r>
            <a:endParaRPr dirty="0">
              <a:latin typeface="Arial" charset="0"/>
            </a:endParaRPr>
          </a:p>
        </p:txBody>
      </p:sp>
      <p:sp>
        <p:nvSpPr>
          <p:cNvPr id="8" name="Espace réservé du pied de page 4"/>
          <p:cNvSpPr>
            <a:spLocks noGrp="1"/>
          </p:cNvSpPr>
          <p:nvPr>
            <p:ph type="ftr" sz="quarter" idx="3"/>
          </p:nvPr>
        </p:nvSpPr>
        <p:spPr>
          <a:xfrm>
            <a:off x="2889126" y="6479247"/>
            <a:ext cx="3425687" cy="365125"/>
          </a:xfrm>
          <a:prstGeom prst="rect">
            <a:avLst/>
          </a:prstGeom>
        </p:spPr>
        <p:txBody>
          <a:bodyPr vert="horz" lIns="91440" tIns="45720" rIns="91440" bIns="45720" rtlCol="0" anchor="ctr"/>
          <a:lstStyle>
            <a:lvl1pPr>
              <a:defRPr lang="en-US" sz="600" smtClean="0">
                <a:solidFill>
                  <a:srgbClr val="000000">
                    <a:tint val="75000"/>
                  </a:srgbClr>
                </a:solidFill>
              </a:defRPr>
            </a:lvl1pPr>
          </a:lstStyle>
          <a:p>
            <a:pPr algn="ctr" fontAlgn="base">
              <a:lnSpc>
                <a:spcPct val="80000"/>
              </a:lnSpc>
              <a:spcBef>
                <a:spcPct val="20000"/>
              </a:spcBef>
              <a:spcAft>
                <a:spcPct val="0"/>
              </a:spcAft>
            </a:pPr>
            <a:r>
              <a:rPr>
                <a:latin typeface="Arial" charset="0"/>
              </a:rPr>
              <a:t>AG ESS-Irfu</a:t>
            </a:r>
            <a:endParaRPr dirty="0">
              <a:latin typeface="Arial" charset="0"/>
            </a:endParaRPr>
          </a:p>
        </p:txBody>
      </p:sp>
      <p:sp>
        <p:nvSpPr>
          <p:cNvPr id="9" name="Espace réservé du numéro de diapositive 5"/>
          <p:cNvSpPr>
            <a:spLocks noGrp="1"/>
          </p:cNvSpPr>
          <p:nvPr>
            <p:ph type="sldNum" sz="quarter" idx="4"/>
          </p:nvPr>
        </p:nvSpPr>
        <p:spPr>
          <a:xfrm>
            <a:off x="6834659" y="6474565"/>
            <a:ext cx="2133600" cy="36512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bodyPr>
          <a:lstStyle>
            <a:lvl1pPr>
              <a:defRPr lang="fr-FR" sz="788" smtClean="0">
                <a:solidFill>
                  <a:srgbClr val="000000">
                    <a:tint val="75000"/>
                  </a:srgbClr>
                </a:solidFill>
              </a:defRPr>
            </a:lvl1pPr>
          </a:lstStyle>
          <a:p>
            <a:pPr>
              <a:buFontTx/>
              <a:buNone/>
            </a:pPr>
            <a:fld id="{03A18B84-9EFD-41B6-A5E4-D37CFBDD82D6}" type="slidenum">
              <a:rPr/>
              <a:pPr>
                <a:buFontTx/>
                <a:buNone/>
              </a:pPr>
              <a:t>‹N°›</a:t>
            </a:fld>
            <a:endParaRPr dirty="0"/>
          </a:p>
        </p:txBody>
      </p:sp>
      <p:sp>
        <p:nvSpPr>
          <p:cNvPr id="11" name="Espace réservé du titre 1"/>
          <p:cNvSpPr>
            <a:spLocks noGrp="1"/>
          </p:cNvSpPr>
          <p:nvPr>
            <p:ph type="title"/>
          </p:nvPr>
        </p:nvSpPr>
        <p:spPr bwMode="gray">
          <a:xfrm>
            <a:off x="2889126" y="52752"/>
            <a:ext cx="5859338"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pic>
        <p:nvPicPr>
          <p:cNvPr id="10" name="Image 9"/>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398042" y="177666"/>
            <a:ext cx="570218" cy="633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010494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001" y="1268760"/>
            <a:ext cx="8172464" cy="4968552"/>
          </a:xfrm>
          <a:prstGeom prst="rect">
            <a:avLst/>
          </a:prstGeo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10"/>
          <p:cNvSpPr>
            <a:spLocks noGrp="1"/>
          </p:cNvSpPr>
          <p:nvPr>
            <p:ph type="sldNum" sz="quarter" idx="11"/>
          </p:nvPr>
        </p:nvSpPr>
        <p:spPr/>
        <p:txBody>
          <a:bodyPr/>
          <a:lstStyle/>
          <a:p>
            <a:r>
              <a:rPr lang="fr-FR" dirty="0" smtClean="0">
                <a:solidFill>
                  <a:srgbClr val="000000"/>
                </a:solidFill>
              </a:rPr>
              <a:t>|  PAGE </a:t>
            </a:r>
            <a:fld id="{AEFB9B6D-867A-40B8-ACB0-35CC9F272C9C}" type="slidenum">
              <a:rPr lang="fr-FR" smtClean="0">
                <a:solidFill>
                  <a:srgbClr val="000000"/>
                </a:solidFill>
              </a:rPr>
              <a:pPr/>
              <a:t>‹N°›</a:t>
            </a:fld>
            <a:endParaRPr lang="fr-FR" dirty="0">
              <a:solidFill>
                <a:srgbClr val="000000"/>
              </a:solidFill>
            </a:endParaRPr>
          </a:p>
        </p:txBody>
      </p:sp>
      <p:sp>
        <p:nvSpPr>
          <p:cNvPr id="12" name="Espace réservé du pied de page 11"/>
          <p:cNvSpPr>
            <a:spLocks noGrp="1"/>
          </p:cNvSpPr>
          <p:nvPr>
            <p:ph type="ftr" sz="quarter" idx="12"/>
          </p:nvPr>
        </p:nvSpPr>
        <p:spPr>
          <a:xfrm>
            <a:off x="2051721" y="6305194"/>
            <a:ext cx="5939824" cy="365125"/>
          </a:xfrm>
          <a:prstGeom prst="rect">
            <a:avLst/>
          </a:prstGeom>
        </p:spPr>
        <p:txBody>
          <a:bodyPr/>
          <a:lstStyle/>
          <a:p>
            <a:pPr fontAlgn="base">
              <a:lnSpc>
                <a:spcPct val="80000"/>
              </a:lnSpc>
              <a:spcBef>
                <a:spcPct val="20000"/>
              </a:spcBef>
              <a:spcAft>
                <a:spcPct val="0"/>
              </a:spcAft>
              <a:buFontTx/>
              <a:buChar char="•"/>
            </a:pPr>
            <a:r>
              <a:rPr lang="fr-FR" smtClean="0">
                <a:solidFill>
                  <a:srgbClr val="000000"/>
                </a:solidFill>
                <a:latin typeface="Arial" charset="0"/>
              </a:rPr>
              <a:t>AG ESS-Irfu</a:t>
            </a:r>
            <a:endParaRPr lang="fr-FR" dirty="0">
              <a:solidFill>
                <a:srgbClr val="000000"/>
              </a:solidFill>
              <a:latin typeface="Arial" charset="0"/>
            </a:endParaRPr>
          </a:p>
        </p:txBody>
      </p:sp>
      <p:sp>
        <p:nvSpPr>
          <p:cNvPr id="4" name="Titre 3"/>
          <p:cNvSpPr>
            <a:spLocks noGrp="1"/>
          </p:cNvSpPr>
          <p:nvPr>
            <p:ph type="title"/>
          </p:nvPr>
        </p:nvSpPr>
        <p:spPr/>
        <p:txBody>
          <a:bodyPr/>
          <a:lstStyle/>
          <a:p>
            <a:r>
              <a:rPr lang="fr-FR" smtClean="0"/>
              <a:t>Modifiez le style du titre</a:t>
            </a:r>
            <a:endParaRPr lang="fr-FR"/>
          </a:p>
        </p:txBody>
      </p:sp>
      <p:pic>
        <p:nvPicPr>
          <p:cNvPr id="6" name="Image 5"/>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206524" y="21600"/>
            <a:ext cx="900000" cy="90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943816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age vierge">
    <p:spTree>
      <p:nvGrpSpPr>
        <p:cNvPr id="1" name=""/>
        <p:cNvGrpSpPr/>
        <p:nvPr/>
      </p:nvGrpSpPr>
      <p:grpSpPr>
        <a:xfrm>
          <a:off x="0" y="0"/>
          <a:ext cx="0" cy="0"/>
          <a:chOff x="0" y="0"/>
          <a:chExt cx="0" cy="0"/>
        </a:xfrm>
      </p:grpSpPr>
      <p:pic>
        <p:nvPicPr>
          <p:cNvPr id="9" name="Image 8" descr="bandeau_page_car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251460"/>
          </a:xfrm>
          <a:prstGeom prst="rect">
            <a:avLst/>
          </a:prstGeom>
        </p:spPr>
      </p:pic>
      <p:sp>
        <p:nvSpPr>
          <p:cNvPr id="7" name="Espace réservé du numéro de diapositive 6"/>
          <p:cNvSpPr>
            <a:spLocks noGrp="1"/>
          </p:cNvSpPr>
          <p:nvPr>
            <p:ph type="sldNum" sz="quarter" idx="11"/>
          </p:nvPr>
        </p:nvSpPr>
        <p:spPr/>
        <p:txBody>
          <a:bodyPr/>
          <a:lstStyle/>
          <a:p>
            <a:r>
              <a:rPr lang="fr-FR" smtClean="0">
                <a:solidFill>
                  <a:srgbClr val="000000"/>
                </a:solidFill>
              </a:rPr>
              <a:t>|  PAGE </a:t>
            </a:r>
            <a:fld id="{AEFB9B6D-867A-40B8-ACB0-35CC9F272C9C}" type="slidenum">
              <a:rPr lang="fr-FR" smtClean="0">
                <a:solidFill>
                  <a:srgbClr val="000000"/>
                </a:solidFill>
              </a:rPr>
              <a:pPr/>
              <a:t>‹N°›</a:t>
            </a:fld>
            <a:endParaRPr lang="fr-FR" dirty="0">
              <a:solidFill>
                <a:srgbClr val="000000"/>
              </a:solidFill>
            </a:endParaRPr>
          </a:p>
        </p:txBody>
      </p:sp>
      <p:sp>
        <p:nvSpPr>
          <p:cNvPr id="8" name="Espace réservé du pied de page 7"/>
          <p:cNvSpPr>
            <a:spLocks noGrp="1"/>
          </p:cNvSpPr>
          <p:nvPr>
            <p:ph type="ftr" sz="quarter" idx="12"/>
          </p:nvPr>
        </p:nvSpPr>
        <p:spPr>
          <a:xfrm>
            <a:off x="2051721" y="6305194"/>
            <a:ext cx="5939824" cy="365125"/>
          </a:xfrm>
          <a:prstGeom prst="rect">
            <a:avLst/>
          </a:prstGeom>
        </p:spPr>
        <p:txBody>
          <a:bodyPr/>
          <a:lstStyle/>
          <a:p>
            <a:pPr fontAlgn="base">
              <a:lnSpc>
                <a:spcPct val="80000"/>
              </a:lnSpc>
              <a:spcBef>
                <a:spcPct val="20000"/>
              </a:spcBef>
              <a:spcAft>
                <a:spcPct val="0"/>
              </a:spcAft>
              <a:buFontTx/>
              <a:buChar char="•"/>
            </a:pPr>
            <a:r>
              <a:rPr lang="fr-FR" smtClean="0">
                <a:solidFill>
                  <a:srgbClr val="000000"/>
                </a:solidFill>
                <a:latin typeface="Arial" charset="0"/>
              </a:rPr>
              <a:t>AG ESS-Irfu</a:t>
            </a:r>
            <a:endParaRPr lang="fr-FR" dirty="0">
              <a:solidFill>
                <a:srgbClr val="000000"/>
              </a:solidFill>
              <a:latin typeface="Arial" charset="0"/>
            </a:endParaRPr>
          </a:p>
        </p:txBody>
      </p:sp>
      <p:sp>
        <p:nvSpPr>
          <p:cNvPr id="17" name="Espace réservé du contenu 15"/>
          <p:cNvSpPr>
            <a:spLocks noGrp="1"/>
          </p:cNvSpPr>
          <p:nvPr>
            <p:ph sz="quarter" idx="15"/>
          </p:nvPr>
        </p:nvSpPr>
        <p:spPr>
          <a:xfrm>
            <a:off x="378000" y="836615"/>
            <a:ext cx="8460000" cy="5184775"/>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12939676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1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Espace réservé du numéro de diapositive 12"/>
          <p:cNvSpPr>
            <a:spLocks noGrp="1"/>
          </p:cNvSpPr>
          <p:nvPr>
            <p:ph type="sldNum" sz="quarter" idx="17"/>
          </p:nvPr>
        </p:nvSpPr>
        <p:spPr/>
        <p:txBody>
          <a:bodyPr/>
          <a:lstStyle/>
          <a:p>
            <a:r>
              <a:rPr lang="fr-FR" dirty="0" smtClean="0">
                <a:solidFill>
                  <a:srgbClr val="000000"/>
                </a:solidFill>
              </a:rPr>
              <a:t>|  PAGE </a:t>
            </a:r>
            <a:fld id="{AEFB9B6D-867A-40B8-ACB0-35CC9F272C9C}" type="slidenum">
              <a:rPr lang="fr-FR" smtClean="0">
                <a:solidFill>
                  <a:srgbClr val="000000"/>
                </a:solidFill>
              </a:rPr>
              <a:pPr/>
              <a:t>‹N°›</a:t>
            </a:fld>
            <a:endParaRPr lang="fr-FR" dirty="0">
              <a:solidFill>
                <a:srgbClr val="000000"/>
              </a:solidFill>
            </a:endParaRPr>
          </a:p>
        </p:txBody>
      </p:sp>
      <p:sp>
        <p:nvSpPr>
          <p:cNvPr id="14" name="Espace réservé du pied de page 13"/>
          <p:cNvSpPr>
            <a:spLocks noGrp="1"/>
          </p:cNvSpPr>
          <p:nvPr>
            <p:ph type="ftr" sz="quarter" idx="18"/>
          </p:nvPr>
        </p:nvSpPr>
        <p:spPr>
          <a:xfrm>
            <a:off x="2051721" y="6305194"/>
            <a:ext cx="5939824" cy="365125"/>
          </a:xfrm>
          <a:prstGeom prst="rect">
            <a:avLst/>
          </a:prstGeom>
        </p:spPr>
        <p:txBody>
          <a:bodyPr/>
          <a:lstStyle/>
          <a:p>
            <a:pPr fontAlgn="base">
              <a:lnSpc>
                <a:spcPct val="80000"/>
              </a:lnSpc>
              <a:spcBef>
                <a:spcPct val="20000"/>
              </a:spcBef>
              <a:spcAft>
                <a:spcPct val="0"/>
              </a:spcAft>
              <a:buFontTx/>
              <a:buChar char="•"/>
            </a:pPr>
            <a:r>
              <a:rPr lang="fr-FR" smtClean="0">
                <a:solidFill>
                  <a:srgbClr val="000000"/>
                </a:solidFill>
                <a:latin typeface="Arial" charset="0"/>
              </a:rPr>
              <a:t>AG ESS-Irfu</a:t>
            </a:r>
            <a:endParaRPr lang="fr-FR" dirty="0">
              <a:solidFill>
                <a:srgbClr val="000000"/>
              </a:solidFill>
              <a:latin typeface="Arial" charset="0"/>
            </a:endParaRPr>
          </a:p>
        </p:txBody>
      </p:sp>
      <p:sp>
        <p:nvSpPr>
          <p:cNvPr id="11" name="Espace réservé du contenu 20"/>
          <p:cNvSpPr>
            <a:spLocks noGrp="1"/>
          </p:cNvSpPr>
          <p:nvPr>
            <p:ph sz="quarter" idx="20" hasCustomPrompt="1"/>
          </p:nvPr>
        </p:nvSpPr>
        <p:spPr>
          <a:xfrm>
            <a:off x="5148000" y="2016000"/>
            <a:ext cx="3492000" cy="3690000"/>
          </a:xfrm>
          <a:prstGeom prst="rect">
            <a:avLst/>
          </a:prstGeom>
          <a:solidFill>
            <a:srgbClr val="666666"/>
          </a:solidFill>
        </p:spPr>
        <p:txBody>
          <a:bodyPr anchor="ctr"/>
          <a:lstStyle>
            <a:lvl1pPr marL="0" indent="0" algn="ctr">
              <a:defRPr sz="900">
                <a:solidFill>
                  <a:schemeClr val="bg1"/>
                </a:solidFill>
              </a:defRPr>
            </a:lvl1pPr>
          </a:lstStyle>
          <a:p>
            <a:r>
              <a:rPr lang="fr-FR" dirty="0" smtClean="0"/>
              <a:t>Visuel</a:t>
            </a:r>
            <a:endParaRPr lang="fr-FR" dirty="0"/>
          </a:p>
        </p:txBody>
      </p:sp>
    </p:spTree>
    <p:extLst>
      <p:ext uri="{BB962C8B-B14F-4D97-AF65-F5344CB8AC3E}">
        <p14:creationId xmlns:p14="http://schemas.microsoft.com/office/powerpoint/2010/main" val="426397427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Nouveau">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buFontTx/>
              <a:buNone/>
              <a:defRPr/>
            </a:pPr>
            <a:fld id="{03A18B84-9EFD-41B6-A5E4-D37CFBDD82D6}" type="slidenum">
              <a:rPr lang="en-US" smtClean="0">
                <a:solidFill>
                  <a:srgbClr val="000000">
                    <a:tint val="75000"/>
                  </a:srgbClr>
                </a:solidFill>
              </a:rPr>
              <a:pPr>
                <a:buFontTx/>
                <a:buNone/>
                <a:defRPr/>
              </a:pPr>
              <a:t>‹N°›</a:t>
            </a:fld>
            <a:r>
              <a:rPr lang="en-US" dirty="0" smtClean="0">
                <a:solidFill>
                  <a:srgbClr val="000000">
                    <a:tint val="75000"/>
                  </a:srgbClr>
                </a:solidFill>
              </a:rPr>
              <a:t> / 153</a:t>
            </a:r>
          </a:p>
        </p:txBody>
      </p:sp>
      <p:sp>
        <p:nvSpPr>
          <p:cNvPr id="6" name="Text Box 5"/>
          <p:cNvSpPr txBox="1">
            <a:spLocks noChangeArrowheads="1"/>
          </p:cNvSpPr>
          <p:nvPr userDrawn="1"/>
        </p:nvSpPr>
        <p:spPr bwMode="auto">
          <a:xfrm>
            <a:off x="8460433" y="116633"/>
            <a:ext cx="576635" cy="387798"/>
          </a:xfrm>
          <a:prstGeom prst="rect">
            <a:avLst/>
          </a:prstGeom>
          <a:noFill/>
          <a:ln>
            <a:noFill/>
          </a:ln>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80000"/>
              </a:lnSpc>
              <a:spcBef>
                <a:spcPct val="20000"/>
              </a:spcBef>
              <a:spcAft>
                <a:spcPct val="0"/>
              </a:spcAft>
              <a:buChar char="•"/>
              <a:defRPr>
                <a:solidFill>
                  <a:schemeClr val="tx1"/>
                </a:solidFill>
                <a:latin typeface="Arial" charset="0"/>
                <a:ea typeface="ＭＳ Ｐゴシック" charset="-128"/>
              </a:defRPr>
            </a:lvl9pPr>
          </a:lstStyle>
          <a:p>
            <a:pPr eaLnBrk="1" fontAlgn="base" hangingPunct="1">
              <a:lnSpc>
                <a:spcPct val="80000"/>
              </a:lnSpc>
              <a:spcBef>
                <a:spcPct val="20000"/>
              </a:spcBef>
              <a:spcAft>
                <a:spcPct val="0"/>
              </a:spcAft>
            </a:pPr>
            <a:r>
              <a:rPr lang="en-US" sz="2400" b="1" dirty="0" smtClean="0">
                <a:solidFill>
                  <a:srgbClr val="FFFFFF"/>
                </a:solidFill>
              </a:rPr>
              <a:t>N</a:t>
            </a:r>
            <a:endParaRPr lang="en-US" sz="2400" b="1" dirty="0">
              <a:solidFill>
                <a:srgbClr val="FFFFFF"/>
              </a:solidFill>
            </a:endParaRPr>
          </a:p>
        </p:txBody>
      </p:sp>
      <p:sp>
        <p:nvSpPr>
          <p:cNvPr id="8" name="Espace réservé du titre 1"/>
          <p:cNvSpPr>
            <a:spLocks noGrp="1"/>
          </p:cNvSpPr>
          <p:nvPr>
            <p:ph type="title"/>
          </p:nvPr>
        </p:nvSpPr>
        <p:spPr bwMode="gray">
          <a:xfrm>
            <a:off x="2195737"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pic>
        <p:nvPicPr>
          <p:cNvPr id="7" name="Image 6"/>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398042" y="177666"/>
            <a:ext cx="570218" cy="633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89165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10"/>
          <p:cNvSpPr>
            <a:spLocks noGrp="1"/>
          </p:cNvSpPr>
          <p:nvPr>
            <p:ph type="sldNum" sz="quarter" idx="11"/>
          </p:nvPr>
        </p:nvSpPr>
        <p:spPr/>
        <p:txBody>
          <a:body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fr-FR" smtClean="0"/>
              <a:t>Assemblée Générale ESSI - 8/9/2017</a:t>
            </a:r>
            <a:endParaRPr lang="fr-FR" dirty="0"/>
          </a:p>
        </p:txBody>
      </p:sp>
      <p:sp>
        <p:nvSpPr>
          <p:cNvPr id="4" name="Titre 3"/>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3328380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1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Espace réservé du numéro de diapositive 12"/>
          <p:cNvSpPr>
            <a:spLocks noGrp="1"/>
          </p:cNvSpPr>
          <p:nvPr>
            <p:ph type="sldNum" sz="quarter" idx="17"/>
          </p:nvPr>
        </p:nvSpPr>
        <p:spPr/>
        <p:txBody>
          <a:bodyPr/>
          <a:lstStyle/>
          <a:p>
            <a:r>
              <a:rPr lang="fr-FR" dirty="0" smtClean="0"/>
              <a:t>|  PAGE </a:t>
            </a:r>
            <a:fld id="{AEFB9B6D-867A-40B8-ACB0-35CC9F272C9C}" type="slidenum">
              <a:rPr lang="fr-FR" smtClean="0"/>
              <a:pPr/>
              <a:t>‹N°›</a:t>
            </a:fld>
            <a:endParaRPr lang="fr-FR" dirty="0"/>
          </a:p>
        </p:txBody>
      </p:sp>
      <p:sp>
        <p:nvSpPr>
          <p:cNvPr id="14" name="Espace réservé du pied de page 13"/>
          <p:cNvSpPr>
            <a:spLocks noGrp="1"/>
          </p:cNvSpPr>
          <p:nvPr>
            <p:ph type="ftr" sz="quarter" idx="18"/>
          </p:nvPr>
        </p:nvSpPr>
        <p:spPr/>
        <p:txBody>
          <a:bodyPr/>
          <a:lstStyle/>
          <a:p>
            <a:r>
              <a:rPr lang="fr-FR" smtClean="0"/>
              <a:t>Assemblée Générale ESSI - 8/9/2017</a:t>
            </a:r>
            <a:endParaRPr lang="fr-FR" dirty="0"/>
          </a:p>
        </p:txBody>
      </p:sp>
      <p:sp>
        <p:nvSpPr>
          <p:cNvPr id="11" name="Espace réservé du contenu 20"/>
          <p:cNvSpPr>
            <a:spLocks noGrp="1"/>
          </p:cNvSpPr>
          <p:nvPr>
            <p:ph sz="quarter" idx="20" hasCustomPrompt="1"/>
          </p:nvPr>
        </p:nvSpPr>
        <p:spPr>
          <a:xfrm>
            <a:off x="5148000" y="2016000"/>
            <a:ext cx="3492000" cy="369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extLst>
      <p:ext uri="{BB962C8B-B14F-4D97-AF65-F5344CB8AC3E}">
        <p14:creationId xmlns:p14="http://schemas.microsoft.com/office/powerpoint/2010/main" val="3765542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3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Espace réservé du numéro de diapositive 12"/>
          <p:cNvSpPr>
            <a:spLocks noGrp="1"/>
          </p:cNvSpPr>
          <p:nvPr>
            <p:ph type="sldNum" sz="quarter" idx="19"/>
          </p:nvPr>
        </p:nvSpPr>
        <p:spPr/>
        <p:txBody>
          <a:bodyPr/>
          <a:lstStyle/>
          <a:p>
            <a:r>
              <a:rPr lang="fr-FR" dirty="0" smtClean="0"/>
              <a:t>|  PAGE </a:t>
            </a:r>
            <a:fld id="{AEFB9B6D-867A-40B8-ACB0-35CC9F272C9C}" type="slidenum">
              <a:rPr lang="fr-FR" smtClean="0"/>
              <a:pPr/>
              <a:t>‹N°›</a:t>
            </a:fld>
            <a:endParaRPr lang="fr-FR" dirty="0"/>
          </a:p>
        </p:txBody>
      </p:sp>
      <p:sp>
        <p:nvSpPr>
          <p:cNvPr id="14" name="Espace réservé du pied de page 13"/>
          <p:cNvSpPr>
            <a:spLocks noGrp="1"/>
          </p:cNvSpPr>
          <p:nvPr>
            <p:ph type="ftr" sz="quarter" idx="20"/>
          </p:nvPr>
        </p:nvSpPr>
        <p:spPr/>
        <p:txBody>
          <a:bodyPr/>
          <a:lstStyle/>
          <a:p>
            <a:r>
              <a:rPr lang="fr-FR" smtClean="0"/>
              <a:t>Assemblée Générale ESSI - 8/9/2017</a:t>
            </a:r>
            <a:endParaRPr lang="fr-FR" dirty="0"/>
          </a:p>
        </p:txBody>
      </p:sp>
      <p:sp>
        <p:nvSpPr>
          <p:cNvPr id="15" name="Espace réservé du contenu 20"/>
          <p:cNvSpPr>
            <a:spLocks noGrp="1"/>
          </p:cNvSpPr>
          <p:nvPr>
            <p:ph sz="quarter" idx="21" hasCustomPrompt="1"/>
          </p:nvPr>
        </p:nvSpPr>
        <p:spPr>
          <a:xfrm>
            <a:off x="5148000" y="2016000"/>
            <a:ext cx="3492000" cy="198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6" name="Espace réservé du contenu 20"/>
          <p:cNvSpPr>
            <a:spLocks noGrp="1"/>
          </p:cNvSpPr>
          <p:nvPr>
            <p:ph sz="quarter" idx="22" hasCustomPrompt="1"/>
          </p:nvPr>
        </p:nvSpPr>
        <p:spPr>
          <a:xfrm>
            <a:off x="5148000" y="3999600"/>
            <a:ext cx="1746000" cy="16956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7" name="Espace réservé du contenu 20"/>
          <p:cNvSpPr>
            <a:spLocks noGrp="1"/>
          </p:cNvSpPr>
          <p:nvPr>
            <p:ph sz="quarter" idx="23" hasCustomPrompt="1"/>
          </p:nvPr>
        </p:nvSpPr>
        <p:spPr>
          <a:xfrm>
            <a:off x="6894000" y="3999600"/>
            <a:ext cx="1746000" cy="16956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Tree>
    <p:extLst>
      <p:ext uri="{BB962C8B-B14F-4D97-AF65-F5344CB8AC3E}">
        <p14:creationId xmlns:p14="http://schemas.microsoft.com/office/powerpoint/2010/main" val="1752831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1" y="3707510"/>
            <a:ext cx="8172464" cy="252980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numéro de diapositive 10"/>
          <p:cNvSpPr>
            <a:spLocks noGrp="1"/>
          </p:cNvSpPr>
          <p:nvPr>
            <p:ph type="sldNum" sz="quarter" idx="11"/>
          </p:nvPr>
        </p:nvSpPr>
        <p:spPr/>
        <p:txBody>
          <a:body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fr-FR" smtClean="0"/>
              <a:t>Assemblée Générale ESSI - 8/9/2017</a:t>
            </a:r>
            <a:endParaRPr lang="fr-FR" dirty="0"/>
          </a:p>
        </p:txBody>
      </p:sp>
      <p:sp>
        <p:nvSpPr>
          <p:cNvPr id="9" name="Espace réservé du contenu 20"/>
          <p:cNvSpPr>
            <a:spLocks noGrp="1"/>
          </p:cNvSpPr>
          <p:nvPr>
            <p:ph sz="quarter" idx="21" hasCustomPrompt="1"/>
          </p:nvPr>
        </p:nvSpPr>
        <p:spPr>
          <a:xfrm>
            <a:off x="576000" y="1458000"/>
            <a:ext cx="8064000" cy="1908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extLst>
      <p:ext uri="{BB962C8B-B14F-4D97-AF65-F5344CB8AC3E}">
        <p14:creationId xmlns:p14="http://schemas.microsoft.com/office/powerpoint/2010/main" val="398083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age vierge">
    <p:spTree>
      <p:nvGrpSpPr>
        <p:cNvPr id="1" name=""/>
        <p:cNvGrpSpPr/>
        <p:nvPr/>
      </p:nvGrpSpPr>
      <p:grpSpPr>
        <a:xfrm>
          <a:off x="0" y="0"/>
          <a:ext cx="0" cy="0"/>
          <a:chOff x="0" y="0"/>
          <a:chExt cx="0" cy="0"/>
        </a:xfrm>
      </p:grpSpPr>
      <p:pic>
        <p:nvPicPr>
          <p:cNvPr id="9" name="Image 8" descr="bandeau_page_car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251460"/>
          </a:xfrm>
          <a:prstGeom prst="rect">
            <a:avLst/>
          </a:prstGeom>
        </p:spPr>
      </p:pic>
      <p:sp>
        <p:nvSpPr>
          <p:cNvPr id="7" name="Espace réservé du numéro de diapositive 6"/>
          <p:cNvSpPr>
            <a:spLocks noGrp="1"/>
          </p:cNvSpPr>
          <p:nvPr>
            <p:ph type="sldNum" sz="quarter" idx="11"/>
          </p:nvPr>
        </p:nvSpPr>
        <p:spPr/>
        <p:txBody>
          <a:bodyPr/>
          <a:lstStyle/>
          <a:p>
            <a:r>
              <a:rPr lang="fr-FR" dirty="0" smtClean="0"/>
              <a:t>|  PAGE </a:t>
            </a:r>
            <a:fld id="{AEFB9B6D-867A-40B8-ACB0-35CC9F272C9C}" type="slidenum">
              <a:rPr lang="fr-FR" smtClean="0"/>
              <a:pPr/>
              <a:t>‹N°›</a:t>
            </a:fld>
            <a:endParaRPr lang="fr-FR" dirty="0"/>
          </a:p>
        </p:txBody>
      </p:sp>
      <p:sp>
        <p:nvSpPr>
          <p:cNvPr id="8" name="Espace réservé du pied de page 7"/>
          <p:cNvSpPr>
            <a:spLocks noGrp="1"/>
          </p:cNvSpPr>
          <p:nvPr>
            <p:ph type="ftr" sz="quarter" idx="12"/>
          </p:nvPr>
        </p:nvSpPr>
        <p:spPr/>
        <p:txBody>
          <a:bodyPr/>
          <a:lstStyle/>
          <a:p>
            <a:r>
              <a:rPr lang="fr-FR" smtClean="0"/>
              <a:t>Assemblée Générale ESSI - 8/9/2017</a:t>
            </a:r>
            <a:endParaRPr lang="fr-FR" dirty="0"/>
          </a:p>
        </p:txBody>
      </p:sp>
      <p:sp>
        <p:nvSpPr>
          <p:cNvPr id="17" name="Espace réservé du contenu 15"/>
          <p:cNvSpPr>
            <a:spLocks noGrp="1"/>
          </p:cNvSpPr>
          <p:nvPr>
            <p:ph sz="quarter" idx="15"/>
          </p:nvPr>
        </p:nvSpPr>
        <p:spPr>
          <a:xfrm>
            <a:off x="378000" y="836616"/>
            <a:ext cx="8460000" cy="51847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22538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arte">
    <p:spTree>
      <p:nvGrpSpPr>
        <p:cNvPr id="1" name=""/>
        <p:cNvGrpSpPr/>
        <p:nvPr/>
      </p:nvGrpSpPr>
      <p:grpSpPr>
        <a:xfrm>
          <a:off x="0" y="0"/>
          <a:ext cx="0" cy="0"/>
          <a:chOff x="0" y="0"/>
          <a:chExt cx="0" cy="0"/>
        </a:xfrm>
      </p:grpSpPr>
      <p:pic>
        <p:nvPicPr>
          <p:cNvPr id="10" name="Image 9" descr="car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486" y="846241"/>
            <a:ext cx="8460000" cy="4156911"/>
          </a:xfrm>
          <a:prstGeom prst="rect">
            <a:avLst/>
          </a:prstGeom>
        </p:spPr>
      </p:pic>
      <p:pic>
        <p:nvPicPr>
          <p:cNvPr id="9" name="Image 8" descr="bandeau_page_car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251460"/>
          </a:xfrm>
          <a:prstGeom prst="rect">
            <a:avLst/>
          </a:prstGeom>
        </p:spPr>
      </p:pic>
      <p:sp>
        <p:nvSpPr>
          <p:cNvPr id="7" name="Espace réservé du numéro de diapositive 6"/>
          <p:cNvSpPr>
            <a:spLocks noGrp="1"/>
          </p:cNvSpPr>
          <p:nvPr>
            <p:ph type="sldNum" sz="quarter" idx="11"/>
          </p:nvPr>
        </p:nvSpPr>
        <p:spPr/>
        <p:txBody>
          <a:bodyPr/>
          <a:lstStyle/>
          <a:p>
            <a:r>
              <a:rPr lang="fr-FR" dirty="0" smtClean="0"/>
              <a:t>|  PAGE </a:t>
            </a:r>
            <a:fld id="{AEFB9B6D-867A-40B8-ACB0-35CC9F272C9C}" type="slidenum">
              <a:rPr lang="fr-FR" smtClean="0"/>
              <a:pPr/>
              <a:t>‹N°›</a:t>
            </a:fld>
            <a:endParaRPr lang="fr-FR" dirty="0"/>
          </a:p>
        </p:txBody>
      </p:sp>
      <p:sp>
        <p:nvSpPr>
          <p:cNvPr id="8" name="Espace réservé du pied de page 7"/>
          <p:cNvSpPr>
            <a:spLocks noGrp="1"/>
          </p:cNvSpPr>
          <p:nvPr>
            <p:ph type="ftr" sz="quarter" idx="12"/>
          </p:nvPr>
        </p:nvSpPr>
        <p:spPr/>
        <p:txBody>
          <a:bodyPr/>
          <a:lstStyle/>
          <a:p>
            <a:r>
              <a:rPr lang="fr-FR" smtClean="0"/>
              <a:t>Assemblée Générale ESSI - 8/9/2017</a:t>
            </a:r>
            <a:endParaRPr lang="fr-FR" dirty="0"/>
          </a:p>
        </p:txBody>
      </p:sp>
      <p:sp>
        <p:nvSpPr>
          <p:cNvPr id="33" name="Espace réservé du graphique 32"/>
          <p:cNvSpPr>
            <a:spLocks noGrp="1"/>
          </p:cNvSpPr>
          <p:nvPr>
            <p:ph type="chart" sz="quarter" idx="13" hasCustomPrompt="1"/>
          </p:nvPr>
        </p:nvSpPr>
        <p:spPr>
          <a:xfrm>
            <a:off x="899592" y="5157788"/>
            <a:ext cx="3240360" cy="863600"/>
          </a:xfrm>
        </p:spPr>
        <p:txBody>
          <a:bodyPr anchor="ctr"/>
          <a:lstStyle>
            <a:lvl1pPr marL="0" indent="0" algn="ctr">
              <a:defRPr sz="1200"/>
            </a:lvl1pPr>
          </a:lstStyle>
          <a:p>
            <a:r>
              <a:rPr lang="fr-FR" dirty="0" smtClean="0"/>
              <a:t> Graphique</a:t>
            </a:r>
            <a:endParaRPr lang="fr-FR" dirty="0"/>
          </a:p>
        </p:txBody>
      </p:sp>
    </p:spTree>
    <p:extLst>
      <p:ext uri="{BB962C8B-B14F-4D97-AF65-F5344CB8AC3E}">
        <p14:creationId xmlns:p14="http://schemas.microsoft.com/office/powerpoint/2010/main" val="62765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4.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4.xml"/><Relationship Id="rId7" Type="http://schemas.openxmlformats.org/officeDocument/2006/relationships/image" Target="../media/image18.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7.jpeg"/><Relationship Id="rId5" Type="http://schemas.openxmlformats.org/officeDocument/2006/relationships/image" Target="../media/image1.png"/><Relationship Id="rId4" Type="http://schemas.openxmlformats.org/officeDocument/2006/relationships/theme" Target="../theme/theme3.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0.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4.png"/><Relationship Id="rId5" Type="http://schemas.openxmlformats.org/officeDocument/2006/relationships/slideLayout" Target="../slideLayouts/slideLayout32.xml"/><Relationship Id="rId10" Type="http://schemas.openxmlformats.org/officeDocument/2006/relationships/theme" Target="../theme/theme5.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97" y="-830"/>
            <a:ext cx="9144000" cy="955548"/>
          </a:xfrm>
          <a:prstGeom prst="rect">
            <a:avLst/>
          </a:prstGeom>
        </p:spPr>
      </p:pic>
      <p:pic>
        <p:nvPicPr>
          <p:cNvPr id="10" name="Bild 9" descr="Macintosh HD:Users:mathiasbrandin:Documents:Bilder:ESS-Logos:Logo2.jpeg"/>
          <p:cNvPicPr/>
          <p:nvPr userDrawn="1"/>
        </p:nvPicPr>
        <p:blipFill rotWithShape="1">
          <a:blip r:embed="rId15" cstate="screen">
            <a:extLst>
              <a:ext uri="{28A0092B-C50C-407E-A947-70E740481C1C}">
                <a14:useLocalDpi xmlns:a14="http://schemas.microsoft.com/office/drawing/2010/main"/>
              </a:ext>
            </a:extLst>
          </a:blip>
          <a:srcRect/>
          <a:stretch/>
        </p:blipFill>
        <p:spPr bwMode="auto">
          <a:xfrm>
            <a:off x="8460434" y="85332"/>
            <a:ext cx="646549" cy="607364"/>
          </a:xfrm>
          <a:prstGeom prst="rect">
            <a:avLst/>
          </a:prstGeom>
          <a:noFill/>
          <a:ln w="9525">
            <a:noFill/>
            <a:miter lim="800000"/>
            <a:headEnd/>
            <a:tailEnd/>
          </a:ln>
        </p:spPr>
      </p:pic>
      <p:pic>
        <p:nvPicPr>
          <p:cNvPr id="9" name="Image 8"/>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7843601" y="56786"/>
            <a:ext cx="574541" cy="645439"/>
          </a:xfrm>
          <a:prstGeom prst="rect">
            <a:avLst/>
          </a:prstGeom>
          <a:noFill/>
        </p:spPr>
      </p:pic>
      <p:sp>
        <p:nvSpPr>
          <p:cNvPr id="2" name="Espace réservé du titre 1"/>
          <p:cNvSpPr>
            <a:spLocks noGrp="1"/>
          </p:cNvSpPr>
          <p:nvPr>
            <p:ph type="title"/>
          </p:nvPr>
        </p:nvSpPr>
        <p:spPr>
          <a:xfrm>
            <a:off x="1115618" y="52752"/>
            <a:ext cx="6727983"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1" y="1268760"/>
            <a:ext cx="8172464" cy="4968552"/>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2051721" y="6305196"/>
            <a:ext cx="5939824" cy="365125"/>
          </a:xfrm>
          <a:prstGeom prst="rect">
            <a:avLst/>
          </a:prstGeom>
        </p:spPr>
        <p:txBody>
          <a:bodyPr vert="horz" lIns="0" tIns="0" rIns="0" bIns="0" rtlCol="0" anchor="ctr"/>
          <a:lstStyle>
            <a:lvl1pPr algn="r">
              <a:defRPr sz="1000">
                <a:solidFill>
                  <a:srgbClr val="666666"/>
                </a:solidFill>
              </a:defRPr>
            </a:lvl1pPr>
          </a:lstStyle>
          <a:p>
            <a:r>
              <a:rPr lang="fr-FR" smtClean="0"/>
              <a:t>Assemblée Générale ESSI - 8/9/2017</a:t>
            </a:r>
            <a:endParaRPr lang="fr-FR" dirty="0"/>
          </a:p>
        </p:txBody>
      </p:sp>
      <p:sp>
        <p:nvSpPr>
          <p:cNvPr id="6" name="Espace réservé du numéro de diapositive 5"/>
          <p:cNvSpPr>
            <a:spLocks noGrp="1"/>
          </p:cNvSpPr>
          <p:nvPr>
            <p:ph type="sldNum" sz="quarter" idx="4"/>
          </p:nvPr>
        </p:nvSpPr>
        <p:spPr>
          <a:xfrm>
            <a:off x="8025304" y="6303602"/>
            <a:ext cx="1118696" cy="365125"/>
          </a:xfrm>
          <a:prstGeom prst="rect">
            <a:avLst/>
          </a:prstGeom>
        </p:spPr>
        <p:txBody>
          <a:bodyPr vert="horz" lIns="0" tIns="0" rIns="0" bIns="0" rtlCol="0" anchor="ctr"/>
          <a:lstStyle>
            <a:lvl1pPr algn="l">
              <a:defRPr sz="1000">
                <a:solidFill>
                  <a:srgbClr val="666666"/>
                </a:solidFill>
              </a:defRPr>
            </a:lvl1pPr>
          </a:lstStyle>
          <a:p>
            <a:r>
              <a:rPr lang="fr-FR" dirty="0" smtClean="0"/>
              <a:t>|  PAGE </a:t>
            </a:r>
            <a:fld id="{AEFB9B6D-867A-40B8-ACB0-35CC9F272C9C}" type="slidenum">
              <a:rPr lang="fr-FR" smtClean="0"/>
              <a:pPr/>
              <a:t>‹N°›</a:t>
            </a:fld>
            <a:endParaRPr lang="fr-FR" dirty="0"/>
          </a:p>
        </p:txBody>
      </p:sp>
    </p:spTree>
    <p:extLst>
      <p:ext uri="{BB962C8B-B14F-4D97-AF65-F5344CB8AC3E}">
        <p14:creationId xmlns:p14="http://schemas.microsoft.com/office/powerpoint/2010/main" val="258727621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1" r:id="rId11"/>
    <p:sldLayoutId id="2147483766" r:id="rId12"/>
  </p:sldLayoutIdLst>
  <p:hf hdr="0" dt="0"/>
  <p:txStyles>
    <p:titleStyle>
      <a:lvl1pPr algn="l" defTabSz="914377" rtl="0" eaLnBrk="1" latinLnBrk="0" hangingPunct="1">
        <a:spcBef>
          <a:spcPct val="0"/>
        </a:spcBef>
        <a:buNone/>
        <a:defRPr sz="2200" b="1" kern="1200" cap="all" baseline="0">
          <a:solidFill>
            <a:schemeClr val="bg1"/>
          </a:solidFill>
          <a:latin typeface="+mj-lt"/>
          <a:ea typeface="+mj-ea"/>
          <a:cs typeface="+mj-cs"/>
        </a:defRPr>
      </a:lvl1pPr>
    </p:titleStyle>
    <p:bodyStyle>
      <a:lvl1pPr marL="923902" indent="0" algn="l" defTabSz="914377" rtl="0" eaLnBrk="1" latinLnBrk="0" hangingPunct="1">
        <a:lnSpc>
          <a:spcPct val="100000"/>
        </a:lnSpc>
        <a:spcBef>
          <a:spcPts val="0"/>
        </a:spcBef>
        <a:spcAft>
          <a:spcPts val="400"/>
        </a:spcAft>
        <a:buFont typeface="Arial" pitchFamily="34" charset="0"/>
        <a:buNone/>
        <a:defRPr sz="2200" kern="1200">
          <a:solidFill>
            <a:schemeClr val="tx2"/>
          </a:solidFill>
          <a:latin typeface="+mn-lt"/>
          <a:ea typeface="+mn-ea"/>
          <a:cs typeface="+mn-cs"/>
        </a:defRPr>
      </a:lvl1pPr>
      <a:lvl2pPr marL="360354" indent="-360354" algn="l" defTabSz="914377" rtl="0" eaLnBrk="1" latinLnBrk="0" hangingPunct="1">
        <a:lnSpc>
          <a:spcPts val="2000"/>
        </a:lnSpc>
        <a:spcBef>
          <a:spcPts val="0"/>
        </a:spcBef>
        <a:buSzPct val="90000"/>
        <a:buFontTx/>
        <a:buBlip>
          <a:blip r:embed="rId17"/>
        </a:buBlip>
        <a:defRPr sz="1600" kern="1200">
          <a:solidFill>
            <a:srgbClr val="666666"/>
          </a:solidFill>
          <a:latin typeface="+mn-lt"/>
          <a:ea typeface="+mn-ea"/>
          <a:cs typeface="+mn-cs"/>
        </a:defRPr>
      </a:lvl2pPr>
      <a:lvl3pPr marL="361942" indent="0" algn="l" defTabSz="914377" rtl="0" eaLnBrk="1" latinLnBrk="0" hangingPunct="1">
        <a:lnSpc>
          <a:spcPts val="2000"/>
        </a:lnSpc>
        <a:spcBef>
          <a:spcPts val="0"/>
        </a:spcBef>
        <a:buSzPct val="36000"/>
        <a:buFont typeface="Arial" pitchFamily="34" charset="0"/>
        <a:buNone/>
        <a:defRPr sz="1600" kern="1200">
          <a:solidFill>
            <a:srgbClr val="666666"/>
          </a:solidFill>
          <a:latin typeface="+mn-lt"/>
          <a:ea typeface="+mn-ea"/>
          <a:cs typeface="+mn-cs"/>
        </a:defRPr>
      </a:lvl3pPr>
      <a:lvl4pPr marL="1009625" indent="-238119" algn="l" defTabSz="914377" rtl="0" eaLnBrk="1" latinLnBrk="0" hangingPunct="1">
        <a:lnSpc>
          <a:spcPts val="2000"/>
        </a:lnSpc>
        <a:spcBef>
          <a:spcPts val="0"/>
        </a:spcBef>
        <a:buClr>
          <a:srgbClr val="666666"/>
        </a:buClr>
        <a:buSzPct val="36000"/>
        <a:buFontTx/>
        <a:buBlip>
          <a:blip r:embed="rId18"/>
        </a:buBlip>
        <a:defRPr sz="1600" kern="1200">
          <a:solidFill>
            <a:srgbClr val="666666"/>
          </a:solidFill>
          <a:latin typeface="+mn-lt"/>
          <a:ea typeface="+mn-ea"/>
          <a:cs typeface="+mn-cs"/>
        </a:defRPr>
      </a:lvl4pPr>
      <a:lvl5pPr marL="1133446" indent="-114297" algn="l" defTabSz="914377"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8459788" y="6667500"/>
            <a:ext cx="514350" cy="146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defRPr>
            </a:lvl1pPr>
          </a:lstStyle>
          <a:p>
            <a:pPr fontAlgn="base">
              <a:lnSpc>
                <a:spcPct val="80000"/>
              </a:lnSpc>
              <a:spcBef>
                <a:spcPct val="20000"/>
              </a:spcBef>
              <a:spcAft>
                <a:spcPct val="0"/>
              </a:spcAft>
              <a:buFontTx/>
              <a:buChar char="•"/>
              <a:defRPr/>
            </a:pPr>
            <a:fld id="{6424A34A-A9B6-40AE-A3E4-8676718D1476}" type="slidenum">
              <a:rPr lang="fr-FR">
                <a:solidFill>
                  <a:srgbClr val="000000"/>
                </a:solidFill>
              </a:rPr>
              <a:pPr fontAlgn="base">
                <a:lnSpc>
                  <a:spcPct val="80000"/>
                </a:lnSpc>
                <a:spcBef>
                  <a:spcPct val="20000"/>
                </a:spcBef>
                <a:spcAft>
                  <a:spcPct val="0"/>
                </a:spcAft>
                <a:buFontTx/>
                <a:buChar char="•"/>
                <a:defRPr/>
              </a:pPr>
              <a:t>‹N°›</a:t>
            </a:fld>
            <a:endParaRPr lang="fr-FR">
              <a:solidFill>
                <a:srgbClr val="000000"/>
              </a:solidFill>
            </a:endParaRPr>
          </a:p>
        </p:txBody>
      </p:sp>
      <p:pic>
        <p:nvPicPr>
          <p:cNvPr id="7" name="Image 6" descr="bandeau_texte.png"/>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bwMode="gray">
          <a:xfrm>
            <a:off x="0" y="0"/>
            <a:ext cx="9144000" cy="955548"/>
          </a:xfrm>
          <a:prstGeom prst="rect">
            <a:avLst/>
          </a:prstGeom>
        </p:spPr>
      </p:pic>
      <p:sp>
        <p:nvSpPr>
          <p:cNvPr id="8" name="Espace réservé du titre 1"/>
          <p:cNvSpPr>
            <a:spLocks noGrp="1"/>
          </p:cNvSpPr>
          <p:nvPr>
            <p:ph type="title"/>
          </p:nvPr>
        </p:nvSpPr>
        <p:spPr bwMode="gray">
          <a:xfrm>
            <a:off x="2195736"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pic>
        <p:nvPicPr>
          <p:cNvPr id="9" name="Picture 2" descr="http://irfu-i.cea.fr/Page/500/irfu_signature_cea_saclay.png"/>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187624" y="1"/>
            <a:ext cx="840267" cy="955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4514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dt="0"/>
  <p:txStyles>
    <p:titleStyle>
      <a:lvl1pPr algn="l" defTabSz="914400" rtl="0" eaLnBrk="1" fontAlgn="base" latinLnBrk="0" hangingPunct="1">
        <a:spcBef>
          <a:spcPct val="0"/>
        </a:spcBef>
        <a:spcAft>
          <a:spcPct val="0"/>
        </a:spcAft>
        <a:buNone/>
        <a:defRPr lang="fr-FR" sz="2200" b="1" i="0" kern="1200" cap="all" baseline="0" dirty="0">
          <a:solidFill>
            <a:schemeClr val="bg1"/>
          </a:solidFill>
          <a:effectLst/>
          <a:latin typeface="+mj-lt"/>
          <a:ea typeface="+mj-ea"/>
          <a:cs typeface="+mj-cs"/>
        </a:defRPr>
      </a:lvl1pPr>
      <a:lvl2pPr algn="ctr" rtl="0" eaLnBrk="0" fontAlgn="base" hangingPunct="0">
        <a:spcBef>
          <a:spcPct val="0"/>
        </a:spcBef>
        <a:spcAft>
          <a:spcPct val="0"/>
        </a:spcAft>
        <a:defRPr sz="3600">
          <a:solidFill>
            <a:schemeClr val="tx2"/>
          </a:solidFill>
          <a:latin typeface="Calibri" pitchFamily="34" charset="0"/>
        </a:defRPr>
      </a:lvl2pPr>
      <a:lvl3pPr algn="ctr" rtl="0" eaLnBrk="0" fontAlgn="base" hangingPunct="0">
        <a:spcBef>
          <a:spcPct val="0"/>
        </a:spcBef>
        <a:spcAft>
          <a:spcPct val="0"/>
        </a:spcAft>
        <a:defRPr sz="3600">
          <a:solidFill>
            <a:schemeClr val="tx2"/>
          </a:solidFill>
          <a:latin typeface="Calibri" pitchFamily="34" charset="0"/>
        </a:defRPr>
      </a:lvl3pPr>
      <a:lvl4pPr algn="ctr" rtl="0" eaLnBrk="0" fontAlgn="base" hangingPunct="0">
        <a:spcBef>
          <a:spcPct val="0"/>
        </a:spcBef>
        <a:spcAft>
          <a:spcPct val="0"/>
        </a:spcAft>
        <a:defRPr sz="3600">
          <a:solidFill>
            <a:schemeClr val="tx2"/>
          </a:solidFill>
          <a:latin typeface="Calibri" pitchFamily="34" charset="0"/>
        </a:defRPr>
      </a:lvl4pPr>
      <a:lvl5pPr algn="ctr" rtl="0" eaLnBrk="0" fontAlgn="base" hangingPunct="0">
        <a:spcBef>
          <a:spcPct val="0"/>
        </a:spcBef>
        <a:spcAft>
          <a:spcPct val="0"/>
        </a:spcAft>
        <a:defRPr sz="3600">
          <a:solidFill>
            <a:schemeClr val="tx2"/>
          </a:solidFill>
          <a:latin typeface="Calibri" pitchFamily="34" charset="0"/>
        </a:defRPr>
      </a:lvl5pPr>
      <a:lvl6pPr marL="457200" algn="ctr" rtl="0" fontAlgn="base">
        <a:spcBef>
          <a:spcPct val="0"/>
        </a:spcBef>
        <a:spcAft>
          <a:spcPct val="0"/>
        </a:spcAft>
        <a:defRPr sz="3600">
          <a:solidFill>
            <a:schemeClr val="tx2"/>
          </a:solidFill>
          <a:latin typeface="Comic Sans MS" pitchFamily="66" charset="0"/>
        </a:defRPr>
      </a:lvl6pPr>
      <a:lvl7pPr marL="914400" algn="ctr" rtl="0" fontAlgn="base">
        <a:spcBef>
          <a:spcPct val="0"/>
        </a:spcBef>
        <a:spcAft>
          <a:spcPct val="0"/>
        </a:spcAft>
        <a:defRPr sz="3600">
          <a:solidFill>
            <a:schemeClr val="tx2"/>
          </a:solidFill>
          <a:latin typeface="Comic Sans MS" pitchFamily="66" charset="0"/>
        </a:defRPr>
      </a:lvl7pPr>
      <a:lvl8pPr marL="1371600" algn="ctr" rtl="0" fontAlgn="base">
        <a:spcBef>
          <a:spcPct val="0"/>
        </a:spcBef>
        <a:spcAft>
          <a:spcPct val="0"/>
        </a:spcAft>
        <a:defRPr sz="3600">
          <a:solidFill>
            <a:schemeClr val="tx2"/>
          </a:solidFill>
          <a:latin typeface="Comic Sans MS" pitchFamily="66" charset="0"/>
        </a:defRPr>
      </a:lvl8pPr>
      <a:lvl9pPr marL="1828800" algn="ctr" rtl="0" fontAlgn="base">
        <a:spcBef>
          <a:spcPct val="0"/>
        </a:spcBef>
        <a:spcAft>
          <a:spcPct val="0"/>
        </a:spcAft>
        <a:defRPr sz="36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9144000" cy="955548"/>
          </a:xfrm>
          <a:prstGeom prst="rect">
            <a:avLst/>
          </a:prstGeom>
        </p:spPr>
      </p:pic>
      <p:sp>
        <p:nvSpPr>
          <p:cNvPr id="2" name="Espace réservé du titre 1"/>
          <p:cNvSpPr>
            <a:spLocks noGrp="1"/>
          </p:cNvSpPr>
          <p:nvPr>
            <p:ph type="title"/>
          </p:nvPr>
        </p:nvSpPr>
        <p:spPr>
          <a:xfrm>
            <a:off x="1512001" y="52752"/>
            <a:ext cx="7236464"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1" y="1268760"/>
            <a:ext cx="8172464" cy="5096414"/>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marL="1046311" lvl="4" indent="-263776" algn="l" defTabSz="844083" rtl="0" eaLnBrk="1" latinLnBrk="0" hangingPunct="1">
              <a:lnSpc>
                <a:spcPts val="1846"/>
              </a:lnSpc>
              <a:spcBef>
                <a:spcPts val="0"/>
              </a:spcBef>
              <a:buSzPct val="36000"/>
              <a:buFont typeface="Courier New" pitchFamily="49" charset="0"/>
              <a:buChar char="o"/>
            </a:pPr>
            <a:r>
              <a:rPr lang="fr-FR" dirty="0" smtClean="0"/>
              <a:t>Quatrième niveau</a:t>
            </a:r>
          </a:p>
          <a:p>
            <a:pPr lvl="5"/>
            <a:r>
              <a:rPr lang="fr-FR" dirty="0" smtClean="0"/>
              <a:t>Cinquième niveau</a:t>
            </a:r>
            <a:endParaRPr lang="fr-FR" dirty="0"/>
          </a:p>
        </p:txBody>
      </p:sp>
      <p:sp>
        <p:nvSpPr>
          <p:cNvPr id="15" name="Espace réservé de la date 9"/>
          <p:cNvSpPr>
            <a:spLocks noGrp="1"/>
          </p:cNvSpPr>
          <p:nvPr>
            <p:ph type="dt" sz="half" idx="2"/>
          </p:nvPr>
        </p:nvSpPr>
        <p:spPr>
          <a:xfrm>
            <a:off x="576001" y="6464171"/>
            <a:ext cx="2613894" cy="365125"/>
          </a:xfrm>
          <a:prstGeom prst="rect">
            <a:avLst/>
          </a:prstGeom>
        </p:spPr>
        <p:txBody>
          <a:bodyPr/>
          <a:lstStyle>
            <a:lvl1pPr>
              <a:defRPr sz="554">
                <a:solidFill>
                  <a:schemeClr val="tx1">
                    <a:lumMod val="50000"/>
                    <a:lumOff val="50000"/>
                  </a:schemeClr>
                </a:solidFill>
              </a:defRPr>
            </a:lvl1pPr>
          </a:lstStyle>
          <a:p>
            <a:pPr eaLnBrk="0" fontAlgn="base" hangingPunct="0">
              <a:spcBef>
                <a:spcPct val="0"/>
              </a:spcBef>
              <a:spcAft>
                <a:spcPct val="0"/>
              </a:spcAft>
              <a:defRPr/>
            </a:pPr>
            <a:endParaRPr lang="fr-FR" b="1" dirty="0" smtClean="0">
              <a:solidFill>
                <a:prstClr val="black">
                  <a:lumMod val="50000"/>
                  <a:lumOff val="50000"/>
                </a:prstClr>
              </a:solidFill>
              <a:latin typeface="Comic Sans MS" pitchFamily="66" charset="0"/>
            </a:endParaRPr>
          </a:p>
        </p:txBody>
      </p:sp>
      <p:sp>
        <p:nvSpPr>
          <p:cNvPr id="16" name="Espace réservé du numéro de diapositive 10"/>
          <p:cNvSpPr>
            <a:spLocks noGrp="1"/>
          </p:cNvSpPr>
          <p:nvPr>
            <p:ph type="sldNum" sz="quarter" idx="4"/>
          </p:nvPr>
        </p:nvSpPr>
        <p:spPr>
          <a:xfrm>
            <a:off x="8025304" y="6398600"/>
            <a:ext cx="744167" cy="365125"/>
          </a:xfrm>
          <a:prstGeom prst="rect">
            <a:avLst/>
          </a:prstGeom>
        </p:spPr>
        <p:txBody>
          <a:bodyPr/>
          <a:lstStyle>
            <a:lvl1pPr algn="r">
              <a:defRPr sz="969">
                <a:solidFill>
                  <a:schemeClr val="tx1">
                    <a:lumMod val="50000"/>
                    <a:lumOff val="50000"/>
                  </a:schemeClr>
                </a:solidFill>
              </a:defRPr>
            </a:lvl1pPr>
          </a:lstStyle>
          <a:p>
            <a:pPr eaLnBrk="0" fontAlgn="base" hangingPunct="0">
              <a:spcBef>
                <a:spcPct val="0"/>
              </a:spcBef>
              <a:spcAft>
                <a:spcPct val="0"/>
              </a:spcAft>
              <a:defRPr/>
            </a:pPr>
            <a:fld id="{CC68589B-C4D5-466F-8788-6D7A32B7C8AA}" type="slidenum">
              <a:rPr lang="fr-FR" b="1" smtClean="0">
                <a:solidFill>
                  <a:prstClr val="black">
                    <a:lumMod val="50000"/>
                    <a:lumOff val="50000"/>
                  </a:prstClr>
                </a:solidFill>
                <a:latin typeface="Comic Sans MS" pitchFamily="66" charset="0"/>
              </a:rPr>
              <a:pPr eaLnBrk="0" fontAlgn="base" hangingPunct="0">
                <a:spcBef>
                  <a:spcPct val="0"/>
                </a:spcBef>
                <a:spcAft>
                  <a:spcPct val="0"/>
                </a:spcAft>
                <a:defRPr/>
              </a:pPr>
              <a:t>‹N°›</a:t>
            </a:fld>
            <a:endParaRPr lang="fr-FR" b="1" dirty="0">
              <a:solidFill>
                <a:prstClr val="black">
                  <a:lumMod val="50000"/>
                  <a:lumOff val="50000"/>
                </a:prstClr>
              </a:solidFill>
              <a:latin typeface="Comic Sans MS" pitchFamily="66" charset="0"/>
            </a:endParaRPr>
          </a:p>
        </p:txBody>
      </p:sp>
      <p:sp>
        <p:nvSpPr>
          <p:cNvPr id="17" name="Espace réservé du pied de page 11"/>
          <p:cNvSpPr>
            <a:spLocks noGrp="1"/>
          </p:cNvSpPr>
          <p:nvPr>
            <p:ph type="ftr" sz="quarter" idx="3"/>
          </p:nvPr>
        </p:nvSpPr>
        <p:spPr>
          <a:xfrm>
            <a:off x="3222780" y="6400194"/>
            <a:ext cx="4768764" cy="365125"/>
          </a:xfrm>
          <a:prstGeom prst="rect">
            <a:avLst/>
          </a:prstGeom>
        </p:spPr>
        <p:txBody>
          <a:bodyPr/>
          <a:lstStyle>
            <a:lvl1pPr algn="ctr">
              <a:defRPr sz="969">
                <a:solidFill>
                  <a:schemeClr val="tx1">
                    <a:lumMod val="50000"/>
                    <a:lumOff val="50000"/>
                  </a:schemeClr>
                </a:solidFill>
              </a:defRPr>
            </a:lvl1pPr>
          </a:lstStyle>
          <a:p>
            <a:pPr eaLnBrk="0" fontAlgn="base" hangingPunct="0">
              <a:spcBef>
                <a:spcPct val="0"/>
              </a:spcBef>
              <a:spcAft>
                <a:spcPct val="0"/>
              </a:spcAft>
              <a:defRPr/>
            </a:pPr>
            <a:r>
              <a:rPr lang="fr-FR" b="1" smtClean="0">
                <a:solidFill>
                  <a:prstClr val="black">
                    <a:lumMod val="50000"/>
                    <a:lumOff val="50000"/>
                  </a:prstClr>
                </a:solidFill>
                <a:latin typeface="Comic Sans MS" pitchFamily="66" charset="0"/>
              </a:rPr>
              <a:t>Assemblée Générale ESSI - 8/9/2017</a:t>
            </a:r>
            <a:endParaRPr lang="fr-FR" b="1" dirty="0" smtClean="0">
              <a:solidFill>
                <a:prstClr val="black">
                  <a:lumMod val="50000"/>
                  <a:lumOff val="50000"/>
                </a:prstClr>
              </a:solidFill>
              <a:latin typeface="Comic Sans MS" pitchFamily="66" charset="0"/>
            </a:endParaRPr>
          </a:p>
        </p:txBody>
      </p:sp>
      <p:pic>
        <p:nvPicPr>
          <p:cNvPr id="10" name="Bild 9" descr="Macintosh HD:Users:mathiasbrandin:Documents:Bilder:ESS-Logos:Logo2.jpeg"/>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8465978" y="178470"/>
            <a:ext cx="596814" cy="607364"/>
          </a:xfrm>
          <a:prstGeom prst="rect">
            <a:avLst/>
          </a:prstGeom>
          <a:noFill/>
          <a:ln w="9525">
            <a:noFill/>
            <a:miter lim="800000"/>
            <a:headEnd/>
            <a:tailEnd/>
          </a:ln>
        </p:spPr>
      </p:pic>
      <p:pic>
        <p:nvPicPr>
          <p:cNvPr id="11" name="Image 8"/>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896593" y="149921"/>
            <a:ext cx="530346" cy="645439"/>
          </a:xfrm>
          <a:prstGeom prst="rect">
            <a:avLst/>
          </a:prstGeom>
          <a:noFill/>
        </p:spPr>
      </p:pic>
    </p:spTree>
    <p:extLst>
      <p:ext uri="{BB962C8B-B14F-4D97-AF65-F5344CB8AC3E}">
        <p14:creationId xmlns:p14="http://schemas.microsoft.com/office/powerpoint/2010/main" val="26977465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Lst>
  <p:timing>
    <p:tnLst>
      <p:par>
        <p:cTn id="1" dur="indefinite" restart="never" nodeType="tmRoot"/>
      </p:par>
    </p:tnLst>
  </p:timing>
  <p:hf hdr="0" dt="0"/>
  <p:txStyles>
    <p:titleStyle>
      <a:lvl1pPr algn="l" defTabSz="844083" rtl="0" eaLnBrk="1" latinLnBrk="0" hangingPunct="1">
        <a:spcBef>
          <a:spcPct val="0"/>
        </a:spcBef>
        <a:buNone/>
        <a:defRPr sz="2031" b="1" kern="1200" cap="all" baseline="0">
          <a:solidFill>
            <a:schemeClr val="bg1"/>
          </a:solidFill>
          <a:latin typeface="Calibri" panose="020F0502020204030204" pitchFamily="34" charset="0"/>
          <a:ea typeface="+mj-ea"/>
          <a:cs typeface="+mj-cs"/>
        </a:defRPr>
      </a:lvl1pPr>
    </p:titleStyle>
    <p:bodyStyle>
      <a:lvl1pPr marL="852875" indent="0" algn="l" defTabSz="844083" rtl="0" eaLnBrk="1" latinLnBrk="0" hangingPunct="1">
        <a:lnSpc>
          <a:spcPct val="100000"/>
        </a:lnSpc>
        <a:spcBef>
          <a:spcPts val="0"/>
        </a:spcBef>
        <a:spcAft>
          <a:spcPts val="369"/>
        </a:spcAft>
        <a:buFont typeface="Arial" pitchFamily="34" charset="0"/>
        <a:buNone/>
        <a:defRPr sz="2031" kern="1200">
          <a:solidFill>
            <a:schemeClr val="tx2"/>
          </a:solidFill>
          <a:latin typeface="Calibri" panose="020F0502020204030204" pitchFamily="34" charset="0"/>
          <a:ea typeface="+mn-ea"/>
          <a:cs typeface="+mn-cs"/>
        </a:defRPr>
      </a:lvl1pPr>
      <a:lvl2pPr marL="332651" indent="-332651" algn="l" defTabSz="844083" rtl="0" eaLnBrk="1" latinLnBrk="0" hangingPunct="1">
        <a:lnSpc>
          <a:spcPts val="1846"/>
        </a:lnSpc>
        <a:spcBef>
          <a:spcPts val="0"/>
        </a:spcBef>
        <a:buSzPct val="90000"/>
        <a:buFontTx/>
        <a:buBlip>
          <a:blip r:embed="rId8"/>
        </a:buBlip>
        <a:defRPr sz="1477" kern="1200">
          <a:solidFill>
            <a:srgbClr val="666666"/>
          </a:solidFill>
          <a:latin typeface="Calibri" panose="020F0502020204030204" pitchFamily="34" charset="0"/>
          <a:ea typeface="+mn-ea"/>
          <a:cs typeface="+mn-cs"/>
        </a:defRPr>
      </a:lvl2pPr>
      <a:lvl3pPr marL="597892" indent="-263776" algn="l" defTabSz="844083" rtl="0" eaLnBrk="1" latinLnBrk="0" hangingPunct="1">
        <a:lnSpc>
          <a:spcPts val="1846"/>
        </a:lnSpc>
        <a:spcBef>
          <a:spcPts val="0"/>
        </a:spcBef>
        <a:buSzPct val="36000"/>
        <a:buFont typeface="Courier New" pitchFamily="49" charset="0"/>
        <a:buChar char="o"/>
        <a:defRPr lang="fr-FR" sz="1477" kern="1200" dirty="0" smtClean="0">
          <a:solidFill>
            <a:srgbClr val="666666"/>
          </a:solidFill>
          <a:latin typeface="Calibri" panose="020F0502020204030204" pitchFamily="34" charset="0"/>
          <a:ea typeface="+mn-ea"/>
          <a:cs typeface="+mn-cs"/>
        </a:defRPr>
      </a:lvl3pPr>
      <a:lvl4pPr marL="597892" indent="-263776" algn="l" defTabSz="844083" rtl="0" eaLnBrk="1" latinLnBrk="0" hangingPunct="1">
        <a:lnSpc>
          <a:spcPts val="1846"/>
        </a:lnSpc>
        <a:spcBef>
          <a:spcPts val="0"/>
        </a:spcBef>
        <a:buClr>
          <a:srgbClr val="666666"/>
        </a:buClr>
        <a:buSzPct val="36000"/>
        <a:buFontTx/>
        <a:buBlip>
          <a:blip r:embed="rId9"/>
        </a:buBlip>
        <a:defRPr lang="fr-FR" sz="1477" kern="1200" dirty="0" smtClean="0">
          <a:solidFill>
            <a:srgbClr val="666666"/>
          </a:solidFill>
          <a:latin typeface="+mn-lt"/>
          <a:ea typeface="+mn-ea"/>
          <a:cs typeface="+mn-cs"/>
        </a:defRPr>
      </a:lvl4pPr>
      <a:lvl5pPr marL="1046311" indent="-105510" algn="l" defTabSz="844083" rtl="0" eaLnBrk="1" latinLnBrk="0" hangingPunct="1">
        <a:lnSpc>
          <a:spcPts val="1846"/>
        </a:lnSpc>
        <a:spcBef>
          <a:spcPts val="0"/>
        </a:spcBef>
        <a:buClr>
          <a:srgbClr val="666666"/>
        </a:buClr>
        <a:buFont typeface="Arial" pitchFamily="34" charset="0"/>
        <a:buChar char="-"/>
        <a:defRPr sz="1477" kern="1200">
          <a:solidFill>
            <a:srgbClr val="666666"/>
          </a:solidFill>
          <a:latin typeface="Calibri" panose="020F0502020204030204" pitchFamily="34" charset="0"/>
          <a:ea typeface="+mn-ea"/>
          <a:cs typeface="+mn-cs"/>
        </a:defRPr>
      </a:lvl5pPr>
      <a:lvl6pPr marL="1490334" indent="-164127" algn="l" defTabSz="844083" rtl="0" eaLnBrk="1" latinLnBrk="0" hangingPunct="1">
        <a:spcBef>
          <a:spcPct val="20000"/>
        </a:spcBef>
        <a:buFont typeface="Arial" pitchFamily="34" charset="0"/>
        <a:buChar char="•"/>
        <a:defRPr sz="1477" kern="1200">
          <a:solidFill>
            <a:schemeClr val="tx1">
              <a:lumMod val="50000"/>
              <a:lumOff val="50000"/>
            </a:schemeClr>
          </a:solidFill>
          <a:latin typeface="Calibri" panose="020F0502020204030204" pitchFamily="34" charset="0"/>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9144000" cy="955548"/>
          </a:xfrm>
          <a:prstGeom prst="rect">
            <a:avLst/>
          </a:prstGeom>
        </p:spPr>
      </p:pic>
      <p:sp>
        <p:nvSpPr>
          <p:cNvPr id="2" name="Espace réservé du titre 1"/>
          <p:cNvSpPr>
            <a:spLocks noGrp="1"/>
          </p:cNvSpPr>
          <p:nvPr>
            <p:ph type="title"/>
          </p:nvPr>
        </p:nvSpPr>
        <p:spPr>
          <a:xfrm>
            <a:off x="1512001" y="52752"/>
            <a:ext cx="7236464"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1" y="1268760"/>
            <a:ext cx="8172464" cy="5096414"/>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marL="1046311" lvl="4" indent="-263776" algn="l" defTabSz="844083" rtl="0" eaLnBrk="1" latinLnBrk="0" hangingPunct="1">
              <a:lnSpc>
                <a:spcPts val="1846"/>
              </a:lnSpc>
              <a:spcBef>
                <a:spcPts val="0"/>
              </a:spcBef>
              <a:buSzPct val="36000"/>
              <a:buFont typeface="Courier New" pitchFamily="49" charset="0"/>
              <a:buChar char="o"/>
            </a:pPr>
            <a:r>
              <a:rPr lang="fr-FR" dirty="0" smtClean="0"/>
              <a:t>Quatrième niveau</a:t>
            </a:r>
          </a:p>
          <a:p>
            <a:pPr lvl="5"/>
            <a:r>
              <a:rPr lang="fr-FR" dirty="0" smtClean="0"/>
              <a:t>Cinquième niveau</a:t>
            </a:r>
            <a:endParaRPr lang="fr-FR" dirty="0"/>
          </a:p>
        </p:txBody>
      </p:sp>
      <p:sp>
        <p:nvSpPr>
          <p:cNvPr id="15" name="Espace réservé de la date 9"/>
          <p:cNvSpPr>
            <a:spLocks noGrp="1"/>
          </p:cNvSpPr>
          <p:nvPr>
            <p:ph type="dt" sz="half" idx="2"/>
          </p:nvPr>
        </p:nvSpPr>
        <p:spPr>
          <a:xfrm>
            <a:off x="576001" y="6464171"/>
            <a:ext cx="2613894" cy="365125"/>
          </a:xfrm>
          <a:prstGeom prst="rect">
            <a:avLst/>
          </a:prstGeom>
        </p:spPr>
        <p:txBody>
          <a:bodyPr/>
          <a:lstStyle>
            <a:lvl1pPr>
              <a:defRPr sz="554">
                <a:solidFill>
                  <a:schemeClr val="tx1">
                    <a:lumMod val="50000"/>
                    <a:lumOff val="50000"/>
                  </a:schemeClr>
                </a:solidFill>
              </a:defRPr>
            </a:lvl1pPr>
          </a:lstStyle>
          <a:p>
            <a:pPr eaLnBrk="0" fontAlgn="base" hangingPunct="0">
              <a:spcBef>
                <a:spcPct val="0"/>
              </a:spcBef>
              <a:spcAft>
                <a:spcPct val="0"/>
              </a:spcAft>
              <a:defRPr/>
            </a:pPr>
            <a:endParaRPr lang="fr-FR" b="1" dirty="0" smtClean="0">
              <a:solidFill>
                <a:prstClr val="black">
                  <a:lumMod val="50000"/>
                  <a:lumOff val="50000"/>
                </a:prstClr>
              </a:solidFill>
              <a:latin typeface="Comic Sans MS" pitchFamily="66" charset="0"/>
            </a:endParaRPr>
          </a:p>
        </p:txBody>
      </p:sp>
      <p:sp>
        <p:nvSpPr>
          <p:cNvPr id="16" name="Espace réservé du numéro de diapositive 10"/>
          <p:cNvSpPr>
            <a:spLocks noGrp="1"/>
          </p:cNvSpPr>
          <p:nvPr>
            <p:ph type="sldNum" sz="quarter" idx="4"/>
          </p:nvPr>
        </p:nvSpPr>
        <p:spPr>
          <a:xfrm>
            <a:off x="8025304" y="6398600"/>
            <a:ext cx="744167" cy="365125"/>
          </a:xfrm>
          <a:prstGeom prst="rect">
            <a:avLst/>
          </a:prstGeom>
        </p:spPr>
        <p:txBody>
          <a:bodyPr/>
          <a:lstStyle>
            <a:lvl1pPr algn="r">
              <a:defRPr sz="969">
                <a:solidFill>
                  <a:schemeClr val="tx1">
                    <a:lumMod val="50000"/>
                    <a:lumOff val="50000"/>
                  </a:schemeClr>
                </a:solidFill>
              </a:defRPr>
            </a:lvl1pPr>
          </a:lstStyle>
          <a:p>
            <a:pPr eaLnBrk="0" fontAlgn="base" hangingPunct="0">
              <a:spcBef>
                <a:spcPct val="0"/>
              </a:spcBef>
              <a:spcAft>
                <a:spcPct val="0"/>
              </a:spcAft>
              <a:defRPr/>
            </a:pPr>
            <a:fld id="{CC68589B-C4D5-466F-8788-6D7A32B7C8AA}" type="slidenum">
              <a:rPr lang="fr-FR" b="1" smtClean="0">
                <a:solidFill>
                  <a:prstClr val="black">
                    <a:lumMod val="50000"/>
                    <a:lumOff val="50000"/>
                  </a:prstClr>
                </a:solidFill>
                <a:latin typeface="Comic Sans MS" pitchFamily="66" charset="0"/>
              </a:rPr>
              <a:pPr eaLnBrk="0" fontAlgn="base" hangingPunct="0">
                <a:spcBef>
                  <a:spcPct val="0"/>
                </a:spcBef>
                <a:spcAft>
                  <a:spcPct val="0"/>
                </a:spcAft>
                <a:defRPr/>
              </a:pPr>
              <a:t>‹N°›</a:t>
            </a:fld>
            <a:endParaRPr lang="fr-FR" b="1" dirty="0">
              <a:solidFill>
                <a:prstClr val="black">
                  <a:lumMod val="50000"/>
                  <a:lumOff val="50000"/>
                </a:prstClr>
              </a:solidFill>
              <a:latin typeface="Comic Sans MS" pitchFamily="66" charset="0"/>
            </a:endParaRPr>
          </a:p>
        </p:txBody>
      </p:sp>
      <p:sp>
        <p:nvSpPr>
          <p:cNvPr id="17" name="Espace réservé du pied de page 11"/>
          <p:cNvSpPr>
            <a:spLocks noGrp="1"/>
          </p:cNvSpPr>
          <p:nvPr>
            <p:ph type="ftr" sz="quarter" idx="3"/>
          </p:nvPr>
        </p:nvSpPr>
        <p:spPr>
          <a:xfrm>
            <a:off x="3222780" y="6400194"/>
            <a:ext cx="4768764" cy="365125"/>
          </a:xfrm>
          <a:prstGeom prst="rect">
            <a:avLst/>
          </a:prstGeom>
        </p:spPr>
        <p:txBody>
          <a:bodyPr/>
          <a:lstStyle>
            <a:lvl1pPr algn="ctr">
              <a:defRPr sz="969">
                <a:solidFill>
                  <a:schemeClr val="tx1">
                    <a:lumMod val="50000"/>
                    <a:lumOff val="50000"/>
                  </a:schemeClr>
                </a:solidFill>
              </a:defRPr>
            </a:lvl1pPr>
          </a:lstStyle>
          <a:p>
            <a:pPr eaLnBrk="0" fontAlgn="base" hangingPunct="0">
              <a:spcBef>
                <a:spcPct val="0"/>
              </a:spcBef>
              <a:spcAft>
                <a:spcPct val="0"/>
              </a:spcAft>
              <a:defRPr/>
            </a:pPr>
            <a:r>
              <a:rPr lang="fr-FR" b="1" smtClean="0">
                <a:solidFill>
                  <a:prstClr val="black">
                    <a:lumMod val="50000"/>
                    <a:lumOff val="50000"/>
                  </a:prstClr>
                </a:solidFill>
                <a:latin typeface="Comic Sans MS" pitchFamily="66" charset="0"/>
              </a:rPr>
              <a:t>Assemblée Générale ESSI - 8/9/2017</a:t>
            </a:r>
            <a:endParaRPr lang="fr-FR" b="1" dirty="0" smtClean="0">
              <a:solidFill>
                <a:prstClr val="black">
                  <a:lumMod val="50000"/>
                  <a:lumOff val="50000"/>
                </a:prstClr>
              </a:solidFill>
              <a:latin typeface="Comic Sans MS" pitchFamily="66" charset="0"/>
            </a:endParaRPr>
          </a:p>
        </p:txBody>
      </p:sp>
      <p:pic>
        <p:nvPicPr>
          <p:cNvPr id="4" name="Picture 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912870" y="139844"/>
            <a:ext cx="1164906" cy="646232"/>
          </a:xfrm>
          <a:prstGeom prst="rect">
            <a:avLst/>
          </a:prstGeom>
        </p:spPr>
      </p:pic>
    </p:spTree>
    <p:extLst>
      <p:ext uri="{BB962C8B-B14F-4D97-AF65-F5344CB8AC3E}">
        <p14:creationId xmlns:p14="http://schemas.microsoft.com/office/powerpoint/2010/main" val="207415414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Lst>
  <p:timing>
    <p:tnLst>
      <p:par>
        <p:cTn id="1" dur="indefinite" restart="never" nodeType="tmRoot"/>
      </p:par>
    </p:tnLst>
  </p:timing>
  <p:hf hdr="0" dt="0"/>
  <p:txStyles>
    <p:titleStyle>
      <a:lvl1pPr algn="l" defTabSz="844083" rtl="0" eaLnBrk="1" latinLnBrk="0" hangingPunct="1">
        <a:spcBef>
          <a:spcPct val="0"/>
        </a:spcBef>
        <a:buNone/>
        <a:defRPr sz="2031" b="1" kern="1200" cap="all" baseline="0">
          <a:solidFill>
            <a:schemeClr val="bg1"/>
          </a:solidFill>
          <a:latin typeface="Calibri" panose="020F0502020204030204" pitchFamily="34" charset="0"/>
          <a:ea typeface="+mj-ea"/>
          <a:cs typeface="+mj-cs"/>
        </a:defRPr>
      </a:lvl1pPr>
    </p:titleStyle>
    <p:bodyStyle>
      <a:lvl1pPr marL="852875" indent="0" algn="l" defTabSz="844083" rtl="0" eaLnBrk="1" latinLnBrk="0" hangingPunct="1">
        <a:lnSpc>
          <a:spcPct val="100000"/>
        </a:lnSpc>
        <a:spcBef>
          <a:spcPts val="0"/>
        </a:spcBef>
        <a:spcAft>
          <a:spcPts val="369"/>
        </a:spcAft>
        <a:buFont typeface="Arial" pitchFamily="34" charset="0"/>
        <a:buNone/>
        <a:defRPr sz="2031" kern="1200">
          <a:solidFill>
            <a:schemeClr val="tx2"/>
          </a:solidFill>
          <a:latin typeface="Calibri" panose="020F0502020204030204" pitchFamily="34" charset="0"/>
          <a:ea typeface="+mn-ea"/>
          <a:cs typeface="+mn-cs"/>
        </a:defRPr>
      </a:lvl1pPr>
      <a:lvl2pPr marL="332651" indent="-332651" algn="l" defTabSz="844083" rtl="0" eaLnBrk="1" latinLnBrk="0" hangingPunct="1">
        <a:lnSpc>
          <a:spcPts val="1846"/>
        </a:lnSpc>
        <a:spcBef>
          <a:spcPts val="0"/>
        </a:spcBef>
        <a:buSzPct val="90000"/>
        <a:buFontTx/>
        <a:buBlip>
          <a:blip r:embed="rId7"/>
        </a:buBlip>
        <a:defRPr sz="1477" kern="1200">
          <a:solidFill>
            <a:srgbClr val="666666"/>
          </a:solidFill>
          <a:latin typeface="Calibri" panose="020F0502020204030204" pitchFamily="34" charset="0"/>
          <a:ea typeface="+mn-ea"/>
          <a:cs typeface="+mn-cs"/>
        </a:defRPr>
      </a:lvl2pPr>
      <a:lvl3pPr marL="597892" indent="-263776" algn="l" defTabSz="844083" rtl="0" eaLnBrk="1" latinLnBrk="0" hangingPunct="1">
        <a:lnSpc>
          <a:spcPts val="1846"/>
        </a:lnSpc>
        <a:spcBef>
          <a:spcPts val="0"/>
        </a:spcBef>
        <a:buSzPct val="36000"/>
        <a:buFont typeface="Courier New" pitchFamily="49" charset="0"/>
        <a:buChar char="o"/>
        <a:defRPr lang="fr-FR" sz="1477" kern="1200" dirty="0" smtClean="0">
          <a:solidFill>
            <a:srgbClr val="666666"/>
          </a:solidFill>
          <a:latin typeface="Calibri" panose="020F0502020204030204" pitchFamily="34" charset="0"/>
          <a:ea typeface="+mn-ea"/>
          <a:cs typeface="+mn-cs"/>
        </a:defRPr>
      </a:lvl3pPr>
      <a:lvl4pPr marL="597892" indent="-263776" algn="l" defTabSz="844083" rtl="0" eaLnBrk="1" latinLnBrk="0" hangingPunct="1">
        <a:lnSpc>
          <a:spcPts val="1846"/>
        </a:lnSpc>
        <a:spcBef>
          <a:spcPts val="0"/>
        </a:spcBef>
        <a:buClr>
          <a:srgbClr val="666666"/>
        </a:buClr>
        <a:buSzPct val="36000"/>
        <a:buFontTx/>
        <a:buBlip>
          <a:blip r:embed="rId8"/>
        </a:buBlip>
        <a:defRPr lang="fr-FR" sz="1477" kern="1200" dirty="0" smtClean="0">
          <a:solidFill>
            <a:srgbClr val="666666"/>
          </a:solidFill>
          <a:latin typeface="+mn-lt"/>
          <a:ea typeface="+mn-ea"/>
          <a:cs typeface="+mn-cs"/>
        </a:defRPr>
      </a:lvl4pPr>
      <a:lvl5pPr marL="1046311" indent="-105510" algn="l" defTabSz="844083" rtl="0" eaLnBrk="1" latinLnBrk="0" hangingPunct="1">
        <a:lnSpc>
          <a:spcPts val="1846"/>
        </a:lnSpc>
        <a:spcBef>
          <a:spcPts val="0"/>
        </a:spcBef>
        <a:buClr>
          <a:srgbClr val="666666"/>
        </a:buClr>
        <a:buFont typeface="Arial" pitchFamily="34" charset="0"/>
        <a:buChar char="-"/>
        <a:defRPr sz="1477" kern="1200">
          <a:solidFill>
            <a:srgbClr val="666666"/>
          </a:solidFill>
          <a:latin typeface="Calibri" panose="020F0502020204030204" pitchFamily="34" charset="0"/>
          <a:ea typeface="+mn-ea"/>
          <a:cs typeface="+mn-cs"/>
        </a:defRPr>
      </a:lvl5pPr>
      <a:lvl6pPr marL="1490334" indent="-164127" algn="l" defTabSz="844083" rtl="0" eaLnBrk="1" latinLnBrk="0" hangingPunct="1">
        <a:spcBef>
          <a:spcPct val="20000"/>
        </a:spcBef>
        <a:buFont typeface="Arial" pitchFamily="34" charset="0"/>
        <a:buChar char="•"/>
        <a:defRPr sz="1477" kern="1200">
          <a:solidFill>
            <a:schemeClr val="tx1">
              <a:lumMod val="50000"/>
              <a:lumOff val="50000"/>
            </a:schemeClr>
          </a:solidFill>
          <a:latin typeface="Calibri" panose="020F0502020204030204" pitchFamily="34" charset="0"/>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Image 9" descr="bandeau_texte.png"/>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bwMode="gray">
          <a:xfrm>
            <a:off x="0" y="0"/>
            <a:ext cx="7206916" cy="955548"/>
          </a:xfrm>
          <a:prstGeom prst="rect">
            <a:avLst/>
          </a:prstGeom>
        </p:spPr>
      </p:pic>
      <p:sp>
        <p:nvSpPr>
          <p:cNvPr id="1030" name="Rectangle 6"/>
          <p:cNvSpPr>
            <a:spLocks noGrp="1" noChangeArrowheads="1"/>
          </p:cNvSpPr>
          <p:nvPr>
            <p:ph type="sldNum" sz="quarter" idx="4"/>
          </p:nvPr>
        </p:nvSpPr>
        <p:spPr bwMode="auto">
          <a:xfrm>
            <a:off x="8459788" y="6667500"/>
            <a:ext cx="514350" cy="146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50">
                <a:latin typeface="Arial" pitchFamily="34" charset="0"/>
              </a:defRPr>
            </a:lvl1pPr>
          </a:lstStyle>
          <a:p>
            <a:pPr fontAlgn="base">
              <a:lnSpc>
                <a:spcPct val="80000"/>
              </a:lnSpc>
              <a:spcBef>
                <a:spcPct val="20000"/>
              </a:spcBef>
              <a:spcAft>
                <a:spcPct val="0"/>
              </a:spcAft>
              <a:buFontTx/>
              <a:buChar char="•"/>
              <a:defRPr/>
            </a:pPr>
            <a:fld id="{6424A34A-A9B6-40AE-A3E4-8676718D1476}" type="slidenum">
              <a:rPr lang="fr-FR">
                <a:solidFill>
                  <a:srgbClr val="000000"/>
                </a:solidFill>
              </a:rPr>
              <a:pPr fontAlgn="base">
                <a:lnSpc>
                  <a:spcPct val="80000"/>
                </a:lnSpc>
                <a:spcBef>
                  <a:spcPct val="20000"/>
                </a:spcBef>
                <a:spcAft>
                  <a:spcPct val="0"/>
                </a:spcAft>
                <a:buFontTx/>
                <a:buChar char="•"/>
                <a:defRPr/>
              </a:pPr>
              <a:t>‹N°›</a:t>
            </a:fld>
            <a:endParaRPr lang="fr-FR">
              <a:solidFill>
                <a:srgbClr val="000000"/>
              </a:solidFill>
            </a:endParaRPr>
          </a:p>
        </p:txBody>
      </p:sp>
      <p:pic>
        <p:nvPicPr>
          <p:cNvPr id="7" name="Image 6" descr="bandeau_texte.png"/>
          <p:cNvPicPr>
            <a:picLocks noChangeAspect="1"/>
          </p:cNvPicPr>
          <p:nvPr userDrawn="1"/>
        </p:nvPicPr>
        <p:blipFill rotWithShape="1">
          <a:blip r:embed="rId11" cstate="email">
            <a:extLst>
              <a:ext uri="{28A0092B-C50C-407E-A947-70E740481C1C}">
                <a14:useLocalDpi xmlns:a14="http://schemas.microsoft.com/office/drawing/2010/main"/>
              </a:ext>
            </a:extLst>
          </a:blip>
          <a:srcRect l="11448"/>
          <a:stretch/>
        </p:blipFill>
        <p:spPr bwMode="gray">
          <a:xfrm>
            <a:off x="1046747" y="0"/>
            <a:ext cx="8097253" cy="955548"/>
          </a:xfrm>
          <a:prstGeom prst="rect">
            <a:avLst/>
          </a:prstGeom>
        </p:spPr>
      </p:pic>
      <p:sp>
        <p:nvSpPr>
          <p:cNvPr id="8" name="Espace réservé du titre 1"/>
          <p:cNvSpPr>
            <a:spLocks noGrp="1"/>
          </p:cNvSpPr>
          <p:nvPr>
            <p:ph type="title"/>
          </p:nvPr>
        </p:nvSpPr>
        <p:spPr bwMode="gray">
          <a:xfrm>
            <a:off x="2195737" y="52752"/>
            <a:ext cx="6552727"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pic>
        <p:nvPicPr>
          <p:cNvPr id="9" name="Picture 2" descr="http://irfu-i.cea.fr/Page/500/irfu_signature_cea_saclay.png"/>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946377" y="41096"/>
            <a:ext cx="407267" cy="5137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941488" y="608350"/>
            <a:ext cx="427509" cy="293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 10"/>
          <p:cNvPicPr/>
          <p:nvPr userDrawn="1"/>
        </p:nvPicPr>
        <p:blipFill rotWithShape="1">
          <a:blip r:embed="rId14" cstate="screen">
            <a:extLst>
              <a:ext uri="{28A0092B-C50C-407E-A947-70E740481C1C}">
                <a14:useLocalDpi xmlns:a14="http://schemas.microsoft.com/office/drawing/2010/main"/>
              </a:ext>
            </a:extLst>
          </a:blip>
          <a:srcRect/>
          <a:stretch/>
        </p:blipFill>
        <p:spPr bwMode="auto">
          <a:xfrm>
            <a:off x="8398042" y="177666"/>
            <a:ext cx="570218" cy="633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372976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Lst>
  <p:timing>
    <p:tnLst>
      <p:par>
        <p:cTn id="1" dur="indefinite" restart="never" nodeType="tmRoot"/>
      </p:par>
    </p:tnLst>
  </p:timing>
  <p:hf hdr="0"/>
  <p:txStyles>
    <p:titleStyle>
      <a:lvl1pPr algn="l" defTabSz="685800" rtl="0" eaLnBrk="1" fontAlgn="base" latinLnBrk="0" hangingPunct="1">
        <a:spcBef>
          <a:spcPct val="0"/>
        </a:spcBef>
        <a:spcAft>
          <a:spcPct val="0"/>
        </a:spcAft>
        <a:buNone/>
        <a:defRPr lang="fr-FR" sz="1650" b="1" i="0" kern="1200" cap="all" baseline="0" dirty="0">
          <a:solidFill>
            <a:schemeClr val="bg1"/>
          </a:solidFill>
          <a:effectLst/>
          <a:latin typeface="+mj-lt"/>
          <a:ea typeface="+mj-ea"/>
          <a:cs typeface="+mj-cs"/>
        </a:defRPr>
      </a:lvl1pPr>
      <a:lvl2pPr algn="ctr" rtl="0" eaLnBrk="0" fontAlgn="base" hangingPunct="0">
        <a:spcBef>
          <a:spcPct val="0"/>
        </a:spcBef>
        <a:spcAft>
          <a:spcPct val="0"/>
        </a:spcAft>
        <a:defRPr sz="2700">
          <a:solidFill>
            <a:schemeClr val="tx2"/>
          </a:solidFill>
          <a:latin typeface="Calibri" pitchFamily="34" charset="0"/>
        </a:defRPr>
      </a:lvl2pPr>
      <a:lvl3pPr algn="ctr" rtl="0" eaLnBrk="0" fontAlgn="base" hangingPunct="0">
        <a:spcBef>
          <a:spcPct val="0"/>
        </a:spcBef>
        <a:spcAft>
          <a:spcPct val="0"/>
        </a:spcAft>
        <a:defRPr sz="2700">
          <a:solidFill>
            <a:schemeClr val="tx2"/>
          </a:solidFill>
          <a:latin typeface="Calibri" pitchFamily="34" charset="0"/>
        </a:defRPr>
      </a:lvl3pPr>
      <a:lvl4pPr algn="ctr" rtl="0" eaLnBrk="0" fontAlgn="base" hangingPunct="0">
        <a:spcBef>
          <a:spcPct val="0"/>
        </a:spcBef>
        <a:spcAft>
          <a:spcPct val="0"/>
        </a:spcAft>
        <a:defRPr sz="2700">
          <a:solidFill>
            <a:schemeClr val="tx2"/>
          </a:solidFill>
          <a:latin typeface="Calibri" pitchFamily="34" charset="0"/>
        </a:defRPr>
      </a:lvl4pPr>
      <a:lvl5pPr algn="ctr" rtl="0" eaLnBrk="0" fontAlgn="base" hangingPunct="0">
        <a:spcBef>
          <a:spcPct val="0"/>
        </a:spcBef>
        <a:spcAft>
          <a:spcPct val="0"/>
        </a:spcAft>
        <a:defRPr sz="2700">
          <a:solidFill>
            <a:schemeClr val="tx2"/>
          </a:solidFill>
          <a:latin typeface="Calibri" pitchFamily="34" charset="0"/>
        </a:defRPr>
      </a:lvl5pPr>
      <a:lvl6pPr marL="342900" algn="ctr" rtl="0" fontAlgn="base">
        <a:spcBef>
          <a:spcPct val="0"/>
        </a:spcBef>
        <a:spcAft>
          <a:spcPct val="0"/>
        </a:spcAft>
        <a:defRPr sz="2700">
          <a:solidFill>
            <a:schemeClr val="tx2"/>
          </a:solidFill>
          <a:latin typeface="Comic Sans MS" pitchFamily="66" charset="0"/>
        </a:defRPr>
      </a:lvl6pPr>
      <a:lvl7pPr marL="685800" algn="ctr" rtl="0" fontAlgn="base">
        <a:spcBef>
          <a:spcPct val="0"/>
        </a:spcBef>
        <a:spcAft>
          <a:spcPct val="0"/>
        </a:spcAft>
        <a:defRPr sz="2700">
          <a:solidFill>
            <a:schemeClr val="tx2"/>
          </a:solidFill>
          <a:latin typeface="Comic Sans MS" pitchFamily="66" charset="0"/>
        </a:defRPr>
      </a:lvl7pPr>
      <a:lvl8pPr marL="1028700" algn="ctr" rtl="0" fontAlgn="base">
        <a:spcBef>
          <a:spcPct val="0"/>
        </a:spcBef>
        <a:spcAft>
          <a:spcPct val="0"/>
        </a:spcAft>
        <a:defRPr sz="2700">
          <a:solidFill>
            <a:schemeClr val="tx2"/>
          </a:solidFill>
          <a:latin typeface="Comic Sans MS" pitchFamily="66" charset="0"/>
        </a:defRPr>
      </a:lvl8pPr>
      <a:lvl9pPr marL="1371600" algn="ctr" rtl="0" fontAlgn="base">
        <a:spcBef>
          <a:spcPct val="0"/>
        </a:spcBef>
        <a:spcAft>
          <a:spcPct val="0"/>
        </a:spcAft>
        <a:defRPr sz="2700">
          <a:solidFill>
            <a:schemeClr val="tx2"/>
          </a:solidFill>
          <a:latin typeface="Comic Sans MS" pitchFamily="66"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image" Target="../media/image51.jpeg"/><Relationship Id="rId1" Type="http://schemas.openxmlformats.org/officeDocument/2006/relationships/slideLayout" Target="../slideLayouts/slideLayout32.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35.xml"/><Relationship Id="rId5" Type="http://schemas.openxmlformats.org/officeDocument/2006/relationships/image" Target="../media/image69.png"/><Relationship Id="rId4" Type="http://schemas.openxmlformats.org/officeDocument/2006/relationships/image" Target="../media/image68.jpeg"/></Relationships>
</file>

<file path=ppt/slides/_rels/slide1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5.jpeg"/><Relationship Id="rId5" Type="http://schemas.microsoft.com/office/2007/relationships/hdphoto" Target="../media/hdphoto1.wdp"/><Relationship Id="rId4" Type="http://schemas.openxmlformats.org/officeDocument/2006/relationships/image" Target="../media/image24.jpeg"/></Relationships>
</file>

<file path=ppt/slides/_rels/slide2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5.xml"/><Relationship Id="rId5" Type="http://schemas.openxmlformats.org/officeDocument/2006/relationships/image" Target="../media/image39.png"/><Relationship Id="rId4" Type="http://schemas.openxmlformats.org/officeDocument/2006/relationships/image" Target="../media/image75.png"/></Relationships>
</file>

<file path=ppt/slides/_rels/slide2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35.xml"/><Relationship Id="rId4" Type="http://schemas.openxmlformats.org/officeDocument/2006/relationships/image" Target="../media/image7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6" Type="http://schemas.openxmlformats.org/officeDocument/2006/relationships/image" Target="../media/image102.jpeg"/><Relationship Id="rId21" Type="http://schemas.openxmlformats.org/officeDocument/2006/relationships/image" Target="../media/image97.jpeg"/><Relationship Id="rId42" Type="http://schemas.openxmlformats.org/officeDocument/2006/relationships/image" Target="../media/image118.jpeg"/><Relationship Id="rId47" Type="http://schemas.openxmlformats.org/officeDocument/2006/relationships/image" Target="../media/image123.jpeg"/><Relationship Id="rId63" Type="http://schemas.openxmlformats.org/officeDocument/2006/relationships/image" Target="../media/image139.jpeg"/><Relationship Id="rId68" Type="http://schemas.openxmlformats.org/officeDocument/2006/relationships/image" Target="../media/image144.jpeg"/><Relationship Id="rId84" Type="http://schemas.openxmlformats.org/officeDocument/2006/relationships/image" Target="../media/image159.jpeg"/><Relationship Id="rId89" Type="http://schemas.openxmlformats.org/officeDocument/2006/relationships/image" Target="../media/image164.jpeg"/><Relationship Id="rId112" Type="http://schemas.openxmlformats.org/officeDocument/2006/relationships/image" Target="../media/image187.jpeg"/><Relationship Id="rId2" Type="http://schemas.openxmlformats.org/officeDocument/2006/relationships/notesSlide" Target="../notesSlides/notesSlide9.xml"/><Relationship Id="rId16" Type="http://schemas.openxmlformats.org/officeDocument/2006/relationships/image" Target="../media/image92.jpeg"/><Relationship Id="rId29" Type="http://schemas.openxmlformats.org/officeDocument/2006/relationships/image" Target="../media/image105.jpeg"/><Relationship Id="rId107" Type="http://schemas.openxmlformats.org/officeDocument/2006/relationships/image" Target="../media/image182.jpeg"/><Relationship Id="rId11" Type="http://schemas.openxmlformats.org/officeDocument/2006/relationships/image" Target="../media/image87.jpeg"/><Relationship Id="rId24" Type="http://schemas.openxmlformats.org/officeDocument/2006/relationships/image" Target="../media/image100.jpeg"/><Relationship Id="rId32" Type="http://schemas.openxmlformats.org/officeDocument/2006/relationships/image" Target="../media/image108.jpeg"/><Relationship Id="rId37" Type="http://schemas.openxmlformats.org/officeDocument/2006/relationships/image" Target="../media/image113.jpeg"/><Relationship Id="rId40" Type="http://schemas.openxmlformats.org/officeDocument/2006/relationships/image" Target="../media/image116.jpeg"/><Relationship Id="rId45" Type="http://schemas.openxmlformats.org/officeDocument/2006/relationships/image" Target="../media/image121.jpeg"/><Relationship Id="rId53" Type="http://schemas.openxmlformats.org/officeDocument/2006/relationships/image" Target="../media/image129.jpeg"/><Relationship Id="rId58" Type="http://schemas.openxmlformats.org/officeDocument/2006/relationships/image" Target="../media/image134.jpeg"/><Relationship Id="rId66" Type="http://schemas.openxmlformats.org/officeDocument/2006/relationships/image" Target="../media/image142.jpeg"/><Relationship Id="rId74" Type="http://schemas.openxmlformats.org/officeDocument/2006/relationships/image" Target="../media/image150.jpeg"/><Relationship Id="rId79" Type="http://schemas.openxmlformats.org/officeDocument/2006/relationships/image" Target="../media/image155.jpeg"/><Relationship Id="rId87" Type="http://schemas.openxmlformats.org/officeDocument/2006/relationships/image" Target="../media/image162.jpeg"/><Relationship Id="rId102" Type="http://schemas.openxmlformats.org/officeDocument/2006/relationships/image" Target="../media/image177.jpeg"/><Relationship Id="rId110" Type="http://schemas.openxmlformats.org/officeDocument/2006/relationships/image" Target="../media/image185.jpeg"/><Relationship Id="rId5" Type="http://schemas.openxmlformats.org/officeDocument/2006/relationships/image" Target="../media/image81.jpeg"/><Relationship Id="rId61" Type="http://schemas.openxmlformats.org/officeDocument/2006/relationships/image" Target="../media/image137.jpeg"/><Relationship Id="rId82" Type="http://schemas.openxmlformats.org/officeDocument/2006/relationships/image" Target="../media/image158.jpeg"/><Relationship Id="rId90" Type="http://schemas.openxmlformats.org/officeDocument/2006/relationships/image" Target="../media/image165.jpeg"/><Relationship Id="rId95" Type="http://schemas.openxmlformats.org/officeDocument/2006/relationships/image" Target="../media/image170.jpeg"/><Relationship Id="rId19" Type="http://schemas.openxmlformats.org/officeDocument/2006/relationships/image" Target="../media/image95.jpeg"/><Relationship Id="rId14" Type="http://schemas.openxmlformats.org/officeDocument/2006/relationships/image" Target="../media/image90.png"/><Relationship Id="rId22" Type="http://schemas.openxmlformats.org/officeDocument/2006/relationships/image" Target="../media/image98.jpeg"/><Relationship Id="rId27" Type="http://schemas.openxmlformats.org/officeDocument/2006/relationships/image" Target="../media/image103.jpeg"/><Relationship Id="rId30" Type="http://schemas.openxmlformats.org/officeDocument/2006/relationships/image" Target="../media/image106.jpeg"/><Relationship Id="rId35" Type="http://schemas.openxmlformats.org/officeDocument/2006/relationships/image" Target="../media/image111.jpeg"/><Relationship Id="rId43" Type="http://schemas.openxmlformats.org/officeDocument/2006/relationships/image" Target="../media/image119.jpeg"/><Relationship Id="rId48" Type="http://schemas.openxmlformats.org/officeDocument/2006/relationships/image" Target="../media/image124.jpeg"/><Relationship Id="rId56" Type="http://schemas.openxmlformats.org/officeDocument/2006/relationships/image" Target="../media/image132.jpeg"/><Relationship Id="rId64" Type="http://schemas.openxmlformats.org/officeDocument/2006/relationships/image" Target="../media/image140.jpeg"/><Relationship Id="rId69" Type="http://schemas.openxmlformats.org/officeDocument/2006/relationships/image" Target="../media/image145.jpeg"/><Relationship Id="rId77" Type="http://schemas.openxmlformats.org/officeDocument/2006/relationships/image" Target="../media/image153.jpeg"/><Relationship Id="rId100" Type="http://schemas.openxmlformats.org/officeDocument/2006/relationships/image" Target="../media/image175.jpeg"/><Relationship Id="rId105" Type="http://schemas.openxmlformats.org/officeDocument/2006/relationships/image" Target="../media/image180.jpeg"/><Relationship Id="rId113" Type="http://schemas.openxmlformats.org/officeDocument/2006/relationships/image" Target="../media/image188.jpeg"/><Relationship Id="rId8" Type="http://schemas.openxmlformats.org/officeDocument/2006/relationships/image" Target="../media/image84.jpeg"/><Relationship Id="rId51" Type="http://schemas.openxmlformats.org/officeDocument/2006/relationships/image" Target="../media/image127.jpeg"/><Relationship Id="rId72" Type="http://schemas.openxmlformats.org/officeDocument/2006/relationships/image" Target="../media/image148.jpeg"/><Relationship Id="rId80" Type="http://schemas.openxmlformats.org/officeDocument/2006/relationships/image" Target="../media/image156.jpeg"/><Relationship Id="rId85" Type="http://schemas.openxmlformats.org/officeDocument/2006/relationships/image" Target="../media/image160.jpeg"/><Relationship Id="rId93" Type="http://schemas.openxmlformats.org/officeDocument/2006/relationships/image" Target="../media/image168.jpeg"/><Relationship Id="rId98" Type="http://schemas.openxmlformats.org/officeDocument/2006/relationships/image" Target="../media/image173.jpeg"/><Relationship Id="rId3" Type="http://schemas.openxmlformats.org/officeDocument/2006/relationships/image" Target="../media/image79.jpeg"/><Relationship Id="rId12" Type="http://schemas.openxmlformats.org/officeDocument/2006/relationships/image" Target="../media/image88.jpeg"/><Relationship Id="rId17" Type="http://schemas.openxmlformats.org/officeDocument/2006/relationships/image" Target="../media/image93.jpeg"/><Relationship Id="rId25" Type="http://schemas.openxmlformats.org/officeDocument/2006/relationships/image" Target="../media/image101.jpeg"/><Relationship Id="rId33" Type="http://schemas.openxmlformats.org/officeDocument/2006/relationships/image" Target="../media/image109.jpeg"/><Relationship Id="rId38" Type="http://schemas.openxmlformats.org/officeDocument/2006/relationships/image" Target="../media/image114.jpeg"/><Relationship Id="rId46" Type="http://schemas.openxmlformats.org/officeDocument/2006/relationships/image" Target="../media/image122.jpeg"/><Relationship Id="rId59" Type="http://schemas.openxmlformats.org/officeDocument/2006/relationships/image" Target="../media/image135.jpeg"/><Relationship Id="rId67" Type="http://schemas.openxmlformats.org/officeDocument/2006/relationships/image" Target="../media/image143.jpeg"/><Relationship Id="rId103" Type="http://schemas.openxmlformats.org/officeDocument/2006/relationships/image" Target="../media/image178.jpeg"/><Relationship Id="rId108" Type="http://schemas.openxmlformats.org/officeDocument/2006/relationships/image" Target="../media/image183.jpeg"/><Relationship Id="rId20" Type="http://schemas.openxmlformats.org/officeDocument/2006/relationships/image" Target="../media/image96.jpeg"/><Relationship Id="rId41" Type="http://schemas.openxmlformats.org/officeDocument/2006/relationships/image" Target="../media/image117.jpeg"/><Relationship Id="rId54" Type="http://schemas.openxmlformats.org/officeDocument/2006/relationships/image" Target="../media/image130.jpeg"/><Relationship Id="rId62" Type="http://schemas.openxmlformats.org/officeDocument/2006/relationships/image" Target="../media/image138.jpeg"/><Relationship Id="rId70" Type="http://schemas.openxmlformats.org/officeDocument/2006/relationships/image" Target="../media/image146.jpeg"/><Relationship Id="rId75" Type="http://schemas.openxmlformats.org/officeDocument/2006/relationships/image" Target="../media/image151.jpeg"/><Relationship Id="rId83" Type="http://schemas.openxmlformats.org/officeDocument/2006/relationships/hyperlink" Target="http://irfu-i.cea.fr/Images/astImg/3513_3.jpg" TargetMode="External"/><Relationship Id="rId88" Type="http://schemas.openxmlformats.org/officeDocument/2006/relationships/image" Target="../media/image163.jpeg"/><Relationship Id="rId91" Type="http://schemas.openxmlformats.org/officeDocument/2006/relationships/image" Target="../media/image166.jpeg"/><Relationship Id="rId96" Type="http://schemas.openxmlformats.org/officeDocument/2006/relationships/image" Target="../media/image171.jpeg"/><Relationship Id="rId111" Type="http://schemas.openxmlformats.org/officeDocument/2006/relationships/image" Target="../media/image186.jpeg"/><Relationship Id="rId1" Type="http://schemas.openxmlformats.org/officeDocument/2006/relationships/slideLayout" Target="../slideLayouts/slideLayout12.xml"/><Relationship Id="rId6" Type="http://schemas.openxmlformats.org/officeDocument/2006/relationships/image" Target="../media/image82.jpeg"/><Relationship Id="rId15" Type="http://schemas.openxmlformats.org/officeDocument/2006/relationships/image" Target="../media/image91.jpeg"/><Relationship Id="rId23" Type="http://schemas.openxmlformats.org/officeDocument/2006/relationships/image" Target="../media/image99.jpeg"/><Relationship Id="rId28" Type="http://schemas.openxmlformats.org/officeDocument/2006/relationships/image" Target="../media/image104.jpeg"/><Relationship Id="rId36" Type="http://schemas.openxmlformats.org/officeDocument/2006/relationships/image" Target="../media/image112.jpeg"/><Relationship Id="rId49" Type="http://schemas.openxmlformats.org/officeDocument/2006/relationships/image" Target="../media/image125.jpeg"/><Relationship Id="rId57" Type="http://schemas.openxmlformats.org/officeDocument/2006/relationships/image" Target="../media/image133.jpeg"/><Relationship Id="rId106" Type="http://schemas.openxmlformats.org/officeDocument/2006/relationships/image" Target="../media/image181.jpeg"/><Relationship Id="rId114" Type="http://schemas.openxmlformats.org/officeDocument/2006/relationships/image" Target="../media/image189.jpeg"/><Relationship Id="rId10" Type="http://schemas.openxmlformats.org/officeDocument/2006/relationships/image" Target="../media/image86.jpeg"/><Relationship Id="rId31" Type="http://schemas.openxmlformats.org/officeDocument/2006/relationships/image" Target="../media/image107.jpeg"/><Relationship Id="rId44" Type="http://schemas.openxmlformats.org/officeDocument/2006/relationships/image" Target="../media/image120.jpeg"/><Relationship Id="rId52" Type="http://schemas.openxmlformats.org/officeDocument/2006/relationships/image" Target="../media/image128.jpeg"/><Relationship Id="rId60" Type="http://schemas.openxmlformats.org/officeDocument/2006/relationships/image" Target="../media/image136.jpeg"/><Relationship Id="rId65" Type="http://schemas.openxmlformats.org/officeDocument/2006/relationships/image" Target="../media/image141.jpeg"/><Relationship Id="rId73" Type="http://schemas.openxmlformats.org/officeDocument/2006/relationships/image" Target="../media/image149.jpeg"/><Relationship Id="rId78" Type="http://schemas.openxmlformats.org/officeDocument/2006/relationships/image" Target="../media/image154.jpeg"/><Relationship Id="rId81" Type="http://schemas.openxmlformats.org/officeDocument/2006/relationships/image" Target="../media/image157.jpeg"/><Relationship Id="rId86" Type="http://schemas.openxmlformats.org/officeDocument/2006/relationships/image" Target="../media/image161.jpeg"/><Relationship Id="rId94" Type="http://schemas.openxmlformats.org/officeDocument/2006/relationships/image" Target="../media/image169.jpeg"/><Relationship Id="rId99" Type="http://schemas.openxmlformats.org/officeDocument/2006/relationships/image" Target="../media/image174.jpeg"/><Relationship Id="rId101" Type="http://schemas.openxmlformats.org/officeDocument/2006/relationships/image" Target="../media/image176.jpeg"/><Relationship Id="rId4" Type="http://schemas.openxmlformats.org/officeDocument/2006/relationships/image" Target="../media/image80.jpeg"/><Relationship Id="rId9" Type="http://schemas.openxmlformats.org/officeDocument/2006/relationships/image" Target="../media/image85.jpeg"/><Relationship Id="rId13" Type="http://schemas.openxmlformats.org/officeDocument/2006/relationships/image" Target="../media/image89.jpeg"/><Relationship Id="rId18" Type="http://schemas.openxmlformats.org/officeDocument/2006/relationships/image" Target="../media/image94.jpeg"/><Relationship Id="rId39" Type="http://schemas.openxmlformats.org/officeDocument/2006/relationships/image" Target="../media/image115.jpeg"/><Relationship Id="rId109" Type="http://schemas.openxmlformats.org/officeDocument/2006/relationships/image" Target="../media/image184.jpeg"/><Relationship Id="rId34" Type="http://schemas.openxmlformats.org/officeDocument/2006/relationships/image" Target="../media/image110.jpeg"/><Relationship Id="rId50" Type="http://schemas.openxmlformats.org/officeDocument/2006/relationships/image" Target="../media/image126.jpeg"/><Relationship Id="rId55" Type="http://schemas.openxmlformats.org/officeDocument/2006/relationships/image" Target="../media/image131.jpeg"/><Relationship Id="rId76" Type="http://schemas.openxmlformats.org/officeDocument/2006/relationships/image" Target="../media/image152.jpeg"/><Relationship Id="rId97" Type="http://schemas.openxmlformats.org/officeDocument/2006/relationships/image" Target="../media/image172.jpeg"/><Relationship Id="rId104" Type="http://schemas.openxmlformats.org/officeDocument/2006/relationships/image" Target="../media/image179.jpeg"/><Relationship Id="rId7" Type="http://schemas.openxmlformats.org/officeDocument/2006/relationships/image" Target="../media/image83.jpeg"/><Relationship Id="rId71" Type="http://schemas.openxmlformats.org/officeDocument/2006/relationships/image" Target="../media/image147.jpeg"/><Relationship Id="rId92" Type="http://schemas.openxmlformats.org/officeDocument/2006/relationships/image" Target="../media/image167.jpeg"/></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32.xml"/><Relationship Id="rId5" Type="http://schemas.openxmlformats.org/officeDocument/2006/relationships/image" Target="../media/image33.png"/><Relationship Id="rId4" Type="http://schemas.openxmlformats.org/officeDocument/2006/relationships/image" Target="../media/image32.emf"/></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22.png"/><Relationship Id="rId2" Type="http://schemas.openxmlformats.org/officeDocument/2006/relationships/image" Target="../media/image34.jpeg"/><Relationship Id="rId1" Type="http://schemas.openxmlformats.org/officeDocument/2006/relationships/slideLayout" Target="../slideLayouts/slideLayout3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image" Target="../media/image42.jpe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32.xml"/><Relationship Id="rId5" Type="http://schemas.openxmlformats.org/officeDocument/2006/relationships/image" Target="../media/image45.jpeg"/><Relationship Id="rId4" Type="http://schemas.openxmlformats.org/officeDocument/2006/relationships/image" Target="../media/image44.jpeg"/></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80926" y="1366787"/>
            <a:ext cx="5334474" cy="1690241"/>
          </a:xfrm>
        </p:spPr>
        <p:txBody>
          <a:bodyPr/>
          <a:lstStyle/>
          <a:p>
            <a:pPr algn="ctr"/>
            <a:r>
              <a:rPr lang="fr-FR" sz="2400" b="1" dirty="0" err="1" smtClean="0"/>
              <a:t>Prototyping</a:t>
            </a:r>
            <a:r>
              <a:rPr lang="fr-FR" sz="2400" b="1" dirty="0" smtClean="0"/>
              <a:t> </a:t>
            </a:r>
            <a:r>
              <a:rPr lang="fr-FR" sz="2400" b="1" dirty="0" err="1" smtClean="0"/>
              <a:t>activities</a:t>
            </a:r>
            <a:r>
              <a:rPr lang="fr-FR" sz="2400" b="1" dirty="0" smtClean="0"/>
              <a:t> for medium &amp; high beta ESS cryomodules in CEA Saclay</a:t>
            </a:r>
            <a:endParaRPr lang="fr-FR" sz="2400" b="1" dirty="0"/>
          </a:p>
        </p:txBody>
      </p:sp>
      <p:sp>
        <p:nvSpPr>
          <p:cNvPr id="3" name="ZoneTexte 2"/>
          <p:cNvSpPr txBox="1"/>
          <p:nvPr/>
        </p:nvSpPr>
        <p:spPr>
          <a:xfrm>
            <a:off x="3580925" y="5678407"/>
            <a:ext cx="5563075" cy="830997"/>
          </a:xfrm>
          <a:prstGeom prst="rect">
            <a:avLst/>
          </a:prstGeom>
          <a:noFill/>
        </p:spPr>
        <p:txBody>
          <a:bodyPr wrap="square" rtlCol="0">
            <a:spAutoFit/>
          </a:bodyPr>
          <a:lstStyle/>
          <a:p>
            <a:r>
              <a:rPr lang="fr-FR" sz="1600" dirty="0" smtClean="0">
                <a:solidFill>
                  <a:prstClr val="black"/>
                </a:solidFill>
              </a:rPr>
              <a:t>Pierre </a:t>
            </a:r>
            <a:r>
              <a:rPr lang="fr-FR" sz="1600" dirty="0" err="1" smtClean="0">
                <a:solidFill>
                  <a:prstClr val="black"/>
                </a:solidFill>
              </a:rPr>
              <a:t>Bosland</a:t>
            </a:r>
            <a:r>
              <a:rPr lang="fr-FR" sz="1600" dirty="0" smtClean="0">
                <a:solidFill>
                  <a:prstClr val="black"/>
                </a:solidFill>
              </a:rPr>
              <a:t> – on </a:t>
            </a:r>
            <a:r>
              <a:rPr lang="fr-FR" sz="1600" dirty="0" err="1" smtClean="0">
                <a:solidFill>
                  <a:prstClr val="black"/>
                </a:solidFill>
              </a:rPr>
              <a:t>behalf</a:t>
            </a:r>
            <a:r>
              <a:rPr lang="fr-FR" sz="1600" dirty="0" smtClean="0">
                <a:solidFill>
                  <a:prstClr val="black"/>
                </a:solidFill>
              </a:rPr>
              <a:t> of the ESSI team (ESS Irfu)</a:t>
            </a:r>
          </a:p>
          <a:p>
            <a:endParaRPr lang="fr-FR" sz="1600" dirty="0">
              <a:solidFill>
                <a:prstClr val="black"/>
              </a:solidFill>
            </a:endParaRPr>
          </a:p>
          <a:p>
            <a:r>
              <a:rPr lang="fr-FR" sz="1600" dirty="0" smtClean="0">
                <a:solidFill>
                  <a:prstClr val="black"/>
                </a:solidFill>
              </a:rPr>
              <a:t>SLHIPP8 - Uppsala</a:t>
            </a:r>
          </a:p>
        </p:txBody>
      </p:sp>
    </p:spTree>
    <p:extLst>
      <p:ext uri="{BB962C8B-B14F-4D97-AF65-F5344CB8AC3E}">
        <p14:creationId xmlns:p14="http://schemas.microsoft.com/office/powerpoint/2010/main" val="1229132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pPr>
              <a:buFontTx/>
              <a:buNone/>
            </a:pPr>
            <a:fld id="{03A18B84-9EFD-41B6-A5E4-D37CFBDD82D6}" type="slidenum">
              <a:rPr/>
              <a:pPr>
                <a:buFontTx/>
                <a:buNone/>
              </a:pPr>
              <a:t>10</a:t>
            </a:fld>
            <a:endParaRPr dirty="0"/>
          </a:p>
        </p:txBody>
      </p:sp>
      <p:pic>
        <p:nvPicPr>
          <p:cNvPr id="6" name="Imag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0947" y="1546386"/>
            <a:ext cx="7627577" cy="4290512"/>
          </a:xfrm>
          <a:prstGeom prst="rect">
            <a:avLst/>
          </a:prstGeom>
        </p:spPr>
      </p:pic>
      <p:sp>
        <p:nvSpPr>
          <p:cNvPr id="8" name="Titre 4"/>
          <p:cNvSpPr txBox="1">
            <a:spLocks/>
          </p:cNvSpPr>
          <p:nvPr/>
        </p:nvSpPr>
        <p:spPr bwMode="gray">
          <a:xfrm>
            <a:off x="1761385" y="0"/>
            <a:ext cx="5859338" cy="908720"/>
          </a:xfrm>
          <a:prstGeom prst="rect">
            <a:avLst/>
          </a:prstGeom>
        </p:spPr>
        <p:txBody>
          <a:bodyPr vert="horz" lIns="0" tIns="0" rIns="0" bIns="0" rtlCol="0" anchor="ctr" anchorCtr="0">
            <a:noAutofit/>
          </a:bodyPr>
          <a:lstStyle>
            <a:lvl1pPr algn="l" defTabSz="685800" rtl="0" eaLnBrk="1" fontAlgn="base" latinLnBrk="0" hangingPunct="1">
              <a:spcBef>
                <a:spcPct val="0"/>
              </a:spcBef>
              <a:spcAft>
                <a:spcPct val="0"/>
              </a:spcAft>
              <a:buNone/>
              <a:defRPr lang="fr-FR" sz="1650" b="1" i="0" kern="1200" cap="all" baseline="0" dirty="0">
                <a:solidFill>
                  <a:schemeClr val="bg1"/>
                </a:solidFill>
                <a:effectLst/>
                <a:latin typeface="+mj-lt"/>
                <a:ea typeface="+mj-ea"/>
                <a:cs typeface="+mj-cs"/>
              </a:defRPr>
            </a:lvl1pPr>
            <a:lvl2pPr algn="ctr" rtl="0" eaLnBrk="0" fontAlgn="base" hangingPunct="0">
              <a:spcBef>
                <a:spcPct val="0"/>
              </a:spcBef>
              <a:spcAft>
                <a:spcPct val="0"/>
              </a:spcAft>
              <a:defRPr sz="2700">
                <a:solidFill>
                  <a:schemeClr val="tx2"/>
                </a:solidFill>
                <a:latin typeface="Calibri" pitchFamily="34" charset="0"/>
              </a:defRPr>
            </a:lvl2pPr>
            <a:lvl3pPr algn="ctr" rtl="0" eaLnBrk="0" fontAlgn="base" hangingPunct="0">
              <a:spcBef>
                <a:spcPct val="0"/>
              </a:spcBef>
              <a:spcAft>
                <a:spcPct val="0"/>
              </a:spcAft>
              <a:defRPr sz="2700">
                <a:solidFill>
                  <a:schemeClr val="tx2"/>
                </a:solidFill>
                <a:latin typeface="Calibri" pitchFamily="34" charset="0"/>
              </a:defRPr>
            </a:lvl3pPr>
            <a:lvl4pPr algn="ctr" rtl="0" eaLnBrk="0" fontAlgn="base" hangingPunct="0">
              <a:spcBef>
                <a:spcPct val="0"/>
              </a:spcBef>
              <a:spcAft>
                <a:spcPct val="0"/>
              </a:spcAft>
              <a:defRPr sz="2700">
                <a:solidFill>
                  <a:schemeClr val="tx2"/>
                </a:solidFill>
                <a:latin typeface="Calibri" pitchFamily="34" charset="0"/>
              </a:defRPr>
            </a:lvl4pPr>
            <a:lvl5pPr algn="ctr" rtl="0" eaLnBrk="0" fontAlgn="base" hangingPunct="0">
              <a:spcBef>
                <a:spcPct val="0"/>
              </a:spcBef>
              <a:spcAft>
                <a:spcPct val="0"/>
              </a:spcAft>
              <a:defRPr sz="2700">
                <a:solidFill>
                  <a:schemeClr val="tx2"/>
                </a:solidFill>
                <a:latin typeface="Calibri" pitchFamily="34" charset="0"/>
              </a:defRPr>
            </a:lvl5pPr>
            <a:lvl6pPr marL="342900" algn="ctr" rtl="0" fontAlgn="base">
              <a:spcBef>
                <a:spcPct val="0"/>
              </a:spcBef>
              <a:spcAft>
                <a:spcPct val="0"/>
              </a:spcAft>
              <a:defRPr sz="2700">
                <a:solidFill>
                  <a:schemeClr val="tx2"/>
                </a:solidFill>
                <a:latin typeface="Comic Sans MS" pitchFamily="66" charset="0"/>
              </a:defRPr>
            </a:lvl6pPr>
            <a:lvl7pPr marL="685800" algn="ctr" rtl="0" fontAlgn="base">
              <a:spcBef>
                <a:spcPct val="0"/>
              </a:spcBef>
              <a:spcAft>
                <a:spcPct val="0"/>
              </a:spcAft>
              <a:defRPr sz="2700">
                <a:solidFill>
                  <a:schemeClr val="tx2"/>
                </a:solidFill>
                <a:latin typeface="Comic Sans MS" pitchFamily="66" charset="0"/>
              </a:defRPr>
            </a:lvl7pPr>
            <a:lvl8pPr marL="1028700" algn="ctr" rtl="0" fontAlgn="base">
              <a:spcBef>
                <a:spcPct val="0"/>
              </a:spcBef>
              <a:spcAft>
                <a:spcPct val="0"/>
              </a:spcAft>
              <a:defRPr sz="2700">
                <a:solidFill>
                  <a:schemeClr val="tx2"/>
                </a:solidFill>
                <a:latin typeface="Comic Sans MS" pitchFamily="66" charset="0"/>
              </a:defRPr>
            </a:lvl8pPr>
            <a:lvl9pPr marL="1371600" algn="ctr" rtl="0" fontAlgn="base">
              <a:spcBef>
                <a:spcPct val="0"/>
              </a:spcBef>
              <a:spcAft>
                <a:spcPct val="0"/>
              </a:spcAft>
              <a:defRPr sz="2700">
                <a:solidFill>
                  <a:schemeClr val="tx2"/>
                </a:solidFill>
                <a:latin typeface="Comic Sans MS" pitchFamily="66" charset="0"/>
              </a:defRPr>
            </a:lvl9pPr>
          </a:lstStyle>
          <a:p>
            <a:pPr algn="ctr"/>
            <a:r>
              <a:rPr lang="en-US" sz="2400" dirty="0" smtClean="0"/>
              <a:t>The M-ECCTD vacuum tank is closed</a:t>
            </a:r>
            <a:endParaRPr lang="en-US" sz="2400" dirty="0"/>
          </a:p>
        </p:txBody>
      </p:sp>
    </p:spTree>
    <p:extLst>
      <p:ext uri="{BB962C8B-B14F-4D97-AF65-F5344CB8AC3E}">
        <p14:creationId xmlns:p14="http://schemas.microsoft.com/office/powerpoint/2010/main" val="2764112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pPr>
              <a:buFontTx/>
              <a:buNone/>
            </a:pPr>
            <a:fld id="{03A18B84-9EFD-41B6-A5E4-D37CFBDD82D6}" type="slidenum">
              <a:rPr/>
              <a:pPr>
                <a:buFontTx/>
                <a:buNone/>
              </a:pPr>
              <a:t>11</a:t>
            </a:fld>
            <a:endParaRPr dirty="0"/>
          </a:p>
        </p:txBody>
      </p:sp>
      <p:sp>
        <p:nvSpPr>
          <p:cNvPr id="5" name="Titre 4"/>
          <p:cNvSpPr>
            <a:spLocks noGrp="1"/>
          </p:cNvSpPr>
          <p:nvPr>
            <p:ph type="title"/>
          </p:nvPr>
        </p:nvSpPr>
        <p:spPr>
          <a:xfrm>
            <a:off x="1878491" y="151237"/>
            <a:ext cx="5859338" cy="681540"/>
          </a:xfrm>
        </p:spPr>
        <p:txBody>
          <a:bodyPr/>
          <a:lstStyle/>
          <a:p>
            <a:pPr algn="ctr"/>
            <a:r>
              <a:rPr lang="fr-FR" dirty="0" smtClean="0"/>
              <a:t>Acquisition, Control racks, software for the RF power test stand in CEA</a:t>
            </a:r>
            <a:endParaRPr lang="fr-FR" dirty="0"/>
          </a:p>
        </p:txBody>
      </p:sp>
      <p:pic>
        <p:nvPicPr>
          <p:cNvPr id="6" name="Imag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3663" y="1693975"/>
            <a:ext cx="2532808" cy="1899606"/>
          </a:xfrm>
          <a:prstGeom prst="rect">
            <a:avLst/>
          </a:prstGeom>
        </p:spPr>
      </p:pic>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057125"/>
            <a:ext cx="2535771" cy="1901827"/>
          </a:xfrm>
          <a:prstGeom prst="rect">
            <a:avLst/>
          </a:prstGeom>
        </p:spPr>
      </p:pic>
      <p:pic>
        <p:nvPicPr>
          <p:cNvPr id="8" name="Imag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87644" y="1665600"/>
            <a:ext cx="2532808" cy="1899606"/>
          </a:xfrm>
          <a:prstGeom prst="rect">
            <a:avLst/>
          </a:prstGeom>
        </p:spPr>
      </p:pic>
      <p:pic>
        <p:nvPicPr>
          <p:cNvPr id="10" name="Image 9" descr="C:\Users\fpeauger\AppData\Local\Microsoft\Windows\INetCache\Content.Word\capture1.png"/>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11625" y="1665600"/>
            <a:ext cx="3356634" cy="1899606"/>
          </a:xfrm>
          <a:prstGeom prst="rect">
            <a:avLst/>
          </a:prstGeom>
          <a:noFill/>
          <a:ln>
            <a:noFill/>
          </a:ln>
        </p:spPr>
      </p:pic>
      <p:pic>
        <p:nvPicPr>
          <p:cNvPr id="11" name="Imag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1625" y="4150565"/>
            <a:ext cx="3514992" cy="1714946"/>
          </a:xfrm>
          <a:prstGeom prst="rect">
            <a:avLst/>
          </a:prstGeom>
        </p:spPr>
      </p:pic>
      <p:pic>
        <p:nvPicPr>
          <p:cNvPr id="9" name="Imag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35771" y="4160072"/>
            <a:ext cx="3048793" cy="1714946"/>
          </a:xfrm>
          <a:prstGeom prst="rect">
            <a:avLst/>
          </a:prstGeom>
        </p:spPr>
      </p:pic>
      <p:sp>
        <p:nvSpPr>
          <p:cNvPr id="13" name="ZoneTexte 12"/>
          <p:cNvSpPr txBox="1"/>
          <p:nvPr/>
        </p:nvSpPr>
        <p:spPr>
          <a:xfrm>
            <a:off x="1807738" y="1137304"/>
            <a:ext cx="6328104" cy="458123"/>
          </a:xfrm>
          <a:prstGeom prst="rect">
            <a:avLst/>
          </a:prstGeom>
          <a:solidFill>
            <a:schemeClr val="bg1"/>
          </a:solidFill>
        </p:spPr>
        <p:txBody>
          <a:bodyPr wrap="square" rtlCol="0">
            <a:noAutofit/>
          </a:bodyPr>
          <a:lstStyle/>
          <a:p>
            <a:pPr>
              <a:lnSpc>
                <a:spcPct val="120000"/>
              </a:lnSpc>
            </a:pPr>
            <a:r>
              <a:rPr lang="en-US" sz="2000" kern="0" dirty="0" err="1" smtClean="0">
                <a:latin typeface="+mj-lt"/>
              </a:rPr>
              <a:t>Muscade</a:t>
            </a:r>
            <a:r>
              <a:rPr lang="en-US" sz="2000" kern="0" dirty="0" smtClean="0">
                <a:latin typeface="+mj-lt"/>
              </a:rPr>
              <a:t>: control system for cryogenics, vacuum …</a:t>
            </a:r>
          </a:p>
        </p:txBody>
      </p:sp>
      <p:sp>
        <p:nvSpPr>
          <p:cNvPr id="14" name="ZoneTexte 13"/>
          <p:cNvSpPr txBox="1"/>
          <p:nvPr/>
        </p:nvSpPr>
        <p:spPr>
          <a:xfrm>
            <a:off x="2668993" y="6116488"/>
            <a:ext cx="3990385" cy="458123"/>
          </a:xfrm>
          <a:prstGeom prst="rect">
            <a:avLst/>
          </a:prstGeom>
          <a:solidFill>
            <a:schemeClr val="bg1"/>
          </a:solidFill>
        </p:spPr>
        <p:txBody>
          <a:bodyPr wrap="square" rtlCol="0">
            <a:noAutofit/>
          </a:bodyPr>
          <a:lstStyle/>
          <a:p>
            <a:pPr>
              <a:lnSpc>
                <a:spcPct val="120000"/>
              </a:lnSpc>
            </a:pPr>
            <a:r>
              <a:rPr lang="en-US" sz="2000" kern="0" dirty="0" smtClean="0">
                <a:latin typeface="+mj-lt"/>
              </a:rPr>
              <a:t>EPICS: control system for RF</a:t>
            </a:r>
          </a:p>
        </p:txBody>
      </p:sp>
    </p:spTree>
    <p:extLst>
      <p:ext uri="{BB962C8B-B14F-4D97-AF65-F5344CB8AC3E}">
        <p14:creationId xmlns:p14="http://schemas.microsoft.com/office/powerpoint/2010/main" val="814993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261" y="2116156"/>
            <a:ext cx="4172817" cy="3129613"/>
          </a:xfrm>
          <a:prstGeom prst="rect">
            <a:avLst/>
          </a:prstGeom>
        </p:spPr>
      </p:pic>
      <p:sp>
        <p:nvSpPr>
          <p:cNvPr id="4" name="Espace réservé du numéro de diapositive 3"/>
          <p:cNvSpPr>
            <a:spLocks noGrp="1"/>
          </p:cNvSpPr>
          <p:nvPr>
            <p:ph type="sldNum" sz="quarter" idx="4"/>
          </p:nvPr>
        </p:nvSpPr>
        <p:spPr/>
        <p:txBody>
          <a:bodyPr/>
          <a:lstStyle/>
          <a:p>
            <a:pPr>
              <a:buFontTx/>
              <a:buNone/>
            </a:pPr>
            <a:fld id="{03A18B84-9EFD-41B6-A5E4-D37CFBDD82D6}" type="slidenum">
              <a:rPr/>
              <a:pPr>
                <a:buFontTx/>
                <a:buNone/>
              </a:pPr>
              <a:t>12</a:t>
            </a:fld>
            <a:endParaRPr dirty="0"/>
          </a:p>
        </p:txBody>
      </p:sp>
      <p:sp>
        <p:nvSpPr>
          <p:cNvPr id="7" name="TextBox 2"/>
          <p:cNvSpPr txBox="1"/>
          <p:nvPr/>
        </p:nvSpPr>
        <p:spPr>
          <a:xfrm>
            <a:off x="2106501" y="155183"/>
            <a:ext cx="5266451" cy="874720"/>
          </a:xfrm>
          <a:prstGeom prst="rect">
            <a:avLst/>
          </a:prstGeom>
        </p:spPr>
        <p:txBody>
          <a:bodyPr vert="horz" lIns="0" tIns="0" rIns="0" bIns="0" rtlCol="0" anchor="ctr" anchorCtr="0">
            <a:noAutofit/>
          </a:bodyPr>
          <a:lstStyle>
            <a:lvl1pPr algn="ctr" defTabSz="685800" fontAlgn="base">
              <a:spcBef>
                <a:spcPct val="0"/>
              </a:spcBef>
              <a:spcAft>
                <a:spcPct val="0"/>
              </a:spcAft>
              <a:buNone/>
              <a:defRPr lang="fr-FR" sz="1650" b="1" i="0" cap="all" baseline="0" dirty="0">
                <a:solidFill>
                  <a:schemeClr val="bg1"/>
                </a:solidFill>
                <a:effectLst/>
                <a:latin typeface="+mj-lt"/>
                <a:ea typeface="+mj-ea"/>
                <a:cs typeface="+mj-cs"/>
              </a:defRPr>
            </a:lvl1pPr>
            <a:lvl2pPr algn="ctr" eaLnBrk="0" fontAlgn="base" hangingPunct="0">
              <a:spcBef>
                <a:spcPct val="0"/>
              </a:spcBef>
              <a:spcAft>
                <a:spcPct val="0"/>
              </a:spcAft>
              <a:defRPr sz="2700">
                <a:solidFill>
                  <a:schemeClr val="tx2"/>
                </a:solidFill>
                <a:latin typeface="Calibri" pitchFamily="34" charset="0"/>
              </a:defRPr>
            </a:lvl2pPr>
            <a:lvl3pPr algn="ctr" eaLnBrk="0" fontAlgn="base" hangingPunct="0">
              <a:spcBef>
                <a:spcPct val="0"/>
              </a:spcBef>
              <a:spcAft>
                <a:spcPct val="0"/>
              </a:spcAft>
              <a:defRPr sz="2700">
                <a:solidFill>
                  <a:schemeClr val="tx2"/>
                </a:solidFill>
                <a:latin typeface="Calibri" pitchFamily="34" charset="0"/>
              </a:defRPr>
            </a:lvl3pPr>
            <a:lvl4pPr algn="ctr" eaLnBrk="0" fontAlgn="base" hangingPunct="0">
              <a:spcBef>
                <a:spcPct val="0"/>
              </a:spcBef>
              <a:spcAft>
                <a:spcPct val="0"/>
              </a:spcAft>
              <a:defRPr sz="2700">
                <a:solidFill>
                  <a:schemeClr val="tx2"/>
                </a:solidFill>
                <a:latin typeface="Calibri" pitchFamily="34" charset="0"/>
              </a:defRPr>
            </a:lvl4pPr>
            <a:lvl5pPr algn="ctr" eaLnBrk="0" fontAlgn="base" hangingPunct="0">
              <a:spcBef>
                <a:spcPct val="0"/>
              </a:spcBef>
              <a:spcAft>
                <a:spcPct val="0"/>
              </a:spcAft>
              <a:defRPr sz="2700">
                <a:solidFill>
                  <a:schemeClr val="tx2"/>
                </a:solidFill>
                <a:latin typeface="Calibri" pitchFamily="34" charset="0"/>
              </a:defRPr>
            </a:lvl5pPr>
            <a:lvl6pPr marL="342900" algn="ctr" fontAlgn="base">
              <a:spcBef>
                <a:spcPct val="0"/>
              </a:spcBef>
              <a:spcAft>
                <a:spcPct val="0"/>
              </a:spcAft>
              <a:defRPr sz="2700">
                <a:solidFill>
                  <a:schemeClr val="tx2"/>
                </a:solidFill>
                <a:latin typeface="Comic Sans MS" pitchFamily="66" charset="0"/>
              </a:defRPr>
            </a:lvl6pPr>
            <a:lvl7pPr marL="685800" algn="ctr" fontAlgn="base">
              <a:spcBef>
                <a:spcPct val="0"/>
              </a:spcBef>
              <a:spcAft>
                <a:spcPct val="0"/>
              </a:spcAft>
              <a:defRPr sz="2700">
                <a:solidFill>
                  <a:schemeClr val="tx2"/>
                </a:solidFill>
                <a:latin typeface="Comic Sans MS" pitchFamily="66" charset="0"/>
              </a:defRPr>
            </a:lvl7pPr>
            <a:lvl8pPr marL="1028700" algn="ctr" fontAlgn="base">
              <a:spcBef>
                <a:spcPct val="0"/>
              </a:spcBef>
              <a:spcAft>
                <a:spcPct val="0"/>
              </a:spcAft>
              <a:defRPr sz="2700">
                <a:solidFill>
                  <a:schemeClr val="tx2"/>
                </a:solidFill>
                <a:latin typeface="Comic Sans MS" pitchFamily="66" charset="0"/>
              </a:defRPr>
            </a:lvl8pPr>
            <a:lvl9pPr marL="1371600" algn="ctr" fontAlgn="base">
              <a:spcBef>
                <a:spcPct val="0"/>
              </a:spcBef>
              <a:spcAft>
                <a:spcPct val="0"/>
              </a:spcAft>
              <a:defRPr sz="2700">
                <a:solidFill>
                  <a:schemeClr val="tx2"/>
                </a:solidFill>
                <a:latin typeface="Comic Sans MS" pitchFamily="66" charset="0"/>
              </a:defRPr>
            </a:lvl9pPr>
          </a:lstStyle>
          <a:p>
            <a:r>
              <a:rPr lang="en-US" sz="2400" dirty="0"/>
              <a:t>Installation inside the tests stand in July 2017</a:t>
            </a:r>
          </a:p>
        </p:txBody>
      </p:sp>
      <p:sp>
        <p:nvSpPr>
          <p:cNvPr id="8" name="ZoneTexte 54"/>
          <p:cNvSpPr txBox="1">
            <a:spLocks noChangeArrowheads="1"/>
          </p:cNvSpPr>
          <p:nvPr/>
        </p:nvSpPr>
        <p:spPr bwMode="auto">
          <a:xfrm>
            <a:off x="4466122" y="1552374"/>
            <a:ext cx="4328882" cy="4382738"/>
          </a:xfrm>
          <a:prstGeom prst="rect">
            <a:avLst/>
          </a:prstGeom>
          <a:noFill/>
          <a:ln>
            <a:noFill/>
          </a:ln>
          <a:extLst/>
        </p:spPr>
        <p:txBody>
          <a:bodyPr wrap="square">
            <a:spAutoFit/>
          </a:bodyP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eaLnBrk="0" fontAlgn="base" hangingPunct="0">
              <a:spcBef>
                <a:spcPct val="0"/>
              </a:spcBef>
              <a:spcAft>
                <a:spcPct val="0"/>
              </a:spcAft>
              <a:defRPr sz="8500">
                <a:solidFill>
                  <a:schemeClr val="tx1"/>
                </a:solidFill>
                <a:latin typeface="Arial" panose="020B0604020202020204" pitchFamily="34" charset="0"/>
              </a:defRPr>
            </a:lvl6pPr>
            <a:lvl7pPr marL="2971800" indent="-228600" eaLnBrk="0" fontAlgn="base" hangingPunct="0">
              <a:spcBef>
                <a:spcPct val="0"/>
              </a:spcBef>
              <a:spcAft>
                <a:spcPct val="0"/>
              </a:spcAft>
              <a:defRPr sz="8500">
                <a:solidFill>
                  <a:schemeClr val="tx1"/>
                </a:solidFill>
                <a:latin typeface="Arial" panose="020B0604020202020204" pitchFamily="34" charset="0"/>
              </a:defRPr>
            </a:lvl7pPr>
            <a:lvl8pPr marL="3429000" indent="-228600" eaLnBrk="0" fontAlgn="base" hangingPunct="0">
              <a:spcBef>
                <a:spcPct val="0"/>
              </a:spcBef>
              <a:spcAft>
                <a:spcPct val="0"/>
              </a:spcAft>
              <a:defRPr sz="8500">
                <a:solidFill>
                  <a:schemeClr val="tx1"/>
                </a:solidFill>
                <a:latin typeface="Arial" panose="020B0604020202020204" pitchFamily="34" charset="0"/>
              </a:defRPr>
            </a:lvl8pPr>
            <a:lvl9pPr marL="3886200" indent="-228600" eaLnBrk="0" fontAlgn="base" hangingPunct="0">
              <a:spcBef>
                <a:spcPct val="0"/>
              </a:spcBef>
              <a:spcAft>
                <a:spcPct val="0"/>
              </a:spcAft>
              <a:defRPr sz="8500">
                <a:solidFill>
                  <a:schemeClr val="tx1"/>
                </a:solidFill>
                <a:latin typeface="Arial" panose="020B0604020202020204" pitchFamily="34" charset="0"/>
              </a:defRPr>
            </a:lvl9pPr>
          </a:lstStyle>
          <a:p>
            <a:pPr marL="214313" indent="-214313" fontAlgn="base">
              <a:lnSpc>
                <a:spcPct val="150000"/>
              </a:lnSpc>
              <a:spcBef>
                <a:spcPct val="20000"/>
              </a:spcBef>
              <a:spcAft>
                <a:spcPts val="225"/>
              </a:spcAft>
              <a:buFont typeface="Wingdings" panose="05000000000000000000" pitchFamily="2" charset="2"/>
              <a:buChar char="Ø"/>
            </a:pPr>
            <a:r>
              <a:rPr lang="en-US" altLang="fr-FR" sz="1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1rst cool down at 4.2 </a:t>
            </a:r>
            <a:r>
              <a:rPr lang="en-US" altLang="fr-FR" sz="1400" b="1" dirty="0">
                <a:solidFill>
                  <a:srgbClr val="000000"/>
                </a:solidFill>
                <a:latin typeface="Calibri" panose="020F0502020204030204" pitchFamily="34" charset="0"/>
                <a:ea typeface="Calibri" panose="020F0502020204030204" pitchFamily="34" charset="0"/>
                <a:cs typeface="Calibri" panose="020F0502020204030204" pitchFamily="34" charset="0"/>
              </a:rPr>
              <a:t>K and </a:t>
            </a:r>
            <a:r>
              <a:rPr lang="en-US" altLang="fr-FR" sz="1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2K: Aug/Sept</a:t>
            </a:r>
            <a:r>
              <a:rPr lang="en-US" altLang="fr-FR" sz="1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altLang="fr-FR" sz="1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2017</a:t>
            </a:r>
          </a:p>
          <a:p>
            <a:pPr fontAlgn="base">
              <a:lnSpc>
                <a:spcPct val="150000"/>
              </a:lnSpc>
              <a:spcBef>
                <a:spcPct val="20000"/>
              </a:spcBef>
              <a:spcAft>
                <a:spcPts val="225"/>
              </a:spcAft>
            </a:pPr>
            <a:endParaRPr lang="en-US" altLang="fr-FR"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14313" indent="-214313" fontAlgn="base">
              <a:lnSpc>
                <a:spcPct val="150000"/>
              </a:lnSpc>
              <a:spcBef>
                <a:spcPct val="20000"/>
              </a:spcBef>
              <a:spcAft>
                <a:spcPts val="225"/>
              </a:spcAft>
              <a:buFont typeface="Wingdings" panose="05000000000000000000" pitchFamily="2" charset="2"/>
              <a:buChar char="Ø"/>
            </a:pPr>
            <a:r>
              <a:rPr lang="en-US" altLang="fr-FR" sz="1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One ceramic coupler broke while mounting the doorknob:</a:t>
            </a:r>
          </a:p>
          <a:p>
            <a:pPr defTabSz="273050" fontAlgn="base">
              <a:lnSpc>
                <a:spcPct val="150000"/>
              </a:lnSpc>
              <a:spcBef>
                <a:spcPct val="20000"/>
              </a:spcBef>
              <a:spcAft>
                <a:spcPts val="225"/>
              </a:spcAft>
            </a:pPr>
            <a:r>
              <a:rPr lang="en-US" altLang="fr-FR" sz="1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altLang="fr-FR" sz="1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=&gt; fast cavity refilling up to atmospheric pressure</a:t>
            </a:r>
          </a:p>
          <a:p>
            <a:pPr marL="446088" indent="-176213" defTabSz="273050" fontAlgn="base">
              <a:lnSpc>
                <a:spcPct val="150000"/>
              </a:lnSpc>
              <a:spcBef>
                <a:spcPct val="20000"/>
              </a:spcBef>
              <a:spcAft>
                <a:spcPts val="225"/>
              </a:spcAft>
            </a:pPr>
            <a:r>
              <a:rPr lang="en-US" altLang="fr-FR" sz="1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=&gt; pollution of the cavity string and RF power tests cancelled</a:t>
            </a:r>
            <a:endParaRPr lang="en-US" altLang="fr-FR"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46088" indent="-176213" defTabSz="273050" fontAlgn="base">
              <a:lnSpc>
                <a:spcPct val="150000"/>
              </a:lnSpc>
              <a:spcBef>
                <a:spcPct val="20000"/>
              </a:spcBef>
              <a:spcAft>
                <a:spcPts val="225"/>
              </a:spcAft>
            </a:pPr>
            <a:endParaRPr lang="en-US" altLang="fr-FR"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14313" indent="-214313" fontAlgn="base">
              <a:lnSpc>
                <a:spcPct val="150000"/>
              </a:lnSpc>
              <a:spcBef>
                <a:spcPct val="20000"/>
              </a:spcBef>
              <a:spcAft>
                <a:spcPts val="225"/>
              </a:spcAft>
              <a:buFont typeface="Wingdings" panose="05000000000000000000" pitchFamily="2" charset="2"/>
              <a:buChar char="Ø"/>
            </a:pPr>
            <a:r>
              <a:rPr lang="en-US" altLang="fr-FR" sz="1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The broken coupler was dismounted and replaced by a blank flange to close the cavity string and allow performing cryogenic and low level </a:t>
            </a:r>
            <a:r>
              <a:rPr lang="en-US" altLang="fr-FR" sz="1400" b="1" dirty="0">
                <a:solidFill>
                  <a:srgbClr val="000000"/>
                </a:solidFill>
                <a:latin typeface="Calibri" panose="020F0502020204030204" pitchFamily="34" charset="0"/>
                <a:ea typeface="Calibri" panose="020F0502020204030204" pitchFamily="34" charset="0"/>
                <a:cs typeface="Calibri" panose="020F0502020204030204" pitchFamily="34" charset="0"/>
              </a:rPr>
              <a:t>RF </a:t>
            </a:r>
            <a:r>
              <a:rPr lang="en-US" altLang="fr-FR" sz="1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measurements.</a:t>
            </a:r>
            <a:endParaRPr lang="en-US" altLang="fr-FR"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7813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2"/>
          </p:nvPr>
        </p:nvSpPr>
        <p:spPr/>
        <p:txBody>
          <a:bodyPr/>
          <a:lstStyle/>
          <a:p>
            <a:pPr fontAlgn="base">
              <a:lnSpc>
                <a:spcPct val="80000"/>
              </a:lnSpc>
              <a:spcBef>
                <a:spcPct val="20000"/>
              </a:spcBef>
              <a:spcAft>
                <a:spcPct val="0"/>
              </a:spcAft>
            </a:pPr>
            <a:r>
              <a:rPr lang="fr-FR" smtClean="0">
                <a:latin typeface="Arial" charset="0"/>
              </a:rPr>
              <a:t>08/09/2017</a:t>
            </a:r>
            <a:endParaRPr lang="fr-FR" dirty="0">
              <a:latin typeface="Arial" charset="0"/>
            </a:endParaRPr>
          </a:p>
        </p:txBody>
      </p:sp>
      <p:sp>
        <p:nvSpPr>
          <p:cNvPr id="3" name="Espace réservé du pied de page 2"/>
          <p:cNvSpPr>
            <a:spLocks noGrp="1"/>
          </p:cNvSpPr>
          <p:nvPr>
            <p:ph type="ftr" sz="quarter" idx="3"/>
          </p:nvPr>
        </p:nvSpPr>
        <p:spPr/>
        <p:txBody>
          <a:bodyPr/>
          <a:lstStyle/>
          <a:p>
            <a:pPr algn="ctr" fontAlgn="base">
              <a:lnSpc>
                <a:spcPct val="80000"/>
              </a:lnSpc>
              <a:spcBef>
                <a:spcPct val="20000"/>
              </a:spcBef>
              <a:spcAft>
                <a:spcPct val="0"/>
              </a:spcAft>
            </a:pPr>
            <a:r>
              <a:rPr lang="fr-FR" smtClean="0">
                <a:latin typeface="Arial" charset="0"/>
              </a:rPr>
              <a:t>AG ESS-Irfu</a:t>
            </a:r>
            <a:endParaRPr lang="fr-FR" dirty="0">
              <a:latin typeface="Arial" charset="0"/>
            </a:endParaRPr>
          </a:p>
        </p:txBody>
      </p:sp>
      <p:sp>
        <p:nvSpPr>
          <p:cNvPr id="4" name="Espace réservé du numéro de diapositive 3"/>
          <p:cNvSpPr>
            <a:spLocks noGrp="1"/>
          </p:cNvSpPr>
          <p:nvPr>
            <p:ph type="sldNum" sz="quarter" idx="4"/>
          </p:nvPr>
        </p:nvSpPr>
        <p:spPr/>
        <p:txBody>
          <a:bodyPr/>
          <a:lstStyle/>
          <a:p>
            <a:pPr>
              <a:buFontTx/>
              <a:buNone/>
            </a:pPr>
            <a:fld id="{03A18B84-9EFD-41B6-A5E4-D37CFBDD82D6}" type="slidenum">
              <a:rPr lang="fr-FR" smtClean="0"/>
              <a:pPr>
                <a:buFontTx/>
                <a:buNone/>
              </a:pPr>
              <a:t>13</a:t>
            </a:fld>
            <a:endParaRPr lang="fr-FR" dirty="0"/>
          </a:p>
        </p:txBody>
      </p:sp>
      <p:sp>
        <p:nvSpPr>
          <p:cNvPr id="5" name="Titre 4"/>
          <p:cNvSpPr>
            <a:spLocks noGrp="1"/>
          </p:cNvSpPr>
          <p:nvPr>
            <p:ph type="title"/>
          </p:nvPr>
        </p:nvSpPr>
        <p:spPr>
          <a:xfrm>
            <a:off x="2097331" y="0"/>
            <a:ext cx="5859338" cy="908720"/>
          </a:xfrm>
        </p:spPr>
        <p:txBody>
          <a:bodyPr/>
          <a:lstStyle/>
          <a:p>
            <a:r>
              <a:rPr lang="fr-FR" sz="2000" dirty="0" err="1" smtClean="0"/>
              <a:t>Chronology</a:t>
            </a:r>
            <a:r>
              <a:rPr lang="fr-FR" sz="2000" dirty="0" smtClean="0"/>
              <a:t> of the Tests of the M-ECCTD</a:t>
            </a:r>
            <a:endParaRPr lang="fr-FR" sz="2000" dirty="0"/>
          </a:p>
        </p:txBody>
      </p:sp>
      <p:pic>
        <p:nvPicPr>
          <p:cNvPr id="6" name="Picture 6">
            <a:extLst>
              <a:ext uri="{FF2B5EF4-FFF2-40B4-BE49-F238E27FC236}">
                <a16:creationId xmlns:a16="http://schemas.microsoft.com/office/drawing/2014/main" id="{F90971AB-4FF3-401B-BC1C-85FCC36338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97331" y="3357376"/>
            <a:ext cx="6651133" cy="3456000"/>
          </a:xfrm>
          <a:prstGeom prst="rect">
            <a:avLst/>
          </a:prstGeom>
        </p:spPr>
      </p:pic>
      <p:pic>
        <p:nvPicPr>
          <p:cNvPr id="7" name="Picture 7">
            <a:extLst>
              <a:ext uri="{FF2B5EF4-FFF2-40B4-BE49-F238E27FC236}">
                <a16:creationId xmlns:a16="http://schemas.microsoft.com/office/drawing/2014/main" id="{83286A1F-2A6F-4497-81EC-F51C9FD543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02" y="908720"/>
            <a:ext cx="7729649" cy="2762457"/>
          </a:xfrm>
          <a:prstGeom prst="rect">
            <a:avLst/>
          </a:prstGeom>
        </p:spPr>
      </p:pic>
    </p:spTree>
    <p:extLst>
      <p:ext uri="{BB962C8B-B14F-4D97-AF65-F5344CB8AC3E}">
        <p14:creationId xmlns:p14="http://schemas.microsoft.com/office/powerpoint/2010/main" val="173722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pPr>
              <a:buFontTx/>
              <a:buNone/>
            </a:pPr>
            <a:fld id="{03A18B84-9EFD-41B6-A5E4-D37CFBDD82D6}" type="slidenum">
              <a:rPr/>
              <a:pPr>
                <a:buFontTx/>
                <a:buNone/>
              </a:pPr>
              <a:t>14</a:t>
            </a:fld>
            <a:endParaRPr dirty="0"/>
          </a:p>
        </p:txBody>
      </p:sp>
      <p:pic>
        <p:nvPicPr>
          <p:cNvPr id="11" name="Imag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4723" y="2825394"/>
            <a:ext cx="7511566" cy="3649171"/>
          </a:xfrm>
          <a:prstGeom prst="rect">
            <a:avLst/>
          </a:prstGeom>
        </p:spPr>
      </p:pic>
      <p:sp>
        <p:nvSpPr>
          <p:cNvPr id="14" name="Espace réservé du contenu 1"/>
          <p:cNvSpPr txBox="1">
            <a:spLocks/>
          </p:cNvSpPr>
          <p:nvPr/>
        </p:nvSpPr>
        <p:spPr>
          <a:xfrm>
            <a:off x="419902" y="1237940"/>
            <a:ext cx="7481557" cy="889802"/>
          </a:xfrm>
          <a:prstGeom prst="rect">
            <a:avLst/>
          </a:prstGeom>
          <a:solidFill>
            <a:schemeClr val="bg1"/>
          </a:solidFill>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20000"/>
              </a:lnSpc>
              <a:buNone/>
            </a:pPr>
            <a:r>
              <a:rPr lang="en-US" sz="1800" kern="0" dirty="0" smtClean="0">
                <a:solidFill>
                  <a:srgbClr val="000000"/>
                </a:solidFill>
              </a:rPr>
              <a:t>Cryomodule maintained several hours at </a:t>
            </a:r>
            <a:r>
              <a:rPr lang="en-US" sz="1800" kern="0" dirty="0">
                <a:solidFill>
                  <a:srgbClr val="000000"/>
                </a:solidFill>
              </a:rPr>
              <a:t>2 </a:t>
            </a:r>
            <a:r>
              <a:rPr lang="en-US" sz="1800" kern="0" dirty="0" smtClean="0">
                <a:solidFill>
                  <a:srgbClr val="000000"/>
                </a:solidFill>
              </a:rPr>
              <a:t>K  with a stable </a:t>
            </a:r>
            <a:r>
              <a:rPr lang="en-US" sz="1800" kern="0" dirty="0" err="1" smtClean="0">
                <a:solidFill>
                  <a:srgbClr val="000000"/>
                </a:solidFill>
              </a:rPr>
              <a:t>Lhe</a:t>
            </a:r>
            <a:r>
              <a:rPr lang="en-US" sz="1800" kern="0" dirty="0" smtClean="0">
                <a:solidFill>
                  <a:srgbClr val="000000"/>
                </a:solidFill>
              </a:rPr>
              <a:t> level</a:t>
            </a:r>
          </a:p>
          <a:p>
            <a:pPr marL="0" indent="0">
              <a:lnSpc>
                <a:spcPct val="120000"/>
              </a:lnSpc>
              <a:buNone/>
            </a:pPr>
            <a:r>
              <a:rPr lang="en-US" sz="1800" kern="0" dirty="0" smtClean="0">
                <a:solidFill>
                  <a:srgbClr val="000000"/>
                </a:solidFill>
              </a:rPr>
              <a:t>1</a:t>
            </a:r>
            <a:r>
              <a:rPr lang="en-US" sz="1800" kern="0" baseline="30000" dirty="0" smtClean="0">
                <a:solidFill>
                  <a:srgbClr val="000000"/>
                </a:solidFill>
              </a:rPr>
              <a:t>rst</a:t>
            </a:r>
            <a:r>
              <a:rPr lang="en-US" sz="1800" kern="0" dirty="0" smtClean="0">
                <a:solidFill>
                  <a:srgbClr val="000000"/>
                </a:solidFill>
              </a:rPr>
              <a:t> cryogenic load measurements at 2K: ~ 23W (estimations = 17W)</a:t>
            </a:r>
          </a:p>
          <a:p>
            <a:pPr marL="0" indent="0">
              <a:lnSpc>
                <a:spcPct val="120000"/>
              </a:lnSpc>
              <a:buNone/>
            </a:pPr>
            <a:r>
              <a:rPr lang="en-US" sz="1800" kern="0" dirty="0" smtClean="0">
                <a:solidFill>
                  <a:srgbClr val="000000"/>
                </a:solidFill>
              </a:rPr>
              <a:t>Without any optimization of the cooling conditions</a:t>
            </a:r>
            <a:endParaRPr lang="en-US" sz="1800" kern="0" dirty="0">
              <a:solidFill>
                <a:srgbClr val="000000"/>
              </a:solidFill>
            </a:endParaRPr>
          </a:p>
        </p:txBody>
      </p:sp>
      <p:sp>
        <p:nvSpPr>
          <p:cNvPr id="2" name="Accolade fermante 1"/>
          <p:cNvSpPr/>
          <p:nvPr/>
        </p:nvSpPr>
        <p:spPr>
          <a:xfrm>
            <a:off x="7011105" y="1765506"/>
            <a:ext cx="223270" cy="639246"/>
          </a:xfrm>
          <a:prstGeom prst="rightBrace">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7375403" y="1709406"/>
            <a:ext cx="1698183" cy="646331"/>
          </a:xfrm>
          <a:prstGeom prst="rect">
            <a:avLst/>
          </a:prstGeom>
        </p:spPr>
        <p:txBody>
          <a:bodyPr wrap="square">
            <a:spAutoFit/>
          </a:bodyPr>
          <a:lstStyle/>
          <a:p>
            <a:r>
              <a:rPr lang="en-US" kern="0" dirty="0" smtClean="0">
                <a:solidFill>
                  <a:srgbClr val="000000"/>
                </a:solidFill>
              </a:rPr>
              <a:t>Satisfying values</a:t>
            </a:r>
            <a:endParaRPr lang="en-US" dirty="0"/>
          </a:p>
        </p:txBody>
      </p:sp>
      <p:sp>
        <p:nvSpPr>
          <p:cNvPr id="10" name="Titre 4"/>
          <p:cNvSpPr txBox="1">
            <a:spLocks/>
          </p:cNvSpPr>
          <p:nvPr/>
        </p:nvSpPr>
        <p:spPr bwMode="gray">
          <a:xfrm>
            <a:off x="1761385" y="0"/>
            <a:ext cx="5859338" cy="908720"/>
          </a:xfrm>
          <a:prstGeom prst="rect">
            <a:avLst/>
          </a:prstGeom>
        </p:spPr>
        <p:txBody>
          <a:bodyPr vert="horz" lIns="0" tIns="0" rIns="0" bIns="0" rtlCol="0" anchor="ctr" anchorCtr="0">
            <a:noAutofit/>
          </a:bodyPr>
          <a:lstStyle>
            <a:lvl1pPr algn="l" defTabSz="685800" rtl="0" eaLnBrk="1" fontAlgn="base" latinLnBrk="0" hangingPunct="1">
              <a:spcBef>
                <a:spcPct val="0"/>
              </a:spcBef>
              <a:spcAft>
                <a:spcPct val="0"/>
              </a:spcAft>
              <a:buNone/>
              <a:defRPr lang="fr-FR" sz="1650" b="1" i="0" kern="1200" cap="all" baseline="0" dirty="0">
                <a:solidFill>
                  <a:schemeClr val="bg1"/>
                </a:solidFill>
                <a:effectLst/>
                <a:latin typeface="+mj-lt"/>
                <a:ea typeface="+mj-ea"/>
                <a:cs typeface="+mj-cs"/>
              </a:defRPr>
            </a:lvl1pPr>
            <a:lvl2pPr algn="ctr" rtl="0" eaLnBrk="0" fontAlgn="base" hangingPunct="0">
              <a:spcBef>
                <a:spcPct val="0"/>
              </a:spcBef>
              <a:spcAft>
                <a:spcPct val="0"/>
              </a:spcAft>
              <a:defRPr sz="2700">
                <a:solidFill>
                  <a:schemeClr val="tx2"/>
                </a:solidFill>
                <a:latin typeface="Calibri" pitchFamily="34" charset="0"/>
              </a:defRPr>
            </a:lvl2pPr>
            <a:lvl3pPr algn="ctr" rtl="0" eaLnBrk="0" fontAlgn="base" hangingPunct="0">
              <a:spcBef>
                <a:spcPct val="0"/>
              </a:spcBef>
              <a:spcAft>
                <a:spcPct val="0"/>
              </a:spcAft>
              <a:defRPr sz="2700">
                <a:solidFill>
                  <a:schemeClr val="tx2"/>
                </a:solidFill>
                <a:latin typeface="Calibri" pitchFamily="34" charset="0"/>
              </a:defRPr>
            </a:lvl3pPr>
            <a:lvl4pPr algn="ctr" rtl="0" eaLnBrk="0" fontAlgn="base" hangingPunct="0">
              <a:spcBef>
                <a:spcPct val="0"/>
              </a:spcBef>
              <a:spcAft>
                <a:spcPct val="0"/>
              </a:spcAft>
              <a:defRPr sz="2700">
                <a:solidFill>
                  <a:schemeClr val="tx2"/>
                </a:solidFill>
                <a:latin typeface="Calibri" pitchFamily="34" charset="0"/>
              </a:defRPr>
            </a:lvl4pPr>
            <a:lvl5pPr algn="ctr" rtl="0" eaLnBrk="0" fontAlgn="base" hangingPunct="0">
              <a:spcBef>
                <a:spcPct val="0"/>
              </a:spcBef>
              <a:spcAft>
                <a:spcPct val="0"/>
              </a:spcAft>
              <a:defRPr sz="2700">
                <a:solidFill>
                  <a:schemeClr val="tx2"/>
                </a:solidFill>
                <a:latin typeface="Calibri" pitchFamily="34" charset="0"/>
              </a:defRPr>
            </a:lvl5pPr>
            <a:lvl6pPr marL="342900" algn="ctr" rtl="0" fontAlgn="base">
              <a:spcBef>
                <a:spcPct val="0"/>
              </a:spcBef>
              <a:spcAft>
                <a:spcPct val="0"/>
              </a:spcAft>
              <a:defRPr sz="2700">
                <a:solidFill>
                  <a:schemeClr val="tx2"/>
                </a:solidFill>
                <a:latin typeface="Comic Sans MS" pitchFamily="66" charset="0"/>
              </a:defRPr>
            </a:lvl6pPr>
            <a:lvl7pPr marL="685800" algn="ctr" rtl="0" fontAlgn="base">
              <a:spcBef>
                <a:spcPct val="0"/>
              </a:spcBef>
              <a:spcAft>
                <a:spcPct val="0"/>
              </a:spcAft>
              <a:defRPr sz="2700">
                <a:solidFill>
                  <a:schemeClr val="tx2"/>
                </a:solidFill>
                <a:latin typeface="Comic Sans MS" pitchFamily="66" charset="0"/>
              </a:defRPr>
            </a:lvl7pPr>
            <a:lvl8pPr marL="1028700" algn="ctr" rtl="0" fontAlgn="base">
              <a:spcBef>
                <a:spcPct val="0"/>
              </a:spcBef>
              <a:spcAft>
                <a:spcPct val="0"/>
              </a:spcAft>
              <a:defRPr sz="2700">
                <a:solidFill>
                  <a:schemeClr val="tx2"/>
                </a:solidFill>
                <a:latin typeface="Comic Sans MS" pitchFamily="66" charset="0"/>
              </a:defRPr>
            </a:lvl8pPr>
            <a:lvl9pPr marL="1371600" algn="ctr" rtl="0" fontAlgn="base">
              <a:spcBef>
                <a:spcPct val="0"/>
              </a:spcBef>
              <a:spcAft>
                <a:spcPct val="0"/>
              </a:spcAft>
              <a:defRPr sz="2700">
                <a:solidFill>
                  <a:schemeClr val="tx2"/>
                </a:solidFill>
                <a:latin typeface="Comic Sans MS" pitchFamily="66" charset="0"/>
              </a:defRPr>
            </a:lvl9pPr>
          </a:lstStyle>
          <a:p>
            <a:pPr algn="ctr"/>
            <a:r>
              <a:rPr lang="en-US" sz="2400" dirty="0" smtClean="0"/>
              <a:t>M-ECCTD first test</a:t>
            </a:r>
            <a:endParaRPr lang="en-US" sz="2400" dirty="0"/>
          </a:p>
        </p:txBody>
      </p:sp>
    </p:spTree>
    <p:extLst>
      <p:ext uri="{BB962C8B-B14F-4D97-AF65-F5344CB8AC3E}">
        <p14:creationId xmlns:p14="http://schemas.microsoft.com/office/powerpoint/2010/main" val="2955087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pPr>
              <a:buFontTx/>
              <a:buNone/>
            </a:pPr>
            <a:fld id="{03A18B84-9EFD-41B6-A5E4-D37CFBDD82D6}" type="slidenum">
              <a:rPr/>
              <a:pPr>
                <a:buFontTx/>
                <a:buNone/>
              </a:pPr>
              <a:t>15</a:t>
            </a:fld>
            <a:endParaRPr dirty="0"/>
          </a:p>
        </p:txBody>
      </p:sp>
      <p:pic>
        <p:nvPicPr>
          <p:cNvPr id="13" name="Imag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5648" y="5347778"/>
            <a:ext cx="1911835" cy="1414910"/>
          </a:xfrm>
          <a:prstGeom prst="rect">
            <a:avLst/>
          </a:prstGeom>
        </p:spPr>
      </p:pic>
      <p:sp>
        <p:nvSpPr>
          <p:cNvPr id="14" name="Espace réservé du contenu 1"/>
          <p:cNvSpPr txBox="1">
            <a:spLocks/>
          </p:cNvSpPr>
          <p:nvPr/>
        </p:nvSpPr>
        <p:spPr>
          <a:xfrm>
            <a:off x="0" y="937595"/>
            <a:ext cx="5849753" cy="2317190"/>
          </a:xfrm>
          <a:prstGeom prst="rect">
            <a:avLst/>
          </a:prstGeom>
          <a:solidFill>
            <a:schemeClr val="bg1"/>
          </a:solidFill>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20000"/>
              </a:lnSpc>
              <a:buNone/>
            </a:pPr>
            <a:r>
              <a:rPr lang="en-US" sz="1600" kern="0" dirty="0" smtClean="0">
                <a:solidFill>
                  <a:srgbClr val="000000"/>
                </a:solidFill>
              </a:rPr>
              <a:t>RF measurement at low power:</a:t>
            </a:r>
            <a:endParaRPr lang="en-US" sz="1600" kern="0" dirty="0">
              <a:solidFill>
                <a:srgbClr val="000000"/>
              </a:solidFill>
            </a:endParaRPr>
          </a:p>
          <a:p>
            <a:pPr>
              <a:lnSpc>
                <a:spcPct val="120000"/>
              </a:lnSpc>
            </a:pPr>
            <a:r>
              <a:rPr lang="en-US" sz="1600" kern="0" dirty="0" smtClean="0">
                <a:solidFill>
                  <a:srgbClr val="000000"/>
                </a:solidFill>
              </a:rPr>
              <a:t>Frequency tuning of the cavities at 704.42 </a:t>
            </a:r>
            <a:r>
              <a:rPr lang="en-US" sz="1600" kern="0" dirty="0">
                <a:solidFill>
                  <a:srgbClr val="000000"/>
                </a:solidFill>
              </a:rPr>
              <a:t>MHz </a:t>
            </a:r>
            <a:r>
              <a:rPr lang="en-US" sz="1600" kern="0" dirty="0" smtClean="0">
                <a:solidFill>
                  <a:srgbClr val="000000"/>
                </a:solidFill>
              </a:rPr>
              <a:t>and at </a:t>
            </a:r>
            <a:r>
              <a:rPr lang="en-US" sz="1600" kern="0" dirty="0">
                <a:solidFill>
                  <a:srgbClr val="000000"/>
                </a:solidFill>
              </a:rPr>
              <a:t>4.2 </a:t>
            </a:r>
            <a:r>
              <a:rPr lang="en-US" sz="1600" kern="0" dirty="0" smtClean="0">
                <a:solidFill>
                  <a:srgbClr val="000000"/>
                </a:solidFill>
              </a:rPr>
              <a:t>K and at 2 K with the tuners.</a:t>
            </a:r>
          </a:p>
          <a:p>
            <a:pPr>
              <a:lnSpc>
                <a:spcPct val="120000"/>
              </a:lnSpc>
            </a:pPr>
            <a:r>
              <a:rPr lang="en-US" sz="1600" kern="0" dirty="0" smtClean="0">
                <a:solidFill>
                  <a:srgbClr val="000000"/>
                </a:solidFill>
              </a:rPr>
              <a:t>Very low hysteresis</a:t>
            </a:r>
          </a:p>
          <a:p>
            <a:pPr>
              <a:lnSpc>
                <a:spcPct val="120000"/>
              </a:lnSpc>
            </a:pPr>
            <a:r>
              <a:rPr lang="en-US" sz="1600" kern="0" dirty="0" smtClean="0">
                <a:solidFill>
                  <a:srgbClr val="000000"/>
                </a:solidFill>
              </a:rPr>
              <a:t>Check of the piezo stacks running (Their real efficiency for Lorentz force detuning compensation can only be checked at high power)</a:t>
            </a:r>
            <a:endParaRPr lang="en-US" sz="1600" kern="0" dirty="0">
              <a:solidFill>
                <a:srgbClr val="000000"/>
              </a:solidFill>
            </a:endParaRPr>
          </a:p>
        </p:txBody>
      </p:sp>
      <p:pic>
        <p:nvPicPr>
          <p:cNvPr id="15" name="Imag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78818" y="981781"/>
            <a:ext cx="2765182" cy="2233061"/>
          </a:xfrm>
          <a:prstGeom prst="rect">
            <a:avLst/>
          </a:prstGeom>
        </p:spPr>
      </p:pic>
      <p:sp>
        <p:nvSpPr>
          <p:cNvPr id="8" name="Titre 4"/>
          <p:cNvSpPr txBox="1">
            <a:spLocks/>
          </p:cNvSpPr>
          <p:nvPr/>
        </p:nvSpPr>
        <p:spPr bwMode="gray">
          <a:xfrm>
            <a:off x="1761385" y="0"/>
            <a:ext cx="5859338" cy="908720"/>
          </a:xfrm>
          <a:prstGeom prst="rect">
            <a:avLst/>
          </a:prstGeom>
        </p:spPr>
        <p:txBody>
          <a:bodyPr vert="horz" lIns="0" tIns="0" rIns="0" bIns="0" rtlCol="0" anchor="ctr" anchorCtr="0">
            <a:noAutofit/>
          </a:bodyPr>
          <a:lstStyle>
            <a:lvl1pPr algn="l" defTabSz="685800" rtl="0" eaLnBrk="1" fontAlgn="base" latinLnBrk="0" hangingPunct="1">
              <a:spcBef>
                <a:spcPct val="0"/>
              </a:spcBef>
              <a:spcAft>
                <a:spcPct val="0"/>
              </a:spcAft>
              <a:buNone/>
              <a:defRPr lang="fr-FR" sz="1650" b="1" i="0" kern="1200" cap="all" baseline="0" dirty="0">
                <a:solidFill>
                  <a:schemeClr val="bg1"/>
                </a:solidFill>
                <a:effectLst/>
                <a:latin typeface="+mj-lt"/>
                <a:ea typeface="+mj-ea"/>
                <a:cs typeface="+mj-cs"/>
              </a:defRPr>
            </a:lvl1pPr>
            <a:lvl2pPr algn="ctr" rtl="0" eaLnBrk="0" fontAlgn="base" hangingPunct="0">
              <a:spcBef>
                <a:spcPct val="0"/>
              </a:spcBef>
              <a:spcAft>
                <a:spcPct val="0"/>
              </a:spcAft>
              <a:defRPr sz="2700">
                <a:solidFill>
                  <a:schemeClr val="tx2"/>
                </a:solidFill>
                <a:latin typeface="Calibri" pitchFamily="34" charset="0"/>
              </a:defRPr>
            </a:lvl2pPr>
            <a:lvl3pPr algn="ctr" rtl="0" eaLnBrk="0" fontAlgn="base" hangingPunct="0">
              <a:spcBef>
                <a:spcPct val="0"/>
              </a:spcBef>
              <a:spcAft>
                <a:spcPct val="0"/>
              </a:spcAft>
              <a:defRPr sz="2700">
                <a:solidFill>
                  <a:schemeClr val="tx2"/>
                </a:solidFill>
                <a:latin typeface="Calibri" pitchFamily="34" charset="0"/>
              </a:defRPr>
            </a:lvl3pPr>
            <a:lvl4pPr algn="ctr" rtl="0" eaLnBrk="0" fontAlgn="base" hangingPunct="0">
              <a:spcBef>
                <a:spcPct val="0"/>
              </a:spcBef>
              <a:spcAft>
                <a:spcPct val="0"/>
              </a:spcAft>
              <a:defRPr sz="2700">
                <a:solidFill>
                  <a:schemeClr val="tx2"/>
                </a:solidFill>
                <a:latin typeface="Calibri" pitchFamily="34" charset="0"/>
              </a:defRPr>
            </a:lvl4pPr>
            <a:lvl5pPr algn="ctr" rtl="0" eaLnBrk="0" fontAlgn="base" hangingPunct="0">
              <a:spcBef>
                <a:spcPct val="0"/>
              </a:spcBef>
              <a:spcAft>
                <a:spcPct val="0"/>
              </a:spcAft>
              <a:defRPr sz="2700">
                <a:solidFill>
                  <a:schemeClr val="tx2"/>
                </a:solidFill>
                <a:latin typeface="Calibri" pitchFamily="34" charset="0"/>
              </a:defRPr>
            </a:lvl5pPr>
            <a:lvl6pPr marL="342900" algn="ctr" rtl="0" fontAlgn="base">
              <a:spcBef>
                <a:spcPct val="0"/>
              </a:spcBef>
              <a:spcAft>
                <a:spcPct val="0"/>
              </a:spcAft>
              <a:defRPr sz="2700">
                <a:solidFill>
                  <a:schemeClr val="tx2"/>
                </a:solidFill>
                <a:latin typeface="Comic Sans MS" pitchFamily="66" charset="0"/>
              </a:defRPr>
            </a:lvl6pPr>
            <a:lvl7pPr marL="685800" algn="ctr" rtl="0" fontAlgn="base">
              <a:spcBef>
                <a:spcPct val="0"/>
              </a:spcBef>
              <a:spcAft>
                <a:spcPct val="0"/>
              </a:spcAft>
              <a:defRPr sz="2700">
                <a:solidFill>
                  <a:schemeClr val="tx2"/>
                </a:solidFill>
                <a:latin typeface="Comic Sans MS" pitchFamily="66" charset="0"/>
              </a:defRPr>
            </a:lvl7pPr>
            <a:lvl8pPr marL="1028700" algn="ctr" rtl="0" fontAlgn="base">
              <a:spcBef>
                <a:spcPct val="0"/>
              </a:spcBef>
              <a:spcAft>
                <a:spcPct val="0"/>
              </a:spcAft>
              <a:defRPr sz="2700">
                <a:solidFill>
                  <a:schemeClr val="tx2"/>
                </a:solidFill>
                <a:latin typeface="Comic Sans MS" pitchFamily="66" charset="0"/>
              </a:defRPr>
            </a:lvl8pPr>
            <a:lvl9pPr marL="1371600" algn="ctr" rtl="0" fontAlgn="base">
              <a:spcBef>
                <a:spcPct val="0"/>
              </a:spcBef>
              <a:spcAft>
                <a:spcPct val="0"/>
              </a:spcAft>
              <a:defRPr sz="2700">
                <a:solidFill>
                  <a:schemeClr val="tx2"/>
                </a:solidFill>
                <a:latin typeface="Comic Sans MS" pitchFamily="66" charset="0"/>
              </a:defRPr>
            </a:lvl9pPr>
          </a:lstStyle>
          <a:p>
            <a:pPr algn="ctr"/>
            <a:r>
              <a:rPr lang="en-US" sz="2400" dirty="0" smtClean="0"/>
              <a:t>M-ECCTD frequency tuners</a:t>
            </a:r>
            <a:endParaRPr lang="en-US" sz="2400" dirty="0"/>
          </a:p>
        </p:txBody>
      </p:sp>
      <p:pic>
        <p:nvPicPr>
          <p:cNvPr id="9" name="Image 8"/>
          <p:cNvPicPr/>
          <p:nvPr/>
        </p:nvPicPr>
        <p:blipFill>
          <a:blip r:embed="rId5" cstate="screen">
            <a:extLst>
              <a:ext uri="{28A0092B-C50C-407E-A947-70E740481C1C}">
                <a14:useLocalDpi xmlns:a14="http://schemas.microsoft.com/office/drawing/2010/main"/>
              </a:ext>
            </a:extLst>
          </a:blip>
          <a:stretch>
            <a:fillRect/>
          </a:stretch>
        </p:blipFill>
        <p:spPr>
          <a:xfrm>
            <a:off x="198257" y="3254785"/>
            <a:ext cx="2726619" cy="1995274"/>
          </a:xfrm>
          <a:prstGeom prst="rect">
            <a:avLst/>
          </a:prstGeom>
        </p:spPr>
      </p:pic>
      <p:pic>
        <p:nvPicPr>
          <p:cNvPr id="11" name="Image 10"/>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98669" y="3254786"/>
            <a:ext cx="2717993" cy="1952482"/>
          </a:xfrm>
          <a:prstGeom prst="rect">
            <a:avLst/>
          </a:prstGeom>
          <a:noFill/>
        </p:spPr>
      </p:pic>
      <p:pic>
        <p:nvPicPr>
          <p:cNvPr id="12" name="Image 11"/>
          <p:cNvPicPr/>
          <p:nvPr/>
        </p:nvPicPr>
        <p:blipFill>
          <a:blip r:embed="rId7" cstate="screen">
            <a:extLst>
              <a:ext uri="{28A0092B-C50C-407E-A947-70E740481C1C}">
                <a14:useLocalDpi xmlns:a14="http://schemas.microsoft.com/office/drawing/2010/main"/>
              </a:ext>
            </a:extLst>
          </a:blip>
          <a:stretch>
            <a:fillRect/>
          </a:stretch>
        </p:blipFill>
        <p:spPr>
          <a:xfrm>
            <a:off x="3067465" y="3254785"/>
            <a:ext cx="2759442" cy="1952483"/>
          </a:xfrm>
          <a:prstGeom prst="rect">
            <a:avLst/>
          </a:prstGeom>
        </p:spPr>
      </p:pic>
      <p:sp>
        <p:nvSpPr>
          <p:cNvPr id="5" name="Rectangle 4"/>
          <p:cNvSpPr/>
          <p:nvPr/>
        </p:nvSpPr>
        <p:spPr>
          <a:xfrm>
            <a:off x="3080728" y="5347777"/>
            <a:ext cx="2769025" cy="1169551"/>
          </a:xfrm>
          <a:prstGeom prst="rect">
            <a:avLst/>
          </a:prstGeom>
        </p:spPr>
        <p:txBody>
          <a:bodyPr wrap="square">
            <a:spAutoFit/>
          </a:bodyPr>
          <a:lstStyle/>
          <a:p>
            <a:pPr algn="ctr"/>
            <a:r>
              <a:rPr lang="en-US" sz="1400" dirty="0" smtClean="0"/>
              <a:t>Estimation of the hysteresis level by frequency cycling around the machine frequency</a:t>
            </a:r>
          </a:p>
          <a:p>
            <a:pPr algn="ctr"/>
            <a:r>
              <a:rPr lang="en-US" sz="1400" dirty="0" smtClean="0"/>
              <a:t>(GHe pressure could not be well controlled)</a:t>
            </a:r>
            <a:endParaRPr lang="fr-FR" sz="1400" dirty="0"/>
          </a:p>
        </p:txBody>
      </p:sp>
      <p:sp>
        <p:nvSpPr>
          <p:cNvPr id="16" name="Rectangle 15"/>
          <p:cNvSpPr/>
          <p:nvPr/>
        </p:nvSpPr>
        <p:spPr>
          <a:xfrm>
            <a:off x="6025416" y="5347778"/>
            <a:ext cx="3031958" cy="954107"/>
          </a:xfrm>
          <a:prstGeom prst="rect">
            <a:avLst/>
          </a:prstGeom>
        </p:spPr>
        <p:txBody>
          <a:bodyPr wrap="square">
            <a:spAutoFit/>
          </a:bodyPr>
          <a:lstStyle/>
          <a:p>
            <a:pPr algn="ctr"/>
            <a:r>
              <a:rPr lang="en-US" sz="1400" dirty="0" smtClean="0"/>
              <a:t>Frequency as a function of the voltage applied to the piezo stacks.</a:t>
            </a:r>
          </a:p>
          <a:p>
            <a:pPr marL="87313" indent="-87313">
              <a:buFont typeface="Arial" panose="020B0604020202020204" pitchFamily="34" charset="0"/>
              <a:buChar char="•"/>
            </a:pPr>
            <a:r>
              <a:rPr lang="en-US" sz="1400" dirty="0" smtClean="0"/>
              <a:t>Max range obtained for 148V: 880 Hz</a:t>
            </a:r>
          </a:p>
          <a:p>
            <a:pPr marL="87313" indent="-87313">
              <a:buFont typeface="Arial" panose="020B0604020202020204" pitchFamily="34" charset="0"/>
              <a:buChar char="•"/>
            </a:pPr>
            <a:r>
              <a:rPr lang="en-US" sz="1400" dirty="0" smtClean="0"/>
              <a:t>Measured hysteresis: 130Hz to 190Hz</a:t>
            </a:r>
            <a:endParaRPr lang="fr-FR" sz="1400" dirty="0"/>
          </a:p>
        </p:txBody>
      </p:sp>
    </p:spTree>
    <p:extLst>
      <p:ext uri="{BB962C8B-B14F-4D97-AF65-F5344CB8AC3E}">
        <p14:creationId xmlns:p14="http://schemas.microsoft.com/office/powerpoint/2010/main" val="2049281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9228" y="0"/>
            <a:ext cx="6552727" cy="908720"/>
          </a:xfrm>
        </p:spPr>
        <p:txBody>
          <a:bodyPr/>
          <a:lstStyle/>
          <a:p>
            <a:pPr algn="ctr"/>
            <a:r>
              <a:rPr lang="fr-FR" sz="2000" dirty="0" err="1" smtClean="0"/>
              <a:t>Refurbished</a:t>
            </a:r>
            <a:r>
              <a:rPr lang="fr-FR" sz="2000" dirty="0" smtClean="0"/>
              <a:t> M-ECCTD Cryomodule </a:t>
            </a:r>
            <a:r>
              <a:rPr lang="fr-FR" sz="2000" dirty="0" err="1" smtClean="0"/>
              <a:t>assembly</a:t>
            </a:r>
            <a:endParaRPr lang="fr-FR" sz="2000" dirty="0"/>
          </a:p>
        </p:txBody>
      </p:sp>
      <p:sp>
        <p:nvSpPr>
          <p:cNvPr id="9" name="TextBox 5"/>
          <p:cNvSpPr txBox="1"/>
          <p:nvPr/>
        </p:nvSpPr>
        <p:spPr>
          <a:xfrm>
            <a:off x="328159" y="1342965"/>
            <a:ext cx="8496944" cy="4832092"/>
          </a:xfrm>
          <a:prstGeom prst="rect">
            <a:avLst/>
          </a:prstGeom>
          <a:noFill/>
        </p:spPr>
        <p:txBody>
          <a:bodyPr wrap="square" rtlCol="0">
            <a:spAutoFit/>
          </a:bodyPr>
          <a:lstStyle/>
          <a:p>
            <a:r>
              <a:rPr lang="en-US" b="1" dirty="0" smtClean="0"/>
              <a:t>The second assembly is an opportunity to test and validate the assembly procedure before the arrival of the industrial team.</a:t>
            </a:r>
          </a:p>
          <a:p>
            <a:endParaRPr lang="en-US" b="1" dirty="0" smtClean="0"/>
          </a:p>
          <a:p>
            <a:r>
              <a:rPr lang="en-US" b="1" dirty="0" smtClean="0"/>
              <a:t>The main changes in the assembly procedures from </a:t>
            </a:r>
            <a:r>
              <a:rPr lang="en-US" b="1" dirty="0"/>
              <a:t>1</a:t>
            </a:r>
            <a:r>
              <a:rPr lang="en-US" b="1" baseline="30000" dirty="0"/>
              <a:t>rst</a:t>
            </a:r>
            <a:r>
              <a:rPr lang="en-US" b="1" dirty="0"/>
              <a:t> assembly to </a:t>
            </a:r>
            <a:r>
              <a:rPr lang="en-US" b="1" dirty="0" smtClean="0"/>
              <a:t>the 2</a:t>
            </a:r>
            <a:r>
              <a:rPr lang="en-US" b="1" baseline="30000" dirty="0" smtClean="0"/>
              <a:t>nd</a:t>
            </a:r>
            <a:r>
              <a:rPr lang="en-US" b="1" dirty="0" smtClean="0"/>
              <a:t> </a:t>
            </a:r>
            <a:r>
              <a:rPr lang="en-US" b="1" dirty="0"/>
              <a:t>assembly:</a:t>
            </a:r>
          </a:p>
          <a:p>
            <a:endParaRPr lang="en-US" dirty="0" smtClean="0"/>
          </a:p>
          <a:p>
            <a:r>
              <a:rPr lang="en-US" dirty="0" smtClean="0"/>
              <a:t>In clean room:</a:t>
            </a:r>
          </a:p>
          <a:p>
            <a:pPr marL="800100" lvl="1" indent="-342900">
              <a:buFont typeface="+mj-lt"/>
              <a:buAutoNum type="arabicPeriod"/>
            </a:pPr>
            <a:r>
              <a:rPr lang="en-US" sz="1600" dirty="0" smtClean="0"/>
              <a:t>Reversed orientation of the cavity string inside the clean room</a:t>
            </a:r>
          </a:p>
          <a:p>
            <a:pPr marL="800100" lvl="1" indent="-342900">
              <a:buFont typeface="+mj-lt"/>
              <a:buAutoNum type="arabicPeriod"/>
            </a:pPr>
            <a:r>
              <a:rPr lang="en-US" sz="1600" dirty="0" smtClean="0"/>
              <a:t>Some </a:t>
            </a:r>
            <a:r>
              <a:rPr lang="en-US" sz="1600" dirty="0"/>
              <a:t>new tools (cavity supports, </a:t>
            </a:r>
            <a:r>
              <a:rPr lang="en-US" sz="1600" dirty="0" smtClean="0"/>
              <a:t>slow pumping systems, …)</a:t>
            </a:r>
          </a:p>
          <a:p>
            <a:endParaRPr lang="en-US" dirty="0"/>
          </a:p>
          <a:p>
            <a:r>
              <a:rPr lang="en-US" dirty="0" smtClean="0"/>
              <a:t>Outside the clean room:</a:t>
            </a:r>
          </a:p>
          <a:p>
            <a:pPr marL="800100" lvl="1" indent="-342900">
              <a:buFont typeface="+mj-lt"/>
              <a:buAutoNum type="arabicPeriod"/>
            </a:pPr>
            <a:r>
              <a:rPr lang="en-US" sz="1600" dirty="0" smtClean="0"/>
              <a:t>The cavity string still under vacuum during the roll out of the clean room</a:t>
            </a:r>
          </a:p>
          <a:p>
            <a:pPr marL="800100" lvl="1" indent="-342900">
              <a:buFont typeface="+mj-lt"/>
              <a:buAutoNum type="arabicPeriod"/>
            </a:pPr>
            <a:r>
              <a:rPr lang="en-US" sz="1600" dirty="0" smtClean="0"/>
              <a:t>Welding the diphasic titanium pipe with cavities under vacuum</a:t>
            </a:r>
          </a:p>
          <a:p>
            <a:pPr marL="800100" lvl="1" indent="-342900">
              <a:buFont typeface="+mj-lt"/>
              <a:buAutoNum type="arabicPeriod"/>
            </a:pPr>
            <a:r>
              <a:rPr lang="en-US" sz="1600" dirty="0" smtClean="0"/>
              <a:t>Cavity slow refilling outside the clean room</a:t>
            </a:r>
          </a:p>
          <a:p>
            <a:pPr marL="800100" lvl="1" indent="-342900">
              <a:buFont typeface="+mj-lt"/>
              <a:buAutoNum type="arabicPeriod"/>
            </a:pPr>
            <a:r>
              <a:rPr lang="en-US" sz="1600" dirty="0" smtClean="0"/>
              <a:t>Completion of the assembly with cavity at atmospheric pressure.</a:t>
            </a:r>
          </a:p>
          <a:p>
            <a:pPr marL="800100" lvl="1" indent="-342900">
              <a:buFont typeface="+mj-lt"/>
              <a:buAutoNum type="arabicPeriod"/>
            </a:pPr>
            <a:endParaRPr lang="en-US" sz="1600" dirty="0"/>
          </a:p>
          <a:p>
            <a:r>
              <a:rPr lang="en-US" dirty="0"/>
              <a:t>Some modifications have been done for decreasing the thermal losses on the thermal shield and on the cold mass at 2K.</a:t>
            </a:r>
          </a:p>
          <a:p>
            <a:pPr lvl="1"/>
            <a:endParaRPr lang="en-US" sz="1600" dirty="0"/>
          </a:p>
        </p:txBody>
      </p:sp>
    </p:spTree>
    <p:extLst>
      <p:ext uri="{BB962C8B-B14F-4D97-AF65-F5344CB8AC3E}">
        <p14:creationId xmlns:p14="http://schemas.microsoft.com/office/powerpoint/2010/main" val="4211984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Pictures of mp01 (cav3) and broken coupler antenna</a:t>
            </a:r>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03648" y="1164317"/>
            <a:ext cx="5395458" cy="2312339"/>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9012" y="4148250"/>
            <a:ext cx="1624565" cy="1397084"/>
          </a:xfrm>
          <a:prstGeom prst="rect">
            <a:avLst/>
          </a:prstGeom>
        </p:spPr>
      </p:pic>
      <p:cxnSp>
        <p:nvCxnSpPr>
          <p:cNvPr id="17" name="Straight Arrow Connector 16"/>
          <p:cNvCxnSpPr/>
          <p:nvPr/>
        </p:nvCxnSpPr>
        <p:spPr>
          <a:xfrm flipH="1">
            <a:off x="2987825" y="1916832"/>
            <a:ext cx="1491782" cy="2120769"/>
          </a:xfrm>
          <a:prstGeom prst="straightConnector1">
            <a:avLst/>
          </a:prstGeom>
          <a:ln>
            <a:solidFill>
              <a:schemeClr val="accent6">
                <a:lumMod val="60000"/>
                <a:lumOff val="40000"/>
              </a:schemeClr>
            </a:solidFill>
            <a:headEnd type="stealth"/>
            <a:tailEnd type="none"/>
          </a:ln>
        </p:spPr>
        <p:style>
          <a:lnRef idx="3">
            <a:schemeClr val="dk1"/>
          </a:lnRef>
          <a:fillRef idx="0">
            <a:schemeClr val="dk1"/>
          </a:fillRef>
          <a:effectRef idx="2">
            <a:schemeClr val="dk1"/>
          </a:effectRef>
          <a:fontRef idx="minor">
            <a:schemeClr val="tx1"/>
          </a:fontRef>
        </p:style>
      </p:cxn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512" y="4149080"/>
            <a:ext cx="1572286" cy="1398751"/>
          </a:xfrm>
          <a:prstGeom prst="rect">
            <a:avLst/>
          </a:prstGeom>
        </p:spPr>
      </p:pic>
      <p:pic>
        <p:nvPicPr>
          <p:cNvPr id="15" name="Imag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20274" y="3960599"/>
            <a:ext cx="1805586" cy="1508563"/>
          </a:xfrm>
          <a:prstGeom prst="rect">
            <a:avLst/>
          </a:prstGeom>
        </p:spPr>
      </p:pic>
      <p:cxnSp>
        <p:nvCxnSpPr>
          <p:cNvPr id="18" name="Straight Arrow Connector 16"/>
          <p:cNvCxnSpPr/>
          <p:nvPr/>
        </p:nvCxnSpPr>
        <p:spPr>
          <a:xfrm flipH="1" flipV="1">
            <a:off x="5508104" y="2204864"/>
            <a:ext cx="1512170" cy="1685631"/>
          </a:xfrm>
          <a:prstGeom prst="straightConnector1">
            <a:avLst/>
          </a:prstGeom>
          <a:ln>
            <a:solidFill>
              <a:schemeClr val="accent6">
                <a:lumMod val="60000"/>
                <a:lumOff val="40000"/>
              </a:schemeClr>
            </a:solidFill>
            <a:tailEnd type="triangle"/>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179512" y="5803089"/>
            <a:ext cx="8568952" cy="707886"/>
          </a:xfrm>
          <a:prstGeom prst="rect">
            <a:avLst/>
          </a:prstGeom>
        </p:spPr>
        <p:txBody>
          <a:bodyPr wrap="square">
            <a:spAutoFit/>
          </a:bodyPr>
          <a:lstStyle/>
          <a:p>
            <a:pPr algn="ctr"/>
            <a:r>
              <a:rPr lang="fr-FR" sz="2000" b="1" cap="all" dirty="0" err="1" smtClean="0">
                <a:ea typeface="+mj-ea"/>
                <a:cs typeface="+mj-cs"/>
              </a:rPr>
              <a:t>recipe</a:t>
            </a:r>
            <a:r>
              <a:rPr lang="fr-FR" sz="2000" b="1" cap="all" dirty="0" smtClean="0">
                <a:ea typeface="+mj-ea"/>
                <a:cs typeface="+mj-cs"/>
              </a:rPr>
              <a:t> to cure the </a:t>
            </a:r>
            <a:r>
              <a:rPr lang="fr-FR" sz="2000" b="1" cap="all" dirty="0" err="1" smtClean="0">
                <a:ea typeface="+mj-ea"/>
                <a:cs typeface="+mj-cs"/>
              </a:rPr>
              <a:t>damaged</a:t>
            </a:r>
            <a:r>
              <a:rPr lang="fr-FR" sz="2000" b="1" cap="all" dirty="0" smtClean="0">
                <a:ea typeface="+mj-ea"/>
                <a:cs typeface="+mj-cs"/>
              </a:rPr>
              <a:t> </a:t>
            </a:r>
            <a:r>
              <a:rPr lang="fr-FR" sz="2000" b="1" cap="all" dirty="0" err="1" smtClean="0">
                <a:ea typeface="+mj-ea"/>
                <a:cs typeface="+mj-cs"/>
              </a:rPr>
              <a:t>cavities</a:t>
            </a:r>
            <a:r>
              <a:rPr lang="fr-FR" sz="2000" b="1" cap="all" dirty="0" smtClean="0">
                <a:ea typeface="+mj-ea"/>
                <a:cs typeface="+mj-cs"/>
              </a:rPr>
              <a:t> and </a:t>
            </a:r>
            <a:r>
              <a:rPr lang="fr-FR" sz="2000" b="1" cap="all" dirty="0" err="1" smtClean="0">
                <a:ea typeface="+mj-ea"/>
                <a:cs typeface="+mj-cs"/>
              </a:rPr>
              <a:t>remove</a:t>
            </a:r>
            <a:r>
              <a:rPr lang="fr-FR" sz="2000" b="1" cap="all" dirty="0" smtClean="0">
                <a:ea typeface="+mj-ea"/>
                <a:cs typeface="+mj-cs"/>
              </a:rPr>
              <a:t> all </a:t>
            </a:r>
            <a:r>
              <a:rPr lang="fr-FR" sz="2000" b="1" cap="all" dirty="0" err="1" smtClean="0">
                <a:ea typeface="+mj-ea"/>
                <a:cs typeface="+mj-cs"/>
              </a:rPr>
              <a:t>ceramic</a:t>
            </a:r>
            <a:r>
              <a:rPr lang="fr-FR" sz="2000" b="1" cap="all" dirty="0" smtClean="0">
                <a:ea typeface="+mj-ea"/>
                <a:cs typeface="+mj-cs"/>
              </a:rPr>
              <a:t> </a:t>
            </a:r>
            <a:r>
              <a:rPr lang="fr-FR" sz="2000" b="1" cap="all" dirty="0" err="1" smtClean="0">
                <a:ea typeface="+mj-ea"/>
                <a:cs typeface="+mj-cs"/>
              </a:rPr>
              <a:t>particles</a:t>
            </a:r>
            <a:r>
              <a:rPr lang="fr-FR" sz="2000" b="1" cap="all" dirty="0" smtClean="0">
                <a:ea typeface="+mj-ea"/>
                <a:cs typeface="+mj-cs"/>
              </a:rPr>
              <a:t>?</a:t>
            </a:r>
            <a:endParaRPr lang="fr-FR" sz="2000" b="1" cap="all" dirty="0">
              <a:ea typeface="+mj-ea"/>
              <a:cs typeface="+mj-cs"/>
            </a:endParaRPr>
          </a:p>
        </p:txBody>
      </p:sp>
      <p:sp>
        <p:nvSpPr>
          <p:cNvPr id="4" name="Rectangle 3"/>
          <p:cNvSpPr/>
          <p:nvPr/>
        </p:nvSpPr>
        <p:spPr>
          <a:xfrm>
            <a:off x="3836669" y="4431817"/>
            <a:ext cx="3068315" cy="646331"/>
          </a:xfrm>
          <a:prstGeom prst="rect">
            <a:avLst/>
          </a:prstGeom>
        </p:spPr>
        <p:txBody>
          <a:bodyPr wrap="square">
            <a:spAutoFit/>
          </a:bodyPr>
          <a:lstStyle/>
          <a:p>
            <a:pPr algn="ctr"/>
            <a:r>
              <a:rPr lang="en-US" dirty="0"/>
              <a:t>Some </a:t>
            </a:r>
            <a:r>
              <a:rPr lang="en-US" dirty="0" smtClean="0"/>
              <a:t>ceramic particles were stick in the </a:t>
            </a:r>
            <a:r>
              <a:rPr lang="en-US" dirty="0" err="1" smtClean="0"/>
              <a:t>Nb</a:t>
            </a:r>
            <a:r>
              <a:rPr lang="en-US" dirty="0" smtClean="0"/>
              <a:t> surface</a:t>
            </a:r>
            <a:endParaRPr lang="fr-FR" dirty="0"/>
          </a:p>
        </p:txBody>
      </p:sp>
    </p:spTree>
    <p:extLst>
      <p:ext uri="{BB962C8B-B14F-4D97-AF65-F5344CB8AC3E}">
        <p14:creationId xmlns:p14="http://schemas.microsoft.com/office/powerpoint/2010/main" val="1317994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 PROPOSED to </a:t>
            </a:r>
            <a:r>
              <a:rPr lang="en-US" dirty="0" err="1" smtClean="0"/>
              <a:t>zanon</a:t>
            </a:r>
            <a:r>
              <a:rPr lang="en-US" dirty="0" smtClean="0"/>
              <a:t> </a:t>
            </a:r>
            <a:endParaRPr lang="en-US" dirty="0"/>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3528" y="885632"/>
            <a:ext cx="2553494" cy="5972740"/>
          </a:xfrm>
          <a:prstGeom prst="rect">
            <a:avLst/>
          </a:prstGeom>
        </p:spPr>
      </p:pic>
      <p:sp>
        <p:nvSpPr>
          <p:cNvPr id="8" name="TextBox 7"/>
          <p:cNvSpPr txBox="1"/>
          <p:nvPr/>
        </p:nvSpPr>
        <p:spPr>
          <a:xfrm>
            <a:off x="4600550" y="1287369"/>
            <a:ext cx="3278462" cy="369332"/>
          </a:xfrm>
          <a:prstGeom prst="rect">
            <a:avLst/>
          </a:prstGeom>
          <a:noFill/>
        </p:spPr>
        <p:txBody>
          <a:bodyPr wrap="none" rtlCol="0">
            <a:spAutoFit/>
          </a:bodyPr>
          <a:lstStyle/>
          <a:p>
            <a:r>
              <a:rPr lang="en-US" u="sng" dirty="0" smtClean="0"/>
              <a:t>Basic idea: HPR</a:t>
            </a:r>
            <a:r>
              <a:rPr lang="en-US" u="sng" dirty="0" smtClean="0">
                <a:sym typeface="Wingdings" panose="05000000000000000000" pitchFamily="2" charset="2"/>
              </a:rPr>
              <a:t>BCPHPR</a:t>
            </a:r>
            <a:endParaRPr lang="en-US" u="sng" dirty="0"/>
          </a:p>
        </p:txBody>
      </p:sp>
      <p:sp>
        <p:nvSpPr>
          <p:cNvPr id="9" name="Rectangle 8"/>
          <p:cNvSpPr/>
          <p:nvPr/>
        </p:nvSpPr>
        <p:spPr>
          <a:xfrm>
            <a:off x="431032" y="2348880"/>
            <a:ext cx="2304256" cy="144016"/>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1032" y="3160018"/>
            <a:ext cx="2304256" cy="144016"/>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31032" y="2827947"/>
            <a:ext cx="2304256" cy="144016"/>
          </a:xfrm>
          <a:prstGeom prst="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1032" y="3492089"/>
            <a:ext cx="2304256" cy="144016"/>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1032" y="4773768"/>
            <a:ext cx="2304256" cy="144016"/>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71392" y="1982599"/>
            <a:ext cx="5202706" cy="369332"/>
          </a:xfrm>
          <a:prstGeom prst="rect">
            <a:avLst/>
          </a:prstGeom>
          <a:noFill/>
        </p:spPr>
        <p:txBody>
          <a:bodyPr wrap="none" rtlCol="0">
            <a:spAutoFit/>
          </a:bodyPr>
          <a:lstStyle/>
          <a:p>
            <a:r>
              <a:rPr lang="it-IT" b="1" u="sng" dirty="0" smtClean="0">
                <a:solidFill>
                  <a:srgbClr val="FF0000"/>
                </a:solidFill>
              </a:rPr>
              <a:t>2 hours HPR</a:t>
            </a:r>
            <a:r>
              <a:rPr lang="en-US" b="1" u="sng" dirty="0">
                <a:solidFill>
                  <a:srgbClr val="FF0000"/>
                </a:solidFill>
                <a:sym typeface="Wingdings" panose="05000000000000000000" pitchFamily="2" charset="2"/>
              </a:rPr>
              <a:t> </a:t>
            </a:r>
            <a:r>
              <a:rPr lang="en-US" u="sng" dirty="0" smtClean="0">
                <a:sym typeface="Wingdings" panose="05000000000000000000" pitchFamily="2" charset="2"/>
              </a:rPr>
              <a:t> </a:t>
            </a:r>
            <a:r>
              <a:rPr lang="en-US" b="1" u="sng" dirty="0" smtClean="0">
                <a:solidFill>
                  <a:srgbClr val="00B050"/>
                </a:solidFill>
                <a:sym typeface="Wingdings" panose="05000000000000000000" pitchFamily="2" charset="2"/>
              </a:rPr>
              <a:t>25-30µm BCP </a:t>
            </a:r>
            <a:r>
              <a:rPr lang="en-US" u="sng" dirty="0" smtClean="0">
                <a:sym typeface="Wingdings" panose="05000000000000000000" pitchFamily="2" charset="2"/>
              </a:rPr>
              <a:t></a:t>
            </a:r>
            <a:r>
              <a:rPr lang="en-US" b="1" u="sng" dirty="0" smtClean="0">
                <a:solidFill>
                  <a:srgbClr val="FF0000"/>
                </a:solidFill>
                <a:sym typeface="Wingdings" panose="05000000000000000000" pitchFamily="2" charset="2"/>
              </a:rPr>
              <a:t>16 hours HPR</a:t>
            </a:r>
            <a:endParaRPr lang="en-US" b="1" u="sng" dirty="0">
              <a:solidFill>
                <a:srgbClr val="FF0000"/>
              </a:solidFill>
            </a:endParaRPr>
          </a:p>
        </p:txBody>
      </p:sp>
      <p:cxnSp>
        <p:nvCxnSpPr>
          <p:cNvPr id="14" name="Straight Arrow Connector 13"/>
          <p:cNvCxnSpPr>
            <a:stCxn id="3" idx="1"/>
            <a:endCxn id="9" idx="3"/>
          </p:cNvCxnSpPr>
          <p:nvPr/>
        </p:nvCxnSpPr>
        <p:spPr>
          <a:xfrm flipH="1">
            <a:off x="2735288" y="2167265"/>
            <a:ext cx="936104" cy="2536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 idx="2"/>
            <a:endCxn id="11" idx="3"/>
          </p:cNvCxnSpPr>
          <p:nvPr/>
        </p:nvCxnSpPr>
        <p:spPr>
          <a:xfrm flipH="1">
            <a:off x="2735288" y="2351931"/>
            <a:ext cx="3537457" cy="54802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2" idx="3"/>
          </p:cNvCxnSpPr>
          <p:nvPr/>
        </p:nvCxnSpPr>
        <p:spPr>
          <a:xfrm flipH="1">
            <a:off x="2735288" y="2308167"/>
            <a:ext cx="5256584" cy="12559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3" idx="3"/>
          </p:cNvCxnSpPr>
          <p:nvPr/>
        </p:nvCxnSpPr>
        <p:spPr>
          <a:xfrm flipH="1">
            <a:off x="2735288" y="2294076"/>
            <a:ext cx="5256584" cy="25517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513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266" y="52752"/>
            <a:ext cx="6120680" cy="908720"/>
          </a:xfrm>
        </p:spPr>
        <p:txBody>
          <a:bodyPr/>
          <a:lstStyle/>
          <a:p>
            <a:pPr algn="ctr"/>
            <a:r>
              <a:rPr lang="en-US" sz="2000" dirty="0" smtClean="0"/>
              <a:t>Q-curves of reprocessed cavities for the refurbished M-ECCTD</a:t>
            </a:r>
            <a:endParaRPr lang="en-US" sz="2000" dirty="0"/>
          </a:p>
        </p:txBody>
      </p:sp>
      <p:pic>
        <p:nvPicPr>
          <p:cNvPr id="3" name="Image 2"/>
          <p:cNvPicPr>
            <a:picLocks noChangeAspect="1"/>
          </p:cNvPicPr>
          <p:nvPr/>
        </p:nvPicPr>
        <p:blipFill rotWithShape="1">
          <a:blip r:embed="rId2" cstate="email">
            <a:extLst>
              <a:ext uri="{28A0092B-C50C-407E-A947-70E740481C1C}">
                <a14:useLocalDpi xmlns:a14="http://schemas.microsoft.com/office/drawing/2010/main"/>
              </a:ext>
            </a:extLst>
          </a:blip>
          <a:srcRect t="10652"/>
          <a:stretch/>
        </p:blipFill>
        <p:spPr>
          <a:xfrm>
            <a:off x="107504" y="1203096"/>
            <a:ext cx="5071429" cy="3691664"/>
          </a:xfrm>
          <a:prstGeom prst="rect">
            <a:avLst/>
          </a:prstGeom>
        </p:spPr>
      </p:pic>
      <p:sp>
        <p:nvSpPr>
          <p:cNvPr id="10" name="TextBox 8"/>
          <p:cNvSpPr txBox="1"/>
          <p:nvPr/>
        </p:nvSpPr>
        <p:spPr>
          <a:xfrm>
            <a:off x="5364088" y="1340768"/>
            <a:ext cx="3384376" cy="3416320"/>
          </a:xfrm>
          <a:prstGeom prst="rect">
            <a:avLst/>
          </a:prstGeom>
          <a:noFill/>
        </p:spPr>
        <p:txBody>
          <a:bodyPr wrap="square" rtlCol="0">
            <a:spAutoFit/>
          </a:bodyPr>
          <a:lstStyle/>
          <a:p>
            <a:pPr algn="just"/>
            <a:r>
              <a:rPr lang="it-IT" sz="1200" u="sng" dirty="0" smtClean="0"/>
              <a:t>MB01:</a:t>
            </a:r>
            <a:endParaRPr lang="it-IT" sz="1200" dirty="0"/>
          </a:p>
          <a:p>
            <a:pPr marL="285750" indent="-285750" algn="just">
              <a:buFont typeface="Arial" panose="020B0604020202020204" pitchFamily="34" charset="0"/>
              <a:buChar char="•"/>
            </a:pPr>
            <a:r>
              <a:rPr lang="it-IT" sz="1200" dirty="0" smtClean="0"/>
              <a:t>Prepared in ZANON</a:t>
            </a:r>
          </a:p>
          <a:p>
            <a:pPr marL="285750" indent="-285750" algn="just">
              <a:buFont typeface="Arial" panose="020B0604020202020204" pitchFamily="34" charset="0"/>
              <a:buChar char="•"/>
            </a:pPr>
            <a:r>
              <a:rPr lang="it-IT" sz="1200" dirty="0" smtClean="0"/>
              <a:t>Transport ZANON to LASA</a:t>
            </a:r>
          </a:p>
          <a:p>
            <a:pPr marL="285750" indent="-285750" algn="just">
              <a:buFont typeface="Arial" panose="020B0604020202020204" pitchFamily="34" charset="0"/>
              <a:buChar char="•"/>
            </a:pPr>
            <a:r>
              <a:rPr lang="it-IT" sz="1200" dirty="0" smtClean="0"/>
              <a:t>Test in VC in LASA</a:t>
            </a:r>
          </a:p>
          <a:p>
            <a:pPr marL="285750" indent="-285750" algn="just">
              <a:buFont typeface="Arial" panose="020B0604020202020204" pitchFamily="34" charset="0"/>
              <a:buChar char="•"/>
            </a:pPr>
            <a:r>
              <a:rPr lang="it-IT" sz="1200" dirty="0" smtClean="0"/>
              <a:t>Transport to Saclay</a:t>
            </a:r>
          </a:p>
          <a:p>
            <a:pPr marL="285750" indent="-285750" algn="just">
              <a:buFont typeface="Arial" panose="020B0604020202020204" pitchFamily="34" charset="0"/>
              <a:buChar char="•"/>
            </a:pPr>
            <a:endParaRPr lang="it-IT" sz="1200" dirty="0"/>
          </a:p>
          <a:p>
            <a:pPr algn="just"/>
            <a:r>
              <a:rPr lang="it-IT" sz="1200" u="sng" dirty="0" smtClean="0"/>
              <a:t>MP04:</a:t>
            </a:r>
          </a:p>
          <a:p>
            <a:pPr marL="171450" indent="-171450" algn="just">
              <a:buFont typeface="Arial" panose="020B0604020202020204" pitchFamily="34" charset="0"/>
              <a:buChar char="•"/>
            </a:pPr>
            <a:r>
              <a:rPr lang="en-US" sz="1200" dirty="0" smtClean="0"/>
              <a:t>Prepared and tested in Saclay</a:t>
            </a:r>
          </a:p>
          <a:p>
            <a:pPr marL="171450" indent="-171450" algn="just">
              <a:buFont typeface="Arial" panose="020B0604020202020204" pitchFamily="34" charset="0"/>
              <a:buChar char="•"/>
            </a:pPr>
            <a:endParaRPr lang="en-US" sz="1200" dirty="0"/>
          </a:p>
          <a:p>
            <a:pPr algn="just"/>
            <a:r>
              <a:rPr lang="en-US" sz="1200" u="sng" dirty="0" smtClean="0"/>
              <a:t>MP01 and MP02</a:t>
            </a:r>
            <a:r>
              <a:rPr lang="en-US" sz="1200" dirty="0" smtClean="0"/>
              <a:t>:</a:t>
            </a:r>
          </a:p>
          <a:p>
            <a:pPr marL="171450" indent="-171450" algn="just">
              <a:buFont typeface="Arial" panose="020B0604020202020204" pitchFamily="34" charset="0"/>
              <a:buChar char="•"/>
            </a:pPr>
            <a:r>
              <a:rPr lang="en-US" sz="1200" dirty="0" smtClean="0"/>
              <a:t>Prepared in ZANON</a:t>
            </a:r>
          </a:p>
          <a:p>
            <a:pPr marL="171450" indent="-171450" algn="just">
              <a:buFont typeface="Arial" panose="020B0604020202020204" pitchFamily="34" charset="0"/>
              <a:buChar char="•"/>
            </a:pPr>
            <a:r>
              <a:rPr lang="en-US" sz="1200" dirty="0" smtClean="0"/>
              <a:t>Transport ZANON to CEA</a:t>
            </a:r>
          </a:p>
          <a:p>
            <a:pPr marL="171450" indent="-171450" algn="just">
              <a:buFont typeface="Arial" panose="020B0604020202020204" pitchFamily="34" charset="0"/>
              <a:buChar char="•"/>
            </a:pPr>
            <a:r>
              <a:rPr lang="en-US" sz="1200" dirty="0" smtClean="0"/>
              <a:t>Test in VC in CEA</a:t>
            </a:r>
          </a:p>
          <a:p>
            <a:pPr lvl="1" algn="just"/>
            <a:r>
              <a:rPr lang="en-US" sz="1200" dirty="0" err="1" smtClean="0"/>
              <a:t>Eacc</a:t>
            </a:r>
            <a:r>
              <a:rPr lang="en-US" sz="1200" dirty="0" smtClean="0"/>
              <a:t> max was limited 18 &amp; 22MV/m to avoid breakdown due to possible alumina still stick inside.</a:t>
            </a:r>
          </a:p>
          <a:p>
            <a:pPr lvl="1" algn="just"/>
            <a:r>
              <a:rPr lang="en-US" sz="1200" dirty="0" smtClean="0"/>
              <a:t>It will be possible to push to higher field in the cryomodule.</a:t>
            </a:r>
            <a:endParaRPr lang="en-US" sz="1200" dirty="0"/>
          </a:p>
        </p:txBody>
      </p:sp>
      <p:sp>
        <p:nvSpPr>
          <p:cNvPr id="7" name="Rectangle 6"/>
          <p:cNvSpPr/>
          <p:nvPr/>
        </p:nvSpPr>
        <p:spPr>
          <a:xfrm>
            <a:off x="755576" y="5411728"/>
            <a:ext cx="7122435" cy="984885"/>
          </a:xfrm>
          <a:prstGeom prst="rect">
            <a:avLst/>
          </a:prstGeom>
          <a:ln>
            <a:solidFill>
              <a:schemeClr val="bg1">
                <a:lumMod val="50000"/>
              </a:schemeClr>
            </a:solidFill>
          </a:ln>
        </p:spPr>
        <p:txBody>
          <a:bodyPr wrap="square">
            <a:spAutoFit/>
          </a:bodyPr>
          <a:lstStyle/>
          <a:p>
            <a:pPr algn="just"/>
            <a:r>
              <a:rPr lang="en-US" sz="1600" b="1" u="sng" dirty="0" smtClean="0"/>
              <a:t>Conclusions:</a:t>
            </a:r>
          </a:p>
          <a:p>
            <a:pPr marL="628650" lvl="1" indent="-171450" algn="just">
              <a:buFont typeface="Arial" panose="020B0604020202020204" pitchFamily="34" charset="0"/>
              <a:buChar char="•"/>
            </a:pPr>
            <a:r>
              <a:rPr lang="en-US" sz="1400" b="1" dirty="0" smtClean="0"/>
              <a:t>4 cavities for the refurbished M-ECCTD</a:t>
            </a:r>
          </a:p>
          <a:p>
            <a:pPr marL="628650" lvl="1" indent="-171450" algn="just">
              <a:buFont typeface="Arial" panose="020B0604020202020204" pitchFamily="34" charset="0"/>
              <a:buChar char="•"/>
            </a:pPr>
            <a:r>
              <a:rPr lang="en-US" sz="1400" b="1" dirty="0" smtClean="0"/>
              <a:t>ZANON processing is very efficient (</a:t>
            </a:r>
            <a:r>
              <a:rPr lang="en-US" sz="1400" b="1" dirty="0"/>
              <a:t>5 </a:t>
            </a:r>
            <a:r>
              <a:rPr lang="en-US" sz="1400" b="1" dirty="0" smtClean="0"/>
              <a:t>preparations =&gt; 5 good results)</a:t>
            </a:r>
          </a:p>
          <a:p>
            <a:pPr marL="628650" lvl="1" indent="-171450" algn="just">
              <a:buFont typeface="Arial" panose="020B0604020202020204" pitchFamily="34" charset="0"/>
              <a:buChar char="•"/>
            </a:pPr>
            <a:r>
              <a:rPr lang="en-US" sz="1400" b="1" dirty="0" smtClean="0"/>
              <a:t>Transport boxes and shipment: no degradation for 3 cavities</a:t>
            </a:r>
            <a:endParaRPr lang="en-US" sz="1400" b="1" dirty="0"/>
          </a:p>
        </p:txBody>
      </p:sp>
    </p:spTree>
    <p:extLst>
      <p:ext uri="{BB962C8B-B14F-4D97-AF65-F5344CB8AC3E}">
        <p14:creationId xmlns:p14="http://schemas.microsoft.com/office/powerpoint/2010/main" val="2576406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9353" y="155195"/>
            <a:ext cx="6767078" cy="547845"/>
          </a:xfrm>
          <a:prstGeom prst="rect">
            <a:avLst/>
          </a:prstGeom>
        </p:spPr>
        <p:txBody>
          <a:bodyPr/>
          <a:lstStyle/>
          <a:p>
            <a:pPr algn="ctr" eaLnBrk="0" hangingPunct="0"/>
            <a:r>
              <a:rPr lang="fr-FR" sz="2000" b="1" kern="0" dirty="0" smtClean="0">
                <a:solidFill>
                  <a:schemeClr val="bg1"/>
                </a:solidFill>
                <a:latin typeface="+mj-lt"/>
                <a:ea typeface="+mj-ea"/>
                <a:cs typeface="+mj-cs"/>
                <a:sym typeface="Lucida Grande" charset="0"/>
              </a:rPr>
              <a:t>General </a:t>
            </a:r>
            <a:r>
              <a:rPr lang="fr-FR" sz="2000" b="1" kern="0" dirty="0" err="1" smtClean="0">
                <a:solidFill>
                  <a:schemeClr val="bg1"/>
                </a:solidFill>
                <a:latin typeface="+mj-lt"/>
                <a:ea typeface="+mj-ea"/>
                <a:cs typeface="+mj-cs"/>
                <a:sym typeface="Lucida Grande" charset="0"/>
              </a:rPr>
              <a:t>view</a:t>
            </a:r>
            <a:r>
              <a:rPr lang="fr-FR" sz="2000" b="1" kern="0" dirty="0" smtClean="0">
                <a:solidFill>
                  <a:schemeClr val="bg1"/>
                </a:solidFill>
                <a:latin typeface="+mj-lt"/>
                <a:ea typeface="+mj-ea"/>
                <a:cs typeface="+mj-cs"/>
                <a:sym typeface="Lucida Grande" charset="0"/>
              </a:rPr>
              <a:t> of the CEA/</a:t>
            </a:r>
            <a:r>
              <a:rPr lang="fr-FR" sz="2000" b="1" kern="0" dirty="0" err="1" smtClean="0">
                <a:solidFill>
                  <a:schemeClr val="bg1"/>
                </a:solidFill>
                <a:latin typeface="+mj-lt"/>
                <a:ea typeface="+mj-ea"/>
                <a:cs typeface="+mj-cs"/>
                <a:sym typeface="Lucida Grande" charset="0"/>
              </a:rPr>
              <a:t>Irfu</a:t>
            </a:r>
            <a:r>
              <a:rPr lang="fr-FR" sz="2000" b="1" kern="0" dirty="0" smtClean="0">
                <a:solidFill>
                  <a:schemeClr val="bg1"/>
                </a:solidFill>
                <a:latin typeface="+mj-lt"/>
                <a:ea typeface="+mj-ea"/>
                <a:cs typeface="+mj-cs"/>
                <a:sym typeface="Lucida Grande" charset="0"/>
              </a:rPr>
              <a:t> in </a:t>
            </a:r>
            <a:r>
              <a:rPr lang="fr-FR" sz="2000" b="1" kern="0" dirty="0" err="1" smtClean="0">
                <a:solidFill>
                  <a:schemeClr val="bg1"/>
                </a:solidFill>
                <a:latin typeface="+mj-lt"/>
                <a:ea typeface="+mj-ea"/>
                <a:cs typeface="+mj-cs"/>
                <a:sym typeface="Lucida Grande" charset="0"/>
              </a:rPr>
              <a:t>kind</a:t>
            </a:r>
            <a:r>
              <a:rPr lang="fr-FR" sz="2000" b="1" kern="0" dirty="0" smtClean="0">
                <a:solidFill>
                  <a:schemeClr val="bg1"/>
                </a:solidFill>
                <a:latin typeface="+mj-lt"/>
                <a:ea typeface="+mj-ea"/>
                <a:cs typeface="+mj-cs"/>
                <a:sym typeface="Lucida Grande" charset="0"/>
              </a:rPr>
              <a:t> contributions to the ESS </a:t>
            </a:r>
            <a:r>
              <a:rPr lang="fr-FR" sz="2000" b="1" kern="0" dirty="0" err="1" smtClean="0">
                <a:solidFill>
                  <a:schemeClr val="bg1"/>
                </a:solidFill>
                <a:latin typeface="+mj-lt"/>
                <a:ea typeface="+mj-ea"/>
                <a:cs typeface="+mj-cs"/>
                <a:sym typeface="Lucida Grande" charset="0"/>
              </a:rPr>
              <a:t>accelerator</a:t>
            </a:r>
            <a:endParaRPr lang="fr-FR" sz="2000" b="1" kern="0" dirty="0" smtClean="0">
              <a:solidFill>
                <a:schemeClr val="bg1"/>
              </a:solidFill>
              <a:latin typeface="+mj-lt"/>
              <a:ea typeface="+mj-ea"/>
              <a:cs typeface="+mj-cs"/>
              <a:sym typeface="Lucida Grande" charset="0"/>
            </a:endParaRPr>
          </a:p>
        </p:txBody>
      </p:sp>
      <p:sp>
        <p:nvSpPr>
          <p:cNvPr id="193" name="Rectangle 192"/>
          <p:cNvSpPr/>
          <p:nvPr/>
        </p:nvSpPr>
        <p:spPr>
          <a:xfrm>
            <a:off x="251320" y="5556310"/>
            <a:ext cx="6874334" cy="861774"/>
          </a:xfrm>
          <a:prstGeom prst="rect">
            <a:avLst/>
          </a:prstGeom>
        </p:spPr>
        <p:txBody>
          <a:bodyPr wrap="square">
            <a:spAutoFit/>
          </a:bodyPr>
          <a:lstStyle/>
          <a:p>
            <a:pPr marL="0" lvl="2" eaLnBrk="0" hangingPunct="0"/>
            <a:r>
              <a:rPr lang="fr-FR" sz="1600" b="1" kern="0" dirty="0" smtClean="0">
                <a:sym typeface="Lucida Grande" charset="0"/>
              </a:rPr>
              <a:t>Diagnostics</a:t>
            </a:r>
            <a:r>
              <a:rPr lang="fr-FR" sz="1600" kern="0" dirty="0" smtClean="0">
                <a:sym typeface="Lucida Grande" charset="0"/>
              </a:rPr>
              <a:t> (EMU &amp; Doppler sur la LEBT + NIPM + </a:t>
            </a:r>
            <a:r>
              <a:rPr lang="fr-FR" sz="1600" kern="0" dirty="0" err="1" smtClean="0">
                <a:sym typeface="Lucida Grande" charset="0"/>
              </a:rPr>
              <a:t>nBLM</a:t>
            </a:r>
            <a:r>
              <a:rPr lang="fr-FR" sz="1600" kern="0" dirty="0" smtClean="0">
                <a:sym typeface="Lucida Grande" charset="0"/>
              </a:rPr>
              <a:t>)</a:t>
            </a:r>
          </a:p>
          <a:p>
            <a:pPr marL="0" lvl="2" eaLnBrk="0" hangingPunct="0"/>
            <a:endParaRPr lang="fr-FR" sz="1600" kern="0" dirty="0">
              <a:sym typeface="Lucida Grande" charset="0"/>
            </a:endParaRPr>
          </a:p>
          <a:p>
            <a:pPr marL="0" lvl="2" eaLnBrk="0" hangingPunct="0"/>
            <a:r>
              <a:rPr lang="fr-FR" sz="1600" kern="0" dirty="0" smtClean="0">
                <a:sym typeface="Lucida Grande" charset="0"/>
              </a:rPr>
              <a:t>Parts of </a:t>
            </a:r>
            <a:r>
              <a:rPr lang="fr-FR" sz="1600" b="1" kern="0" dirty="0" smtClean="0">
                <a:sym typeface="Lucida Grande" charset="0"/>
              </a:rPr>
              <a:t>Control System </a:t>
            </a:r>
            <a:r>
              <a:rPr lang="fr-FR" sz="1600" kern="0" dirty="0" smtClean="0">
                <a:sym typeface="Lucida Grande" charset="0"/>
              </a:rPr>
              <a:t>(Source, LEBT, RFQ, </a:t>
            </a:r>
            <a:r>
              <a:rPr lang="fr-FR" sz="1600" kern="0" dirty="0" err="1" smtClean="0">
                <a:sym typeface="Lucida Grande" charset="0"/>
              </a:rPr>
              <a:t>nBLM</a:t>
            </a:r>
            <a:r>
              <a:rPr lang="fr-FR" sz="1600" kern="0" dirty="0" smtClean="0">
                <a:sym typeface="Lucida Grande" charset="0"/>
              </a:rPr>
              <a:t>)</a:t>
            </a:r>
          </a:p>
        </p:txBody>
      </p:sp>
      <p:grpSp>
        <p:nvGrpSpPr>
          <p:cNvPr id="6" name="Groupe 5"/>
          <p:cNvGrpSpPr/>
          <p:nvPr/>
        </p:nvGrpSpPr>
        <p:grpSpPr>
          <a:xfrm>
            <a:off x="40595" y="1217349"/>
            <a:ext cx="9074007" cy="327038"/>
            <a:chOff x="35496" y="5687670"/>
            <a:chExt cx="9074007" cy="327038"/>
          </a:xfrm>
        </p:grpSpPr>
        <p:pic>
          <p:nvPicPr>
            <p:cNvPr id="7" name="Picture 69" descr="Untitled.pd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496" y="5733256"/>
              <a:ext cx="9074007" cy="258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Rectangle 7"/>
            <p:cNvSpPr/>
            <p:nvPr/>
          </p:nvSpPr>
          <p:spPr>
            <a:xfrm>
              <a:off x="1900583" y="5726044"/>
              <a:ext cx="774571" cy="261610"/>
            </a:xfrm>
            <a:prstGeom prst="rect">
              <a:avLst/>
            </a:prstGeom>
          </p:spPr>
          <p:txBody>
            <a:bodyPr wrap="none">
              <a:spAutoFit/>
            </a:bodyPr>
            <a:lstStyle/>
            <a:p>
              <a:pPr lvl="0">
                <a:defRPr/>
              </a:pPr>
              <a:r>
                <a:rPr lang="en-US" sz="1100" dirty="0">
                  <a:solidFill>
                    <a:srgbClr val="FFFFFF"/>
                  </a:solidFill>
                  <a:effectLst>
                    <a:outerShdw blurRad="38100" dist="38100" dir="2700000" algn="tl">
                      <a:srgbClr val="000000"/>
                    </a:outerShdw>
                  </a:effectLst>
                  <a:cs typeface="Gill Sans" charset="0"/>
                </a:rPr>
                <a:t>Medium β</a:t>
              </a:r>
              <a:endParaRPr lang="en-US" sz="1050" dirty="0">
                <a:solidFill>
                  <a:prstClr val="black"/>
                </a:solidFill>
                <a:cs typeface="Gill Sans Light" charset="0"/>
              </a:endParaRPr>
            </a:p>
          </p:txBody>
        </p:sp>
        <p:sp>
          <p:nvSpPr>
            <p:cNvPr id="9" name="Rectangle 8"/>
            <p:cNvSpPr/>
            <p:nvPr/>
          </p:nvSpPr>
          <p:spPr>
            <a:xfrm>
              <a:off x="3699679" y="5726044"/>
              <a:ext cx="551754" cy="261610"/>
            </a:xfrm>
            <a:prstGeom prst="rect">
              <a:avLst/>
            </a:prstGeom>
          </p:spPr>
          <p:txBody>
            <a:bodyPr wrap="none">
              <a:spAutoFit/>
            </a:bodyPr>
            <a:lstStyle/>
            <a:p>
              <a:pPr lvl="0">
                <a:defRPr/>
              </a:pPr>
              <a:r>
                <a:rPr lang="en-US" sz="1100" dirty="0">
                  <a:solidFill>
                    <a:srgbClr val="FFFFFF"/>
                  </a:solidFill>
                  <a:effectLst>
                    <a:outerShdw blurRad="38100" dist="38100" dir="2700000" algn="tl">
                      <a:srgbClr val="000000"/>
                    </a:outerShdw>
                  </a:effectLst>
                  <a:cs typeface="Gill Sans" charset="0"/>
                </a:rPr>
                <a:t>High β</a:t>
              </a:r>
              <a:endParaRPr lang="en-US" sz="1050" dirty="0">
                <a:solidFill>
                  <a:prstClr val="black"/>
                </a:solidFill>
                <a:cs typeface="Gill Sans Light" charset="0"/>
              </a:endParaRPr>
            </a:p>
          </p:txBody>
        </p:sp>
        <p:sp>
          <p:nvSpPr>
            <p:cNvPr id="10" name="AutoShape 11"/>
            <p:cNvSpPr>
              <a:spLocks/>
            </p:cNvSpPr>
            <p:nvPr/>
          </p:nvSpPr>
          <p:spPr bwMode="auto">
            <a:xfrm>
              <a:off x="947210" y="5694819"/>
              <a:ext cx="636372" cy="314742"/>
            </a:xfrm>
            <a:prstGeom prst="roundRect">
              <a:avLst>
                <a:gd name="adj" fmla="val 29731"/>
              </a:avLst>
            </a:prstGeom>
            <a:extLst/>
          </p:spPr>
          <p:txBody>
            <a:bodyPr wrap="none">
              <a:spAutoFit/>
            </a:bodyPr>
            <a:lstStyle/>
            <a:p>
              <a:r>
                <a:rPr lang="en-US" sz="1100" dirty="0">
                  <a:solidFill>
                    <a:srgbClr val="FFFFFF"/>
                  </a:solidFill>
                  <a:effectLst>
                    <a:outerShdw blurRad="38100" dist="38100" dir="2700000" algn="tl">
                      <a:srgbClr val="000000"/>
                    </a:outerShdw>
                  </a:effectLst>
                  <a:cs typeface="Gill Sans" charset="0"/>
                </a:rPr>
                <a:t>Spokes</a:t>
              </a:r>
            </a:p>
          </p:txBody>
        </p:sp>
        <p:sp>
          <p:nvSpPr>
            <p:cNvPr id="11" name="Rectangle 10"/>
            <p:cNvSpPr/>
            <p:nvPr/>
          </p:nvSpPr>
          <p:spPr>
            <a:xfrm>
              <a:off x="5885952" y="5749127"/>
              <a:ext cx="1039067" cy="215444"/>
            </a:xfrm>
            <a:prstGeom prst="rect">
              <a:avLst/>
            </a:prstGeom>
          </p:spPr>
          <p:txBody>
            <a:bodyPr wrap="none">
              <a:spAutoFit/>
            </a:bodyPr>
            <a:lstStyle/>
            <a:p>
              <a:pPr lvl="0">
                <a:defRPr/>
              </a:pPr>
              <a:r>
                <a:rPr lang="en-US" sz="800" dirty="0">
                  <a:solidFill>
                    <a:srgbClr val="FFFFFF"/>
                  </a:solidFill>
                  <a:effectLst>
                    <a:outerShdw blurRad="38100" dist="38100" dir="2700000" algn="tl">
                      <a:srgbClr val="000000"/>
                    </a:outerShdw>
                  </a:effectLst>
                  <a:cs typeface="Gill Sans" charset="0"/>
                </a:rPr>
                <a:t>HEBT &amp; Contingency</a:t>
              </a:r>
              <a:endParaRPr lang="en-US" sz="1050" dirty="0">
                <a:solidFill>
                  <a:prstClr val="black"/>
                </a:solidFill>
                <a:cs typeface="Gill Sans Light" charset="0"/>
              </a:endParaRPr>
            </a:p>
          </p:txBody>
        </p:sp>
        <p:sp>
          <p:nvSpPr>
            <p:cNvPr id="12" name="Rectangle 11"/>
            <p:cNvSpPr/>
            <p:nvPr/>
          </p:nvSpPr>
          <p:spPr>
            <a:xfrm>
              <a:off x="342321" y="5687670"/>
              <a:ext cx="399468" cy="261610"/>
            </a:xfrm>
            <a:prstGeom prst="rect">
              <a:avLst/>
            </a:prstGeom>
          </p:spPr>
          <p:txBody>
            <a:bodyPr wrap="none">
              <a:spAutoFit/>
            </a:bodyPr>
            <a:lstStyle/>
            <a:p>
              <a:pPr lvl="0">
                <a:defRPr/>
              </a:pPr>
              <a:r>
                <a:rPr lang="en-US" sz="1100" dirty="0">
                  <a:solidFill>
                    <a:srgbClr val="FFFFFF"/>
                  </a:solidFill>
                  <a:effectLst>
                    <a:outerShdw blurRad="38100" dist="38100" dir="2700000" algn="tl">
                      <a:srgbClr val="000000"/>
                    </a:outerShdw>
                  </a:effectLst>
                  <a:cs typeface="Gill Sans" charset="0"/>
                </a:rPr>
                <a:t>DTL</a:t>
              </a:r>
              <a:endParaRPr lang="en-US" sz="1050" dirty="0">
                <a:solidFill>
                  <a:prstClr val="black"/>
                </a:solidFill>
                <a:cs typeface="Gill Sans Light" charset="0"/>
              </a:endParaRPr>
            </a:p>
          </p:txBody>
        </p:sp>
        <p:sp>
          <p:nvSpPr>
            <p:cNvPr id="13" name="Rectangle 12"/>
            <p:cNvSpPr/>
            <p:nvPr/>
          </p:nvSpPr>
          <p:spPr>
            <a:xfrm>
              <a:off x="7204068" y="5751079"/>
              <a:ext cx="1039067" cy="215444"/>
            </a:xfrm>
            <a:prstGeom prst="rect">
              <a:avLst/>
            </a:prstGeom>
          </p:spPr>
          <p:txBody>
            <a:bodyPr wrap="none">
              <a:spAutoFit/>
            </a:bodyPr>
            <a:lstStyle/>
            <a:p>
              <a:pPr lvl="0">
                <a:defRPr/>
              </a:pPr>
              <a:r>
                <a:rPr lang="en-US" sz="800" dirty="0">
                  <a:solidFill>
                    <a:srgbClr val="FFFFFF"/>
                  </a:solidFill>
                  <a:effectLst>
                    <a:outerShdw blurRad="38100" dist="38100" dir="2700000" algn="tl">
                      <a:srgbClr val="000000"/>
                    </a:outerShdw>
                  </a:effectLst>
                  <a:cs typeface="Gill Sans" charset="0"/>
                </a:rPr>
                <a:t>HEBT &amp; Contingency</a:t>
              </a:r>
              <a:endParaRPr lang="en-US" sz="1050" dirty="0">
                <a:solidFill>
                  <a:prstClr val="black"/>
                </a:solidFill>
                <a:cs typeface="Gill Sans Light" charset="0"/>
              </a:endParaRPr>
            </a:p>
          </p:txBody>
        </p:sp>
        <p:sp>
          <p:nvSpPr>
            <p:cNvPr id="14" name="Rectangle 13"/>
            <p:cNvSpPr/>
            <p:nvPr/>
          </p:nvSpPr>
          <p:spPr>
            <a:xfrm>
              <a:off x="8313762" y="5715524"/>
              <a:ext cx="570734" cy="299184"/>
            </a:xfrm>
            <a:prstGeom prst="rect">
              <a:avLst/>
            </a:prstGeom>
          </p:spPr>
          <p:txBody>
            <a:bodyPr wrap="none">
              <a:spAutoFit/>
            </a:bodyPr>
            <a:lstStyle/>
            <a:p>
              <a:pPr>
                <a:lnSpc>
                  <a:spcPct val="120000"/>
                </a:lnSpc>
                <a:defRPr/>
              </a:pPr>
              <a:r>
                <a:rPr lang="en-US" sz="1200" dirty="0">
                  <a:solidFill>
                    <a:srgbClr val="FFFFFF"/>
                  </a:solidFill>
                  <a:effectLst>
                    <a:outerShdw blurRad="38100" dist="38100" dir="2700000" algn="tl">
                      <a:srgbClr val="000000"/>
                    </a:outerShdw>
                  </a:effectLst>
                  <a:cs typeface="Gill Sans" charset="0"/>
                </a:rPr>
                <a:t>Target</a:t>
              </a:r>
              <a:endParaRPr lang="en-US" sz="1100" dirty="0">
                <a:cs typeface="Gill Sans Light" charset="0"/>
              </a:endParaRPr>
            </a:p>
          </p:txBody>
        </p:sp>
      </p:grpSp>
      <p:sp>
        <p:nvSpPr>
          <p:cNvPr id="16" name="Ellipse 15"/>
          <p:cNvSpPr/>
          <p:nvPr/>
        </p:nvSpPr>
        <p:spPr>
          <a:xfrm>
            <a:off x="1537164" y="1190123"/>
            <a:ext cx="4318726" cy="394037"/>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lipse 16"/>
          <p:cNvSpPr/>
          <p:nvPr/>
        </p:nvSpPr>
        <p:spPr>
          <a:xfrm>
            <a:off x="5099" y="1200669"/>
            <a:ext cx="378833" cy="383491"/>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Espace réservé du contenu 2"/>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51185" y="1600418"/>
            <a:ext cx="2161518" cy="1263729"/>
          </a:xfrm>
          <a:prstGeom prst="rect">
            <a:avLst/>
          </a:prstGeom>
          <a:noFill/>
        </p:spPr>
      </p:pic>
      <p:pic>
        <p:nvPicPr>
          <p:cNvPr id="25" name="Picture 2" descr="C:\D\Projets\ESS\CALHI\Project3&amp;8\images\images ECCTD 20140828\2013-01-09 cryo-elliptique 10.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19781" y="1608436"/>
            <a:ext cx="2432695" cy="1137530"/>
          </a:xfrm>
          <a:prstGeom prst="rect">
            <a:avLst/>
          </a:prstGeom>
          <a:noFill/>
          <a:extLst>
            <a:ext uri="{909E8E84-426E-40DD-AFC4-6F175D3DCCD1}">
              <a14:hiddenFill xmlns:a14="http://schemas.microsoft.com/office/drawing/2010/main">
                <a:solidFill>
                  <a:srgbClr val="FFFFFF"/>
                </a:solidFill>
              </a14:hiddenFill>
            </a:ext>
          </a:extLst>
        </p:spPr>
      </p:pic>
      <p:cxnSp>
        <p:nvCxnSpPr>
          <p:cNvPr id="182" name="Connecteur droit avec flèche 181"/>
          <p:cNvCxnSpPr/>
          <p:nvPr/>
        </p:nvCxnSpPr>
        <p:spPr bwMode="auto">
          <a:xfrm flipH="1" flipV="1">
            <a:off x="215760" y="1294506"/>
            <a:ext cx="235743" cy="474774"/>
          </a:xfrm>
          <a:prstGeom prst="straightConnector1">
            <a:avLst/>
          </a:prstGeom>
          <a:blipFill dpi="0" rotWithShape="0">
            <a:blip r:embed="rId7">
              <a:extLst>
                <a:ext uri="{28A0092B-C50C-407E-A947-70E740481C1C}">
                  <a14:useLocalDpi xmlns:a14="http://schemas.microsoft.com/office/drawing/2010/main"/>
                </a:ext>
              </a:extLst>
            </a:blip>
            <a:srcRect/>
            <a:tile tx="0" ty="0" sx="100000" sy="100000" flip="none" algn="tl"/>
          </a:blipFill>
          <a:ln w="25400" cap="flat" cmpd="sng" algn="ctr">
            <a:solidFill>
              <a:srgbClr val="000000"/>
            </a:solidFill>
            <a:prstDash val="solid"/>
            <a:round/>
            <a:headEnd type="none" w="med" len="med"/>
            <a:tailEnd type="arrow"/>
          </a:ln>
          <a:effectLst/>
        </p:spPr>
      </p:cxnSp>
      <p:sp>
        <p:nvSpPr>
          <p:cNvPr id="186" name="ZoneTexte 185"/>
          <p:cNvSpPr txBox="1"/>
          <p:nvPr/>
        </p:nvSpPr>
        <p:spPr>
          <a:xfrm>
            <a:off x="253058" y="3502715"/>
            <a:ext cx="3721729" cy="1538883"/>
          </a:xfrm>
          <a:prstGeom prst="rect">
            <a:avLst/>
          </a:prstGeom>
          <a:noFill/>
        </p:spPr>
        <p:txBody>
          <a:bodyPr wrap="square" rtlCol="0">
            <a:spAutoFit/>
          </a:bodyPr>
          <a:lstStyle/>
          <a:p>
            <a:r>
              <a:rPr lang="fr-FR" sz="1600" b="1" dirty="0" smtClean="0"/>
              <a:t>2 prototype cryomodules </a:t>
            </a:r>
            <a:r>
              <a:rPr lang="fr-FR" sz="1600" dirty="0" smtClean="0"/>
              <a:t>medium &amp; high beta (+ RF power tests at Saclay)</a:t>
            </a:r>
          </a:p>
          <a:p>
            <a:endParaRPr lang="fr-FR" sz="1600" dirty="0" smtClean="0"/>
          </a:p>
          <a:p>
            <a:endParaRPr lang="fr-FR" sz="1600" dirty="0" smtClean="0"/>
          </a:p>
          <a:p>
            <a:r>
              <a:rPr lang="fr-FR" sz="1600" b="1" dirty="0" smtClean="0"/>
              <a:t>30 Cryomodules of the </a:t>
            </a:r>
            <a:r>
              <a:rPr lang="fr-FR" sz="1600" b="1" dirty="0" err="1" smtClean="0"/>
              <a:t>series</a:t>
            </a:r>
            <a:r>
              <a:rPr lang="fr-FR" sz="1600" b="1" dirty="0" smtClean="0"/>
              <a:t> </a:t>
            </a:r>
            <a:r>
              <a:rPr lang="fr-FR" sz="1400" dirty="0" smtClean="0"/>
              <a:t>(</a:t>
            </a:r>
            <a:r>
              <a:rPr lang="fr-FR" sz="1400" dirty="0" err="1" smtClean="0"/>
              <a:t>elliptical</a:t>
            </a:r>
            <a:r>
              <a:rPr lang="fr-FR" sz="1400" dirty="0" smtClean="0"/>
              <a:t> </a:t>
            </a:r>
            <a:r>
              <a:rPr lang="fr-FR" sz="1400" dirty="0" err="1" smtClean="0"/>
              <a:t>cavities</a:t>
            </a:r>
            <a:r>
              <a:rPr lang="fr-FR" sz="1400" dirty="0" smtClean="0"/>
              <a:t> </a:t>
            </a:r>
            <a:r>
              <a:rPr lang="fr-FR" sz="1400" dirty="0" err="1" smtClean="0"/>
              <a:t>provided</a:t>
            </a:r>
            <a:r>
              <a:rPr lang="fr-FR" sz="1400" dirty="0" smtClean="0"/>
              <a:t> by INFN &amp; STFC)</a:t>
            </a:r>
            <a:endParaRPr lang="fr-FR" sz="1400" dirty="0"/>
          </a:p>
        </p:txBody>
      </p:sp>
      <p:sp>
        <p:nvSpPr>
          <p:cNvPr id="191" name="ZoneTexte 190"/>
          <p:cNvSpPr txBox="1"/>
          <p:nvPr/>
        </p:nvSpPr>
        <p:spPr>
          <a:xfrm>
            <a:off x="176260" y="2474675"/>
            <a:ext cx="741788" cy="307777"/>
          </a:xfrm>
          <a:prstGeom prst="rect">
            <a:avLst/>
          </a:prstGeom>
          <a:noFill/>
        </p:spPr>
        <p:txBody>
          <a:bodyPr wrap="square" rtlCol="0">
            <a:spAutoFit/>
          </a:bodyPr>
          <a:lstStyle/>
          <a:p>
            <a:r>
              <a:rPr lang="fr-FR" sz="1400" b="1" dirty="0" smtClean="0"/>
              <a:t>RFQ</a:t>
            </a:r>
            <a:endParaRPr lang="fr-FR" sz="1400" b="1" dirty="0"/>
          </a:p>
        </p:txBody>
      </p:sp>
      <p:cxnSp>
        <p:nvCxnSpPr>
          <p:cNvPr id="23" name="Connecteur droit avec flèche 22"/>
          <p:cNvCxnSpPr/>
          <p:nvPr/>
        </p:nvCxnSpPr>
        <p:spPr bwMode="auto">
          <a:xfrm flipH="1" flipV="1">
            <a:off x="3596680" y="1584163"/>
            <a:ext cx="187107" cy="366053"/>
          </a:xfrm>
          <a:prstGeom prst="straightConnector1">
            <a:avLst/>
          </a:prstGeom>
          <a:blipFill dpi="0" rotWithShape="0">
            <a:blip r:embed="rId7">
              <a:extLst>
                <a:ext uri="{28A0092B-C50C-407E-A947-70E740481C1C}">
                  <a14:useLocalDpi xmlns:a14="http://schemas.microsoft.com/office/drawing/2010/main"/>
                </a:ext>
              </a:extLst>
            </a:blip>
            <a:srcRect/>
            <a:tile tx="0" ty="0" sx="100000" sy="100000" flip="none" algn="tl"/>
          </a:blipFill>
          <a:ln w="25400" cap="flat" cmpd="sng" algn="ctr">
            <a:solidFill>
              <a:srgbClr val="000000"/>
            </a:solidFill>
            <a:prstDash val="solid"/>
            <a:round/>
            <a:headEnd type="none" w="med" len="med"/>
            <a:tailEnd type="arrow"/>
          </a:ln>
          <a:effectLst/>
        </p:spPr>
      </p:cxnSp>
      <p:sp>
        <p:nvSpPr>
          <p:cNvPr id="56" name="Rectangle 55"/>
          <p:cNvSpPr/>
          <p:nvPr/>
        </p:nvSpPr>
        <p:spPr>
          <a:xfrm>
            <a:off x="6037830" y="1854035"/>
            <a:ext cx="2566398" cy="646331"/>
          </a:xfrm>
          <a:prstGeom prst="rect">
            <a:avLst/>
          </a:prstGeom>
          <a:ln>
            <a:solidFill>
              <a:schemeClr val="tx1"/>
            </a:solidFill>
          </a:ln>
        </p:spPr>
        <p:txBody>
          <a:bodyPr wrap="square">
            <a:spAutoFit/>
          </a:bodyPr>
          <a:lstStyle/>
          <a:p>
            <a:pPr marL="0" lvl="2" algn="r" eaLnBrk="0" hangingPunct="0"/>
            <a:r>
              <a:rPr lang="fr-FR" sz="1200" kern="0" dirty="0" smtClean="0">
                <a:sym typeface="Lucida Grande" charset="0"/>
              </a:rPr>
              <a:t>Collaboration </a:t>
            </a:r>
            <a:r>
              <a:rPr lang="fr-FR" sz="1200" kern="0" dirty="0" err="1" smtClean="0">
                <a:sym typeface="Lucida Grande" charset="0"/>
              </a:rPr>
              <a:t>with</a:t>
            </a:r>
            <a:r>
              <a:rPr lang="fr-FR" sz="1200" kern="0" dirty="0" smtClean="0">
                <a:sym typeface="Lucida Grande" charset="0"/>
              </a:rPr>
              <a:t> IPN Orsay for the design of the cryostat of the </a:t>
            </a:r>
            <a:r>
              <a:rPr lang="fr-FR" sz="1200" kern="0" dirty="0" err="1" smtClean="0">
                <a:sym typeface="Lucida Grande" charset="0"/>
              </a:rPr>
              <a:t>elliptical</a:t>
            </a:r>
            <a:r>
              <a:rPr lang="fr-FR" sz="1200" kern="0" dirty="0" smtClean="0">
                <a:sym typeface="Lucida Grande" charset="0"/>
              </a:rPr>
              <a:t> cryomodules</a:t>
            </a:r>
            <a:endParaRPr lang="fr-FR" sz="1200" kern="0" dirty="0">
              <a:sym typeface="Lucida Grande" charset="0"/>
            </a:endParaRPr>
          </a:p>
        </p:txBody>
      </p:sp>
      <p:pic>
        <p:nvPicPr>
          <p:cNvPr id="49" name="Image 4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04967" y="2566288"/>
            <a:ext cx="837908" cy="487452"/>
          </a:xfrm>
          <a:prstGeom prst="rect">
            <a:avLst/>
          </a:prstGeom>
        </p:spPr>
      </p:pic>
      <p:sp>
        <p:nvSpPr>
          <p:cNvPr id="26" name="Rectangle 25"/>
          <p:cNvSpPr/>
          <p:nvPr/>
        </p:nvSpPr>
        <p:spPr>
          <a:xfrm>
            <a:off x="5367722" y="3621479"/>
            <a:ext cx="3515865" cy="461665"/>
          </a:xfrm>
          <a:prstGeom prst="rect">
            <a:avLst/>
          </a:prstGeom>
          <a:solidFill>
            <a:srgbClr val="FFFF00"/>
          </a:solidFill>
        </p:spPr>
        <p:txBody>
          <a:bodyPr wrap="square">
            <a:spAutoFit/>
          </a:bodyPr>
          <a:lstStyle/>
          <a:p>
            <a:pPr marL="171450" lvl="2" indent="-171450" eaLnBrk="0" hangingPunct="0">
              <a:buFont typeface="Arial" panose="020B0604020202020204" pitchFamily="34" charset="0"/>
              <a:buChar char="•"/>
            </a:pPr>
            <a:r>
              <a:rPr lang="fr-FR" sz="1200" b="1" i="1" kern="0" dirty="0" err="1" smtClean="0">
                <a:sym typeface="Lucida Grande" charset="0"/>
              </a:rPr>
              <a:t>Presentation</a:t>
            </a:r>
            <a:r>
              <a:rPr lang="fr-FR" sz="1200" b="1" i="1" kern="0" dirty="0" smtClean="0">
                <a:sym typeface="Lucida Grande" charset="0"/>
              </a:rPr>
              <a:t>: </a:t>
            </a:r>
            <a:r>
              <a:rPr lang="fr-FR" sz="1200" b="1" i="1" kern="0" dirty="0">
                <a:sym typeface="Lucida Grande" charset="0"/>
              </a:rPr>
              <a:t>Han </a:t>
            </a:r>
            <a:r>
              <a:rPr lang="fr-FR" sz="1200" b="1" i="1" kern="0" dirty="0" smtClean="0">
                <a:sym typeface="Lucida Grande" charset="0"/>
              </a:rPr>
              <a:t>Li </a:t>
            </a:r>
            <a:r>
              <a:rPr lang="fr-FR" sz="1200" b="1" i="1" kern="0" dirty="0" err="1" smtClean="0">
                <a:sym typeface="Lucida Grande" charset="0"/>
              </a:rPr>
              <a:t>with</a:t>
            </a:r>
            <a:r>
              <a:rPr lang="fr-FR" sz="1200" b="1" i="1" kern="0" dirty="0" smtClean="0">
                <a:sym typeface="Lucida Grande" charset="0"/>
              </a:rPr>
              <a:t> Thibault Hamelin</a:t>
            </a:r>
          </a:p>
          <a:p>
            <a:pPr marL="171450" lvl="2" indent="-171450" eaLnBrk="0" hangingPunct="0">
              <a:buFont typeface="Arial" panose="020B0604020202020204" pitchFamily="34" charset="0"/>
              <a:buChar char="•"/>
            </a:pPr>
            <a:r>
              <a:rPr lang="fr-FR" sz="1200" b="1" i="1" kern="0" dirty="0" smtClean="0">
                <a:sym typeface="Lucida Grande" charset="0"/>
              </a:rPr>
              <a:t>This </a:t>
            </a:r>
            <a:r>
              <a:rPr lang="fr-FR" sz="1200" b="1" i="1" kern="0" dirty="0" err="1" smtClean="0">
                <a:sym typeface="Lucida Grande" charset="0"/>
              </a:rPr>
              <a:t>presentation</a:t>
            </a:r>
            <a:endParaRPr lang="fr-FR" sz="1200" b="1" i="1" kern="0" dirty="0">
              <a:sym typeface="Lucida Grande" charset="0"/>
            </a:endParaRPr>
          </a:p>
        </p:txBody>
      </p:sp>
      <p:cxnSp>
        <p:nvCxnSpPr>
          <p:cNvPr id="27" name="Connecteur droit avec flèche 26"/>
          <p:cNvCxnSpPr/>
          <p:nvPr/>
        </p:nvCxnSpPr>
        <p:spPr>
          <a:xfrm flipH="1">
            <a:off x="4525598" y="3841855"/>
            <a:ext cx="842122" cy="10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386986" y="4631650"/>
            <a:ext cx="2710018" cy="276999"/>
          </a:xfrm>
          <a:prstGeom prst="rect">
            <a:avLst/>
          </a:prstGeom>
          <a:solidFill>
            <a:srgbClr val="FFFF00"/>
          </a:solidFill>
        </p:spPr>
        <p:txBody>
          <a:bodyPr wrap="square">
            <a:spAutoFit/>
          </a:bodyPr>
          <a:lstStyle/>
          <a:p>
            <a:pPr marL="171450" lvl="2" indent="-171450" eaLnBrk="0" hangingPunct="0">
              <a:buFont typeface="Arial" panose="020B0604020202020204" pitchFamily="34" charset="0"/>
              <a:buChar char="•"/>
            </a:pPr>
            <a:r>
              <a:rPr lang="fr-FR" sz="1200" b="1" i="1" kern="0" dirty="0" err="1" smtClean="0">
                <a:sym typeface="Lucida Grande" charset="0"/>
              </a:rPr>
              <a:t>Presentation</a:t>
            </a:r>
            <a:r>
              <a:rPr lang="fr-FR" sz="1200" b="1" i="1" kern="0" dirty="0" smtClean="0">
                <a:sym typeface="Lucida Grande" charset="0"/>
              </a:rPr>
              <a:t>: Thierry </a:t>
            </a:r>
            <a:r>
              <a:rPr lang="fr-FR" sz="1200" b="1" i="1" kern="0" dirty="0" err="1" smtClean="0">
                <a:sym typeface="Lucida Grande" charset="0"/>
              </a:rPr>
              <a:t>Trublet</a:t>
            </a:r>
            <a:endParaRPr lang="fr-FR" sz="1200" b="1" i="1" kern="0" dirty="0">
              <a:sym typeface="Lucida Grande" charset="0"/>
            </a:endParaRPr>
          </a:p>
        </p:txBody>
      </p:sp>
      <p:cxnSp>
        <p:nvCxnSpPr>
          <p:cNvPr id="29" name="Connecteur droit avec flèche 28"/>
          <p:cNvCxnSpPr/>
          <p:nvPr/>
        </p:nvCxnSpPr>
        <p:spPr>
          <a:xfrm flipH="1">
            <a:off x="4535222" y="4775026"/>
            <a:ext cx="842122" cy="10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263317" y="5571642"/>
            <a:ext cx="2787018" cy="276999"/>
          </a:xfrm>
          <a:prstGeom prst="rect">
            <a:avLst/>
          </a:prstGeom>
          <a:solidFill>
            <a:srgbClr val="FFFF00"/>
          </a:solidFill>
        </p:spPr>
        <p:txBody>
          <a:bodyPr wrap="square">
            <a:spAutoFit/>
          </a:bodyPr>
          <a:lstStyle/>
          <a:p>
            <a:pPr marL="171450" lvl="2" indent="-171450" eaLnBrk="0" hangingPunct="0">
              <a:buFont typeface="Arial" panose="020B0604020202020204" pitchFamily="34" charset="0"/>
              <a:buChar char="•"/>
            </a:pPr>
            <a:r>
              <a:rPr lang="fr-FR" sz="1200" b="1" i="1" kern="0" dirty="0" err="1" smtClean="0">
                <a:sym typeface="Lucida Grande" charset="0"/>
              </a:rPr>
              <a:t>Presentation</a:t>
            </a:r>
            <a:r>
              <a:rPr lang="fr-FR" sz="1200" b="1" i="1" kern="0" dirty="0" smtClean="0">
                <a:sym typeface="Lucida Grande" charset="0"/>
              </a:rPr>
              <a:t>: Jacques </a:t>
            </a:r>
            <a:r>
              <a:rPr lang="fr-FR" sz="1200" b="1" i="1" kern="0" dirty="0" err="1" smtClean="0">
                <a:sym typeface="Lucida Grande" charset="0"/>
              </a:rPr>
              <a:t>Marroncle</a:t>
            </a:r>
            <a:endParaRPr lang="fr-FR" sz="1200" b="1" i="1" kern="0" dirty="0">
              <a:sym typeface="Lucida Grande" charset="0"/>
            </a:endParaRPr>
          </a:p>
        </p:txBody>
      </p:sp>
      <p:cxnSp>
        <p:nvCxnSpPr>
          <p:cNvPr id="31" name="Connecteur droit avec flèche 30"/>
          <p:cNvCxnSpPr/>
          <p:nvPr/>
        </p:nvCxnSpPr>
        <p:spPr>
          <a:xfrm flipH="1">
            <a:off x="5814052" y="5729679"/>
            <a:ext cx="449265" cy="9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53330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158" y="1008958"/>
            <a:ext cx="9132006" cy="3629140"/>
          </a:xfrm>
          <a:prstGeom prst="rect">
            <a:avLst/>
          </a:prstGeom>
        </p:spPr>
      </p:pic>
      <p:sp>
        <p:nvSpPr>
          <p:cNvPr id="22" name="Rounded Rectangle 21"/>
          <p:cNvSpPr/>
          <p:nvPr/>
        </p:nvSpPr>
        <p:spPr>
          <a:xfrm>
            <a:off x="683568" y="2564904"/>
            <a:ext cx="1800200" cy="936104"/>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ounded Rectangle 22"/>
          <p:cNvSpPr/>
          <p:nvPr/>
        </p:nvSpPr>
        <p:spPr>
          <a:xfrm>
            <a:off x="6660232" y="2527033"/>
            <a:ext cx="1800200" cy="936104"/>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ounded Rectangle 24"/>
          <p:cNvSpPr/>
          <p:nvPr/>
        </p:nvSpPr>
        <p:spPr>
          <a:xfrm>
            <a:off x="4735908" y="2508805"/>
            <a:ext cx="1800200" cy="93610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p:nvSpPr>
        <p:spPr>
          <a:xfrm>
            <a:off x="2769492" y="2559911"/>
            <a:ext cx="1800200" cy="936104"/>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itle 1"/>
          <p:cNvSpPr>
            <a:spLocks noGrp="1"/>
          </p:cNvSpPr>
          <p:nvPr>
            <p:ph type="title"/>
          </p:nvPr>
        </p:nvSpPr>
        <p:spPr>
          <a:xfrm>
            <a:off x="994390" y="-26592"/>
            <a:ext cx="6909688" cy="908720"/>
          </a:xfrm>
        </p:spPr>
        <p:txBody>
          <a:bodyPr/>
          <a:lstStyle/>
          <a:p>
            <a:pPr algn="ctr"/>
            <a:r>
              <a:rPr lang="en-US" dirty="0" smtClean="0"/>
              <a:t>Configuration of the</a:t>
            </a:r>
            <a:br>
              <a:rPr lang="en-US" dirty="0" smtClean="0"/>
            </a:br>
            <a:r>
              <a:rPr lang="en-US" dirty="0" smtClean="0"/>
              <a:t>Refurbished </a:t>
            </a:r>
            <a:r>
              <a:rPr lang="en-US" dirty="0" err="1" smtClean="0"/>
              <a:t>mecctd</a:t>
            </a:r>
            <a:endParaRPr lang="en-US" dirty="0"/>
          </a:p>
        </p:txBody>
      </p:sp>
      <p:grpSp>
        <p:nvGrpSpPr>
          <p:cNvPr id="10" name="Groupe 9"/>
          <p:cNvGrpSpPr/>
          <p:nvPr/>
        </p:nvGrpSpPr>
        <p:grpSpPr>
          <a:xfrm>
            <a:off x="555105" y="4941168"/>
            <a:ext cx="1840096" cy="959497"/>
            <a:chOff x="555105" y="5183895"/>
            <a:chExt cx="1840096" cy="959497"/>
          </a:xfrm>
        </p:grpSpPr>
        <p:sp>
          <p:nvSpPr>
            <p:cNvPr id="5" name="Rectangle à coins arrondis 4"/>
            <p:cNvSpPr/>
            <p:nvPr/>
          </p:nvSpPr>
          <p:spPr>
            <a:xfrm>
              <a:off x="555105" y="5183895"/>
              <a:ext cx="1840096" cy="959497"/>
            </a:xfrm>
            <a:prstGeom prst="roundRect">
              <a:avLst/>
            </a:prstGeom>
            <a:solidFill>
              <a:srgbClr val="FFC000"/>
            </a:solidFill>
            <a:ln w="476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Box 11"/>
            <p:cNvSpPr txBox="1"/>
            <p:nvPr/>
          </p:nvSpPr>
          <p:spPr>
            <a:xfrm>
              <a:off x="873329" y="5297846"/>
              <a:ext cx="1203649" cy="731595"/>
            </a:xfrm>
            <a:prstGeom prst="rect">
              <a:avLst/>
            </a:prstGeom>
            <a:solidFill>
              <a:srgbClr val="FFFFFF"/>
            </a:solidFill>
          </p:spPr>
          <p:txBody>
            <a:bodyPr wrap="none" rtlCol="0" anchor="ctr">
              <a:noAutofit/>
            </a:bodyPr>
            <a:lstStyle/>
            <a:p>
              <a:pPr algn="ctr">
                <a:lnSpc>
                  <a:spcPct val="120000"/>
                </a:lnSpc>
              </a:pPr>
              <a:r>
                <a:rPr lang="it-IT" sz="2000" b="1" kern="0" dirty="0" smtClean="0">
                  <a:solidFill>
                    <a:srgbClr val="00B050"/>
                  </a:solidFill>
                  <a:latin typeface="Calibri"/>
                </a:rPr>
                <a:t>Recovered</a:t>
              </a:r>
            </a:p>
            <a:p>
              <a:pPr algn="ctr">
                <a:lnSpc>
                  <a:spcPct val="120000"/>
                </a:lnSpc>
              </a:pPr>
              <a:r>
                <a:rPr lang="it-IT" sz="2000" b="1" kern="0" dirty="0" smtClean="0">
                  <a:solidFill>
                    <a:srgbClr val="00B050"/>
                  </a:solidFill>
                  <a:latin typeface="Calibri"/>
                </a:rPr>
                <a:t>MP01</a:t>
              </a:r>
              <a:endParaRPr lang="en-US" sz="2000" b="1" kern="0" dirty="0" smtClean="0">
                <a:solidFill>
                  <a:srgbClr val="00B050"/>
                </a:solidFill>
                <a:latin typeface="Calibri"/>
              </a:endParaRPr>
            </a:p>
          </p:txBody>
        </p:sp>
      </p:grpSp>
      <p:grpSp>
        <p:nvGrpSpPr>
          <p:cNvPr id="11" name="Groupe 10"/>
          <p:cNvGrpSpPr/>
          <p:nvPr/>
        </p:nvGrpSpPr>
        <p:grpSpPr>
          <a:xfrm>
            <a:off x="2627784" y="4941168"/>
            <a:ext cx="1840096" cy="959497"/>
            <a:chOff x="2713425" y="5183895"/>
            <a:chExt cx="1840096" cy="959497"/>
          </a:xfrm>
        </p:grpSpPr>
        <p:sp>
          <p:nvSpPr>
            <p:cNvPr id="18" name="Rectangle à coins arrondis 17"/>
            <p:cNvSpPr/>
            <p:nvPr/>
          </p:nvSpPr>
          <p:spPr>
            <a:xfrm>
              <a:off x="2713425" y="5183895"/>
              <a:ext cx="1840096" cy="959497"/>
            </a:xfrm>
            <a:prstGeom prst="roundRect">
              <a:avLst/>
            </a:prstGeom>
            <a:solidFill>
              <a:srgbClr val="FFC000"/>
            </a:solidFill>
            <a:ln w="476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extBox 11"/>
            <p:cNvSpPr txBox="1"/>
            <p:nvPr/>
          </p:nvSpPr>
          <p:spPr>
            <a:xfrm>
              <a:off x="3031649" y="5297846"/>
              <a:ext cx="1203649" cy="731595"/>
            </a:xfrm>
            <a:prstGeom prst="rect">
              <a:avLst/>
            </a:prstGeom>
            <a:solidFill>
              <a:srgbClr val="FFFFFF"/>
            </a:solidFill>
          </p:spPr>
          <p:txBody>
            <a:bodyPr wrap="none" rtlCol="0" anchor="ctr">
              <a:noAutofit/>
            </a:bodyPr>
            <a:lstStyle/>
            <a:p>
              <a:pPr algn="ctr">
                <a:lnSpc>
                  <a:spcPct val="120000"/>
                </a:lnSpc>
              </a:pPr>
              <a:r>
                <a:rPr lang="it-IT" sz="2000" b="1" kern="0" dirty="0" smtClean="0">
                  <a:solidFill>
                    <a:srgbClr val="00B050"/>
                  </a:solidFill>
                  <a:latin typeface="Calibri"/>
                </a:rPr>
                <a:t>Recovered</a:t>
              </a:r>
            </a:p>
            <a:p>
              <a:pPr algn="ctr">
                <a:lnSpc>
                  <a:spcPct val="120000"/>
                </a:lnSpc>
              </a:pPr>
              <a:r>
                <a:rPr lang="it-IT" sz="2000" b="1" kern="0" dirty="0" smtClean="0">
                  <a:solidFill>
                    <a:srgbClr val="00B050"/>
                  </a:solidFill>
                  <a:latin typeface="Calibri"/>
                </a:rPr>
                <a:t>MP02</a:t>
              </a:r>
              <a:endParaRPr lang="en-US" sz="2000" b="1" kern="0" dirty="0" smtClean="0">
                <a:solidFill>
                  <a:srgbClr val="00B050"/>
                </a:solidFill>
                <a:latin typeface="Calibri"/>
              </a:endParaRPr>
            </a:p>
          </p:txBody>
        </p:sp>
      </p:grpSp>
      <p:grpSp>
        <p:nvGrpSpPr>
          <p:cNvPr id="13" name="Groupe 12"/>
          <p:cNvGrpSpPr/>
          <p:nvPr/>
        </p:nvGrpSpPr>
        <p:grpSpPr>
          <a:xfrm>
            <a:off x="4714332" y="4941168"/>
            <a:ext cx="1840096" cy="959497"/>
            <a:chOff x="4714332" y="5183895"/>
            <a:chExt cx="1840096" cy="959497"/>
          </a:xfrm>
        </p:grpSpPr>
        <p:sp>
          <p:nvSpPr>
            <p:cNvPr id="24" name="Rectangle à coins arrondis 23"/>
            <p:cNvSpPr/>
            <p:nvPr/>
          </p:nvSpPr>
          <p:spPr>
            <a:xfrm>
              <a:off x="4714332" y="5183895"/>
              <a:ext cx="1840096" cy="959497"/>
            </a:xfrm>
            <a:prstGeom prst="roundRect">
              <a:avLst/>
            </a:prstGeom>
            <a:solidFill>
              <a:srgbClr val="FFC000"/>
            </a:solidFill>
            <a:ln w="476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11"/>
            <p:cNvSpPr txBox="1"/>
            <p:nvPr/>
          </p:nvSpPr>
          <p:spPr>
            <a:xfrm>
              <a:off x="5032555" y="5477507"/>
              <a:ext cx="1203649" cy="372273"/>
            </a:xfrm>
            <a:prstGeom prst="rect">
              <a:avLst/>
            </a:prstGeom>
            <a:solidFill>
              <a:srgbClr val="FFFFFF"/>
            </a:solidFill>
          </p:spPr>
          <p:txBody>
            <a:bodyPr wrap="none" rtlCol="0" anchor="ctr">
              <a:noAutofit/>
            </a:bodyPr>
            <a:lstStyle/>
            <a:p>
              <a:pPr algn="ctr">
                <a:lnSpc>
                  <a:spcPct val="120000"/>
                </a:lnSpc>
              </a:pPr>
              <a:r>
                <a:rPr lang="it-IT" sz="2000" b="1" kern="0" dirty="0" smtClean="0">
                  <a:solidFill>
                    <a:srgbClr val="FF0000"/>
                  </a:solidFill>
                  <a:latin typeface="Calibri"/>
                </a:rPr>
                <a:t>MP04</a:t>
              </a:r>
              <a:endParaRPr lang="en-US" sz="2000" b="1" kern="0" dirty="0" smtClean="0">
                <a:solidFill>
                  <a:srgbClr val="FF0000"/>
                </a:solidFill>
                <a:latin typeface="Calibri"/>
              </a:endParaRPr>
            </a:p>
          </p:txBody>
        </p:sp>
      </p:grpSp>
      <p:grpSp>
        <p:nvGrpSpPr>
          <p:cNvPr id="14" name="Groupe 13"/>
          <p:cNvGrpSpPr/>
          <p:nvPr/>
        </p:nvGrpSpPr>
        <p:grpSpPr>
          <a:xfrm>
            <a:off x="6872651" y="4941168"/>
            <a:ext cx="1840096" cy="959497"/>
            <a:chOff x="6872651" y="5183895"/>
            <a:chExt cx="1840096" cy="959497"/>
          </a:xfrm>
        </p:grpSpPr>
        <p:sp>
          <p:nvSpPr>
            <p:cNvPr id="27" name="Rectangle à coins arrondis 26"/>
            <p:cNvSpPr/>
            <p:nvPr/>
          </p:nvSpPr>
          <p:spPr>
            <a:xfrm>
              <a:off x="6872651" y="5183895"/>
              <a:ext cx="1840096" cy="959497"/>
            </a:xfrm>
            <a:prstGeom prst="roundRect">
              <a:avLst/>
            </a:prstGeom>
            <a:solidFill>
              <a:srgbClr val="FFC000"/>
            </a:solidFill>
            <a:ln w="476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extBox 11"/>
            <p:cNvSpPr txBox="1"/>
            <p:nvPr/>
          </p:nvSpPr>
          <p:spPr>
            <a:xfrm>
              <a:off x="7190875" y="5297846"/>
              <a:ext cx="1203649" cy="731595"/>
            </a:xfrm>
            <a:prstGeom prst="rect">
              <a:avLst/>
            </a:prstGeom>
            <a:solidFill>
              <a:srgbClr val="FFFFFF"/>
            </a:solidFill>
          </p:spPr>
          <p:txBody>
            <a:bodyPr wrap="none" rtlCol="0" anchor="ctr">
              <a:noAutofit/>
            </a:bodyPr>
            <a:lstStyle/>
            <a:p>
              <a:pPr algn="ctr">
                <a:lnSpc>
                  <a:spcPct val="120000"/>
                </a:lnSpc>
              </a:pPr>
              <a:r>
                <a:rPr lang="it-IT" sz="2000" b="1" kern="0" dirty="0" smtClean="0">
                  <a:solidFill>
                    <a:srgbClr val="00B050"/>
                  </a:solidFill>
                  <a:latin typeface="Calibri"/>
                </a:rPr>
                <a:t>Recovered</a:t>
              </a:r>
            </a:p>
            <a:p>
              <a:pPr algn="ctr">
                <a:lnSpc>
                  <a:spcPct val="120000"/>
                </a:lnSpc>
              </a:pPr>
              <a:r>
                <a:rPr lang="it-IT" sz="2000" b="1" kern="0" dirty="0" smtClean="0">
                  <a:solidFill>
                    <a:srgbClr val="00B050"/>
                  </a:solidFill>
                  <a:latin typeface="Calibri"/>
                </a:rPr>
                <a:t>LASA</a:t>
              </a:r>
              <a:endParaRPr lang="en-US" sz="2000" b="1" kern="0" dirty="0" smtClean="0">
                <a:solidFill>
                  <a:srgbClr val="00B050"/>
                </a:solidFill>
                <a:latin typeface="Calibri"/>
              </a:endParaRPr>
            </a:p>
          </p:txBody>
        </p:sp>
      </p:grpSp>
    </p:spTree>
    <p:extLst>
      <p:ext uri="{BB962C8B-B14F-4D97-AF65-F5344CB8AC3E}">
        <p14:creationId xmlns:p14="http://schemas.microsoft.com/office/powerpoint/2010/main" val="2698024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1043608" y="110351"/>
            <a:ext cx="6727983" cy="908720"/>
          </a:xfrm>
          <a:prstGeom prst="rect">
            <a:avLst/>
          </a:prstGeom>
        </p:spPr>
        <p:txBody>
          <a:bodyPr vert="horz" lIns="0" tIns="0" rIns="0" bIns="0" rtlCol="0" anchor="ctr" anchorCtr="0">
            <a:noAutofit/>
          </a:bodyPr>
          <a:lstStyle>
            <a:lvl1pPr algn="l" defTabSz="914400" rtl="0" eaLnBrk="1" latinLnBrk="0" hangingPunct="1">
              <a:spcBef>
                <a:spcPct val="0"/>
              </a:spcBef>
              <a:buNone/>
              <a:defRPr sz="2200" b="1" kern="1200" cap="all" baseline="0">
                <a:solidFill>
                  <a:schemeClr val="bg1"/>
                </a:solidFill>
                <a:latin typeface="+mj-lt"/>
                <a:ea typeface="+mj-ea"/>
                <a:cs typeface="+mj-cs"/>
              </a:defRPr>
            </a:lvl1pPr>
          </a:lstStyle>
          <a:p>
            <a:pPr algn="ctr"/>
            <a:r>
              <a:rPr lang="fr-FR" sz="3200" dirty="0" smtClean="0"/>
              <a:t/>
            </a:r>
            <a:br>
              <a:rPr lang="fr-FR" sz="3200" dirty="0" smtClean="0"/>
            </a:br>
            <a:r>
              <a:rPr lang="fr-FR" sz="3200" dirty="0" err="1" smtClean="0"/>
              <a:t>Couplers</a:t>
            </a:r>
            <a:r>
              <a:rPr lang="fr-FR" sz="3200" dirty="0" smtClean="0"/>
              <a:t> </a:t>
            </a:r>
            <a:r>
              <a:rPr lang="fr-FR" sz="3200" dirty="0" err="1" smtClean="0"/>
              <a:t>reprocessing</a:t>
            </a:r>
            <a:r>
              <a:rPr lang="fr-FR" dirty="0" smtClean="0"/>
              <a:t/>
            </a:r>
            <a:br>
              <a:rPr lang="fr-FR" dirty="0" smtClean="0"/>
            </a:br>
            <a:r>
              <a:rPr lang="fr-FR" dirty="0" smtClean="0"/>
              <a:t/>
            </a:r>
            <a:br>
              <a:rPr lang="fr-FR" dirty="0" smtClean="0"/>
            </a:br>
            <a:endParaRPr lang="fr-FR" dirty="0"/>
          </a:p>
        </p:txBody>
      </p:sp>
      <p:sp>
        <p:nvSpPr>
          <p:cNvPr id="8" name="TextBox 5"/>
          <p:cNvSpPr txBox="1"/>
          <p:nvPr/>
        </p:nvSpPr>
        <p:spPr>
          <a:xfrm>
            <a:off x="2300514" y="1075944"/>
            <a:ext cx="3869146" cy="3046988"/>
          </a:xfrm>
          <a:prstGeom prst="rect">
            <a:avLst/>
          </a:prstGeom>
          <a:noFill/>
        </p:spPr>
        <p:txBody>
          <a:bodyPr wrap="square" rtlCol="0">
            <a:spAutoFit/>
          </a:bodyPr>
          <a:lstStyle/>
          <a:p>
            <a:r>
              <a:rPr lang="en-US" sz="1600" b="1" dirty="0" smtClean="0"/>
              <a:t>Examination of the couplers: </a:t>
            </a:r>
            <a:r>
              <a:rPr lang="en-US" sz="1600" dirty="0" smtClean="0"/>
              <a:t>some scratches on the antennas and some ceramic parts found in the chocks)</a:t>
            </a:r>
          </a:p>
          <a:p>
            <a:endParaRPr lang="en-US" sz="1600" b="1" dirty="0"/>
          </a:p>
          <a:p>
            <a:r>
              <a:rPr lang="en-US" sz="1600" b="1" dirty="0" smtClean="0"/>
              <a:t>Standard cleaning:</a:t>
            </a:r>
          </a:p>
          <a:p>
            <a:endParaRPr lang="en-US" sz="1600" b="1" dirty="0" smtClean="0"/>
          </a:p>
          <a:p>
            <a:pPr marL="742950" lvl="1" indent="-285750">
              <a:buFont typeface="Arial" panose="020B0604020202020204" pitchFamily="34" charset="0"/>
              <a:buChar char="•"/>
            </a:pPr>
            <a:r>
              <a:rPr lang="en-US" sz="1600" dirty="0" smtClean="0"/>
              <a:t>External conductor: degreasing in US bath, </a:t>
            </a:r>
          </a:p>
          <a:p>
            <a:pPr marL="742950" lvl="1" indent="-285750">
              <a:buFont typeface="Arial" panose="020B0604020202020204" pitchFamily="34" charset="0"/>
              <a:buChar char="•"/>
            </a:pPr>
            <a:r>
              <a:rPr lang="en-US" sz="1600" dirty="0" smtClean="0"/>
              <a:t>Antenna &amp; ceramic window: manual cleaning</a:t>
            </a:r>
          </a:p>
          <a:p>
            <a:pPr marL="742950" lvl="1" indent="-285750">
              <a:buFont typeface="Arial" panose="020B0604020202020204" pitchFamily="34" charset="0"/>
              <a:buChar char="•"/>
            </a:pPr>
            <a:r>
              <a:rPr lang="en-US" sz="1600" dirty="0" smtClean="0"/>
              <a:t>Particle counting in clean room</a:t>
            </a:r>
          </a:p>
          <a:p>
            <a:endParaRPr lang="en-US" sz="1600" dirty="0"/>
          </a:p>
        </p:txBody>
      </p:sp>
      <p:pic>
        <p:nvPicPr>
          <p:cNvPr id="9" name="Imag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977138"/>
            <a:ext cx="1644508" cy="1443750"/>
          </a:xfrm>
          <a:prstGeom prst="rect">
            <a:avLst/>
          </a:prstGeom>
        </p:spPr>
      </p:pic>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844" y="2564904"/>
            <a:ext cx="1170253" cy="1558028"/>
          </a:xfrm>
          <a:prstGeom prst="rect">
            <a:avLst/>
          </a:prstGeom>
        </p:spPr>
      </p:pic>
      <p:pic>
        <p:nvPicPr>
          <p:cNvPr id="11" name="Imag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3596" y="1143056"/>
            <a:ext cx="1390258" cy="1618629"/>
          </a:xfrm>
          <a:prstGeom prst="rect">
            <a:avLst/>
          </a:prstGeom>
        </p:spPr>
      </p:pic>
      <p:sp>
        <p:nvSpPr>
          <p:cNvPr id="12" name="TextBox 5"/>
          <p:cNvSpPr txBox="1"/>
          <p:nvPr/>
        </p:nvSpPr>
        <p:spPr>
          <a:xfrm>
            <a:off x="251520" y="4424057"/>
            <a:ext cx="5622363" cy="2062103"/>
          </a:xfrm>
          <a:prstGeom prst="rect">
            <a:avLst/>
          </a:prstGeom>
          <a:noFill/>
        </p:spPr>
        <p:txBody>
          <a:bodyPr wrap="square" rtlCol="0">
            <a:spAutoFit/>
          </a:bodyPr>
          <a:lstStyle/>
          <a:p>
            <a:r>
              <a:rPr lang="en-US" sz="1600" b="1" dirty="0" smtClean="0"/>
              <a:t>RF power conditioning:</a:t>
            </a:r>
          </a:p>
          <a:p>
            <a:pPr lvl="1"/>
            <a:endParaRPr lang="en-US" sz="1600" dirty="0" smtClean="0"/>
          </a:p>
          <a:p>
            <a:pPr lvl="1"/>
            <a:r>
              <a:rPr lang="en-US" sz="1600" dirty="0" smtClean="0"/>
              <a:t>Duration of RF processing: ~40 h of RF.</a:t>
            </a:r>
          </a:p>
          <a:p>
            <a:pPr lvl="1"/>
            <a:endParaRPr lang="en-US" sz="1600" dirty="0" smtClean="0"/>
          </a:p>
          <a:p>
            <a:pPr lvl="1"/>
            <a:r>
              <a:rPr lang="en-US" sz="1600" dirty="0" smtClean="0"/>
              <a:t>Usual duration of RF processing for unprocessed components: 50 to 100 h.</a:t>
            </a:r>
          </a:p>
          <a:p>
            <a:r>
              <a:rPr lang="en-US" sz="1600" dirty="0" smtClean="0"/>
              <a:t> </a:t>
            </a:r>
          </a:p>
          <a:p>
            <a:endParaRPr lang="en-US" sz="1600" b="1" dirty="0" smtClean="0"/>
          </a:p>
        </p:txBody>
      </p:sp>
      <p:pic>
        <p:nvPicPr>
          <p:cNvPr id="13" name="Imag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4300" y="3149709"/>
            <a:ext cx="2588851" cy="1946446"/>
          </a:xfrm>
          <a:prstGeom prst="rect">
            <a:avLst/>
          </a:prstGeom>
        </p:spPr>
      </p:pic>
    </p:spTree>
    <p:extLst>
      <p:ext uri="{BB962C8B-B14F-4D97-AF65-F5344CB8AC3E}">
        <p14:creationId xmlns:p14="http://schemas.microsoft.com/office/powerpoint/2010/main" val="1684509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170" y="1127438"/>
            <a:ext cx="1944216" cy="1094521"/>
          </a:xfrm>
          <a:prstGeom prst="rect">
            <a:avLst/>
          </a:prstGeom>
        </p:spPr>
      </p:pic>
      <p:sp>
        <p:nvSpPr>
          <p:cNvPr id="8" name="ZoneTexte 7"/>
          <p:cNvSpPr txBox="1"/>
          <p:nvPr/>
        </p:nvSpPr>
        <p:spPr>
          <a:xfrm>
            <a:off x="143388" y="2242775"/>
            <a:ext cx="3067780" cy="830997"/>
          </a:xfrm>
          <a:prstGeom prst="rect">
            <a:avLst/>
          </a:prstGeom>
          <a:noFill/>
        </p:spPr>
        <p:txBody>
          <a:bodyPr wrap="square" rtlCol="0">
            <a:spAutoFit/>
          </a:bodyPr>
          <a:lstStyle/>
          <a:p>
            <a:pPr algn="ctr"/>
            <a:r>
              <a:rPr lang="en-US" sz="1200" dirty="0" smtClean="0"/>
              <a:t>The gate valves have been dismounted, repaired, cleaned and checked in the lab.</a:t>
            </a:r>
          </a:p>
          <a:p>
            <a:pPr algn="ctr"/>
            <a:r>
              <a:rPr lang="en-US" sz="1200" dirty="0" smtClean="0"/>
              <a:t>(One had been damaged by the ceramic particle wind and was leaky)</a:t>
            </a:r>
            <a:endParaRPr lang="en-US" sz="1200" dirty="0"/>
          </a:p>
        </p:txBody>
      </p:sp>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1488" y="1127438"/>
            <a:ext cx="2910360" cy="1638425"/>
          </a:xfrm>
          <a:prstGeom prst="rect">
            <a:avLst/>
          </a:prstGeom>
        </p:spPr>
      </p:pic>
      <p:sp>
        <p:nvSpPr>
          <p:cNvPr id="12" name="ZoneTexte 11"/>
          <p:cNvSpPr txBox="1"/>
          <p:nvPr/>
        </p:nvSpPr>
        <p:spPr>
          <a:xfrm>
            <a:off x="6498366" y="1346485"/>
            <a:ext cx="2423888" cy="1200329"/>
          </a:xfrm>
          <a:prstGeom prst="rect">
            <a:avLst/>
          </a:prstGeom>
          <a:noFill/>
        </p:spPr>
        <p:txBody>
          <a:bodyPr wrap="square" rtlCol="0">
            <a:spAutoFit/>
          </a:bodyPr>
          <a:lstStyle/>
          <a:p>
            <a:pPr algn="ctr"/>
            <a:r>
              <a:rPr lang="en-US" sz="1200" dirty="0" smtClean="0"/>
              <a:t>All the cavities are equipped with a coupler and placed on the feet.</a:t>
            </a:r>
          </a:p>
          <a:p>
            <a:pPr algn="ctr"/>
            <a:endParaRPr lang="en-US" sz="1200" dirty="0" smtClean="0"/>
          </a:p>
          <a:p>
            <a:pPr algn="ctr"/>
            <a:r>
              <a:rPr lang="en-US" sz="1200" dirty="0" smtClean="0"/>
              <a:t>The assembly is starting at the back of the room (right side of the string).</a:t>
            </a:r>
            <a:endParaRPr lang="en-US" sz="1200" dirty="0"/>
          </a:p>
        </p:txBody>
      </p:sp>
      <p:sp>
        <p:nvSpPr>
          <p:cNvPr id="14" name="ZoneTexte 13"/>
          <p:cNvSpPr txBox="1"/>
          <p:nvPr/>
        </p:nvSpPr>
        <p:spPr>
          <a:xfrm>
            <a:off x="5296210" y="3848537"/>
            <a:ext cx="3168254" cy="1384995"/>
          </a:xfrm>
          <a:prstGeom prst="rect">
            <a:avLst/>
          </a:prstGeom>
          <a:noFill/>
        </p:spPr>
        <p:txBody>
          <a:bodyPr wrap="square" rtlCol="0">
            <a:spAutoFit/>
          </a:bodyPr>
          <a:lstStyle/>
          <a:p>
            <a:pPr algn="ctr"/>
            <a:r>
              <a:rPr lang="en-US" sz="1400" dirty="0" smtClean="0"/>
              <a:t>The cavity string is presently inside the spaceframe and the thermal shield. The alignment of the cavities is closely followed and readjusted during the transfer of the cavities mass from the feet to the spaceframe.</a:t>
            </a:r>
            <a:endParaRPr lang="en-US" sz="1400" dirty="0"/>
          </a:p>
        </p:txBody>
      </p:sp>
      <p:sp>
        <p:nvSpPr>
          <p:cNvPr id="15" name="Titre 1"/>
          <p:cNvSpPr>
            <a:spLocks noGrp="1"/>
          </p:cNvSpPr>
          <p:nvPr>
            <p:ph type="title"/>
          </p:nvPr>
        </p:nvSpPr>
        <p:spPr>
          <a:xfrm>
            <a:off x="1115616" y="52752"/>
            <a:ext cx="7008106" cy="908720"/>
          </a:xfrm>
        </p:spPr>
        <p:txBody>
          <a:bodyPr/>
          <a:lstStyle/>
          <a:p>
            <a:pPr algn="ctr"/>
            <a:r>
              <a:rPr lang="fr-FR" sz="2000" dirty="0" err="1" smtClean="0"/>
              <a:t>Refurbished</a:t>
            </a:r>
            <a:r>
              <a:rPr lang="fr-FR" sz="2000" dirty="0" smtClean="0"/>
              <a:t> M-ECCTD Cryomodule </a:t>
            </a:r>
            <a:r>
              <a:rPr lang="fr-FR" sz="2000" dirty="0" err="1" smtClean="0"/>
              <a:t>assembly</a:t>
            </a:r>
            <a:endParaRPr lang="fr-FR" sz="2000" dirty="0"/>
          </a:p>
        </p:txBody>
      </p:sp>
      <p:sp>
        <p:nvSpPr>
          <p:cNvPr id="16" name="Rectangle 15"/>
          <p:cNvSpPr/>
          <p:nvPr/>
        </p:nvSpPr>
        <p:spPr>
          <a:xfrm>
            <a:off x="705170" y="5960837"/>
            <a:ext cx="7225595" cy="707886"/>
          </a:xfrm>
          <a:prstGeom prst="rect">
            <a:avLst/>
          </a:prstGeom>
          <a:solidFill>
            <a:schemeClr val="bg1"/>
          </a:solidFill>
          <a:ln>
            <a:solidFill>
              <a:schemeClr val="tx1"/>
            </a:solidFill>
          </a:ln>
        </p:spPr>
        <p:txBody>
          <a:bodyPr wrap="square">
            <a:spAutoFit/>
          </a:bodyPr>
          <a:lstStyle/>
          <a:p>
            <a:pPr algn="ctr"/>
            <a:r>
              <a:rPr lang="en-US" sz="2000" b="1" dirty="0" smtClean="0"/>
              <a:t>M-ECCTD assembly performed in the infrastructure dedicated to the series cryomodules assembly</a:t>
            </a:r>
            <a:endParaRPr lang="fr-FR" sz="2000" dirty="0"/>
          </a:p>
        </p:txBody>
      </p:sp>
      <p:pic>
        <p:nvPicPr>
          <p:cNvPr id="3" name="Imag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4862" y="3442471"/>
            <a:ext cx="3821629" cy="2149666"/>
          </a:xfrm>
          <a:prstGeom prst="rect">
            <a:avLst/>
          </a:prstGeom>
        </p:spPr>
      </p:pic>
    </p:spTree>
    <p:extLst>
      <p:ext uri="{BB962C8B-B14F-4D97-AF65-F5344CB8AC3E}">
        <p14:creationId xmlns:p14="http://schemas.microsoft.com/office/powerpoint/2010/main" val="3193031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pPr>
              <a:buFontTx/>
              <a:buNone/>
            </a:pPr>
            <a:fld id="{03A18B84-9EFD-41B6-A5E4-D37CFBDD82D6}" type="slidenum">
              <a:rPr/>
              <a:pPr>
                <a:buFontTx/>
                <a:buNone/>
              </a:pPr>
              <a:t>23</a:t>
            </a:fld>
            <a:endParaRPr dirty="0"/>
          </a:p>
        </p:txBody>
      </p:sp>
      <p:sp>
        <p:nvSpPr>
          <p:cNvPr id="5" name="Titre 4"/>
          <p:cNvSpPr>
            <a:spLocks noGrp="1"/>
          </p:cNvSpPr>
          <p:nvPr>
            <p:ph type="title"/>
          </p:nvPr>
        </p:nvSpPr>
        <p:spPr>
          <a:xfrm>
            <a:off x="1532955" y="168082"/>
            <a:ext cx="6138027" cy="681540"/>
          </a:xfrm>
        </p:spPr>
        <p:txBody>
          <a:bodyPr/>
          <a:lstStyle/>
          <a:p>
            <a:pPr algn="ctr"/>
            <a:r>
              <a:rPr lang="fr-FR" sz="2100" dirty="0" smtClean="0"/>
              <a:t>Conclusions</a:t>
            </a:r>
            <a:endParaRPr lang="fr-FR" sz="2100" dirty="0"/>
          </a:p>
        </p:txBody>
      </p:sp>
      <p:sp>
        <p:nvSpPr>
          <p:cNvPr id="6" name="Espace réservé du contenu 1"/>
          <p:cNvSpPr txBox="1">
            <a:spLocks/>
          </p:cNvSpPr>
          <p:nvPr/>
        </p:nvSpPr>
        <p:spPr>
          <a:xfrm>
            <a:off x="305298" y="1447016"/>
            <a:ext cx="8662961" cy="4825530"/>
          </a:xfrm>
          <a:prstGeom prst="rect">
            <a:avLst/>
          </a:prstGeom>
          <a:solidFill>
            <a:schemeClr val="bg1"/>
          </a:solidFill>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b="1" dirty="0" smtClean="0"/>
              <a:t>The first tests of the M-ECCTD allowed to validate part of the cryomodule design even though the coupler incident didn’t allow us to preform the high RF power tests. The general cryogenic behavior is good. Some extra losses have been identified and corrected in the second assembly. The tuner has a very good linearity, low hysteresis and the piezo stacks response is as expected.</a:t>
            </a:r>
          </a:p>
          <a:p>
            <a:pPr marL="0" indent="0">
              <a:buNone/>
            </a:pPr>
            <a:endParaRPr lang="en-US" sz="2000" b="1" dirty="0"/>
          </a:p>
          <a:p>
            <a:pPr marL="0" indent="0">
              <a:buNone/>
            </a:pPr>
            <a:r>
              <a:rPr lang="en-US" sz="2000" b="1" dirty="0" smtClean="0"/>
              <a:t>The </a:t>
            </a:r>
            <a:r>
              <a:rPr lang="en-US" sz="2000" b="1" dirty="0"/>
              <a:t>second assembly is an opportunity to test and validate the assembly procedure before the arrival of the industrial </a:t>
            </a:r>
            <a:r>
              <a:rPr lang="en-US" sz="2000" b="1" dirty="0" smtClean="0"/>
              <a:t>team (in September).</a:t>
            </a:r>
          </a:p>
          <a:p>
            <a:pPr marL="0" indent="0">
              <a:buNone/>
            </a:pPr>
            <a:endParaRPr lang="en-US" sz="2000" b="1" dirty="0"/>
          </a:p>
          <a:p>
            <a:pPr marL="0" indent="0">
              <a:buNone/>
            </a:pPr>
            <a:r>
              <a:rPr lang="en-US" sz="2000" b="1" dirty="0" smtClean="0"/>
              <a:t>The cavities could be cured with a standard recipe, and the power couplers could also be reprocessed before the second assembly in the cryomodule.</a:t>
            </a:r>
          </a:p>
          <a:p>
            <a:pPr marL="0" indent="0">
              <a:buNone/>
            </a:pPr>
            <a:endParaRPr lang="en-US" sz="2000" b="1" dirty="0"/>
          </a:p>
          <a:p>
            <a:pPr marL="0" indent="0">
              <a:buNone/>
            </a:pPr>
            <a:r>
              <a:rPr lang="en-US" sz="2000" b="1" dirty="0" smtClean="0"/>
              <a:t>The assembly of the refurbished M-ECCTD is presently on going and should be complete in few weeks before the start of the RF power tests in July.</a:t>
            </a:r>
            <a:endParaRPr lang="en-US" sz="2000" kern="0" dirty="0">
              <a:solidFill>
                <a:srgbClr val="000000"/>
              </a:solidFill>
            </a:endParaRPr>
          </a:p>
        </p:txBody>
      </p:sp>
    </p:spTree>
    <p:extLst>
      <p:ext uri="{BB962C8B-B14F-4D97-AF65-F5344CB8AC3E}">
        <p14:creationId xmlns:p14="http://schemas.microsoft.com/office/powerpoint/2010/main" val="3404594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18756">
            <a:off x="6893733" y="2000215"/>
            <a:ext cx="498839" cy="57132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Picture 4" descr="http://irfu-i.cea.fr/Images/Trombinoscope/ballester.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1131747">
            <a:off x="1230561" y="1032797"/>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4" name="Picture 120" descr="http://irfu-i.cea.fr/Images/Trombinoscope/lmauric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0981838">
            <a:off x="2493895" y="983158"/>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 name="Picture 112" descr="http://irfu-i.cea.fr/Images/Trombinoscope/marchand.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21534780">
            <a:off x="6277969" y="1704336"/>
            <a:ext cx="456700"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36" descr="http://irfu-i.cea.fr/Images/Trombinoscope/charrier.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675747">
            <a:off x="5738733" y="1882414"/>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40" descr="http://irfu-i.cea.fr/Images/Trombinoscope/dchirpaz.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21534780">
            <a:off x="3744640" y="4484665"/>
            <a:ext cx="419177"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76" descr="http://irfu-i.cea.fr/Images/Trombinoscope/pguiho.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21534780">
            <a:off x="4358387" y="1157370"/>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9" name="Picture 134" descr="http://irfu-i.cea.fr/Images/Trombinoscope/jperrin.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rot="21534780">
            <a:off x="2428196" y="2078688"/>
            <a:ext cx="454779"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46" descr="http://irfu-i.cea.fr/Images/Trombinoscope/jfdenis.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rot="445106">
            <a:off x="1067717" y="3466042"/>
            <a:ext cx="44509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1" name="Picture 124" descr="http://irfu-i.cea.fr/Images/Trombinoscope/nmisiara.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rot="20626641">
            <a:off x="3766811" y="1304798"/>
            <a:ext cx="496988" cy="6509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2" name="Picture 126" descr="http://irfu-i.cea.fr/Images/Trombinoscope/monnereau.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rot="21534780">
            <a:off x="4419015" y="1905684"/>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3" name="Picture 4"/>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l="7776" r="16793"/>
          <a:stretch/>
        </p:blipFill>
        <p:spPr bwMode="auto">
          <a:xfrm rot="19773562">
            <a:off x="5113182" y="920199"/>
            <a:ext cx="470774"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28" descr="http://irfu-i.cea.fr/Images/Trombinoscope/fpeauger.jp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rot="21534780">
            <a:off x="5722542" y="1310993"/>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5" name="Picture 130" descr="http://irfu-i.cea.fr/Images/Trombinoscope/aperolat.jp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rot="786196">
            <a:off x="6281624" y="2418858"/>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6" name="Picture 132" descr="http://irfu-i.cea.fr/Images/Trombinoscope/gperreu.jp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rot="365388">
            <a:off x="1198632" y="1700056"/>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136" descr="http://irfu-i.cea.fr/Images/Trombinoscope/opiquet.jp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rot="20122514">
            <a:off x="3180343" y="929457"/>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8" name="Picture 138" descr="http://irfu-i.cea.fr/Images/Trombinoscope/jplouin.jpg"/>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rot="21534780">
            <a:off x="3535950" y="1784067"/>
            <a:ext cx="439137"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56" descr="http://irfu-i.cea.fr/Images/Trombinoscope/otuske.jp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rot="20771532">
            <a:off x="1769332" y="1096559"/>
            <a:ext cx="50762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0" name="Picture 158" descr="http://irfu-i.cea.fr/Images/Trombinoscope/carcamba.jpg"/>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rot="21534780">
            <a:off x="1949572" y="1664025"/>
            <a:ext cx="510681" cy="6509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1" name="Picture 104" descr="http://irfu-i.cea.fr/Images/Trombinoscope/loiseau.jpg"/>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rot="623674">
            <a:off x="7207524" y="2324577"/>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2" name="Picture 106" descr="http://irfu-i.cea.fr/Images/Trombinoscope/lussi.jpg"/>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rot="19724793">
            <a:off x="230179" y="1704215"/>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3" name="Picture 110" descr="http://irfu-i.cea.fr/Images/Trombinoscope/cmadec.jpg"/>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rot="21534780">
            <a:off x="6105431" y="5075766"/>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4" name="Picture 114" descr="http://irfu-i.cea.fr/Images/Trombinoscope/ymariett.jpg"/>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rot="20647217">
            <a:off x="1416164" y="2657246"/>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5" name="Picture 116" descr="http://irfu-i.cea.fr/Images/Trombinoscope/mattei.jpg"/>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rot="20648923">
            <a:off x="1937631" y="2572444"/>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6" name="Image 25"/>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rot="21038660">
            <a:off x="2580663" y="2613046"/>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7" name="Picture 6" descr="http://irfu-i.cea.fr/Images/Trombinoscope/barguede.jpg"/>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rot="21534780">
            <a:off x="3178746" y="2422718"/>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8" name="Picture 42" descr="http://irfu-i.cea.fr/Images/Trombinoscope/ccloue.jpg"/>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rot="610255">
            <a:off x="3706460" y="2789101"/>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9" name="Picture 44" descr="http://irfu-i.cea.fr/Images/Trombinoscope/pcontrep.jpg"/>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rot="20053418">
            <a:off x="373297" y="2811369"/>
            <a:ext cx="488219" cy="6509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0" name="Picture 56" descr="http://irfu-i.cea.fr/Images/Trombinoscope/feozenou.jpg"/>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rot="20868238">
            <a:off x="5187169" y="3858954"/>
            <a:ext cx="447532"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1" name="Picture 58" descr="http://irfu-i.cea.fr/Images/Trombinoscope/mfontain.jpg"/>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rot="214373">
            <a:off x="7462682" y="1595184"/>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2" name="Picture 60" descr="http://irfu-i.cea.fr/Images/Trombinoscope/france.jpg"/>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rot="21534780">
            <a:off x="1734709" y="3103367"/>
            <a:ext cx="425626"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3" name="Picture 62" descr="http://irfu-i.cea.fr/Images/Trombinoscope/agaget.jpg"/>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rot="772600">
            <a:off x="4372965" y="5081249"/>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4" name="Picture 72" descr="http://irfu-i.cea.fr/Images/Trombinoscope/gomes.jpg"/>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rot="21534780">
            <a:off x="2275039" y="3194515"/>
            <a:ext cx="494321" cy="6509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5" name="Picture 14" descr="http://irfu-i.cea.fr/Images/Trombinoscope/bogard.jpg"/>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rot="404486">
            <a:off x="4828236" y="1384680"/>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6" name="Picture 28" descr="http://irfu-i.cea.fr/Images/Trombinoscope/abruniqu.jpg"/>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rot="21534780">
            <a:off x="4880075" y="2750689"/>
            <a:ext cx="526026"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7" name="Picture 8" descr="http://irfu-i.cea.fr/Images/Trombinoscope/mbaudrie.jpg"/>
          <p:cNvPicPr>
            <a:picLocks noChangeAspect="1" noChangeArrowheads="1"/>
          </p:cNvPicPr>
          <p:nvPr/>
        </p:nvPicPr>
        <p:blipFill>
          <a:blip r:embed="rId38" cstate="screen">
            <a:extLst>
              <a:ext uri="{28A0092B-C50C-407E-A947-70E740481C1C}">
                <a14:useLocalDpi xmlns:a14="http://schemas.microsoft.com/office/drawing/2010/main"/>
              </a:ext>
            </a:extLst>
          </a:blip>
          <a:srcRect/>
          <a:stretch>
            <a:fillRect/>
          </a:stretch>
        </p:blipFill>
        <p:spPr bwMode="auto">
          <a:xfrm rot="21534780">
            <a:off x="7101095" y="1027201"/>
            <a:ext cx="487643"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8" name="Picture 10" descr="http://irfu-i.cea.fr/Images/Trombinoscope/sberry.jpg"/>
          <p:cNvPicPr>
            <a:picLocks noChangeAspect="1" noChangeArrowheads="1"/>
          </p:cNvPicPr>
          <p:nvPr/>
        </p:nvPicPr>
        <p:blipFill>
          <a:blip r:embed="rId39" cstate="screen">
            <a:extLst>
              <a:ext uri="{28A0092B-C50C-407E-A947-70E740481C1C}">
                <a14:useLocalDpi xmlns:a14="http://schemas.microsoft.com/office/drawing/2010/main"/>
              </a:ext>
            </a:extLst>
          </a:blip>
          <a:srcRect/>
          <a:stretch>
            <a:fillRect/>
          </a:stretch>
        </p:blipFill>
        <p:spPr bwMode="auto">
          <a:xfrm rot="21534780">
            <a:off x="7101095" y="3350997"/>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9" name="Picture 12" descr="http://irfu-i.cea.fr/Images/Trombinoscope/berton.jpg"/>
          <p:cNvPicPr>
            <a:picLocks noChangeAspect="1" noChangeArrowheads="1"/>
          </p:cNvPicPr>
          <p:nvPr/>
        </p:nvPicPr>
        <p:blipFill rotWithShape="1">
          <a:blip r:embed="rId40" cstate="screen">
            <a:extLst>
              <a:ext uri="{28A0092B-C50C-407E-A947-70E740481C1C}">
                <a14:useLocalDpi xmlns:a14="http://schemas.microsoft.com/office/drawing/2010/main"/>
              </a:ext>
            </a:extLst>
          </a:blip>
          <a:srcRect/>
          <a:stretch/>
        </p:blipFill>
        <p:spPr bwMode="auto">
          <a:xfrm rot="21534780">
            <a:off x="4722043" y="3331302"/>
            <a:ext cx="436659"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40" name="Picture 32" descr="http://irfu-i.cea.fr/Images/Trombinoscope/ecenni.jpg"/>
          <p:cNvPicPr>
            <a:picLocks noChangeAspect="1" noChangeArrowheads="1"/>
          </p:cNvPicPr>
          <p:nvPr/>
        </p:nvPicPr>
        <p:blipFill>
          <a:blip r:embed="rId41" cstate="screen">
            <a:extLst>
              <a:ext uri="{28A0092B-C50C-407E-A947-70E740481C1C}">
                <a14:useLocalDpi xmlns:a14="http://schemas.microsoft.com/office/drawing/2010/main"/>
              </a:ext>
            </a:extLst>
          </a:blip>
          <a:srcRect/>
          <a:stretch>
            <a:fillRect/>
          </a:stretch>
        </p:blipFill>
        <p:spPr bwMode="auto">
          <a:xfrm rot="20766024">
            <a:off x="5849648" y="3784207"/>
            <a:ext cx="512629"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41" name="Picture 68" descr="http://irfu-i.cea.fr/Images/Trombinoscope/gauthier.jpg"/>
          <p:cNvPicPr>
            <a:picLocks noChangeAspect="1" noChangeArrowheads="1"/>
          </p:cNvPicPr>
          <p:nvPr/>
        </p:nvPicPr>
        <p:blipFill>
          <a:blip r:embed="rId42" cstate="screen">
            <a:extLst>
              <a:ext uri="{28A0092B-C50C-407E-A947-70E740481C1C}">
                <a14:useLocalDpi xmlns:a14="http://schemas.microsoft.com/office/drawing/2010/main"/>
              </a:ext>
            </a:extLst>
          </a:blip>
          <a:srcRect/>
          <a:stretch>
            <a:fillRect/>
          </a:stretch>
        </p:blipFill>
        <p:spPr bwMode="auto">
          <a:xfrm rot="21534780">
            <a:off x="6436497" y="4577520"/>
            <a:ext cx="440303"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42" name="Picture 20" descr="http://irfu-i.cea.fr/Images/Trombinoscope/bourdelle.jpg"/>
          <p:cNvPicPr>
            <a:picLocks noChangeAspect="1" noChangeArrowheads="1"/>
          </p:cNvPicPr>
          <p:nvPr/>
        </p:nvPicPr>
        <p:blipFill>
          <a:blip r:embed="rId43" cstate="screen">
            <a:extLst>
              <a:ext uri="{28A0092B-C50C-407E-A947-70E740481C1C}">
                <a14:useLocalDpi xmlns:a14="http://schemas.microsoft.com/office/drawing/2010/main"/>
              </a:ext>
            </a:extLst>
          </a:blip>
          <a:srcRect/>
          <a:stretch>
            <a:fillRect/>
          </a:stretch>
        </p:blipFill>
        <p:spPr bwMode="auto">
          <a:xfrm rot="20983135">
            <a:off x="4664346" y="3906579"/>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43" name="Picture 34" descr="http://irfu-i.cea.fr/Images/Trombinoscope/charon.jpg"/>
          <p:cNvPicPr>
            <a:picLocks noChangeAspect="1" noChangeArrowheads="1"/>
          </p:cNvPicPr>
          <p:nvPr/>
        </p:nvPicPr>
        <p:blipFill>
          <a:blip r:embed="rId44" cstate="screen">
            <a:extLst>
              <a:ext uri="{28A0092B-C50C-407E-A947-70E740481C1C}">
                <a14:useLocalDpi xmlns:a14="http://schemas.microsoft.com/office/drawing/2010/main"/>
              </a:ext>
            </a:extLst>
          </a:blip>
          <a:srcRect/>
          <a:stretch>
            <a:fillRect/>
          </a:stretch>
        </p:blipFill>
        <p:spPr bwMode="auto">
          <a:xfrm rot="816988">
            <a:off x="3060243" y="3045003"/>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44" name="Picture 50" descr="http://irfu-i.cea.fr/Images/Trombinoscope/desailly.jpg"/>
          <p:cNvPicPr>
            <a:picLocks noChangeAspect="1" noChangeArrowheads="1"/>
          </p:cNvPicPr>
          <p:nvPr/>
        </p:nvPicPr>
        <p:blipFill>
          <a:blip r:embed="rId45" cstate="screen">
            <a:extLst>
              <a:ext uri="{28A0092B-C50C-407E-A947-70E740481C1C}">
                <a14:useLocalDpi xmlns:a14="http://schemas.microsoft.com/office/drawing/2010/main"/>
              </a:ext>
            </a:extLst>
          </a:blip>
          <a:srcRect/>
          <a:stretch>
            <a:fillRect/>
          </a:stretch>
        </p:blipFill>
        <p:spPr bwMode="auto">
          <a:xfrm rot="543738">
            <a:off x="3702305" y="5781825"/>
            <a:ext cx="47397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45" name="Picture 54" descr="http://irfu-i.cea.fr/Images/Trombinoscope/ydrouen.jpg"/>
          <p:cNvPicPr>
            <a:picLocks noChangeAspect="1" noChangeArrowheads="1"/>
          </p:cNvPicPr>
          <p:nvPr/>
        </p:nvPicPr>
        <p:blipFill>
          <a:blip r:embed="rId46" cstate="screen">
            <a:extLst>
              <a:ext uri="{28A0092B-C50C-407E-A947-70E740481C1C}">
                <a14:useLocalDpi xmlns:a14="http://schemas.microsoft.com/office/drawing/2010/main"/>
              </a:ext>
            </a:extLst>
          </a:blip>
          <a:srcRect/>
          <a:stretch>
            <a:fillRect/>
          </a:stretch>
        </p:blipFill>
        <p:spPr bwMode="auto">
          <a:xfrm rot="21018497">
            <a:off x="3456422" y="3475864"/>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46" name="Picture 52" descr="http://irfu-i.cea.fr/Images/Trombinoscope/devanz.jpg"/>
          <p:cNvPicPr>
            <a:picLocks noChangeAspect="1" noChangeArrowheads="1"/>
          </p:cNvPicPr>
          <p:nvPr/>
        </p:nvPicPr>
        <p:blipFill>
          <a:blip r:embed="rId47" cstate="screen">
            <a:extLst>
              <a:ext uri="{28A0092B-C50C-407E-A947-70E740481C1C}">
                <a14:useLocalDpi xmlns:a14="http://schemas.microsoft.com/office/drawing/2010/main"/>
              </a:ext>
            </a:extLst>
          </a:blip>
          <a:srcRect/>
          <a:stretch>
            <a:fillRect/>
          </a:stretch>
        </p:blipFill>
        <p:spPr bwMode="auto">
          <a:xfrm rot="1004221">
            <a:off x="5564489" y="2546879"/>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47" name="Picture 144" descr="http://irfu-i.cea.fr/Images/Trombinoscope/brenard.jpg"/>
          <p:cNvPicPr>
            <a:picLocks noChangeAspect="1" noChangeArrowheads="1"/>
          </p:cNvPicPr>
          <p:nvPr/>
        </p:nvPicPr>
        <p:blipFill>
          <a:blip r:embed="rId48" cstate="screen">
            <a:extLst>
              <a:ext uri="{28A0092B-C50C-407E-A947-70E740481C1C}">
                <a14:useLocalDpi xmlns:a14="http://schemas.microsoft.com/office/drawing/2010/main"/>
              </a:ext>
            </a:extLst>
          </a:blip>
          <a:srcRect/>
          <a:stretch>
            <a:fillRect/>
          </a:stretch>
        </p:blipFill>
        <p:spPr bwMode="auto">
          <a:xfrm rot="20987730">
            <a:off x="6462656" y="990510"/>
            <a:ext cx="462379" cy="6509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48" name="Picture 146" descr="http://irfu-i.cea.fr/Images/Trombinoscope/roudier.jpg"/>
          <p:cNvPicPr>
            <a:picLocks noChangeAspect="1" noChangeArrowheads="1"/>
          </p:cNvPicPr>
          <p:nvPr/>
        </p:nvPicPr>
        <p:blipFill>
          <a:blip r:embed="rId49" cstate="screen">
            <a:extLst>
              <a:ext uri="{28A0092B-C50C-407E-A947-70E740481C1C}">
                <a14:useLocalDpi xmlns:a14="http://schemas.microsoft.com/office/drawing/2010/main"/>
              </a:ext>
            </a:extLst>
          </a:blip>
          <a:srcRect/>
          <a:stretch>
            <a:fillRect/>
          </a:stretch>
        </p:blipFill>
        <p:spPr bwMode="auto">
          <a:xfrm rot="21534780">
            <a:off x="6627723" y="2852855"/>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49" name="Picture 148" descr="http://irfu-i.cea.fr/Images/Trombinoscope/sahuquet.jpg"/>
          <p:cNvPicPr>
            <a:picLocks noChangeAspect="1" noChangeArrowheads="1"/>
          </p:cNvPicPr>
          <p:nvPr/>
        </p:nvPicPr>
        <p:blipFill>
          <a:blip r:embed="rId50" cstate="screen">
            <a:extLst>
              <a:ext uri="{28A0092B-C50C-407E-A947-70E740481C1C}">
                <a14:useLocalDpi xmlns:a14="http://schemas.microsoft.com/office/drawing/2010/main"/>
              </a:ext>
            </a:extLst>
          </a:blip>
          <a:srcRect/>
          <a:stretch>
            <a:fillRect/>
          </a:stretch>
        </p:blipFill>
        <p:spPr bwMode="auto">
          <a:xfrm rot="652041">
            <a:off x="5678870" y="4443076"/>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0" name="Picture 18" descr="http://irfu-i.cea.fr/Images/Trombinoscope/cboulch.jpg"/>
          <p:cNvPicPr>
            <a:picLocks noChangeAspect="1" noChangeArrowheads="1"/>
          </p:cNvPicPr>
          <p:nvPr/>
        </p:nvPicPr>
        <p:blipFill>
          <a:blip r:embed="rId51" cstate="screen">
            <a:extLst>
              <a:ext uri="{28A0092B-C50C-407E-A947-70E740481C1C}">
                <a14:useLocalDpi xmlns:a14="http://schemas.microsoft.com/office/drawing/2010/main"/>
              </a:ext>
            </a:extLst>
          </a:blip>
          <a:srcRect/>
          <a:stretch>
            <a:fillRect/>
          </a:stretch>
        </p:blipFill>
        <p:spPr bwMode="auto">
          <a:xfrm rot="20278749">
            <a:off x="346512" y="3586594"/>
            <a:ext cx="486697"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1" name="Picture 22" descr="http://irfu-i.cea.fr/Images/Trombinoscope/abouygue.jpg"/>
          <p:cNvPicPr>
            <a:picLocks noChangeAspect="1" noChangeArrowheads="1"/>
          </p:cNvPicPr>
          <p:nvPr/>
        </p:nvPicPr>
        <p:blipFill>
          <a:blip r:embed="rId52" cstate="screen">
            <a:extLst>
              <a:ext uri="{28A0092B-C50C-407E-A947-70E740481C1C}">
                <a14:useLocalDpi xmlns:a14="http://schemas.microsoft.com/office/drawing/2010/main"/>
              </a:ext>
            </a:extLst>
          </a:blip>
          <a:srcRect/>
          <a:stretch>
            <a:fillRect/>
          </a:stretch>
        </p:blipFill>
        <p:spPr bwMode="auto">
          <a:xfrm rot="619950">
            <a:off x="807262" y="5609154"/>
            <a:ext cx="487643"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2" name="Picture 66" descr="http://irfu-i.cea.fr/Images/Trombinoscope/pgastine.jpg"/>
          <p:cNvPicPr>
            <a:picLocks noChangeAspect="1" noChangeArrowheads="1"/>
          </p:cNvPicPr>
          <p:nvPr/>
        </p:nvPicPr>
        <p:blipFill>
          <a:blip r:embed="rId53" cstate="screen">
            <a:extLst>
              <a:ext uri="{28A0092B-C50C-407E-A947-70E740481C1C}">
                <a14:useLocalDpi xmlns:a14="http://schemas.microsoft.com/office/drawing/2010/main"/>
              </a:ext>
            </a:extLst>
          </a:blip>
          <a:srcRect/>
          <a:stretch>
            <a:fillRect/>
          </a:stretch>
        </p:blipFill>
        <p:spPr bwMode="auto">
          <a:xfrm rot="20817811">
            <a:off x="598586" y="1010585"/>
            <a:ext cx="486697"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3" name="Picture 142" descr="http://irfu-i.cea.fr/Images/Trombinoscope/poupeau.jpg"/>
          <p:cNvPicPr>
            <a:picLocks noChangeAspect="1" noChangeArrowheads="1"/>
          </p:cNvPicPr>
          <p:nvPr/>
        </p:nvPicPr>
        <p:blipFill rotWithShape="1">
          <a:blip r:embed="rId54" cstate="screen">
            <a:extLst>
              <a:ext uri="{28A0092B-C50C-407E-A947-70E740481C1C}">
                <a14:useLocalDpi xmlns:a14="http://schemas.microsoft.com/office/drawing/2010/main"/>
              </a:ext>
            </a:extLst>
          </a:blip>
          <a:srcRect/>
          <a:stretch/>
        </p:blipFill>
        <p:spPr bwMode="auto">
          <a:xfrm rot="709687">
            <a:off x="245670" y="4466166"/>
            <a:ext cx="479410"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4" name="Picture 26" descr="http://irfu-i.cea.fr/Images/Trombinoscope/abriand.jpg"/>
          <p:cNvPicPr>
            <a:picLocks noChangeAspect="1" noChangeArrowheads="1"/>
          </p:cNvPicPr>
          <p:nvPr/>
        </p:nvPicPr>
        <p:blipFill>
          <a:blip r:embed="rId55" cstate="screen">
            <a:extLst>
              <a:ext uri="{28A0092B-C50C-407E-A947-70E740481C1C}">
                <a14:useLocalDpi xmlns:a14="http://schemas.microsoft.com/office/drawing/2010/main"/>
              </a:ext>
            </a:extLst>
          </a:blip>
          <a:srcRect/>
          <a:stretch>
            <a:fillRect/>
          </a:stretch>
        </p:blipFill>
        <p:spPr bwMode="auto">
          <a:xfrm rot="667871">
            <a:off x="2434376" y="5821884"/>
            <a:ext cx="439396"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5" name="Picture 30" descr="http://irfu-i.cea.fr/Images/Trombinoscope/pcarbonn.jpg"/>
          <p:cNvPicPr>
            <a:picLocks noChangeAspect="1" noChangeArrowheads="1"/>
          </p:cNvPicPr>
          <p:nvPr/>
        </p:nvPicPr>
        <p:blipFill>
          <a:blip r:embed="rId56" cstate="screen">
            <a:extLst>
              <a:ext uri="{28A0092B-C50C-407E-A947-70E740481C1C}">
                <a14:useLocalDpi xmlns:a14="http://schemas.microsoft.com/office/drawing/2010/main"/>
              </a:ext>
            </a:extLst>
          </a:blip>
          <a:srcRect/>
          <a:stretch>
            <a:fillRect/>
          </a:stretch>
        </p:blipFill>
        <p:spPr bwMode="auto">
          <a:xfrm rot="577074">
            <a:off x="2049391" y="3825070"/>
            <a:ext cx="535034" cy="6509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6" name="Picture 48" descr="http://irfu-i.cea.fr/Images/Trombinoscope/desmons.jpg"/>
          <p:cNvPicPr>
            <a:picLocks noChangeAspect="1" noChangeArrowheads="1"/>
          </p:cNvPicPr>
          <p:nvPr/>
        </p:nvPicPr>
        <p:blipFill>
          <a:blip r:embed="rId57" cstate="screen">
            <a:extLst>
              <a:ext uri="{28A0092B-C50C-407E-A947-70E740481C1C}">
                <a14:useLocalDpi xmlns:a14="http://schemas.microsoft.com/office/drawing/2010/main"/>
              </a:ext>
            </a:extLst>
          </a:blip>
          <a:srcRect/>
          <a:stretch>
            <a:fillRect/>
          </a:stretch>
        </p:blipFill>
        <p:spPr bwMode="auto">
          <a:xfrm rot="20726512">
            <a:off x="2550590" y="4327085"/>
            <a:ext cx="432277"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7" name="Picture 78" descr="http://irfu-i.cea.fr/Images/Trombinoscope/hamdi.jpg"/>
          <p:cNvPicPr>
            <a:picLocks noChangeAspect="1" noChangeArrowheads="1"/>
          </p:cNvPicPr>
          <p:nvPr/>
        </p:nvPicPr>
        <p:blipFill>
          <a:blip r:embed="rId58" cstate="screen">
            <a:extLst>
              <a:ext uri="{28A0092B-C50C-407E-A947-70E740481C1C}">
                <a14:useLocalDpi xmlns:a14="http://schemas.microsoft.com/office/drawing/2010/main"/>
              </a:ext>
            </a:extLst>
          </a:blip>
          <a:srcRect/>
          <a:stretch>
            <a:fillRect/>
          </a:stretch>
        </p:blipFill>
        <p:spPr bwMode="auto">
          <a:xfrm rot="21070495">
            <a:off x="5907247" y="3140582"/>
            <a:ext cx="454156"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8" name="Picture 80" descr="http://irfu-i.cea.fr/Images/Trombinoscope/thamelin.JPG"/>
          <p:cNvPicPr>
            <a:picLocks noChangeAspect="1" noChangeArrowheads="1"/>
          </p:cNvPicPr>
          <p:nvPr/>
        </p:nvPicPr>
        <p:blipFill>
          <a:blip r:embed="rId59" cstate="screen">
            <a:extLst>
              <a:ext uri="{28A0092B-C50C-407E-A947-70E740481C1C}">
                <a14:useLocalDpi xmlns:a14="http://schemas.microsoft.com/office/drawing/2010/main"/>
              </a:ext>
            </a:extLst>
          </a:blip>
          <a:srcRect/>
          <a:stretch>
            <a:fillRect/>
          </a:stretch>
        </p:blipFill>
        <p:spPr bwMode="auto">
          <a:xfrm rot="20590247">
            <a:off x="3686667" y="5173416"/>
            <a:ext cx="496391" cy="6509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9" name="Picture 84" descr="http://irfu-i.cea.fr/Images/Trombinoscope/phardy.jpg"/>
          <p:cNvPicPr>
            <a:picLocks noChangeAspect="1" noChangeArrowheads="1"/>
          </p:cNvPicPr>
          <p:nvPr/>
        </p:nvPicPr>
        <p:blipFill>
          <a:blip r:embed="rId60" cstate="screen">
            <a:extLst>
              <a:ext uri="{28A0092B-C50C-407E-A947-70E740481C1C}">
                <a14:useLocalDpi xmlns:a14="http://schemas.microsoft.com/office/drawing/2010/main"/>
              </a:ext>
            </a:extLst>
          </a:blip>
          <a:srcRect/>
          <a:stretch>
            <a:fillRect/>
          </a:stretch>
        </p:blipFill>
        <p:spPr bwMode="auto">
          <a:xfrm rot="801552">
            <a:off x="6548239" y="4013383"/>
            <a:ext cx="482189" cy="6509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0" name="Picture 88" descr="http://irfu-i.cea.fr/Images/Trombinoscope/jacques.jpg"/>
          <p:cNvPicPr>
            <a:picLocks noChangeAspect="1" noChangeArrowheads="1"/>
          </p:cNvPicPr>
          <p:nvPr/>
        </p:nvPicPr>
        <p:blipFill>
          <a:blip r:embed="rId61" cstate="screen">
            <a:extLst>
              <a:ext uri="{28A0092B-C50C-407E-A947-70E740481C1C}">
                <a14:useLocalDpi xmlns:a14="http://schemas.microsoft.com/office/drawing/2010/main"/>
              </a:ext>
            </a:extLst>
          </a:blip>
          <a:srcRect/>
          <a:stretch>
            <a:fillRect/>
          </a:stretch>
        </p:blipFill>
        <p:spPr bwMode="auto">
          <a:xfrm rot="615035">
            <a:off x="5045726" y="5040687"/>
            <a:ext cx="435680"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1" name="Picture 90" descr="http://irfu-i.cea.fr/Images/Trombinoscope/hjenhani.jpg"/>
          <p:cNvPicPr>
            <a:picLocks noChangeAspect="1" noChangeArrowheads="1"/>
          </p:cNvPicPr>
          <p:nvPr/>
        </p:nvPicPr>
        <p:blipFill>
          <a:blip r:embed="rId62" cstate="screen">
            <a:extLst>
              <a:ext uri="{28A0092B-C50C-407E-A947-70E740481C1C}">
                <a14:useLocalDpi xmlns:a14="http://schemas.microsoft.com/office/drawing/2010/main"/>
              </a:ext>
            </a:extLst>
          </a:blip>
          <a:srcRect/>
          <a:stretch>
            <a:fillRect/>
          </a:stretch>
        </p:blipFill>
        <p:spPr bwMode="auto">
          <a:xfrm rot="173084">
            <a:off x="6687374" y="5045601"/>
            <a:ext cx="436396" cy="6509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2" name="Picture 96" descr="http://irfu-i.cea.fr/Images/Trombinoscope/lenoa.jpg"/>
          <p:cNvPicPr>
            <a:picLocks noChangeAspect="1" noChangeArrowheads="1"/>
          </p:cNvPicPr>
          <p:nvPr/>
        </p:nvPicPr>
        <p:blipFill>
          <a:blip r:embed="rId63" cstate="screen">
            <a:extLst>
              <a:ext uri="{28A0092B-C50C-407E-A947-70E740481C1C}">
                <a14:useLocalDpi xmlns:a14="http://schemas.microsoft.com/office/drawing/2010/main"/>
              </a:ext>
            </a:extLst>
          </a:blip>
          <a:srcRect/>
          <a:stretch>
            <a:fillRect/>
          </a:stretch>
        </p:blipFill>
        <p:spPr bwMode="auto">
          <a:xfrm rot="658880">
            <a:off x="6180100" y="5763842"/>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3" name="Picture 100" descr="http://irfu-i.cea.fr/Images/Trombinoscope/leroy.jpg"/>
          <p:cNvPicPr>
            <a:picLocks noChangeAspect="1" noChangeArrowheads="1"/>
          </p:cNvPicPr>
          <p:nvPr/>
        </p:nvPicPr>
        <p:blipFill>
          <a:blip r:embed="rId64" cstate="screen">
            <a:extLst>
              <a:ext uri="{28A0092B-C50C-407E-A947-70E740481C1C}">
                <a14:useLocalDpi xmlns:a14="http://schemas.microsoft.com/office/drawing/2010/main"/>
              </a:ext>
            </a:extLst>
          </a:blip>
          <a:srcRect/>
          <a:stretch>
            <a:fillRect/>
          </a:stretch>
        </p:blipFill>
        <p:spPr bwMode="auto">
          <a:xfrm rot="225773">
            <a:off x="6509465" y="3454281"/>
            <a:ext cx="432769"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4" name="Picture 102" descr="http://irfu-i.cea.fr/Images/Trombinoscope/fleseign.jpg"/>
          <p:cNvPicPr>
            <a:picLocks noChangeAspect="1" noChangeArrowheads="1"/>
          </p:cNvPicPr>
          <p:nvPr/>
        </p:nvPicPr>
        <p:blipFill>
          <a:blip r:embed="rId65" cstate="screen">
            <a:extLst>
              <a:ext uri="{28A0092B-C50C-407E-A947-70E740481C1C}">
                <a14:useLocalDpi xmlns:a14="http://schemas.microsoft.com/office/drawing/2010/main"/>
              </a:ext>
            </a:extLst>
          </a:blip>
          <a:srcRect/>
          <a:stretch>
            <a:fillRect/>
          </a:stretch>
        </p:blipFill>
        <p:spPr bwMode="auto">
          <a:xfrm rot="500359">
            <a:off x="4429037" y="5671531"/>
            <a:ext cx="456812"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5" name="Picture 152" descr="http://irfu-i.cea.fr/Images/Trombinoscope/cservoui.jpg"/>
          <p:cNvPicPr>
            <a:picLocks noChangeAspect="1" noChangeArrowheads="1"/>
          </p:cNvPicPr>
          <p:nvPr/>
        </p:nvPicPr>
        <p:blipFill>
          <a:blip r:embed="rId66" cstate="screen">
            <a:extLst>
              <a:ext uri="{28A0092B-C50C-407E-A947-70E740481C1C}">
                <a14:useLocalDpi xmlns:a14="http://schemas.microsoft.com/office/drawing/2010/main"/>
              </a:ext>
            </a:extLst>
          </a:blip>
          <a:srcRect/>
          <a:stretch>
            <a:fillRect/>
          </a:stretch>
        </p:blipFill>
        <p:spPr bwMode="auto">
          <a:xfrm rot="854080">
            <a:off x="4320170" y="4512487"/>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6" name="Picture 154" descr="http://irfu-i.cea.fr/Images/Trombinoscope/ttrublet.jpg"/>
          <p:cNvPicPr>
            <a:picLocks noChangeAspect="1" noChangeArrowheads="1"/>
          </p:cNvPicPr>
          <p:nvPr/>
        </p:nvPicPr>
        <p:blipFill>
          <a:blip r:embed="rId67" cstate="screen">
            <a:extLst>
              <a:ext uri="{28A0092B-C50C-407E-A947-70E740481C1C}">
                <a14:useLocalDpi xmlns:a14="http://schemas.microsoft.com/office/drawing/2010/main"/>
              </a:ext>
            </a:extLst>
          </a:blip>
          <a:srcRect/>
          <a:stretch>
            <a:fillRect/>
          </a:stretch>
        </p:blipFill>
        <p:spPr bwMode="auto">
          <a:xfrm rot="20490908">
            <a:off x="4910363" y="5674306"/>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7" name="Picture 80" descr="http://irfu-i.cea.fr/Images/Trombinoscope/thamelin.JPG"/>
          <p:cNvPicPr>
            <a:picLocks noChangeAspect="1" noChangeArrowheads="1"/>
          </p:cNvPicPr>
          <p:nvPr/>
        </p:nvPicPr>
        <p:blipFill>
          <a:blip r:embed="rId68" cstate="screen">
            <a:extLst>
              <a:ext uri="{28A0092B-C50C-407E-A947-70E740481C1C}">
                <a14:useLocalDpi xmlns:a14="http://schemas.microsoft.com/office/drawing/2010/main"/>
              </a:ext>
            </a:extLst>
          </a:blip>
          <a:srcRect/>
          <a:stretch>
            <a:fillRect/>
          </a:stretch>
        </p:blipFill>
        <p:spPr bwMode="auto">
          <a:xfrm rot="580876">
            <a:off x="8381697" y="2391617"/>
            <a:ext cx="496391" cy="6509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8" name="Picture 82" descr="http://irfu-i.cea.fr/Images/Trombinoscope/hanus.jpg"/>
          <p:cNvPicPr>
            <a:picLocks noChangeAspect="1" noChangeArrowheads="1"/>
          </p:cNvPicPr>
          <p:nvPr/>
        </p:nvPicPr>
        <p:blipFill>
          <a:blip r:embed="rId69" cstate="screen">
            <a:extLst>
              <a:ext uri="{28A0092B-C50C-407E-A947-70E740481C1C}">
                <a14:useLocalDpi xmlns:a14="http://schemas.microsoft.com/office/drawing/2010/main"/>
              </a:ext>
            </a:extLst>
          </a:blip>
          <a:srcRect/>
          <a:stretch>
            <a:fillRect/>
          </a:stretch>
        </p:blipFill>
        <p:spPr bwMode="auto">
          <a:xfrm rot="1099462">
            <a:off x="1281263" y="4437119"/>
            <a:ext cx="488218" cy="6509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9" name="Picture 92" descr="http://irfu-i.cea.fr/Images/Trombinoscope/tjoannem.jpg"/>
          <p:cNvPicPr>
            <a:picLocks noChangeAspect="1" noChangeArrowheads="1"/>
          </p:cNvPicPr>
          <p:nvPr/>
        </p:nvPicPr>
        <p:blipFill>
          <a:blip r:embed="rId70" cstate="screen">
            <a:extLst>
              <a:ext uri="{28A0092B-C50C-407E-A947-70E740481C1C}">
                <a14:useLocalDpi xmlns:a14="http://schemas.microsoft.com/office/drawing/2010/main"/>
              </a:ext>
            </a:extLst>
          </a:blip>
          <a:srcRect/>
          <a:stretch>
            <a:fillRect/>
          </a:stretch>
        </p:blipFill>
        <p:spPr bwMode="auto">
          <a:xfrm rot="21160024">
            <a:off x="2480038" y="4946019"/>
            <a:ext cx="419177"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70" name="Picture 94" descr="http://irfu-i.cea.fr/Images/Trombinoscope/mlacroix.jpg"/>
          <p:cNvPicPr>
            <a:picLocks noChangeAspect="1" noChangeArrowheads="1"/>
          </p:cNvPicPr>
          <p:nvPr/>
        </p:nvPicPr>
        <p:blipFill>
          <a:blip r:embed="rId71" cstate="screen">
            <a:extLst>
              <a:ext uri="{28A0092B-C50C-407E-A947-70E740481C1C}">
                <a14:useLocalDpi xmlns:a14="http://schemas.microsoft.com/office/drawing/2010/main"/>
              </a:ext>
            </a:extLst>
          </a:blip>
          <a:srcRect/>
          <a:stretch>
            <a:fillRect/>
          </a:stretch>
        </p:blipFill>
        <p:spPr bwMode="auto">
          <a:xfrm rot="20579750">
            <a:off x="1421805" y="3850645"/>
            <a:ext cx="467589"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71" name="Picture 98" descr="http://irfu-i.cea.fr/Images/Trombinoscope/plepouha.jpg"/>
          <p:cNvPicPr>
            <a:picLocks noChangeAspect="1" noChangeArrowheads="1"/>
          </p:cNvPicPr>
          <p:nvPr/>
        </p:nvPicPr>
        <p:blipFill>
          <a:blip r:embed="rId72" cstate="screen">
            <a:extLst>
              <a:ext uri="{28A0092B-C50C-407E-A947-70E740481C1C}">
                <a14:useLocalDpi xmlns:a14="http://schemas.microsoft.com/office/drawing/2010/main"/>
              </a:ext>
            </a:extLst>
          </a:blip>
          <a:srcRect/>
          <a:stretch>
            <a:fillRect/>
          </a:stretch>
        </p:blipFill>
        <p:spPr bwMode="auto">
          <a:xfrm rot="20163230">
            <a:off x="750141" y="4069623"/>
            <a:ext cx="488218" cy="6509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73" name="Picture 74" descr="http://irfu-i.cea.fr/Images/Trombinoscope/fgougna.jpg"/>
          <p:cNvPicPr>
            <a:picLocks noChangeAspect="1" noChangeArrowheads="1"/>
          </p:cNvPicPr>
          <p:nvPr/>
        </p:nvPicPr>
        <p:blipFill>
          <a:blip r:embed="rId73" cstate="screen">
            <a:extLst>
              <a:ext uri="{28A0092B-C50C-407E-A947-70E740481C1C}">
                <a14:useLocalDpi xmlns:a14="http://schemas.microsoft.com/office/drawing/2010/main"/>
              </a:ext>
            </a:extLst>
          </a:blip>
          <a:srcRect/>
          <a:stretch>
            <a:fillRect/>
          </a:stretch>
        </p:blipFill>
        <p:spPr bwMode="auto">
          <a:xfrm rot="20368912">
            <a:off x="3011901" y="4597068"/>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74" name="Picture 86" descr="http://irfu-i.cea.fr/Images/Trombinoscope/vhennion.jpg"/>
          <p:cNvPicPr>
            <a:picLocks noChangeAspect="1" noChangeArrowheads="1"/>
          </p:cNvPicPr>
          <p:nvPr/>
        </p:nvPicPr>
        <p:blipFill>
          <a:blip r:embed="rId74" cstate="screen">
            <a:extLst>
              <a:ext uri="{28A0092B-C50C-407E-A947-70E740481C1C}">
                <a14:useLocalDpi xmlns:a14="http://schemas.microsoft.com/office/drawing/2010/main"/>
              </a:ext>
            </a:extLst>
          </a:blip>
          <a:srcRect/>
          <a:stretch>
            <a:fillRect/>
          </a:stretch>
        </p:blipFill>
        <p:spPr bwMode="auto">
          <a:xfrm rot="21009135">
            <a:off x="3070599" y="5790815"/>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75" name="Picture 2" descr="http://irfu-i.cea.fr/Images/Trombinoscope/fdesages.jpg"/>
          <p:cNvPicPr>
            <a:picLocks noChangeAspect="1" noChangeArrowheads="1"/>
          </p:cNvPicPr>
          <p:nvPr/>
        </p:nvPicPr>
        <p:blipFill>
          <a:blip r:embed="rId75" cstate="screen">
            <a:extLst>
              <a:ext uri="{28A0092B-C50C-407E-A947-70E740481C1C}">
                <a14:useLocalDpi xmlns:a14="http://schemas.microsoft.com/office/drawing/2010/main"/>
              </a:ext>
            </a:extLst>
          </a:blip>
          <a:srcRect/>
          <a:stretch>
            <a:fillRect/>
          </a:stretch>
        </p:blipFill>
        <p:spPr bwMode="auto">
          <a:xfrm rot="21534780">
            <a:off x="2696380" y="3688440"/>
            <a:ext cx="467589"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76" name="Picture 16" descr="http://irfu-i.cea.fr/Images/Trombinoscope/bosland.jpg"/>
          <p:cNvPicPr>
            <a:picLocks noChangeAspect="1" noChangeArrowheads="1"/>
          </p:cNvPicPr>
          <p:nvPr/>
        </p:nvPicPr>
        <p:blipFill>
          <a:blip r:embed="rId76" cstate="screen">
            <a:extLst>
              <a:ext uri="{28A0092B-C50C-407E-A947-70E740481C1C}">
                <a14:useLocalDpi xmlns:a14="http://schemas.microsoft.com/office/drawing/2010/main"/>
              </a:ext>
            </a:extLst>
          </a:blip>
          <a:srcRect/>
          <a:stretch>
            <a:fillRect/>
          </a:stretch>
        </p:blipFill>
        <p:spPr bwMode="auto">
          <a:xfrm rot="20628362">
            <a:off x="1956804" y="5647605"/>
            <a:ext cx="434540"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77" name="Picture 38" descr="http://irfu-i.cea.fr/Images/Trombinoscope/achauvea.jpg"/>
          <p:cNvPicPr>
            <a:picLocks noChangeAspect="1" noChangeArrowheads="1"/>
          </p:cNvPicPr>
          <p:nvPr/>
        </p:nvPicPr>
        <p:blipFill>
          <a:blip r:embed="rId77" cstate="screen">
            <a:extLst>
              <a:ext uri="{28A0092B-C50C-407E-A947-70E740481C1C}">
                <a14:useLocalDpi xmlns:a14="http://schemas.microsoft.com/office/drawing/2010/main"/>
              </a:ext>
            </a:extLst>
          </a:blip>
          <a:srcRect/>
          <a:stretch>
            <a:fillRect/>
          </a:stretch>
        </p:blipFill>
        <p:spPr bwMode="auto">
          <a:xfrm rot="748520">
            <a:off x="1940518" y="4422771"/>
            <a:ext cx="487357" cy="6509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79" name="Picture 122" descr="http://irfu-i.cea.fr/Images/Trombinoscope/omeunier.jpg"/>
          <p:cNvPicPr>
            <a:picLocks noChangeAspect="1" noChangeArrowheads="1"/>
          </p:cNvPicPr>
          <p:nvPr/>
        </p:nvPicPr>
        <p:blipFill>
          <a:blip r:embed="rId78" cstate="screen">
            <a:extLst>
              <a:ext uri="{28A0092B-C50C-407E-A947-70E740481C1C}">
                <a14:useLocalDpi xmlns:a14="http://schemas.microsoft.com/office/drawing/2010/main"/>
              </a:ext>
            </a:extLst>
          </a:blip>
          <a:srcRect/>
          <a:stretch>
            <a:fillRect/>
          </a:stretch>
        </p:blipFill>
        <p:spPr bwMode="auto">
          <a:xfrm rot="734098">
            <a:off x="3819069" y="2072546"/>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80" name="Picture 24" descr="http://irfu-i.cea.fr/Images/Trombinoscope/braud.jpg"/>
          <p:cNvPicPr>
            <a:picLocks noChangeAspect="1" noChangeArrowheads="1"/>
          </p:cNvPicPr>
          <p:nvPr/>
        </p:nvPicPr>
        <p:blipFill>
          <a:blip r:embed="rId79" cstate="screen">
            <a:extLst>
              <a:ext uri="{28A0092B-C50C-407E-A947-70E740481C1C}">
                <a14:useLocalDpi xmlns:a14="http://schemas.microsoft.com/office/drawing/2010/main"/>
              </a:ext>
            </a:extLst>
          </a:blip>
          <a:srcRect/>
          <a:stretch>
            <a:fillRect/>
          </a:stretch>
        </p:blipFill>
        <p:spPr bwMode="auto">
          <a:xfrm rot="341683">
            <a:off x="4385880" y="2530039"/>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81" name="Picture 64" descr="http://irfu-i.cea.fr/Images/Trombinoscope/gasser.jpg"/>
          <p:cNvPicPr>
            <a:picLocks noChangeAspect="1" noChangeArrowheads="1"/>
          </p:cNvPicPr>
          <p:nvPr/>
        </p:nvPicPr>
        <p:blipFill>
          <a:blip r:embed="rId80" cstate="screen">
            <a:extLst>
              <a:ext uri="{28A0092B-C50C-407E-A947-70E740481C1C}">
                <a14:useLocalDpi xmlns:a14="http://schemas.microsoft.com/office/drawing/2010/main"/>
              </a:ext>
            </a:extLst>
          </a:blip>
          <a:srcRect/>
          <a:stretch>
            <a:fillRect/>
          </a:stretch>
        </p:blipFill>
        <p:spPr bwMode="auto">
          <a:xfrm rot="20318439">
            <a:off x="204361" y="5359423"/>
            <a:ext cx="493170" cy="6575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82" name="Picture 140" descr="http://irfu-i.cea.fr/Images/Trombinoscope/bpottin.jpg"/>
          <p:cNvPicPr>
            <a:picLocks noChangeAspect="1" noChangeArrowheads="1"/>
          </p:cNvPicPr>
          <p:nvPr/>
        </p:nvPicPr>
        <p:blipFill>
          <a:blip r:embed="rId81" cstate="screen">
            <a:extLst>
              <a:ext uri="{28A0092B-C50C-407E-A947-70E740481C1C}">
                <a14:useLocalDpi xmlns:a14="http://schemas.microsoft.com/office/drawing/2010/main"/>
              </a:ext>
            </a:extLst>
          </a:blip>
          <a:srcRect/>
          <a:stretch>
            <a:fillRect/>
          </a:stretch>
        </p:blipFill>
        <p:spPr bwMode="auto">
          <a:xfrm rot="21534780">
            <a:off x="1347047" y="5061897"/>
            <a:ext cx="43532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83" name="Picture 70" descr="http://irfu-i.cea.fr/Images/Trombinoscope/gobin.jpg"/>
          <p:cNvPicPr>
            <a:picLocks noChangeAspect="1" noChangeArrowheads="1"/>
          </p:cNvPicPr>
          <p:nvPr/>
        </p:nvPicPr>
        <p:blipFill>
          <a:blip r:embed="rId82" cstate="screen">
            <a:extLst>
              <a:ext uri="{28A0092B-C50C-407E-A947-70E740481C1C}">
                <a14:useLocalDpi xmlns:a14="http://schemas.microsoft.com/office/drawing/2010/main"/>
              </a:ext>
            </a:extLst>
          </a:blip>
          <a:srcRect/>
          <a:stretch>
            <a:fillRect/>
          </a:stretch>
        </p:blipFill>
        <p:spPr bwMode="auto">
          <a:xfrm rot="21140568">
            <a:off x="4050227" y="3237894"/>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84" name="Picture 3" descr="http://irfu-i.cea.fr/Images/astImg/mr_3513_3.jpg?reload=4835">
            <a:hlinkClick r:id="rId83"/>
          </p:cNvPr>
          <p:cNvPicPr>
            <a:picLocks noChangeAspect="1" noChangeArrowheads="1"/>
          </p:cNvPicPr>
          <p:nvPr/>
        </p:nvPicPr>
        <p:blipFill>
          <a:blip r:embed="rId84" cstate="screen">
            <a:extLst>
              <a:ext uri="{28A0092B-C50C-407E-A947-70E740481C1C}">
                <a14:useLocalDpi xmlns:a14="http://schemas.microsoft.com/office/drawing/2010/main"/>
              </a:ext>
            </a:extLst>
          </a:blip>
          <a:srcRect/>
          <a:stretch>
            <a:fillRect/>
          </a:stretch>
        </p:blipFill>
        <p:spPr bwMode="auto">
          <a:xfrm rot="890447">
            <a:off x="3166364" y="3982562"/>
            <a:ext cx="488218"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85" name="Picture 150" descr="http://irfu-i.cea.fr/Images/Trombinoscope/senee.jpg"/>
          <p:cNvPicPr>
            <a:picLocks noChangeAspect="1" noChangeArrowheads="1"/>
          </p:cNvPicPr>
          <p:nvPr/>
        </p:nvPicPr>
        <p:blipFill>
          <a:blip r:embed="rId85" cstate="screen">
            <a:extLst>
              <a:ext uri="{28A0092B-C50C-407E-A947-70E740481C1C}">
                <a14:useLocalDpi xmlns:a14="http://schemas.microsoft.com/office/drawing/2010/main"/>
              </a:ext>
            </a:extLst>
          </a:blip>
          <a:srcRect/>
          <a:stretch>
            <a:fillRect/>
          </a:stretch>
        </p:blipFill>
        <p:spPr bwMode="auto">
          <a:xfrm rot="20721192">
            <a:off x="4924626" y="4451858"/>
            <a:ext cx="409862" cy="650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87" name="Image 86"/>
          <p:cNvPicPr>
            <a:picLocks noChangeAspect="1"/>
          </p:cNvPicPr>
          <p:nvPr/>
        </p:nvPicPr>
        <p:blipFill>
          <a:blip r:embed="rId86" cstate="screen">
            <a:extLst>
              <a:ext uri="{28A0092B-C50C-407E-A947-70E740481C1C}">
                <a14:useLocalDpi xmlns:a14="http://schemas.microsoft.com/office/drawing/2010/main"/>
              </a:ext>
            </a:extLst>
          </a:blip>
          <a:stretch>
            <a:fillRect/>
          </a:stretch>
        </p:blipFill>
        <p:spPr>
          <a:xfrm rot="21534780">
            <a:off x="4011455" y="3946702"/>
            <a:ext cx="451168" cy="6015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8" name="Image 77"/>
          <p:cNvPicPr>
            <a:picLocks noChangeAspect="1"/>
          </p:cNvPicPr>
          <p:nvPr/>
        </p:nvPicPr>
        <p:blipFill>
          <a:blip r:embed="rId87" cstate="screen">
            <a:extLst>
              <a:ext uri="{28A0092B-C50C-407E-A947-70E740481C1C}">
                <a14:useLocalDpi xmlns:a14="http://schemas.microsoft.com/office/drawing/2010/main"/>
              </a:ext>
            </a:extLst>
          </a:blip>
          <a:stretch>
            <a:fillRect/>
          </a:stretch>
        </p:blipFill>
        <p:spPr>
          <a:xfrm rot="21001072">
            <a:off x="7626177" y="2879908"/>
            <a:ext cx="428908" cy="6474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0" name="Image 89"/>
          <p:cNvPicPr>
            <a:picLocks noChangeAspect="1"/>
          </p:cNvPicPr>
          <p:nvPr/>
        </p:nvPicPr>
        <p:blipFill>
          <a:blip r:embed="rId88" cstate="screen">
            <a:extLst>
              <a:ext uri="{28A0092B-C50C-407E-A947-70E740481C1C}">
                <a14:useLocalDpi xmlns:a14="http://schemas.microsoft.com/office/drawing/2010/main"/>
              </a:ext>
            </a:extLst>
          </a:blip>
          <a:stretch>
            <a:fillRect/>
          </a:stretch>
        </p:blipFill>
        <p:spPr>
          <a:xfrm>
            <a:off x="5521250" y="5673561"/>
            <a:ext cx="527963" cy="7039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1" name="Image 90"/>
          <p:cNvPicPr>
            <a:picLocks noChangeAspect="1"/>
          </p:cNvPicPr>
          <p:nvPr/>
        </p:nvPicPr>
        <p:blipFill>
          <a:blip r:embed="rId89" cstate="screen">
            <a:extLst>
              <a:ext uri="{28A0092B-C50C-407E-A947-70E740481C1C}">
                <a14:useLocalDpi xmlns:a14="http://schemas.microsoft.com/office/drawing/2010/main"/>
              </a:ext>
            </a:extLst>
          </a:blip>
          <a:stretch>
            <a:fillRect/>
          </a:stretch>
        </p:blipFill>
        <p:spPr>
          <a:xfrm>
            <a:off x="7799275" y="2140611"/>
            <a:ext cx="527963" cy="7039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2" name="Image 91"/>
          <p:cNvPicPr>
            <a:picLocks noChangeAspect="1"/>
          </p:cNvPicPr>
          <p:nvPr/>
        </p:nvPicPr>
        <p:blipFill>
          <a:blip r:embed="rId90" cstate="screen">
            <a:extLst>
              <a:ext uri="{28A0092B-C50C-407E-A947-70E740481C1C}">
                <a14:useLocalDpi xmlns:a14="http://schemas.microsoft.com/office/drawing/2010/main"/>
              </a:ext>
            </a:extLst>
          </a:blip>
          <a:stretch>
            <a:fillRect/>
          </a:stretch>
        </p:blipFill>
        <p:spPr>
          <a:xfrm>
            <a:off x="7114729" y="3976252"/>
            <a:ext cx="527963" cy="7039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3" name="Image 92"/>
          <p:cNvPicPr>
            <a:picLocks noChangeAspect="1"/>
          </p:cNvPicPr>
          <p:nvPr/>
        </p:nvPicPr>
        <p:blipFill>
          <a:blip r:embed="rId91" cstate="screen">
            <a:extLst>
              <a:ext uri="{28A0092B-C50C-407E-A947-70E740481C1C}">
                <a14:useLocalDpi xmlns:a14="http://schemas.microsoft.com/office/drawing/2010/main"/>
              </a:ext>
            </a:extLst>
          </a:blip>
          <a:stretch>
            <a:fillRect/>
          </a:stretch>
        </p:blipFill>
        <p:spPr>
          <a:xfrm rot="20865593">
            <a:off x="7747939" y="4418454"/>
            <a:ext cx="445539" cy="6693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4" name="Image 93"/>
          <p:cNvPicPr>
            <a:picLocks noChangeAspect="1"/>
          </p:cNvPicPr>
          <p:nvPr/>
        </p:nvPicPr>
        <p:blipFill>
          <a:blip r:embed="rId92" cstate="screen">
            <a:extLst>
              <a:ext uri="{28A0092B-C50C-407E-A947-70E740481C1C}">
                <a14:useLocalDpi xmlns:a14="http://schemas.microsoft.com/office/drawing/2010/main"/>
              </a:ext>
            </a:extLst>
          </a:blip>
          <a:stretch>
            <a:fillRect/>
          </a:stretch>
        </p:blipFill>
        <p:spPr>
          <a:xfrm>
            <a:off x="8190319" y="1580604"/>
            <a:ext cx="515677" cy="6875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5" name="Image 94"/>
          <p:cNvPicPr>
            <a:picLocks noChangeAspect="1"/>
          </p:cNvPicPr>
          <p:nvPr/>
        </p:nvPicPr>
        <p:blipFill>
          <a:blip r:embed="rId93" cstate="screen">
            <a:extLst>
              <a:ext uri="{28A0092B-C50C-407E-A947-70E740481C1C}">
                <a14:useLocalDpi xmlns:a14="http://schemas.microsoft.com/office/drawing/2010/main"/>
              </a:ext>
            </a:extLst>
          </a:blip>
          <a:stretch>
            <a:fillRect/>
          </a:stretch>
        </p:blipFill>
        <p:spPr>
          <a:xfrm>
            <a:off x="6811883" y="5632591"/>
            <a:ext cx="514726" cy="6863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6" name="Image 95"/>
          <p:cNvPicPr>
            <a:picLocks noChangeAspect="1"/>
          </p:cNvPicPr>
          <p:nvPr/>
        </p:nvPicPr>
        <p:blipFill>
          <a:blip r:embed="rId94" cstate="screen">
            <a:extLst>
              <a:ext uri="{28A0092B-C50C-407E-A947-70E740481C1C}">
                <a14:useLocalDpi xmlns:a14="http://schemas.microsoft.com/office/drawing/2010/main"/>
              </a:ext>
            </a:extLst>
          </a:blip>
          <a:stretch>
            <a:fillRect/>
          </a:stretch>
        </p:blipFill>
        <p:spPr>
          <a:xfrm>
            <a:off x="7970709" y="983375"/>
            <a:ext cx="477449" cy="6365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7" name="Image 96"/>
          <p:cNvPicPr>
            <a:picLocks noChangeAspect="1"/>
          </p:cNvPicPr>
          <p:nvPr/>
        </p:nvPicPr>
        <p:blipFill>
          <a:blip r:embed="rId95" cstate="screen">
            <a:extLst>
              <a:ext uri="{28A0092B-C50C-407E-A947-70E740481C1C}">
                <a14:useLocalDpi xmlns:a14="http://schemas.microsoft.com/office/drawing/2010/main"/>
              </a:ext>
            </a:extLst>
          </a:blip>
          <a:stretch>
            <a:fillRect/>
          </a:stretch>
        </p:blipFill>
        <p:spPr>
          <a:xfrm>
            <a:off x="7103714" y="4605692"/>
            <a:ext cx="500657" cy="6270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8" name="Image 97"/>
          <p:cNvPicPr>
            <a:picLocks noChangeAspect="1"/>
          </p:cNvPicPr>
          <p:nvPr/>
        </p:nvPicPr>
        <p:blipFill>
          <a:blip r:embed="rId96" cstate="screen">
            <a:extLst>
              <a:ext uri="{28A0092B-C50C-407E-A947-70E740481C1C}">
                <a14:useLocalDpi xmlns:a14="http://schemas.microsoft.com/office/drawing/2010/main"/>
              </a:ext>
            </a:extLst>
          </a:blip>
          <a:stretch>
            <a:fillRect/>
          </a:stretch>
        </p:blipFill>
        <p:spPr>
          <a:xfrm>
            <a:off x="7683379" y="3684063"/>
            <a:ext cx="506940" cy="6547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9" name="Image 98"/>
          <p:cNvPicPr>
            <a:picLocks noChangeAspect="1"/>
          </p:cNvPicPr>
          <p:nvPr/>
        </p:nvPicPr>
        <p:blipFill>
          <a:blip r:embed="rId97" cstate="screen">
            <a:extLst>
              <a:ext uri="{28A0092B-C50C-407E-A947-70E740481C1C}">
                <a14:useLocalDpi xmlns:a14="http://schemas.microsoft.com/office/drawing/2010/main"/>
              </a:ext>
            </a:extLst>
          </a:blip>
          <a:stretch>
            <a:fillRect/>
          </a:stretch>
        </p:blipFill>
        <p:spPr>
          <a:xfrm>
            <a:off x="1445393" y="5708518"/>
            <a:ext cx="449075" cy="5987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1" name="Image 100"/>
          <p:cNvPicPr>
            <a:picLocks noChangeAspect="1"/>
          </p:cNvPicPr>
          <p:nvPr/>
        </p:nvPicPr>
        <p:blipFill>
          <a:blip r:embed="rId98" cstate="screen">
            <a:extLst>
              <a:ext uri="{28A0092B-C50C-407E-A947-70E740481C1C}">
                <a14:useLocalDpi xmlns:a14="http://schemas.microsoft.com/office/drawing/2010/main"/>
              </a:ext>
            </a:extLst>
          </a:blip>
          <a:stretch>
            <a:fillRect/>
          </a:stretch>
        </p:blipFill>
        <p:spPr>
          <a:xfrm rot="21204403">
            <a:off x="7526299" y="5021532"/>
            <a:ext cx="461322" cy="6892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2" name="Image 101"/>
          <p:cNvPicPr>
            <a:picLocks noChangeAspect="1"/>
          </p:cNvPicPr>
          <p:nvPr/>
        </p:nvPicPr>
        <p:blipFill>
          <a:blip r:embed="rId99" cstate="screen">
            <a:extLst>
              <a:ext uri="{28A0092B-C50C-407E-A947-70E740481C1C}">
                <a14:useLocalDpi xmlns:a14="http://schemas.microsoft.com/office/drawing/2010/main"/>
              </a:ext>
            </a:extLst>
          </a:blip>
          <a:stretch>
            <a:fillRect/>
          </a:stretch>
        </p:blipFill>
        <p:spPr>
          <a:xfrm>
            <a:off x="5322365" y="3195972"/>
            <a:ext cx="488509" cy="6262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5" name="Image 104"/>
          <p:cNvPicPr>
            <a:picLocks noChangeAspect="1"/>
          </p:cNvPicPr>
          <p:nvPr/>
        </p:nvPicPr>
        <p:blipFill>
          <a:blip r:embed="rId100" cstate="screen">
            <a:extLst>
              <a:ext uri="{28A0092B-C50C-407E-A947-70E740481C1C}">
                <a14:useLocalDpi xmlns:a14="http://schemas.microsoft.com/office/drawing/2010/main"/>
              </a:ext>
            </a:extLst>
          </a:blip>
          <a:stretch>
            <a:fillRect/>
          </a:stretch>
        </p:blipFill>
        <p:spPr>
          <a:xfrm rot="10998164" flipV="1">
            <a:off x="722599" y="2299638"/>
            <a:ext cx="494990" cy="5965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7" name="Image 106"/>
          <p:cNvPicPr>
            <a:picLocks noChangeAspect="1"/>
          </p:cNvPicPr>
          <p:nvPr/>
        </p:nvPicPr>
        <p:blipFill>
          <a:blip r:embed="rId101" cstate="screen">
            <a:extLst>
              <a:ext uri="{28A0092B-C50C-407E-A947-70E740481C1C}">
                <a14:useLocalDpi xmlns:a14="http://schemas.microsoft.com/office/drawing/2010/main"/>
              </a:ext>
            </a:extLst>
          </a:blip>
          <a:stretch>
            <a:fillRect/>
          </a:stretch>
        </p:blipFill>
        <p:spPr>
          <a:xfrm flipH="1">
            <a:off x="7509070" y="5664985"/>
            <a:ext cx="485574" cy="65390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8" name="Image 107"/>
          <p:cNvPicPr>
            <a:picLocks noChangeAspect="1"/>
          </p:cNvPicPr>
          <p:nvPr/>
        </p:nvPicPr>
        <p:blipFill>
          <a:blip r:embed="rId102" cstate="screen">
            <a:extLst>
              <a:ext uri="{28A0092B-C50C-407E-A947-70E740481C1C}">
                <a14:useLocalDpi xmlns:a14="http://schemas.microsoft.com/office/drawing/2010/main"/>
              </a:ext>
            </a:extLst>
          </a:blip>
          <a:stretch>
            <a:fillRect/>
          </a:stretch>
        </p:blipFill>
        <p:spPr>
          <a:xfrm rot="20491637">
            <a:off x="8339591" y="3913874"/>
            <a:ext cx="472222" cy="62962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9" name="Image 108"/>
          <p:cNvPicPr>
            <a:picLocks noChangeAspect="1"/>
          </p:cNvPicPr>
          <p:nvPr/>
        </p:nvPicPr>
        <p:blipFill>
          <a:blip r:embed="rId103" cstate="screen">
            <a:extLst>
              <a:ext uri="{28A0092B-C50C-407E-A947-70E740481C1C}">
                <a14:useLocalDpi xmlns:a14="http://schemas.microsoft.com/office/drawing/2010/main"/>
              </a:ext>
            </a:extLst>
          </a:blip>
          <a:stretch>
            <a:fillRect/>
          </a:stretch>
        </p:blipFill>
        <p:spPr>
          <a:xfrm rot="21185870">
            <a:off x="8224524" y="4620046"/>
            <a:ext cx="486482" cy="6486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0" name="Image 109"/>
          <p:cNvPicPr>
            <a:picLocks noChangeAspect="1"/>
          </p:cNvPicPr>
          <p:nvPr/>
        </p:nvPicPr>
        <p:blipFill>
          <a:blip r:embed="rId104" cstate="screen">
            <a:extLst>
              <a:ext uri="{28A0092B-C50C-407E-A947-70E740481C1C}">
                <a14:useLocalDpi xmlns:a14="http://schemas.microsoft.com/office/drawing/2010/main"/>
              </a:ext>
            </a:extLst>
          </a:blip>
          <a:stretch>
            <a:fillRect/>
          </a:stretch>
        </p:blipFill>
        <p:spPr>
          <a:xfrm>
            <a:off x="2921444" y="1554226"/>
            <a:ext cx="490081" cy="6789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1" name="Image 110"/>
          <p:cNvPicPr>
            <a:picLocks noChangeAspect="1"/>
          </p:cNvPicPr>
          <p:nvPr/>
        </p:nvPicPr>
        <p:blipFill>
          <a:blip r:embed="rId105" cstate="screen">
            <a:extLst>
              <a:ext uri="{28A0092B-C50C-407E-A947-70E740481C1C}">
                <a14:useLocalDpi xmlns:a14="http://schemas.microsoft.com/office/drawing/2010/main"/>
              </a:ext>
            </a:extLst>
          </a:blip>
          <a:stretch>
            <a:fillRect/>
          </a:stretch>
        </p:blipFill>
        <p:spPr>
          <a:xfrm>
            <a:off x="8112643" y="3172143"/>
            <a:ext cx="541092" cy="6581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2" name="Image 111"/>
          <p:cNvPicPr>
            <a:picLocks noChangeAspect="1"/>
          </p:cNvPicPr>
          <p:nvPr/>
        </p:nvPicPr>
        <p:blipFill>
          <a:blip r:embed="rId106" cstate="screen">
            <a:extLst>
              <a:ext uri="{28A0092B-C50C-407E-A947-70E740481C1C}">
                <a14:useLocalDpi xmlns:a14="http://schemas.microsoft.com/office/drawing/2010/main"/>
              </a:ext>
            </a:extLst>
          </a:blip>
          <a:stretch>
            <a:fillRect/>
          </a:stretch>
        </p:blipFill>
        <p:spPr>
          <a:xfrm rot="19726231">
            <a:off x="8027203" y="5327026"/>
            <a:ext cx="496820" cy="6624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3" name="Image 112"/>
          <p:cNvPicPr>
            <a:picLocks noChangeAspect="1"/>
          </p:cNvPicPr>
          <p:nvPr/>
        </p:nvPicPr>
        <p:blipFill>
          <a:blip r:embed="rId107" cstate="screen">
            <a:extLst>
              <a:ext uri="{28A0092B-C50C-407E-A947-70E740481C1C}">
                <a14:useLocalDpi xmlns:a14="http://schemas.microsoft.com/office/drawing/2010/main"/>
              </a:ext>
            </a:extLst>
          </a:blip>
          <a:stretch>
            <a:fillRect/>
          </a:stretch>
        </p:blipFill>
        <p:spPr>
          <a:xfrm rot="20447539">
            <a:off x="5068618" y="1999529"/>
            <a:ext cx="461314" cy="6474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4" name="Image 113"/>
          <p:cNvPicPr>
            <a:picLocks noChangeAspect="1"/>
          </p:cNvPicPr>
          <p:nvPr/>
        </p:nvPicPr>
        <p:blipFill>
          <a:blip r:embed="rId108" cstate="screen">
            <a:extLst>
              <a:ext uri="{28A0092B-C50C-407E-A947-70E740481C1C}">
                <a14:useLocalDpi xmlns:a14="http://schemas.microsoft.com/office/drawing/2010/main"/>
              </a:ext>
            </a:extLst>
          </a:blip>
          <a:stretch>
            <a:fillRect/>
          </a:stretch>
        </p:blipFill>
        <p:spPr>
          <a:xfrm>
            <a:off x="8550649" y="5650329"/>
            <a:ext cx="454431" cy="6059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5" name="Image 114"/>
          <p:cNvPicPr>
            <a:picLocks noChangeAspect="1"/>
          </p:cNvPicPr>
          <p:nvPr/>
        </p:nvPicPr>
        <p:blipFill>
          <a:blip r:embed="rId109" cstate="screen">
            <a:extLst>
              <a:ext uri="{28A0092B-C50C-407E-A947-70E740481C1C}">
                <a14:useLocalDpi xmlns:a14="http://schemas.microsoft.com/office/drawing/2010/main"/>
              </a:ext>
            </a:extLst>
          </a:blip>
          <a:stretch>
            <a:fillRect/>
          </a:stretch>
        </p:blipFill>
        <p:spPr>
          <a:xfrm>
            <a:off x="700882" y="4782208"/>
            <a:ext cx="505161" cy="7567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6" name="Image 115"/>
          <p:cNvPicPr>
            <a:picLocks noChangeAspect="1"/>
          </p:cNvPicPr>
          <p:nvPr/>
        </p:nvPicPr>
        <p:blipFill>
          <a:blip r:embed="rId110" cstate="screen">
            <a:extLst>
              <a:ext uri="{28A0092B-C50C-407E-A947-70E740481C1C}">
                <a14:useLocalDpi xmlns:a14="http://schemas.microsoft.com/office/drawing/2010/main"/>
              </a:ext>
            </a:extLst>
          </a:blip>
          <a:stretch>
            <a:fillRect/>
          </a:stretch>
        </p:blipFill>
        <p:spPr>
          <a:xfrm>
            <a:off x="1914085" y="4991953"/>
            <a:ext cx="434532" cy="6192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7" name="Image 116"/>
          <p:cNvPicPr>
            <a:picLocks noChangeAspect="1"/>
          </p:cNvPicPr>
          <p:nvPr/>
        </p:nvPicPr>
        <p:blipFill>
          <a:blip r:embed="rId111" cstate="screen">
            <a:extLst>
              <a:ext uri="{28A0092B-C50C-407E-A947-70E740481C1C}">
                <a14:useLocalDpi xmlns:a14="http://schemas.microsoft.com/office/drawing/2010/main"/>
              </a:ext>
            </a:extLst>
          </a:blip>
          <a:stretch>
            <a:fillRect/>
          </a:stretch>
        </p:blipFill>
        <p:spPr>
          <a:xfrm rot="20250489">
            <a:off x="2909408" y="5236246"/>
            <a:ext cx="451913" cy="6450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2" name="Image 71"/>
          <p:cNvPicPr>
            <a:picLocks noChangeAspect="1"/>
          </p:cNvPicPr>
          <p:nvPr/>
        </p:nvPicPr>
        <p:blipFill>
          <a:blip r:embed="rId112" cstate="screen">
            <a:extLst>
              <a:ext uri="{28A0092B-C50C-407E-A947-70E740481C1C}">
                <a14:useLocalDpi xmlns:a14="http://schemas.microsoft.com/office/drawing/2010/main"/>
              </a:ext>
            </a:extLst>
          </a:blip>
          <a:stretch>
            <a:fillRect/>
          </a:stretch>
        </p:blipFill>
        <p:spPr>
          <a:xfrm rot="20788248">
            <a:off x="988153" y="2910280"/>
            <a:ext cx="472030" cy="629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8" name="Image 117"/>
          <p:cNvPicPr>
            <a:picLocks noChangeAspect="1"/>
          </p:cNvPicPr>
          <p:nvPr/>
        </p:nvPicPr>
        <p:blipFill rotWithShape="1">
          <a:blip r:embed="rId113" cstate="screen">
            <a:extLst>
              <a:ext uri="{28A0092B-C50C-407E-A947-70E740481C1C}">
                <a14:useLocalDpi xmlns:a14="http://schemas.microsoft.com/office/drawing/2010/main"/>
              </a:ext>
            </a:extLst>
          </a:blip>
          <a:srcRect/>
          <a:stretch/>
        </p:blipFill>
        <p:spPr>
          <a:xfrm>
            <a:off x="1486733" y="2168898"/>
            <a:ext cx="497073" cy="6126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9" name="Image 118"/>
          <p:cNvPicPr>
            <a:picLocks noChangeAspect="1"/>
          </p:cNvPicPr>
          <p:nvPr/>
        </p:nvPicPr>
        <p:blipFill rotWithShape="1">
          <a:blip r:embed="rId114" cstate="screen">
            <a:extLst>
              <a:ext uri="{28A0092B-C50C-407E-A947-70E740481C1C}">
                <a14:useLocalDpi xmlns:a14="http://schemas.microsoft.com/office/drawing/2010/main"/>
              </a:ext>
            </a:extLst>
          </a:blip>
          <a:srcRect/>
          <a:stretch/>
        </p:blipFill>
        <p:spPr>
          <a:xfrm>
            <a:off x="5468747" y="5109774"/>
            <a:ext cx="561913" cy="6158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1" name="ZoneTexte 120"/>
          <p:cNvSpPr txBox="1"/>
          <p:nvPr/>
        </p:nvSpPr>
        <p:spPr>
          <a:xfrm>
            <a:off x="1224168" y="290287"/>
            <a:ext cx="6442789" cy="535531"/>
          </a:xfrm>
          <a:prstGeom prst="rect">
            <a:avLst/>
          </a:prstGeom>
          <a:noFill/>
        </p:spPr>
        <p:txBody>
          <a:bodyPr wrap="none" rtlCol="0">
            <a:spAutoFit/>
          </a:bodyPr>
          <a:lstStyle/>
          <a:p>
            <a:pPr fontAlgn="base">
              <a:lnSpc>
                <a:spcPct val="80000"/>
              </a:lnSpc>
              <a:spcBef>
                <a:spcPct val="20000"/>
              </a:spcBef>
              <a:spcAft>
                <a:spcPct val="0"/>
              </a:spcAft>
            </a:pPr>
            <a:r>
              <a:rPr lang="fr-FR" sz="3600" b="1" dirty="0" err="1" smtClean="0">
                <a:solidFill>
                  <a:srgbClr val="FFFFFF"/>
                </a:solidFill>
                <a:effectLst>
                  <a:outerShdw blurRad="38100" dist="38100" dir="2700000" algn="tl">
                    <a:srgbClr val="000000">
                      <a:alpha val="43137"/>
                    </a:srgbClr>
                  </a:outerShdw>
                </a:effectLst>
              </a:rPr>
              <a:t>Thank</a:t>
            </a:r>
            <a:r>
              <a:rPr lang="fr-FR" sz="3600" b="1" dirty="0" smtClean="0">
                <a:solidFill>
                  <a:srgbClr val="FFFFFF"/>
                </a:solidFill>
                <a:effectLst>
                  <a:outerShdw blurRad="38100" dist="38100" dir="2700000" algn="tl">
                    <a:srgbClr val="000000">
                      <a:alpha val="43137"/>
                    </a:srgbClr>
                  </a:outerShdw>
                </a:effectLst>
              </a:rPr>
              <a:t> </a:t>
            </a:r>
            <a:r>
              <a:rPr lang="fr-FR" sz="3600" b="1" dirty="0" err="1" smtClean="0">
                <a:solidFill>
                  <a:srgbClr val="FFFFFF"/>
                </a:solidFill>
                <a:effectLst>
                  <a:outerShdw blurRad="38100" dist="38100" dir="2700000" algn="tl">
                    <a:srgbClr val="000000">
                      <a:alpha val="43137"/>
                    </a:srgbClr>
                  </a:outerShdw>
                </a:effectLst>
              </a:rPr>
              <a:t>you</a:t>
            </a:r>
            <a:r>
              <a:rPr lang="fr-FR" sz="3600" b="1" dirty="0" smtClean="0">
                <a:solidFill>
                  <a:srgbClr val="FFFFFF"/>
                </a:solidFill>
                <a:effectLst>
                  <a:outerShdw blurRad="38100" dist="38100" dir="2700000" algn="tl">
                    <a:srgbClr val="000000">
                      <a:alpha val="43137"/>
                    </a:srgbClr>
                  </a:outerShdw>
                </a:effectLst>
              </a:rPr>
              <a:t> for </a:t>
            </a:r>
            <a:r>
              <a:rPr lang="fr-FR" sz="3600" b="1" dirty="0" err="1" smtClean="0">
                <a:solidFill>
                  <a:srgbClr val="FFFFFF"/>
                </a:solidFill>
                <a:effectLst>
                  <a:outerShdw blurRad="38100" dist="38100" dir="2700000" algn="tl">
                    <a:srgbClr val="000000">
                      <a:alpha val="43137"/>
                    </a:srgbClr>
                  </a:outerShdw>
                </a:effectLst>
              </a:rPr>
              <a:t>your</a:t>
            </a:r>
            <a:r>
              <a:rPr lang="fr-FR" sz="3600" b="1" dirty="0" smtClean="0">
                <a:solidFill>
                  <a:srgbClr val="FFFFFF"/>
                </a:solidFill>
                <a:effectLst>
                  <a:outerShdw blurRad="38100" dist="38100" dir="2700000" algn="tl">
                    <a:srgbClr val="000000">
                      <a:alpha val="43137"/>
                    </a:srgbClr>
                  </a:outerShdw>
                </a:effectLst>
              </a:rPr>
              <a:t> attention</a:t>
            </a:r>
            <a:endParaRPr lang="fr-FR" sz="36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000184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pPr>
              <a:buFontTx/>
              <a:buNone/>
            </a:pPr>
            <a:fld id="{03A18B84-9EFD-41B6-A5E4-D37CFBDD82D6}" type="slidenum">
              <a:rPr/>
              <a:pPr>
                <a:buFontTx/>
                <a:buNone/>
              </a:pPr>
              <a:t>3</a:t>
            </a:fld>
            <a:endParaRPr dirty="0"/>
          </a:p>
        </p:txBody>
      </p:sp>
      <p:sp>
        <p:nvSpPr>
          <p:cNvPr id="5" name="Titre 4"/>
          <p:cNvSpPr>
            <a:spLocks noGrp="1"/>
          </p:cNvSpPr>
          <p:nvPr>
            <p:ph type="title"/>
          </p:nvPr>
        </p:nvSpPr>
        <p:spPr>
          <a:xfrm>
            <a:off x="1497138" y="168103"/>
            <a:ext cx="5859338" cy="681540"/>
          </a:xfrm>
        </p:spPr>
        <p:txBody>
          <a:bodyPr/>
          <a:lstStyle/>
          <a:p>
            <a:pPr algn="ctr"/>
            <a:r>
              <a:rPr lang="fr-FR" sz="2100" dirty="0" smtClean="0"/>
              <a:t>The main </a:t>
            </a:r>
            <a:r>
              <a:rPr lang="fr-FR" sz="2100" dirty="0" err="1" smtClean="0"/>
              <a:t>caracteristics</a:t>
            </a:r>
            <a:r>
              <a:rPr lang="fr-FR" sz="2100" dirty="0" smtClean="0"/>
              <a:t> of the </a:t>
            </a:r>
            <a:r>
              <a:rPr lang="fr-FR" sz="2100" dirty="0" err="1" smtClean="0"/>
              <a:t>ellipical</a:t>
            </a:r>
            <a:r>
              <a:rPr lang="fr-FR" sz="2100" dirty="0" smtClean="0"/>
              <a:t> cryomodules</a:t>
            </a:r>
            <a:endParaRPr lang="fr-FR" sz="1800" dirty="0"/>
          </a:p>
        </p:txBody>
      </p:sp>
      <p:pic>
        <p:nvPicPr>
          <p:cNvPr id="20" name="Imag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0061" y="1672649"/>
            <a:ext cx="2156956" cy="3902871"/>
          </a:xfrm>
          <a:prstGeom prst="rect">
            <a:avLst/>
          </a:prstGeom>
        </p:spPr>
      </p:pic>
      <p:pic>
        <p:nvPicPr>
          <p:cNvPr id="21" name="Imag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79430" y="3479755"/>
            <a:ext cx="5029388" cy="3356221"/>
          </a:xfrm>
          <a:prstGeom prst="rect">
            <a:avLst/>
          </a:prstGeom>
        </p:spPr>
      </p:pic>
      <p:sp>
        <p:nvSpPr>
          <p:cNvPr id="22" name="Content Placeholder 4"/>
          <p:cNvSpPr txBox="1">
            <a:spLocks/>
          </p:cNvSpPr>
          <p:nvPr/>
        </p:nvSpPr>
        <p:spPr>
          <a:xfrm>
            <a:off x="3764253" y="5602151"/>
            <a:ext cx="5102763" cy="872414"/>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26206" indent="-126206">
              <a:spcAft>
                <a:spcPts val="0"/>
              </a:spcAft>
              <a:buFont typeface="Arial" panose="020B0604020202020204" pitchFamily="34" charset="0"/>
              <a:buChar char="•"/>
            </a:pPr>
            <a:endParaRPr lang="en-US" sz="1200" kern="0" dirty="0">
              <a:solidFill>
                <a:srgbClr val="000000"/>
              </a:solidFill>
            </a:endParaRPr>
          </a:p>
        </p:txBody>
      </p:sp>
      <p:sp>
        <p:nvSpPr>
          <p:cNvPr id="23" name="Rectangle 22"/>
          <p:cNvSpPr/>
          <p:nvPr/>
        </p:nvSpPr>
        <p:spPr>
          <a:xfrm>
            <a:off x="162133" y="1094095"/>
            <a:ext cx="5442048" cy="2962090"/>
          </a:xfrm>
          <a:prstGeom prst="rect">
            <a:avLst/>
          </a:prstGeom>
        </p:spPr>
        <p:txBody>
          <a:bodyPr>
            <a:noAutofit/>
          </a:bodyPr>
          <a:lstStyle/>
          <a:p>
            <a:pPr marL="126206" indent="-126206">
              <a:lnSpc>
                <a:spcPct val="150000"/>
              </a:lnSpc>
              <a:spcAft>
                <a:spcPts val="0"/>
              </a:spcAft>
              <a:buFont typeface="Arial" panose="020B0604020202020204" pitchFamily="34" charset="0"/>
              <a:buChar char="•"/>
            </a:pPr>
            <a:r>
              <a:rPr lang="en-US" sz="1400" kern="0" dirty="0">
                <a:solidFill>
                  <a:srgbClr val="000000"/>
                </a:solidFill>
              </a:rPr>
              <a:t>4 </a:t>
            </a:r>
            <a:r>
              <a:rPr lang="en-US" sz="1400" kern="0" dirty="0" smtClean="0">
                <a:solidFill>
                  <a:srgbClr val="000000"/>
                </a:solidFill>
              </a:rPr>
              <a:t>cavities supported by a spaceframe</a:t>
            </a:r>
            <a:endParaRPr lang="en-US" sz="1400" kern="0" dirty="0">
              <a:solidFill>
                <a:srgbClr val="000000"/>
              </a:solidFill>
            </a:endParaRPr>
          </a:p>
          <a:p>
            <a:pPr marL="126206" indent="-126206">
              <a:lnSpc>
                <a:spcPct val="150000"/>
              </a:lnSpc>
              <a:spcAft>
                <a:spcPts val="0"/>
              </a:spcAft>
              <a:buFont typeface="Arial" panose="020B0604020202020204" pitchFamily="34" charset="0"/>
              <a:buChar char="•"/>
            </a:pPr>
            <a:r>
              <a:rPr lang="en-US" sz="1400" kern="0" dirty="0" smtClean="0">
                <a:solidFill>
                  <a:srgbClr val="000000"/>
                </a:solidFill>
              </a:rPr>
              <a:t>Same cryomodules design for medium and  high beta</a:t>
            </a:r>
            <a:endParaRPr lang="fr-FR" sz="1400" kern="0" dirty="0" smtClean="0">
              <a:solidFill>
                <a:srgbClr val="000000"/>
              </a:solidFill>
            </a:endParaRPr>
          </a:p>
          <a:p>
            <a:pPr marL="126206" indent="-126206" eaLnBrk="0" fontAlgn="base" hangingPunct="0">
              <a:lnSpc>
                <a:spcPct val="150000"/>
              </a:lnSpc>
              <a:spcBef>
                <a:spcPct val="20000"/>
              </a:spcBef>
              <a:buFont typeface="Arial" panose="020B0604020202020204" pitchFamily="34" charset="0"/>
              <a:buChar char="•"/>
            </a:pPr>
            <a:r>
              <a:rPr lang="fr-FR" sz="1400" kern="0" dirty="0" smtClean="0">
                <a:solidFill>
                  <a:srgbClr val="000000"/>
                </a:solidFill>
              </a:rPr>
              <a:t>704 </a:t>
            </a:r>
            <a:r>
              <a:rPr lang="fr-FR" sz="1400" kern="0" dirty="0">
                <a:solidFill>
                  <a:srgbClr val="000000"/>
                </a:solidFill>
              </a:rPr>
              <a:t>MHz, 3.6 ms RF pulse at 14 </a:t>
            </a:r>
            <a:r>
              <a:rPr lang="fr-FR" sz="1400" kern="0" dirty="0" smtClean="0">
                <a:solidFill>
                  <a:srgbClr val="000000"/>
                </a:solidFill>
              </a:rPr>
              <a:t>Hz (</a:t>
            </a:r>
            <a:r>
              <a:rPr lang="fr-FR" sz="1400" kern="0" dirty="0" err="1" smtClean="0">
                <a:solidFill>
                  <a:srgbClr val="000000"/>
                </a:solidFill>
              </a:rPr>
              <a:t>beam</a:t>
            </a:r>
            <a:r>
              <a:rPr lang="fr-FR" sz="1400" kern="0" dirty="0" smtClean="0">
                <a:solidFill>
                  <a:srgbClr val="000000"/>
                </a:solidFill>
              </a:rPr>
              <a:t> pulse 2.86ms)</a:t>
            </a:r>
            <a:r>
              <a:rPr lang="fr-FR" sz="1400" kern="0" dirty="0">
                <a:solidFill>
                  <a:srgbClr val="000000"/>
                </a:solidFill>
              </a:rPr>
              <a:t>	</a:t>
            </a:r>
          </a:p>
          <a:p>
            <a:pPr marL="126206" indent="-126206" eaLnBrk="0" fontAlgn="base" hangingPunct="0">
              <a:lnSpc>
                <a:spcPct val="150000"/>
              </a:lnSpc>
              <a:spcBef>
                <a:spcPct val="20000"/>
              </a:spcBef>
              <a:buFont typeface="Arial" panose="020B0604020202020204" pitchFamily="34" charset="0"/>
              <a:buChar char="•"/>
            </a:pPr>
            <a:r>
              <a:rPr lang="fr-FR" sz="1400" kern="0" dirty="0">
                <a:solidFill>
                  <a:srgbClr val="000000"/>
                </a:solidFill>
              </a:rPr>
              <a:t>T = 2 K</a:t>
            </a:r>
          </a:p>
          <a:p>
            <a:pPr marL="126206" indent="-126206" eaLnBrk="0" fontAlgn="base" hangingPunct="0">
              <a:lnSpc>
                <a:spcPct val="150000"/>
              </a:lnSpc>
              <a:spcBef>
                <a:spcPct val="20000"/>
              </a:spcBef>
              <a:buFont typeface="Arial" panose="020B0604020202020204" pitchFamily="34" charset="0"/>
              <a:buChar char="•"/>
            </a:pPr>
            <a:r>
              <a:rPr lang="fr-FR" sz="1400" b="1" kern="0" dirty="0" smtClean="0">
                <a:solidFill>
                  <a:srgbClr val="000000"/>
                </a:solidFill>
              </a:rPr>
              <a:t>Eacc </a:t>
            </a:r>
            <a:r>
              <a:rPr lang="fr-FR" sz="1400" b="1" kern="0" dirty="0">
                <a:solidFill>
                  <a:srgbClr val="000000"/>
                </a:solidFill>
              </a:rPr>
              <a:t>= 16.7 MV/m (</a:t>
            </a:r>
            <a:r>
              <a:rPr lang="fr-FR" sz="1400" b="1" kern="0" dirty="0" smtClean="0">
                <a:solidFill>
                  <a:srgbClr val="000000"/>
                </a:solidFill>
              </a:rPr>
              <a:t>M</a:t>
            </a:r>
            <a:r>
              <a:rPr lang="fr-FR" sz="1400" b="1" kern="0" dirty="0" smtClean="0">
                <a:solidFill>
                  <a:srgbClr val="000000"/>
                </a:solidFill>
                <a:latin typeface="Symbol" panose="05050102010706020507" pitchFamily="18" charset="2"/>
              </a:rPr>
              <a:t>b</a:t>
            </a:r>
            <a:r>
              <a:rPr lang="fr-FR" sz="1400" b="1" kern="0" dirty="0" smtClean="0">
                <a:solidFill>
                  <a:srgbClr val="000000"/>
                </a:solidFill>
              </a:rPr>
              <a:t>) </a:t>
            </a:r>
            <a:r>
              <a:rPr lang="fr-FR" sz="1400" b="1" kern="0" dirty="0">
                <a:solidFill>
                  <a:srgbClr val="000000"/>
                </a:solidFill>
              </a:rPr>
              <a:t>and 19.9 MV/m (</a:t>
            </a:r>
            <a:r>
              <a:rPr lang="fr-FR" sz="1400" b="1" kern="0" dirty="0" err="1" smtClean="0">
                <a:solidFill>
                  <a:srgbClr val="000000"/>
                </a:solidFill>
              </a:rPr>
              <a:t>H</a:t>
            </a:r>
            <a:r>
              <a:rPr lang="fr-FR" sz="1400" b="1" kern="0" dirty="0" err="1" smtClean="0">
                <a:solidFill>
                  <a:srgbClr val="000000"/>
                </a:solidFill>
                <a:latin typeface="Symbol" panose="05050102010706020507" pitchFamily="18" charset="2"/>
              </a:rPr>
              <a:t>b</a:t>
            </a:r>
            <a:r>
              <a:rPr lang="fr-FR" sz="1400" kern="0" dirty="0" smtClean="0">
                <a:solidFill>
                  <a:srgbClr val="000000"/>
                </a:solidFill>
              </a:rPr>
              <a:t>)    (</a:t>
            </a:r>
            <a:r>
              <a:rPr lang="fr-FR" sz="1400" kern="0" dirty="0">
                <a:solidFill>
                  <a:srgbClr val="000000"/>
                </a:solidFill>
              </a:rPr>
              <a:t>Epeak = 40/44 MV/m)</a:t>
            </a:r>
          </a:p>
          <a:p>
            <a:pPr marL="126206" indent="-126206" eaLnBrk="0" fontAlgn="base" hangingPunct="0">
              <a:lnSpc>
                <a:spcPct val="150000"/>
              </a:lnSpc>
              <a:spcBef>
                <a:spcPct val="20000"/>
              </a:spcBef>
              <a:buFont typeface="Arial" panose="020B0604020202020204" pitchFamily="34" charset="0"/>
              <a:buChar char="•"/>
            </a:pPr>
            <a:r>
              <a:rPr lang="fr-FR" sz="1400" kern="0" dirty="0" smtClean="0">
                <a:solidFill>
                  <a:srgbClr val="000000"/>
                </a:solidFill>
              </a:rPr>
              <a:t>Power coupler : </a:t>
            </a:r>
            <a:r>
              <a:rPr lang="fr-FR" sz="1400" b="1" kern="0" dirty="0" smtClean="0">
                <a:solidFill>
                  <a:srgbClr val="000000"/>
                </a:solidFill>
              </a:rPr>
              <a:t>1.1 </a:t>
            </a:r>
            <a:r>
              <a:rPr lang="fr-FR" sz="1400" b="1" kern="0" dirty="0">
                <a:solidFill>
                  <a:srgbClr val="000000"/>
                </a:solidFill>
              </a:rPr>
              <a:t>MW </a:t>
            </a:r>
            <a:r>
              <a:rPr lang="fr-FR" sz="1400" b="1" kern="0" dirty="0" err="1" smtClean="0">
                <a:solidFill>
                  <a:srgbClr val="000000"/>
                </a:solidFill>
              </a:rPr>
              <a:t>peak</a:t>
            </a:r>
            <a:r>
              <a:rPr lang="fr-FR" sz="1400" b="1" kern="0" dirty="0" smtClean="0">
                <a:solidFill>
                  <a:srgbClr val="000000"/>
                </a:solidFill>
              </a:rPr>
              <a:t> </a:t>
            </a:r>
            <a:r>
              <a:rPr lang="fr-FR" sz="1400" kern="0" dirty="0" smtClean="0">
                <a:solidFill>
                  <a:srgbClr val="000000"/>
                </a:solidFill>
              </a:rPr>
              <a:t>(</a:t>
            </a:r>
            <a:r>
              <a:rPr lang="fr-FR" sz="1400" kern="0" dirty="0" err="1" smtClean="0">
                <a:solidFill>
                  <a:srgbClr val="000000"/>
                </a:solidFill>
              </a:rPr>
              <a:t>mean</a:t>
            </a:r>
            <a:r>
              <a:rPr lang="fr-FR" sz="1400" kern="0" dirty="0" smtClean="0">
                <a:solidFill>
                  <a:srgbClr val="000000"/>
                </a:solidFill>
              </a:rPr>
              <a:t> power 55 kW)</a:t>
            </a:r>
            <a:endParaRPr lang="fr-FR" sz="1400" kern="0" dirty="0">
              <a:solidFill>
                <a:srgbClr val="000000"/>
              </a:solidFill>
            </a:endParaRPr>
          </a:p>
          <a:p>
            <a:pPr marL="126206" indent="-126206" eaLnBrk="0" fontAlgn="base" hangingPunct="0">
              <a:lnSpc>
                <a:spcPct val="150000"/>
              </a:lnSpc>
              <a:spcBef>
                <a:spcPct val="20000"/>
              </a:spcBef>
              <a:buFont typeface="Arial" panose="020B0604020202020204" pitchFamily="34" charset="0"/>
              <a:buChar char="•"/>
            </a:pPr>
            <a:r>
              <a:rPr lang="fr-FR" sz="1400" kern="0" dirty="0" err="1" smtClean="0">
                <a:solidFill>
                  <a:srgbClr val="000000"/>
                </a:solidFill>
              </a:rPr>
              <a:t>Frequency</a:t>
            </a:r>
            <a:r>
              <a:rPr lang="fr-FR" sz="1400" kern="0" dirty="0" smtClean="0">
                <a:solidFill>
                  <a:srgbClr val="000000"/>
                </a:solidFill>
              </a:rPr>
              <a:t> </a:t>
            </a:r>
            <a:r>
              <a:rPr lang="fr-FR" sz="1400" kern="0" dirty="0" err="1" smtClean="0">
                <a:solidFill>
                  <a:srgbClr val="000000"/>
                </a:solidFill>
              </a:rPr>
              <a:t>tuning</a:t>
            </a:r>
            <a:r>
              <a:rPr lang="fr-FR" sz="1400" kern="0" dirty="0" smtClean="0">
                <a:solidFill>
                  <a:srgbClr val="000000"/>
                </a:solidFill>
              </a:rPr>
              <a:t> system </a:t>
            </a:r>
            <a:r>
              <a:rPr lang="fr-FR" sz="1400" kern="0" dirty="0" err="1" smtClean="0">
                <a:solidFill>
                  <a:srgbClr val="000000"/>
                </a:solidFill>
              </a:rPr>
              <a:t>equiped</a:t>
            </a:r>
            <a:r>
              <a:rPr lang="fr-FR" sz="1400" kern="0" dirty="0" smtClean="0">
                <a:solidFill>
                  <a:srgbClr val="000000"/>
                </a:solidFill>
              </a:rPr>
              <a:t> </a:t>
            </a:r>
            <a:r>
              <a:rPr lang="fr-FR" sz="1400" kern="0" dirty="0" err="1" smtClean="0">
                <a:solidFill>
                  <a:srgbClr val="000000"/>
                </a:solidFill>
              </a:rPr>
              <a:t>with</a:t>
            </a:r>
            <a:r>
              <a:rPr lang="fr-FR" sz="1400" kern="0" dirty="0" smtClean="0">
                <a:solidFill>
                  <a:srgbClr val="000000"/>
                </a:solidFill>
              </a:rPr>
              <a:t> </a:t>
            </a:r>
            <a:r>
              <a:rPr lang="fr-FR" sz="1400" kern="0" dirty="0" err="1" smtClean="0">
                <a:solidFill>
                  <a:srgbClr val="000000"/>
                </a:solidFill>
              </a:rPr>
              <a:t>piezo</a:t>
            </a:r>
            <a:r>
              <a:rPr lang="fr-FR" sz="1400" kern="0" dirty="0" smtClean="0">
                <a:solidFill>
                  <a:srgbClr val="000000"/>
                </a:solidFill>
              </a:rPr>
              <a:t> </a:t>
            </a:r>
            <a:r>
              <a:rPr lang="fr-FR" sz="1400" kern="0" dirty="0" err="1" smtClean="0">
                <a:solidFill>
                  <a:srgbClr val="000000"/>
                </a:solidFill>
              </a:rPr>
              <a:t>stacks</a:t>
            </a:r>
            <a:r>
              <a:rPr lang="fr-FR" sz="1400" kern="0" dirty="0" smtClean="0">
                <a:solidFill>
                  <a:srgbClr val="000000"/>
                </a:solidFill>
              </a:rPr>
              <a:t> for Lorentz force </a:t>
            </a:r>
            <a:r>
              <a:rPr lang="fr-FR" sz="1400" kern="0" dirty="0" err="1" smtClean="0">
                <a:solidFill>
                  <a:srgbClr val="000000"/>
                </a:solidFill>
              </a:rPr>
              <a:t>detuning</a:t>
            </a:r>
            <a:r>
              <a:rPr lang="fr-FR" sz="1400" kern="0" dirty="0" smtClean="0">
                <a:solidFill>
                  <a:srgbClr val="000000"/>
                </a:solidFill>
              </a:rPr>
              <a:t> compensation</a:t>
            </a:r>
            <a:endParaRPr lang="fr-FR" sz="1400" kern="0" dirty="0">
              <a:solidFill>
                <a:srgbClr val="000000"/>
              </a:solidFill>
            </a:endParaRPr>
          </a:p>
          <a:p>
            <a:pPr eaLnBrk="0" fontAlgn="base" hangingPunct="0">
              <a:lnSpc>
                <a:spcPct val="150000"/>
              </a:lnSpc>
              <a:spcBef>
                <a:spcPct val="20000"/>
              </a:spcBef>
            </a:pPr>
            <a:endParaRPr lang="fr-FR" sz="1400" kern="0" dirty="0">
              <a:solidFill>
                <a:srgbClr val="000000"/>
              </a:solidFill>
            </a:endParaRPr>
          </a:p>
        </p:txBody>
      </p:sp>
      <p:sp>
        <p:nvSpPr>
          <p:cNvPr id="19" name="ZoneTexte 18"/>
          <p:cNvSpPr txBox="1"/>
          <p:nvPr/>
        </p:nvSpPr>
        <p:spPr>
          <a:xfrm>
            <a:off x="5322828" y="6313442"/>
            <a:ext cx="1729713" cy="268984"/>
          </a:xfrm>
          <a:prstGeom prst="rect">
            <a:avLst/>
          </a:prstGeom>
          <a:noFill/>
        </p:spPr>
        <p:txBody>
          <a:bodyPr wrap="square" rtlCol="0">
            <a:spAutoFit/>
          </a:bodyPr>
          <a:lstStyle/>
          <a:p>
            <a:pPr fontAlgn="base">
              <a:lnSpc>
                <a:spcPct val="80000"/>
              </a:lnSpc>
              <a:spcBef>
                <a:spcPct val="20000"/>
              </a:spcBef>
              <a:spcAft>
                <a:spcPct val="0"/>
              </a:spcAft>
            </a:pPr>
            <a:r>
              <a:rPr lang="fr-FR" sz="1400" dirty="0">
                <a:solidFill>
                  <a:srgbClr val="000000"/>
                </a:solidFill>
              </a:rPr>
              <a:t>6.6 m long</a:t>
            </a:r>
          </a:p>
        </p:txBody>
      </p:sp>
    </p:spTree>
    <p:extLst>
      <p:ext uri="{BB962C8B-B14F-4D97-AF65-F5344CB8AC3E}">
        <p14:creationId xmlns:p14="http://schemas.microsoft.com/office/powerpoint/2010/main" val="3197746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pPr>
              <a:buFontTx/>
              <a:buNone/>
            </a:pPr>
            <a:fld id="{03A18B84-9EFD-41B6-A5E4-D37CFBDD82D6}" type="slidenum">
              <a:rPr lang="en-US" smtClean="0"/>
              <a:pPr>
                <a:buFontTx/>
                <a:buNone/>
              </a:pPr>
              <a:t>4</a:t>
            </a:fld>
            <a:endParaRPr lang="en-US" dirty="0"/>
          </a:p>
        </p:txBody>
      </p:sp>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9957" y="1554010"/>
            <a:ext cx="4929212" cy="2772682"/>
          </a:xfrm>
          <a:prstGeom prst="rect">
            <a:avLst/>
          </a:prstGeom>
        </p:spPr>
      </p:pic>
      <p:sp>
        <p:nvSpPr>
          <p:cNvPr id="8" name="Titre 1"/>
          <p:cNvSpPr>
            <a:spLocks noGrp="1"/>
          </p:cNvSpPr>
          <p:nvPr>
            <p:ph type="title"/>
          </p:nvPr>
        </p:nvSpPr>
        <p:spPr>
          <a:xfrm>
            <a:off x="1636294" y="-330651"/>
            <a:ext cx="5996539" cy="1631669"/>
          </a:xfrm>
        </p:spPr>
        <p:txBody>
          <a:bodyPr/>
          <a:lstStyle/>
          <a:p>
            <a:pPr algn="ctr">
              <a:lnSpc>
                <a:spcPct val="150000"/>
              </a:lnSpc>
            </a:pPr>
            <a:r>
              <a:rPr lang="fr-FR" sz="2400" dirty="0" smtClean="0"/>
              <a:t>The prototype </a:t>
            </a:r>
            <a:r>
              <a:rPr lang="fr-FR" sz="2400" dirty="0" err="1" smtClean="0"/>
              <a:t>cryomodule</a:t>
            </a:r>
            <a:r>
              <a:rPr lang="fr-FR" sz="2400" dirty="0" smtClean="0"/>
              <a:t> </a:t>
            </a:r>
            <a:r>
              <a:rPr lang="fr-FR" sz="2400" dirty="0" err="1" smtClean="0"/>
              <a:t>with</a:t>
            </a:r>
            <a:r>
              <a:rPr lang="fr-FR" sz="2400" dirty="0" smtClean="0"/>
              <a:t> medium beta </a:t>
            </a:r>
            <a:r>
              <a:rPr lang="fr-FR" sz="2400" dirty="0" err="1" smtClean="0"/>
              <a:t>cavities</a:t>
            </a:r>
            <a:r>
              <a:rPr lang="fr-FR" sz="2400" dirty="0" smtClean="0"/>
              <a:t> M-ECCTD</a:t>
            </a:r>
            <a:endParaRPr lang="en-US" sz="2400" dirty="0"/>
          </a:p>
        </p:txBody>
      </p:sp>
      <p:sp>
        <p:nvSpPr>
          <p:cNvPr id="9" name="Rectangle 8"/>
          <p:cNvSpPr/>
          <p:nvPr/>
        </p:nvSpPr>
        <p:spPr>
          <a:xfrm>
            <a:off x="749131" y="4685562"/>
            <a:ext cx="7770863" cy="1569660"/>
          </a:xfrm>
          <a:prstGeom prst="rect">
            <a:avLst/>
          </a:prstGeom>
        </p:spPr>
        <p:txBody>
          <a:bodyPr wrap="square">
            <a:spAutoFit/>
          </a:bodyPr>
          <a:lstStyle/>
          <a:p>
            <a:pPr marL="0" lvl="2" eaLnBrk="0" hangingPunct="0">
              <a:lnSpc>
                <a:spcPct val="150000"/>
              </a:lnSpc>
            </a:pPr>
            <a:r>
              <a:rPr lang="fr-FR" sz="1600" b="1" kern="0" dirty="0" err="1" smtClean="0">
                <a:sym typeface="Lucida Grande" charset="0"/>
              </a:rPr>
              <a:t>Two</a:t>
            </a:r>
            <a:r>
              <a:rPr lang="fr-FR" sz="1600" b="1" kern="0" dirty="0" smtClean="0">
                <a:sym typeface="Lucida Grande" charset="0"/>
              </a:rPr>
              <a:t> </a:t>
            </a:r>
            <a:r>
              <a:rPr lang="fr-FR" sz="1600" b="1" kern="0" dirty="0" err="1" smtClean="0">
                <a:sym typeface="Lucida Grande" charset="0"/>
              </a:rPr>
              <a:t>periods</a:t>
            </a:r>
            <a:r>
              <a:rPr lang="fr-FR" sz="1600" b="1" kern="0" dirty="0" smtClean="0">
                <a:sym typeface="Lucida Grande" charset="0"/>
              </a:rPr>
              <a:t>: </a:t>
            </a:r>
          </a:p>
          <a:p>
            <a:pPr marL="722313" lvl="2" indent="-342900" eaLnBrk="0" hangingPunct="0">
              <a:lnSpc>
                <a:spcPct val="150000"/>
              </a:lnSpc>
              <a:buFont typeface="+mj-lt"/>
              <a:buAutoNum type="arabicPeriod"/>
            </a:pPr>
            <a:r>
              <a:rPr lang="fr-FR" sz="1600" b="1" kern="0" dirty="0" smtClean="0">
                <a:sym typeface="Lucida Grande" charset="0"/>
              </a:rPr>
              <a:t>2017: </a:t>
            </a:r>
            <a:r>
              <a:rPr lang="fr-FR" sz="1600" b="1" kern="0" dirty="0" err="1" smtClean="0">
                <a:sym typeface="Lucida Grande" charset="0"/>
              </a:rPr>
              <a:t>assembly</a:t>
            </a:r>
            <a:r>
              <a:rPr lang="fr-FR" sz="1600" b="1" kern="0" dirty="0" smtClean="0">
                <a:sym typeface="Lucida Grande" charset="0"/>
              </a:rPr>
              <a:t> and tests at 2K and </a:t>
            </a:r>
            <a:r>
              <a:rPr lang="fr-FR" sz="1600" b="1" kern="0" dirty="0" err="1" smtClean="0">
                <a:sym typeface="Lucida Grande" charset="0"/>
              </a:rPr>
              <a:t>low</a:t>
            </a:r>
            <a:r>
              <a:rPr lang="fr-FR" sz="1600" b="1" kern="0" dirty="0" smtClean="0">
                <a:sym typeface="Lucida Grande" charset="0"/>
              </a:rPr>
              <a:t> </a:t>
            </a:r>
            <a:r>
              <a:rPr lang="fr-FR" sz="1600" b="1" kern="0" dirty="0" err="1" smtClean="0">
                <a:sym typeface="Lucida Grande" charset="0"/>
              </a:rPr>
              <a:t>level</a:t>
            </a:r>
            <a:r>
              <a:rPr lang="fr-FR" sz="1600" b="1" kern="0" dirty="0" smtClean="0">
                <a:sym typeface="Lucida Grande" charset="0"/>
              </a:rPr>
              <a:t> RF power (a power coupler </a:t>
            </a:r>
            <a:r>
              <a:rPr lang="fr-FR" sz="1600" b="1" kern="0" dirty="0" err="1" smtClean="0">
                <a:sym typeface="Lucida Grande" charset="0"/>
              </a:rPr>
              <a:t>mechanically</a:t>
            </a:r>
            <a:r>
              <a:rPr lang="fr-FR" sz="1600" b="1" kern="0" dirty="0" smtClean="0">
                <a:sym typeface="Lucida Grande" charset="0"/>
              </a:rPr>
              <a:t> </a:t>
            </a:r>
            <a:r>
              <a:rPr lang="fr-FR" sz="1600" b="1" kern="0" dirty="0" err="1" smtClean="0">
                <a:sym typeface="Lucida Grande" charset="0"/>
              </a:rPr>
              <a:t>broken</a:t>
            </a:r>
            <a:r>
              <a:rPr lang="fr-FR" sz="1600" b="1" kern="0" dirty="0" smtClean="0">
                <a:sym typeface="Lucida Grande" charset="0"/>
              </a:rPr>
              <a:t> by </a:t>
            </a:r>
            <a:r>
              <a:rPr lang="fr-FR" sz="1600" b="1" kern="0" dirty="0" err="1" smtClean="0">
                <a:sym typeface="Lucida Grande" charset="0"/>
              </a:rPr>
              <a:t>bad</a:t>
            </a:r>
            <a:r>
              <a:rPr lang="fr-FR" sz="1600" b="1" kern="0" dirty="0" smtClean="0">
                <a:sym typeface="Lucida Grande" charset="0"/>
              </a:rPr>
              <a:t> handling and </a:t>
            </a:r>
            <a:r>
              <a:rPr lang="fr-FR" sz="1600" b="1" kern="0" dirty="0" err="1" smtClean="0">
                <a:sym typeface="Lucida Grande" charset="0"/>
              </a:rPr>
              <a:t>cavities</a:t>
            </a:r>
            <a:r>
              <a:rPr lang="fr-FR" sz="1600" b="1" kern="0" dirty="0" smtClean="0">
                <a:sym typeface="Lucida Grande" charset="0"/>
              </a:rPr>
              <a:t> </a:t>
            </a:r>
            <a:r>
              <a:rPr lang="fr-FR" sz="1600" b="1" kern="0" dirty="0" err="1" smtClean="0">
                <a:sym typeface="Lucida Grande" charset="0"/>
              </a:rPr>
              <a:t>polluted</a:t>
            </a:r>
            <a:r>
              <a:rPr lang="fr-FR" sz="1600" b="1" kern="0" dirty="0" smtClean="0">
                <a:sym typeface="Lucida Grande" charset="0"/>
              </a:rPr>
              <a:t> by a violent </a:t>
            </a:r>
            <a:r>
              <a:rPr lang="fr-FR" sz="1600" b="1" kern="0" dirty="0" err="1" smtClean="0">
                <a:sym typeface="Lucida Grande" charset="0"/>
              </a:rPr>
              <a:t>leak</a:t>
            </a:r>
            <a:r>
              <a:rPr lang="fr-FR" sz="1600" b="1" kern="0" dirty="0" smtClean="0">
                <a:sym typeface="Lucida Grande" charset="0"/>
              </a:rPr>
              <a:t>)</a:t>
            </a:r>
          </a:p>
          <a:p>
            <a:pPr marL="722313" lvl="2" indent="-342900" eaLnBrk="0" hangingPunct="0">
              <a:lnSpc>
                <a:spcPct val="150000"/>
              </a:lnSpc>
              <a:buFont typeface="+mj-lt"/>
              <a:buAutoNum type="arabicPeriod"/>
            </a:pPr>
            <a:r>
              <a:rPr lang="fr-FR" sz="1600" b="1" kern="0" dirty="0" smtClean="0">
                <a:sym typeface="Lucida Grande" charset="0"/>
              </a:rPr>
              <a:t>2018: </a:t>
            </a:r>
            <a:r>
              <a:rPr lang="fr-FR" sz="1600" b="1" kern="0" dirty="0" err="1" smtClean="0">
                <a:sym typeface="Lucida Grande" charset="0"/>
              </a:rPr>
              <a:t>refurbished</a:t>
            </a:r>
            <a:r>
              <a:rPr lang="fr-FR" sz="1600" b="1" kern="0" dirty="0" smtClean="0">
                <a:sym typeface="Lucida Grande" charset="0"/>
              </a:rPr>
              <a:t> cryomodule</a:t>
            </a:r>
            <a:r>
              <a:rPr lang="fr-FR" sz="1600" b="1" kern="0" dirty="0">
                <a:sym typeface="Lucida Grande" charset="0"/>
              </a:rPr>
              <a:t> </a:t>
            </a:r>
            <a:r>
              <a:rPr lang="fr-FR" sz="1600" b="1" kern="0" dirty="0" smtClean="0">
                <a:sym typeface="Lucida Grande" charset="0"/>
              </a:rPr>
              <a:t>– tests at high RF power July 2018 .</a:t>
            </a:r>
            <a:endParaRPr lang="fr-FR" sz="1600" kern="0" dirty="0" smtClean="0">
              <a:sym typeface="Lucida Grande" charset="0"/>
            </a:endParaRPr>
          </a:p>
        </p:txBody>
      </p:sp>
    </p:spTree>
    <p:extLst>
      <p:ext uri="{BB962C8B-B14F-4D97-AF65-F5344CB8AC3E}">
        <p14:creationId xmlns:p14="http://schemas.microsoft.com/office/powerpoint/2010/main" val="1262687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pPr>
              <a:buFontTx/>
              <a:buNone/>
            </a:pPr>
            <a:fld id="{03A18B84-9EFD-41B6-A5E4-D37CFBDD82D6}" type="slidenum">
              <a:rPr/>
              <a:pPr>
                <a:buFontTx/>
                <a:buNone/>
              </a:pPr>
              <a:t>5</a:t>
            </a:fld>
            <a:endParaRPr dirty="0"/>
          </a:p>
        </p:txBody>
      </p:sp>
      <p:sp>
        <p:nvSpPr>
          <p:cNvPr id="5" name="Titre 4"/>
          <p:cNvSpPr>
            <a:spLocks noGrp="1"/>
          </p:cNvSpPr>
          <p:nvPr>
            <p:ph type="title"/>
          </p:nvPr>
        </p:nvSpPr>
        <p:spPr>
          <a:xfrm>
            <a:off x="3084173" y="2272059"/>
            <a:ext cx="6059827" cy="681540"/>
          </a:xfrm>
        </p:spPr>
        <p:txBody>
          <a:bodyPr/>
          <a:lstStyle/>
          <a:p>
            <a:pPr algn="ctr"/>
            <a:r>
              <a:rPr lang="fr-FR" sz="1600" b="0" dirty="0" smtClean="0">
                <a:solidFill>
                  <a:schemeClr val="tx1"/>
                </a:solidFill>
              </a:rPr>
              <a:t>Performances of the 4 </a:t>
            </a:r>
            <a:r>
              <a:rPr lang="fr-FR" sz="1600" b="0" dirty="0" err="1" smtClean="0">
                <a:solidFill>
                  <a:schemeClr val="tx1"/>
                </a:solidFill>
              </a:rPr>
              <a:t>Cavities</a:t>
            </a:r>
            <a:r>
              <a:rPr lang="fr-FR" sz="1600" b="0" dirty="0" smtClean="0">
                <a:solidFill>
                  <a:schemeClr val="tx1"/>
                </a:solidFill>
              </a:rPr>
              <a:t> </a:t>
            </a:r>
            <a:r>
              <a:rPr lang="fr-FR" sz="1600" b="0" dirty="0" err="1" smtClean="0">
                <a:solidFill>
                  <a:schemeClr val="tx1"/>
                </a:solidFill>
              </a:rPr>
              <a:t>tested</a:t>
            </a:r>
            <a:r>
              <a:rPr lang="fr-FR" sz="1600" b="0" dirty="0" smtClean="0">
                <a:solidFill>
                  <a:schemeClr val="tx1"/>
                </a:solidFill>
              </a:rPr>
              <a:t> in vertical cryostat </a:t>
            </a:r>
            <a:r>
              <a:rPr lang="fr-FR" sz="1600" b="0" dirty="0" err="1" smtClean="0">
                <a:solidFill>
                  <a:schemeClr val="tx1"/>
                </a:solidFill>
              </a:rPr>
              <a:t>before</a:t>
            </a:r>
            <a:r>
              <a:rPr lang="fr-FR" sz="1600" b="0" dirty="0" smtClean="0">
                <a:solidFill>
                  <a:schemeClr val="tx1"/>
                </a:solidFill>
              </a:rPr>
              <a:t> </a:t>
            </a:r>
            <a:r>
              <a:rPr lang="fr-FR" sz="1600" b="0" dirty="0" err="1" smtClean="0">
                <a:solidFill>
                  <a:schemeClr val="tx1"/>
                </a:solidFill>
              </a:rPr>
              <a:t>assembly</a:t>
            </a:r>
            <a:r>
              <a:rPr lang="fr-FR" sz="1600" b="0" dirty="0" smtClean="0">
                <a:solidFill>
                  <a:schemeClr val="tx1"/>
                </a:solidFill>
              </a:rPr>
              <a:t> </a:t>
            </a:r>
            <a:r>
              <a:rPr lang="fr-FR" sz="1600" b="0" dirty="0" err="1" smtClean="0">
                <a:solidFill>
                  <a:schemeClr val="tx1"/>
                </a:solidFill>
              </a:rPr>
              <a:t>inside</a:t>
            </a:r>
            <a:r>
              <a:rPr lang="fr-FR" sz="1600" b="0" dirty="0" smtClean="0">
                <a:solidFill>
                  <a:schemeClr val="tx1"/>
                </a:solidFill>
              </a:rPr>
              <a:t> the </a:t>
            </a:r>
            <a:r>
              <a:rPr lang="fr-FR" sz="1600" b="0" dirty="0" err="1" smtClean="0">
                <a:solidFill>
                  <a:schemeClr val="tx1"/>
                </a:solidFill>
              </a:rPr>
              <a:t>cryomodule</a:t>
            </a:r>
            <a:endParaRPr lang="fr-FR" sz="1600" b="0" dirty="0">
              <a:solidFill>
                <a:schemeClr val="tx1"/>
              </a:solidFill>
            </a:endParaRPr>
          </a:p>
        </p:txBody>
      </p:sp>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337" y="2862368"/>
            <a:ext cx="2408132" cy="3612197"/>
          </a:xfrm>
          <a:prstGeom prst="rect">
            <a:avLst/>
          </a:prstGeom>
        </p:spPr>
      </p:pic>
      <p:pic>
        <p:nvPicPr>
          <p:cNvPr id="8" name="Image 7"/>
          <p:cNvPicPr>
            <a:picLocks noChangeAspect="1"/>
          </p:cNvPicPr>
          <p:nvPr/>
        </p:nvPicPr>
        <p:blipFill>
          <a:blip r:embed="rId4"/>
          <a:stretch>
            <a:fillRect/>
          </a:stretch>
        </p:blipFill>
        <p:spPr>
          <a:xfrm>
            <a:off x="3548417" y="3226543"/>
            <a:ext cx="5105943" cy="3516202"/>
          </a:xfrm>
          <a:prstGeom prst="rect">
            <a:avLst/>
          </a:prstGeom>
        </p:spPr>
      </p:pic>
      <p:sp>
        <p:nvSpPr>
          <p:cNvPr id="9" name="ZoneTexte 54"/>
          <p:cNvSpPr txBox="1">
            <a:spLocks noChangeArrowheads="1"/>
          </p:cNvSpPr>
          <p:nvPr/>
        </p:nvSpPr>
        <p:spPr bwMode="auto">
          <a:xfrm>
            <a:off x="327259" y="1130409"/>
            <a:ext cx="8641000" cy="807401"/>
          </a:xfrm>
          <a:prstGeom prst="rect">
            <a:avLst/>
          </a:prstGeom>
          <a:solidFill>
            <a:schemeClr val="accent6">
              <a:lumMod val="20000"/>
              <a:lumOff val="80000"/>
            </a:schemeClr>
          </a:solidFill>
          <a:ln>
            <a:noFill/>
          </a:ln>
          <a:extLst/>
        </p:spPr>
        <p:txBody>
          <a:bodyPr wrap="square">
            <a:spAutoFit/>
          </a:bodyP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eaLnBrk="0" fontAlgn="base" hangingPunct="0">
              <a:spcBef>
                <a:spcPct val="0"/>
              </a:spcBef>
              <a:spcAft>
                <a:spcPct val="0"/>
              </a:spcAft>
              <a:defRPr sz="8500">
                <a:solidFill>
                  <a:schemeClr val="tx1"/>
                </a:solidFill>
                <a:latin typeface="Arial" panose="020B0604020202020204" pitchFamily="34" charset="0"/>
              </a:defRPr>
            </a:lvl6pPr>
            <a:lvl7pPr marL="2971800" indent="-228600" eaLnBrk="0" fontAlgn="base" hangingPunct="0">
              <a:spcBef>
                <a:spcPct val="0"/>
              </a:spcBef>
              <a:spcAft>
                <a:spcPct val="0"/>
              </a:spcAft>
              <a:defRPr sz="8500">
                <a:solidFill>
                  <a:schemeClr val="tx1"/>
                </a:solidFill>
                <a:latin typeface="Arial" panose="020B0604020202020204" pitchFamily="34" charset="0"/>
              </a:defRPr>
            </a:lvl7pPr>
            <a:lvl8pPr marL="3429000" indent="-228600" eaLnBrk="0" fontAlgn="base" hangingPunct="0">
              <a:spcBef>
                <a:spcPct val="0"/>
              </a:spcBef>
              <a:spcAft>
                <a:spcPct val="0"/>
              </a:spcAft>
              <a:defRPr sz="8500">
                <a:solidFill>
                  <a:schemeClr val="tx1"/>
                </a:solidFill>
                <a:latin typeface="Arial" panose="020B0604020202020204" pitchFamily="34" charset="0"/>
              </a:defRPr>
            </a:lvl8pPr>
            <a:lvl9pPr marL="3886200" indent="-228600" eaLnBrk="0" fontAlgn="base" hangingPunct="0">
              <a:spcBef>
                <a:spcPct val="0"/>
              </a:spcBef>
              <a:spcAft>
                <a:spcPct val="0"/>
              </a:spcAft>
              <a:defRPr sz="8500">
                <a:solidFill>
                  <a:schemeClr val="tx1"/>
                </a:solidFill>
                <a:latin typeface="Arial" panose="020B0604020202020204" pitchFamily="34" charset="0"/>
              </a:defRPr>
            </a:lvl9pPr>
          </a:lstStyle>
          <a:p>
            <a:pPr marL="214313" indent="-214313" fontAlgn="base">
              <a:lnSpc>
                <a:spcPct val="150000"/>
              </a:lnSpc>
              <a:spcBef>
                <a:spcPct val="20000"/>
              </a:spcBef>
              <a:spcAft>
                <a:spcPts val="225"/>
              </a:spcAft>
              <a:buFont typeface="Wingdings" panose="05000000000000000000" pitchFamily="2" charset="2"/>
              <a:buChar char="Ø"/>
            </a:pPr>
            <a:r>
              <a:rPr lang="en-US" altLang="fr-FR"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3 “CEA” cavities: CEA design, complete preparation and tests in CEA lab (BCP, HPR, etc.) except HT in industry</a:t>
            </a:r>
            <a:endParaRPr lang="en-US" altLang="fr-FR"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14313" indent="-214313" fontAlgn="base">
              <a:lnSpc>
                <a:spcPct val="150000"/>
              </a:lnSpc>
              <a:spcBef>
                <a:spcPct val="20000"/>
              </a:spcBef>
              <a:spcAft>
                <a:spcPts val="225"/>
              </a:spcAft>
              <a:buFont typeface="Wingdings" panose="05000000000000000000" pitchFamily="2" charset="2"/>
              <a:buChar char="Ø"/>
            </a:pPr>
            <a:r>
              <a:rPr lang="en-US" altLang="fr-FR"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1 INFN LASA </a:t>
            </a:r>
            <a:r>
              <a:rPr lang="en-US" altLang="fr-FR"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altLang="fr-FR"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cavity: INFN design, complete preparation in industry and tests in LASA</a:t>
            </a:r>
            <a:endParaRPr lang="en-US" altLang="fr-FR"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31302" y="3386832"/>
            <a:ext cx="384220" cy="37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Connecteur droit avec flèche 11"/>
          <p:cNvCxnSpPr/>
          <p:nvPr/>
        </p:nvCxnSpPr>
        <p:spPr>
          <a:xfrm flipH="1">
            <a:off x="7580705" y="3805544"/>
            <a:ext cx="61415" cy="21495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itre 4"/>
          <p:cNvSpPr txBox="1">
            <a:spLocks/>
          </p:cNvSpPr>
          <p:nvPr/>
        </p:nvSpPr>
        <p:spPr bwMode="gray">
          <a:xfrm>
            <a:off x="2042121" y="0"/>
            <a:ext cx="5859338" cy="908720"/>
          </a:xfrm>
          <a:prstGeom prst="rect">
            <a:avLst/>
          </a:prstGeom>
        </p:spPr>
        <p:txBody>
          <a:bodyPr vert="horz" lIns="0" tIns="0" rIns="0" bIns="0" rtlCol="0" anchor="ctr" anchorCtr="0">
            <a:noAutofit/>
          </a:bodyPr>
          <a:lstStyle>
            <a:lvl1pPr algn="l" defTabSz="685800" rtl="0" eaLnBrk="1" fontAlgn="base" latinLnBrk="0" hangingPunct="1">
              <a:spcBef>
                <a:spcPct val="0"/>
              </a:spcBef>
              <a:spcAft>
                <a:spcPct val="0"/>
              </a:spcAft>
              <a:buNone/>
              <a:defRPr lang="fr-FR" sz="1650" b="1" i="0" kern="1200" cap="all" baseline="0" dirty="0">
                <a:solidFill>
                  <a:schemeClr val="bg1"/>
                </a:solidFill>
                <a:effectLst/>
                <a:latin typeface="+mj-lt"/>
                <a:ea typeface="+mj-ea"/>
                <a:cs typeface="+mj-cs"/>
              </a:defRPr>
            </a:lvl1pPr>
            <a:lvl2pPr algn="ctr" rtl="0" eaLnBrk="0" fontAlgn="base" hangingPunct="0">
              <a:spcBef>
                <a:spcPct val="0"/>
              </a:spcBef>
              <a:spcAft>
                <a:spcPct val="0"/>
              </a:spcAft>
              <a:defRPr sz="2700">
                <a:solidFill>
                  <a:schemeClr val="tx2"/>
                </a:solidFill>
                <a:latin typeface="Calibri" pitchFamily="34" charset="0"/>
              </a:defRPr>
            </a:lvl2pPr>
            <a:lvl3pPr algn="ctr" rtl="0" eaLnBrk="0" fontAlgn="base" hangingPunct="0">
              <a:spcBef>
                <a:spcPct val="0"/>
              </a:spcBef>
              <a:spcAft>
                <a:spcPct val="0"/>
              </a:spcAft>
              <a:defRPr sz="2700">
                <a:solidFill>
                  <a:schemeClr val="tx2"/>
                </a:solidFill>
                <a:latin typeface="Calibri" pitchFamily="34" charset="0"/>
              </a:defRPr>
            </a:lvl3pPr>
            <a:lvl4pPr algn="ctr" rtl="0" eaLnBrk="0" fontAlgn="base" hangingPunct="0">
              <a:spcBef>
                <a:spcPct val="0"/>
              </a:spcBef>
              <a:spcAft>
                <a:spcPct val="0"/>
              </a:spcAft>
              <a:defRPr sz="2700">
                <a:solidFill>
                  <a:schemeClr val="tx2"/>
                </a:solidFill>
                <a:latin typeface="Calibri" pitchFamily="34" charset="0"/>
              </a:defRPr>
            </a:lvl4pPr>
            <a:lvl5pPr algn="ctr" rtl="0" eaLnBrk="0" fontAlgn="base" hangingPunct="0">
              <a:spcBef>
                <a:spcPct val="0"/>
              </a:spcBef>
              <a:spcAft>
                <a:spcPct val="0"/>
              </a:spcAft>
              <a:defRPr sz="2700">
                <a:solidFill>
                  <a:schemeClr val="tx2"/>
                </a:solidFill>
                <a:latin typeface="Calibri" pitchFamily="34" charset="0"/>
              </a:defRPr>
            </a:lvl5pPr>
            <a:lvl6pPr marL="342900" algn="ctr" rtl="0" fontAlgn="base">
              <a:spcBef>
                <a:spcPct val="0"/>
              </a:spcBef>
              <a:spcAft>
                <a:spcPct val="0"/>
              </a:spcAft>
              <a:defRPr sz="2700">
                <a:solidFill>
                  <a:schemeClr val="tx2"/>
                </a:solidFill>
                <a:latin typeface="Comic Sans MS" pitchFamily="66" charset="0"/>
              </a:defRPr>
            </a:lvl6pPr>
            <a:lvl7pPr marL="685800" algn="ctr" rtl="0" fontAlgn="base">
              <a:spcBef>
                <a:spcPct val="0"/>
              </a:spcBef>
              <a:spcAft>
                <a:spcPct val="0"/>
              </a:spcAft>
              <a:defRPr sz="2700">
                <a:solidFill>
                  <a:schemeClr val="tx2"/>
                </a:solidFill>
                <a:latin typeface="Comic Sans MS" pitchFamily="66" charset="0"/>
              </a:defRPr>
            </a:lvl7pPr>
            <a:lvl8pPr marL="1028700" algn="ctr" rtl="0" fontAlgn="base">
              <a:spcBef>
                <a:spcPct val="0"/>
              </a:spcBef>
              <a:spcAft>
                <a:spcPct val="0"/>
              </a:spcAft>
              <a:defRPr sz="2700">
                <a:solidFill>
                  <a:schemeClr val="tx2"/>
                </a:solidFill>
                <a:latin typeface="Comic Sans MS" pitchFamily="66" charset="0"/>
              </a:defRPr>
            </a:lvl8pPr>
            <a:lvl9pPr marL="1371600" algn="ctr" rtl="0" fontAlgn="base">
              <a:spcBef>
                <a:spcPct val="0"/>
              </a:spcBef>
              <a:spcAft>
                <a:spcPct val="0"/>
              </a:spcAft>
              <a:defRPr sz="2700">
                <a:solidFill>
                  <a:schemeClr val="tx2"/>
                </a:solidFill>
                <a:latin typeface="Comic Sans MS" pitchFamily="66" charset="0"/>
              </a:defRPr>
            </a:lvl9pPr>
          </a:lstStyle>
          <a:p>
            <a:pPr algn="ctr"/>
            <a:r>
              <a:rPr lang="en-US" sz="2400" dirty="0" smtClean="0"/>
              <a:t>M-ECCTD – first assembly</a:t>
            </a:r>
            <a:endParaRPr lang="en-US" sz="2400" dirty="0"/>
          </a:p>
        </p:txBody>
      </p:sp>
    </p:spTree>
    <p:extLst>
      <p:ext uri="{BB962C8B-B14F-4D97-AF65-F5344CB8AC3E}">
        <p14:creationId xmlns:p14="http://schemas.microsoft.com/office/powerpoint/2010/main" val="473591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a:xfrm>
            <a:off x="6784727" y="6314680"/>
            <a:ext cx="2133600" cy="365125"/>
          </a:xfrm>
        </p:spPr>
        <p:txBody>
          <a:bodyPr/>
          <a:lstStyle/>
          <a:p>
            <a:pPr>
              <a:buFontTx/>
              <a:buNone/>
            </a:pPr>
            <a:fld id="{03A18B84-9EFD-41B6-A5E4-D37CFBDD82D6}" type="slidenum">
              <a:rPr>
                <a:solidFill>
                  <a:schemeClr val="tx1"/>
                </a:solidFill>
              </a:rPr>
              <a:pPr>
                <a:buFontTx/>
                <a:buNone/>
              </a:pPr>
              <a:t>6</a:t>
            </a:fld>
            <a:endParaRPr dirty="0">
              <a:solidFill>
                <a:schemeClr val="tx1"/>
              </a:solidFill>
            </a:endParaRPr>
          </a:p>
        </p:txBody>
      </p:sp>
      <p:sp>
        <p:nvSpPr>
          <p:cNvPr id="5" name="Titre 4"/>
          <p:cNvSpPr>
            <a:spLocks noGrp="1"/>
          </p:cNvSpPr>
          <p:nvPr>
            <p:ph type="title"/>
          </p:nvPr>
        </p:nvSpPr>
        <p:spPr>
          <a:xfrm>
            <a:off x="136899" y="1093755"/>
            <a:ext cx="5031868" cy="681540"/>
          </a:xfrm>
        </p:spPr>
        <p:txBody>
          <a:bodyPr/>
          <a:lstStyle/>
          <a:p>
            <a:pPr algn="ctr"/>
            <a:r>
              <a:rPr lang="fr-FR" sz="1800" dirty="0" err="1" smtClean="0">
                <a:solidFill>
                  <a:schemeClr val="tx1"/>
                </a:solidFill>
              </a:rPr>
              <a:t>Conditionning</a:t>
            </a:r>
            <a:r>
              <a:rPr lang="fr-FR" sz="1800" dirty="0" smtClean="0">
                <a:solidFill>
                  <a:schemeClr val="tx1"/>
                </a:solidFill>
              </a:rPr>
              <a:t> of the RF power </a:t>
            </a:r>
            <a:r>
              <a:rPr lang="fr-FR" sz="1800" dirty="0" err="1" smtClean="0">
                <a:solidFill>
                  <a:schemeClr val="tx1"/>
                </a:solidFill>
              </a:rPr>
              <a:t>couplers</a:t>
            </a:r>
            <a:endParaRPr lang="fr-FR" sz="1800" dirty="0">
              <a:solidFill>
                <a:schemeClr val="tx1"/>
              </a:solidFill>
            </a:endParaRPr>
          </a:p>
        </p:txBody>
      </p:sp>
      <p:pic>
        <p:nvPicPr>
          <p:cNvPr id="6" name="Imag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5097" y="4282106"/>
            <a:ext cx="2568540" cy="1712535"/>
          </a:xfrm>
          <a:prstGeom prst="rect">
            <a:avLst/>
          </a:prstGeom>
        </p:spPr>
      </p:pic>
      <p:pic>
        <p:nvPicPr>
          <p:cNvPr id="7"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5674" y="4459321"/>
            <a:ext cx="3012653" cy="2373477"/>
          </a:xfrm>
          <a:prstGeom prst="rect">
            <a:avLst/>
          </a:prstGeom>
        </p:spPr>
      </p:pic>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26809" y="2581532"/>
            <a:ext cx="2770382" cy="192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7981363" y="4310800"/>
            <a:ext cx="1310833" cy="281616"/>
          </a:xfrm>
          <a:prstGeom prst="rect">
            <a:avLst/>
          </a:prstGeom>
          <a:noFill/>
        </p:spPr>
        <p:txBody>
          <a:bodyPr wrap="square" rtlCol="0">
            <a:spAutoFit/>
          </a:bodyPr>
          <a:lstStyle/>
          <a:p>
            <a:pPr fontAlgn="base">
              <a:lnSpc>
                <a:spcPct val="80000"/>
              </a:lnSpc>
              <a:spcBef>
                <a:spcPct val="20000"/>
              </a:spcBef>
              <a:spcAft>
                <a:spcPct val="0"/>
              </a:spcAft>
            </a:pPr>
            <a:r>
              <a:rPr lang="fr-FR" sz="1500" b="1" dirty="0" smtClean="0">
                <a:ln w="0"/>
                <a:solidFill>
                  <a:srgbClr val="000000"/>
                </a:solidFill>
                <a:effectLst>
                  <a:outerShdw blurRad="38100" dist="19050" dir="2700000" algn="tl" rotWithShape="0">
                    <a:srgbClr val="000000">
                      <a:alpha val="40000"/>
                    </a:srgbClr>
                  </a:outerShdw>
                </a:effectLst>
              </a:rPr>
              <a:t>1.1 </a:t>
            </a:r>
            <a:r>
              <a:rPr lang="fr-FR" sz="1500" b="1" dirty="0">
                <a:ln w="0"/>
                <a:solidFill>
                  <a:srgbClr val="000000"/>
                </a:solidFill>
                <a:effectLst>
                  <a:outerShdw blurRad="38100" dist="19050" dir="2700000" algn="tl" rotWithShape="0">
                    <a:srgbClr val="000000">
                      <a:alpha val="40000"/>
                    </a:srgbClr>
                  </a:outerShdw>
                </a:effectLst>
              </a:rPr>
              <a:t>MW </a:t>
            </a:r>
            <a:r>
              <a:rPr lang="fr-FR" sz="1500" b="1" dirty="0" err="1" smtClean="0">
                <a:ln w="0"/>
                <a:solidFill>
                  <a:srgbClr val="000000"/>
                </a:solidFill>
                <a:effectLst>
                  <a:outerShdw blurRad="38100" dist="19050" dir="2700000" algn="tl" rotWithShape="0">
                    <a:srgbClr val="000000">
                      <a:alpha val="40000"/>
                    </a:srgbClr>
                  </a:outerShdw>
                </a:effectLst>
              </a:rPr>
              <a:t>peak</a:t>
            </a:r>
            <a:endParaRPr lang="fr-FR" sz="1500" b="1" dirty="0">
              <a:ln w="0"/>
              <a:solidFill>
                <a:srgbClr val="000000"/>
              </a:solidFill>
              <a:effectLst>
                <a:outerShdw blurRad="38100" dist="19050" dir="2700000" algn="tl" rotWithShape="0">
                  <a:srgbClr val="000000">
                    <a:alpha val="40000"/>
                  </a:srgbClr>
                </a:outerShdw>
              </a:effectLst>
            </a:endParaRPr>
          </a:p>
        </p:txBody>
      </p:sp>
      <p:pic>
        <p:nvPicPr>
          <p:cNvPr id="10" name="Imag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8140" y="2124710"/>
            <a:ext cx="2566595" cy="1954790"/>
          </a:xfrm>
          <a:prstGeom prst="rect">
            <a:avLst/>
          </a:prstGeom>
        </p:spPr>
      </p:pic>
      <p:sp>
        <p:nvSpPr>
          <p:cNvPr id="11" name="ZoneTexte 54"/>
          <p:cNvSpPr txBox="1">
            <a:spLocks noChangeArrowheads="1"/>
          </p:cNvSpPr>
          <p:nvPr/>
        </p:nvSpPr>
        <p:spPr bwMode="auto">
          <a:xfrm>
            <a:off x="2950263" y="1721339"/>
            <a:ext cx="2900456" cy="2320635"/>
          </a:xfrm>
          <a:prstGeom prst="rect">
            <a:avLst/>
          </a:prstGeom>
          <a:solidFill>
            <a:schemeClr val="accent6">
              <a:lumMod val="20000"/>
              <a:lumOff val="80000"/>
            </a:schemeClr>
          </a:solidFill>
          <a:ln>
            <a:noFill/>
          </a:ln>
          <a:extLst/>
        </p:spPr>
        <p:txBody>
          <a:bodyPr wrap="square">
            <a:spAutoFit/>
          </a:bodyP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eaLnBrk="0" fontAlgn="base" hangingPunct="0">
              <a:spcBef>
                <a:spcPct val="0"/>
              </a:spcBef>
              <a:spcAft>
                <a:spcPct val="0"/>
              </a:spcAft>
              <a:defRPr sz="8500">
                <a:solidFill>
                  <a:schemeClr val="tx1"/>
                </a:solidFill>
                <a:latin typeface="Arial" panose="020B0604020202020204" pitchFamily="34" charset="0"/>
              </a:defRPr>
            </a:lvl6pPr>
            <a:lvl7pPr marL="2971800" indent="-228600" eaLnBrk="0" fontAlgn="base" hangingPunct="0">
              <a:spcBef>
                <a:spcPct val="0"/>
              </a:spcBef>
              <a:spcAft>
                <a:spcPct val="0"/>
              </a:spcAft>
              <a:defRPr sz="8500">
                <a:solidFill>
                  <a:schemeClr val="tx1"/>
                </a:solidFill>
                <a:latin typeface="Arial" panose="020B0604020202020204" pitchFamily="34" charset="0"/>
              </a:defRPr>
            </a:lvl7pPr>
            <a:lvl8pPr marL="3429000" indent="-228600" eaLnBrk="0" fontAlgn="base" hangingPunct="0">
              <a:spcBef>
                <a:spcPct val="0"/>
              </a:spcBef>
              <a:spcAft>
                <a:spcPct val="0"/>
              </a:spcAft>
              <a:defRPr sz="8500">
                <a:solidFill>
                  <a:schemeClr val="tx1"/>
                </a:solidFill>
                <a:latin typeface="Arial" panose="020B0604020202020204" pitchFamily="34" charset="0"/>
              </a:defRPr>
            </a:lvl8pPr>
            <a:lvl9pPr marL="3886200" indent="-228600" eaLnBrk="0" fontAlgn="base" hangingPunct="0">
              <a:spcBef>
                <a:spcPct val="0"/>
              </a:spcBef>
              <a:spcAft>
                <a:spcPct val="0"/>
              </a:spcAft>
              <a:defRPr sz="8500">
                <a:solidFill>
                  <a:schemeClr val="tx1"/>
                </a:solidFill>
                <a:latin typeface="Arial" panose="020B0604020202020204" pitchFamily="34" charset="0"/>
              </a:defRPr>
            </a:lvl9pPr>
          </a:lstStyle>
          <a:p>
            <a:pPr algn="ctr" fontAlgn="base">
              <a:lnSpc>
                <a:spcPct val="150000"/>
              </a:lnSpc>
              <a:spcBef>
                <a:spcPct val="20000"/>
              </a:spcBef>
              <a:spcAft>
                <a:spcPts val="225"/>
              </a:spcAft>
            </a:pPr>
            <a:r>
              <a:rPr lang="en-US" altLang="fr-FR" sz="16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5 prototype coupler pairs successfully conditioned up to </a:t>
            </a:r>
          </a:p>
          <a:p>
            <a:pPr marL="285750" indent="-285750" fontAlgn="base">
              <a:lnSpc>
                <a:spcPct val="150000"/>
              </a:lnSpc>
              <a:spcBef>
                <a:spcPct val="20000"/>
              </a:spcBef>
              <a:spcAft>
                <a:spcPts val="225"/>
              </a:spcAft>
              <a:buFont typeface="Arial" panose="020B0604020202020204" pitchFamily="34" charset="0"/>
              <a:buChar char="•"/>
            </a:pPr>
            <a:r>
              <a:rPr lang="en-US" altLang="fr-FR" sz="18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1.1 MW peak</a:t>
            </a:r>
          </a:p>
          <a:p>
            <a:pPr marL="285750" indent="-285750" fontAlgn="base">
              <a:lnSpc>
                <a:spcPct val="150000"/>
              </a:lnSpc>
              <a:spcBef>
                <a:spcPct val="20000"/>
              </a:spcBef>
              <a:spcAft>
                <a:spcPts val="225"/>
              </a:spcAft>
              <a:buFont typeface="Arial" panose="020B0604020202020204" pitchFamily="34" charset="0"/>
              <a:buChar char="•"/>
            </a:pPr>
            <a:r>
              <a:rPr lang="en-US" altLang="fr-FR" sz="1800" b="1" dirty="0">
                <a:latin typeface="Calibri" panose="020F0502020204030204" pitchFamily="34" charset="0"/>
                <a:ea typeface="Calibri" panose="020F0502020204030204" pitchFamily="34" charset="0"/>
                <a:cs typeface="Calibri" panose="020F0502020204030204" pitchFamily="34" charset="0"/>
              </a:rPr>
              <a:t>i</a:t>
            </a:r>
            <a:r>
              <a:rPr lang="en-US" altLang="fr-FR" sz="1800" b="1" dirty="0" smtClean="0">
                <a:latin typeface="Calibri" panose="020F0502020204030204" pitchFamily="34" charset="0"/>
                <a:ea typeface="Calibri" panose="020F0502020204030204" pitchFamily="34" charset="0"/>
                <a:cs typeface="Calibri" panose="020F0502020204030204" pitchFamily="34" charset="0"/>
              </a:rPr>
              <a:t>n travelling waves</a:t>
            </a:r>
          </a:p>
          <a:p>
            <a:pPr marL="285750" indent="-285750" fontAlgn="base">
              <a:lnSpc>
                <a:spcPct val="150000"/>
              </a:lnSpc>
              <a:spcBef>
                <a:spcPct val="20000"/>
              </a:spcBef>
              <a:spcAft>
                <a:spcPts val="225"/>
              </a:spcAft>
              <a:buFont typeface="Arial" panose="020B0604020202020204" pitchFamily="34" charset="0"/>
              <a:buChar char="•"/>
            </a:pPr>
            <a:r>
              <a:rPr lang="en-US" altLang="fr-FR" sz="1800" b="1" dirty="0" smtClean="0">
                <a:latin typeface="Calibri" panose="020F0502020204030204" pitchFamily="34" charset="0"/>
                <a:ea typeface="Calibri" panose="020F0502020204030204" pitchFamily="34" charset="0"/>
                <a:cs typeface="Calibri" panose="020F0502020204030204" pitchFamily="34" charset="0"/>
              </a:rPr>
              <a:t>and in reflected power</a:t>
            </a:r>
            <a:endParaRPr lang="en-US" altLang="fr-FR" sz="1800" b="1" dirty="0">
              <a:latin typeface="Calibri" panose="020F0502020204030204" pitchFamily="34" charset="0"/>
              <a:ea typeface="Calibri" panose="020F0502020204030204" pitchFamily="34" charset="0"/>
              <a:cs typeface="Calibri" panose="020F0502020204030204" pitchFamily="34" charset="0"/>
            </a:endParaRPr>
          </a:p>
        </p:txBody>
      </p:sp>
      <p:cxnSp>
        <p:nvCxnSpPr>
          <p:cNvPr id="13" name="Connecteur droit avec flèche 12"/>
          <p:cNvCxnSpPr/>
          <p:nvPr/>
        </p:nvCxnSpPr>
        <p:spPr>
          <a:xfrm flipH="1">
            <a:off x="8232219" y="4537885"/>
            <a:ext cx="180472" cy="19809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19887" y="4049023"/>
            <a:ext cx="1023045" cy="2080368"/>
          </a:xfrm>
          <a:prstGeom prst="rect">
            <a:avLst/>
          </a:prstGeom>
        </p:spPr>
      </p:pic>
      <p:sp>
        <p:nvSpPr>
          <p:cNvPr id="18" name="Titre 4"/>
          <p:cNvSpPr txBox="1">
            <a:spLocks/>
          </p:cNvSpPr>
          <p:nvPr/>
        </p:nvSpPr>
        <p:spPr bwMode="gray">
          <a:xfrm>
            <a:off x="761961" y="0"/>
            <a:ext cx="5859338" cy="908720"/>
          </a:xfrm>
          <a:prstGeom prst="rect">
            <a:avLst/>
          </a:prstGeom>
        </p:spPr>
        <p:txBody>
          <a:bodyPr vert="horz" lIns="0" tIns="0" rIns="0" bIns="0" rtlCol="0" anchor="ctr" anchorCtr="0">
            <a:noAutofit/>
          </a:bodyPr>
          <a:lstStyle>
            <a:lvl1pPr algn="l" defTabSz="685800" rtl="0" eaLnBrk="1" fontAlgn="base" latinLnBrk="0" hangingPunct="1">
              <a:spcBef>
                <a:spcPct val="0"/>
              </a:spcBef>
              <a:spcAft>
                <a:spcPct val="0"/>
              </a:spcAft>
              <a:buNone/>
              <a:defRPr lang="fr-FR" sz="1650" b="1" i="0" kern="1200" cap="all" baseline="0" dirty="0">
                <a:solidFill>
                  <a:schemeClr val="bg1"/>
                </a:solidFill>
                <a:effectLst/>
                <a:latin typeface="+mj-lt"/>
                <a:ea typeface="+mj-ea"/>
                <a:cs typeface="+mj-cs"/>
              </a:defRPr>
            </a:lvl1pPr>
            <a:lvl2pPr algn="ctr" rtl="0" eaLnBrk="0" fontAlgn="base" hangingPunct="0">
              <a:spcBef>
                <a:spcPct val="0"/>
              </a:spcBef>
              <a:spcAft>
                <a:spcPct val="0"/>
              </a:spcAft>
              <a:defRPr sz="2700">
                <a:solidFill>
                  <a:schemeClr val="tx2"/>
                </a:solidFill>
                <a:latin typeface="Calibri" pitchFamily="34" charset="0"/>
              </a:defRPr>
            </a:lvl2pPr>
            <a:lvl3pPr algn="ctr" rtl="0" eaLnBrk="0" fontAlgn="base" hangingPunct="0">
              <a:spcBef>
                <a:spcPct val="0"/>
              </a:spcBef>
              <a:spcAft>
                <a:spcPct val="0"/>
              </a:spcAft>
              <a:defRPr sz="2700">
                <a:solidFill>
                  <a:schemeClr val="tx2"/>
                </a:solidFill>
                <a:latin typeface="Calibri" pitchFamily="34" charset="0"/>
              </a:defRPr>
            </a:lvl3pPr>
            <a:lvl4pPr algn="ctr" rtl="0" eaLnBrk="0" fontAlgn="base" hangingPunct="0">
              <a:spcBef>
                <a:spcPct val="0"/>
              </a:spcBef>
              <a:spcAft>
                <a:spcPct val="0"/>
              </a:spcAft>
              <a:defRPr sz="2700">
                <a:solidFill>
                  <a:schemeClr val="tx2"/>
                </a:solidFill>
                <a:latin typeface="Calibri" pitchFamily="34" charset="0"/>
              </a:defRPr>
            </a:lvl4pPr>
            <a:lvl5pPr algn="ctr" rtl="0" eaLnBrk="0" fontAlgn="base" hangingPunct="0">
              <a:spcBef>
                <a:spcPct val="0"/>
              </a:spcBef>
              <a:spcAft>
                <a:spcPct val="0"/>
              </a:spcAft>
              <a:defRPr sz="2700">
                <a:solidFill>
                  <a:schemeClr val="tx2"/>
                </a:solidFill>
                <a:latin typeface="Calibri" pitchFamily="34" charset="0"/>
              </a:defRPr>
            </a:lvl5pPr>
            <a:lvl6pPr marL="342900" algn="ctr" rtl="0" fontAlgn="base">
              <a:spcBef>
                <a:spcPct val="0"/>
              </a:spcBef>
              <a:spcAft>
                <a:spcPct val="0"/>
              </a:spcAft>
              <a:defRPr sz="2700">
                <a:solidFill>
                  <a:schemeClr val="tx2"/>
                </a:solidFill>
                <a:latin typeface="Comic Sans MS" pitchFamily="66" charset="0"/>
              </a:defRPr>
            </a:lvl6pPr>
            <a:lvl7pPr marL="685800" algn="ctr" rtl="0" fontAlgn="base">
              <a:spcBef>
                <a:spcPct val="0"/>
              </a:spcBef>
              <a:spcAft>
                <a:spcPct val="0"/>
              </a:spcAft>
              <a:defRPr sz="2700">
                <a:solidFill>
                  <a:schemeClr val="tx2"/>
                </a:solidFill>
                <a:latin typeface="Comic Sans MS" pitchFamily="66" charset="0"/>
              </a:defRPr>
            </a:lvl7pPr>
            <a:lvl8pPr marL="1028700" algn="ctr" rtl="0" fontAlgn="base">
              <a:spcBef>
                <a:spcPct val="0"/>
              </a:spcBef>
              <a:spcAft>
                <a:spcPct val="0"/>
              </a:spcAft>
              <a:defRPr sz="2700">
                <a:solidFill>
                  <a:schemeClr val="tx2"/>
                </a:solidFill>
                <a:latin typeface="Comic Sans MS" pitchFamily="66" charset="0"/>
              </a:defRPr>
            </a:lvl8pPr>
            <a:lvl9pPr marL="1371600" algn="ctr" rtl="0" fontAlgn="base">
              <a:spcBef>
                <a:spcPct val="0"/>
              </a:spcBef>
              <a:spcAft>
                <a:spcPct val="0"/>
              </a:spcAft>
              <a:defRPr sz="2700">
                <a:solidFill>
                  <a:schemeClr val="tx2"/>
                </a:solidFill>
                <a:latin typeface="Comic Sans MS" pitchFamily="66" charset="0"/>
              </a:defRPr>
            </a:lvl9pPr>
          </a:lstStyle>
          <a:p>
            <a:pPr algn="ctr"/>
            <a:r>
              <a:rPr lang="en-US" sz="2400" dirty="0" smtClean="0"/>
              <a:t>M-ECCTD power couplers</a:t>
            </a:r>
            <a:endParaRPr lang="en-US" sz="2400" dirty="0"/>
          </a:p>
        </p:txBody>
      </p:sp>
      <p:pic>
        <p:nvPicPr>
          <p:cNvPr id="19" name="Image 18"/>
          <p:cNvPicPr/>
          <p:nvPr/>
        </p:nvPicPr>
        <p:blipFill rotWithShape="1">
          <a:blip r:embed="rId7" cstate="screen">
            <a:extLst>
              <a:ext uri="{28A0092B-C50C-407E-A947-70E740481C1C}">
                <a14:useLocalDpi xmlns:a14="http://schemas.microsoft.com/office/drawing/2010/main"/>
              </a:ext>
            </a:extLst>
          </a:blip>
          <a:srcRect/>
          <a:stretch/>
        </p:blipFill>
        <p:spPr bwMode="auto">
          <a:xfrm>
            <a:off x="8398042" y="177666"/>
            <a:ext cx="570218" cy="633924"/>
          </a:xfrm>
          <a:prstGeom prst="rect">
            <a:avLst/>
          </a:prstGeom>
          <a:ln>
            <a:noFill/>
          </a:ln>
          <a:extLst>
            <a:ext uri="{53640926-AAD7-44D8-BBD7-CCE9431645EC}">
              <a14:shadowObscured xmlns:a14="http://schemas.microsoft.com/office/drawing/2010/main"/>
            </a:ext>
          </a:extLst>
        </p:spPr>
      </p:pic>
      <p:pic>
        <p:nvPicPr>
          <p:cNvPr id="20" name="Image 1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17574" y="177666"/>
            <a:ext cx="3025399" cy="2274668"/>
          </a:xfrm>
          <a:prstGeom prst="rect">
            <a:avLst/>
          </a:prstGeom>
        </p:spPr>
      </p:pic>
      <p:sp>
        <p:nvSpPr>
          <p:cNvPr id="21" name="ZoneTexte 54"/>
          <p:cNvSpPr txBox="1">
            <a:spLocks noChangeArrowheads="1"/>
          </p:cNvSpPr>
          <p:nvPr/>
        </p:nvSpPr>
        <p:spPr bwMode="auto">
          <a:xfrm>
            <a:off x="2894803" y="5010831"/>
            <a:ext cx="1593654" cy="923330"/>
          </a:xfrm>
          <a:prstGeom prst="rect">
            <a:avLst/>
          </a:prstGeom>
          <a:noFill/>
          <a:ln>
            <a:noFill/>
          </a:ln>
          <a:extLst/>
        </p:spPr>
        <p:txBody>
          <a:bodyPr wrap="square">
            <a:spAutoFit/>
          </a:bodyP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eaLnBrk="0" fontAlgn="base" hangingPunct="0">
              <a:spcBef>
                <a:spcPct val="0"/>
              </a:spcBef>
              <a:spcAft>
                <a:spcPct val="0"/>
              </a:spcAft>
              <a:defRPr sz="8500">
                <a:solidFill>
                  <a:schemeClr val="tx1"/>
                </a:solidFill>
                <a:latin typeface="Arial" panose="020B0604020202020204" pitchFamily="34" charset="0"/>
              </a:defRPr>
            </a:lvl6pPr>
            <a:lvl7pPr marL="2971800" indent="-228600" eaLnBrk="0" fontAlgn="base" hangingPunct="0">
              <a:spcBef>
                <a:spcPct val="0"/>
              </a:spcBef>
              <a:spcAft>
                <a:spcPct val="0"/>
              </a:spcAft>
              <a:defRPr sz="8500">
                <a:solidFill>
                  <a:schemeClr val="tx1"/>
                </a:solidFill>
                <a:latin typeface="Arial" panose="020B0604020202020204" pitchFamily="34" charset="0"/>
              </a:defRPr>
            </a:lvl7pPr>
            <a:lvl8pPr marL="3429000" indent="-228600" eaLnBrk="0" fontAlgn="base" hangingPunct="0">
              <a:spcBef>
                <a:spcPct val="0"/>
              </a:spcBef>
              <a:spcAft>
                <a:spcPct val="0"/>
              </a:spcAft>
              <a:defRPr sz="8500">
                <a:solidFill>
                  <a:schemeClr val="tx1"/>
                </a:solidFill>
                <a:latin typeface="Arial" panose="020B0604020202020204" pitchFamily="34" charset="0"/>
              </a:defRPr>
            </a:lvl8pPr>
            <a:lvl9pPr marL="3886200" indent="-228600" eaLnBrk="0" fontAlgn="base" hangingPunct="0">
              <a:spcBef>
                <a:spcPct val="0"/>
              </a:spcBef>
              <a:spcAft>
                <a:spcPct val="0"/>
              </a:spcAft>
              <a:defRPr sz="8500">
                <a:solidFill>
                  <a:schemeClr val="tx1"/>
                </a:solidFill>
                <a:latin typeface="Arial" panose="020B0604020202020204" pitchFamily="34" charset="0"/>
              </a:defRPr>
            </a:lvl9pPr>
          </a:lstStyle>
          <a:p>
            <a:pPr algn="ctr" fontAlgn="base">
              <a:lnSpc>
                <a:spcPct val="150000"/>
              </a:lnSpc>
              <a:spcBef>
                <a:spcPct val="20000"/>
              </a:spcBef>
              <a:spcAft>
                <a:spcPts val="225"/>
              </a:spcAft>
            </a:pPr>
            <a:r>
              <a:rPr lang="en-US" altLang="fr-FR" sz="1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Door-knob equipped with a antenna bias system (10kV max)</a:t>
            </a:r>
            <a:endParaRPr lang="en-US" altLang="fr-FR"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ZoneTexte 54"/>
          <p:cNvSpPr txBox="1">
            <a:spLocks noChangeArrowheads="1"/>
          </p:cNvSpPr>
          <p:nvPr/>
        </p:nvSpPr>
        <p:spPr bwMode="auto">
          <a:xfrm>
            <a:off x="1141611" y="6339071"/>
            <a:ext cx="4027156" cy="340734"/>
          </a:xfrm>
          <a:prstGeom prst="rect">
            <a:avLst/>
          </a:prstGeom>
          <a:noFill/>
          <a:ln>
            <a:solidFill>
              <a:schemeClr val="tx1"/>
            </a:solidFill>
          </a:ln>
          <a:extLst/>
        </p:spPr>
        <p:txBody>
          <a:bodyPr wrap="square">
            <a:spAutoFit/>
          </a:bodyP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eaLnBrk="0" fontAlgn="base" hangingPunct="0">
              <a:spcBef>
                <a:spcPct val="0"/>
              </a:spcBef>
              <a:spcAft>
                <a:spcPct val="0"/>
              </a:spcAft>
              <a:defRPr sz="8500">
                <a:solidFill>
                  <a:schemeClr val="tx1"/>
                </a:solidFill>
                <a:latin typeface="Arial" panose="020B0604020202020204" pitchFamily="34" charset="0"/>
              </a:defRPr>
            </a:lvl6pPr>
            <a:lvl7pPr marL="2971800" indent="-228600" eaLnBrk="0" fontAlgn="base" hangingPunct="0">
              <a:spcBef>
                <a:spcPct val="0"/>
              </a:spcBef>
              <a:spcAft>
                <a:spcPct val="0"/>
              </a:spcAft>
              <a:defRPr sz="8500">
                <a:solidFill>
                  <a:schemeClr val="tx1"/>
                </a:solidFill>
                <a:latin typeface="Arial" panose="020B0604020202020204" pitchFamily="34" charset="0"/>
              </a:defRPr>
            </a:lvl7pPr>
            <a:lvl8pPr marL="3429000" indent="-228600" eaLnBrk="0" fontAlgn="base" hangingPunct="0">
              <a:spcBef>
                <a:spcPct val="0"/>
              </a:spcBef>
              <a:spcAft>
                <a:spcPct val="0"/>
              </a:spcAft>
              <a:defRPr sz="8500">
                <a:solidFill>
                  <a:schemeClr val="tx1"/>
                </a:solidFill>
                <a:latin typeface="Arial" panose="020B0604020202020204" pitchFamily="34" charset="0"/>
              </a:defRPr>
            </a:lvl8pPr>
            <a:lvl9pPr marL="3886200" indent="-228600" eaLnBrk="0" fontAlgn="base" hangingPunct="0">
              <a:spcBef>
                <a:spcPct val="0"/>
              </a:spcBef>
              <a:spcAft>
                <a:spcPct val="0"/>
              </a:spcAft>
              <a:defRPr sz="8500">
                <a:solidFill>
                  <a:schemeClr val="tx1"/>
                </a:solidFill>
                <a:latin typeface="Arial" panose="020B0604020202020204" pitchFamily="34" charset="0"/>
              </a:defRPr>
            </a:lvl9pPr>
          </a:lstStyle>
          <a:p>
            <a:pPr algn="ctr" fontAlgn="base">
              <a:lnSpc>
                <a:spcPct val="150000"/>
              </a:lnSpc>
              <a:spcBef>
                <a:spcPct val="20000"/>
              </a:spcBef>
              <a:spcAft>
                <a:spcPts val="225"/>
              </a:spcAft>
            </a:pPr>
            <a:r>
              <a:rPr lang="en-US" altLang="fr-FR" sz="1200" b="1" i="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4 couplers could be mounted in the  M-ECCTD</a:t>
            </a:r>
            <a:endParaRPr lang="en-US" altLang="fr-FR" sz="1200" b="1"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6321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pPr>
              <a:buFontTx/>
              <a:buNone/>
            </a:pPr>
            <a:fld id="{03A18B84-9EFD-41B6-A5E4-D37CFBDD82D6}" type="slidenum">
              <a:rPr/>
              <a:pPr>
                <a:buFontTx/>
                <a:buNone/>
              </a:pPr>
              <a:t>7</a:t>
            </a:fld>
            <a:endParaRPr dirty="0"/>
          </a:p>
        </p:txBody>
      </p:sp>
      <p:sp>
        <p:nvSpPr>
          <p:cNvPr id="5" name="Titre 4"/>
          <p:cNvSpPr>
            <a:spLocks noGrp="1"/>
          </p:cNvSpPr>
          <p:nvPr>
            <p:ph type="title"/>
          </p:nvPr>
        </p:nvSpPr>
        <p:spPr>
          <a:xfrm>
            <a:off x="1642814" y="1267216"/>
            <a:ext cx="6027228" cy="591073"/>
          </a:xfrm>
        </p:spPr>
        <p:txBody>
          <a:bodyPr/>
          <a:lstStyle/>
          <a:p>
            <a:pPr algn="ctr"/>
            <a:r>
              <a:rPr lang="en-US" sz="1800" kern="0" dirty="0" smtClean="0">
                <a:solidFill>
                  <a:schemeClr val="tx1"/>
                </a:solidFill>
              </a:rPr>
              <a:t>Assembly of the cavity string in ISO 4 clean room </a:t>
            </a:r>
            <a:endParaRPr lang="fr-FR" sz="1400" dirty="0">
              <a:solidFill>
                <a:schemeClr val="tx1"/>
              </a:solidFill>
            </a:endParaRPr>
          </a:p>
        </p:txBody>
      </p:sp>
      <p:pic>
        <p:nvPicPr>
          <p:cNvPr id="6" name="Imag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56833" y="2561836"/>
            <a:ext cx="5313647" cy="3541400"/>
          </a:xfrm>
          <a:prstGeom prst="rect">
            <a:avLst/>
          </a:prstGeom>
        </p:spPr>
      </p:pic>
      <p:sp>
        <p:nvSpPr>
          <p:cNvPr id="7" name="TextBox 2"/>
          <p:cNvSpPr txBox="1"/>
          <p:nvPr/>
        </p:nvSpPr>
        <p:spPr>
          <a:xfrm>
            <a:off x="7246580" y="2303304"/>
            <a:ext cx="1031788" cy="258532"/>
          </a:xfrm>
          <a:prstGeom prst="rect">
            <a:avLst/>
          </a:prstGeom>
          <a:solidFill>
            <a:schemeClr val="bg1"/>
          </a:solidFill>
          <a:ln w="34925">
            <a:solidFill>
              <a:schemeClr val="tx1"/>
            </a:solidFill>
          </a:ln>
        </p:spPr>
        <p:txBody>
          <a:bodyPr wrap="square" rtlCol="0">
            <a:spAutoFit/>
          </a:bodyPr>
          <a:lstStyle/>
          <a:p>
            <a:pPr algn="ctr" fontAlgn="base">
              <a:lnSpc>
                <a:spcPct val="80000"/>
              </a:lnSpc>
              <a:spcBef>
                <a:spcPct val="20000"/>
              </a:spcBef>
              <a:spcAft>
                <a:spcPct val="0"/>
              </a:spcAft>
            </a:pPr>
            <a:r>
              <a:rPr lang="en-US" sz="1350" dirty="0" smtClean="0">
                <a:solidFill>
                  <a:srgbClr val="000000"/>
                </a:solidFill>
              </a:rPr>
              <a:t>March </a:t>
            </a:r>
            <a:r>
              <a:rPr lang="en-US" sz="1350" dirty="0">
                <a:solidFill>
                  <a:srgbClr val="000000"/>
                </a:solidFill>
              </a:rPr>
              <a:t>2017</a:t>
            </a:r>
          </a:p>
        </p:txBody>
      </p:sp>
      <p:pic>
        <p:nvPicPr>
          <p:cNvPr id="8" name="Image 7"/>
          <p:cNvPicPr/>
          <p:nvPr/>
        </p:nvPicPr>
        <p:blipFill>
          <a:blip r:embed="rId4" cstate="screen">
            <a:extLst>
              <a:ext uri="{28A0092B-C50C-407E-A947-70E740481C1C}">
                <a14:useLocalDpi xmlns:a14="http://schemas.microsoft.com/office/drawing/2010/main"/>
              </a:ext>
            </a:extLst>
          </a:blip>
          <a:stretch>
            <a:fillRect/>
          </a:stretch>
        </p:blipFill>
        <p:spPr>
          <a:xfrm>
            <a:off x="672009" y="3660836"/>
            <a:ext cx="1829118" cy="2690384"/>
          </a:xfrm>
          <a:prstGeom prst="rect">
            <a:avLst/>
          </a:prstGeom>
        </p:spPr>
      </p:pic>
      <p:pic>
        <p:nvPicPr>
          <p:cNvPr id="14" name="Imag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204" y="2167355"/>
            <a:ext cx="2604827" cy="1466421"/>
          </a:xfrm>
          <a:prstGeom prst="rect">
            <a:avLst/>
          </a:prstGeom>
        </p:spPr>
      </p:pic>
      <p:sp>
        <p:nvSpPr>
          <p:cNvPr id="9" name="TextBox 2"/>
          <p:cNvSpPr txBox="1"/>
          <p:nvPr/>
        </p:nvSpPr>
        <p:spPr>
          <a:xfrm>
            <a:off x="1642814" y="3541043"/>
            <a:ext cx="849191" cy="258532"/>
          </a:xfrm>
          <a:prstGeom prst="rect">
            <a:avLst/>
          </a:prstGeom>
          <a:solidFill>
            <a:schemeClr val="bg1"/>
          </a:solidFill>
          <a:ln w="34925">
            <a:solidFill>
              <a:schemeClr val="tx1"/>
            </a:solidFill>
          </a:ln>
        </p:spPr>
        <p:txBody>
          <a:bodyPr wrap="square" rtlCol="0">
            <a:spAutoFit/>
          </a:bodyPr>
          <a:lstStyle/>
          <a:p>
            <a:pPr algn="ctr" fontAlgn="base">
              <a:lnSpc>
                <a:spcPct val="80000"/>
              </a:lnSpc>
              <a:spcBef>
                <a:spcPct val="20000"/>
              </a:spcBef>
              <a:spcAft>
                <a:spcPct val="0"/>
              </a:spcAft>
            </a:pPr>
            <a:r>
              <a:rPr lang="en-US" sz="1350" dirty="0">
                <a:solidFill>
                  <a:srgbClr val="000000"/>
                </a:solidFill>
              </a:rPr>
              <a:t>Jan. 2017</a:t>
            </a:r>
          </a:p>
        </p:txBody>
      </p:sp>
      <p:sp>
        <p:nvSpPr>
          <p:cNvPr id="10" name="Titre 4"/>
          <p:cNvSpPr txBox="1">
            <a:spLocks/>
          </p:cNvSpPr>
          <p:nvPr/>
        </p:nvSpPr>
        <p:spPr bwMode="gray">
          <a:xfrm>
            <a:off x="2042121" y="0"/>
            <a:ext cx="5859338" cy="908720"/>
          </a:xfrm>
          <a:prstGeom prst="rect">
            <a:avLst/>
          </a:prstGeom>
        </p:spPr>
        <p:txBody>
          <a:bodyPr vert="horz" lIns="0" tIns="0" rIns="0" bIns="0" rtlCol="0" anchor="ctr" anchorCtr="0">
            <a:noAutofit/>
          </a:bodyPr>
          <a:lstStyle>
            <a:lvl1pPr algn="l" defTabSz="685800" rtl="0" eaLnBrk="1" fontAlgn="base" latinLnBrk="0" hangingPunct="1">
              <a:spcBef>
                <a:spcPct val="0"/>
              </a:spcBef>
              <a:spcAft>
                <a:spcPct val="0"/>
              </a:spcAft>
              <a:buNone/>
              <a:defRPr lang="fr-FR" sz="1650" b="1" i="0" kern="1200" cap="all" baseline="0" dirty="0">
                <a:solidFill>
                  <a:schemeClr val="bg1"/>
                </a:solidFill>
                <a:effectLst/>
                <a:latin typeface="+mj-lt"/>
                <a:ea typeface="+mj-ea"/>
                <a:cs typeface="+mj-cs"/>
              </a:defRPr>
            </a:lvl1pPr>
            <a:lvl2pPr algn="ctr" rtl="0" eaLnBrk="0" fontAlgn="base" hangingPunct="0">
              <a:spcBef>
                <a:spcPct val="0"/>
              </a:spcBef>
              <a:spcAft>
                <a:spcPct val="0"/>
              </a:spcAft>
              <a:defRPr sz="2700">
                <a:solidFill>
                  <a:schemeClr val="tx2"/>
                </a:solidFill>
                <a:latin typeface="Calibri" pitchFamily="34" charset="0"/>
              </a:defRPr>
            </a:lvl2pPr>
            <a:lvl3pPr algn="ctr" rtl="0" eaLnBrk="0" fontAlgn="base" hangingPunct="0">
              <a:spcBef>
                <a:spcPct val="0"/>
              </a:spcBef>
              <a:spcAft>
                <a:spcPct val="0"/>
              </a:spcAft>
              <a:defRPr sz="2700">
                <a:solidFill>
                  <a:schemeClr val="tx2"/>
                </a:solidFill>
                <a:latin typeface="Calibri" pitchFamily="34" charset="0"/>
              </a:defRPr>
            </a:lvl3pPr>
            <a:lvl4pPr algn="ctr" rtl="0" eaLnBrk="0" fontAlgn="base" hangingPunct="0">
              <a:spcBef>
                <a:spcPct val="0"/>
              </a:spcBef>
              <a:spcAft>
                <a:spcPct val="0"/>
              </a:spcAft>
              <a:defRPr sz="2700">
                <a:solidFill>
                  <a:schemeClr val="tx2"/>
                </a:solidFill>
                <a:latin typeface="Calibri" pitchFamily="34" charset="0"/>
              </a:defRPr>
            </a:lvl4pPr>
            <a:lvl5pPr algn="ctr" rtl="0" eaLnBrk="0" fontAlgn="base" hangingPunct="0">
              <a:spcBef>
                <a:spcPct val="0"/>
              </a:spcBef>
              <a:spcAft>
                <a:spcPct val="0"/>
              </a:spcAft>
              <a:defRPr sz="2700">
                <a:solidFill>
                  <a:schemeClr val="tx2"/>
                </a:solidFill>
                <a:latin typeface="Calibri" pitchFamily="34" charset="0"/>
              </a:defRPr>
            </a:lvl5pPr>
            <a:lvl6pPr marL="342900" algn="ctr" rtl="0" fontAlgn="base">
              <a:spcBef>
                <a:spcPct val="0"/>
              </a:spcBef>
              <a:spcAft>
                <a:spcPct val="0"/>
              </a:spcAft>
              <a:defRPr sz="2700">
                <a:solidFill>
                  <a:schemeClr val="tx2"/>
                </a:solidFill>
                <a:latin typeface="Comic Sans MS" pitchFamily="66" charset="0"/>
              </a:defRPr>
            </a:lvl6pPr>
            <a:lvl7pPr marL="685800" algn="ctr" rtl="0" fontAlgn="base">
              <a:spcBef>
                <a:spcPct val="0"/>
              </a:spcBef>
              <a:spcAft>
                <a:spcPct val="0"/>
              </a:spcAft>
              <a:defRPr sz="2700">
                <a:solidFill>
                  <a:schemeClr val="tx2"/>
                </a:solidFill>
                <a:latin typeface="Comic Sans MS" pitchFamily="66" charset="0"/>
              </a:defRPr>
            </a:lvl7pPr>
            <a:lvl8pPr marL="1028700" algn="ctr" rtl="0" fontAlgn="base">
              <a:spcBef>
                <a:spcPct val="0"/>
              </a:spcBef>
              <a:spcAft>
                <a:spcPct val="0"/>
              </a:spcAft>
              <a:defRPr sz="2700">
                <a:solidFill>
                  <a:schemeClr val="tx2"/>
                </a:solidFill>
                <a:latin typeface="Comic Sans MS" pitchFamily="66" charset="0"/>
              </a:defRPr>
            </a:lvl8pPr>
            <a:lvl9pPr marL="1371600" algn="ctr" rtl="0" fontAlgn="base">
              <a:spcBef>
                <a:spcPct val="0"/>
              </a:spcBef>
              <a:spcAft>
                <a:spcPct val="0"/>
              </a:spcAft>
              <a:defRPr sz="2700">
                <a:solidFill>
                  <a:schemeClr val="tx2"/>
                </a:solidFill>
                <a:latin typeface="Comic Sans MS" pitchFamily="66" charset="0"/>
              </a:defRPr>
            </a:lvl9pPr>
          </a:lstStyle>
          <a:p>
            <a:pPr algn="ctr"/>
            <a:r>
              <a:rPr lang="en-US" sz="2400" dirty="0" smtClean="0"/>
              <a:t>M-ECCTD first assembly</a:t>
            </a:r>
            <a:endParaRPr lang="en-US" sz="2400" dirty="0"/>
          </a:p>
        </p:txBody>
      </p:sp>
    </p:spTree>
    <p:extLst>
      <p:ext uri="{BB962C8B-B14F-4D97-AF65-F5344CB8AC3E}">
        <p14:creationId xmlns:p14="http://schemas.microsoft.com/office/powerpoint/2010/main" val="3785108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pPr>
              <a:buFontTx/>
              <a:buNone/>
            </a:pPr>
            <a:fld id="{03A18B84-9EFD-41B6-A5E4-D37CFBDD82D6}" type="slidenum">
              <a:rPr/>
              <a:pPr>
                <a:buFontTx/>
                <a:buNone/>
              </a:pPr>
              <a:t>8</a:t>
            </a:fld>
            <a:endParaRPr dirty="0"/>
          </a:p>
        </p:txBody>
      </p:sp>
      <p:sp>
        <p:nvSpPr>
          <p:cNvPr id="5" name="Titre 4"/>
          <p:cNvSpPr>
            <a:spLocks noGrp="1"/>
          </p:cNvSpPr>
          <p:nvPr>
            <p:ph type="title"/>
          </p:nvPr>
        </p:nvSpPr>
        <p:spPr>
          <a:xfrm>
            <a:off x="1163472" y="1138541"/>
            <a:ext cx="6629400" cy="681540"/>
          </a:xfrm>
        </p:spPr>
        <p:txBody>
          <a:bodyPr/>
          <a:lstStyle/>
          <a:p>
            <a:pPr algn="ctr"/>
            <a:r>
              <a:rPr lang="fr-FR" sz="2100" dirty="0" err="1" smtClean="0">
                <a:solidFill>
                  <a:schemeClr val="tx1"/>
                </a:solidFill>
              </a:rPr>
              <a:t>Cryomodule</a:t>
            </a:r>
            <a:r>
              <a:rPr lang="fr-FR" sz="2100" dirty="0" smtClean="0">
                <a:solidFill>
                  <a:schemeClr val="tx1"/>
                </a:solidFill>
              </a:rPr>
              <a:t> </a:t>
            </a:r>
            <a:r>
              <a:rPr lang="fr-FR" sz="2100" dirty="0" err="1" smtClean="0">
                <a:solidFill>
                  <a:schemeClr val="tx1"/>
                </a:solidFill>
              </a:rPr>
              <a:t>Assembly</a:t>
            </a:r>
            <a:r>
              <a:rPr lang="fr-FR" sz="2100" dirty="0" smtClean="0">
                <a:solidFill>
                  <a:schemeClr val="tx1"/>
                </a:solidFill>
              </a:rPr>
              <a:t> </a:t>
            </a:r>
            <a:r>
              <a:rPr lang="fr-FR" sz="2100" dirty="0" err="1" smtClean="0">
                <a:solidFill>
                  <a:schemeClr val="tx1"/>
                </a:solidFill>
              </a:rPr>
              <a:t>outside</a:t>
            </a:r>
            <a:r>
              <a:rPr lang="fr-FR" sz="2100" dirty="0" smtClean="0">
                <a:solidFill>
                  <a:schemeClr val="tx1"/>
                </a:solidFill>
              </a:rPr>
              <a:t> the clean room</a:t>
            </a:r>
            <a:endParaRPr lang="fr-FR" sz="2100" dirty="0">
              <a:solidFill>
                <a:schemeClr val="tx1"/>
              </a:solidFill>
            </a:endParaRPr>
          </a:p>
        </p:txBody>
      </p:sp>
      <p:pic>
        <p:nvPicPr>
          <p:cNvPr id="6" name="Imag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102" y="2125158"/>
            <a:ext cx="5370456" cy="3248919"/>
          </a:xfrm>
          <a:prstGeom prst="rect">
            <a:avLst/>
          </a:prstGeom>
        </p:spPr>
      </p:pic>
      <p:sp>
        <p:nvSpPr>
          <p:cNvPr id="7" name="TextBox 2"/>
          <p:cNvSpPr txBox="1"/>
          <p:nvPr/>
        </p:nvSpPr>
        <p:spPr>
          <a:xfrm>
            <a:off x="1393466" y="2196543"/>
            <a:ext cx="1031788" cy="262701"/>
          </a:xfrm>
          <a:prstGeom prst="rect">
            <a:avLst/>
          </a:prstGeom>
          <a:solidFill>
            <a:schemeClr val="bg1"/>
          </a:solidFill>
          <a:ln w="34925">
            <a:solidFill>
              <a:schemeClr val="tx1"/>
            </a:solidFill>
          </a:ln>
        </p:spPr>
        <p:txBody>
          <a:bodyPr wrap="square" rtlCol="0">
            <a:spAutoFit/>
          </a:bodyPr>
          <a:lstStyle/>
          <a:p>
            <a:pPr algn="ctr" fontAlgn="base">
              <a:lnSpc>
                <a:spcPct val="80000"/>
              </a:lnSpc>
              <a:spcBef>
                <a:spcPct val="20000"/>
              </a:spcBef>
              <a:spcAft>
                <a:spcPct val="0"/>
              </a:spcAft>
            </a:pPr>
            <a:r>
              <a:rPr lang="en-US" sz="1350" dirty="0" smtClean="0">
                <a:solidFill>
                  <a:srgbClr val="000000"/>
                </a:solidFill>
              </a:rPr>
              <a:t>April </a:t>
            </a:r>
            <a:r>
              <a:rPr lang="en-US" sz="1350" dirty="0">
                <a:solidFill>
                  <a:srgbClr val="000000"/>
                </a:solidFill>
              </a:rPr>
              <a:t>2017</a:t>
            </a:r>
          </a:p>
        </p:txBody>
      </p:sp>
      <p:sp>
        <p:nvSpPr>
          <p:cNvPr id="8" name="ZoneTexte 54"/>
          <p:cNvSpPr txBox="1">
            <a:spLocks noChangeArrowheads="1"/>
          </p:cNvSpPr>
          <p:nvPr/>
        </p:nvSpPr>
        <p:spPr bwMode="auto">
          <a:xfrm>
            <a:off x="428487" y="5591269"/>
            <a:ext cx="4952071" cy="635046"/>
          </a:xfrm>
          <a:prstGeom prst="rect">
            <a:avLst/>
          </a:prstGeom>
          <a:solidFill>
            <a:srgbClr val="CCF9C9"/>
          </a:solidFill>
          <a:ln>
            <a:noFill/>
          </a:ln>
          <a:extLst/>
        </p:spPr>
        <p:txBody>
          <a:bodyPr wrap="square">
            <a:spAutoFit/>
          </a:bodyP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eaLnBrk="0" fontAlgn="base" hangingPunct="0">
              <a:spcBef>
                <a:spcPct val="0"/>
              </a:spcBef>
              <a:spcAft>
                <a:spcPct val="0"/>
              </a:spcAft>
              <a:defRPr sz="8500">
                <a:solidFill>
                  <a:schemeClr val="tx1"/>
                </a:solidFill>
                <a:latin typeface="Arial" panose="020B0604020202020204" pitchFamily="34" charset="0"/>
              </a:defRPr>
            </a:lvl6pPr>
            <a:lvl7pPr marL="2971800" indent="-228600" eaLnBrk="0" fontAlgn="base" hangingPunct="0">
              <a:spcBef>
                <a:spcPct val="0"/>
              </a:spcBef>
              <a:spcAft>
                <a:spcPct val="0"/>
              </a:spcAft>
              <a:defRPr sz="8500">
                <a:solidFill>
                  <a:schemeClr val="tx1"/>
                </a:solidFill>
                <a:latin typeface="Arial" panose="020B0604020202020204" pitchFamily="34" charset="0"/>
              </a:defRPr>
            </a:lvl7pPr>
            <a:lvl8pPr marL="3429000" indent="-228600" eaLnBrk="0" fontAlgn="base" hangingPunct="0">
              <a:spcBef>
                <a:spcPct val="0"/>
              </a:spcBef>
              <a:spcAft>
                <a:spcPct val="0"/>
              </a:spcAft>
              <a:defRPr sz="8500">
                <a:solidFill>
                  <a:schemeClr val="tx1"/>
                </a:solidFill>
                <a:latin typeface="Arial" panose="020B0604020202020204" pitchFamily="34" charset="0"/>
              </a:defRPr>
            </a:lvl8pPr>
            <a:lvl9pPr marL="3886200" indent="-228600" eaLnBrk="0" fontAlgn="base" hangingPunct="0">
              <a:spcBef>
                <a:spcPct val="0"/>
              </a:spcBef>
              <a:spcAft>
                <a:spcPct val="0"/>
              </a:spcAft>
              <a:defRPr sz="8500">
                <a:solidFill>
                  <a:schemeClr val="tx1"/>
                </a:solidFill>
                <a:latin typeface="Arial" panose="020B0604020202020204" pitchFamily="34" charset="0"/>
              </a:defRPr>
            </a:lvl9pPr>
          </a:lstStyle>
          <a:p>
            <a:pPr marL="214313" indent="-214313" fontAlgn="base">
              <a:lnSpc>
                <a:spcPct val="150000"/>
              </a:lnSpc>
              <a:spcBef>
                <a:spcPct val="20000"/>
              </a:spcBef>
              <a:spcAft>
                <a:spcPts val="225"/>
              </a:spcAft>
              <a:buFont typeface="Wingdings" panose="05000000000000000000" pitchFamily="2" charset="2"/>
              <a:buChar char="Ø"/>
            </a:pPr>
            <a:r>
              <a:rPr lang="en-US" altLang="fr-FR"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altLang="fr-FR" sz="10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Welding the titanium </a:t>
            </a:r>
            <a:r>
              <a:rPr lang="en-US" altLang="fr-FR" sz="105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diphasique</a:t>
            </a:r>
            <a:r>
              <a:rPr lang="en-US" altLang="fr-FR" sz="10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pipe</a:t>
            </a:r>
            <a:endParaRPr lang="en-US" altLang="fr-FR" sz="105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14313" indent="-214313" fontAlgn="base">
              <a:lnSpc>
                <a:spcPct val="150000"/>
              </a:lnSpc>
              <a:spcBef>
                <a:spcPct val="20000"/>
              </a:spcBef>
              <a:spcAft>
                <a:spcPts val="225"/>
              </a:spcAft>
              <a:buFont typeface="Wingdings" panose="05000000000000000000" pitchFamily="2" charset="2"/>
              <a:buChar char="Ø"/>
            </a:pPr>
            <a:r>
              <a:rPr lang="en-US" altLang="fr-FR" sz="10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MLI, magnetic shields, tuning systems, </a:t>
            </a:r>
            <a:r>
              <a:rPr lang="en-US" altLang="fr-FR" sz="105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cryo</a:t>
            </a:r>
            <a:r>
              <a:rPr lang="en-US" altLang="fr-FR" sz="105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-pipes etc.</a:t>
            </a:r>
            <a:endParaRPr lang="en-US" altLang="fr-FR" sz="105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3" name="Imag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0647" y="2106941"/>
            <a:ext cx="3397612" cy="1911157"/>
          </a:xfrm>
          <a:prstGeom prst="rect">
            <a:avLst/>
          </a:prstGeom>
        </p:spPr>
      </p:pic>
      <p:pic>
        <p:nvPicPr>
          <p:cNvPr id="14" name="Imag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70647" y="4160692"/>
            <a:ext cx="3393814" cy="1909020"/>
          </a:xfrm>
          <a:prstGeom prst="rect">
            <a:avLst/>
          </a:prstGeom>
        </p:spPr>
      </p:pic>
      <p:sp>
        <p:nvSpPr>
          <p:cNvPr id="10" name="Titre 4"/>
          <p:cNvSpPr txBox="1">
            <a:spLocks/>
          </p:cNvSpPr>
          <p:nvPr/>
        </p:nvSpPr>
        <p:spPr bwMode="gray">
          <a:xfrm>
            <a:off x="2042121" y="0"/>
            <a:ext cx="5859338" cy="908720"/>
          </a:xfrm>
          <a:prstGeom prst="rect">
            <a:avLst/>
          </a:prstGeom>
        </p:spPr>
        <p:txBody>
          <a:bodyPr vert="horz" lIns="0" tIns="0" rIns="0" bIns="0" rtlCol="0" anchor="ctr" anchorCtr="0">
            <a:noAutofit/>
          </a:bodyPr>
          <a:lstStyle>
            <a:lvl1pPr algn="l" defTabSz="685800" rtl="0" eaLnBrk="1" fontAlgn="base" latinLnBrk="0" hangingPunct="1">
              <a:spcBef>
                <a:spcPct val="0"/>
              </a:spcBef>
              <a:spcAft>
                <a:spcPct val="0"/>
              </a:spcAft>
              <a:buNone/>
              <a:defRPr lang="fr-FR" sz="1650" b="1" i="0" kern="1200" cap="all" baseline="0" dirty="0">
                <a:solidFill>
                  <a:schemeClr val="bg1"/>
                </a:solidFill>
                <a:effectLst/>
                <a:latin typeface="+mj-lt"/>
                <a:ea typeface="+mj-ea"/>
                <a:cs typeface="+mj-cs"/>
              </a:defRPr>
            </a:lvl1pPr>
            <a:lvl2pPr algn="ctr" rtl="0" eaLnBrk="0" fontAlgn="base" hangingPunct="0">
              <a:spcBef>
                <a:spcPct val="0"/>
              </a:spcBef>
              <a:spcAft>
                <a:spcPct val="0"/>
              </a:spcAft>
              <a:defRPr sz="2700">
                <a:solidFill>
                  <a:schemeClr val="tx2"/>
                </a:solidFill>
                <a:latin typeface="Calibri" pitchFamily="34" charset="0"/>
              </a:defRPr>
            </a:lvl2pPr>
            <a:lvl3pPr algn="ctr" rtl="0" eaLnBrk="0" fontAlgn="base" hangingPunct="0">
              <a:spcBef>
                <a:spcPct val="0"/>
              </a:spcBef>
              <a:spcAft>
                <a:spcPct val="0"/>
              </a:spcAft>
              <a:defRPr sz="2700">
                <a:solidFill>
                  <a:schemeClr val="tx2"/>
                </a:solidFill>
                <a:latin typeface="Calibri" pitchFamily="34" charset="0"/>
              </a:defRPr>
            </a:lvl3pPr>
            <a:lvl4pPr algn="ctr" rtl="0" eaLnBrk="0" fontAlgn="base" hangingPunct="0">
              <a:spcBef>
                <a:spcPct val="0"/>
              </a:spcBef>
              <a:spcAft>
                <a:spcPct val="0"/>
              </a:spcAft>
              <a:defRPr sz="2700">
                <a:solidFill>
                  <a:schemeClr val="tx2"/>
                </a:solidFill>
                <a:latin typeface="Calibri" pitchFamily="34" charset="0"/>
              </a:defRPr>
            </a:lvl4pPr>
            <a:lvl5pPr algn="ctr" rtl="0" eaLnBrk="0" fontAlgn="base" hangingPunct="0">
              <a:spcBef>
                <a:spcPct val="0"/>
              </a:spcBef>
              <a:spcAft>
                <a:spcPct val="0"/>
              </a:spcAft>
              <a:defRPr sz="2700">
                <a:solidFill>
                  <a:schemeClr val="tx2"/>
                </a:solidFill>
                <a:latin typeface="Calibri" pitchFamily="34" charset="0"/>
              </a:defRPr>
            </a:lvl5pPr>
            <a:lvl6pPr marL="342900" algn="ctr" rtl="0" fontAlgn="base">
              <a:spcBef>
                <a:spcPct val="0"/>
              </a:spcBef>
              <a:spcAft>
                <a:spcPct val="0"/>
              </a:spcAft>
              <a:defRPr sz="2700">
                <a:solidFill>
                  <a:schemeClr val="tx2"/>
                </a:solidFill>
                <a:latin typeface="Comic Sans MS" pitchFamily="66" charset="0"/>
              </a:defRPr>
            </a:lvl6pPr>
            <a:lvl7pPr marL="685800" algn="ctr" rtl="0" fontAlgn="base">
              <a:spcBef>
                <a:spcPct val="0"/>
              </a:spcBef>
              <a:spcAft>
                <a:spcPct val="0"/>
              </a:spcAft>
              <a:defRPr sz="2700">
                <a:solidFill>
                  <a:schemeClr val="tx2"/>
                </a:solidFill>
                <a:latin typeface="Comic Sans MS" pitchFamily="66" charset="0"/>
              </a:defRPr>
            </a:lvl7pPr>
            <a:lvl8pPr marL="1028700" algn="ctr" rtl="0" fontAlgn="base">
              <a:spcBef>
                <a:spcPct val="0"/>
              </a:spcBef>
              <a:spcAft>
                <a:spcPct val="0"/>
              </a:spcAft>
              <a:defRPr sz="2700">
                <a:solidFill>
                  <a:schemeClr val="tx2"/>
                </a:solidFill>
                <a:latin typeface="Comic Sans MS" pitchFamily="66" charset="0"/>
              </a:defRPr>
            </a:lvl8pPr>
            <a:lvl9pPr marL="1371600" algn="ctr" rtl="0" fontAlgn="base">
              <a:spcBef>
                <a:spcPct val="0"/>
              </a:spcBef>
              <a:spcAft>
                <a:spcPct val="0"/>
              </a:spcAft>
              <a:defRPr sz="2700">
                <a:solidFill>
                  <a:schemeClr val="tx2"/>
                </a:solidFill>
                <a:latin typeface="Comic Sans MS" pitchFamily="66" charset="0"/>
              </a:defRPr>
            </a:lvl9pPr>
          </a:lstStyle>
          <a:p>
            <a:pPr algn="ctr"/>
            <a:r>
              <a:rPr lang="en-US" sz="2400" dirty="0" smtClean="0"/>
              <a:t>M-ECCTD first assembly</a:t>
            </a:r>
            <a:endParaRPr lang="en-US" sz="2400" dirty="0"/>
          </a:p>
        </p:txBody>
      </p:sp>
    </p:spTree>
    <p:extLst>
      <p:ext uri="{BB962C8B-B14F-4D97-AF65-F5344CB8AC3E}">
        <p14:creationId xmlns:p14="http://schemas.microsoft.com/office/powerpoint/2010/main" val="2156406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pPr>
              <a:buFontTx/>
              <a:buNone/>
            </a:pPr>
            <a:fld id="{03A18B84-9EFD-41B6-A5E4-D37CFBDD82D6}" type="slidenum">
              <a:rPr/>
              <a:pPr>
                <a:buFontTx/>
                <a:buNone/>
              </a:pPr>
              <a:t>9</a:t>
            </a:fld>
            <a:endParaRPr dirty="0"/>
          </a:p>
        </p:txBody>
      </p:sp>
      <p:sp>
        <p:nvSpPr>
          <p:cNvPr id="5" name="Titre 4"/>
          <p:cNvSpPr>
            <a:spLocks noGrp="1"/>
          </p:cNvSpPr>
          <p:nvPr>
            <p:ph type="title"/>
          </p:nvPr>
        </p:nvSpPr>
        <p:spPr>
          <a:xfrm>
            <a:off x="1389308" y="1279564"/>
            <a:ext cx="6869167" cy="681540"/>
          </a:xfrm>
        </p:spPr>
        <p:txBody>
          <a:bodyPr/>
          <a:lstStyle/>
          <a:p>
            <a:pPr algn="ctr"/>
            <a:r>
              <a:rPr lang="fr-FR" sz="2100" dirty="0" smtClean="0">
                <a:solidFill>
                  <a:schemeClr val="tx1"/>
                </a:solidFill>
              </a:rPr>
              <a:t>insertion </a:t>
            </a:r>
            <a:r>
              <a:rPr lang="fr-FR" sz="2100" dirty="0" err="1" smtClean="0">
                <a:solidFill>
                  <a:schemeClr val="tx1"/>
                </a:solidFill>
              </a:rPr>
              <a:t>inside</a:t>
            </a:r>
            <a:r>
              <a:rPr lang="fr-FR" sz="2100" dirty="0" smtClean="0">
                <a:solidFill>
                  <a:schemeClr val="tx1"/>
                </a:solidFill>
              </a:rPr>
              <a:t> the </a:t>
            </a:r>
            <a:r>
              <a:rPr lang="fr-FR" sz="2100" dirty="0" err="1" smtClean="0">
                <a:solidFill>
                  <a:schemeClr val="tx1"/>
                </a:solidFill>
              </a:rPr>
              <a:t>spaceframe</a:t>
            </a:r>
            <a:r>
              <a:rPr lang="fr-FR" sz="2100" dirty="0" smtClean="0">
                <a:solidFill>
                  <a:schemeClr val="tx1"/>
                </a:solidFill>
              </a:rPr>
              <a:t> and thermal </a:t>
            </a:r>
            <a:r>
              <a:rPr lang="fr-FR" sz="2100" dirty="0" err="1" smtClean="0">
                <a:solidFill>
                  <a:schemeClr val="tx1"/>
                </a:solidFill>
              </a:rPr>
              <a:t>shield</a:t>
            </a:r>
            <a:endParaRPr lang="fr-FR" sz="2100" dirty="0">
              <a:solidFill>
                <a:schemeClr val="tx1"/>
              </a:solidFill>
            </a:endParaRPr>
          </a:p>
        </p:txBody>
      </p:sp>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8774" y="2522865"/>
            <a:ext cx="5554536" cy="3124427"/>
          </a:xfrm>
          <a:prstGeom prst="rect">
            <a:avLst/>
          </a:prstGeom>
        </p:spPr>
      </p:pic>
      <p:sp>
        <p:nvSpPr>
          <p:cNvPr id="8" name="TextBox 2"/>
          <p:cNvSpPr txBox="1"/>
          <p:nvPr/>
        </p:nvSpPr>
        <p:spPr>
          <a:xfrm>
            <a:off x="6762459" y="2180812"/>
            <a:ext cx="1031788" cy="262701"/>
          </a:xfrm>
          <a:prstGeom prst="rect">
            <a:avLst/>
          </a:prstGeom>
          <a:solidFill>
            <a:schemeClr val="bg1"/>
          </a:solidFill>
          <a:ln w="34925">
            <a:solidFill>
              <a:schemeClr val="tx1"/>
            </a:solidFill>
          </a:ln>
        </p:spPr>
        <p:txBody>
          <a:bodyPr wrap="square" rtlCol="0">
            <a:spAutoFit/>
          </a:bodyPr>
          <a:lstStyle/>
          <a:p>
            <a:pPr algn="ctr" fontAlgn="base">
              <a:lnSpc>
                <a:spcPct val="80000"/>
              </a:lnSpc>
              <a:spcBef>
                <a:spcPct val="20000"/>
              </a:spcBef>
              <a:spcAft>
                <a:spcPct val="0"/>
              </a:spcAft>
            </a:pPr>
            <a:r>
              <a:rPr lang="en-US" sz="1350" dirty="0" smtClean="0">
                <a:solidFill>
                  <a:srgbClr val="000000"/>
                </a:solidFill>
              </a:rPr>
              <a:t>May </a:t>
            </a:r>
            <a:r>
              <a:rPr lang="en-US" sz="1350" dirty="0">
                <a:solidFill>
                  <a:srgbClr val="000000"/>
                </a:solidFill>
              </a:rPr>
              <a:t>2017</a:t>
            </a:r>
          </a:p>
        </p:txBody>
      </p:sp>
      <p:pic>
        <p:nvPicPr>
          <p:cNvPr id="10" name="Imag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481255" y="1915005"/>
            <a:ext cx="2409266" cy="2724665"/>
          </a:xfrm>
          <a:prstGeom prst="rect">
            <a:avLst/>
          </a:prstGeom>
        </p:spPr>
      </p:pic>
      <p:pic>
        <p:nvPicPr>
          <p:cNvPr id="11" name="Imag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46111" y="4923693"/>
            <a:ext cx="1447199" cy="723600"/>
          </a:xfrm>
          <a:prstGeom prst="rect">
            <a:avLst/>
          </a:prstGeom>
        </p:spPr>
      </p:pic>
      <p:pic>
        <p:nvPicPr>
          <p:cNvPr id="6" name="Image 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64043" y="4546472"/>
            <a:ext cx="2784178" cy="1772536"/>
          </a:xfrm>
          <a:prstGeom prst="rect">
            <a:avLst/>
          </a:prstGeom>
        </p:spPr>
      </p:pic>
      <p:sp>
        <p:nvSpPr>
          <p:cNvPr id="13" name="Titre 4"/>
          <p:cNvSpPr txBox="1">
            <a:spLocks/>
          </p:cNvSpPr>
          <p:nvPr/>
        </p:nvSpPr>
        <p:spPr bwMode="gray">
          <a:xfrm>
            <a:off x="1761385" y="0"/>
            <a:ext cx="5859338" cy="908720"/>
          </a:xfrm>
          <a:prstGeom prst="rect">
            <a:avLst/>
          </a:prstGeom>
        </p:spPr>
        <p:txBody>
          <a:bodyPr vert="horz" lIns="0" tIns="0" rIns="0" bIns="0" rtlCol="0" anchor="ctr" anchorCtr="0">
            <a:noAutofit/>
          </a:bodyPr>
          <a:lstStyle>
            <a:lvl1pPr algn="l" defTabSz="685800" rtl="0" eaLnBrk="1" fontAlgn="base" latinLnBrk="0" hangingPunct="1">
              <a:spcBef>
                <a:spcPct val="0"/>
              </a:spcBef>
              <a:spcAft>
                <a:spcPct val="0"/>
              </a:spcAft>
              <a:buNone/>
              <a:defRPr lang="fr-FR" sz="1650" b="1" i="0" kern="1200" cap="all" baseline="0" dirty="0">
                <a:solidFill>
                  <a:schemeClr val="bg1"/>
                </a:solidFill>
                <a:effectLst/>
                <a:latin typeface="+mj-lt"/>
                <a:ea typeface="+mj-ea"/>
                <a:cs typeface="+mj-cs"/>
              </a:defRPr>
            </a:lvl1pPr>
            <a:lvl2pPr algn="ctr" rtl="0" eaLnBrk="0" fontAlgn="base" hangingPunct="0">
              <a:spcBef>
                <a:spcPct val="0"/>
              </a:spcBef>
              <a:spcAft>
                <a:spcPct val="0"/>
              </a:spcAft>
              <a:defRPr sz="2700">
                <a:solidFill>
                  <a:schemeClr val="tx2"/>
                </a:solidFill>
                <a:latin typeface="Calibri" pitchFamily="34" charset="0"/>
              </a:defRPr>
            </a:lvl2pPr>
            <a:lvl3pPr algn="ctr" rtl="0" eaLnBrk="0" fontAlgn="base" hangingPunct="0">
              <a:spcBef>
                <a:spcPct val="0"/>
              </a:spcBef>
              <a:spcAft>
                <a:spcPct val="0"/>
              </a:spcAft>
              <a:defRPr sz="2700">
                <a:solidFill>
                  <a:schemeClr val="tx2"/>
                </a:solidFill>
                <a:latin typeface="Calibri" pitchFamily="34" charset="0"/>
              </a:defRPr>
            </a:lvl3pPr>
            <a:lvl4pPr algn="ctr" rtl="0" eaLnBrk="0" fontAlgn="base" hangingPunct="0">
              <a:spcBef>
                <a:spcPct val="0"/>
              </a:spcBef>
              <a:spcAft>
                <a:spcPct val="0"/>
              </a:spcAft>
              <a:defRPr sz="2700">
                <a:solidFill>
                  <a:schemeClr val="tx2"/>
                </a:solidFill>
                <a:latin typeface="Calibri" pitchFamily="34" charset="0"/>
              </a:defRPr>
            </a:lvl4pPr>
            <a:lvl5pPr algn="ctr" rtl="0" eaLnBrk="0" fontAlgn="base" hangingPunct="0">
              <a:spcBef>
                <a:spcPct val="0"/>
              </a:spcBef>
              <a:spcAft>
                <a:spcPct val="0"/>
              </a:spcAft>
              <a:defRPr sz="2700">
                <a:solidFill>
                  <a:schemeClr val="tx2"/>
                </a:solidFill>
                <a:latin typeface="Calibri" pitchFamily="34" charset="0"/>
              </a:defRPr>
            </a:lvl5pPr>
            <a:lvl6pPr marL="342900" algn="ctr" rtl="0" fontAlgn="base">
              <a:spcBef>
                <a:spcPct val="0"/>
              </a:spcBef>
              <a:spcAft>
                <a:spcPct val="0"/>
              </a:spcAft>
              <a:defRPr sz="2700">
                <a:solidFill>
                  <a:schemeClr val="tx2"/>
                </a:solidFill>
                <a:latin typeface="Comic Sans MS" pitchFamily="66" charset="0"/>
              </a:defRPr>
            </a:lvl6pPr>
            <a:lvl7pPr marL="685800" algn="ctr" rtl="0" fontAlgn="base">
              <a:spcBef>
                <a:spcPct val="0"/>
              </a:spcBef>
              <a:spcAft>
                <a:spcPct val="0"/>
              </a:spcAft>
              <a:defRPr sz="2700">
                <a:solidFill>
                  <a:schemeClr val="tx2"/>
                </a:solidFill>
                <a:latin typeface="Comic Sans MS" pitchFamily="66" charset="0"/>
              </a:defRPr>
            </a:lvl7pPr>
            <a:lvl8pPr marL="1028700" algn="ctr" rtl="0" fontAlgn="base">
              <a:spcBef>
                <a:spcPct val="0"/>
              </a:spcBef>
              <a:spcAft>
                <a:spcPct val="0"/>
              </a:spcAft>
              <a:defRPr sz="2700">
                <a:solidFill>
                  <a:schemeClr val="tx2"/>
                </a:solidFill>
                <a:latin typeface="Comic Sans MS" pitchFamily="66" charset="0"/>
              </a:defRPr>
            </a:lvl8pPr>
            <a:lvl9pPr marL="1371600" algn="ctr" rtl="0" fontAlgn="base">
              <a:spcBef>
                <a:spcPct val="0"/>
              </a:spcBef>
              <a:spcAft>
                <a:spcPct val="0"/>
              </a:spcAft>
              <a:defRPr sz="2700">
                <a:solidFill>
                  <a:schemeClr val="tx2"/>
                </a:solidFill>
                <a:latin typeface="Comic Sans MS" pitchFamily="66" charset="0"/>
              </a:defRPr>
            </a:lvl9pPr>
          </a:lstStyle>
          <a:p>
            <a:pPr algn="ctr"/>
            <a:r>
              <a:rPr lang="en-US" sz="2400" dirty="0" smtClean="0"/>
              <a:t>M-ECCTD first assembly</a:t>
            </a:r>
            <a:endParaRPr lang="en-US" sz="2400" dirty="0"/>
          </a:p>
        </p:txBody>
      </p:sp>
    </p:spTree>
    <p:extLst>
      <p:ext uri="{BB962C8B-B14F-4D97-AF65-F5344CB8AC3E}">
        <p14:creationId xmlns:p14="http://schemas.microsoft.com/office/powerpoint/2010/main" val="3443462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od_powerpoint_CEA_Irfu (1)">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6_IPHI_CP">
  <a:themeElements>
    <a:clrScheme name="IPHI_C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wrap="square" rtlCol="0" anchor="ctr">
        <a:spAutoFit/>
      </a:bodyPr>
      <a:lstStyle>
        <a:defPPr algn="ctr">
          <a:buNone/>
          <a:defRPr sz="1100" dirty="0" smtClean="0">
            <a:solidFill>
              <a:schemeClr val="tx1"/>
            </a:solidFill>
          </a:defRPr>
        </a:defPPr>
      </a:lstStyle>
      <a:style>
        <a:lnRef idx="2">
          <a:schemeClr val="dk1"/>
        </a:lnRef>
        <a:fillRef idx="1">
          <a:schemeClr val="lt1"/>
        </a:fillRef>
        <a:effectRef idx="0">
          <a:schemeClr val="dk1"/>
        </a:effectRef>
        <a:fontRef idx="minor">
          <a:schemeClr val="dk1"/>
        </a:fontRef>
      </a:style>
    </a:spDef>
    <a:lnDef>
      <a:spPr>
        <a:ln w="3175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50800">
          <a:solidFill>
            <a:srgbClr val="FF0000"/>
          </a:solidFill>
        </a:ln>
      </a:spPr>
      <a:bodyPr wrap="square" rtlCol="0">
        <a:noAutofit/>
      </a:bodyPr>
      <a:lstStyle>
        <a:defPPr algn="ctr" fontAlgn="auto">
          <a:lnSpc>
            <a:spcPct val="100000"/>
          </a:lnSpc>
          <a:spcBef>
            <a:spcPts val="0"/>
          </a:spcBef>
          <a:spcAft>
            <a:spcPts val="0"/>
          </a:spcAft>
          <a:buFontTx/>
          <a:buNone/>
          <a:defRPr sz="1400" b="1" dirty="0" smtClean="0">
            <a:solidFill>
              <a:srgbClr val="FF0000"/>
            </a:solidFill>
            <a:latin typeface="Arial"/>
          </a:defRPr>
        </a:defPPr>
      </a:lstStyle>
    </a:txDef>
  </a:objectDefaults>
  <a:extraClrSchemeLst>
    <a:extraClrScheme>
      <a:clrScheme name="IPHI_C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HI_C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HI_C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HI_C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HI_C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HI_C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HI_C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HI_C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HI_C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HI_C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HI_C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HI_C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asque principal">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Masque principal">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7_IPHI_CP">
  <a:themeElements>
    <a:clrScheme name="IPHI_C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wrap="square" rtlCol="0" anchor="ctr">
        <a:spAutoFit/>
      </a:bodyPr>
      <a:lstStyle>
        <a:defPPr algn="ctr">
          <a:buNone/>
          <a:defRPr sz="1100" dirty="0" smtClean="0">
            <a:solidFill>
              <a:schemeClr val="tx1"/>
            </a:solidFill>
          </a:defRPr>
        </a:defPPr>
      </a:lstStyle>
      <a:style>
        <a:lnRef idx="2">
          <a:schemeClr val="dk1"/>
        </a:lnRef>
        <a:fillRef idx="1">
          <a:schemeClr val="lt1"/>
        </a:fillRef>
        <a:effectRef idx="0">
          <a:schemeClr val="dk1"/>
        </a:effectRef>
        <a:fontRef idx="minor">
          <a:schemeClr val="dk1"/>
        </a:fontRef>
      </a:style>
    </a:spDef>
    <a:lnDef>
      <a:spPr>
        <a:ln w="3175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rtlCol="0">
        <a:noAutofit/>
      </a:bodyPr>
      <a:lstStyle>
        <a:defPPr>
          <a:lnSpc>
            <a:spcPct val="120000"/>
          </a:lnSpc>
          <a:defRPr sz="2000" kern="0" dirty="0" smtClean="0">
            <a:latin typeface="+mj-lt"/>
          </a:defRPr>
        </a:defPPr>
      </a:lstStyle>
    </a:txDef>
  </a:objectDefaults>
  <a:extraClrSchemeLst>
    <a:extraClrScheme>
      <a:clrScheme name="IPHI_C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HI_C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HI_C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HI_C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HI_C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HI_C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HI_C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HI_C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HI_C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HI_C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HI_C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HI_C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Mod_powerpoint_CEA_Irfu (1)</Template>
  <TotalTime>41134</TotalTime>
  <Words>1295</Words>
  <Application>Microsoft Office PowerPoint</Application>
  <PresentationFormat>Affichage à l'écran (4:3)</PresentationFormat>
  <Paragraphs>196</Paragraphs>
  <Slides>24</Slides>
  <Notes>9</Notes>
  <HiddenSlides>0</HiddenSlides>
  <MMClips>0</MMClips>
  <ScaleCrop>false</ScaleCrop>
  <HeadingPairs>
    <vt:vector size="6" baseType="variant">
      <vt:variant>
        <vt:lpstr>Polices utilisées</vt:lpstr>
      </vt:variant>
      <vt:variant>
        <vt:i4>11</vt:i4>
      </vt:variant>
      <vt:variant>
        <vt:lpstr>Thème</vt:lpstr>
      </vt:variant>
      <vt:variant>
        <vt:i4>5</vt:i4>
      </vt:variant>
      <vt:variant>
        <vt:lpstr>Titres des diapositives</vt:lpstr>
      </vt:variant>
      <vt:variant>
        <vt:i4>24</vt:i4>
      </vt:variant>
    </vt:vector>
  </HeadingPairs>
  <TitlesOfParts>
    <vt:vector size="40" baseType="lpstr">
      <vt:lpstr>ＭＳ Ｐゴシック</vt:lpstr>
      <vt:lpstr>Arial</vt:lpstr>
      <vt:lpstr>Calibri</vt:lpstr>
      <vt:lpstr>Comic Sans MS</vt:lpstr>
      <vt:lpstr>Courier New</vt:lpstr>
      <vt:lpstr>Gill Sans</vt:lpstr>
      <vt:lpstr>Gill Sans Light</vt:lpstr>
      <vt:lpstr>Lucida Grande</vt:lpstr>
      <vt:lpstr>Symbol</vt:lpstr>
      <vt:lpstr>Times</vt:lpstr>
      <vt:lpstr>Wingdings</vt:lpstr>
      <vt:lpstr>1_Mod_powerpoint_CEA_Irfu (1)</vt:lpstr>
      <vt:lpstr>6_IPHI_CP</vt:lpstr>
      <vt:lpstr>1_Masque principal</vt:lpstr>
      <vt:lpstr>2_Masque principal</vt:lpstr>
      <vt:lpstr>7_IPHI_CP</vt:lpstr>
      <vt:lpstr>Prototyping activities for medium &amp; high beta ESS cryomodules in CEA Saclay</vt:lpstr>
      <vt:lpstr>Présentation PowerPoint</vt:lpstr>
      <vt:lpstr>The main caracteristics of the ellipical cryomodules</vt:lpstr>
      <vt:lpstr>The prototype cryomodule with medium beta cavities M-ECCTD</vt:lpstr>
      <vt:lpstr>Performances of the 4 Cavities tested in vertical cryostat before assembly inside the cryomodule</vt:lpstr>
      <vt:lpstr>Conditionning of the RF power couplers</vt:lpstr>
      <vt:lpstr>Assembly of the cavity string in ISO 4 clean room </vt:lpstr>
      <vt:lpstr>Cryomodule Assembly outside the clean room</vt:lpstr>
      <vt:lpstr>insertion inside the spaceframe and thermal shield</vt:lpstr>
      <vt:lpstr>Présentation PowerPoint</vt:lpstr>
      <vt:lpstr>Acquisition, Control racks, software for the RF power test stand in CEA</vt:lpstr>
      <vt:lpstr>Présentation PowerPoint</vt:lpstr>
      <vt:lpstr>Chronology of the Tests of the M-ECCTD</vt:lpstr>
      <vt:lpstr>Présentation PowerPoint</vt:lpstr>
      <vt:lpstr>Présentation PowerPoint</vt:lpstr>
      <vt:lpstr>Refurbished M-ECCTD Cryomodule assembly</vt:lpstr>
      <vt:lpstr>Pictures of mp01 (cav3) and broken coupler antenna</vt:lpstr>
      <vt:lpstr>RECIPE PROPOSED to zanon </vt:lpstr>
      <vt:lpstr>Q-curves of reprocessed cavities for the refurbished M-ECCTD</vt:lpstr>
      <vt:lpstr>Configuration of the Refurbished mecctd</vt:lpstr>
      <vt:lpstr>Présentation PowerPoint</vt:lpstr>
      <vt:lpstr>Refurbished M-ECCTD Cryomodule assembly</vt:lpstr>
      <vt:lpstr>Conclusions</vt:lpstr>
      <vt:lpstr>Présentation PowerPoint</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BRUNIQUEL Anais</dc:creator>
  <cp:lastModifiedBy>BOSLAND Pierre</cp:lastModifiedBy>
  <cp:revision>1097</cp:revision>
  <cp:lastPrinted>2017-09-07T14:35:03Z</cp:lastPrinted>
  <dcterms:created xsi:type="dcterms:W3CDTF">2014-11-05T13:53:23Z</dcterms:created>
  <dcterms:modified xsi:type="dcterms:W3CDTF">2018-06-12T09:16:47Z</dcterms:modified>
</cp:coreProperties>
</file>