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62" r:id="rId3"/>
    <p:sldId id="371" r:id="rId4"/>
    <p:sldId id="258" r:id="rId5"/>
    <p:sldId id="372" r:id="rId6"/>
    <p:sldId id="373" r:id="rId7"/>
    <p:sldId id="374" r:id="rId8"/>
    <p:sldId id="375" r:id="rId9"/>
    <p:sldId id="376" r:id="rId10"/>
    <p:sldId id="377" r:id="rId11"/>
    <p:sldId id="379" r:id="rId12"/>
    <p:sldId id="380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78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5" autoAdjust="0"/>
  </p:normalViewPr>
  <p:slideViewPr>
    <p:cSldViewPr>
      <p:cViewPr varScale="1">
        <p:scale>
          <a:sx n="109" d="100"/>
          <a:sy n="109" d="100"/>
        </p:scale>
        <p:origin x="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2018-06-12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12/06/2018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 err="1"/>
              <a:t>Cavity</a:t>
            </a:r>
            <a:r>
              <a:rPr lang="sv-SE" b="1" dirty="0"/>
              <a:t> </a:t>
            </a:r>
            <a:r>
              <a:rPr lang="sv-SE" b="1" dirty="0" err="1"/>
              <a:t>Failures</a:t>
            </a:r>
            <a:r>
              <a:rPr lang="sv-SE" b="1" dirty="0"/>
              <a:t> and </a:t>
            </a:r>
            <a:r>
              <a:rPr lang="sv-SE" b="1" dirty="0" err="1"/>
              <a:t>Beam</a:t>
            </a:r>
            <a:r>
              <a:rPr lang="sv-SE" b="1" dirty="0"/>
              <a:t> Dynamics </a:t>
            </a:r>
            <a:br>
              <a:rPr lang="sv-SE" b="1" dirty="0"/>
            </a:br>
            <a:r>
              <a:rPr lang="sv-SE" b="1" dirty="0"/>
              <a:t>in the ESS Linac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Ciprian Plostinar on behalf of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Mamad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Eshraqi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Yngve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Levinsen</a:t>
            </a:r>
            <a:r>
              <a:rPr lang="en-GB" sz="2000" dirty="0">
                <a:solidFill>
                  <a:schemeClr val="bg1"/>
                </a:solidFill>
              </a:rPr>
              <a:t>, Ryoichi Miyamoto and Renato De </a:t>
            </a:r>
            <a:r>
              <a:rPr lang="en-GB" sz="2000" dirty="0" err="1">
                <a:solidFill>
                  <a:schemeClr val="bg1"/>
                </a:solidFill>
              </a:rPr>
              <a:t>Prisco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635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SLHiPP-8, 12-13 June 2018</a:t>
            </a:r>
          </a:p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Ångström</a:t>
            </a:r>
            <a:r>
              <a:rPr lang="en-GB" sz="1600" dirty="0">
                <a:solidFill>
                  <a:srgbClr val="FFFFFF"/>
                </a:solidFill>
              </a:rPr>
              <a:t> Laboratory, Uppsala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02BD-7262-7340-B8FF-07134D42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SCL Cavities – with correction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4FAD3-A8DB-4843-9E2D-2DB39BCB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3911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/>
              <a:t>Transmission after correction for the failed cavities. The reason Spoke 1 is not fully recovered is the “procedure used” for the correction. Using more cavities one can recover the beam in that case too.</a:t>
            </a:r>
          </a:p>
          <a:p>
            <a:pPr algn="just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67B90-031A-C149-A67E-83366937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C0411-23CC-8E4E-B73C-4E52B9DE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96199"/>
            <a:ext cx="7200800" cy="36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F534-2742-D646-A46E-9A5B8E85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D3096-6AB5-4742-8132-7AC845CA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2BD49-6CC7-6444-A026-DA4E3D65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5" y="1947400"/>
            <a:ext cx="7034344" cy="44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60B6-3862-A343-B9A2-2A538DD1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6243-DA5A-EA44-897F-BAA0AC6B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Sync phase stays constant </a:t>
            </a:r>
          </a:p>
          <a:p>
            <a:pPr lvl="1"/>
            <a:r>
              <a:rPr lang="en-GB" dirty="0"/>
              <a:t>valid for close to nominal field in the failing cavity</a:t>
            </a:r>
          </a:p>
          <a:p>
            <a:r>
              <a:rPr lang="en-GB" dirty="0"/>
              <a:t>Cavity gets loaded by the beam at -50% of its operating voltage </a:t>
            </a:r>
          </a:p>
          <a:p>
            <a:pPr lvl="1"/>
            <a:r>
              <a:rPr lang="en-GB" dirty="0"/>
              <a:t>valid for cavities operating at the maximum of range, for lower voltages a value above |-50%| is closer to reality</a:t>
            </a:r>
          </a:p>
          <a:p>
            <a:r>
              <a:rPr lang="en-GB" dirty="0"/>
              <a:t>The LLRF of the downstream cavities does not correct for delayed arrival</a:t>
            </a:r>
          </a:p>
          <a:p>
            <a:r>
              <a:rPr lang="en-GB" dirty="0"/>
              <a:t>Losses are per microsecond, depending on the Q of the cavity and beam current, they should be scaled.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E73A9-71D6-D04D-99B9-5DC9BC5B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352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7F09-A7EF-3D47-8710-5EFC1A6B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E2DFB-3EA5-3F4D-9165-DF81DCB2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A7A54-1E57-6844-998E-62FB52AE4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968552" cy="4854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1CBA4-6471-7046-8EB3-E28C741A10B1}"/>
              </a:ext>
            </a:extLst>
          </p:cNvPr>
          <p:cNvSpPr txBox="1"/>
          <p:nvPr/>
        </p:nvSpPr>
        <p:spPr>
          <a:xfrm>
            <a:off x="4139952" y="6483319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</p:spTree>
    <p:extLst>
      <p:ext uri="{BB962C8B-B14F-4D97-AF65-F5344CB8AC3E}">
        <p14:creationId xmlns:p14="http://schemas.microsoft.com/office/powerpoint/2010/main" val="170975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49A6-0826-3A48-BD8D-05D4F64C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Losses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6CB6-4366-4E4F-A030-AF17627F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74DA7-F2F7-AC48-BA73-27A1A13F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89" y="1907795"/>
            <a:ext cx="2404918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C12FE-868D-E947-B345-54845487D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1" y="1917032"/>
            <a:ext cx="2404918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3F3E2-EFF5-B849-AF69-6D9D5C6AB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917032"/>
            <a:ext cx="2404918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5E6B6-CA88-5641-872F-0602D3542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0" y="4293296"/>
            <a:ext cx="2404918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10E642-84AC-4A42-B160-155121159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089" y="4293296"/>
            <a:ext cx="2404918" cy="18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78E64-3CC4-BA4A-911A-35AEE4784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1" y="4293296"/>
            <a:ext cx="2404918" cy="18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C67FBC-3FDE-8B45-A600-A768ED2AC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4293296"/>
            <a:ext cx="2404918" cy="18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0B5D2-425D-4F40-8507-FA09EAABFB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0" y="1898558"/>
            <a:ext cx="2397380" cy="18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816BF9-1531-CC47-9624-91116F3BFAC8}"/>
              </a:ext>
            </a:extLst>
          </p:cNvPr>
          <p:cNvSpPr txBox="1"/>
          <p:nvPr/>
        </p:nvSpPr>
        <p:spPr>
          <a:xfrm>
            <a:off x="569322" y="1650286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1391B0-1771-4948-89C2-F1360CA96119}"/>
              </a:ext>
            </a:extLst>
          </p:cNvPr>
          <p:cNvSpPr txBox="1"/>
          <p:nvPr/>
        </p:nvSpPr>
        <p:spPr>
          <a:xfrm>
            <a:off x="2843808" y="1650286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32F20-DF08-2B45-AD6C-5F04EBF9E1FA}"/>
              </a:ext>
            </a:extLst>
          </p:cNvPr>
          <p:cNvSpPr txBox="1"/>
          <p:nvPr/>
        </p:nvSpPr>
        <p:spPr>
          <a:xfrm>
            <a:off x="5105826" y="1650286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1D22F-B428-7F4F-A140-7B84429F7B83}"/>
              </a:ext>
            </a:extLst>
          </p:cNvPr>
          <p:cNvSpPr txBox="1"/>
          <p:nvPr/>
        </p:nvSpPr>
        <p:spPr>
          <a:xfrm>
            <a:off x="7338074" y="1650286"/>
            <a:ext cx="1260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B405B-0F9C-5349-A92C-2BD182F1BE0B}"/>
              </a:ext>
            </a:extLst>
          </p:cNvPr>
          <p:cNvSpPr txBox="1"/>
          <p:nvPr/>
        </p:nvSpPr>
        <p:spPr>
          <a:xfrm>
            <a:off x="569322" y="4098558"/>
            <a:ext cx="136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43CBB-8894-B34D-AAE7-E0D084ACE8EE}"/>
              </a:ext>
            </a:extLst>
          </p:cNvPr>
          <p:cNvSpPr txBox="1"/>
          <p:nvPr/>
        </p:nvSpPr>
        <p:spPr>
          <a:xfrm>
            <a:off x="2775668" y="4098558"/>
            <a:ext cx="121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E5F8B-D37C-0644-891D-E522FD0A4C0C}"/>
              </a:ext>
            </a:extLst>
          </p:cNvPr>
          <p:cNvSpPr txBox="1"/>
          <p:nvPr/>
        </p:nvSpPr>
        <p:spPr>
          <a:xfrm>
            <a:off x="5004048" y="4098558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B05B3-D32C-3D4D-A6AD-7A980BC959D4}"/>
              </a:ext>
            </a:extLst>
          </p:cNvPr>
          <p:cNvSpPr txBox="1"/>
          <p:nvPr/>
        </p:nvSpPr>
        <p:spPr>
          <a:xfrm>
            <a:off x="7240164" y="4098558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84</a:t>
            </a:r>
          </a:p>
        </p:txBody>
      </p:sp>
    </p:spTree>
    <p:extLst>
      <p:ext uri="{BB962C8B-B14F-4D97-AF65-F5344CB8AC3E}">
        <p14:creationId xmlns:p14="http://schemas.microsoft.com/office/powerpoint/2010/main" val="262540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E703-96A9-C049-972B-EA74F4E4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the loss – Minority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F58A9-B912-3442-BDEB-25B77D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0FD10-D9C2-C34F-B633-256C98A6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84784"/>
            <a:ext cx="4536504" cy="4268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A4374-F8FC-0342-BDB8-DF8C1E2DF08C}"/>
              </a:ext>
            </a:extLst>
          </p:cNvPr>
          <p:cNvSpPr txBox="1"/>
          <p:nvPr/>
        </p:nvSpPr>
        <p:spPr>
          <a:xfrm>
            <a:off x="323528" y="6124479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looking at the amplitude and phase signal of the BPMs, beam loss/RF failure could be anticipated!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E1105-3209-FC41-B5F1-7537C0C9D896}"/>
              </a:ext>
            </a:extLst>
          </p:cNvPr>
          <p:cNvSpPr txBox="1"/>
          <p:nvPr/>
        </p:nvSpPr>
        <p:spPr>
          <a:xfrm>
            <a:off x="3923928" y="5661248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</p:spTree>
    <p:extLst>
      <p:ext uri="{BB962C8B-B14F-4D97-AF65-F5344CB8AC3E}">
        <p14:creationId xmlns:p14="http://schemas.microsoft.com/office/powerpoint/2010/main" val="326996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B852-A9D4-9844-B924-ED0C7192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the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42655-8E82-3645-8FA9-546AB734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81BE3-07BD-194D-ABA3-8BDFFC0A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9" y="2053290"/>
            <a:ext cx="239738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65B66-071B-7D44-845E-BA130C2B3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658" y="2053290"/>
            <a:ext cx="2404918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7BD77-C416-7C41-AE2E-A792DD7FC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319" y="2053290"/>
            <a:ext cx="2404918" cy="1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817E7-6CD1-B548-BA61-5B62E9E9F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578" y="2053290"/>
            <a:ext cx="2404918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E2FD2-6F31-7F4B-AF56-11C5559E7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9" y="4357346"/>
            <a:ext cx="2404918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678262-C279-3243-A7F2-1217FE7BB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658" y="4365304"/>
            <a:ext cx="2404918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5E5ABF-8DB0-FF47-B5AB-AA57BC09F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8252" y="4365304"/>
            <a:ext cx="2404918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4146F-4F99-6644-AEFC-1E432BB13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578" y="4357346"/>
            <a:ext cx="2404918" cy="18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0F0C3-0C5B-7C40-9CF5-354A6CD8E274}"/>
              </a:ext>
            </a:extLst>
          </p:cNvPr>
          <p:cNvSpPr txBox="1"/>
          <p:nvPr/>
        </p:nvSpPr>
        <p:spPr>
          <a:xfrm>
            <a:off x="569322" y="1693050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8D97E-CAD4-7841-8FCC-756E7642DB68}"/>
              </a:ext>
            </a:extLst>
          </p:cNvPr>
          <p:cNvSpPr txBox="1"/>
          <p:nvPr/>
        </p:nvSpPr>
        <p:spPr>
          <a:xfrm>
            <a:off x="2843808" y="1693050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A5826-83C8-B147-8487-B9B524B17840}"/>
              </a:ext>
            </a:extLst>
          </p:cNvPr>
          <p:cNvSpPr txBox="1"/>
          <p:nvPr/>
        </p:nvSpPr>
        <p:spPr>
          <a:xfrm>
            <a:off x="5105826" y="1693050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97C8D-AF66-2641-ABFE-0A9D0735660E}"/>
              </a:ext>
            </a:extLst>
          </p:cNvPr>
          <p:cNvSpPr txBox="1"/>
          <p:nvPr/>
        </p:nvSpPr>
        <p:spPr>
          <a:xfrm>
            <a:off x="7338074" y="1693050"/>
            <a:ext cx="1260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7CEB6-9C16-7647-8320-0F94312B2669}"/>
              </a:ext>
            </a:extLst>
          </p:cNvPr>
          <p:cNvSpPr txBox="1"/>
          <p:nvPr/>
        </p:nvSpPr>
        <p:spPr>
          <a:xfrm>
            <a:off x="569322" y="4141322"/>
            <a:ext cx="136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B2DD1-9AB3-0D40-BE6F-B7418A4CE037}"/>
              </a:ext>
            </a:extLst>
          </p:cNvPr>
          <p:cNvSpPr txBox="1"/>
          <p:nvPr/>
        </p:nvSpPr>
        <p:spPr>
          <a:xfrm>
            <a:off x="2775668" y="4141322"/>
            <a:ext cx="121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7E8FE6-A654-3744-82E9-E3CB1D41905F}"/>
              </a:ext>
            </a:extLst>
          </p:cNvPr>
          <p:cNvSpPr txBox="1"/>
          <p:nvPr/>
        </p:nvSpPr>
        <p:spPr>
          <a:xfrm>
            <a:off x="5004048" y="4141322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05C685-0177-A14E-BCC5-6CE88B501751}"/>
              </a:ext>
            </a:extLst>
          </p:cNvPr>
          <p:cNvSpPr txBox="1"/>
          <p:nvPr/>
        </p:nvSpPr>
        <p:spPr>
          <a:xfrm>
            <a:off x="7240164" y="4141322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84</a:t>
            </a:r>
          </a:p>
        </p:txBody>
      </p:sp>
    </p:spTree>
    <p:extLst>
      <p:ext uri="{BB962C8B-B14F-4D97-AF65-F5344CB8AC3E}">
        <p14:creationId xmlns:p14="http://schemas.microsoft.com/office/powerpoint/2010/main" val="166196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B192-96BB-2E46-AF1B-CCAE1187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detectable?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8872-B684-814A-B038-94EE8BD2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52390D-2DA4-D447-8552-D959B1D1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7013841" cy="2703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6DE1F7-A758-F240-ADBF-5DA2BF086DBC}"/>
              </a:ext>
            </a:extLst>
          </p:cNvPr>
          <p:cNvSpPr txBox="1"/>
          <p:nvPr/>
        </p:nvSpPr>
        <p:spPr>
          <a:xfrm>
            <a:off x="1196984" y="5062897"/>
            <a:ext cx="713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It </a:t>
            </a:r>
            <a:r>
              <a:rPr lang="sv-SE" dirty="0" err="1"/>
              <a:t>depends</a:t>
            </a:r>
            <a:r>
              <a:rPr lang="sv-SE" dirty="0"/>
              <a:t> on the modulation </a:t>
            </a:r>
            <a:r>
              <a:rPr lang="sv-SE" dirty="0" err="1"/>
              <a:t>depth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density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 by the </a:t>
            </a:r>
            <a:r>
              <a:rPr lang="sv-SE" dirty="0" err="1"/>
              <a:t>BPMs</a:t>
            </a:r>
            <a:r>
              <a:rPr lang="sv-SE" dirty="0"/>
              <a:t>. </a:t>
            </a:r>
          </a:p>
          <a:p>
            <a:r>
              <a:rPr lang="sv-SE" dirty="0"/>
              <a:t>For 10% modulation, </a:t>
            </a:r>
            <a:r>
              <a:rPr lang="sv-SE" dirty="0" err="1"/>
              <a:t>bunches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~150 deg </a:t>
            </a:r>
            <a:r>
              <a:rPr lang="sv-SE" dirty="0" err="1"/>
              <a:t>rms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detected</a:t>
            </a:r>
            <a:r>
              <a:rPr lang="sv-SE" dirty="0"/>
              <a:t>. </a:t>
            </a:r>
          </a:p>
          <a:p>
            <a:r>
              <a:rPr lang="sv-SE" dirty="0"/>
              <a:t>1% </a:t>
            </a:r>
            <a:r>
              <a:rPr lang="sv-SE" dirty="0" err="1"/>
              <a:t>corresponds</a:t>
            </a:r>
            <a:r>
              <a:rPr lang="sv-SE" dirty="0"/>
              <a:t> to ~200 deg RMS.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40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D951-2B8A-FC47-BED9-16D24D55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Bunch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C2C6-757F-914D-B1BA-A1F6268C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BDDFE-AE68-B048-9AFF-FBD75729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80" y="1612900"/>
            <a:ext cx="4689584" cy="4397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0A6E8-8E4F-E446-AB5B-F7E8A4C245EF}"/>
              </a:ext>
            </a:extLst>
          </p:cNvPr>
          <p:cNvSpPr txBox="1"/>
          <p:nvPr/>
        </p:nvSpPr>
        <p:spPr>
          <a:xfrm>
            <a:off x="4033700" y="6040498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</p:spTree>
    <p:extLst>
      <p:ext uri="{BB962C8B-B14F-4D97-AF65-F5344CB8AC3E}">
        <p14:creationId xmlns:p14="http://schemas.microsoft.com/office/powerpoint/2010/main" val="273958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3FB-4641-0E45-A5BB-DF66C474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Bunch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E8C9-7332-F744-9890-808CF8CF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69889-9EF0-EF47-893F-2BFCFF1E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" y="2032968"/>
            <a:ext cx="239738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7771-E100-DF4E-B1C6-46474F33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32968"/>
            <a:ext cx="2404918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D9850-E5A8-8944-BB4A-7632783C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042132"/>
            <a:ext cx="2404918" cy="1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4FFCD-0BFB-8F40-9370-D8FFBF3DC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082" y="2051296"/>
            <a:ext cx="2404918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3B6AC-10CA-1944-96E3-7BE7FACBB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0" y="4374357"/>
            <a:ext cx="2404918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5347DC-B005-5A46-908B-9025C1D5C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4374357"/>
            <a:ext cx="2404918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47C0C-B2A9-D04F-9F9A-A5F584D867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3495" y="4374357"/>
            <a:ext cx="2404918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AE2D00-397E-E841-9191-4A1CD61B19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0692" y="4382493"/>
            <a:ext cx="2404918" cy="18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1D3F68-1E83-FD44-9D3F-D3A71A3BE01A}"/>
              </a:ext>
            </a:extLst>
          </p:cNvPr>
          <p:cNvSpPr txBox="1"/>
          <p:nvPr/>
        </p:nvSpPr>
        <p:spPr>
          <a:xfrm>
            <a:off x="503599" y="1772816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CF8FD-0A40-5543-8296-5F0936291B7D}"/>
              </a:ext>
            </a:extLst>
          </p:cNvPr>
          <p:cNvSpPr txBox="1"/>
          <p:nvPr/>
        </p:nvSpPr>
        <p:spPr>
          <a:xfrm>
            <a:off x="2778085" y="1772816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A04C49-29D2-7D40-B5A4-FE9989FA7DEA}"/>
              </a:ext>
            </a:extLst>
          </p:cNvPr>
          <p:cNvSpPr txBox="1"/>
          <p:nvPr/>
        </p:nvSpPr>
        <p:spPr>
          <a:xfrm>
            <a:off x="5040103" y="1772816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BB5C10-A8FA-8545-AF81-45857B073069}"/>
              </a:ext>
            </a:extLst>
          </p:cNvPr>
          <p:cNvSpPr txBox="1"/>
          <p:nvPr/>
        </p:nvSpPr>
        <p:spPr>
          <a:xfrm>
            <a:off x="7272351" y="1772816"/>
            <a:ext cx="1260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8222C-1DAC-704F-BE81-5FAB6BED0ACE}"/>
              </a:ext>
            </a:extLst>
          </p:cNvPr>
          <p:cNvSpPr txBox="1"/>
          <p:nvPr/>
        </p:nvSpPr>
        <p:spPr>
          <a:xfrm>
            <a:off x="543801" y="4077072"/>
            <a:ext cx="136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4CF8C6-439D-CC47-9210-E2556DD0285A}"/>
              </a:ext>
            </a:extLst>
          </p:cNvPr>
          <p:cNvSpPr txBox="1"/>
          <p:nvPr/>
        </p:nvSpPr>
        <p:spPr>
          <a:xfrm>
            <a:off x="2750147" y="4077072"/>
            <a:ext cx="121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0AEBF-A72B-7248-A5B5-0FDE8024EAC2}"/>
              </a:ext>
            </a:extLst>
          </p:cNvPr>
          <p:cNvSpPr txBox="1"/>
          <p:nvPr/>
        </p:nvSpPr>
        <p:spPr>
          <a:xfrm>
            <a:off x="4978527" y="4077072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D2AE8-50BF-104B-A804-868605EEF7E6}"/>
              </a:ext>
            </a:extLst>
          </p:cNvPr>
          <p:cNvSpPr txBox="1"/>
          <p:nvPr/>
        </p:nvSpPr>
        <p:spPr>
          <a:xfrm>
            <a:off x="7214643" y="4077072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84</a:t>
            </a:r>
          </a:p>
        </p:txBody>
      </p:sp>
    </p:spTree>
    <p:extLst>
      <p:ext uri="{BB962C8B-B14F-4D97-AF65-F5344CB8AC3E}">
        <p14:creationId xmlns:p14="http://schemas.microsoft.com/office/powerpoint/2010/main" val="67462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 Linac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" y="1796912"/>
            <a:ext cx="9144000" cy="127204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03232"/>
              </p:ext>
            </p:extLst>
          </p:nvPr>
        </p:nvGraphicFramePr>
        <p:xfrm>
          <a:off x="107504" y="3573016"/>
          <a:ext cx="3744416" cy="2356046"/>
        </p:xfrm>
        <a:graphic>
          <a:graphicData uri="http://schemas.openxmlformats.org/drawingml/2006/table">
            <a:tbl>
              <a:tblPr/>
              <a:tblGrid>
                <a:gridCol w="160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Ion Species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Protons</a:t>
                      </a:r>
                      <a:endParaRPr lang="en-GB" sz="1100" b="0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Output Energy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GeV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Frequency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352.21/704.42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MHz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Pulse Length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2.86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Current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Protons per Pulse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1.1 x 10</a:t>
                      </a:r>
                      <a:r>
                        <a:rPr lang="en-GB" sz="1100" b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Repetition 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Duty Cycle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Average Beam Power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MW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Accelerating Structures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RFQ, DTL, SC Spokes/Elliptical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Accelerator Length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~365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1767043-BAC1-8B45-A3EE-918627F5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01" y="3861048"/>
            <a:ext cx="506659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3309-A044-AF42-AD7C-C60A9854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9AF91-8C64-284A-9366-B4DE67B7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EF92-2253-6240-820B-6130B8BD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25600"/>
            <a:ext cx="4979708" cy="4698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E7133-DEA0-BD42-B3BB-5C6D53414218}"/>
              </a:ext>
            </a:extLst>
          </p:cNvPr>
          <p:cNvSpPr txBox="1"/>
          <p:nvPr/>
        </p:nvSpPr>
        <p:spPr>
          <a:xfrm>
            <a:off x="3872383" y="6382921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</p:spTree>
    <p:extLst>
      <p:ext uri="{BB962C8B-B14F-4D97-AF65-F5344CB8AC3E}">
        <p14:creationId xmlns:p14="http://schemas.microsoft.com/office/powerpoint/2010/main" val="135438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92E8-1ED7-5B49-BB09-D3B2DD20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D9F0E-1D66-364D-9FA2-FC953DB2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182AF-8618-1D4C-B6E5-76DD1D2F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2404918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974EC-320B-BC45-8AB2-2515D353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90" y="1988840"/>
            <a:ext cx="2404918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9B106-D3C3-E44A-BE74-107A4555F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988840"/>
            <a:ext cx="2404918" cy="1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9A1B7-A65F-D044-B99E-014FD71CF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082" y="1982978"/>
            <a:ext cx="2404918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CF0A3-BAB4-F44D-BCFB-874B7042F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60042"/>
            <a:ext cx="2404918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84704-E8A4-1F44-A6AF-FA63A1B82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9090" y="4360042"/>
            <a:ext cx="2404918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C7583-51A3-BD45-B27B-66AC446E2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4360042"/>
            <a:ext cx="2404918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3AE87-22AA-4545-BFF1-E46D2C8A8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082" y="4360042"/>
            <a:ext cx="2404918" cy="18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8CE729-284B-8D4B-ACBF-F5620B7D6AE2}"/>
              </a:ext>
            </a:extLst>
          </p:cNvPr>
          <p:cNvSpPr txBox="1"/>
          <p:nvPr/>
        </p:nvSpPr>
        <p:spPr>
          <a:xfrm>
            <a:off x="569322" y="1650286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5F5B4-2B80-F64E-8038-7F812B893282}"/>
              </a:ext>
            </a:extLst>
          </p:cNvPr>
          <p:cNvSpPr txBox="1"/>
          <p:nvPr/>
        </p:nvSpPr>
        <p:spPr>
          <a:xfrm>
            <a:off x="2843808" y="1650286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E500C-7EBC-2D40-8241-B6735CFDA97A}"/>
              </a:ext>
            </a:extLst>
          </p:cNvPr>
          <p:cNvSpPr txBox="1"/>
          <p:nvPr/>
        </p:nvSpPr>
        <p:spPr>
          <a:xfrm>
            <a:off x="5105826" y="1650286"/>
            <a:ext cx="129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SPK Cavity 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B03C4-6EDE-614A-BDFB-41499E10367C}"/>
              </a:ext>
            </a:extLst>
          </p:cNvPr>
          <p:cNvSpPr txBox="1"/>
          <p:nvPr/>
        </p:nvSpPr>
        <p:spPr>
          <a:xfrm>
            <a:off x="7338074" y="1650286"/>
            <a:ext cx="1260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3EC08-66BE-BE4D-B3A4-B1917E6B16A4}"/>
              </a:ext>
            </a:extLst>
          </p:cNvPr>
          <p:cNvSpPr txBox="1"/>
          <p:nvPr/>
        </p:nvSpPr>
        <p:spPr>
          <a:xfrm>
            <a:off x="569322" y="4098558"/>
            <a:ext cx="136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MBL Cavity 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5CC43-56DF-C740-8500-8C298CAEFD9B}"/>
              </a:ext>
            </a:extLst>
          </p:cNvPr>
          <p:cNvSpPr txBox="1"/>
          <p:nvPr/>
        </p:nvSpPr>
        <p:spPr>
          <a:xfrm>
            <a:off x="2775668" y="4098558"/>
            <a:ext cx="121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9AA7A-54D0-7741-B6DE-1C84FD5D1243}"/>
              </a:ext>
            </a:extLst>
          </p:cNvPr>
          <p:cNvSpPr txBox="1"/>
          <p:nvPr/>
        </p:nvSpPr>
        <p:spPr>
          <a:xfrm>
            <a:off x="5004048" y="4098558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A65FC-0BC1-5C4B-9769-02FAB96907DC}"/>
              </a:ext>
            </a:extLst>
          </p:cNvPr>
          <p:cNvSpPr txBox="1"/>
          <p:nvPr/>
        </p:nvSpPr>
        <p:spPr>
          <a:xfrm>
            <a:off x="7240164" y="4098558"/>
            <a:ext cx="131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HBL Cavity 84</a:t>
            </a:r>
          </a:p>
        </p:txBody>
      </p:sp>
    </p:spTree>
    <p:extLst>
      <p:ext uri="{BB962C8B-B14F-4D97-AF65-F5344CB8AC3E}">
        <p14:creationId xmlns:p14="http://schemas.microsoft.com/office/powerpoint/2010/main" val="193903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A206-3967-0C4D-9E40-EB26901F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5871-FACC-4B44-A139-35428DF1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Instant Failures</a:t>
            </a:r>
          </a:p>
          <a:p>
            <a:pPr lvl="1"/>
            <a:r>
              <a:rPr lang="en-GB" dirty="0"/>
              <a:t>MEBT:</a:t>
            </a:r>
          </a:p>
          <a:p>
            <a:pPr lvl="2"/>
            <a:r>
              <a:rPr lang="en-GB" dirty="0" err="1"/>
              <a:t>Bunchers</a:t>
            </a:r>
            <a:r>
              <a:rPr lang="en-GB" dirty="0"/>
              <a:t>: A large fraction of the beam actually reaches the target.</a:t>
            </a:r>
          </a:p>
          <a:p>
            <a:pPr lvl="3"/>
            <a:r>
              <a:rPr lang="en-GB" dirty="0"/>
              <a:t>MEBT scrapers largely ineffective for longitudinal losses.</a:t>
            </a:r>
          </a:p>
          <a:p>
            <a:pPr lvl="1"/>
            <a:r>
              <a:rPr lang="en-GB" dirty="0"/>
              <a:t>DTL:</a:t>
            </a:r>
          </a:p>
          <a:p>
            <a:pPr lvl="2"/>
            <a:r>
              <a:rPr lang="en-GB" dirty="0"/>
              <a:t>Considerable amount of losses inside Tanks 1 and 2 if Tank 1 is not at its nominal voltage.</a:t>
            </a:r>
          </a:p>
          <a:p>
            <a:pPr lvl="1"/>
            <a:r>
              <a:rPr lang="en-GB" dirty="0"/>
              <a:t>SCL:</a:t>
            </a:r>
          </a:p>
          <a:p>
            <a:pPr lvl="2"/>
            <a:r>
              <a:rPr lang="en-GB" dirty="0"/>
              <a:t>Depending on the energy at the failed cavity, the </a:t>
            </a:r>
            <a:r>
              <a:rPr lang="en-GB" dirty="0" err="1"/>
              <a:t>unaccelerated</a:t>
            </a:r>
            <a:r>
              <a:rPr lang="en-GB" dirty="0"/>
              <a:t> particles will be either lost locally or in the </a:t>
            </a:r>
            <a:r>
              <a:rPr lang="en-GB" dirty="0" err="1"/>
              <a:t>DogLeg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Transient Effects</a:t>
            </a:r>
          </a:p>
          <a:p>
            <a:pPr lvl="1"/>
            <a:r>
              <a:rPr lang="en-GB" dirty="0"/>
              <a:t>Beam loss/RF failures could be predicted/detected before noticeable losses occur by looking at the amplitude and phase signal of the BPMs!</a:t>
            </a:r>
          </a:p>
          <a:p>
            <a:pPr lvl="2"/>
            <a:r>
              <a:rPr lang="en-GB" dirty="0"/>
              <a:t>Potential supplementary diagnostic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C588E-A451-1846-AE60-ECF20538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57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 Linac - Baseline Beam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2350"/>
            <a:ext cx="4427984" cy="253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00031"/>
            <a:ext cx="4536504" cy="2380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3273" y="3945250"/>
            <a:ext cx="200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End-to-end Envelopes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1498" y="3954542"/>
            <a:ext cx="227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RMS </a:t>
            </a:r>
            <a:r>
              <a:rPr lang="en-GB" sz="1600"/>
              <a:t>Emittance Evolution</a:t>
            </a: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B35D90-3110-594B-B4E9-BF4095BC4D4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5607" y="1546248"/>
            <a:ext cx="4356393" cy="23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45A3C-2CA0-BB44-9A5A-515865B16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11" y="1538404"/>
            <a:ext cx="4428492" cy="23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Cavity Failure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Loss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field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Failure</a:t>
            </a:r>
            <a:r>
              <a:rPr lang="sv-SE" dirty="0"/>
              <a:t> in the </a:t>
            </a:r>
            <a:r>
              <a:rPr lang="sv-SE" dirty="0" err="1"/>
              <a:t>chain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RF</a:t>
            </a:r>
          </a:p>
          <a:p>
            <a:pPr lvl="1"/>
            <a:r>
              <a:rPr lang="sv-SE" dirty="0" err="1"/>
              <a:t>Failure</a:t>
            </a:r>
            <a:r>
              <a:rPr lang="sv-SE" dirty="0"/>
              <a:t> in </a:t>
            </a:r>
            <a:r>
              <a:rPr lang="sv-SE" dirty="0" err="1"/>
              <a:t>cavity</a:t>
            </a:r>
            <a:r>
              <a:rPr lang="sv-SE" dirty="0"/>
              <a:t>/</a:t>
            </a:r>
            <a:r>
              <a:rPr lang="sv-SE" dirty="0" err="1"/>
              <a:t>environment</a:t>
            </a:r>
            <a:endParaRPr lang="sv-SE" dirty="0"/>
          </a:p>
          <a:p>
            <a:pPr lvl="1"/>
            <a:r>
              <a:rPr lang="sv-SE" dirty="0" err="1"/>
              <a:t>Failure</a:t>
            </a:r>
            <a:r>
              <a:rPr lang="sv-SE" dirty="0"/>
              <a:t> in </a:t>
            </a:r>
            <a:r>
              <a:rPr lang="sv-SE" dirty="0" err="1"/>
              <a:t>control</a:t>
            </a:r>
            <a:r>
              <a:rPr lang="sv-SE" dirty="0"/>
              <a:t> system</a:t>
            </a:r>
          </a:p>
          <a:p>
            <a:endParaRPr lang="en-GB" dirty="0"/>
          </a:p>
          <a:p>
            <a:r>
              <a:rPr lang="en-GB" dirty="0"/>
              <a:t>End-to-end </a:t>
            </a:r>
            <a:r>
              <a:rPr lang="en-GB" dirty="0" err="1"/>
              <a:t>muti</a:t>
            </a:r>
            <a:r>
              <a:rPr lang="en-GB" dirty="0"/>
              <a:t>-particle beam dynamics error studies (MEBT to A2T):</a:t>
            </a:r>
          </a:p>
          <a:p>
            <a:pPr lvl="1"/>
            <a:r>
              <a:rPr lang="en-GB" dirty="0"/>
              <a:t>Using beam distribution from RFQ simulation</a:t>
            </a:r>
          </a:p>
          <a:p>
            <a:pPr lvl="1"/>
            <a:r>
              <a:rPr lang="en-GB" dirty="0"/>
              <a:t>TraceWin/Partran</a:t>
            </a:r>
          </a:p>
          <a:p>
            <a:pPr lvl="1"/>
            <a:r>
              <a:rPr lang="en-GB" dirty="0"/>
              <a:t>Note the loss pattern rather than magnitude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B3-F3D1-D745-88E9-9727FB7E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MEBT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0075-6F00-9744-9E7F-24D96C1E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2317"/>
            <a:ext cx="8229600" cy="1112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Total </a:t>
            </a:r>
            <a:r>
              <a:rPr lang="sv-SE" dirty="0" err="1"/>
              <a:t>losses</a:t>
            </a:r>
            <a:r>
              <a:rPr lang="sv-SE" dirty="0"/>
              <a:t> in the </a:t>
            </a:r>
            <a:r>
              <a:rPr lang="sv-SE" dirty="0" err="1"/>
              <a:t>whole</a:t>
            </a:r>
            <a:r>
              <a:rPr lang="sv-SE" dirty="0"/>
              <a:t> linac in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particles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a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MEBT </a:t>
            </a:r>
            <a:r>
              <a:rPr lang="sv-SE" dirty="0" err="1"/>
              <a:t>lattice</a:t>
            </a:r>
            <a:r>
              <a:rPr lang="sv-SE" dirty="0"/>
              <a:t> element, </a:t>
            </a:r>
            <a:r>
              <a:rPr lang="sv-SE" dirty="0" err="1"/>
              <a:t>comparing</a:t>
            </a:r>
            <a:r>
              <a:rPr lang="sv-SE" dirty="0"/>
              <a:t> the </a:t>
            </a:r>
            <a:r>
              <a:rPr lang="sv-SE" dirty="0" err="1"/>
              <a:t>cases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and </a:t>
            </a:r>
            <a:r>
              <a:rPr lang="sv-SE" dirty="0" err="1"/>
              <a:t>without</a:t>
            </a:r>
            <a:r>
              <a:rPr lang="sv-SE" dirty="0"/>
              <a:t> the </a:t>
            </a:r>
            <a:r>
              <a:rPr lang="sv-SE" dirty="0" err="1"/>
              <a:t>three</a:t>
            </a:r>
            <a:r>
              <a:rPr lang="sv-SE" dirty="0"/>
              <a:t> MEBT </a:t>
            </a:r>
            <a:r>
              <a:rPr lang="sv-SE" dirty="0" err="1"/>
              <a:t>scrapers</a:t>
            </a:r>
            <a:r>
              <a:rPr lang="sv-SE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84346-6EA4-5C47-8118-50D88799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07D4D-355A-0E47-BDD2-E929BCE8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74779"/>
            <a:ext cx="6292215" cy="2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A051-F315-8446-9AD8-5EAA6006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MEBT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5C7B4-99C0-4745-9D67-AC1F9BA3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16413"/>
            <a:ext cx="8229600" cy="89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 err="1"/>
              <a:t>Losses</a:t>
            </a:r>
            <a:r>
              <a:rPr lang="sv-SE" dirty="0"/>
              <a:t> in linac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MEBT </a:t>
            </a:r>
            <a:r>
              <a:rPr lang="sv-SE" dirty="0" err="1"/>
              <a:t>Bunchers</a:t>
            </a:r>
            <a:r>
              <a:rPr lang="sv-SE" dirty="0"/>
              <a:t>. </a:t>
            </a:r>
            <a:r>
              <a:rPr lang="sv-SE" dirty="0" err="1"/>
              <a:t>Losses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three</a:t>
            </a:r>
            <a:r>
              <a:rPr lang="sv-SE" dirty="0"/>
              <a:t> MEBT </a:t>
            </a:r>
            <a:r>
              <a:rPr lang="sv-SE" dirty="0" err="1"/>
              <a:t>scrapers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shown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FBED0-7E0C-5945-80F6-BC2853EA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D0D5A-B5DF-B34B-BA71-551102DA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43715"/>
            <a:ext cx="7128792" cy="44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3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B7BB-C0F5-DA48-A265-C583F18E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Tanks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165E-0A9E-9441-984D-80FA3EE4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5517232"/>
            <a:ext cx="6707088" cy="824955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Losses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individual</a:t>
            </a:r>
            <a:r>
              <a:rPr lang="sv-SE" dirty="0"/>
              <a:t> DTL tank RF </a:t>
            </a:r>
            <a:r>
              <a:rPr lang="sv-SE" dirty="0" err="1"/>
              <a:t>failure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3327-8225-FC4E-9A71-54DC09CE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01930-E8B5-C846-9650-F4290649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24" y="1647825"/>
            <a:ext cx="7000068" cy="35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5C52-353E-4648-B306-340A92C6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SCL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640E-05EF-E34E-B376-0C1D5A61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556373"/>
            <a:ext cx="7355160" cy="82495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Transmission for different </a:t>
            </a:r>
            <a:r>
              <a:rPr lang="sv-SE" dirty="0" err="1"/>
              <a:t>cavity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scenarios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346BB-331E-4041-AFE3-BB709D34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05854-D051-FF41-A492-908622DF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68548"/>
            <a:ext cx="7200800" cy="36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106-7BF1-6540-BF7F-1541E62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SCL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DEF3-BDCA-DF4D-AA9A-EC814B36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5517232"/>
            <a:ext cx="7139136" cy="60893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Power </a:t>
            </a:r>
            <a:r>
              <a:rPr lang="sv-SE" dirty="0" err="1"/>
              <a:t>lost</a:t>
            </a:r>
            <a:r>
              <a:rPr lang="sv-SE" dirty="0"/>
              <a:t> for different </a:t>
            </a:r>
            <a:r>
              <a:rPr lang="sv-SE" dirty="0" err="1"/>
              <a:t>cavity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scenarios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D51A-31E2-6A46-B839-C1BFA209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D523-1BDA-E540-9980-E076FF9F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2463"/>
            <a:ext cx="7488832" cy="38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601</Words>
  <Application>Microsoft Macintosh PowerPoint</Application>
  <PresentationFormat>On-screen Show (4:3)</PresentationFormat>
  <Paragraphs>154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Cavity Failures and Beam Dynamics  in the ESS Linac</vt:lpstr>
      <vt:lpstr>The ESS Linac</vt:lpstr>
      <vt:lpstr>The ESS Linac - Baseline Beam Dynamics</vt:lpstr>
      <vt:lpstr>Cavity Failure Cases</vt:lpstr>
      <vt:lpstr>MEBT Cavities</vt:lpstr>
      <vt:lpstr>MEBT Cavities</vt:lpstr>
      <vt:lpstr>DTL Tanks</vt:lpstr>
      <vt:lpstr>SCL Cavities</vt:lpstr>
      <vt:lpstr>SCL Cavities</vt:lpstr>
      <vt:lpstr>SCL Cavities – with correction </vt:lpstr>
      <vt:lpstr>Transient Effects</vt:lpstr>
      <vt:lpstr>Assumptions</vt:lpstr>
      <vt:lpstr>Losses</vt:lpstr>
      <vt:lpstr>More Losses</vt:lpstr>
      <vt:lpstr>Predicting the loss – Minority Report</vt:lpstr>
      <vt:lpstr>Predicting the loss</vt:lpstr>
      <vt:lpstr>Is it detectable?</vt:lpstr>
      <vt:lpstr>Bunch length</vt:lpstr>
      <vt:lpstr>Bunch length</vt:lpstr>
      <vt:lpstr>Energy</vt:lpstr>
      <vt:lpstr>Energy</vt:lpstr>
      <vt:lpstr>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Failures and Beam Dynamics  in the ESS Linac</dc:title>
  <dc:creator>Ciprian Plostinar</dc:creator>
  <cp:lastModifiedBy>Ciprian Plostinar</cp:lastModifiedBy>
  <cp:revision>25</cp:revision>
  <dcterms:created xsi:type="dcterms:W3CDTF">2018-06-12T08:52:37Z</dcterms:created>
  <dcterms:modified xsi:type="dcterms:W3CDTF">2018-06-12T21:35:30Z</dcterms:modified>
</cp:coreProperties>
</file>