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18" r:id="rId3"/>
    <p:sldId id="275" r:id="rId4"/>
    <p:sldId id="316" r:id="rId5"/>
    <p:sldId id="315" r:id="rId6"/>
    <p:sldId id="317" r:id="rId7"/>
    <p:sldId id="348" r:id="rId8"/>
    <p:sldId id="319" r:id="rId9"/>
    <p:sldId id="349" r:id="rId10"/>
    <p:sldId id="330" r:id="rId11"/>
    <p:sldId id="325" r:id="rId12"/>
    <p:sldId id="323" r:id="rId13"/>
    <p:sldId id="350" r:id="rId14"/>
    <p:sldId id="322" r:id="rId15"/>
    <p:sldId id="324" r:id="rId16"/>
    <p:sldId id="340" r:id="rId17"/>
    <p:sldId id="286" r:id="rId18"/>
    <p:sldId id="351" r:id="rId19"/>
    <p:sldId id="353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7279"/>
    <p:restoredTop sz="96687"/>
  </p:normalViewPr>
  <p:slideViewPr>
    <p:cSldViewPr snapToGrid="0" snapToObjects="1">
      <p:cViewPr varScale="1">
        <p:scale>
          <a:sx n="117" d="100"/>
          <a:sy n="117" d="100"/>
        </p:scale>
        <p:origin x="1256" y="112"/>
      </p:cViewPr>
      <p:guideLst/>
    </p:cSldViewPr>
  </p:slideViewPr>
  <p:outlineViewPr>
    <p:cViewPr>
      <p:scale>
        <a:sx n="33" d="100"/>
        <a:sy n="33" d="100"/>
      </p:scale>
      <p:origin x="0" y="-6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8B9F8045-17D6-F143-942B-77B451556090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6F326B52-9386-5548-A525-0183B09B6E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5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429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4715" y="696198"/>
            <a:ext cx="902569" cy="88019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25489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1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6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0614076" cy="132556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Tom Shea 2018-06-13, SLHiPP,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74" y="42715"/>
            <a:ext cx="598639" cy="5837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195222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434519"/>
            <a:ext cx="10515600" cy="2127956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4715" y="1554329"/>
            <a:ext cx="902569" cy="88019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180823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0614076" cy="132556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74" y="42715"/>
            <a:ext cx="598639" cy="5837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72B91E6-CF34-4244-8EE4-2625EFEE9FC4}"/>
              </a:ext>
            </a:extLst>
          </p:cNvPr>
          <p:cNvSpPr txBox="1">
            <a:spLocks/>
          </p:cNvSpPr>
          <p:nvPr userDrawn="1"/>
        </p:nvSpPr>
        <p:spPr>
          <a:xfrm>
            <a:off x="4038600" y="6697365"/>
            <a:ext cx="4114800" cy="16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Tom Shea 2018-06-13, </a:t>
            </a:r>
            <a:r>
              <a:rPr lang="en-US" dirty="0" err="1">
                <a:solidFill>
                  <a:schemeClr val="tx1"/>
                </a:solidFill>
              </a:rPr>
              <a:t>SLHiPP</a:t>
            </a:r>
            <a:r>
              <a:rPr lang="en-US" dirty="0">
                <a:solidFill>
                  <a:schemeClr val="tx1"/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3709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0614076" cy="132556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74" y="42715"/>
            <a:ext cx="598639" cy="5837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295DB9-90BB-4140-8E96-8C332D06CA00}"/>
              </a:ext>
            </a:extLst>
          </p:cNvPr>
          <p:cNvSpPr txBox="1">
            <a:spLocks/>
          </p:cNvSpPr>
          <p:nvPr userDrawn="1"/>
        </p:nvSpPr>
        <p:spPr>
          <a:xfrm>
            <a:off x="4038600" y="6697365"/>
            <a:ext cx="4114800" cy="16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Tom Shea 2018-06-13, </a:t>
            </a:r>
            <a:r>
              <a:rPr lang="en-US" dirty="0" err="1">
                <a:solidFill>
                  <a:schemeClr val="tx1"/>
                </a:solidFill>
              </a:rPr>
              <a:t>SLHiPP</a:t>
            </a:r>
            <a:r>
              <a:rPr lang="en-US" dirty="0">
                <a:solidFill>
                  <a:schemeClr val="tx1"/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206887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EE3C-E6DC-7246-980F-B03FE14A67B7}"/>
              </a:ext>
            </a:extLst>
          </p:cNvPr>
          <p:cNvSpPr txBox="1">
            <a:spLocks/>
          </p:cNvSpPr>
          <p:nvPr userDrawn="1"/>
        </p:nvSpPr>
        <p:spPr>
          <a:xfrm>
            <a:off x="4038600" y="6697365"/>
            <a:ext cx="4114800" cy="16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Tom Shea 2018-06-13, SLHiPP, Uppsala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3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8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0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2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4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31843"/>
            <a:ext cx="10515600" cy="2127956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  <a:ea typeface="Gill Sans Light" charset="0"/>
              </a:rPr>
              <a:t>OVERVIEW OF THE </a:t>
            </a:r>
            <a:b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  <a:ea typeface="Gill Sans Light" charset="0"/>
              </a:rPr>
            </a:b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  <a:ea typeface="Gill Sans Light" charset="0"/>
              </a:rPr>
              <a:t>ESS BEAM DIAGNOSTICS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831850" y="3986787"/>
            <a:ext cx="10515600" cy="15001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Gill Sans Light" charset="0"/>
              </a:rPr>
              <a:t>Tom Shea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Gill Sans Light" charset="0"/>
              </a:rPr>
              <a:t>and the ESS Beam Diagnostics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124" y="5934670"/>
            <a:ext cx="12065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Input from: C. Thomas, J.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Norin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B.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Cheymol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S. Molloy, R. Baron, H.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Hassanzdegan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I.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Kittelmann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T.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Grandsaert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V.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Grishin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H.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Kocevor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C.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Derrez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,, M.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Eshraqi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E.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Adli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M. Poggi, M.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Ferianis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I.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Bustinduy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P. Aden, T.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Papaevangenlou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J.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Marroncle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L.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Segui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S.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Vilcins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A J.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Johannson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and staff from virtually all partner and collaborating institutes.</a:t>
            </a:r>
          </a:p>
          <a:p>
            <a:endParaRPr lang="en-US" dirty="0"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8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Beam Accounting: Ion Chamber Loss Monitors</a:t>
            </a:r>
          </a:p>
        </p:txBody>
      </p:sp>
      <p:pic>
        <p:nvPicPr>
          <p:cNvPr id="11" name="Content Placeholder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69" y="4095864"/>
            <a:ext cx="3709049" cy="2781787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C77003D4-C8EF-6947-ADDC-B4B34BCAF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60" y="745448"/>
            <a:ext cx="2163713" cy="2884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26811E-54E0-0047-A75D-53F0A070A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2843"/>
            <a:ext cx="3232069" cy="240385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5F5B3E7-834C-FA40-8B61-1841C509CFC8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14"/>
            <a:ext cx="12192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C60CDD-F1D7-E244-A37E-B0EED70F7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204" y="4957838"/>
            <a:ext cx="2533183" cy="16046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36A404-C589-5841-9513-2A4330A4A56F}"/>
              </a:ext>
            </a:extLst>
          </p:cNvPr>
          <p:cNvSpPr txBox="1"/>
          <p:nvPr/>
        </p:nvSpPr>
        <p:spPr>
          <a:xfrm>
            <a:off x="183874" y="828360"/>
            <a:ext cx="18581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All 285 detectors received summer 2017</a:t>
            </a:r>
            <a:b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</a:br>
            <a:endParaRPr lang="en-US" sz="2000" dirty="0"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Proton beam tests at CERN,</a:t>
            </a:r>
          </a:p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Gamma at LTH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CBDC7C-0510-DC4C-8D60-2C1D5731C1A1}"/>
              </a:ext>
            </a:extLst>
          </p:cNvPr>
          <p:cNvSpPr/>
          <p:nvPr/>
        </p:nvSpPr>
        <p:spPr>
          <a:xfrm>
            <a:off x="5686470" y="651658"/>
            <a:ext cx="5796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Installed here in Uppsala for photon and EMI testing</a:t>
            </a:r>
            <a:endParaRPr lang="en-US" sz="2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C7ECE4-7EFD-3F4D-9FC2-803D1C60B6F4}"/>
              </a:ext>
            </a:extLst>
          </p:cNvPr>
          <p:cNvCxnSpPr/>
          <p:nvPr/>
        </p:nvCxnSpPr>
        <p:spPr>
          <a:xfrm>
            <a:off x="6563361" y="2016600"/>
            <a:ext cx="15036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C9C3FAF-0D3E-1144-AAB6-ADC90406B81F}"/>
              </a:ext>
            </a:extLst>
          </p:cNvPr>
          <p:cNvSpPr/>
          <p:nvPr/>
        </p:nvSpPr>
        <p:spPr>
          <a:xfrm>
            <a:off x="6563361" y="2078964"/>
            <a:ext cx="1715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transfer via API (in testing)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C696A1-ACDE-F843-AEDB-F5B9E30D4B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70" y="1084892"/>
            <a:ext cx="3231071" cy="24233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A44E-D1A2-E746-B1A3-252B5F59E2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4775" y="1392539"/>
            <a:ext cx="2476715" cy="1857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AC49D2-2184-2941-BE44-B736DE771EAB}"/>
              </a:ext>
            </a:extLst>
          </p:cNvPr>
          <p:cNvSpPr/>
          <p:nvPr/>
        </p:nvSpPr>
        <p:spPr>
          <a:xfrm>
            <a:off x="8067040" y="4146483"/>
            <a:ext cx="3855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(HDF5), Device status in asset management system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3262" y="4095630"/>
            <a:ext cx="23074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Short pulse (5 us):</a:t>
            </a:r>
            <a:b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  <a:sym typeface="Wingdings"/>
              </a:rPr>
              <a:t> 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1% of 1 W/m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ADCB4DE7-04DC-9242-AF70-8D33ECC86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397164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Centroid Measurements:</a:t>
            </a:r>
            <a:br>
              <a:rPr lang="en-US" dirty="0">
                <a:ea typeface="Gill Sans Light" charset="0"/>
              </a:rPr>
            </a:br>
            <a:r>
              <a:rPr lang="en-US" dirty="0">
                <a:ea typeface="Gill Sans Light" charset="0"/>
              </a:rPr>
              <a:t>Beam Position and 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A5AB0-409B-0440-976A-7CBE7C9B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75" y="4029346"/>
            <a:ext cx="3007129" cy="2004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8B4FF9-5616-B44E-AD0D-636718718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030" y="1621055"/>
            <a:ext cx="3080272" cy="2310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AD446E4-FF1C-3248-8BDC-75FDFEDF5051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177"/>
            <a:ext cx="12192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7962A4-D58B-B744-81E7-FE65F0B820FD}"/>
              </a:ext>
            </a:extLst>
          </p:cNvPr>
          <p:cNvSpPr txBox="1"/>
          <p:nvPr/>
        </p:nvSpPr>
        <p:spPr>
          <a:xfrm>
            <a:off x="3303441" y="1171902"/>
            <a:ext cx="409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Button assembly manufacturing: DESY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869816-EDD8-7642-972C-2E0523F417AA}"/>
              </a:ext>
            </a:extLst>
          </p:cNvPr>
          <p:cNvSpPr txBox="1"/>
          <p:nvPr/>
        </p:nvSpPr>
        <p:spPr>
          <a:xfrm>
            <a:off x="7936271" y="1218069"/>
            <a:ext cx="4255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Characterized and embedded in LWU at Daresbury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FBC487-CE5E-1E4C-B420-AB87EC26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244" y="1957494"/>
            <a:ext cx="4765873" cy="3572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EB30C3-72CB-E44B-B3B0-4A2FCE5793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113"/>
          <a:stretch/>
        </p:blipFill>
        <p:spPr>
          <a:xfrm>
            <a:off x="946473" y="3944565"/>
            <a:ext cx="1625809" cy="1653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55C656-40AC-0948-847D-60A50FC22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77" y="1985204"/>
            <a:ext cx="2651511" cy="1731599"/>
          </a:xfrm>
          <a:prstGeom prst="rect">
            <a:avLst/>
          </a:prstGeom>
        </p:spPr>
      </p:pic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D153598-681D-6B4D-9F24-94DF2C9B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352060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Centroid Measurements:</a:t>
            </a:r>
            <a:br>
              <a:rPr lang="en-US" dirty="0">
                <a:ea typeface="Gill Sans Light" charset="0"/>
              </a:rPr>
            </a:br>
            <a:r>
              <a:rPr lang="en-US" dirty="0">
                <a:ea typeface="Gill Sans Light" charset="0"/>
              </a:rPr>
              <a:t>Beam Position and Phase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5760" y="1258913"/>
            <a:ext cx="6000067" cy="17598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ea typeface="Gill Sans Light" charset="0"/>
              </a:rPr>
              <a:t>Focus on phase performance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Electronics</a:t>
            </a:r>
            <a:r>
              <a:rPr lang="en-US" sz="2000" dirty="0">
                <a:ea typeface="Gill Sans Light" charset="0"/>
              </a:rPr>
              <a:t>, FPGA framework, non-IQ receiver design coordinated with LLRF team</a:t>
            </a:r>
          </a:p>
          <a:p>
            <a:pPr>
              <a:lnSpc>
                <a:spcPct val="120000"/>
              </a:lnSpc>
            </a:pPr>
            <a:endParaRPr lang="en-US" sz="2000" dirty="0">
              <a:ea typeface="Gill Sans Light" charset="0"/>
            </a:endParaRPr>
          </a:p>
          <a:p>
            <a:pPr>
              <a:lnSpc>
                <a:spcPct val="120000"/>
              </a:lnSpc>
            </a:pPr>
            <a:endParaRPr lang="en-US" sz="2000" dirty="0">
              <a:ea typeface="Gill Sans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224" y="147349"/>
            <a:ext cx="5170196" cy="23056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37993" y="2991178"/>
            <a:ext cx="8265861" cy="3803980"/>
            <a:chOff x="457200" y="2089387"/>
            <a:chExt cx="8229475" cy="3787236"/>
          </a:xfrm>
        </p:grpSpPr>
        <p:pic>
          <p:nvPicPr>
            <p:cNvPr id="20" name="Shape 112" descr="bokeh_plot(21).png"/>
            <p:cNvPicPr preferRelativeResize="0"/>
            <p:nvPr/>
          </p:nvPicPr>
          <p:blipFill rotWithShape="1">
            <a:blip r:embed="rId3">
              <a:alphaModFix/>
            </a:blip>
            <a:srcRect l="3449" r="3449"/>
            <a:stretch/>
          </p:blipFill>
          <p:spPr>
            <a:xfrm>
              <a:off x="457200" y="2089387"/>
              <a:ext cx="8229475" cy="3787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Shape 113"/>
            <p:cNvSpPr txBox="1"/>
            <p:nvPr/>
          </p:nvSpPr>
          <p:spPr>
            <a:xfrm>
              <a:off x="5825500" y="3348917"/>
              <a:ext cx="2196675" cy="483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600" dirty="0">
                  <a:latin typeface="Gill Sans" charset="0"/>
                  <a:ea typeface="Gill Sans" charset="0"/>
                  <a:cs typeface="Gill Sans" charset="0"/>
                </a:rPr>
                <a:t>Approximately 1 mA of beam</a:t>
              </a:r>
            </a:p>
          </p:txBody>
        </p:sp>
        <p:cxnSp>
          <p:nvCxnSpPr>
            <p:cNvPr id="22" name="Shape 114"/>
            <p:cNvCxnSpPr/>
            <p:nvPr/>
          </p:nvCxnSpPr>
          <p:spPr>
            <a:xfrm rot="10800000">
              <a:off x="4865125" y="3888875"/>
              <a:ext cx="0" cy="764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" name="Shape 115"/>
            <p:cNvSpPr txBox="1"/>
            <p:nvPr/>
          </p:nvSpPr>
          <p:spPr>
            <a:xfrm>
              <a:off x="3674252" y="4577374"/>
              <a:ext cx="2381747" cy="483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sz="1600" dirty="0">
                  <a:latin typeface="Gill Sans" charset="0"/>
                  <a:ea typeface="Gill Sans" charset="0"/>
                  <a:cs typeface="Gill Sans" charset="0"/>
                </a:rPr>
                <a:t>Approximately 0.1 mA of beam</a:t>
              </a:r>
            </a:p>
          </p:txBody>
        </p:sp>
        <p:cxnSp>
          <p:nvCxnSpPr>
            <p:cNvPr id="24" name="Shape 116"/>
            <p:cNvCxnSpPr/>
            <p:nvPr/>
          </p:nvCxnSpPr>
          <p:spPr>
            <a:xfrm>
              <a:off x="6842050" y="3812675"/>
              <a:ext cx="0" cy="764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25" name="TextBox 24"/>
          <p:cNvSpPr txBox="1"/>
          <p:nvPr/>
        </p:nvSpPr>
        <p:spPr>
          <a:xfrm>
            <a:off x="9236416" y="6519446"/>
            <a:ext cx="2550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S. Molloy, R. Baron, ESS Lund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218" y="2413660"/>
            <a:ext cx="5326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Struck transition module, Digitizer w/Xilinx KU in MTCA</a:t>
            </a:r>
          </a:p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Also, custom RF front end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1A801D9-E236-984B-9B8A-30277302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94747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Distribution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996" y="1044142"/>
            <a:ext cx="10515600" cy="3836777"/>
          </a:xfrm>
        </p:spPr>
        <p:txBody>
          <a:bodyPr>
            <a:noAutofit/>
          </a:bodyPr>
          <a:lstStyle/>
          <a:p>
            <a:r>
              <a:rPr lang="en-US" dirty="0">
                <a:ea typeface="Gill Sans Light" charset="0"/>
              </a:rPr>
              <a:t>Emittance Measurement Units</a:t>
            </a:r>
          </a:p>
          <a:p>
            <a:r>
              <a:rPr lang="en-US" b="1" dirty="0">
                <a:ea typeface="Gill Sans Light" charset="0"/>
              </a:rPr>
              <a:t>Wire Scanners</a:t>
            </a:r>
            <a:endParaRPr lang="en-US" b="1" dirty="0"/>
          </a:p>
          <a:p>
            <a:r>
              <a:rPr lang="en-US" b="1" dirty="0"/>
              <a:t>Bunch Shape Monitors</a:t>
            </a:r>
          </a:p>
          <a:p>
            <a:r>
              <a:rPr lang="en-US" b="1" dirty="0">
                <a:ea typeface="Gill Sans Light" charset="0"/>
              </a:rPr>
              <a:t>Non-invasive profile</a:t>
            </a:r>
          </a:p>
          <a:p>
            <a:r>
              <a:rPr lang="en-US" dirty="0"/>
              <a:t>Grid</a:t>
            </a:r>
          </a:p>
          <a:p>
            <a:r>
              <a:rPr lang="en-US" dirty="0"/>
              <a:t>Imaging</a:t>
            </a:r>
            <a:endParaRPr lang="en-US" dirty="0">
              <a:ea typeface="Gill Sans Light" charset="0"/>
            </a:endParaRPr>
          </a:p>
          <a:p>
            <a:endParaRPr lang="en-US" dirty="0">
              <a:ea typeface="Gill Sans Light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8EFDDE1-8A7E-7D48-A6C3-F37CEF3D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49628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Distribution Measurements:</a:t>
            </a:r>
            <a:br>
              <a:rPr lang="en-US" dirty="0">
                <a:ea typeface="Gill Sans Light" charset="0"/>
              </a:rPr>
            </a:br>
            <a:r>
              <a:rPr lang="en-US" dirty="0">
                <a:ea typeface="Gill Sans Light" charset="0"/>
              </a:rPr>
              <a:t>Invasive Profile: Wire Scanners, BSM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4339" y="6495973"/>
            <a:ext cx="210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Grid Electronics: LTH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0358F2BC-E79F-E14E-99E6-D7085A1B0AC6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8668"/>
            <a:ext cx="12192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B009D-F2CE-AC45-82BC-9147FFD79AF7}"/>
              </a:ext>
            </a:extLst>
          </p:cNvPr>
          <p:cNvSpPr txBox="1"/>
          <p:nvPr/>
        </p:nvSpPr>
        <p:spPr>
          <a:xfrm>
            <a:off x="188525" y="1407298"/>
            <a:ext cx="336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Linac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wire scanner actuator: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Århus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; acceptance testing in RATS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2754FB-6791-2640-95AC-99DD5E10300A}"/>
              </a:ext>
            </a:extLst>
          </p:cNvPr>
          <p:cNvSpPr txBox="1"/>
          <p:nvPr/>
        </p:nvSpPr>
        <p:spPr>
          <a:xfrm>
            <a:off x="1874851" y="6495973"/>
            <a:ext cx="321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Wire Scanner Electronics: Trieste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5F2BA2-F1D6-3647-8612-AE7004BCE03A}"/>
              </a:ext>
            </a:extLst>
          </p:cNvPr>
          <p:cNvSpPr txBox="1"/>
          <p:nvPr/>
        </p:nvSpPr>
        <p:spPr>
          <a:xfrm>
            <a:off x="3833699" y="1580788"/>
            <a:ext cx="528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Bunch Shape Monitors: delivery complete from INR. </a:t>
            </a:r>
            <a:b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 few </a:t>
            </a:r>
            <a:r>
              <a:rPr lang="en-US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ps</a:t>
            </a:r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resolution.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B4BB3F-5BD5-7649-9E66-E3EA61EE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8" y="2179184"/>
            <a:ext cx="2740324" cy="3654478"/>
          </a:xfrm>
          <a:prstGeom prst="rect">
            <a:avLst/>
          </a:prstGeom>
        </p:spPr>
      </p:pic>
      <p:pic>
        <p:nvPicPr>
          <p:cNvPr id="28" name="Content Placeholder 6">
            <a:extLst>
              <a:ext uri="{FF2B5EF4-FFF2-40B4-BE49-F238E27FC236}">
                <a16:creationId xmlns:a16="http://schemas.microsoft.com/office/drawing/2014/main" id="{3BE2AE93-0744-424D-94C6-86AE3AD974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4767" y="2824313"/>
            <a:ext cx="3279058" cy="2459294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CBA791-F062-4E44-BDA9-A6BF98B8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67" y="3729181"/>
            <a:ext cx="2229404" cy="2235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312140-6F2F-A544-BB3E-3DB45AB28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67" y="2080891"/>
            <a:ext cx="2224021" cy="16680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0EC211-2334-9F45-8523-4C9564BC6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86" y="2963193"/>
            <a:ext cx="3007883" cy="225591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1C164D-99F5-674F-9070-BD52598229A5}"/>
              </a:ext>
            </a:extLst>
          </p:cNvPr>
          <p:cNvSpPr txBox="1"/>
          <p:nvPr/>
        </p:nvSpPr>
        <p:spPr>
          <a:xfrm>
            <a:off x="9618068" y="2511671"/>
            <a:ext cx="23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Clean room in Lund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39D85F4-D399-0247-912A-B43A0AFB4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96147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Distribution Measurements:</a:t>
            </a:r>
            <a:br>
              <a:rPr lang="en-US" dirty="0">
                <a:ea typeface="Gill Sans Light" charset="0"/>
              </a:rPr>
            </a:br>
            <a:r>
              <a:rPr lang="en-US" dirty="0">
                <a:ea typeface="Gill Sans Light" charset="0"/>
              </a:rPr>
              <a:t>Wire Scanner Electronics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3804D-12A9-4347-ACD6-C84B1D79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65" y="1431664"/>
            <a:ext cx="3133436" cy="190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4802F-7EAE-744C-9679-69C78682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4" y="4065583"/>
            <a:ext cx="5483015" cy="271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79ABF-0849-1043-8ADF-BEACDAE3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993" y="5375672"/>
            <a:ext cx="1454105" cy="140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05099F-B221-9A46-9990-ABF4F6400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647" y="614233"/>
            <a:ext cx="4786820" cy="2756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6B2F3-A712-6142-94FF-D77F4130A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991" y="5387997"/>
            <a:ext cx="2863476" cy="1247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E1393-1210-E54D-A85E-D5C8842F9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387" y="4065656"/>
            <a:ext cx="1597318" cy="1373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33107-2C84-984A-A600-3F895696CAC5}"/>
              </a:ext>
            </a:extLst>
          </p:cNvPr>
          <p:cNvSpPr txBox="1"/>
          <p:nvPr/>
        </p:nvSpPr>
        <p:spPr>
          <a:xfrm>
            <a:off x="7597120" y="166014"/>
            <a:ext cx="435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EPICS and MTCA system integration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6763A-C138-014E-8433-4FACA208B853}"/>
              </a:ext>
            </a:extLst>
          </p:cNvPr>
          <p:cNvSpPr txBox="1"/>
          <p:nvPr/>
        </p:nvSpPr>
        <p:spPr>
          <a:xfrm>
            <a:off x="7328647" y="3599357"/>
            <a:ext cx="2049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Analog electronics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1C157-D92F-6249-996A-79F4D2F5AE01}"/>
              </a:ext>
            </a:extLst>
          </p:cNvPr>
          <p:cNvSpPr txBox="1"/>
          <p:nvPr/>
        </p:nvSpPr>
        <p:spPr>
          <a:xfrm>
            <a:off x="9681882" y="4997852"/>
            <a:ext cx="2049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Optical front end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ADC8ED-99EE-EB44-B208-03A598238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6175" y="1353062"/>
            <a:ext cx="1509543" cy="20075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A0D2F0-689D-0F4D-A9EA-0D038C420D31}"/>
              </a:ext>
            </a:extLst>
          </p:cNvPr>
          <p:cNvSpPr txBox="1"/>
          <p:nvPr/>
        </p:nvSpPr>
        <p:spPr>
          <a:xfrm>
            <a:off x="676510" y="3445469"/>
            <a:ext cx="553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Time resolved profile of Linac4 proton beam measured with ESS electronics and software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D85CB9-DE72-514E-AFCD-279C2714BF3F}"/>
              </a:ext>
            </a:extLst>
          </p:cNvPr>
          <p:cNvSpPr/>
          <p:nvPr/>
        </p:nvSpPr>
        <p:spPr>
          <a:xfrm>
            <a:off x="5860212" y="6379266"/>
            <a:ext cx="792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Trieste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8F29DE-5DAF-0449-97D4-B3B5CFEBBAA9}"/>
              </a:ext>
            </a:extLst>
          </p:cNvPr>
          <p:cNvSpPr/>
          <p:nvPr/>
        </p:nvSpPr>
        <p:spPr>
          <a:xfrm>
            <a:off x="6434498" y="586937"/>
            <a:ext cx="383778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Clement on WS (particle free, and test)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AC7B2FC-A1E2-654D-83F5-AF593D1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281867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19" y="27498"/>
            <a:ext cx="11235979" cy="1325563"/>
          </a:xfrm>
        </p:spPr>
        <p:txBody>
          <a:bodyPr/>
          <a:lstStyle/>
          <a:p>
            <a:r>
              <a:rPr lang="en-GB" dirty="0"/>
              <a:t>Distribution Measurement: </a:t>
            </a:r>
            <a:r>
              <a:rPr lang="en-US" dirty="0"/>
              <a:t>Measure Long Beam Pulses with Non-invasive Profile Monitors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FAC98-632D-CF46-BD5A-DCCED0CB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769E7-5F61-3543-9FC3-0409773FB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801"/>
          <a:stretch/>
        </p:blipFill>
        <p:spPr>
          <a:xfrm>
            <a:off x="9067079" y="3567952"/>
            <a:ext cx="3124922" cy="2890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2EE5EE-38EC-3E4F-BA95-FA6822746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0" y="-1"/>
            <a:ext cx="3179630" cy="2384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487D84-D454-F348-93C2-4C8D1F9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2"/>
          <a:stretch/>
        </p:blipFill>
        <p:spPr>
          <a:xfrm>
            <a:off x="7299738" y="-1"/>
            <a:ext cx="4892262" cy="3567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67849B-338B-B947-9ED7-B2A06D35FF86}"/>
              </a:ext>
            </a:extLst>
          </p:cNvPr>
          <p:cNvSpPr/>
          <p:nvPr/>
        </p:nvSpPr>
        <p:spPr>
          <a:xfrm>
            <a:off x="3333674" y="-84262"/>
            <a:ext cx="3832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NPM prototypes in beam at CEA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9BC7BD6-99FF-1045-9929-174AD2B6B169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7974"/>
            <a:ext cx="12192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952F12-289B-8446-9A09-45C846CE83B9}"/>
              </a:ext>
            </a:extLst>
          </p:cNvPr>
          <p:cNvSpPr/>
          <p:nvPr/>
        </p:nvSpPr>
        <p:spPr>
          <a:xfrm>
            <a:off x="1976875" y="2564944"/>
            <a:ext cx="1904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Ionization Profile Monitor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646827-3063-DF49-BAB8-065BA24A2FA0}"/>
              </a:ext>
            </a:extLst>
          </p:cNvPr>
          <p:cNvSpPr/>
          <p:nvPr/>
        </p:nvSpPr>
        <p:spPr>
          <a:xfrm>
            <a:off x="3587792" y="5868491"/>
            <a:ext cx="3832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Saclay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ESS-Lund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5B66D7E-FC0C-2540-B318-AAF0C258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21244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40" y="5191584"/>
            <a:ext cx="11637929" cy="1657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3152" y="5233155"/>
            <a:ext cx="6984151" cy="30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Protection from Beam Loss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8263" y="766095"/>
            <a:ext cx="6886095" cy="4275522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>
                <a:ea typeface="Gill Sans Light" charset="0"/>
              </a:rPr>
              <a:t>Total beam loss, </a:t>
            </a:r>
            <a:r>
              <a:rPr lang="en-US" sz="2000" dirty="0"/>
              <a:t>~µs </a:t>
            </a:r>
            <a:r>
              <a:rPr lang="en-US" sz="2000" dirty="0">
                <a:ea typeface="Gill Sans Light" charset="0"/>
              </a:rPr>
              <a:t>latency required for protection</a:t>
            </a:r>
          </a:p>
          <a:p>
            <a:pPr lvl="1"/>
            <a:r>
              <a:rPr lang="en-US" sz="1800" dirty="0">
                <a:ea typeface="Gill Sans Light" charset="0"/>
              </a:rPr>
              <a:t>BCM, </a:t>
            </a:r>
            <a:r>
              <a:rPr lang="en-US" sz="1800" dirty="0" err="1">
                <a:ea typeface="Gill Sans Light" charset="0"/>
              </a:rPr>
              <a:t>icBLM</a:t>
            </a:r>
            <a:r>
              <a:rPr lang="en-US" sz="1800" dirty="0">
                <a:ea typeface="Gill Sans Light" charset="0"/>
              </a:rPr>
              <a:t> (saturation</a:t>
            </a:r>
            <a:r>
              <a:rPr lang="en-US" sz="1800" dirty="0"/>
              <a:t>),</a:t>
            </a:r>
            <a:r>
              <a:rPr lang="en-US" sz="1800" dirty="0">
                <a:ea typeface="Gill Sans Light" charset="0"/>
              </a:rPr>
              <a:t> </a:t>
            </a:r>
            <a:r>
              <a:rPr lang="en-US" sz="1800" dirty="0" err="1">
                <a:ea typeface="Gill Sans Light" charset="0"/>
              </a:rPr>
              <a:t>nBLM</a:t>
            </a:r>
            <a:r>
              <a:rPr lang="en-US" sz="1800" dirty="0">
                <a:ea typeface="Gill Sans Light" charset="0"/>
              </a:rPr>
              <a:t> (current mode) -&gt; Interlock</a:t>
            </a:r>
          </a:p>
          <a:p>
            <a:r>
              <a:rPr lang="en-US" sz="2000" dirty="0"/>
              <a:t>&gt; 1.6 milliamp lost for up to 200 µs</a:t>
            </a:r>
          </a:p>
          <a:p>
            <a:pPr lvl="1"/>
            <a:r>
              <a:rPr lang="en-US" sz="1800" dirty="0">
                <a:ea typeface="Gill Sans Light" charset="0"/>
              </a:rPr>
              <a:t>BCM, </a:t>
            </a:r>
            <a:r>
              <a:rPr lang="en-US" sz="1800" dirty="0" err="1">
                <a:ea typeface="Gill Sans Light" charset="0"/>
              </a:rPr>
              <a:t>icBLM</a:t>
            </a:r>
            <a:r>
              <a:rPr lang="en-US" sz="1800" dirty="0">
                <a:ea typeface="Gill Sans Light" charset="0"/>
              </a:rPr>
              <a:t>, </a:t>
            </a:r>
            <a:r>
              <a:rPr lang="en-US" sz="1800" dirty="0" err="1">
                <a:ea typeface="Gill Sans Light" charset="0"/>
              </a:rPr>
              <a:t>nBLM</a:t>
            </a:r>
            <a:r>
              <a:rPr lang="en-US" sz="1800" dirty="0">
                <a:ea typeface="Gill Sans Light" charset="0"/>
              </a:rPr>
              <a:t> -&gt; Interlock</a:t>
            </a:r>
          </a:p>
          <a:p>
            <a:r>
              <a:rPr lang="en-US" sz="2000" dirty="0">
                <a:ea typeface="Gill Sans Light" charset="0"/>
              </a:rPr>
              <a:t>~ </a:t>
            </a:r>
            <a:r>
              <a:rPr lang="en-US" sz="2000" dirty="0" err="1"/>
              <a:t>micro</a:t>
            </a:r>
            <a:r>
              <a:rPr lang="en-US" sz="2000" dirty="0" err="1">
                <a:ea typeface="Gill Sans Light" charset="0"/>
              </a:rPr>
              <a:t>Coulomb</a:t>
            </a:r>
            <a:r>
              <a:rPr lang="en-US" sz="2000" dirty="0">
                <a:ea typeface="Gill Sans Light" charset="0"/>
              </a:rPr>
              <a:t> lost over 200 µs to diffusion time </a:t>
            </a:r>
          </a:p>
          <a:p>
            <a:pPr lvl="1"/>
            <a:r>
              <a:rPr lang="en-US" sz="1800" dirty="0" err="1">
                <a:ea typeface="Gill Sans Light" charset="0"/>
              </a:rPr>
              <a:t>icBLM</a:t>
            </a:r>
            <a:r>
              <a:rPr lang="en-US" sz="1800" dirty="0">
                <a:ea typeface="Gill Sans Light" charset="0"/>
              </a:rPr>
              <a:t>, </a:t>
            </a:r>
            <a:r>
              <a:rPr lang="en-US" sz="1800" dirty="0" err="1">
                <a:ea typeface="Gill Sans Light" charset="0"/>
              </a:rPr>
              <a:t>nBLM</a:t>
            </a:r>
            <a:r>
              <a:rPr lang="en-US" sz="1800" dirty="0">
                <a:ea typeface="Gill Sans Light" charset="0"/>
              </a:rPr>
              <a:t> -&gt; </a:t>
            </a:r>
            <a:r>
              <a:rPr lang="en-US" sz="1800" dirty="0"/>
              <a:t>Interlock</a:t>
            </a:r>
            <a:endParaRPr lang="en-US" sz="2000" dirty="0"/>
          </a:p>
          <a:p>
            <a:r>
              <a:rPr lang="en-US" sz="2000" dirty="0"/>
              <a:t>~ “1 Watt/meter” loss, dose management</a:t>
            </a:r>
          </a:p>
          <a:p>
            <a:pPr lvl="1"/>
            <a:r>
              <a:rPr lang="en-US" sz="1800" dirty="0" err="1">
                <a:ea typeface="Gill Sans Light" charset="0"/>
              </a:rPr>
              <a:t>icBLM</a:t>
            </a:r>
            <a:r>
              <a:rPr lang="en-US" sz="1800" dirty="0">
                <a:ea typeface="Gill Sans Light" charset="0"/>
              </a:rPr>
              <a:t>, </a:t>
            </a:r>
            <a:r>
              <a:rPr lang="en-US" sz="1800" dirty="0" err="1">
                <a:ea typeface="Gill Sans Light" charset="0"/>
              </a:rPr>
              <a:t>nBLM</a:t>
            </a:r>
            <a:r>
              <a:rPr lang="en-US" sz="1800" dirty="0">
                <a:ea typeface="Gill Sans Light" charset="0"/>
              </a:rPr>
              <a:t> -&gt; alarm based on dose/activation plan</a:t>
            </a:r>
          </a:p>
          <a:p>
            <a:r>
              <a:rPr lang="en-US" sz="2000" dirty="0"/>
              <a:t>Before beam loss occurs, RF fault within pulse</a:t>
            </a:r>
          </a:p>
          <a:p>
            <a:pPr lvl="1"/>
            <a:r>
              <a:rPr lang="en-US" sz="1800" dirty="0">
                <a:ea typeface="Gill Sans Light" charset="0"/>
              </a:rPr>
              <a:t>BPM</a:t>
            </a:r>
            <a:r>
              <a:rPr lang="en-US" sz="1800" b="1" dirty="0"/>
              <a:t> </a:t>
            </a:r>
            <a:r>
              <a:rPr lang="en-US" sz="1800" dirty="0"/>
              <a:t>-&gt; Interlock before loss, based on change of energy</a:t>
            </a:r>
            <a:endParaRPr lang="en-US" sz="1800" dirty="0">
              <a:ea typeface="Gill Sans Light" charset="0"/>
            </a:endParaRPr>
          </a:p>
          <a:p>
            <a:pPr lvl="1"/>
            <a:endParaRPr lang="en-US" sz="1800" dirty="0">
              <a:ea typeface="Gill Sans Light" charset="0"/>
            </a:endParaRPr>
          </a:p>
          <a:p>
            <a:endParaRPr lang="en-US" sz="2000" dirty="0">
              <a:ea typeface="Gill Sans Light" charset="0"/>
            </a:endParaRPr>
          </a:p>
          <a:p>
            <a:pPr lvl="1"/>
            <a:endParaRPr lang="en-US" sz="1800" dirty="0">
              <a:ea typeface="Gill Sans Light" charset="0"/>
            </a:endParaRPr>
          </a:p>
          <a:p>
            <a:pPr lvl="1"/>
            <a:endParaRPr lang="en-US" sz="1800" dirty="0">
              <a:ea typeface="Gill Sans Light" charset="0"/>
            </a:endParaRPr>
          </a:p>
          <a:p>
            <a:pPr lvl="1"/>
            <a:endParaRPr lang="en-US" sz="1800" dirty="0">
              <a:ea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96086" y="4684929"/>
            <a:ext cx="863756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89044" y="4483913"/>
            <a:ext cx="57519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Position Monitors, and sparse coverage by Current Monitors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754880" y="5054157"/>
            <a:ext cx="597876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7344" y="4847809"/>
            <a:ext cx="2627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coverage by Ion Chambers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24886" y="5365534"/>
            <a:ext cx="29012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18495" y="5139175"/>
            <a:ext cx="190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Neutron Detectors</a:t>
            </a:r>
          </a:p>
        </p:txBody>
      </p:sp>
      <p:pic>
        <p:nvPicPr>
          <p:cNvPr id="15" name="Picture 1" descr="image001">
            <a:extLst>
              <a:ext uri="{FF2B5EF4-FFF2-40B4-BE49-F238E27FC236}">
                <a16:creationId xmlns:a16="http://schemas.microsoft.com/office/drawing/2014/main" id="{0B1BFF6D-1870-A442-ACE0-462BC2B63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"/>
          <a:stretch/>
        </p:blipFill>
        <p:spPr bwMode="auto">
          <a:xfrm>
            <a:off x="7266743" y="766095"/>
            <a:ext cx="3107356" cy="135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003">
            <a:extLst>
              <a:ext uri="{FF2B5EF4-FFF2-40B4-BE49-F238E27FC236}">
                <a16:creationId xmlns:a16="http://schemas.microsoft.com/office/drawing/2014/main" id="{CDC1DED4-3BF1-4C42-BA21-AEC13EA3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579" y="778262"/>
            <a:ext cx="1491075" cy="12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image002">
            <a:extLst>
              <a:ext uri="{FF2B5EF4-FFF2-40B4-BE49-F238E27FC236}">
                <a16:creationId xmlns:a16="http://schemas.microsoft.com/office/drawing/2014/main" id="{D7AB980F-F853-1D46-BED9-30E16DF2E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0"/>
          <a:stretch/>
        </p:blipFill>
        <p:spPr bwMode="auto">
          <a:xfrm>
            <a:off x="9350766" y="2163663"/>
            <a:ext cx="2650888" cy="199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9E36F3-B974-8246-B2C4-8B37DF09218C}"/>
              </a:ext>
            </a:extLst>
          </p:cNvPr>
          <p:cNvSpPr/>
          <p:nvPr/>
        </p:nvSpPr>
        <p:spPr>
          <a:xfrm>
            <a:off x="7811502" y="792124"/>
            <a:ext cx="843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FLUKA</a:t>
            </a:r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D7EC4E-514D-1B4F-8829-F98654ECE017}"/>
              </a:ext>
            </a:extLst>
          </p:cNvPr>
          <p:cNvSpPr/>
          <p:nvPr/>
        </p:nvSpPr>
        <p:spPr>
          <a:xfrm>
            <a:off x="10865853" y="683769"/>
            <a:ext cx="840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ANSYS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E1504-5971-4C48-BFA8-71803C3B80BD}"/>
              </a:ext>
            </a:extLst>
          </p:cNvPr>
          <p:cNvSpPr/>
          <p:nvPr/>
        </p:nvSpPr>
        <p:spPr>
          <a:xfrm>
            <a:off x="7450753" y="2372926"/>
            <a:ext cx="20389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Response of components to energy deposition by beam</a:t>
            </a: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DBB523-40CA-3842-96F1-D3780338E7F1}"/>
              </a:ext>
            </a:extLst>
          </p:cNvPr>
          <p:cNvSpPr/>
          <p:nvPr/>
        </p:nvSpPr>
        <p:spPr>
          <a:xfrm>
            <a:off x="8862436" y="195851"/>
            <a:ext cx="2131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Damage model: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E87FA04-1A29-1C44-BD61-4C21C891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12924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Differential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2007" y="6297254"/>
            <a:ext cx="2989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Bit error rate &lt; 10**-15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EBDE8-1407-5E48-9169-D66EB606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54572"/>
            <a:ext cx="3909058" cy="2942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FD440-D953-2D4D-8C75-495AA94EB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507" y="2637291"/>
            <a:ext cx="3203095" cy="2042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CFFDE3-D56F-C849-9CAE-2B1D6FD7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727" y="4727876"/>
            <a:ext cx="3615158" cy="15037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147088-AAED-6D43-989E-A93493C6FD1F}"/>
              </a:ext>
            </a:extLst>
          </p:cNvPr>
          <p:cNvSpPr/>
          <p:nvPr/>
        </p:nvSpPr>
        <p:spPr>
          <a:xfrm>
            <a:off x="8770329" y="229676"/>
            <a:ext cx="39392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3.125 Gb/s low latency link: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Developed for Beam Current Monitor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Capable of providing real-time communication between diagnostics, LLRF, neutron instruments, …</a:t>
            </a:r>
            <a:endParaRPr lang="en-US" sz="200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848BC42-0ADA-E049-A4D0-86CEC3F0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8AF83BC-5042-F842-B075-E90C3B6C1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7800" y="4253415"/>
            <a:ext cx="5409946" cy="22479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32D3EF-3A41-7342-AFB0-A6C30B24D4BE}"/>
              </a:ext>
            </a:extLst>
          </p:cNvPr>
          <p:cNvSpPr txBox="1"/>
          <p:nvPr/>
        </p:nvSpPr>
        <p:spPr>
          <a:xfrm>
            <a:off x="260173" y="1864126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Current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801577-6407-9045-B406-3C34DFBE5D6B}"/>
              </a:ext>
            </a:extLst>
          </p:cNvPr>
          <p:cNvSpPr txBox="1"/>
          <p:nvPr/>
        </p:nvSpPr>
        <p:spPr>
          <a:xfrm>
            <a:off x="260172" y="4915719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Phase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7663C-412B-9E42-95D0-151CF7C9EDAE}"/>
              </a:ext>
            </a:extLst>
          </p:cNvPr>
          <p:cNvSpPr txBox="1"/>
          <p:nvPr/>
        </p:nvSpPr>
        <p:spPr>
          <a:xfrm>
            <a:off x="1396510" y="6605456"/>
            <a:ext cx="286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Simulations by ESS Beam Physics</a:t>
            </a:r>
          </a:p>
        </p:txBody>
      </p:sp>
    </p:spTree>
    <p:extLst>
      <p:ext uri="{BB962C8B-B14F-4D97-AF65-F5344CB8AC3E}">
        <p14:creationId xmlns:p14="http://schemas.microsoft.com/office/powerpoint/2010/main" val="322489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F92D-0FC9-6242-AFC0-D5F89F2D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br>
              <a:rPr lang="en-US" dirty="0"/>
            </a:br>
            <a:r>
              <a:rPr lang="en-US" dirty="0"/>
              <a:t>Putting it all together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9F6449-5375-6149-81C0-68E00CB9726A}"/>
              </a:ext>
            </a:extLst>
          </p:cNvPr>
          <p:cNvSpPr/>
          <p:nvPr/>
        </p:nvSpPr>
        <p:spPr>
          <a:xfrm>
            <a:off x="3463721" y="5145507"/>
            <a:ext cx="1352119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Acquisition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44C3B3-5BB5-0E4A-8819-261BF4767CA9}"/>
              </a:ext>
            </a:extLst>
          </p:cNvPr>
          <p:cNvSpPr/>
          <p:nvPr/>
        </p:nvSpPr>
        <p:spPr>
          <a:xfrm>
            <a:off x="3463721" y="2160202"/>
            <a:ext cx="135636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934CF-4B05-8744-BEAE-01FC5EE41E12}"/>
              </a:ext>
            </a:extLst>
          </p:cNvPr>
          <p:cNvSpPr/>
          <p:nvPr/>
        </p:nvSpPr>
        <p:spPr>
          <a:xfrm>
            <a:off x="9410698" y="3575800"/>
            <a:ext cx="24765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Low latency 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A9867-917B-C543-B8E9-1A6A4BBC6D26}"/>
              </a:ext>
            </a:extLst>
          </p:cNvPr>
          <p:cNvSpPr txBox="1"/>
          <p:nvPr/>
        </p:nvSpPr>
        <p:spPr>
          <a:xfrm>
            <a:off x="412906" y="5048863"/>
            <a:ext cx="310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Continuous Buffering</a:t>
            </a:r>
          </a:p>
          <a:p>
            <a:r>
              <a:rPr lang="en-US" dirty="0">
                <a:latin typeface="+mj-lt"/>
              </a:rPr>
              <a:t>Low latency data transmission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C8C4A-E076-1845-90B6-FF7DF9F5A32E}"/>
              </a:ext>
            </a:extLst>
          </p:cNvPr>
          <p:cNvSpPr/>
          <p:nvPr/>
        </p:nvSpPr>
        <p:spPr>
          <a:xfrm>
            <a:off x="412906" y="2929984"/>
            <a:ext cx="2163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Updates to analysis layer managed by trigger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FB8D5-4631-5344-9B2C-F44AFDD386F4}"/>
              </a:ext>
            </a:extLst>
          </p:cNvPr>
          <p:cNvSpPr txBox="1"/>
          <p:nvPr/>
        </p:nvSpPr>
        <p:spPr>
          <a:xfrm>
            <a:off x="4741030" y="2993897"/>
            <a:ext cx="102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Gigabit/s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33E6C4-0DBE-4842-BC17-55CA603BD02A}"/>
              </a:ext>
            </a:extLst>
          </p:cNvPr>
          <p:cNvSpPr/>
          <p:nvPr/>
        </p:nvSpPr>
        <p:spPr>
          <a:xfrm>
            <a:off x="7548041" y="5145507"/>
            <a:ext cx="1352119" cy="66675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Acquisition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315F26-AA61-CD45-AF2C-FE5DEBBEC7B7}"/>
              </a:ext>
            </a:extLst>
          </p:cNvPr>
          <p:cNvSpPr/>
          <p:nvPr/>
        </p:nvSpPr>
        <p:spPr>
          <a:xfrm>
            <a:off x="5218957" y="5145507"/>
            <a:ext cx="1352119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Acquisition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90777E-99E0-3143-9531-423E43C41FCB}"/>
              </a:ext>
            </a:extLst>
          </p:cNvPr>
          <p:cNvSpPr/>
          <p:nvPr/>
        </p:nvSpPr>
        <p:spPr>
          <a:xfrm>
            <a:off x="405243" y="3989715"/>
            <a:ext cx="2290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Real-time Control and </a:t>
            </a:r>
          </a:p>
          <a:p>
            <a:r>
              <a:rPr lang="en-US" dirty="0">
                <a:latin typeface="+mj-lt"/>
              </a:rPr>
              <a:t>Protection functions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581AF9-C4DE-3648-A1DB-A8082E5A103D}"/>
              </a:ext>
            </a:extLst>
          </p:cNvPr>
          <p:cNvSpPr/>
          <p:nvPr/>
        </p:nvSpPr>
        <p:spPr>
          <a:xfrm>
            <a:off x="431819" y="1903622"/>
            <a:ext cx="2090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Data analysis Machine learning</a:t>
            </a:r>
          </a:p>
          <a:p>
            <a:r>
              <a:rPr lang="en-US" dirty="0">
                <a:latin typeface="+mj-lt"/>
              </a:rPr>
              <a:t>Adaptation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6E3BCB-78CF-034F-AB0B-3DC1AD96BAE1}"/>
              </a:ext>
            </a:extLst>
          </p:cNvPr>
          <p:cNvSpPr/>
          <p:nvPr/>
        </p:nvSpPr>
        <p:spPr>
          <a:xfrm>
            <a:off x="468249" y="6075225"/>
            <a:ext cx="2090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9D7E7E-5D57-C94B-9996-D2C3A45D7E01}"/>
              </a:ext>
            </a:extLst>
          </p:cNvPr>
          <p:cNvSpPr/>
          <p:nvPr/>
        </p:nvSpPr>
        <p:spPr>
          <a:xfrm>
            <a:off x="3463721" y="6206358"/>
            <a:ext cx="8451034" cy="127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66EC68-15CD-1640-A190-91F16DE89D4B}"/>
              </a:ext>
            </a:extLst>
          </p:cNvPr>
          <p:cNvSpPr/>
          <p:nvPr/>
        </p:nvSpPr>
        <p:spPr>
          <a:xfrm>
            <a:off x="9959477" y="5145507"/>
            <a:ext cx="1352119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Actuators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8C2CF5-A04C-E44D-B1D1-8C5FB42BF245}"/>
              </a:ext>
            </a:extLst>
          </p:cNvPr>
          <p:cNvCxnSpPr/>
          <p:nvPr/>
        </p:nvCxnSpPr>
        <p:spPr>
          <a:xfrm flipV="1">
            <a:off x="5879776" y="5868387"/>
            <a:ext cx="0" cy="3379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F4F4F4-AFE9-C648-8610-D81E9F7904BE}"/>
              </a:ext>
            </a:extLst>
          </p:cNvPr>
          <p:cNvCxnSpPr/>
          <p:nvPr/>
        </p:nvCxnSpPr>
        <p:spPr>
          <a:xfrm flipV="1">
            <a:off x="8224100" y="5868387"/>
            <a:ext cx="0" cy="337971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B4D39E-B36E-DF43-9522-3591C9A6D7A5}"/>
              </a:ext>
            </a:extLst>
          </p:cNvPr>
          <p:cNvCxnSpPr/>
          <p:nvPr/>
        </p:nvCxnSpPr>
        <p:spPr>
          <a:xfrm flipV="1">
            <a:off x="10568424" y="5868387"/>
            <a:ext cx="0" cy="33797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925B80-C05F-AA47-8ED6-6BFDA51AE2C1}"/>
              </a:ext>
            </a:extLst>
          </p:cNvPr>
          <p:cNvCxnSpPr/>
          <p:nvPr/>
        </p:nvCxnSpPr>
        <p:spPr>
          <a:xfrm flipV="1">
            <a:off x="4139780" y="5868387"/>
            <a:ext cx="0" cy="3379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E3D8DD-77B5-234C-B2E8-3F80C407B7C9}"/>
              </a:ext>
            </a:extLst>
          </p:cNvPr>
          <p:cNvCxnSpPr>
            <a:cxnSpLocks/>
          </p:cNvCxnSpPr>
          <p:nvPr/>
        </p:nvCxnSpPr>
        <p:spPr>
          <a:xfrm flipV="1">
            <a:off x="10590768" y="4357738"/>
            <a:ext cx="0" cy="74686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0B381DC-DAAF-CB4E-AD2C-67769DD24AB2}"/>
              </a:ext>
            </a:extLst>
          </p:cNvPr>
          <p:cNvSpPr txBox="1"/>
          <p:nvPr/>
        </p:nvSpPr>
        <p:spPr>
          <a:xfrm>
            <a:off x="8224100" y="3333751"/>
            <a:ext cx="100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Terabit/s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6232DB0-4C44-A040-82BB-BE1D532079EC}"/>
              </a:ext>
            </a:extLst>
          </p:cNvPr>
          <p:cNvCxnSpPr>
            <a:cxnSpLocks/>
          </p:cNvCxnSpPr>
          <p:nvPr/>
        </p:nvCxnSpPr>
        <p:spPr>
          <a:xfrm flipV="1">
            <a:off x="3957676" y="2883081"/>
            <a:ext cx="0" cy="22215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0CD8343-C541-CC45-8F39-BBB29FDFF074}"/>
              </a:ext>
            </a:extLst>
          </p:cNvPr>
          <p:cNvCxnSpPr>
            <a:cxnSpLocks/>
            <a:stCxn id="13" idx="0"/>
          </p:cNvCxnSpPr>
          <p:nvPr/>
        </p:nvCxnSpPr>
        <p:spPr>
          <a:xfrm rot="16200000" flipV="1">
            <a:off x="4151488" y="3401977"/>
            <a:ext cx="2262425" cy="1224635"/>
          </a:xfrm>
          <a:prstGeom prst="bentConnector3">
            <a:avLst>
              <a:gd name="adj1" fmla="val 7377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41B5E53-795F-8A42-B2ED-4A0686A9E8F0}"/>
              </a:ext>
            </a:extLst>
          </p:cNvPr>
          <p:cNvGrpSpPr/>
          <p:nvPr/>
        </p:nvGrpSpPr>
        <p:grpSpPr>
          <a:xfrm>
            <a:off x="4815840" y="2408194"/>
            <a:ext cx="5752584" cy="1153620"/>
            <a:chOff x="4815840" y="3002280"/>
            <a:chExt cx="5752584" cy="1277269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7F7C0BA-6901-1248-B2A3-DDC642F06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68424" y="3002280"/>
              <a:ext cx="0" cy="12772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7A1D35C-0553-854E-BCB2-748BE973B887}"/>
                </a:ext>
              </a:extLst>
            </p:cNvPr>
            <p:cNvCxnSpPr/>
            <p:nvPr/>
          </p:nvCxnSpPr>
          <p:spPr>
            <a:xfrm flipH="1">
              <a:off x="4815840" y="3017520"/>
              <a:ext cx="57525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6A387D8-CE8F-0042-BEB3-CEDC21F6F255}"/>
              </a:ext>
            </a:extLst>
          </p:cNvPr>
          <p:cNvCxnSpPr>
            <a:cxnSpLocks/>
          </p:cNvCxnSpPr>
          <p:nvPr/>
        </p:nvCxnSpPr>
        <p:spPr>
          <a:xfrm flipV="1">
            <a:off x="3523197" y="4622665"/>
            <a:ext cx="0" cy="49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7A5DBA-3FAA-9342-9CAD-7057D44B33D9}"/>
              </a:ext>
            </a:extLst>
          </p:cNvPr>
          <p:cNvCxnSpPr>
            <a:cxnSpLocks/>
          </p:cNvCxnSpPr>
          <p:nvPr/>
        </p:nvCxnSpPr>
        <p:spPr>
          <a:xfrm flipV="1">
            <a:off x="5394271" y="4622665"/>
            <a:ext cx="0" cy="49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56861E0-FEC2-284A-840B-97831745C329}"/>
              </a:ext>
            </a:extLst>
          </p:cNvPr>
          <p:cNvCxnSpPr>
            <a:cxnSpLocks/>
          </p:cNvCxnSpPr>
          <p:nvPr/>
        </p:nvCxnSpPr>
        <p:spPr>
          <a:xfrm flipV="1">
            <a:off x="5516191" y="4633616"/>
            <a:ext cx="0" cy="49431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A892E94-08E0-514A-A148-4C85EFF5C63E}"/>
              </a:ext>
            </a:extLst>
          </p:cNvPr>
          <p:cNvCxnSpPr>
            <a:cxnSpLocks/>
          </p:cNvCxnSpPr>
          <p:nvPr/>
        </p:nvCxnSpPr>
        <p:spPr>
          <a:xfrm flipV="1">
            <a:off x="3641671" y="4651190"/>
            <a:ext cx="0" cy="49431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B49E8E5-D626-0641-9F18-527F29BFD9DF}"/>
              </a:ext>
            </a:extLst>
          </p:cNvPr>
          <p:cNvSpPr txBox="1"/>
          <p:nvPr/>
        </p:nvSpPr>
        <p:spPr>
          <a:xfrm>
            <a:off x="3291840" y="4173072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trig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C04329-42C9-D84C-8C23-BD45C27AE973}"/>
              </a:ext>
            </a:extLst>
          </p:cNvPr>
          <p:cNvSpPr txBox="1"/>
          <p:nvPr/>
        </p:nvSpPr>
        <p:spPr>
          <a:xfrm>
            <a:off x="5166792" y="4235759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trig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0665120-D464-8942-878E-71204AD3FEF8}"/>
              </a:ext>
            </a:extLst>
          </p:cNvPr>
          <p:cNvCxnSpPr>
            <a:cxnSpLocks/>
          </p:cNvCxnSpPr>
          <p:nvPr/>
        </p:nvCxnSpPr>
        <p:spPr>
          <a:xfrm flipV="1">
            <a:off x="6336175" y="4026897"/>
            <a:ext cx="304324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C13FDAC-C1D1-8444-AAAA-655C0814A771}"/>
              </a:ext>
            </a:extLst>
          </p:cNvPr>
          <p:cNvCxnSpPr>
            <a:cxnSpLocks/>
          </p:cNvCxnSpPr>
          <p:nvPr/>
        </p:nvCxnSpPr>
        <p:spPr>
          <a:xfrm flipV="1">
            <a:off x="4239501" y="3813588"/>
            <a:ext cx="5139916" cy="169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2B20B87-D366-FF40-9E61-9802E6A8BA17}"/>
              </a:ext>
            </a:extLst>
          </p:cNvPr>
          <p:cNvCxnSpPr>
            <a:cxnSpLocks/>
          </p:cNvCxnSpPr>
          <p:nvPr/>
        </p:nvCxnSpPr>
        <p:spPr>
          <a:xfrm>
            <a:off x="4239501" y="3829846"/>
            <a:ext cx="0" cy="130334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1C6954-E5EA-BD4A-AE90-7336F867C5B3}"/>
              </a:ext>
            </a:extLst>
          </p:cNvPr>
          <p:cNvCxnSpPr>
            <a:cxnSpLocks/>
          </p:cNvCxnSpPr>
          <p:nvPr/>
        </p:nvCxnSpPr>
        <p:spPr>
          <a:xfrm flipH="1">
            <a:off x="6312421" y="4023275"/>
            <a:ext cx="23754" cy="107748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5CD81947-980B-FA40-ADB2-4BDF216F6EA9}"/>
              </a:ext>
            </a:extLst>
          </p:cNvPr>
          <p:cNvSpPr/>
          <p:nvPr/>
        </p:nvSpPr>
        <p:spPr>
          <a:xfrm>
            <a:off x="6751321" y="5478883"/>
            <a:ext cx="90092" cy="9009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8DC2B84-3EB9-1343-BB3E-849727FAF3B9}"/>
              </a:ext>
            </a:extLst>
          </p:cNvPr>
          <p:cNvSpPr/>
          <p:nvPr/>
        </p:nvSpPr>
        <p:spPr>
          <a:xfrm>
            <a:off x="6949237" y="5478883"/>
            <a:ext cx="90092" cy="9009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0400B9E-8C37-EE44-9000-8720770D8D0F}"/>
              </a:ext>
            </a:extLst>
          </p:cNvPr>
          <p:cNvSpPr/>
          <p:nvPr/>
        </p:nvSpPr>
        <p:spPr>
          <a:xfrm>
            <a:off x="7161721" y="5478883"/>
            <a:ext cx="90092" cy="9009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4" name="Footer Placeholder 4">
            <a:extLst>
              <a:ext uri="{FF2B5EF4-FFF2-40B4-BE49-F238E27FC236}">
                <a16:creationId xmlns:a16="http://schemas.microsoft.com/office/drawing/2014/main" id="{BBDE804C-3A44-6A40-B6FE-9598ED02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362260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996" y="1044142"/>
            <a:ext cx="10515600" cy="3836777"/>
          </a:xfrm>
        </p:spPr>
        <p:txBody>
          <a:bodyPr>
            <a:noAutofit/>
          </a:bodyPr>
          <a:lstStyle/>
          <a:p>
            <a:r>
              <a:rPr lang="en-US" dirty="0">
                <a:ea typeface="Gill Sans Light" charset="0"/>
              </a:rPr>
              <a:t>Overview</a:t>
            </a:r>
          </a:p>
          <a:p>
            <a:pPr lvl="1"/>
            <a:r>
              <a:rPr lang="en-US" dirty="0">
                <a:ea typeface="Gill Sans Light" charset="0"/>
              </a:rPr>
              <a:t>Diagnostics Team Organization</a:t>
            </a:r>
          </a:p>
          <a:p>
            <a:pPr lvl="1"/>
            <a:r>
              <a:rPr lang="en-US" dirty="0">
                <a:ea typeface="Gill Sans Light" charset="0"/>
              </a:rPr>
              <a:t>Beam Diagnostics Suite: Quantities and Scale</a:t>
            </a:r>
          </a:p>
          <a:p>
            <a:r>
              <a:rPr lang="en-US" dirty="0">
                <a:ea typeface="Gill Sans Light" charset="0"/>
              </a:rPr>
              <a:t>Systems Organized by Measurement Capability</a:t>
            </a:r>
            <a:br>
              <a:rPr lang="en-US" dirty="0">
                <a:ea typeface="Gill Sans Light" charset="0"/>
              </a:rPr>
            </a:br>
            <a:r>
              <a:rPr lang="en-US" dirty="0">
                <a:ea typeface="Gill Sans Light" charset="0"/>
              </a:rPr>
              <a:t>(highlighting only those in the superconducting </a:t>
            </a:r>
            <a:r>
              <a:rPr lang="en-US" dirty="0" err="1">
                <a:ea typeface="Gill Sans Light" charset="0"/>
              </a:rPr>
              <a:t>linac</a:t>
            </a:r>
            <a:r>
              <a:rPr lang="en-US" dirty="0">
                <a:ea typeface="Gill Sans Light" charset="0"/>
              </a:rPr>
              <a:t>)</a:t>
            </a:r>
          </a:p>
          <a:p>
            <a:pPr lvl="1"/>
            <a:r>
              <a:rPr lang="en-US" dirty="0">
                <a:ea typeface="Gill Sans Light" charset="0"/>
              </a:rPr>
              <a:t>Beam Accounting</a:t>
            </a:r>
          </a:p>
          <a:p>
            <a:pPr lvl="1"/>
            <a:r>
              <a:rPr lang="en-US" dirty="0">
                <a:ea typeface="Gill Sans Light" charset="0"/>
              </a:rPr>
              <a:t>Measurement of Beam Centroid</a:t>
            </a:r>
          </a:p>
          <a:p>
            <a:pPr lvl="1"/>
            <a:r>
              <a:rPr lang="en-US" dirty="0">
                <a:ea typeface="Gill Sans Light" charset="0"/>
              </a:rPr>
              <a:t>Measurement of Beam Distribution</a:t>
            </a:r>
          </a:p>
          <a:p>
            <a:r>
              <a:rPr lang="en-US" dirty="0"/>
              <a:t>Protection</a:t>
            </a:r>
          </a:p>
          <a:p>
            <a:r>
              <a:rPr lang="en-US" dirty="0"/>
              <a:t>Outlook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4CE80-DDB0-394D-B943-48CCE363C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902" y="632004"/>
            <a:ext cx="3237432" cy="564994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D21098-50A6-FB4C-80A5-4382E613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630480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5890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833" y="1844237"/>
            <a:ext cx="42266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Aarhus University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CEA </a:t>
            </a: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Saclay</a:t>
            </a: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Paris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CERN, Geneva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Cockcroft Institute, Daresbury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DESY, Hamburg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Elettra</a:t>
            </a: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– </a:t>
            </a: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Sincrotrone</a:t>
            </a: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Trieste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ESS Bilbao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INFN, Catania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INFN, </a:t>
            </a: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Legnaro</a:t>
            </a:r>
            <a:endParaRPr lang="en-US" dirty="0">
              <a:solidFill>
                <a:srgbClr val="535353"/>
              </a:solidFill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Lund University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University of Oslo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Technical University of Denmark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Science and Technology Facilities Council, Daresbury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Warsaw University of Technology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9980" y="1860037"/>
            <a:ext cx="3838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IMP, China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J-PARC, Japan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Oak Ridge National Laboratory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Los Alamos National Laboratory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INR, Moscow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Högskola</a:t>
            </a: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Väst</a:t>
            </a: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Trollhättan</a:t>
            </a:r>
            <a:endParaRPr lang="en-US" dirty="0">
              <a:solidFill>
                <a:srgbClr val="535353"/>
              </a:solidFill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Stony Brook U., New York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BNL, New York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6425951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ea typeface="Gill Sans Light" charset="0"/>
              </a:rPr>
              <a:t>ESS Diagnostics: </a:t>
            </a:r>
            <a:br>
              <a:rPr lang="en-US" dirty="0">
                <a:ea typeface="Gill Sans Light" charset="0"/>
              </a:rPr>
            </a:br>
            <a:r>
              <a:rPr lang="en-US" dirty="0"/>
              <a:t>22</a:t>
            </a:r>
            <a:r>
              <a:rPr lang="en-US" dirty="0">
                <a:ea typeface="Gill Sans Light" charset="0"/>
              </a:rPr>
              <a:t> </a:t>
            </a:r>
            <a:r>
              <a:rPr lang="en-US" dirty="0"/>
              <a:t>Partners and Collaborators</a:t>
            </a:r>
            <a:endParaRPr lang="en-US" dirty="0">
              <a:ea typeface="Gill Sans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62CFB-75B7-0B49-8600-85300FBD1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08"/>
          <a:stretch/>
        </p:blipFill>
        <p:spPr>
          <a:xfrm>
            <a:off x="5719541" y="4496786"/>
            <a:ext cx="3082437" cy="21450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E1DE3E-55F0-7B4C-84E8-BCC038F6C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27"/>
          <a:stretch/>
        </p:blipFill>
        <p:spPr>
          <a:xfrm>
            <a:off x="7349111" y="429545"/>
            <a:ext cx="4690613" cy="384362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111" y="429545"/>
            <a:ext cx="1417763" cy="13699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572B99-9323-D346-A41F-BF4ABDB1D1F4}"/>
              </a:ext>
            </a:extLst>
          </p:cNvPr>
          <p:cNvGrpSpPr/>
          <p:nvPr/>
        </p:nvGrpSpPr>
        <p:grpSpPr>
          <a:xfrm>
            <a:off x="8963010" y="4496786"/>
            <a:ext cx="3076714" cy="2145071"/>
            <a:chOff x="8963010" y="4496786"/>
            <a:chExt cx="3076714" cy="21450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DCDEE2-DB6B-514C-B231-661A3302C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988"/>
            <a:stretch/>
          </p:blipFill>
          <p:spPr>
            <a:xfrm>
              <a:off x="8963010" y="4496786"/>
              <a:ext cx="3076714" cy="2145071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3ACF4-97BD-7542-AE8C-2924F624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60004" y="5332467"/>
              <a:ext cx="123794" cy="111415"/>
            </a:xfrm>
            <a:prstGeom prst="rect">
              <a:avLst/>
            </a:prstGeom>
          </p:spPr>
        </p:pic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693B92F-493F-AA48-9136-44C4142D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17901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047" y="801330"/>
            <a:ext cx="528345" cy="358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77" y="1305640"/>
            <a:ext cx="502213" cy="355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341" y="2335776"/>
            <a:ext cx="580871" cy="38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9330" y="5387873"/>
            <a:ext cx="606527" cy="4139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7C1EE7-1FA1-2C42-84E9-E9E75236F90F}"/>
              </a:ext>
            </a:extLst>
          </p:cNvPr>
          <p:cNvGrpSpPr/>
          <p:nvPr/>
        </p:nvGrpSpPr>
        <p:grpSpPr>
          <a:xfrm>
            <a:off x="1" y="3"/>
            <a:ext cx="12193339" cy="6857997"/>
            <a:chOff x="1" y="3"/>
            <a:chExt cx="12193339" cy="685799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72CC46-6361-2142-BD1D-C72DEB46D408}"/>
                </a:ext>
              </a:extLst>
            </p:cNvPr>
            <p:cNvGrpSpPr/>
            <p:nvPr/>
          </p:nvGrpSpPr>
          <p:grpSpPr>
            <a:xfrm>
              <a:off x="1" y="3"/>
              <a:ext cx="12193339" cy="6857997"/>
              <a:chOff x="1" y="3"/>
              <a:chExt cx="12193339" cy="685799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"/>
                <a:ext cx="12193339" cy="6857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465D8F9-E949-0B44-97FE-F21CEAF8E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59143" y="289692"/>
                <a:ext cx="504002" cy="34213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DBBD05-4A6E-6B4E-A0F8-D995BC6D3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4827" y="817475"/>
              <a:ext cx="450672" cy="305931"/>
            </a:xfrm>
            <a:prstGeom prst="rect">
              <a:avLst/>
            </a:prstGeom>
          </p:spPr>
        </p:pic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1D13CCD-2BB7-2044-BD75-49B33EF9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3457582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D6083-E1AF-7C47-958E-A9B7C3DB0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7" y="2463846"/>
            <a:ext cx="11924952" cy="93753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A3441-6570-7645-B3AD-B2272FAB283A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7" y="3642884"/>
            <a:ext cx="12043143" cy="149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59A82-1081-7E43-B8EE-D05368B3F23C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7" y="5688364"/>
            <a:ext cx="11924952" cy="10557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1DE003-960A-4E4E-B184-DF79AD9EF780}"/>
              </a:ext>
            </a:extLst>
          </p:cNvPr>
          <p:cNvSpPr txBox="1">
            <a:spLocks/>
          </p:cNvSpPr>
          <p:nvPr/>
        </p:nvSpPr>
        <p:spPr>
          <a:xfrm>
            <a:off x="3335482" y="185383"/>
            <a:ext cx="8455174" cy="1757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22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types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beam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diagnostic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systems</a:t>
            </a:r>
          </a:p>
          <a:p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466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diagnostic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systems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~µs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protection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capability</a:t>
            </a:r>
            <a:endParaRPr lang="sv-S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&gt;10000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tracked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assets</a:t>
            </a:r>
          </a:p>
          <a:p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~ 50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equipment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racks in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gallery</a:t>
            </a:r>
            <a:endParaRPr lang="sv-S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62A5DF-7366-F447-AC6A-2DD0170415CE}"/>
              </a:ext>
            </a:extLst>
          </p:cNvPr>
          <p:cNvSpPr txBox="1"/>
          <p:nvPr/>
        </p:nvSpPr>
        <p:spPr>
          <a:xfrm>
            <a:off x="420694" y="2112263"/>
            <a:ext cx="1136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Tunnel: 514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diagnostic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systems in the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baselined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lattice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shown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synoptic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display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AD3B4-4CFF-9149-9FB7-759F4B898B57}"/>
              </a:ext>
            </a:extLst>
          </p:cNvPr>
          <p:cNvSpPr txBox="1"/>
          <p:nvPr/>
        </p:nvSpPr>
        <p:spPr>
          <a:xfrm>
            <a:off x="420694" y="3222302"/>
            <a:ext cx="10368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Stubs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1740 long-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haul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cable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runs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ion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chamber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BLM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cables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highlighted</a:t>
            </a:r>
            <a:r>
              <a:rPr lang="sv-S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25DD1-C2B0-C440-A2F0-7782DDF1CD21}"/>
              </a:ext>
            </a:extLst>
          </p:cNvPr>
          <p:cNvSpPr/>
          <p:nvPr/>
        </p:nvSpPr>
        <p:spPr>
          <a:xfrm>
            <a:off x="420694" y="5206119"/>
            <a:ext cx="11771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Gallery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2260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named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devices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(rack-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mounted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electronic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devices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ion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chamber</a:t>
            </a:r>
            <a:r>
              <a:rPr lang="sv-SE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BLM </a:t>
            </a:r>
            <a:r>
              <a:rPr lang="sv-SE" sz="2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highlighted</a:t>
            </a:r>
            <a:endParaRPr lang="sv-SE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E468B9-6743-4642-AF2D-46163030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0" y="27499"/>
            <a:ext cx="1391053" cy="637912"/>
          </a:xfrm>
        </p:spPr>
        <p:txBody>
          <a:bodyPr/>
          <a:lstStyle/>
          <a:p>
            <a:r>
              <a:rPr lang="en-US" dirty="0"/>
              <a:t>Scale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D14EF51-5C74-8F48-803D-3E089951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267378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 Light" charset="0"/>
              </a:rPr>
              <a:t>Beam Accounting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16" y="945281"/>
            <a:ext cx="8954984" cy="4823902"/>
          </a:xfrm>
        </p:spPr>
        <p:txBody>
          <a:bodyPr>
            <a:noAutofit/>
          </a:bodyPr>
          <a:lstStyle/>
          <a:p>
            <a:r>
              <a:rPr lang="en-US" dirty="0">
                <a:ea typeface="Gill Sans Light" charset="0"/>
              </a:rPr>
              <a:t>Measuring beam current and where it is lost</a:t>
            </a:r>
          </a:p>
          <a:p>
            <a:pPr lvl="1"/>
            <a:r>
              <a:rPr lang="en-US" dirty="0">
                <a:ea typeface="Gill Sans Light" charset="0"/>
              </a:rPr>
              <a:t>Constituents of beam extracted from ion source</a:t>
            </a:r>
          </a:p>
          <a:p>
            <a:pPr lvl="1"/>
            <a:r>
              <a:rPr lang="en-US" b="1" dirty="0">
                <a:ea typeface="Gill Sans Light" charset="0"/>
              </a:rPr>
              <a:t>Losses that damage or activate accelerator</a:t>
            </a:r>
          </a:p>
          <a:p>
            <a:pPr lvl="1"/>
            <a:r>
              <a:rPr lang="en-US" b="1" dirty="0">
                <a:ea typeface="Gill Sans Light" charset="0"/>
              </a:rPr>
              <a:t>Energy delivered to beam destinations</a:t>
            </a:r>
          </a:p>
          <a:p>
            <a:pPr lvl="1"/>
            <a:r>
              <a:rPr lang="en-US" dirty="0">
                <a:ea typeface="Gill Sans Light" charset="0"/>
              </a:rPr>
              <a:t>Beam leaving aperture and overheating target/dump components</a:t>
            </a:r>
          </a:p>
          <a:p>
            <a:r>
              <a:rPr lang="en-US" dirty="0">
                <a:ea typeface="Gill Sans Light" charset="0"/>
              </a:rPr>
              <a:t>Systems</a:t>
            </a:r>
          </a:p>
          <a:p>
            <a:pPr lvl="1"/>
            <a:r>
              <a:rPr lang="en-US" dirty="0">
                <a:ea typeface="Gill Sans Light" charset="0"/>
              </a:rPr>
              <a:t>Doppler</a:t>
            </a:r>
          </a:p>
          <a:p>
            <a:pPr lvl="1"/>
            <a:r>
              <a:rPr lang="en-US" dirty="0">
                <a:ea typeface="Gill Sans Light" charset="0"/>
              </a:rPr>
              <a:t>Faraday Cups</a:t>
            </a:r>
          </a:p>
          <a:p>
            <a:pPr lvl="1"/>
            <a:r>
              <a:rPr lang="en-US" b="1" dirty="0">
                <a:ea typeface="Gill Sans Light" charset="0"/>
              </a:rPr>
              <a:t>Beam Current Monitors</a:t>
            </a:r>
          </a:p>
          <a:p>
            <a:pPr lvl="1"/>
            <a:r>
              <a:rPr lang="en-US" b="1" dirty="0">
                <a:ea typeface="Gill Sans Light" charset="0"/>
              </a:rPr>
              <a:t>Beam Loss Monitors</a:t>
            </a:r>
          </a:p>
          <a:p>
            <a:pPr lvl="2"/>
            <a:r>
              <a:rPr lang="en-US" b="1" dirty="0">
                <a:ea typeface="Gill Sans Light" charset="0"/>
              </a:rPr>
              <a:t>Neutron detectors</a:t>
            </a:r>
          </a:p>
          <a:p>
            <a:pPr lvl="2"/>
            <a:r>
              <a:rPr lang="en-US" b="1" dirty="0">
                <a:ea typeface="Gill Sans Light" charset="0"/>
              </a:rPr>
              <a:t>Ion chambers</a:t>
            </a:r>
          </a:p>
          <a:p>
            <a:pPr lvl="1"/>
            <a:r>
              <a:rPr lang="en-US" dirty="0">
                <a:ea typeface="Gill Sans Light" charset="0"/>
              </a:rPr>
              <a:t>Aperture Monitors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BB4517-02AA-CE41-A6D3-01A468272C9A}"/>
              </a:ext>
            </a:extLst>
          </p:cNvPr>
          <p:cNvCxnSpPr>
            <a:cxnSpLocks/>
          </p:cNvCxnSpPr>
          <p:nvPr/>
        </p:nvCxnSpPr>
        <p:spPr>
          <a:xfrm>
            <a:off x="1397391" y="4003429"/>
            <a:ext cx="0" cy="168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6C176-CF12-0147-8CB6-CB629D67D3B4}"/>
              </a:ext>
            </a:extLst>
          </p:cNvPr>
          <p:cNvSpPr/>
          <p:nvPr/>
        </p:nvSpPr>
        <p:spPr>
          <a:xfrm>
            <a:off x="887520" y="5692943"/>
            <a:ext cx="103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To grave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1F72A-C9A1-2844-B05C-348743AFD3E9}"/>
              </a:ext>
            </a:extLst>
          </p:cNvPr>
          <p:cNvSpPr/>
          <p:nvPr/>
        </p:nvSpPr>
        <p:spPr>
          <a:xfrm>
            <a:off x="697520" y="3489010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From cradle</a:t>
            </a:r>
            <a:endParaRPr lang="en-US" sz="20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A9DA5FD-736A-1A47-A10A-C7C697B5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92305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Accounting: Current Monitors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0EFA737-BAE9-E641-8656-D612F58BF5C8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5"/>
            <a:ext cx="12192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0CE4D-3ECA-0A41-9018-C4A356D4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516" y="693409"/>
            <a:ext cx="3621741" cy="2416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1ECD54-3703-F143-8337-9CC10C7AC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542" y="3759187"/>
            <a:ext cx="2294431" cy="3018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D8DA5-6042-CA4F-8C64-F0578AD59B95}"/>
              </a:ext>
            </a:extLst>
          </p:cNvPr>
          <p:cNvSpPr txBox="1"/>
          <p:nvPr/>
        </p:nvSpPr>
        <p:spPr>
          <a:xfrm>
            <a:off x="989970" y="1058642"/>
            <a:ext cx="4388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AC Current transformers in superconducting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Integrated into vacuum flanged assembly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8EEF81-0558-D144-8A33-EACFEF3BB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387" y="3794800"/>
            <a:ext cx="2032425" cy="29833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03D11-C2D0-DD42-A709-5850AED39431}"/>
              </a:ext>
            </a:extLst>
          </p:cNvPr>
          <p:cNvSpPr txBox="1"/>
          <p:nvPr/>
        </p:nvSpPr>
        <p:spPr>
          <a:xfrm>
            <a:off x="4187771" y="4409324"/>
            <a:ext cx="3191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Signal handled by front end electronics before transmission to MTCA-based acquisition system.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~ mA accuracy, µs response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1A29C07-D064-1B41-A29B-25897E1C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285249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ea typeface="Gill Sans Light" charset="0"/>
              </a:rPr>
              <a:t>8</a:t>
            </a:fld>
            <a:endParaRPr lang="sv-SE" dirty="0">
              <a:ea typeface="Gill Sans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Gill Sans Light" charset="0"/>
              </a:rPr>
              <a:t>Beam Accounting: </a:t>
            </a:r>
            <a:br>
              <a:rPr lang="en-US" dirty="0">
                <a:ea typeface="Gill Sans Light" charset="0"/>
              </a:rPr>
            </a:br>
            <a:r>
              <a:rPr lang="en-US" dirty="0">
                <a:ea typeface="Gill Sans Light" charset="0"/>
              </a:rPr>
              <a:t>Beam Loss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7C957F-79FB-C849-8F1F-1FBBB72C97BE}"/>
              </a:ext>
            </a:extLst>
          </p:cNvPr>
          <p:cNvGrpSpPr/>
          <p:nvPr/>
        </p:nvGrpSpPr>
        <p:grpSpPr>
          <a:xfrm>
            <a:off x="85731" y="3692587"/>
            <a:ext cx="4251361" cy="2408952"/>
            <a:chOff x="184038" y="3083443"/>
            <a:chExt cx="5712368" cy="3236803"/>
          </a:xfrm>
        </p:grpSpPr>
        <p:pic>
          <p:nvPicPr>
            <p:cNvPr id="4" name="Picture 3" descr="sim2-1_dtl1-det2:_incoming_hitmap_zy_neutron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14" y="3083443"/>
              <a:ext cx="2400000" cy="1800000"/>
            </a:xfrm>
            <a:prstGeom prst="rect">
              <a:avLst/>
            </a:prstGeom>
          </p:spPr>
        </p:pic>
        <p:pic>
          <p:nvPicPr>
            <p:cNvPr id="11" name="Picture 10" descr="sim2-2_dtl1-det1:_incoming_hitmap_zx_neutro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38" y="4116643"/>
              <a:ext cx="2400000" cy="1800000"/>
            </a:xfrm>
            <a:prstGeom prst="rect">
              <a:avLst/>
            </a:prstGeom>
          </p:spPr>
        </p:pic>
        <p:pic>
          <p:nvPicPr>
            <p:cNvPr id="12" name="Picture 11" descr="sim2-0_dtl1-det2:_incoming_hitmap_zy_neutron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174" y="3504643"/>
              <a:ext cx="2400000" cy="1800000"/>
            </a:xfrm>
            <a:prstGeom prst="rect">
              <a:avLst/>
            </a:prstGeom>
          </p:spPr>
        </p:pic>
        <p:pic>
          <p:nvPicPr>
            <p:cNvPr id="13" name="Content Placeholder 4" descr="dtl1-det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" b="235"/>
            <a:stretch>
              <a:fillRect/>
            </a:stretch>
          </p:blipFill>
          <p:spPr>
            <a:xfrm>
              <a:off x="3304118" y="4808313"/>
              <a:ext cx="2592288" cy="1425658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024198" y="5734890"/>
              <a:ext cx="1008112" cy="585356"/>
              <a:chOff x="6516216" y="5147900"/>
              <a:chExt cx="1008112" cy="58535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7092280" y="5157192"/>
                <a:ext cx="0" cy="567680"/>
              </a:xfrm>
              <a:prstGeom prst="line">
                <a:avLst/>
              </a:prstGeom>
              <a:ln cap="flat">
                <a:solidFill>
                  <a:schemeClr val="tx1"/>
                </a:solidFill>
                <a:round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6516216" y="5733256"/>
                <a:ext cx="584448" cy="0"/>
              </a:xfrm>
              <a:prstGeom prst="line">
                <a:avLst/>
              </a:prstGeom>
              <a:ln cap="flat">
                <a:solidFill>
                  <a:schemeClr val="tx1"/>
                </a:solidFill>
                <a:round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7092280" y="5229200"/>
                <a:ext cx="360040" cy="495672"/>
              </a:xfrm>
              <a:prstGeom prst="line">
                <a:avLst/>
              </a:prstGeom>
              <a:ln cap="flat">
                <a:solidFill>
                  <a:schemeClr val="tx1"/>
                </a:solidFill>
                <a:round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588224" y="5363924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 Light" panose="020F0302020204030204" pitchFamily="34" charset="0"/>
                    <a:ea typeface="Gill Sans Light" charset="0"/>
                    <a:cs typeface="Calibri Light" panose="020F0302020204030204" pitchFamily="34" charset="0"/>
                  </a:rPr>
                  <a:t>x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04248" y="5147900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 Light" panose="020F0302020204030204" pitchFamily="34" charset="0"/>
                    <a:ea typeface="Gill Sans Light" charset="0"/>
                    <a:cs typeface="Calibri Light" panose="020F0302020204030204" pitchFamily="34" charset="0"/>
                  </a:rPr>
                  <a:t>y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36296" y="530120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 Light" panose="020F0302020204030204" pitchFamily="34" charset="0"/>
                    <a:ea typeface="Gill Sans Light" charset="0"/>
                    <a:cs typeface="Calibri Light" panose="020F0302020204030204" pitchFamily="34" charset="0"/>
                  </a:rPr>
                  <a:t>z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3553752" y="6505950"/>
            <a:ext cx="1097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I. </a:t>
            </a:r>
            <a:r>
              <a:rPr lang="en-US" sz="1400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Kittelmann</a:t>
            </a:r>
            <a:endParaRPr lang="en-US" sz="1400" dirty="0"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177" y="1578979"/>
            <a:ext cx="2554638" cy="25820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88935" y="868573"/>
            <a:ext cx="366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 SCL</a:t>
            </a: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: MARS simulation.</a:t>
            </a:r>
            <a:b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dose from point loss @ 2 GeV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6118" y="1450694"/>
            <a:ext cx="3520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Neutron hit maps from GEANT4 for 3 different localized loss locations along the DTL tank1: possible correlation of the distribution peak position with the loss location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23529" y="3994772"/>
            <a:ext cx="85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M. </a:t>
            </a:r>
            <a:r>
              <a:rPr lang="en-US" sz="1400" dirty="0" err="1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Jarosz</a:t>
            </a:r>
            <a:endParaRPr lang="en-US" sz="1400" dirty="0"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BEB68A1-3BF6-B44E-9361-0D644303A3A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55" y="5173813"/>
            <a:ext cx="2470141" cy="130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2B9B4-9626-7C42-8226-C157D4BF9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7654" y="2923898"/>
            <a:ext cx="2468850" cy="312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DDBBD-5372-6346-885C-889715786E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207"/>
          <a:stretch/>
        </p:blipFill>
        <p:spPr>
          <a:xfrm>
            <a:off x="10051327" y="6098551"/>
            <a:ext cx="1461504" cy="3202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69C5A9-4284-814F-BDD9-1754917314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9118"/>
          <a:stretch/>
        </p:blipFill>
        <p:spPr>
          <a:xfrm>
            <a:off x="10116149" y="6425769"/>
            <a:ext cx="1226720" cy="3202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7392D2-95FA-3141-A80A-41E3CC36BEEA}"/>
              </a:ext>
            </a:extLst>
          </p:cNvPr>
          <p:cNvSpPr txBox="1"/>
          <p:nvPr/>
        </p:nvSpPr>
        <p:spPr>
          <a:xfrm>
            <a:off x="5409099" y="4372059"/>
            <a:ext cx="3252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SCL </a:t>
            </a: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GEANT4 simulations commencing with more detailed 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E32716-C3D4-DE40-980B-172F2EA245EF}"/>
              </a:ext>
            </a:extLst>
          </p:cNvPr>
          <p:cNvSpPr txBox="1"/>
          <p:nvPr/>
        </p:nvSpPr>
        <p:spPr>
          <a:xfrm>
            <a:off x="9281485" y="325455"/>
            <a:ext cx="2735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Photon background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X-Ray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Real-time background subtract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Particle discrimination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90C873-B56C-C84A-8503-90FD8419E12A}"/>
              </a:ext>
            </a:extLst>
          </p:cNvPr>
          <p:cNvSpPr/>
          <p:nvPr/>
        </p:nvSpPr>
        <p:spPr>
          <a:xfrm>
            <a:off x="10026840" y="2522324"/>
            <a:ext cx="151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(SNS example)</a:t>
            </a:r>
          </a:p>
        </p:txBody>
      </p:sp>
    </p:spTree>
    <p:extLst>
      <p:ext uri="{BB962C8B-B14F-4D97-AF65-F5344CB8AC3E}">
        <p14:creationId xmlns:p14="http://schemas.microsoft.com/office/powerpoint/2010/main" val="409951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A284-81A2-8347-A287-D9862681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Accounting: Neutron Detectors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CA3BDD8-D2AC-D14A-8DF4-B8C717068FFF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4792"/>
            <a:ext cx="12192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A5434-F8C6-F041-85C4-A3B42AE40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51" y="4054934"/>
            <a:ext cx="6166045" cy="2672080"/>
          </a:xfrm>
          <a:prstGeom prst="rect">
            <a:avLst/>
          </a:prstGeom>
        </p:spPr>
      </p:pic>
      <p:pic>
        <p:nvPicPr>
          <p:cNvPr id="8" name="Image 18">
            <a:extLst>
              <a:ext uri="{FF2B5EF4-FFF2-40B4-BE49-F238E27FC236}">
                <a16:creationId xmlns:a16="http://schemas.microsoft.com/office/drawing/2014/main" id="{4A3168EF-36CE-D94D-ABBB-FDAAEED77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49875" y="1050714"/>
            <a:ext cx="2163997" cy="165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F592B8-D888-F44E-9DD0-9CCCEC4AB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623" y="1029641"/>
            <a:ext cx="2503195" cy="2171824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7C6FEE3B-76E2-AB43-962F-E5C0A659DA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0"/>
          <a:stretch/>
        </p:blipFill>
        <p:spPr>
          <a:xfrm>
            <a:off x="8011047" y="1029641"/>
            <a:ext cx="3414091" cy="2177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8AC026-CA86-8740-BEE0-3401C083A831}"/>
              </a:ext>
            </a:extLst>
          </p:cNvPr>
          <p:cNvSpPr txBox="1"/>
          <p:nvPr/>
        </p:nvSpPr>
        <p:spPr>
          <a:xfrm>
            <a:off x="4086102" y="629531"/>
            <a:ext cx="3814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Birmingham 40 MeV protons on 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48B5D-75CF-E246-86F3-9464816FE6E5}"/>
              </a:ext>
            </a:extLst>
          </p:cNvPr>
          <p:cNvSpPr txBox="1"/>
          <p:nvPr/>
        </p:nvSpPr>
        <p:spPr>
          <a:xfrm>
            <a:off x="8476683" y="633960"/>
            <a:ext cx="294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IPHI 3 MeV protons on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51D81-D7EF-0242-9F0A-20B5F13293AC}"/>
              </a:ext>
            </a:extLst>
          </p:cNvPr>
          <p:cNvSpPr txBox="1"/>
          <p:nvPr/>
        </p:nvSpPr>
        <p:spPr>
          <a:xfrm>
            <a:off x="6135056" y="3727331"/>
            <a:ext cx="4431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Draft of FPGA architecture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04890E-E0C6-1A43-AA68-7FB5B1825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95" y="1353061"/>
            <a:ext cx="2135232" cy="14809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398215-C622-D24A-9CC4-6556F3B63A47}"/>
              </a:ext>
            </a:extLst>
          </p:cNvPr>
          <p:cNvSpPr/>
          <p:nvPr/>
        </p:nvSpPr>
        <p:spPr>
          <a:xfrm>
            <a:off x="1030722" y="4166147"/>
            <a:ext cx="4004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Neutron event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Handle pile-up and transition to current readout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Continuously buffered data acquisition with trigger system </a:t>
            </a:r>
            <a:b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(Data on Demand – feature shared with other systems)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3093A-E747-B34B-B11F-D6C23CEA8473}"/>
              </a:ext>
            </a:extLst>
          </p:cNvPr>
          <p:cNvSpPr txBox="1"/>
          <p:nvPr/>
        </p:nvSpPr>
        <p:spPr>
          <a:xfrm>
            <a:off x="146664" y="6488668"/>
            <a:ext cx="1842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CEA, ESS-Lund, </a:t>
            </a:r>
            <a:r>
              <a:rPr lang="en-US" sz="1600" dirty="0" err="1">
                <a:latin typeface="+mj-lt"/>
              </a:rPr>
              <a:t>Łodz</a:t>
            </a:r>
            <a:endParaRPr lang="en-US" sz="1600" dirty="0">
              <a:latin typeface="+mj-lt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B7D7253-CC1D-3843-A4B0-180448D8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111611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15961</TotalTime>
  <Words>1018</Words>
  <Application>Microsoft Macintosh PowerPoint</Application>
  <PresentationFormat>Widescreen</PresentationFormat>
  <Paragraphs>202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Gill Sans</vt:lpstr>
      <vt:lpstr>Gill Sans Light</vt:lpstr>
      <vt:lpstr>Gill Sans SemiBold</vt:lpstr>
      <vt:lpstr>Wingdings</vt:lpstr>
      <vt:lpstr>Office Theme</vt:lpstr>
      <vt:lpstr>OVERVIEW OF THE  ESS BEAM DIAGNOSTICS</vt:lpstr>
      <vt:lpstr>Outline</vt:lpstr>
      <vt:lpstr>ESS Diagnostics:  22 Partners and Collaborators</vt:lpstr>
      <vt:lpstr>PowerPoint Presentation</vt:lpstr>
      <vt:lpstr>Scale</vt:lpstr>
      <vt:lpstr>Beam Accounting</vt:lpstr>
      <vt:lpstr>Beam Accounting: Current Monitors</vt:lpstr>
      <vt:lpstr>Beam Accounting:  Beam Loss</vt:lpstr>
      <vt:lpstr>Beam Accounting: Neutron Detectors</vt:lpstr>
      <vt:lpstr>Beam Accounting: Ion Chamber Loss Monitors</vt:lpstr>
      <vt:lpstr>Centroid Measurements: Beam Position and Phase</vt:lpstr>
      <vt:lpstr>Centroid Measurements: Beam Position and Phase</vt:lpstr>
      <vt:lpstr>Beam Distribution Measurements</vt:lpstr>
      <vt:lpstr>Distribution Measurements: Invasive Profile: Wire Scanners, BSM</vt:lpstr>
      <vt:lpstr>Distribution Measurements: Wire Scanner Electronics</vt:lpstr>
      <vt:lpstr>Distribution Measurement: Measure Long Beam Pulses with Non-invasive Profile Monitors</vt:lpstr>
      <vt:lpstr>Protection from Beam Loss</vt:lpstr>
      <vt:lpstr>Differential Measurements</vt:lpstr>
      <vt:lpstr>Outlook Putting it all together</vt:lpstr>
      <vt:lpstr>Thank you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STATUS OF DIAGNOSTICS FOR THE ESS PROJECT</dc:title>
  <dc:creator>Tom Shea</dc:creator>
  <cp:lastModifiedBy>Tom Shea</cp:lastModifiedBy>
  <cp:revision>315</cp:revision>
  <dcterms:created xsi:type="dcterms:W3CDTF">2017-08-13T17:06:27Z</dcterms:created>
  <dcterms:modified xsi:type="dcterms:W3CDTF">2018-06-13T08:11:05Z</dcterms:modified>
</cp:coreProperties>
</file>