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1"/>
    <p:sldMasterId id="2147483677" r:id="rId2"/>
  </p:sldMasterIdLst>
  <p:notesMasterIdLst>
    <p:notesMasterId r:id="rId5"/>
  </p:notesMasterIdLst>
  <p:handoutMasterIdLst>
    <p:handoutMasterId r:id="rId6"/>
  </p:handoutMasterIdLst>
  <p:sldIdLst>
    <p:sldId id="410" r:id="rId3"/>
    <p:sldId id="412" r:id="rId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32">
          <p15:clr>
            <a:srgbClr val="A4A3A4"/>
          </p15:clr>
        </p15:guide>
        <p15:guide id="2" orient="horz" pos="908">
          <p15:clr>
            <a:srgbClr val="A4A3A4"/>
          </p15:clr>
        </p15:guide>
        <p15:guide id="3" pos="4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  <a:srgbClr val="E9EDF4"/>
    <a:srgbClr val="CC0099"/>
    <a:srgbClr val="00E100"/>
    <a:srgbClr val="FFFF66"/>
    <a:srgbClr val="FFCC00"/>
    <a:srgbClr val="0094CA"/>
    <a:srgbClr val="0066FF"/>
    <a:srgbClr val="FF5050"/>
    <a:srgbClr val="FF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2" autoAdjust="0"/>
    <p:restoredTop sz="99518" autoAdjust="0"/>
  </p:normalViewPr>
  <p:slideViewPr>
    <p:cSldViewPr snapToGrid="0" snapToObjects="1">
      <p:cViewPr varScale="1">
        <p:scale>
          <a:sx n="104" d="100"/>
          <a:sy n="104" d="100"/>
        </p:scale>
        <p:origin x="114" y="138"/>
      </p:cViewPr>
      <p:guideLst>
        <p:guide orient="horz" pos="1232"/>
        <p:guide orient="horz" pos="908"/>
        <p:guide pos="4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03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AE58-0CB7-2B49-BC2B-99543F812727}" type="datetimeFigureOut">
              <a:rPr lang="sv-SE" smtClean="0"/>
              <a:t>2018-03-07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0A657-9475-004C-BDED-BB6C61EC9492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64104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41830-0E87-9D46-A15F-C0C0B780FA23}" type="datetimeFigureOut">
              <a:rPr lang="sv-SE" smtClean="0"/>
              <a:t>2018-03-07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0035E-6164-C447-BCFF-46EC70F74028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9421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687098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01167-117F-420C-9F45-458E836B1790}" type="datetime1">
              <a:rPr lang="sv-SE" smtClean="0"/>
              <a:t>2018-03-07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661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F1B5-19A1-41D4-B931-AF48A1AC2F9B}" type="datetime1">
              <a:rPr lang="sv-SE" smtClean="0"/>
              <a:t>2018-03-07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4170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cxnSp>
        <p:nvCxnSpPr>
          <p:cNvPr id="3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624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text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42900" indent="-342900" algn="l">
              <a:lnSpc>
                <a:spcPct val="90000"/>
              </a:lnSpc>
              <a:buFont typeface="Arial"/>
              <a:buChar char="•"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6" name="Rektangel med rundade hörn 5"/>
          <p:cNvSpPr/>
          <p:nvPr userDrawn="1"/>
        </p:nvSpPr>
        <p:spPr>
          <a:xfrm>
            <a:off x="6205857" y="1955801"/>
            <a:ext cx="2479040" cy="2479040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373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text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chemeClr val="bg1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FFFFFF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  <a:p>
            <a:pPr lvl="1"/>
            <a:r>
              <a:rPr lang="sv-SE" dirty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/>
              <a:t>Blue bullet page</a:t>
            </a:r>
          </a:p>
        </p:txBody>
      </p:sp>
      <p:cxnSp>
        <p:nvCxnSpPr>
          <p:cNvPr id="4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765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bil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93513" y="1955801"/>
            <a:ext cx="4766944" cy="3780620"/>
          </a:xfrm>
        </p:spPr>
        <p:txBody>
          <a:bodyPr lIns="0" tIns="0" rIns="0" bIns="0">
            <a:noAutofit/>
          </a:bodyPr>
          <a:lstStyle>
            <a:lvl1pPr marL="396900" marR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 sz="2400" b="0">
                <a:solidFill>
                  <a:srgbClr val="0094CA"/>
                </a:solidFill>
              </a:defRPr>
            </a:lvl1pPr>
            <a:lvl2pPr marL="648000" marR="0" indent="-234000" algn="l" defTabSz="4572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Pct val="75000"/>
              <a:buFont typeface="Lucida Grande"/>
              <a:buChar char="-"/>
              <a:tabLst/>
              <a:defRPr sz="1800" baseline="0">
                <a:solidFill>
                  <a:srgbClr val="0094CA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  <a:p>
            <a:pPr lvl="1"/>
            <a:r>
              <a:rPr lang="sv-SE" dirty="0"/>
              <a:t>Test sub bullet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93512" y="-1"/>
            <a:ext cx="5762624" cy="1441451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/>
              <a:t>White bullet page</a:t>
            </a:r>
          </a:p>
        </p:txBody>
      </p:sp>
      <p:cxnSp>
        <p:nvCxnSpPr>
          <p:cNvPr id="4" name="Rak 5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62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8913" y="0"/>
            <a:ext cx="6067426" cy="1441531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69993" y="1964945"/>
            <a:ext cx="6536399" cy="403898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0124A-1269-4A82-9CD6-F217771AACC3}" type="datetime1">
              <a:rPr lang="sv-SE" smtClean="0">
                <a:latin typeface="Calibri"/>
              </a:rPr>
              <a:t>2018-03-07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‹Nº›</a:t>
            </a:fld>
            <a:endParaRPr lang="sv-SE">
              <a:latin typeface="Calibri"/>
            </a:endParaRPr>
          </a:p>
        </p:txBody>
      </p:sp>
      <p:cxnSp>
        <p:nvCxnSpPr>
          <p:cNvPr id="7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485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26A2-1382-4128-A41F-7A0D58C65048}" type="datetime1">
              <a:rPr lang="sv-SE" smtClean="0">
                <a:latin typeface="Calibri"/>
              </a:rPr>
              <a:t>2018-03-07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‹Nº›</a:t>
            </a:fld>
            <a:endParaRPr lang="sv-SE">
              <a:latin typeface="Calibri"/>
            </a:endParaRPr>
          </a:p>
        </p:txBody>
      </p:sp>
      <p:cxnSp>
        <p:nvCxnSpPr>
          <p:cNvPr id="7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283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11EA-695A-4791-9DA2-DD0D5A8D94C6}" type="datetime1">
              <a:rPr lang="sv-SE" smtClean="0">
                <a:latin typeface="Calibri"/>
              </a:rPr>
              <a:t>2018-03-07</a:t>
            </a:fld>
            <a:endParaRPr lang="sv-SE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‹Nº›</a:t>
            </a:fld>
            <a:endParaRPr lang="sv-SE">
              <a:latin typeface="Calibri"/>
            </a:endParaRPr>
          </a:p>
        </p:txBody>
      </p:sp>
      <p:cxnSp>
        <p:nvCxnSpPr>
          <p:cNvPr id="8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617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A4C5-CD3F-419F-9FAF-8131295A15F1}" type="datetime1">
              <a:rPr lang="sv-SE" smtClean="0">
                <a:latin typeface="Calibri"/>
              </a:rPr>
              <a:t>2018-03-07</a:t>
            </a:fld>
            <a:endParaRPr lang="sv-SE">
              <a:latin typeface="Calibri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‹Nº›</a:t>
            </a:fld>
            <a:endParaRPr lang="sv-SE">
              <a:latin typeface="Calibri"/>
            </a:endParaRPr>
          </a:p>
        </p:txBody>
      </p:sp>
      <p:cxnSp>
        <p:nvCxnSpPr>
          <p:cNvPr id="10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34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8640-21E4-4DF7-82E4-489CAFEF9DED}" type="datetime1">
              <a:rPr lang="sv-SE" smtClean="0"/>
              <a:t>2018-03-07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48099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515100"/>
            <a:ext cx="1046285" cy="281354"/>
          </a:xfrm>
        </p:spPr>
        <p:txBody>
          <a:bodyPr/>
          <a:lstStyle/>
          <a:p>
            <a:fld id="{779B4711-C7EC-4FCD-B532-1DF72AC9585E}" type="datetime1">
              <a:rPr lang="sv-SE" smtClean="0">
                <a:latin typeface="Calibri"/>
              </a:rPr>
              <a:t>2018-03-07</a:t>
            </a:fld>
            <a:endParaRPr lang="sv-SE">
              <a:latin typeface="Calibri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2655277" y="6515100"/>
            <a:ext cx="3897923" cy="281354"/>
          </a:xfrm>
        </p:spPr>
        <p:txBody>
          <a:bodyPr/>
          <a:lstStyle>
            <a:lvl1pPr>
              <a:defRPr i="1"/>
            </a:lvl1pPr>
          </a:lstStyle>
          <a:p>
            <a:r>
              <a:rPr lang="en-US"/>
              <a:t>Confidential: For ESS internal restricted usage only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036168" y="6515100"/>
            <a:ext cx="650631" cy="281354"/>
          </a:xfrm>
        </p:spPr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‹Nº›</a:t>
            </a:fld>
            <a:endParaRPr lang="sv-SE">
              <a:latin typeface="Calibri"/>
            </a:endParaRPr>
          </a:p>
        </p:txBody>
      </p:sp>
      <p:cxnSp>
        <p:nvCxnSpPr>
          <p:cNvPr id="6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6173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0EB3-1275-490F-86ED-24C4C2BB1B85}" type="datetime1">
              <a:rPr lang="sv-SE" smtClean="0">
                <a:latin typeface="Calibri"/>
              </a:rPr>
              <a:t>2018-03-07</a:t>
            </a:fld>
            <a:endParaRPr lang="sv-SE">
              <a:latin typeface="Calibri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‹Nº›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5869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80C9-C9BE-4098-B06A-E91382C3258D}" type="datetime1">
              <a:rPr lang="sv-SE" smtClean="0">
                <a:latin typeface="Calibri"/>
              </a:rPr>
              <a:t>2018-03-07</a:t>
            </a:fld>
            <a:endParaRPr lang="sv-SE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‹Nº›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49386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A73A-2386-472F-A860-E3421B6157F0}" type="datetime1">
              <a:rPr lang="sv-SE" smtClean="0">
                <a:latin typeface="Calibri"/>
              </a:rPr>
              <a:t>2018-03-07</a:t>
            </a:fld>
            <a:endParaRPr lang="sv-SE">
              <a:latin typeface="Calibri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‹Nº›</a:t>
            </a:fld>
            <a:endParaRPr lang="sv-SE">
              <a:latin typeface="Calibri"/>
            </a:endParaRPr>
          </a:p>
        </p:txBody>
      </p:sp>
      <p:cxnSp>
        <p:nvCxnSpPr>
          <p:cNvPr id="8" name="Rak 7"/>
          <p:cNvCxnSpPr/>
          <p:nvPr userDrawn="1"/>
        </p:nvCxnSpPr>
        <p:spPr>
          <a:xfrm>
            <a:off x="-326073" y="1452399"/>
            <a:ext cx="9696394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3444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26B2-1083-4668-8764-A3C4D41FED4E}" type="datetime1">
              <a:rPr lang="sv-SE" smtClean="0">
                <a:latin typeface="Calibri"/>
              </a:rPr>
              <a:t>2018-03-07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‹Nº›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08054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E4E0-BDD5-4662-A004-134C0E4ABA08}" type="datetime1">
              <a:rPr lang="sv-SE" smtClean="0">
                <a:latin typeface="Calibri"/>
              </a:rPr>
              <a:t>2018-03-07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‹Nº›</a:t>
            </a:fld>
            <a:endParaRPr lang="sv-SE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5469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äng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682749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  <a:latin typeface="Calibri"/>
            </a:endParaRPr>
          </a:p>
        </p:txBody>
      </p:sp>
      <p:pic>
        <p:nvPicPr>
          <p:cNvPr id="11" name="Bildobjekt 10" descr="ESS-logga-blå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756" y="362809"/>
            <a:ext cx="1728000" cy="924480"/>
          </a:xfrm>
          <a:prstGeom prst="rect">
            <a:avLst/>
          </a:prstGeom>
        </p:spPr>
      </p:pic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C515B-C211-4A0B-A0EA-E8995A75CF00}" type="datetime1">
              <a:rPr lang="sv-SE" smtClean="0">
                <a:latin typeface="Calibri"/>
              </a:rPr>
              <a:t>2018-03-07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>
                <a:latin typeface="Calibri"/>
              </a:rPr>
              <a:pPr/>
              <a:t>‹Nº›</a:t>
            </a:fld>
            <a:endParaRPr lang="sv-SE">
              <a:latin typeface="Calibri"/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622138" y="130718"/>
            <a:ext cx="6290083" cy="147002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>
              <a:defRPr sz="4000">
                <a:solidFill>
                  <a:srgbClr val="0094CA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545892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93147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EB99-AC6E-48D2-952D-3D83B6391950}" type="datetime1">
              <a:rPr lang="sv-SE" smtClean="0"/>
              <a:t>2018-03-07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933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4A36-D68D-4694-87DB-DFA8FA4CFE26}" type="datetime1">
              <a:rPr lang="sv-SE" smtClean="0"/>
              <a:t>2018-03-07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Confidential: For ESS internal restricted usage only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610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222C4-E157-4E53-9EF8-232316FE09CC}" type="datetime1">
              <a:rPr lang="sv-SE" smtClean="0"/>
              <a:t>2018-03-07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Confidential: For ESS internal restricted usage only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633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3802-762A-4A6E-A1BC-2EB1229795D8}" type="datetime1">
              <a:rPr lang="sv-SE" smtClean="0"/>
              <a:t>2018-03-07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Confidential: For ESS internal restricted usage only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2865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E932-36F6-4388-A044-AA7A78DE8FDE}" type="datetime1">
              <a:rPr lang="sv-SE" smtClean="0"/>
              <a:t>2018-03-07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Confidential: For ESS internal restricted usage only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306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2D74-2346-4358-902A-DA156CC04F9A}" type="datetime1">
              <a:rPr lang="sv-SE" smtClean="0"/>
              <a:t>2018-03-07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Confidential: For ESS internal restricted usage only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005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37F66-422D-4DAE-AE18-D60629C43F89}" type="datetime1">
              <a:rPr lang="sv-SE" smtClean="0"/>
              <a:t>2018-03-07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Confidential: For ESS internal restricted usage only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393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EB55F-3AE4-4AA8-BBE5-D2F4D522B413}" type="datetime1">
              <a:rPr lang="sv-SE" smtClean="0"/>
              <a:t>2018-03-07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Confidential: For ESS internal restricted usage only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797C7-3D02-2A4F-97AD-9EB2A99A67F0}" type="slidenum">
              <a:rPr lang="sv-SE" smtClean="0"/>
              <a:t>‹Nº›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304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93511" y="1964945"/>
            <a:ext cx="6536399" cy="40389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94CA"/>
                </a:solidFill>
              </a:defRPr>
            </a:lvl1pPr>
          </a:lstStyle>
          <a:p>
            <a:fld id="{64DD356A-05C0-4661-BD85-91B68063E911}" type="datetime1">
              <a:rPr lang="sv-SE" smtClean="0">
                <a:latin typeface="Calibri"/>
              </a:rPr>
              <a:t>2018-03-07</a:t>
            </a:fld>
            <a:endParaRPr lang="sv-SE">
              <a:latin typeface="Calibri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94CA"/>
                </a:solidFill>
              </a:defRPr>
            </a:lvl1pPr>
          </a:lstStyle>
          <a:p>
            <a:r>
              <a:rPr lang="en-US">
                <a:latin typeface="Calibri"/>
              </a:rPr>
              <a:t>Confidential: For ESS internal restricted usage only</a:t>
            </a:r>
            <a:endParaRPr lang="sv-SE">
              <a:latin typeface="Calibri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94CA"/>
                </a:solidFill>
              </a:defRPr>
            </a:lvl1pPr>
          </a:lstStyle>
          <a:p>
            <a:fld id="{038C62C7-F79B-CD4A-A5DF-5683BBEC4A65}" type="slidenum">
              <a:rPr lang="sv-SE" smtClean="0">
                <a:latin typeface="Calibri"/>
              </a:rPr>
              <a:pPr/>
              <a:t>‹Nº›</a:t>
            </a:fld>
            <a:endParaRPr lang="sv-SE">
              <a:latin typeface="Calibri"/>
            </a:endParaRPr>
          </a:p>
        </p:txBody>
      </p:sp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  <a:latin typeface="Calibri"/>
            </a:endParaRPr>
          </a:p>
        </p:txBody>
      </p:sp>
      <p:pic>
        <p:nvPicPr>
          <p:cNvPr id="8" name="Bildobjekt 7" descr="ESS-vit-logga.pn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974" y="378759"/>
            <a:ext cx="1359826" cy="727507"/>
          </a:xfrm>
          <a:prstGeom prst="rect">
            <a:avLst/>
          </a:prstGeom>
        </p:spPr>
      </p:pic>
      <p:sp>
        <p:nvSpPr>
          <p:cNvPr id="11" name="Platshållare för rubrik 10"/>
          <p:cNvSpPr>
            <a:spLocks noGrp="1"/>
          </p:cNvSpPr>
          <p:nvPr>
            <p:ph type="title"/>
          </p:nvPr>
        </p:nvSpPr>
        <p:spPr>
          <a:xfrm>
            <a:off x="593512" y="-1"/>
            <a:ext cx="5762624" cy="144145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937341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ts val="2400"/>
        </a:lnSpc>
        <a:spcBef>
          <a:spcPct val="20000"/>
        </a:spcBef>
        <a:spcAft>
          <a:spcPts val="1200"/>
        </a:spcAft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 typeface="Wingdings" charset="2"/>
        <a:buNone/>
        <a:defRPr sz="2000" kern="1200">
          <a:solidFill>
            <a:srgbClr val="0094CA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6.jpg"/><Relationship Id="rId2" Type="http://schemas.openxmlformats.org/officeDocument/2006/relationships/hyperlink" Target="http://www.europeanspallationsource.se/" TargetMode="Externa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12777"/>
            <a:ext cx="9144000" cy="5445224"/>
          </a:xfrm>
          <a:prstGeom prst="rect">
            <a:avLst/>
          </a:prstGeom>
          <a:solidFill>
            <a:srgbClr val="00A1D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ruta 3"/>
          <p:cNvSpPr txBox="1"/>
          <p:nvPr/>
        </p:nvSpPr>
        <p:spPr>
          <a:xfrm>
            <a:off x="0" y="5274120"/>
            <a:ext cx="9144000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>
                <a:solidFill>
                  <a:srgbClr val="FFFFFF"/>
                </a:solidFill>
              </a:rPr>
              <a:t>Txema</a:t>
            </a:r>
            <a:r>
              <a:rPr lang="en-GB" sz="2400" dirty="0">
                <a:solidFill>
                  <a:srgbClr val="FFFFFF"/>
                </a:solidFill>
              </a:rPr>
              <a:t> de la Fuente (</a:t>
            </a:r>
            <a:r>
              <a:rPr lang="en-GB" sz="2000" dirty="0" err="1">
                <a:solidFill>
                  <a:srgbClr val="FFFFFF"/>
                </a:solidFill>
              </a:rPr>
              <a:t>JEMA</a:t>
            </a:r>
            <a:r>
              <a:rPr lang="en-GB" sz="2000" dirty="0">
                <a:solidFill>
                  <a:srgbClr val="FFFFFF"/>
                </a:solidFill>
              </a:rPr>
              <a:t>)</a:t>
            </a:r>
          </a:p>
          <a:p>
            <a:pPr algn="ctr">
              <a:lnSpc>
                <a:spcPct val="120000"/>
              </a:lnSpc>
            </a:pPr>
            <a:r>
              <a:rPr lang="en-GB" dirty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dirty="0">
              <a:solidFill>
                <a:srgbClr val="FFFFFF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en-GB" dirty="0">
                <a:solidFill>
                  <a:srgbClr val="FFFFFF"/>
                </a:solidFill>
              </a:rPr>
              <a:t>Critical Design Review on 660kVA klystron modulators for RFQ/DTL and </a:t>
            </a:r>
            <a:r>
              <a:rPr lang="en-GB" dirty="0" err="1">
                <a:solidFill>
                  <a:srgbClr val="FFFFFF"/>
                </a:solidFill>
              </a:rPr>
              <a:t>MBeta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246617"/>
            <a:ext cx="5706219" cy="3801533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245534" y="4172483"/>
            <a:ext cx="86190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algn="ctr"/>
            <a:r>
              <a:rPr lang="en-US" sz="2500" b="1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  <a:sym typeface="Helvetica" charset="0"/>
              </a:rPr>
              <a:t>S5.1 – </a:t>
            </a:r>
            <a:r>
              <a:rPr lang="en-US" sz="2500" b="1" dirty="0" err="1">
                <a:solidFill>
                  <a:schemeClr val="bg1"/>
                </a:solidFill>
                <a:latin typeface="Arial"/>
                <a:ea typeface="ＭＳ Ｐゴシック" charset="0"/>
                <a:cs typeface="Arial"/>
                <a:sym typeface="Helvetica" charset="0"/>
              </a:rPr>
              <a:t>JEMA</a:t>
            </a:r>
            <a:r>
              <a:rPr lang="en-US" sz="2500" b="1" dirty="0">
                <a:solidFill>
                  <a:schemeClr val="bg1"/>
                </a:solidFill>
                <a:latin typeface="Arial"/>
                <a:ea typeface="ＭＳ Ｐゴシック" charset="0"/>
                <a:cs typeface="Arial"/>
                <a:sym typeface="Helvetica" charset="0"/>
              </a:rPr>
              <a:t> policy in CE marking </a:t>
            </a:r>
          </a:p>
        </p:txBody>
      </p:sp>
      <p:pic>
        <p:nvPicPr>
          <p:cNvPr id="9" name="Bildobjekt 5" descr="ESS-vit-logg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412" y="161950"/>
            <a:ext cx="2082800" cy="1114297"/>
          </a:xfrm>
          <a:prstGeom prst="rect">
            <a:avLst/>
          </a:prstGeom>
          <a:solidFill>
            <a:srgbClr val="00A1DA"/>
          </a:solidFill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412" y="164778"/>
            <a:ext cx="2319330" cy="1247999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774A6BA-5596-48EF-BEBD-C392B007C15E}"/>
              </a:ext>
            </a:extLst>
          </p:cNvPr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8"/>
          <a:stretch/>
        </p:blipFill>
        <p:spPr bwMode="auto">
          <a:xfrm>
            <a:off x="6620412" y="1583907"/>
            <a:ext cx="2319330" cy="940339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AB4B8167-65AB-40D7-BA0C-A511B7E90D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27928" y="2684129"/>
            <a:ext cx="2311813" cy="94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499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29564" y="313581"/>
            <a:ext cx="6315703" cy="7686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200" b="1" i="0" u="none" kern="1200">
                <a:solidFill>
                  <a:srgbClr val="006585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/>
            <a:r>
              <a:rPr lang="en-US" sz="25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CE marking</a:t>
            </a:r>
          </a:p>
          <a:p>
            <a:pPr algn="l"/>
            <a:endParaRPr lang="en-US" sz="2200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BE6D334-1CC8-4752-95C4-8ECF4386185E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8"/>
          <a:stretch/>
        </p:blipFill>
        <p:spPr bwMode="auto">
          <a:xfrm>
            <a:off x="5532583" y="415636"/>
            <a:ext cx="1653306" cy="703759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6DFDB874-556C-4A1D-A8F9-8352BF09E3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8862" y="415636"/>
            <a:ext cx="1721360" cy="703760"/>
          </a:xfrm>
          <a:prstGeom prst="rect">
            <a:avLst/>
          </a:prstGeom>
        </p:spPr>
      </p:pic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BCD1493-3FF8-45B4-8D4B-46678EDF0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799" y="6485654"/>
            <a:ext cx="461817" cy="365125"/>
          </a:xfrm>
        </p:spPr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</a:t>
            </a:fld>
            <a:endParaRPr lang="sv-SE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1715FF-9744-4030-A619-0B99A9190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4219"/>
          </a:xfrm>
        </p:spPr>
        <p:txBody>
          <a:bodyPr>
            <a:noAutofit/>
          </a:bodyPr>
          <a:lstStyle/>
          <a:p>
            <a:pPr marL="285750" lvl="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CE marking according to the EU directive: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Directive 2014/35/EU, of 26 February 2014, on the harmonisation of the laws of the Member States relating to the making available on the market of electrical equipment designed for use within certain voltage limits.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CE Directive applied to: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Electrical equipment for use with a voltage rating of between 50 </a:t>
            </a:r>
            <a:r>
              <a:rPr lang="en-US" sz="1400" dirty="0" err="1">
                <a:solidFill>
                  <a:schemeClr val="tx1"/>
                </a:solidFill>
              </a:rPr>
              <a:t>Vac</a:t>
            </a:r>
            <a:r>
              <a:rPr lang="en-US" sz="1400" dirty="0">
                <a:solidFill>
                  <a:schemeClr val="tx1"/>
                </a:solidFill>
              </a:rPr>
              <a:t> and 1000 Vac.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Electrical equipment for use with a voltage rating of between 75 Vdc and 1500 Vdc.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tx1"/>
                </a:solidFill>
              </a:rPr>
              <a:t>CE marking procedure: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Elaborate the technical documentation:</a:t>
            </a: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Electrical drawings, calculations, operation modes, etc.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Safety standards assurance:</a:t>
            </a: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Harmonisation standards.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Auto conformity CE declaration:</a:t>
            </a: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With the applied and complied harmonisation standards.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Physically CE marking in the power supply.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User manual.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913529"/>
      </p:ext>
    </p:extLst>
  </p:cSld>
  <p:clrMapOvr>
    <a:masterClrMapping/>
  </p:clrMapOvr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34812</TotalTime>
  <Words>169</Words>
  <Application>Microsoft Office PowerPoint</Application>
  <PresentationFormat>Presentación en pantalla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1" baseType="lpstr">
      <vt:lpstr>ＭＳ Ｐゴシック</vt:lpstr>
      <vt:lpstr>Aharoni</vt:lpstr>
      <vt:lpstr>Arial</vt:lpstr>
      <vt:lpstr>Calibri</vt:lpstr>
      <vt:lpstr>Helvetica</vt:lpstr>
      <vt:lpstr>Lucida Grande</vt:lpstr>
      <vt:lpstr>Wingdings</vt:lpstr>
      <vt:lpstr>Anpassad formgivning</vt:lpstr>
      <vt:lpstr>1_Office-tema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Ola Grahm</dc:creator>
  <cp:lastModifiedBy>Jose Maria de la Fuente</cp:lastModifiedBy>
  <cp:revision>1012</cp:revision>
  <cp:lastPrinted>2013-11-06T14:19:55Z</cp:lastPrinted>
  <dcterms:created xsi:type="dcterms:W3CDTF">2013-09-21T18:00:17Z</dcterms:created>
  <dcterms:modified xsi:type="dcterms:W3CDTF">2018-03-07T14:00:32Z</dcterms:modified>
</cp:coreProperties>
</file>