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77" r:id="rId2"/>
  </p:sldMasterIdLst>
  <p:notesMasterIdLst>
    <p:notesMasterId r:id="rId9"/>
  </p:notesMasterIdLst>
  <p:handoutMasterIdLst>
    <p:handoutMasterId r:id="rId10"/>
  </p:handoutMasterIdLst>
  <p:sldIdLst>
    <p:sldId id="410" r:id="rId3"/>
    <p:sldId id="412" r:id="rId4"/>
    <p:sldId id="413" r:id="rId5"/>
    <p:sldId id="414" r:id="rId6"/>
    <p:sldId id="415" r:id="rId7"/>
    <p:sldId id="416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2">
          <p15:clr>
            <a:srgbClr val="A4A3A4"/>
          </p15:clr>
        </p15:guide>
        <p15:guide id="2" orient="horz" pos="908">
          <p15:clr>
            <a:srgbClr val="A4A3A4"/>
          </p15:clr>
        </p15:guide>
        <p15:guide id="3" pos="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E9EDF4"/>
    <a:srgbClr val="CC0099"/>
    <a:srgbClr val="00E100"/>
    <a:srgbClr val="FFFF66"/>
    <a:srgbClr val="FFCC00"/>
    <a:srgbClr val="0094CA"/>
    <a:srgbClr val="0066FF"/>
    <a:srgbClr val="FF5050"/>
    <a:srgbClr val="FF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2" autoAdjust="0"/>
    <p:restoredTop sz="99518" autoAdjust="0"/>
  </p:normalViewPr>
  <p:slideViewPr>
    <p:cSldViewPr snapToGrid="0" snapToObjects="1">
      <p:cViewPr varScale="1">
        <p:scale>
          <a:sx n="104" d="100"/>
          <a:sy n="104" d="100"/>
        </p:scale>
        <p:origin x="114" y="186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0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2018-03-07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2018-03-07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167-117F-420C-9F45-458E836B1790}" type="datetime1">
              <a:rPr lang="sv-SE" smtClean="0"/>
              <a:t>2018-03-07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1B5-19A1-41D4-B931-AF48A1AC2F9B}" type="datetime1">
              <a:rPr lang="sv-SE" smtClean="0"/>
              <a:t>2018-03-07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2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7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Blue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6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White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124A-1269-4A82-9CD6-F217771AACC3}" type="datetime1">
              <a:rPr lang="sv-SE" smtClean="0">
                <a:latin typeface="Calibri"/>
              </a:rPr>
              <a:t>2018-03-07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‹Nº›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8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26A2-1382-4128-A41F-7A0D58C65048}" type="datetime1">
              <a:rPr lang="sv-SE" smtClean="0">
                <a:latin typeface="Calibri"/>
              </a:rPr>
              <a:t>2018-03-07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‹Nº›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28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11EA-695A-4791-9DA2-DD0D5A8D94C6}" type="datetime1">
              <a:rPr lang="sv-SE" smtClean="0">
                <a:latin typeface="Calibri"/>
              </a:rPr>
              <a:t>2018-03-07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‹Nº›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1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A4C5-CD3F-419F-9FAF-8131295A15F1}" type="datetime1">
              <a:rPr lang="sv-SE" smtClean="0">
                <a:latin typeface="Calibri"/>
              </a:rPr>
              <a:t>2018-03-07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‹Nº›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34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8640-21E4-4DF7-82E4-489CAFEF9DED}" type="datetime1">
              <a:rPr lang="sv-SE" smtClean="0"/>
              <a:t>2018-03-07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515100"/>
            <a:ext cx="1046285" cy="281354"/>
          </a:xfrm>
        </p:spPr>
        <p:txBody>
          <a:bodyPr/>
          <a:lstStyle/>
          <a:p>
            <a:fld id="{779B4711-C7EC-4FCD-B532-1DF72AC9585E}" type="datetime1">
              <a:rPr lang="sv-SE" smtClean="0">
                <a:latin typeface="Calibri"/>
              </a:rPr>
              <a:t>2018-03-07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655277" y="6515100"/>
            <a:ext cx="3897923" cy="281354"/>
          </a:xfrm>
        </p:spPr>
        <p:txBody>
          <a:bodyPr/>
          <a:lstStyle>
            <a:lvl1pPr>
              <a:defRPr i="1"/>
            </a:lvl1pPr>
          </a:lstStyle>
          <a:p>
            <a:r>
              <a:rPr lang="en-US"/>
              <a:t>Confidential: For ESS internal restricted usage only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036168" y="6515100"/>
            <a:ext cx="650631" cy="281354"/>
          </a:xfrm>
        </p:spPr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‹Nº›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17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0EB3-1275-490F-86ED-24C4C2BB1B85}" type="datetime1">
              <a:rPr lang="sv-SE" smtClean="0">
                <a:latin typeface="Calibri"/>
              </a:rPr>
              <a:t>2018-03-07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‹Nº›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869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80C9-C9BE-4098-B06A-E91382C3258D}" type="datetime1">
              <a:rPr lang="sv-SE" smtClean="0">
                <a:latin typeface="Calibri"/>
              </a:rPr>
              <a:t>2018-03-07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‹Nº›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38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A73A-2386-472F-A860-E3421B6157F0}" type="datetime1">
              <a:rPr lang="sv-SE" smtClean="0">
                <a:latin typeface="Calibri"/>
              </a:rPr>
              <a:t>2018-03-07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‹Nº›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44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6B2-1083-4668-8764-A3C4D41FED4E}" type="datetime1">
              <a:rPr lang="sv-SE" smtClean="0">
                <a:latin typeface="Calibri"/>
              </a:rPr>
              <a:t>2018-03-07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‹Nº›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80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E4E0-BDD5-4662-A004-134C0E4ABA08}" type="datetime1">
              <a:rPr lang="sv-SE" smtClean="0">
                <a:latin typeface="Calibri"/>
              </a:rPr>
              <a:t>2018-03-07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‹Nº›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46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515B-C211-4A0B-A0EA-E8995A75CF00}" type="datetime1">
              <a:rPr lang="sv-SE" smtClean="0">
                <a:latin typeface="Calibri"/>
              </a:rPr>
              <a:t>2018-03-07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‹Nº›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54589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314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EB99-AC6E-48D2-952D-3D83B6391950}" type="datetime1">
              <a:rPr lang="sv-SE" smtClean="0"/>
              <a:t>2018-03-07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4A36-D68D-4694-87DB-DFA8FA4CFE26}" type="datetime1">
              <a:rPr lang="sv-SE" smtClean="0"/>
              <a:t>2018-03-07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22C4-E157-4E53-9EF8-232316FE09CC}" type="datetime1">
              <a:rPr lang="sv-SE" smtClean="0"/>
              <a:t>2018-03-07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ESS internal restricted usage only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3802-762A-4A6E-A1BC-2EB1229795D8}" type="datetime1">
              <a:rPr lang="sv-SE" smtClean="0"/>
              <a:t>2018-03-07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ESS internal restricted usage only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932-36F6-4388-A044-AA7A78DE8FDE}" type="datetime1">
              <a:rPr lang="sv-SE" smtClean="0"/>
              <a:t>2018-03-07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ESS internal restricted usage only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2D74-2346-4358-902A-DA156CC04F9A}" type="datetime1">
              <a:rPr lang="sv-SE" smtClean="0"/>
              <a:t>2018-03-07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F66-422D-4DAE-AE18-D60629C43F89}" type="datetime1">
              <a:rPr lang="sv-SE" smtClean="0"/>
              <a:t>2018-03-07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B55F-3AE4-4AA8-BBE5-D2F4D522B413}" type="datetime1">
              <a:rPr lang="sv-SE" smtClean="0"/>
              <a:t>2018-03-07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64DD356A-05C0-4661-BD85-91B68063E911}" type="datetime1">
              <a:rPr lang="sv-SE" smtClean="0">
                <a:latin typeface="Calibri"/>
              </a:rPr>
              <a:t>2018-03-07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r>
              <a:rPr lang="en-US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‹Nº›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3734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hyperlink" Target="http://www.europeanspallationsource.se/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2777"/>
            <a:ext cx="9144000" cy="5445224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ruta 3"/>
          <p:cNvSpPr txBox="1"/>
          <p:nvPr/>
        </p:nvSpPr>
        <p:spPr>
          <a:xfrm>
            <a:off x="0" y="5274120"/>
            <a:ext cx="91440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FFFFFF"/>
                </a:solidFill>
              </a:rPr>
              <a:t>Txema</a:t>
            </a:r>
            <a:r>
              <a:rPr lang="en-GB" sz="2400" dirty="0">
                <a:solidFill>
                  <a:srgbClr val="FFFFFF"/>
                </a:solidFill>
              </a:rPr>
              <a:t> de la Fuente (</a:t>
            </a:r>
            <a:r>
              <a:rPr lang="en-GB" sz="2000" dirty="0" err="1">
                <a:solidFill>
                  <a:srgbClr val="FFFFFF"/>
                </a:solidFill>
              </a:rPr>
              <a:t>JEMA</a:t>
            </a:r>
            <a:r>
              <a:rPr lang="en-GB" sz="2000" dirty="0">
                <a:solidFill>
                  <a:srgbClr val="FFFFFF"/>
                </a:solidFill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FFFFFF"/>
                </a:solidFill>
              </a:rPr>
              <a:t>Critical Design Review on 660kVA klystron modulators for RFQ/DTL and </a:t>
            </a:r>
            <a:r>
              <a:rPr lang="en-GB" dirty="0" err="1">
                <a:solidFill>
                  <a:srgbClr val="FFFFFF"/>
                </a:solidFill>
              </a:rPr>
              <a:t>MBeta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46617"/>
            <a:ext cx="5706219" cy="380153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45534" y="4172483"/>
            <a:ext cx="86190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25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S2.2 – Direct contact</a:t>
            </a:r>
          </a:p>
        </p:txBody>
      </p:sp>
      <p:pic>
        <p:nvPicPr>
          <p:cNvPr id="9" name="Bildobjekt 5" descr="ESS-vit-logg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12" y="161950"/>
            <a:ext cx="2082800" cy="1114297"/>
          </a:xfrm>
          <a:prstGeom prst="rect">
            <a:avLst/>
          </a:prstGeom>
          <a:solidFill>
            <a:srgbClr val="00A1DA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12" y="164778"/>
            <a:ext cx="2319330" cy="124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74A6BA-5596-48EF-BEBD-C392B007C15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6620412" y="1583907"/>
            <a:ext cx="2319330" cy="94033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4B8167-65AB-40D7-BA0C-A511B7E90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928" y="2684129"/>
            <a:ext cx="2311813" cy="9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9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564" y="313581"/>
            <a:ext cx="6315703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Direct contact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E6D334-1CC8-4752-95C4-8ECF4386185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532583" y="415636"/>
            <a:ext cx="1653306" cy="70375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FDB874-556C-4A1D-A8F9-8352BF09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62" y="415636"/>
            <a:ext cx="1721360" cy="70376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BCD1493-3FF8-45B4-8D4B-46678EDF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6485654"/>
            <a:ext cx="461817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1CE36A-768C-45F9-8C94-DCF63A3C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219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Direct contact risk: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Accidents due to direct contact of live parts in the modulator;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This is a general electrical safety risk (not specific to the modulator), and will be treated on a similar way as any industrial electrical equipment following the usual standards and safety practices.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Mitigation measures: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Common good engineering practice will be applied.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first level of protection is the modulator enclosure: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All High Voltage parts are sealed inside the </a:t>
            </a:r>
            <a:r>
              <a:rPr lang="en-US" sz="1400" dirty="0" err="1">
                <a:solidFill>
                  <a:schemeClr val="tx1"/>
                </a:solidFill>
              </a:rPr>
              <a:t>HV</a:t>
            </a:r>
            <a:r>
              <a:rPr lang="en-US" sz="1400" dirty="0">
                <a:solidFill>
                  <a:schemeClr val="tx1"/>
                </a:solidFill>
              </a:rPr>
              <a:t> oil tank, which will be grounded (explained in a other presentation).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All Low Voltage parts will be inside an enclosure with index IP 32 or higher.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Inside the Low Voltage cabinet (accessible through doors and </a:t>
            </a:r>
            <a:r>
              <a:rPr lang="en-US" sz="1400" dirty="0" err="1">
                <a:solidFill>
                  <a:schemeClr val="tx1"/>
                </a:solidFill>
              </a:rPr>
              <a:t>pannels</a:t>
            </a:r>
            <a:r>
              <a:rPr lang="en-US" sz="1400" dirty="0">
                <a:solidFill>
                  <a:schemeClr val="tx1"/>
                </a:solidFill>
              </a:rPr>
              <a:t>):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Door opening are protected with door switches, which automatically de-</a:t>
            </a:r>
            <a:r>
              <a:rPr lang="en-US" sz="1400" dirty="0" err="1">
                <a:solidFill>
                  <a:schemeClr val="tx1"/>
                </a:solidFill>
              </a:rPr>
              <a:t>energise</a:t>
            </a:r>
            <a:r>
              <a:rPr lang="en-US" sz="1400" dirty="0">
                <a:solidFill>
                  <a:schemeClr val="tx1"/>
                </a:solidFill>
              </a:rPr>
              <a:t> the system in case of any attempt to open. Panels mounted with screws requiring a tool.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Some power cable terminations will be covered.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Some plexiglass shields with appropriate marking signs will be placed on the most exposed parts of the cabinet.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Automatic capacitor discharge systems (explained in a other presentation).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Manual grounding switches (explained in a other presentation).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Equipment and procedures for verification of absence of voltage before accessing.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1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564" y="313581"/>
            <a:ext cx="6315703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Direct contact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Mitigation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E6D334-1CC8-4752-95C4-8ECF4386185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532583" y="415636"/>
            <a:ext cx="1653306" cy="70375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FDB874-556C-4A1D-A8F9-8352BF09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62" y="415636"/>
            <a:ext cx="1721360" cy="70376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BCD1493-3FF8-45B4-8D4B-46678EDF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6485654"/>
            <a:ext cx="461817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1CE36A-768C-45F9-8C94-DCF63A3C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126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All Low Voltage parts will be inside an enclosure with index IP 32 or higher</a:t>
            </a:r>
            <a:endParaRPr lang="en-GB" sz="14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E2A3C2-63BA-46BE-A1C9-B80E1AC41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02" y="2190056"/>
            <a:ext cx="7184482" cy="4354363"/>
          </a:xfrm>
          <a:prstGeom prst="rect">
            <a:avLst/>
          </a:prstGeom>
        </p:spPr>
      </p:pic>
      <p:sp>
        <p:nvSpPr>
          <p:cNvPr id="10" name="TextBox 26">
            <a:extLst>
              <a:ext uri="{FF2B5EF4-FFF2-40B4-BE49-F238E27FC236}">
                <a16:creationId xmlns:a16="http://schemas.microsoft.com/office/drawing/2014/main" id="{975841F8-1A89-41D5-8B1B-809F8528886D}"/>
              </a:ext>
            </a:extLst>
          </p:cNvPr>
          <p:cNvSpPr txBox="1"/>
          <p:nvPr/>
        </p:nvSpPr>
        <p:spPr>
          <a:xfrm>
            <a:off x="6464551" y="2542539"/>
            <a:ext cx="1038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Roof</a:t>
            </a:r>
          </a:p>
        </p:txBody>
      </p:sp>
      <p:cxnSp>
        <p:nvCxnSpPr>
          <p:cNvPr id="11" name="Straight Arrow Connector 30">
            <a:extLst>
              <a:ext uri="{FF2B5EF4-FFF2-40B4-BE49-F238E27FC236}">
                <a16:creationId xmlns:a16="http://schemas.microsoft.com/office/drawing/2014/main" id="{926DE19A-8A90-44A3-945A-6C6748615C42}"/>
              </a:ext>
            </a:extLst>
          </p:cNvPr>
          <p:cNvCxnSpPr>
            <a:cxnSpLocks/>
          </p:cNvCxnSpPr>
          <p:nvPr/>
        </p:nvCxnSpPr>
        <p:spPr>
          <a:xfrm flipH="1">
            <a:off x="5887783" y="2792513"/>
            <a:ext cx="914967" cy="636487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26">
            <a:extLst>
              <a:ext uri="{FF2B5EF4-FFF2-40B4-BE49-F238E27FC236}">
                <a16:creationId xmlns:a16="http://schemas.microsoft.com/office/drawing/2014/main" id="{2E20436F-0BA3-4E05-997A-CDF3406AB03E}"/>
              </a:ext>
            </a:extLst>
          </p:cNvPr>
          <p:cNvSpPr txBox="1"/>
          <p:nvPr/>
        </p:nvSpPr>
        <p:spPr>
          <a:xfrm>
            <a:off x="4401787" y="6040383"/>
            <a:ext cx="1038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Panels</a:t>
            </a:r>
          </a:p>
        </p:txBody>
      </p:sp>
      <p:cxnSp>
        <p:nvCxnSpPr>
          <p:cNvPr id="13" name="Straight Arrow Connector 30">
            <a:extLst>
              <a:ext uri="{FF2B5EF4-FFF2-40B4-BE49-F238E27FC236}">
                <a16:creationId xmlns:a16="http://schemas.microsoft.com/office/drawing/2014/main" id="{CB5A9361-AF68-486F-ADFE-CB66DA29BDAD}"/>
              </a:ext>
            </a:extLst>
          </p:cNvPr>
          <p:cNvCxnSpPr>
            <a:cxnSpLocks/>
          </p:cNvCxnSpPr>
          <p:nvPr/>
        </p:nvCxnSpPr>
        <p:spPr>
          <a:xfrm flipV="1">
            <a:off x="5070368" y="4562764"/>
            <a:ext cx="462215" cy="136698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2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564" y="313581"/>
            <a:ext cx="6315703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Direct contact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Mitigation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E6D334-1CC8-4752-95C4-8ECF4386185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532583" y="415636"/>
            <a:ext cx="1653306" cy="70375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FDB874-556C-4A1D-A8F9-8352BF09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62" y="415636"/>
            <a:ext cx="1721360" cy="70376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BCD1493-3FF8-45B4-8D4B-46678EDF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6485654"/>
            <a:ext cx="461817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1CE36A-768C-45F9-8C94-DCF63A3C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03760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Door opening are protected with door switches, which automatically de-</a:t>
            </a:r>
            <a:r>
              <a:rPr lang="en-US" sz="1800" dirty="0" err="1">
                <a:solidFill>
                  <a:schemeClr val="tx1"/>
                </a:solidFill>
              </a:rPr>
              <a:t>energise</a:t>
            </a:r>
            <a:r>
              <a:rPr lang="en-US" sz="1800" dirty="0">
                <a:solidFill>
                  <a:schemeClr val="tx1"/>
                </a:solidFill>
              </a:rPr>
              <a:t> the system in case of any attempt to open. Panels mounted with screws requiring a tool.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6368DD-AEDD-4BA1-B906-B75D64586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437" y="2322240"/>
            <a:ext cx="6709256" cy="4345976"/>
          </a:xfrm>
          <a:prstGeom prst="rect">
            <a:avLst/>
          </a:prstGeom>
        </p:spPr>
      </p:pic>
      <p:sp>
        <p:nvSpPr>
          <p:cNvPr id="10" name="TextBox 26">
            <a:extLst>
              <a:ext uri="{FF2B5EF4-FFF2-40B4-BE49-F238E27FC236}">
                <a16:creationId xmlns:a16="http://schemas.microsoft.com/office/drawing/2014/main" id="{222FB6D1-8975-4D03-8C87-F799EE8C5483}"/>
              </a:ext>
            </a:extLst>
          </p:cNvPr>
          <p:cNvSpPr txBox="1"/>
          <p:nvPr/>
        </p:nvSpPr>
        <p:spPr>
          <a:xfrm>
            <a:off x="434107" y="2654780"/>
            <a:ext cx="103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Panels with screws</a:t>
            </a:r>
          </a:p>
        </p:txBody>
      </p:sp>
      <p:cxnSp>
        <p:nvCxnSpPr>
          <p:cNvPr id="11" name="Straight Arrow Connector 30">
            <a:extLst>
              <a:ext uri="{FF2B5EF4-FFF2-40B4-BE49-F238E27FC236}">
                <a16:creationId xmlns:a16="http://schemas.microsoft.com/office/drawing/2014/main" id="{ED00AFE8-D580-4F37-8D7B-6DB95F6CCEE3}"/>
              </a:ext>
            </a:extLst>
          </p:cNvPr>
          <p:cNvCxnSpPr>
            <a:cxnSpLocks/>
          </p:cNvCxnSpPr>
          <p:nvPr/>
        </p:nvCxnSpPr>
        <p:spPr>
          <a:xfrm>
            <a:off x="1236653" y="2991703"/>
            <a:ext cx="2384002" cy="241024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38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564" y="313581"/>
            <a:ext cx="6315703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Direct contact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Mitigation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E6D334-1CC8-4752-95C4-8ECF4386185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532583" y="415636"/>
            <a:ext cx="1653306" cy="70375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FDB874-556C-4A1D-A8F9-8352BF09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62" y="415636"/>
            <a:ext cx="1721360" cy="70376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BCD1493-3FF8-45B4-8D4B-46678EDF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6485654"/>
            <a:ext cx="461817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1CE36A-768C-45F9-8C94-DCF63A3C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126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Some power cable terminations will be covered.</a:t>
            </a:r>
            <a:endParaRPr lang="en-GB" sz="14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00CEB5-B540-4FA2-9D17-C51B75EEB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76" y="2256951"/>
            <a:ext cx="3890129" cy="41854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292C17-803A-4C40-8124-265816E54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782" y="2417870"/>
            <a:ext cx="2443017" cy="4185414"/>
          </a:xfrm>
          <a:prstGeom prst="rect">
            <a:avLst/>
          </a:prstGeom>
        </p:spPr>
      </p:pic>
      <p:sp>
        <p:nvSpPr>
          <p:cNvPr id="10" name="TextBox 26">
            <a:extLst>
              <a:ext uri="{FF2B5EF4-FFF2-40B4-BE49-F238E27FC236}">
                <a16:creationId xmlns:a16="http://schemas.microsoft.com/office/drawing/2014/main" id="{8C3A3AE8-EE17-4A35-8B25-F39FD380F16B}"/>
              </a:ext>
            </a:extLst>
          </p:cNvPr>
          <p:cNvSpPr txBox="1"/>
          <p:nvPr/>
        </p:nvSpPr>
        <p:spPr>
          <a:xfrm>
            <a:off x="4638097" y="2986410"/>
            <a:ext cx="103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Cable termination cover</a:t>
            </a:r>
          </a:p>
        </p:txBody>
      </p:sp>
      <p:cxnSp>
        <p:nvCxnSpPr>
          <p:cNvPr id="11" name="Straight Arrow Connector 30">
            <a:extLst>
              <a:ext uri="{FF2B5EF4-FFF2-40B4-BE49-F238E27FC236}">
                <a16:creationId xmlns:a16="http://schemas.microsoft.com/office/drawing/2014/main" id="{56AD4C29-563C-4D64-A3DB-BBF4515618B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676532" y="3309576"/>
            <a:ext cx="2049175" cy="247854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0">
            <a:extLst>
              <a:ext uri="{FF2B5EF4-FFF2-40B4-BE49-F238E27FC236}">
                <a16:creationId xmlns:a16="http://schemas.microsoft.com/office/drawing/2014/main" id="{100A86D9-79AB-4500-B2D7-0B0E8AC5058B}"/>
              </a:ext>
            </a:extLst>
          </p:cNvPr>
          <p:cNvCxnSpPr>
            <a:cxnSpLocks/>
          </p:cNvCxnSpPr>
          <p:nvPr/>
        </p:nvCxnSpPr>
        <p:spPr>
          <a:xfrm flipH="1">
            <a:off x="4176280" y="3557430"/>
            <a:ext cx="650345" cy="65435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4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564" y="313581"/>
            <a:ext cx="6315703" cy="768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Direct contact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Mitigation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E6D334-1CC8-4752-95C4-8ECF4386185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532583" y="415636"/>
            <a:ext cx="1653306" cy="70375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FDB874-556C-4A1D-A8F9-8352BF09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62" y="415636"/>
            <a:ext cx="1721360" cy="70376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BCD1493-3FF8-45B4-8D4B-46678EDF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6485654"/>
            <a:ext cx="461817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1CE36A-768C-45F9-8C94-DCF63A3C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6527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Some plexiglass shields with appropriate marking signs will be placed on the most exposed parts of the cabinet.</a:t>
            </a:r>
            <a:endParaRPr lang="en-GB" sz="14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C48865-30BB-47BA-BD19-6DE7DDD2C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739" y="2283691"/>
            <a:ext cx="1512862" cy="214052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57276D-34AC-4AE2-BF00-2DA96318E4B0}"/>
              </a:ext>
            </a:extLst>
          </p:cNvPr>
          <p:cNvSpPr txBox="1">
            <a:spLocks/>
          </p:cNvSpPr>
          <p:nvPr/>
        </p:nvSpPr>
        <p:spPr>
          <a:xfrm>
            <a:off x="457199" y="4734656"/>
            <a:ext cx="8229600" cy="616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Equipment and procedures for verification of absence of voltage before accessing.</a:t>
            </a:r>
            <a:endParaRPr lang="en-GB" sz="14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FFBD2C-2AD2-4010-A161-52539B284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833" y="2734729"/>
            <a:ext cx="2857500" cy="13049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ADE37B6-2A89-4A0D-8069-2801298F6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641" y="5119220"/>
            <a:ext cx="1805596" cy="15663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E489CDC-6E04-40B4-B8DC-B91B6F812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545" y="5351183"/>
            <a:ext cx="3338945" cy="11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39077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34863</TotalTime>
  <Words>352</Words>
  <Application>Microsoft Office PowerPoint</Application>
  <PresentationFormat>Presentación en pantalla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ＭＳ Ｐゴシック</vt:lpstr>
      <vt:lpstr>Aharoni</vt:lpstr>
      <vt:lpstr>Arial</vt:lpstr>
      <vt:lpstr>Calibri</vt:lpstr>
      <vt:lpstr>Helvetica</vt:lpstr>
      <vt:lpstr>Lucida Grande</vt:lpstr>
      <vt:lpstr>Wingdings</vt:lpstr>
      <vt:lpstr>Anpassad formgivning</vt:lpstr>
      <vt:lpstr>1_Office-tema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Jose Maria de la Fuente</cp:lastModifiedBy>
  <cp:revision>1026</cp:revision>
  <cp:lastPrinted>2013-11-06T14:19:55Z</cp:lastPrinted>
  <dcterms:created xsi:type="dcterms:W3CDTF">2013-09-21T18:00:17Z</dcterms:created>
  <dcterms:modified xsi:type="dcterms:W3CDTF">2018-03-07T16:09:30Z</dcterms:modified>
</cp:coreProperties>
</file>