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77" r:id="rId2"/>
  </p:sldMasterIdLst>
  <p:notesMasterIdLst>
    <p:notesMasterId r:id="rId9"/>
  </p:notesMasterIdLst>
  <p:handoutMasterIdLst>
    <p:handoutMasterId r:id="rId10"/>
  </p:handoutMasterIdLst>
  <p:sldIdLst>
    <p:sldId id="410" r:id="rId3"/>
    <p:sldId id="414" r:id="rId4"/>
    <p:sldId id="415" r:id="rId5"/>
    <p:sldId id="416" r:id="rId6"/>
    <p:sldId id="417" r:id="rId7"/>
    <p:sldId id="418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100"/>
    <a:srgbClr val="FFFF66"/>
    <a:srgbClr val="FFCC00"/>
    <a:srgbClr val="CC0099"/>
    <a:srgbClr val="0094CA"/>
    <a:srgbClr val="0066FF"/>
    <a:srgbClr val="FF5050"/>
    <a:srgbClr val="FF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2" autoAdjust="0"/>
    <p:restoredTop sz="99518" autoAdjust="0"/>
  </p:normalViewPr>
  <p:slideViewPr>
    <p:cSldViewPr snapToGrid="0" snapToObjects="1">
      <p:cViewPr varScale="1">
        <p:scale>
          <a:sx n="72" d="100"/>
          <a:sy n="72" d="100"/>
        </p:scale>
        <p:origin x="-96" y="-948"/>
      </p:cViewPr>
      <p:guideLst>
        <p:guide orient="horz" pos="1232"/>
        <p:guide orient="horz" pos="908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AE58-0CB7-2B49-BC2B-99543F812727}" type="datetimeFigureOut">
              <a:rPr lang="sv-SE" smtClean="0"/>
              <a:t>2018-03-03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A657-9475-004C-BDED-BB6C61EC94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41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41830-0E87-9D46-A15F-C0C0B780FA23}" type="datetimeFigureOut">
              <a:rPr lang="sv-SE" smtClean="0"/>
              <a:t>2018-03-03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0035E-6164-C447-BCFF-46EC70F74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421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9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1167-117F-420C-9F45-458E836B1790}" type="datetime1">
              <a:rPr lang="sv-SE" smtClean="0"/>
              <a:t>2018-03-03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6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F1B5-19A1-41D4-B931-AF48A1AC2F9B}" type="datetime1">
              <a:rPr lang="sv-SE" smtClean="0"/>
              <a:t>2018-03-03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17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cxnSp>
        <p:nvCxnSpPr>
          <p:cNvPr id="3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624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med rundade hörn 5"/>
          <p:cNvSpPr/>
          <p:nvPr userDrawn="1"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373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Blue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765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2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24A-1269-4A82-9CD6-F217771AACC3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485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26A2-1382-4128-A41F-7A0D58C65048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28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11EA-695A-4791-9DA2-DD0D5A8D94C6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617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A4C5-CD3F-419F-9FAF-8131295A15F1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10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34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8640-21E4-4DF7-82E4-489CAFEF9DED}" type="datetime1">
              <a:rPr lang="sv-SE" smtClean="0"/>
              <a:t>2018-03-03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4809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515100"/>
            <a:ext cx="1046285" cy="281354"/>
          </a:xfrm>
        </p:spPr>
        <p:txBody>
          <a:bodyPr/>
          <a:lstStyle/>
          <a:p>
            <a:fld id="{779B4711-C7EC-4FCD-B532-1DF72AC9585E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2655277" y="6515100"/>
            <a:ext cx="3897923" cy="281354"/>
          </a:xfrm>
        </p:spPr>
        <p:txBody>
          <a:bodyPr/>
          <a:lstStyle>
            <a:lvl1pPr>
              <a:defRPr i="1"/>
            </a:lvl1pPr>
          </a:lstStyle>
          <a:p>
            <a:r>
              <a:rPr lang="en-US" smtClean="0"/>
              <a:t>Confidential: For ESS internal restricted usage only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036168" y="6515100"/>
            <a:ext cx="650631" cy="281354"/>
          </a:xfrm>
        </p:spPr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6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61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0EB3-1275-490F-86ED-24C4C2BB1B85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869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80C9-C9BE-4098-B06A-E91382C3258D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4938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73A-2386-472F-A860-E3421B6157F0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344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26B2-1083-4668-8764-A3C4D41FED4E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0805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4E0-BDD5-4662-A004-134C0E4ABA08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546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515B-C211-4A0B-A0EA-E8995A75CF00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5892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73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EB99-AC6E-48D2-952D-3D83B6391950}" type="datetime1">
              <a:rPr lang="sv-SE" smtClean="0"/>
              <a:t>2018-03-03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33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A36-D68D-4694-87DB-DFA8FA4CFE26}" type="datetime1">
              <a:rPr lang="sv-SE" smtClean="0"/>
              <a:t>2018-03-03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10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22C4-E157-4E53-9EF8-232316FE09CC}" type="datetime1">
              <a:rPr lang="sv-SE" smtClean="0"/>
              <a:t>2018-03-03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33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3802-762A-4A6E-A1BC-2EB1229795D8}" type="datetime1">
              <a:rPr lang="sv-SE" smtClean="0"/>
              <a:t>2018-03-03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86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E932-36F6-4388-A044-AA7A78DE8FDE}" type="datetime1">
              <a:rPr lang="sv-SE" smtClean="0"/>
              <a:t>2018-03-03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06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2D74-2346-4358-902A-DA156CC04F9A}" type="datetime1">
              <a:rPr lang="sv-SE" smtClean="0"/>
              <a:t>2018-03-03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05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F66-422D-4DAE-AE18-D60629C43F89}" type="datetime1">
              <a:rPr lang="sv-SE" smtClean="0"/>
              <a:t>2018-03-03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9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B55F-3AE4-4AA8-BBE5-D2F4D522B413}" type="datetime1">
              <a:rPr lang="sv-SE" smtClean="0"/>
              <a:t>2018-03-03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fld id="{64DD356A-05C0-4661-BD85-91B68063E911}" type="datetime1">
              <a:rPr lang="sv-SE" smtClean="0">
                <a:latin typeface="Calibri"/>
              </a:rPr>
              <a:t>2018-03-03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r>
              <a:rPr lang="en-US" smtClean="0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34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12777"/>
            <a:ext cx="9144000" cy="5445224"/>
          </a:xfrm>
          <a:prstGeom prst="rect">
            <a:avLst/>
          </a:prstGeom>
          <a:solidFill>
            <a:srgbClr val="00A1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ruta 3"/>
          <p:cNvSpPr txBox="1"/>
          <p:nvPr/>
        </p:nvSpPr>
        <p:spPr>
          <a:xfrm>
            <a:off x="0" y="5274120"/>
            <a:ext cx="91440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FFFF"/>
                </a:solidFill>
              </a:rPr>
              <a:t>Carlos A. Martins, ESS</a:t>
            </a:r>
            <a:endParaRPr lang="en-GB" sz="2000" dirty="0" smtClean="0">
              <a:solidFill>
                <a:srgbClr val="FFFFFF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</a:rPr>
              <a:t>Safety Review on 660kVA klystron modulators for RFQ/DTL and </a:t>
            </a:r>
            <a:r>
              <a:rPr lang="en-GB" dirty="0" err="1" smtClean="0">
                <a:solidFill>
                  <a:srgbClr val="FFFFFF"/>
                </a:solidFill>
              </a:rPr>
              <a:t>MBeta</a:t>
            </a:r>
            <a:endParaRPr lang="en-GB" dirty="0" smtClean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246617"/>
            <a:ext cx="5706219" cy="3801533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45534" y="4172483"/>
            <a:ext cx="86190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algn="ctr"/>
            <a:r>
              <a:rPr lang="en-US" sz="2500" b="1" dirty="0" smtClean="0">
                <a:solidFill>
                  <a:schemeClr val="bg1"/>
                </a:solidFill>
                <a:latin typeface="Arial"/>
                <a:ea typeface="ＭＳ Ｐゴシック" charset="0"/>
                <a:cs typeface="Arial"/>
                <a:sym typeface="Helvetica" charset="0"/>
              </a:rPr>
              <a:t>S2.1 – Identification of Electrical </a:t>
            </a:r>
            <a:r>
              <a:rPr lang="en-US" sz="2500" b="1" dirty="0" smtClean="0">
                <a:solidFill>
                  <a:schemeClr val="bg1"/>
                </a:solidFill>
                <a:latin typeface="Arial"/>
                <a:ea typeface="ＭＳ Ｐゴシック" charset="0"/>
                <a:cs typeface="Arial"/>
                <a:sym typeface="Helvetica" charset="0"/>
              </a:rPr>
              <a:t>Hazards</a:t>
            </a:r>
          </a:p>
        </p:txBody>
      </p:sp>
      <p:pic>
        <p:nvPicPr>
          <p:cNvPr id="9" name="Bildobjekt 5" descr="ESS-vit-logg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12" y="161950"/>
            <a:ext cx="2082800" cy="1114297"/>
          </a:xfrm>
          <a:prstGeom prst="rect">
            <a:avLst/>
          </a:prstGeom>
          <a:solidFill>
            <a:srgbClr val="00A1DA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12" y="164778"/>
            <a:ext cx="2319330" cy="124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0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6883" y="143933"/>
            <a:ext cx="7007015" cy="1151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Direct Contact</a:t>
            </a:r>
            <a:endParaRPr lang="en-US" sz="25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73" y="1377003"/>
            <a:ext cx="885909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Description of the risk</a:t>
            </a:r>
            <a:endParaRPr lang="en-US" b="1" dirty="0" smtClean="0">
              <a:solidFill>
                <a:srgbClr val="0066FF"/>
              </a:solidFill>
            </a:endParaRP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Accidents due to direct contact of live parts in the modulator;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This is a general electrical safety risk (not specific to the modulator), and will be treated on a similar way as any industrial electrical equipment following the usual standards, safety practices, </a:t>
            </a:r>
            <a:r>
              <a:rPr lang="en-US" dirty="0" err="1" smtClean="0"/>
              <a:t>etc</a:t>
            </a:r>
            <a:r>
              <a:rPr lang="en-US" dirty="0" smtClean="0"/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73" y="2867848"/>
            <a:ext cx="8859096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Mitigation measures</a:t>
            </a:r>
            <a:endParaRPr lang="en-US" b="1" dirty="0" smtClean="0">
              <a:solidFill>
                <a:srgbClr val="0066FF"/>
              </a:solidFill>
            </a:endParaRP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 first level of protection is the modulator enclosure: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All High Voltage parts are sealed inside the HV oil tank, which will be grounded;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All Low Voltage parts will be inside an enclosure with index IP 32 or higher;</a:t>
            </a:r>
            <a:endParaRPr lang="en-US" dirty="0"/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Inside the Low Voltage cabinet (accessible through doors and </a:t>
            </a:r>
            <a:r>
              <a:rPr lang="en-US" dirty="0" err="1" smtClean="0"/>
              <a:t>pannels</a:t>
            </a:r>
            <a:r>
              <a:rPr lang="en-US" dirty="0" smtClean="0"/>
              <a:t>):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Door opening are protected with door switches, which automatically de-</a:t>
            </a:r>
            <a:r>
              <a:rPr lang="en-US" dirty="0" err="1" smtClean="0"/>
              <a:t>energise</a:t>
            </a:r>
            <a:r>
              <a:rPr lang="en-US" dirty="0" smtClean="0"/>
              <a:t> the system in case of any attempt to open. Panels mounted with screws requiring a tool;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Some power cable terminations will be covered;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Some </a:t>
            </a:r>
            <a:r>
              <a:rPr lang="en-US" dirty="0" err="1" smtClean="0"/>
              <a:t>plexiglass</a:t>
            </a:r>
            <a:r>
              <a:rPr lang="en-US" dirty="0" smtClean="0"/>
              <a:t> shields with appropriate marking signs will be placed on the most exposed parts of the cabinet;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Automatic capacitor discharge systems;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Manual grounding switches;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Equipment and procedures for verification of absence of voltage before accessing;</a:t>
            </a:r>
          </a:p>
        </p:txBody>
      </p:sp>
    </p:spTree>
    <p:extLst>
      <p:ext uri="{BB962C8B-B14F-4D97-AF65-F5344CB8AC3E}">
        <p14:creationId xmlns:p14="http://schemas.microsoft.com/office/powerpoint/2010/main" val="86738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6883" y="143933"/>
            <a:ext cx="7007015" cy="1151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High Voltage</a:t>
            </a:r>
            <a:endParaRPr lang="en-US" sz="25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73" y="1377003"/>
            <a:ext cx="885909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Description of the risk</a:t>
            </a:r>
            <a:endParaRPr lang="en-US" b="1" dirty="0" smtClean="0">
              <a:solidFill>
                <a:srgbClr val="0066FF"/>
              </a:solidFill>
            </a:endParaRP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In the HV oil tank, voltages will be generated up to 115kV;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 HV pulse will be transmitted from the HV oil tank to the klystrons using HV cables;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73" y="2395908"/>
            <a:ext cx="8859096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Mitigation measures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HV oil tank is made of stainless steel body with aluminum lid: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Both the body and lid will be grounded;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All capacitors inside the tank have bleeding resistors mounted in parallel with discharge time below 50V less than 30sec;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 HV cables connecting the modulator to the klystrons are coaxial, with metallic connectors at both ends: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 sockets on both oil tanks (modulator and klystron) are manufactured by the same company as the HV cable;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 cable plugs (male) are fitted in the factory by specialized personnel;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 plugging of the cable fittings into the sockets will be done by ESS experimented personnel and using the procedures given by the manufacturer</a:t>
            </a:r>
          </a:p>
        </p:txBody>
      </p:sp>
    </p:spTree>
    <p:extLst>
      <p:ext uri="{BB962C8B-B14F-4D97-AF65-F5344CB8AC3E}">
        <p14:creationId xmlns:p14="http://schemas.microsoft.com/office/powerpoint/2010/main" val="346471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6883" y="143933"/>
            <a:ext cx="7007015" cy="1151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High Power</a:t>
            </a:r>
            <a:endParaRPr lang="en-US" sz="25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73" y="1377003"/>
            <a:ext cx="8859096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Description of the risk</a:t>
            </a:r>
            <a:endParaRPr lang="en-US" b="1" dirty="0" smtClean="0">
              <a:solidFill>
                <a:srgbClr val="0066FF"/>
              </a:solidFill>
            </a:endParaRP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Each modulator is rated for 660kVA but delivers 11.5MW pulses;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Thermal issues, overheating, risk of burns on components;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Risk of fire due to overheating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73" y="2621192"/>
            <a:ext cx="8859096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Mitigation measures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Redundant level of interlocks: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Over-current sensors;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Thermo-switches located in the highest heat loaded components;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Water flow switches on all individual branches;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Conservative design: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Power resistors sized at good margins;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IGBT cooling heatsinks sized with good margins;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Conveniently sized </a:t>
            </a:r>
            <a:r>
              <a:rPr lang="en-US" dirty="0" smtClean="0"/>
              <a:t>power cables and circuit </a:t>
            </a:r>
            <a:r>
              <a:rPr lang="en-US" dirty="0"/>
              <a:t>breakers</a:t>
            </a:r>
            <a:r>
              <a:rPr lang="en-US" dirty="0" smtClean="0"/>
              <a:t>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All main power components are water cooled;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Fans can be installed on top of the enclosure if necessary (very likely not);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0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6883" y="143933"/>
            <a:ext cx="7007015" cy="1151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High Stored Energy</a:t>
            </a:r>
            <a:endParaRPr lang="en-US" sz="25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73" y="1377003"/>
            <a:ext cx="885909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Description of the risk</a:t>
            </a:r>
            <a:endParaRPr lang="en-US" b="1" dirty="0" smtClean="0">
              <a:solidFill>
                <a:srgbClr val="0066FF"/>
              </a:solidFill>
            </a:endParaRP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Each modulator will have: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mtClean="0"/>
              <a:t>3 small capacitor banks on the DC-link busses of AC/DC+DC/DC power stacks (stored energy: </a:t>
            </a:r>
            <a:r>
              <a:rPr lang="en-US" b="1" smtClean="0"/>
              <a:t>2kJ/each</a:t>
            </a:r>
            <a:r>
              <a:rPr lang="en-US" smtClean="0"/>
              <a:t>);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mtClean="0"/>
              <a:t>3 main capacitor banks (stored energy: </a:t>
            </a:r>
            <a:r>
              <a:rPr lang="en-US" b="1" smtClean="0"/>
              <a:t>50kJ/each</a:t>
            </a:r>
            <a:r>
              <a:rPr lang="en-US" smtClean="0"/>
              <a:t>);</a:t>
            </a:r>
          </a:p>
          <a:p>
            <a:pPr marL="742950" lvl="1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mtClean="0"/>
              <a:t>6 small capacitor banks at the input of the DC/AC H-bridges power stacks (stored energy: </a:t>
            </a:r>
            <a:r>
              <a:rPr lang="en-US" b="1" smtClean="0"/>
              <a:t>3kJ/each</a:t>
            </a:r>
            <a:r>
              <a:rPr lang="en-US" smtClean="0"/>
              <a:t>)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mtClean="0"/>
              <a:t>Risk of explosion in case of short circuits;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mtClean="0"/>
              <a:t>Risk of remaining charge on the capacitors after normal machine stop;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7873" y="4193159"/>
            <a:ext cx="8859096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Mitigation measures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Automatic discharge systems, based on rugged and reliable components;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Bleeding resistors permanently connected in parallel, in some cases;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Manual short-circuiting switches (also used for grounding);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Passive indication of capacitor bank voltages using voltmeters (permanently mounted);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External equipment and procedures for systematic verification of absence of voltage before interventions;</a:t>
            </a:r>
          </a:p>
        </p:txBody>
      </p:sp>
    </p:spTree>
    <p:extLst>
      <p:ext uri="{BB962C8B-B14F-4D97-AF65-F5344CB8AC3E}">
        <p14:creationId xmlns:p14="http://schemas.microsoft.com/office/powerpoint/2010/main" val="139956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46883" y="143933"/>
            <a:ext cx="7007015" cy="1151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High Short Circuit Power</a:t>
            </a:r>
            <a:endParaRPr lang="en-US" sz="25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73" y="1377003"/>
            <a:ext cx="8859096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Description of the risk</a:t>
            </a:r>
            <a:endParaRPr lang="en-US" b="1" dirty="0" smtClean="0">
              <a:solidFill>
                <a:srgbClr val="0066FF"/>
              </a:solidFill>
            </a:endParaRP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Each modulator is connected to a 2MVA/600V transformer;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Short circuit power, at AC terminals of each modulator, is around 35MVA;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High energy released in case of arcs (flashovers) due to insulation breakdown;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873" y="2854690"/>
            <a:ext cx="8859096" cy="250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66FF"/>
                </a:solidFill>
              </a:rPr>
              <a:t>Mitigation measures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This risk is very common in high power electrical equipment and very well covered by standards and good engineering practices;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All circuit breakers directly plugged to the AC line input shall have high current breaking capacity (&gt;35kA);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Cables well attached; cable lugs well crimped;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Insulation breakdown testing of the power system cabling;</a:t>
            </a:r>
          </a:p>
          <a:p>
            <a:pPr marL="285750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Enclose with the right protection against arcs;</a:t>
            </a:r>
          </a:p>
        </p:txBody>
      </p:sp>
    </p:spTree>
    <p:extLst>
      <p:ext uri="{BB962C8B-B14F-4D97-AF65-F5344CB8AC3E}">
        <p14:creationId xmlns:p14="http://schemas.microsoft.com/office/powerpoint/2010/main" val="241743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35359</TotalTime>
  <Words>739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Anpassad formgivning</vt:lpstr>
      <vt:lpstr>1_Office-tema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Ola Grahm</dc:creator>
  <cp:lastModifiedBy>Carlos Martins</cp:lastModifiedBy>
  <cp:revision>1040</cp:revision>
  <cp:lastPrinted>2013-11-06T14:19:55Z</cp:lastPrinted>
  <dcterms:created xsi:type="dcterms:W3CDTF">2013-09-21T18:00:17Z</dcterms:created>
  <dcterms:modified xsi:type="dcterms:W3CDTF">2018-03-03T11:44:18Z</dcterms:modified>
</cp:coreProperties>
</file>