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2" r:id="rId1"/>
    <p:sldMasterId id="2147483677" r:id="rId2"/>
  </p:sldMasterIdLst>
  <p:notesMasterIdLst>
    <p:notesMasterId r:id="rId14"/>
  </p:notesMasterIdLst>
  <p:handoutMasterIdLst>
    <p:handoutMasterId r:id="rId15"/>
  </p:handoutMasterIdLst>
  <p:sldIdLst>
    <p:sldId id="410" r:id="rId3"/>
    <p:sldId id="414" r:id="rId4"/>
    <p:sldId id="415" r:id="rId5"/>
    <p:sldId id="416" r:id="rId6"/>
    <p:sldId id="417" r:id="rId7"/>
    <p:sldId id="418" r:id="rId8"/>
    <p:sldId id="419" r:id="rId9"/>
    <p:sldId id="420" r:id="rId10"/>
    <p:sldId id="421" r:id="rId11"/>
    <p:sldId id="422" r:id="rId12"/>
    <p:sldId id="423" r:id="rId13"/>
  </p:sldIdLst>
  <p:sldSz cx="9144000" cy="6858000" type="screen4x3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E100"/>
    <a:srgbClr val="FFFF66"/>
    <a:srgbClr val="FFCC00"/>
    <a:srgbClr val="CC0099"/>
    <a:srgbClr val="0094CA"/>
    <a:srgbClr val="FF5050"/>
    <a:srgbClr val="FF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42" autoAdjust="0"/>
    <p:restoredTop sz="99518" autoAdjust="0"/>
  </p:normalViewPr>
  <p:slideViewPr>
    <p:cSldViewPr snapToGrid="0" snapToObjects="1">
      <p:cViewPr varScale="1">
        <p:scale>
          <a:sx n="72" d="100"/>
          <a:sy n="72" d="100"/>
        </p:scale>
        <p:origin x="-96" y="-948"/>
      </p:cViewPr>
      <p:guideLst>
        <p:guide orient="horz" pos="1232"/>
        <p:guide orient="horz" pos="908"/>
        <p:guide pos="4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3AE58-0CB7-2B49-BC2B-99543F812727}" type="datetimeFigureOut">
              <a:rPr lang="sv-SE" smtClean="0"/>
              <a:t>2018-03-08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00A657-9475-004C-BDED-BB6C61EC949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64104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41830-0E87-9D46-A15F-C0C0B780FA23}" type="datetimeFigureOut">
              <a:rPr lang="sv-SE" smtClean="0"/>
              <a:t>2018-03-08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E0035E-6164-C447-BCFF-46EC70F740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94212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87098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01167-117F-420C-9F45-458E836B1790}" type="datetime1">
              <a:rPr lang="sv-SE" smtClean="0"/>
              <a:t>2018-03-08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2661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1B5-19A1-41D4-B931-AF48A1AC2F9B}" type="datetime1">
              <a:rPr lang="sv-SE" smtClean="0"/>
              <a:t>2018-03-08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4170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624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900" indent="-342900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73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chemeClr val="bg1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FFFFFF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765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900" marR="0" indent="-34290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 sz="2400" b="0">
                <a:solidFill>
                  <a:srgbClr val="0094CA"/>
                </a:solidFill>
              </a:defRPr>
            </a:lvl1pPr>
            <a:lvl2pPr marL="648000" marR="0" indent="-234000" algn="l" defTabSz="4572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tabLst/>
              <a:defRPr sz="1800" baseline="0">
                <a:solidFill>
                  <a:srgbClr val="0094CA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Klicka här för att ändra format på underrubrik i bakgrunden</a:t>
            </a:r>
          </a:p>
          <a:p>
            <a:pPr lvl="1"/>
            <a:r>
              <a:rPr lang="sv-SE" dirty="0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620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0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3" y="1964945"/>
            <a:ext cx="6536399" cy="403898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0124A-1269-4A82-9CD6-F217771AACC3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485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26A2-1382-4128-A41F-7A0D58C65048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628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B11EA-695A-4791-9DA2-DD0D5A8D94C6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617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32A4C5-CD3F-419F-9FAF-8131295A15F1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334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8640-21E4-4DF7-82E4-489CAFEF9DED}" type="datetime1">
              <a:rPr lang="sv-SE" smtClean="0"/>
              <a:t>2018-03-08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048099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457200" y="6515100"/>
            <a:ext cx="1046285" cy="281354"/>
          </a:xfrm>
        </p:spPr>
        <p:txBody>
          <a:bodyPr/>
          <a:lstStyle/>
          <a:p>
            <a:fld id="{779B4711-C7EC-4FCD-B532-1DF72AC9585E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2655277" y="6515100"/>
            <a:ext cx="3897923" cy="281354"/>
          </a:xfrm>
        </p:spPr>
        <p:txBody>
          <a:bodyPr/>
          <a:lstStyle>
            <a:lvl1pPr>
              <a:defRPr i="1"/>
            </a:lvl1pPr>
          </a:lstStyle>
          <a:p>
            <a:r>
              <a:rPr lang="en-US" smtClean="0"/>
              <a:t>Confidential: For ESS internal restricted usage only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036168" y="6515100"/>
            <a:ext cx="650631" cy="281354"/>
          </a:xfrm>
        </p:spPr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661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F0EB3-1275-490F-86ED-24C4C2BB1B85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694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780C9-C9BE-4098-B06A-E91382C3258D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54938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8A73A-2386-472F-A860-E3421B6157F0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344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226B2-1083-4668-8764-A3C4D41FED4E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080540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EE4E0-BDD5-4662-A004-134C0E4ABA08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5469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682749"/>
          </a:xfrm>
          <a:prstGeom prst="rect">
            <a:avLst/>
          </a:prstGeom>
          <a:solidFill>
            <a:schemeClr val="bg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C515B-C211-4A0B-A0EA-E8995A75CF00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8" y="130718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45892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739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AEB99-AC6E-48D2-952D-3D83B6391950}" type="datetime1">
              <a:rPr lang="sv-SE" smtClean="0"/>
              <a:t>2018-03-08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933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E4A36-D68D-4694-87DB-DFA8FA4CFE26}" type="datetime1">
              <a:rPr lang="sv-SE" smtClean="0"/>
              <a:t>2018-03-08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108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22C4-E157-4E53-9EF8-232316FE09CC}" type="datetime1">
              <a:rPr lang="sv-SE" smtClean="0"/>
              <a:t>2018-03-08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6338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3802-762A-4A6E-A1BC-2EB1229795D8}" type="datetime1">
              <a:rPr lang="sv-SE" smtClean="0"/>
              <a:t>2018-03-08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2865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1E932-36F6-4388-A044-AA7A78DE8FDE}" type="datetime1">
              <a:rPr lang="sv-SE" smtClean="0"/>
              <a:t>2018-03-08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3061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82D74-2346-4358-902A-DA156CC04F9A}" type="datetime1">
              <a:rPr lang="sv-SE" smtClean="0"/>
              <a:t>2018-03-08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005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37F66-422D-4DAE-AE18-D60629C43F89}" type="datetime1">
              <a:rPr lang="sv-SE" smtClean="0"/>
              <a:t>2018-03-08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3934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EB55F-3AE4-4AA8-BBE5-D2F4D522B413}" type="datetime1">
              <a:rPr lang="sv-SE" smtClean="0"/>
              <a:t>2018-03-08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Confidential: For ESS internal restricted usage only</a:t>
            </a: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797C7-3D02-2A4F-97AD-9EB2A99A67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047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1" y="1964945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fld id="{64DD356A-05C0-4661-BD85-91B68063E911}" type="datetime1">
              <a:rPr lang="sv-SE" smtClean="0">
                <a:latin typeface="Calibri"/>
              </a:rPr>
              <a:t>2018-03-08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r>
              <a:rPr lang="en-US" smtClean="0">
                <a:latin typeface="Calibri"/>
              </a:rPr>
              <a:t>Confidential: For ESS internal restricted usage only</a:t>
            </a:r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34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package" Target="../embeddings/Microsoft_Visio_Drawing8.vsdx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1.vsdx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5.emf"/><Relationship Id="rId4" Type="http://schemas.openxmlformats.org/officeDocument/2006/relationships/package" Target="../embeddings/Microsoft_Visio_Drawing2.vsdx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jpeg"/><Relationship Id="rId5" Type="http://schemas.openxmlformats.org/officeDocument/2006/relationships/image" Target="../media/image14.emf"/><Relationship Id="rId4" Type="http://schemas.openxmlformats.org/officeDocument/2006/relationships/package" Target="../embeddings/Microsoft_Visio_Drawing3.vsd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14.emf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package" Target="../embeddings/Microsoft_Visio_Drawing4.vsdx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jpeg"/><Relationship Id="rId5" Type="http://schemas.openxmlformats.org/officeDocument/2006/relationships/image" Target="../media/image14.emf"/><Relationship Id="rId4" Type="http://schemas.openxmlformats.org/officeDocument/2006/relationships/package" Target="../embeddings/Microsoft_Visio_Drawing5.vsdx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6.vsd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Visio_Drawing7.vsd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412777"/>
            <a:ext cx="9144000" cy="5445224"/>
          </a:xfrm>
          <a:prstGeom prst="rect">
            <a:avLst/>
          </a:prstGeom>
          <a:solidFill>
            <a:srgbClr val="00A1D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ruta 3"/>
          <p:cNvSpPr txBox="1"/>
          <p:nvPr/>
        </p:nvSpPr>
        <p:spPr>
          <a:xfrm>
            <a:off x="0" y="5274120"/>
            <a:ext cx="9144000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FFFF"/>
                </a:solidFill>
              </a:rPr>
              <a:t>Carlos A. Martins, ESS</a:t>
            </a:r>
            <a:endParaRPr lang="en-GB" sz="2000" dirty="0" smtClean="0">
              <a:solidFill>
                <a:srgbClr val="FFFFFF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GB" dirty="0" smtClean="0">
                <a:solidFill>
                  <a:srgbClr val="FFFFFF"/>
                </a:solidFill>
              </a:rPr>
              <a:t>Safety Review on 660kVA klystron modulators for RFQ/DTL and </a:t>
            </a:r>
            <a:r>
              <a:rPr lang="en-GB" dirty="0" err="1" smtClean="0">
                <a:solidFill>
                  <a:srgbClr val="FFFFFF"/>
                </a:solidFill>
              </a:rPr>
              <a:t>MBeta</a:t>
            </a:r>
            <a:endParaRPr lang="en-GB" dirty="0" smtClean="0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246617"/>
            <a:ext cx="5706219" cy="3801533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245534" y="4172483"/>
            <a:ext cx="861906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 algn="ctr"/>
            <a:r>
              <a:rPr lang="en-US" sz="2500" b="1" dirty="0" smtClean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S2.5b – </a:t>
            </a:r>
            <a:r>
              <a:rPr lang="en-US" sz="2500" b="1" dirty="0">
                <a:solidFill>
                  <a:schemeClr val="bg1"/>
                </a:solidFill>
                <a:latin typeface="Arial"/>
                <a:ea typeface="ＭＳ Ｐゴシック" charset="0"/>
                <a:cs typeface="Arial"/>
                <a:sym typeface="Helvetica" charset="0"/>
              </a:rPr>
              <a:t>Protection against explosion and arcs</a:t>
            </a:r>
            <a:endParaRPr lang="en-US" sz="2500" b="1" dirty="0" smtClean="0">
              <a:solidFill>
                <a:schemeClr val="bg1"/>
              </a:solidFill>
              <a:latin typeface="Arial"/>
              <a:ea typeface="ＭＳ Ｐゴシック" charset="0"/>
              <a:cs typeface="Arial"/>
              <a:sym typeface="Helvetica" charset="0"/>
            </a:endParaRPr>
          </a:p>
        </p:txBody>
      </p:sp>
      <p:pic>
        <p:nvPicPr>
          <p:cNvPr id="9" name="Bildobjekt 5" descr="ESS-vit-logg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1950"/>
            <a:ext cx="2082800" cy="1114297"/>
          </a:xfrm>
          <a:prstGeom prst="rect">
            <a:avLst/>
          </a:prstGeom>
          <a:solidFill>
            <a:srgbClr val="00A1DA"/>
          </a:solidFill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412" y="164778"/>
            <a:ext cx="2319330" cy="124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Experimental setup for capacitor short circuit evaluation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3" y="1453206"/>
            <a:ext cx="406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Test 4: </a:t>
            </a:r>
            <a:r>
              <a:rPr lang="en-US" b="1" u="sng" dirty="0" err="1" smtClean="0">
                <a:solidFill>
                  <a:srgbClr val="0066FF"/>
                </a:solidFill>
              </a:rPr>
              <a:t>Busbar</a:t>
            </a:r>
            <a:r>
              <a:rPr lang="en-US" b="1" u="sng" dirty="0" smtClean="0">
                <a:solidFill>
                  <a:srgbClr val="0066FF"/>
                </a:solidFill>
              </a:rPr>
              <a:t> short-circuit with heavy bar, without fuse</a:t>
            </a:r>
            <a:endParaRPr lang="en-US" b="1" u="sng" dirty="0" smtClean="0">
              <a:solidFill>
                <a:srgbClr val="0066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607172"/>
              </p:ext>
            </p:extLst>
          </p:nvPr>
        </p:nvGraphicFramePr>
        <p:xfrm>
          <a:off x="4140721" y="737197"/>
          <a:ext cx="4908308" cy="189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Visio" r:id="rId3" imgW="3883647" imgH="1504440" progId="Visio.Drawing.15">
                  <p:embed/>
                </p:oleObj>
              </mc:Choice>
              <mc:Fallback>
                <p:oleObj name="Visio" r:id="rId3" imgW="3883647" imgH="150444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721" y="737197"/>
                        <a:ext cx="4908308" cy="18984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6883" y="2112290"/>
            <a:ext cx="4554195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Results</a:t>
            </a:r>
            <a:r>
              <a:rPr lang="en-GB" b="1" dirty="0" smtClean="0">
                <a:solidFill>
                  <a:srgbClr val="FF0000"/>
                </a:solidFill>
              </a:rPr>
              <a:t>: Short circuit in F1 (</a:t>
            </a:r>
            <a:r>
              <a:rPr lang="en-GB" b="1" dirty="0" err="1" smtClean="0">
                <a:solidFill>
                  <a:srgbClr val="FF0000"/>
                </a:solidFill>
              </a:rPr>
              <a:t>busbar</a:t>
            </a:r>
            <a:r>
              <a:rPr lang="en-GB" b="1" dirty="0" smtClean="0">
                <a:solidFill>
                  <a:srgbClr val="FF0000"/>
                </a:solidFill>
              </a:rPr>
              <a:t> A) with bar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3" name="Picture 2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9" y="2635693"/>
            <a:ext cx="4554195" cy="2558895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314" y="2635693"/>
            <a:ext cx="4497862" cy="2519429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772" y="4582545"/>
            <a:ext cx="2234257" cy="1675922"/>
          </a:xfrm>
          <a:prstGeom prst="rect">
            <a:avLst/>
          </a:prstGeom>
        </p:spPr>
      </p:pic>
      <p:pic>
        <p:nvPicPr>
          <p:cNvPr id="27" name="Picture 2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94" y="4677903"/>
            <a:ext cx="2228355" cy="16714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6349307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“ESS SML modulator Capacitor Bank Short-Circuit Protection – Prototype design, assembly and test report”, ESS, P. Torri – ESS-0101797</a:t>
            </a:r>
            <a:endParaRPr lang="en-GB" sz="1500" i="1" dirty="0"/>
          </a:p>
        </p:txBody>
      </p:sp>
      <p:cxnSp>
        <p:nvCxnSpPr>
          <p:cNvPr id="28" name="Straight Arrow Connector 27"/>
          <p:cNvCxnSpPr/>
          <p:nvPr/>
        </p:nvCxnSpPr>
        <p:spPr>
          <a:xfrm flipV="1">
            <a:off x="4863549" y="5513605"/>
            <a:ext cx="3068351" cy="350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802250" y="5364021"/>
            <a:ext cx="40549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- </a:t>
            </a:r>
            <a:r>
              <a:rPr lang="en-GB" dirty="0" err="1" smtClean="0">
                <a:solidFill>
                  <a:schemeClr val="tx2"/>
                </a:solidFill>
              </a:rPr>
              <a:t>Busbar</a:t>
            </a:r>
            <a:r>
              <a:rPr lang="en-GB" dirty="0" smtClean="0">
                <a:solidFill>
                  <a:schemeClr val="tx2"/>
                </a:solidFill>
              </a:rPr>
              <a:t> B damaged (works like a fuse)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- </a:t>
            </a:r>
            <a:r>
              <a:rPr lang="en-GB" dirty="0" err="1" smtClean="0">
                <a:solidFill>
                  <a:schemeClr val="tx2"/>
                </a:solidFill>
              </a:rPr>
              <a:t>Busbar</a:t>
            </a:r>
            <a:r>
              <a:rPr lang="en-GB" dirty="0" smtClean="0">
                <a:solidFill>
                  <a:schemeClr val="tx2"/>
                </a:solidFill>
              </a:rPr>
              <a:t> A damaged;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- Still, no projection of large metal pieces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2109298" y="5364021"/>
            <a:ext cx="885693" cy="564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33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Conclusion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2" y="1453206"/>
            <a:ext cx="9066127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Fuses will be used, at the input of each H-bridge;</a:t>
            </a:r>
          </a:p>
          <a:p>
            <a:pPr marL="742950" lvl="1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No damage of parts, except the one creating the short-circuit (most likely the IGBT’s);</a:t>
            </a:r>
          </a:p>
          <a:p>
            <a:pPr marL="742950" lvl="1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Very limited released energy, </a:t>
            </a:r>
            <a:r>
              <a:rPr lang="en-US" b="1" dirty="0" err="1" smtClean="0">
                <a:solidFill>
                  <a:srgbClr val="0066FF"/>
                </a:solidFill>
              </a:rPr>
              <a:t>wrt</a:t>
            </a:r>
            <a:r>
              <a:rPr lang="en-US" b="1" dirty="0" smtClean="0">
                <a:solidFill>
                  <a:srgbClr val="0066FF"/>
                </a:solidFill>
              </a:rPr>
              <a:t> the total stored energy:</a:t>
            </a: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&lt; 5kJ, in case </a:t>
            </a:r>
            <a:r>
              <a:rPr lang="en-US" b="1" dirty="0">
                <a:solidFill>
                  <a:srgbClr val="0066FF"/>
                </a:solidFill>
              </a:rPr>
              <a:t>of IGBT (i.e. &lt; </a:t>
            </a:r>
            <a:r>
              <a:rPr lang="en-US" b="1" dirty="0" smtClean="0">
                <a:solidFill>
                  <a:srgbClr val="0066FF"/>
                </a:solidFill>
              </a:rPr>
              <a:t>10</a:t>
            </a:r>
            <a:r>
              <a:rPr lang="en-US" b="1" dirty="0">
                <a:solidFill>
                  <a:srgbClr val="0066FF"/>
                </a:solidFill>
              </a:rPr>
              <a:t>%);</a:t>
            </a:r>
            <a:endParaRPr lang="en-US" b="1" dirty="0" smtClean="0">
              <a:solidFill>
                <a:srgbClr val="0066FF"/>
              </a:solidFill>
            </a:endParaRP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&lt; 15kJ, in case of heavy bar (i.e. &lt; 30%);</a:t>
            </a: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If Fuses would not be used;</a:t>
            </a:r>
            <a:endParaRPr lang="en-US" b="1" u="sng" dirty="0">
              <a:solidFill>
                <a:srgbClr val="0066FF"/>
              </a:solidFill>
            </a:endParaRPr>
          </a:p>
          <a:p>
            <a:pPr marL="742950" lvl="1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Serious material damages on the </a:t>
            </a:r>
            <a:r>
              <a:rPr lang="en-US" b="1" dirty="0" err="1" smtClean="0">
                <a:solidFill>
                  <a:srgbClr val="0066FF"/>
                </a:solidFill>
              </a:rPr>
              <a:t>busbars</a:t>
            </a:r>
            <a:r>
              <a:rPr lang="en-US" b="1" dirty="0" smtClean="0">
                <a:solidFill>
                  <a:srgbClr val="0066FF"/>
                </a:solidFill>
              </a:rPr>
              <a:t> A, B and C;</a:t>
            </a:r>
            <a:endParaRPr lang="en-US" b="1" dirty="0">
              <a:solidFill>
                <a:srgbClr val="0066FF"/>
              </a:solidFill>
            </a:endParaRPr>
          </a:p>
          <a:p>
            <a:pPr marL="742950" lvl="1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Almost full stored energy will be released:</a:t>
            </a:r>
            <a:endParaRPr lang="en-US" b="1" dirty="0">
              <a:solidFill>
                <a:srgbClr val="0066FF"/>
              </a:solidFill>
            </a:endParaRPr>
          </a:p>
          <a:p>
            <a:pPr marL="1200150" lvl="2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66FF"/>
                </a:solidFill>
              </a:rPr>
              <a:t> 48kJ</a:t>
            </a:r>
            <a:r>
              <a:rPr lang="en-US" b="1" dirty="0">
                <a:solidFill>
                  <a:srgbClr val="0066FF"/>
                </a:solidFill>
              </a:rPr>
              <a:t>, in case of heavy bar (i.e. </a:t>
            </a:r>
            <a:r>
              <a:rPr lang="en-US" b="1" dirty="0" smtClean="0">
                <a:solidFill>
                  <a:srgbClr val="0066FF"/>
                </a:solidFill>
              </a:rPr>
              <a:t>~96%);</a:t>
            </a:r>
          </a:p>
          <a:p>
            <a:pPr marL="742950" lvl="1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66FF"/>
                </a:solidFill>
              </a:rPr>
              <a:t>Still, if doors of cabinet closed:</a:t>
            </a:r>
          </a:p>
          <a:p>
            <a:pPr marL="1200150" lvl="2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66FF"/>
                </a:solidFill>
              </a:rPr>
              <a:t>No deformation of the cabinet enclosure;</a:t>
            </a:r>
          </a:p>
          <a:p>
            <a:pPr marL="1200150" lvl="2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66FF"/>
                </a:solidFill>
              </a:rPr>
              <a:t>No </a:t>
            </a:r>
            <a:r>
              <a:rPr lang="en-US" b="1" dirty="0">
                <a:solidFill>
                  <a:srgbClr val="0066FF"/>
                </a:solidFill>
              </a:rPr>
              <a:t>projection of parts outside;</a:t>
            </a:r>
          </a:p>
          <a:p>
            <a:pPr marL="1200150" lvl="2" indent="-285750">
              <a:spcBef>
                <a:spcPts val="1000"/>
              </a:spcBef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rgbClr val="0066FF"/>
                </a:solidFill>
              </a:rPr>
              <a:t>However, huge blasting noise;</a:t>
            </a:r>
            <a:endParaRPr lang="en-US" b="1" dirty="0">
              <a:solidFill>
                <a:srgbClr val="0066FF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60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Possible reasons for explosions and arcs in the LV power conversion stage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3" y="1453206"/>
            <a:ext cx="8859096" cy="4442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Arcs</a:t>
            </a:r>
            <a:endParaRPr lang="en-US" b="1" u="sng" dirty="0" smtClean="0">
              <a:solidFill>
                <a:srgbClr val="0066FF"/>
              </a:solidFill>
            </a:endParaRP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66FF"/>
                </a:solidFill>
              </a:rPr>
              <a:t>Like in any other large power converter, the modulators will have large copper </a:t>
            </a:r>
            <a:r>
              <a:rPr lang="en-US" b="1" dirty="0" err="1" smtClean="0">
                <a:solidFill>
                  <a:srgbClr val="0066FF"/>
                </a:solidFill>
              </a:rPr>
              <a:t>busbars</a:t>
            </a:r>
            <a:r>
              <a:rPr lang="en-US" b="1" dirty="0" smtClean="0">
                <a:solidFill>
                  <a:srgbClr val="0066FF"/>
                </a:solidFill>
              </a:rPr>
              <a:t> which could accidentally be short circuited (i.e. metallic piece left over adjacent </a:t>
            </a:r>
            <a:r>
              <a:rPr lang="en-US" b="1" dirty="0" err="1" smtClean="0">
                <a:solidFill>
                  <a:srgbClr val="0066FF"/>
                </a:solidFill>
              </a:rPr>
              <a:t>busbars</a:t>
            </a:r>
            <a:r>
              <a:rPr lang="en-US" b="1" dirty="0" smtClean="0">
                <a:solidFill>
                  <a:srgbClr val="0066FF"/>
                </a:solidFill>
              </a:rPr>
              <a:t>);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66FF"/>
                </a:solidFill>
              </a:rPr>
              <a:t>Mitigation is typically made by two ways: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66FF"/>
                </a:solidFill>
              </a:rPr>
              <a:t>Right selection and adjustment of the Main Circuit Breaker and auxiliary breakers;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66FF"/>
                </a:solidFill>
              </a:rPr>
              <a:t>Mechanical barrier formed by the cabinet enclosure;</a:t>
            </a:r>
          </a:p>
          <a:p>
            <a:pPr marL="742950" lvl="1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endParaRPr lang="en-US" b="1" dirty="0">
              <a:solidFill>
                <a:srgbClr val="0066FF"/>
              </a:solidFill>
            </a:endParaRPr>
          </a:p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Explosions</a:t>
            </a:r>
            <a:endParaRPr lang="en-US" b="1" u="sng" dirty="0">
              <a:solidFill>
                <a:srgbClr val="0066FF"/>
              </a:solidFill>
            </a:endParaRP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66FF"/>
                </a:solidFill>
              </a:rPr>
              <a:t>Each modulator will have 3 independent main capacitor banks, each bank storing 50kJ;</a:t>
            </a:r>
          </a:p>
          <a:p>
            <a:pPr marL="285750" indent="-285750">
              <a:spcBef>
                <a:spcPts val="1000"/>
              </a:spcBef>
              <a:buFont typeface="Courier New" panose="02070309020205020404" pitchFamily="49" charset="0"/>
              <a:buChar char="o"/>
            </a:pPr>
            <a:r>
              <a:rPr lang="en-US" b="1" dirty="0" smtClean="0">
                <a:solidFill>
                  <a:srgbClr val="0066FF"/>
                </a:solidFill>
              </a:rPr>
              <a:t>This represents a much </a:t>
            </a:r>
            <a:r>
              <a:rPr lang="en-US" b="1" dirty="0">
                <a:solidFill>
                  <a:srgbClr val="0066FF"/>
                </a:solidFill>
              </a:rPr>
              <a:t>higher risk than </a:t>
            </a:r>
            <a:r>
              <a:rPr lang="en-US" b="1" dirty="0" smtClean="0">
                <a:solidFill>
                  <a:srgbClr val="0066FF"/>
                </a:solidFill>
              </a:rPr>
              <a:t>the risk associated to arcs, mentioned above. Therefore a dedicated study and experimental verification were carried out.</a:t>
            </a:r>
          </a:p>
        </p:txBody>
      </p:sp>
    </p:spTree>
    <p:extLst>
      <p:ext uri="{BB962C8B-B14F-4D97-AF65-F5344CB8AC3E}">
        <p14:creationId xmlns:p14="http://schemas.microsoft.com/office/powerpoint/2010/main" val="86738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Electrical flashovers in open air exposure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34835"/>
            <a:ext cx="91440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“Personnel Safety Aspects and Protection of Systems with Power Electronic Converters”, ESS, P. Torri</a:t>
            </a:r>
            <a:endParaRPr lang="en-GB" sz="15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695696"/>
              </p:ext>
            </p:extLst>
          </p:nvPr>
        </p:nvGraphicFramePr>
        <p:xfrm>
          <a:off x="395254" y="1842781"/>
          <a:ext cx="8224333" cy="128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Visio" r:id="rId3" imgW="7969786" imgH="1240704" progId="Visio.Drawing.15">
                  <p:embed/>
                </p:oleObj>
              </mc:Choice>
              <mc:Fallback>
                <p:oleObj name="Visio" r:id="rId3" imgW="7969786" imgH="1240704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54" y="1842781"/>
                        <a:ext cx="8224333" cy="128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7" y="3620641"/>
            <a:ext cx="2503552" cy="266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305834" y="3128243"/>
            <a:ext cx="5477250" cy="3147490"/>
            <a:chOff x="3305834" y="3128243"/>
            <a:chExt cx="5477250" cy="3147490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834" y="3128243"/>
              <a:ext cx="5477250" cy="3147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233486" y="4477566"/>
              <a:ext cx="1661032" cy="3693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FF0000"/>
                  </a:solidFill>
                </a:rPr>
                <a:t>No fuses added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675038" y="2810253"/>
                <a:ext cx="178760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𝐸𝑐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 </m:t>
                      </m:r>
                      <m:r>
                        <a:rPr lang="en-US" i="1"/>
                        <m:t>𝐶𝑒𝑞</m:t>
                      </m:r>
                      <m:r>
                        <a:rPr lang="en-US" i="1"/>
                        <m:t> 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𝑉𝑐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038" y="2810253"/>
                <a:ext cx="1787604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481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44" y="2546444"/>
            <a:ext cx="5857460" cy="4111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Electrical flashovers in closed cabinet with window exposure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534835"/>
            <a:ext cx="914400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“Personnel Safety Aspects and Protection of Systems with Power Electronic Converters”, ESS, P. Torri</a:t>
            </a:r>
            <a:endParaRPr lang="en-GB" sz="15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226562"/>
              </p:ext>
            </p:extLst>
          </p:nvPr>
        </p:nvGraphicFramePr>
        <p:xfrm>
          <a:off x="395254" y="1842781"/>
          <a:ext cx="8224333" cy="128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Visio" r:id="rId4" imgW="7969786" imgH="1240704" progId="Visio.Drawing.15">
                  <p:embed/>
                </p:oleObj>
              </mc:Choice>
              <mc:Fallback>
                <p:oleObj name="Visio" r:id="rId4" imgW="7969786" imgH="1240704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54" y="1842781"/>
                        <a:ext cx="8224333" cy="12854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6941828" y="2718283"/>
                <a:ext cx="1787604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/>
                        <m:t>𝐸𝑐</m:t>
                      </m:r>
                      <m:r>
                        <a:rPr lang="en-US" i="1"/>
                        <m:t>=</m:t>
                      </m:r>
                      <m:f>
                        <m:fPr>
                          <m:ctrlPr>
                            <a:rPr lang="en-US" i="1"/>
                          </m:ctrlPr>
                        </m:fPr>
                        <m:num>
                          <m:r>
                            <a:rPr lang="en-US" i="1"/>
                            <m:t>1</m:t>
                          </m:r>
                        </m:num>
                        <m:den>
                          <m:r>
                            <a:rPr lang="en-US" i="1"/>
                            <m:t>2</m:t>
                          </m:r>
                        </m:den>
                      </m:f>
                      <m:r>
                        <a:rPr lang="en-US" i="1"/>
                        <m:t> </m:t>
                      </m:r>
                      <m:r>
                        <a:rPr lang="en-US" i="1"/>
                        <m:t>𝐶𝑒𝑞</m:t>
                      </m:r>
                      <m:r>
                        <a:rPr lang="en-US" i="1"/>
                        <m:t> </m:t>
                      </m:r>
                      <m:sSup>
                        <m:sSupPr>
                          <m:ctrlPr>
                            <a:rPr lang="en-US" i="1"/>
                          </m:ctrlPr>
                        </m:sSupPr>
                        <m:e>
                          <m:r>
                            <a:rPr lang="en-US" i="1"/>
                            <m:t>𝑉𝑐</m:t>
                          </m:r>
                        </m:e>
                        <m:sup>
                          <m:r>
                            <a:rPr lang="en-US" i="1"/>
                            <m:t>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1828" y="2718283"/>
                <a:ext cx="1787604" cy="61093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8586" y="3607043"/>
            <a:ext cx="16610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 fuses added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586" y="4740104"/>
            <a:ext cx="16610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 fuses added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8586" y="6222593"/>
            <a:ext cx="1661032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No fuses added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92626" y="4797152"/>
            <a:ext cx="1643270" cy="360040"/>
          </a:xfrm>
          <a:prstGeom prst="ellipse">
            <a:avLst/>
          </a:prstGeom>
          <a:noFill/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stCxn id="8" idx="6"/>
            <a:endCxn id="11" idx="1"/>
          </p:cNvCxnSpPr>
          <p:nvPr/>
        </p:nvCxnSpPr>
        <p:spPr>
          <a:xfrm flipV="1">
            <a:off x="3935896" y="3900177"/>
            <a:ext cx="2415645" cy="1076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351541" y="3438512"/>
            <a:ext cx="279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Worst case scenario</a:t>
            </a:r>
          </a:p>
          <a:p>
            <a:r>
              <a:rPr lang="en-GB" dirty="0" smtClean="0">
                <a:solidFill>
                  <a:schemeClr val="tx2"/>
                </a:solidFill>
              </a:rPr>
              <a:t>- Standard PE required, for electrical installations 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595" y="4377272"/>
            <a:ext cx="989351" cy="119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857" y="4327580"/>
            <a:ext cx="1038048" cy="1702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828" y="5337780"/>
            <a:ext cx="1126192" cy="119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29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2" y="2181857"/>
            <a:ext cx="5228567" cy="416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Experimental setup for capacitor short circuit evaluation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3" y="1453206"/>
            <a:ext cx="406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Test 1: IGBT failure, with fuse</a:t>
            </a:r>
            <a:endParaRPr lang="en-US" b="1" u="sng" dirty="0" smtClean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9307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“ESS SML modulator Capacitor Bank Short-Circuit Protection – Prototype design, assembly and test report”, ESS, P. Torri – ESS-0101797</a:t>
            </a:r>
            <a:endParaRPr lang="en-GB" sz="15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8666"/>
              </p:ext>
            </p:extLst>
          </p:nvPr>
        </p:nvGraphicFramePr>
        <p:xfrm>
          <a:off x="4140721" y="737197"/>
          <a:ext cx="4908308" cy="189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1" name="Visio" r:id="rId4" imgW="3883647" imgH="1504440" progId="Visio.Drawing.15">
                  <p:embed/>
                </p:oleObj>
              </mc:Choice>
              <mc:Fallback>
                <p:oleObj name="Visio" r:id="rId4" imgW="3883647" imgH="1504440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721" y="737197"/>
                        <a:ext cx="4908308" cy="18984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6883" y="2112290"/>
            <a:ext cx="457009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Setup</a:t>
            </a:r>
            <a:r>
              <a:rPr lang="en-GB" b="1" dirty="0" smtClean="0">
                <a:solidFill>
                  <a:srgbClr val="FF0000"/>
                </a:solidFill>
              </a:rPr>
              <a:t>: Short circuit in F1 (</a:t>
            </a:r>
            <a:r>
              <a:rPr lang="en-GB" b="1" dirty="0" err="1" smtClean="0">
                <a:solidFill>
                  <a:srgbClr val="FF0000"/>
                </a:solidFill>
              </a:rPr>
              <a:t>busbar</a:t>
            </a:r>
            <a:r>
              <a:rPr lang="en-GB" b="1" dirty="0" smtClean="0">
                <a:solidFill>
                  <a:srgbClr val="FF0000"/>
                </a:solidFill>
              </a:rPr>
              <a:t> A) with relay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99" y="3926149"/>
            <a:ext cx="2490470" cy="186817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cxnSp>
        <p:nvCxnSpPr>
          <p:cNvPr id="17" name="Straight Arrow Connector 16"/>
          <p:cNvCxnSpPr>
            <a:stCxn id="26" idx="1"/>
          </p:cNvCxnSpPr>
          <p:nvPr/>
        </p:nvCxnSpPr>
        <p:spPr>
          <a:xfrm flipH="1">
            <a:off x="4691270" y="4860234"/>
            <a:ext cx="1755229" cy="7719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47800" y="3194763"/>
            <a:ext cx="2287867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Short circuiting relay, simulating IGBT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124431" y="4490902"/>
            <a:ext cx="6150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fuse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1979712" y="4860234"/>
            <a:ext cx="299663" cy="29695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676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Experimental setup for capacitor short circuit evaluation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3" y="1453206"/>
            <a:ext cx="406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Test 1: IGBT failure, with fuse</a:t>
            </a:r>
            <a:endParaRPr lang="en-US" b="1" u="sng" dirty="0" smtClean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9307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“ESS SML modulator Capacitor Bank Short-Circuit Protection – Prototype design, assembly and test report”, ESS, P. Torri – ESS-0101797</a:t>
            </a:r>
            <a:endParaRPr lang="en-GB" sz="15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2" name="Picture 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7" y="2972651"/>
            <a:ext cx="6045949" cy="3376656"/>
          </a:xfrm>
          <a:prstGeom prst="rect">
            <a:avLst/>
          </a:prstGeom>
        </p:spPr>
      </p:pic>
      <p:pic>
        <p:nvPicPr>
          <p:cNvPr id="23" name="Picture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64323" y="4746301"/>
            <a:ext cx="1924984" cy="1443869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59140" y="3032040"/>
            <a:ext cx="2311226" cy="1733554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8666"/>
              </p:ext>
            </p:extLst>
          </p:nvPr>
        </p:nvGraphicFramePr>
        <p:xfrm>
          <a:off x="4140200" y="736600"/>
          <a:ext cx="4908550" cy="189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Visio" r:id="rId6" imgW="3883647" imgH="1504440" progId="Visio.Drawing.15">
                  <p:embed/>
                </p:oleObj>
              </mc:Choice>
              <mc:Fallback>
                <p:oleObj name="Visio" r:id="rId6" imgW="3883647" imgH="1504440" progId="Visio.Drawing.1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736600"/>
                        <a:ext cx="4908550" cy="1898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/>
          <p:nvPr/>
        </p:nvCxnSpPr>
        <p:spPr>
          <a:xfrm flipV="1">
            <a:off x="7434470" y="5687808"/>
            <a:ext cx="884826" cy="613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77773" y="5148978"/>
            <a:ext cx="16728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- No damage in the </a:t>
            </a:r>
            <a:r>
              <a:rPr lang="en-GB" dirty="0" err="1" smtClean="0">
                <a:solidFill>
                  <a:schemeClr val="tx2"/>
                </a:solidFill>
              </a:rPr>
              <a:t>busbars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- Only the relay was damaged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20" name="Straight Arrow Connector 19"/>
          <p:cNvCxnSpPr>
            <a:stCxn id="16" idx="0"/>
          </p:cNvCxnSpPr>
          <p:nvPr/>
        </p:nvCxnSpPr>
        <p:spPr>
          <a:xfrm flipH="1" flipV="1">
            <a:off x="6914212" y="4289703"/>
            <a:ext cx="1" cy="8592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46883" y="2112290"/>
            <a:ext cx="4704558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Results</a:t>
            </a:r>
            <a:r>
              <a:rPr lang="en-GB" b="1" dirty="0" smtClean="0">
                <a:solidFill>
                  <a:srgbClr val="FF0000"/>
                </a:solidFill>
              </a:rPr>
              <a:t>: Short circuit in F1 (</a:t>
            </a:r>
            <a:r>
              <a:rPr lang="en-GB" b="1" dirty="0" err="1" smtClean="0">
                <a:solidFill>
                  <a:srgbClr val="FF0000"/>
                </a:solidFill>
              </a:rPr>
              <a:t>busbar</a:t>
            </a:r>
            <a:r>
              <a:rPr lang="en-GB" b="1" dirty="0" smtClean="0">
                <a:solidFill>
                  <a:srgbClr val="FF0000"/>
                </a:solidFill>
              </a:rPr>
              <a:t> A) with relay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19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:\Users\paulotorri\Documents\Modulator Converter\DC Cap bank and fusing\Tests\Pictures\Final pictures\IMG_29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82981"/>
            <a:ext cx="3704564" cy="277756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Experimental setup for capacitor short circuit evaluation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3" y="1453206"/>
            <a:ext cx="406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Test 3: </a:t>
            </a:r>
            <a:r>
              <a:rPr lang="en-US" b="1" u="sng" dirty="0" err="1" smtClean="0">
                <a:solidFill>
                  <a:srgbClr val="0066FF"/>
                </a:solidFill>
              </a:rPr>
              <a:t>Busbar</a:t>
            </a:r>
            <a:r>
              <a:rPr lang="en-US" b="1" u="sng" dirty="0" smtClean="0">
                <a:solidFill>
                  <a:srgbClr val="0066FF"/>
                </a:solidFill>
              </a:rPr>
              <a:t> short-circuit with heavy bar, with fuse</a:t>
            </a:r>
            <a:endParaRPr lang="en-US" b="1" u="sng" dirty="0" smtClean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9307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“ESS SML modulator Capacitor Bank Short-Circuit Protection – Prototype design, assembly and test report”, ESS, P. Torri – ESS-0101797</a:t>
            </a:r>
            <a:endParaRPr lang="en-GB" sz="15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6218274"/>
              </p:ext>
            </p:extLst>
          </p:nvPr>
        </p:nvGraphicFramePr>
        <p:xfrm>
          <a:off x="4140721" y="737197"/>
          <a:ext cx="4908308" cy="189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Visio" r:id="rId4" imgW="3883647" imgH="1504440" progId="Visio.Drawing.15">
                  <p:embed/>
                </p:oleObj>
              </mc:Choice>
              <mc:Fallback>
                <p:oleObj name="Visio" r:id="rId4" imgW="3883647" imgH="150444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721" y="737197"/>
                        <a:ext cx="4908308" cy="18984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6883" y="2112290"/>
            <a:ext cx="441973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Setup</a:t>
            </a:r>
            <a:r>
              <a:rPr lang="en-GB" b="1" dirty="0" smtClean="0">
                <a:solidFill>
                  <a:srgbClr val="FF0000"/>
                </a:solidFill>
              </a:rPr>
              <a:t>: Short circuit in F1 (</a:t>
            </a:r>
            <a:r>
              <a:rPr lang="en-GB" b="1" dirty="0" err="1" smtClean="0">
                <a:solidFill>
                  <a:srgbClr val="FF0000"/>
                </a:solidFill>
              </a:rPr>
              <a:t>busbar</a:t>
            </a:r>
            <a:r>
              <a:rPr lang="en-GB" b="1" dirty="0" smtClean="0">
                <a:solidFill>
                  <a:srgbClr val="FF0000"/>
                </a:solidFill>
              </a:rPr>
              <a:t> A) with bar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37583" y="5795382"/>
            <a:ext cx="27866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Short circuiting gravity bar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294" y="2882981"/>
            <a:ext cx="3703706" cy="2777565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29" idx="0"/>
          </p:cNvCxnSpPr>
          <p:nvPr/>
        </p:nvCxnSpPr>
        <p:spPr>
          <a:xfrm flipH="1" flipV="1">
            <a:off x="4059423" y="4456431"/>
            <a:ext cx="971510" cy="133895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9" idx="0"/>
          </p:cNvCxnSpPr>
          <p:nvPr/>
        </p:nvCxnSpPr>
        <p:spPr>
          <a:xfrm flipV="1">
            <a:off x="5030933" y="4770784"/>
            <a:ext cx="461261" cy="102459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57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Experimental setup for capacitor short circuit evaluation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3" y="1453206"/>
            <a:ext cx="406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Test 3: </a:t>
            </a:r>
            <a:r>
              <a:rPr lang="en-US" b="1" u="sng" dirty="0" err="1" smtClean="0">
                <a:solidFill>
                  <a:srgbClr val="0066FF"/>
                </a:solidFill>
              </a:rPr>
              <a:t>Busbar</a:t>
            </a:r>
            <a:r>
              <a:rPr lang="en-US" b="1" u="sng" dirty="0" smtClean="0">
                <a:solidFill>
                  <a:srgbClr val="0066FF"/>
                </a:solidFill>
              </a:rPr>
              <a:t> short-circuit with heavy bar, with fuse</a:t>
            </a:r>
            <a:endParaRPr lang="en-US" b="1" u="sng" dirty="0" smtClean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9307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“ESS SML modulator Capacitor Bank Short-Circuit Protection – Prototype design, assembly and test report”, ESS, P. Torri – ESS-0101797</a:t>
            </a:r>
            <a:endParaRPr lang="en-GB" sz="15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018671"/>
              </p:ext>
            </p:extLst>
          </p:nvPr>
        </p:nvGraphicFramePr>
        <p:xfrm>
          <a:off x="4140721" y="737197"/>
          <a:ext cx="4908308" cy="189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Visio" r:id="rId3" imgW="3883647" imgH="1504440" progId="Visio.Drawing.15">
                  <p:embed/>
                </p:oleObj>
              </mc:Choice>
              <mc:Fallback>
                <p:oleObj name="Visio" r:id="rId3" imgW="3883647" imgH="150444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721" y="737197"/>
                        <a:ext cx="4908308" cy="18984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6883" y="2112290"/>
            <a:ext cx="4643002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Results</a:t>
            </a:r>
            <a:r>
              <a:rPr lang="en-GB" b="1" dirty="0" smtClean="0">
                <a:solidFill>
                  <a:srgbClr val="FF0000"/>
                </a:solidFill>
              </a:rPr>
              <a:t>: Short circuit in F1 (</a:t>
            </a:r>
            <a:r>
              <a:rPr lang="en-GB" b="1" dirty="0" err="1" smtClean="0">
                <a:solidFill>
                  <a:srgbClr val="FF0000"/>
                </a:solidFill>
              </a:rPr>
              <a:t>busbar</a:t>
            </a:r>
            <a:r>
              <a:rPr lang="en-GB" b="1" dirty="0" smtClean="0">
                <a:solidFill>
                  <a:srgbClr val="FF0000"/>
                </a:solidFill>
              </a:rPr>
              <a:t> A) with bar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" y="2635693"/>
            <a:ext cx="4825431" cy="2695615"/>
          </a:xfrm>
          <a:prstGeom prst="rect">
            <a:avLst/>
          </a:prstGeom>
        </p:spPr>
      </p:pic>
      <p:pic>
        <p:nvPicPr>
          <p:cNvPr id="19" name="Picture 1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96184"/>
            <a:ext cx="4572000" cy="2554755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V="1">
            <a:off x="4002157" y="5155097"/>
            <a:ext cx="4280452" cy="7088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46884" y="5604608"/>
            <a:ext cx="4239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tx2"/>
                </a:solidFill>
              </a:rPr>
              <a:t>- No damage in the </a:t>
            </a:r>
            <a:r>
              <a:rPr lang="en-GB" dirty="0" err="1" smtClean="0">
                <a:solidFill>
                  <a:schemeClr val="tx2"/>
                </a:solidFill>
              </a:rPr>
              <a:t>busbars</a:t>
            </a:r>
            <a:endParaRPr lang="en-GB" dirty="0" smtClean="0">
              <a:solidFill>
                <a:schemeClr val="tx2"/>
              </a:solidFill>
            </a:endParaRPr>
          </a:p>
          <a:p>
            <a:r>
              <a:rPr lang="en-GB" dirty="0" smtClean="0">
                <a:solidFill>
                  <a:schemeClr val="tx2"/>
                </a:solidFill>
              </a:rPr>
              <a:t>- Only the short circuiting bar was damaged</a:t>
            </a:r>
            <a:endParaRPr lang="en-GB" dirty="0">
              <a:solidFill>
                <a:schemeClr val="tx2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4002157" y="4973561"/>
            <a:ext cx="2120347" cy="89038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5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v-SE"/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46883" y="143933"/>
            <a:ext cx="7007015" cy="1151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200" b="1" i="0" u="none" kern="1200">
                <a:solidFill>
                  <a:srgbClr val="006585"/>
                </a:solidFill>
                <a:latin typeface="Arial"/>
                <a:ea typeface="+mj-ea"/>
                <a:cs typeface="+mj-cs"/>
              </a:defRPr>
            </a:lvl1pPr>
          </a:lstStyle>
          <a:p>
            <a:pPr algn="l"/>
            <a:r>
              <a:rPr lang="en-US" sz="2500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Experimental setup for capacitor short circuit evaluation</a:t>
            </a:r>
            <a:endParaRPr lang="en-US" sz="2500" dirty="0" smtClean="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7873" y="1453206"/>
            <a:ext cx="406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b="1" u="sng" dirty="0" smtClean="0">
                <a:solidFill>
                  <a:srgbClr val="0066FF"/>
                </a:solidFill>
              </a:rPr>
              <a:t>Test 4: </a:t>
            </a:r>
            <a:r>
              <a:rPr lang="en-US" b="1" u="sng" dirty="0" err="1" smtClean="0">
                <a:solidFill>
                  <a:srgbClr val="0066FF"/>
                </a:solidFill>
              </a:rPr>
              <a:t>Busbar</a:t>
            </a:r>
            <a:r>
              <a:rPr lang="en-US" b="1" u="sng" dirty="0" smtClean="0">
                <a:solidFill>
                  <a:srgbClr val="0066FF"/>
                </a:solidFill>
              </a:rPr>
              <a:t> short-circuit with heavy bar, without fuse</a:t>
            </a:r>
            <a:endParaRPr lang="en-US" b="1" u="sng" dirty="0" smtClean="0">
              <a:solidFill>
                <a:srgbClr val="0066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349307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" i="1" dirty="0" smtClean="0"/>
              <a:t>Extracted from: “ESS SML modulator Capacitor Bank Short-Circuit Protection – Prototype design, assembly and test report”, ESS, P. Torri – ESS-0101797</a:t>
            </a:r>
            <a:endParaRPr lang="en-GB" sz="15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6236027"/>
              </p:ext>
            </p:extLst>
          </p:nvPr>
        </p:nvGraphicFramePr>
        <p:xfrm>
          <a:off x="4140721" y="737197"/>
          <a:ext cx="4908308" cy="1898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Visio" r:id="rId3" imgW="3883647" imgH="1504440" progId="Visio.Drawing.15">
                  <p:embed/>
                </p:oleObj>
              </mc:Choice>
              <mc:Fallback>
                <p:oleObj name="Visio" r:id="rId3" imgW="3883647" imgH="1504440" progId="Visio.Drawing.1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721" y="737197"/>
                        <a:ext cx="4908308" cy="189849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46883" y="2112290"/>
            <a:ext cx="4419736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b="1" u="sng" dirty="0" smtClean="0">
                <a:solidFill>
                  <a:srgbClr val="FF0000"/>
                </a:solidFill>
              </a:rPr>
              <a:t>Setup</a:t>
            </a:r>
            <a:r>
              <a:rPr lang="en-GB" b="1" dirty="0" smtClean="0">
                <a:solidFill>
                  <a:srgbClr val="FF0000"/>
                </a:solidFill>
              </a:rPr>
              <a:t>: Short circuit in F1 (</a:t>
            </a:r>
            <a:r>
              <a:rPr lang="en-GB" b="1" dirty="0" err="1" smtClean="0">
                <a:solidFill>
                  <a:srgbClr val="FF0000"/>
                </a:solidFill>
              </a:rPr>
              <a:t>busbar</a:t>
            </a:r>
            <a:r>
              <a:rPr lang="en-GB" b="1" dirty="0" smtClean="0">
                <a:solidFill>
                  <a:srgbClr val="FF0000"/>
                </a:solidFill>
              </a:rPr>
              <a:t> A) with bar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49" y="2687984"/>
            <a:ext cx="3961529" cy="2970694"/>
          </a:xfrm>
          <a:prstGeom prst="rect">
            <a:avLst/>
          </a:prstGeom>
        </p:spPr>
      </p:pic>
      <p:pic>
        <p:nvPicPr>
          <p:cNvPr id="19" name="Picture 18" descr="C:\Users\paulotorri\Documents\Modulator Converter\DC Cap bank and fusing\Tests\Pictures\Final pictures\IMG_293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5177" y="2687984"/>
            <a:ext cx="3961529" cy="2970694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058012" y="5979975"/>
            <a:ext cx="2786699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Short circuiting gravity bar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7" name="Straight Arrow Connector 16"/>
          <p:cNvCxnSpPr>
            <a:stCxn id="20" idx="0"/>
          </p:cNvCxnSpPr>
          <p:nvPr/>
        </p:nvCxnSpPr>
        <p:spPr>
          <a:xfrm flipV="1">
            <a:off x="2410727" y="3877402"/>
            <a:ext cx="268153" cy="207030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29" idx="0"/>
          </p:cNvCxnSpPr>
          <p:nvPr/>
        </p:nvCxnSpPr>
        <p:spPr>
          <a:xfrm flipV="1">
            <a:off x="6451362" y="4452730"/>
            <a:ext cx="1393349" cy="15272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71063" y="5947709"/>
            <a:ext cx="24793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Shunt replacing the fuse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2410727" y="3074504"/>
            <a:ext cx="4115214" cy="287320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74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35375</TotalTime>
  <Words>784</Words>
  <Application>Microsoft Office PowerPoint</Application>
  <PresentationFormat>On-screen Show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Anpassad formgivning</vt:lpstr>
      <vt:lpstr>1_Office-tema</vt:lpstr>
      <vt:lpstr>Microsoft Visio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Ola Grahm</dc:creator>
  <cp:lastModifiedBy>Carlos Martins</cp:lastModifiedBy>
  <cp:revision>1057</cp:revision>
  <cp:lastPrinted>2013-11-06T14:19:55Z</cp:lastPrinted>
  <dcterms:created xsi:type="dcterms:W3CDTF">2013-09-21T18:00:17Z</dcterms:created>
  <dcterms:modified xsi:type="dcterms:W3CDTF">2018-03-08T18:47:00Z</dcterms:modified>
</cp:coreProperties>
</file>