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2" r:id="rId1"/>
    <p:sldMasterId id="2147483677" r:id="rId2"/>
  </p:sldMasterIdLst>
  <p:notesMasterIdLst>
    <p:notesMasterId r:id="rId5"/>
  </p:notesMasterIdLst>
  <p:handoutMasterIdLst>
    <p:handoutMasterId r:id="rId6"/>
  </p:handoutMasterIdLst>
  <p:sldIdLst>
    <p:sldId id="410" r:id="rId3"/>
    <p:sldId id="412" r:id="rId4"/>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32">
          <p15:clr>
            <a:srgbClr val="A4A3A4"/>
          </p15:clr>
        </p15:guide>
        <p15:guide id="2" orient="horz" pos="908">
          <p15:clr>
            <a:srgbClr val="A4A3A4"/>
          </p15:clr>
        </p15:guide>
        <p15:guide id="3" pos="49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B9B8"/>
    <a:srgbClr val="E9EDF4"/>
    <a:srgbClr val="CC0099"/>
    <a:srgbClr val="00E100"/>
    <a:srgbClr val="FFFF66"/>
    <a:srgbClr val="FFCC00"/>
    <a:srgbClr val="0094CA"/>
    <a:srgbClr val="0066FF"/>
    <a:srgbClr val="FF5050"/>
    <a:srgbClr val="FF7D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2" autoAdjust="0"/>
    <p:restoredTop sz="99518" autoAdjust="0"/>
  </p:normalViewPr>
  <p:slideViewPr>
    <p:cSldViewPr snapToGrid="0" snapToObjects="1">
      <p:cViewPr varScale="1">
        <p:scale>
          <a:sx n="104" d="100"/>
          <a:sy n="104" d="100"/>
        </p:scale>
        <p:origin x="114" y="138"/>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2" d="100"/>
          <a:sy n="82" d="100"/>
        </p:scale>
        <p:origin x="203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2018-03-07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‹Nº›</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2018-03-07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‹Nº›</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extLst>
      <p:ext uri="{BB962C8B-B14F-4D97-AF65-F5344CB8AC3E}">
        <p14:creationId xmlns:p14="http://schemas.microsoft.com/office/powerpoint/2010/main" val="687098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FA01167-117F-420C-9F45-458E836B1790}" type="datetime1">
              <a:rPr lang="sv-SE" smtClean="0"/>
              <a:t>2018-03-07</a:t>
            </a:fld>
            <a:endParaRPr lang="sv-SE"/>
          </a:p>
        </p:txBody>
      </p:sp>
      <p:sp>
        <p:nvSpPr>
          <p:cNvPr id="5" name="Platshållare för sidfot 4"/>
          <p:cNvSpPr>
            <a:spLocks noGrp="1"/>
          </p:cNvSpPr>
          <p:nvPr>
            <p:ph type="ftr" sz="quarter" idx="11"/>
          </p:nvPr>
        </p:nvSpPr>
        <p:spPr/>
        <p:txBody>
          <a:bodyPr/>
          <a:lstStyle/>
          <a:p>
            <a:r>
              <a:rPr lang="en-US"/>
              <a:t>Confidential: For ESS internal restricted usage only</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758F1B5-19A1-41D4-B931-AF48A1AC2F9B}" type="datetime1">
              <a:rPr lang="sv-SE" smtClean="0"/>
              <a:t>2018-03-07</a:t>
            </a:fld>
            <a:endParaRPr lang="sv-SE"/>
          </a:p>
        </p:txBody>
      </p:sp>
      <p:sp>
        <p:nvSpPr>
          <p:cNvPr id="5" name="Platshållare för sidfot 4"/>
          <p:cNvSpPr>
            <a:spLocks noGrp="1"/>
          </p:cNvSpPr>
          <p:nvPr>
            <p:ph type="ftr" sz="quarter" idx="11"/>
          </p:nvPr>
        </p:nvSpPr>
        <p:spPr/>
        <p:txBody>
          <a:bodyPr/>
          <a:lstStyle/>
          <a:p>
            <a:r>
              <a:rPr lang="en-US"/>
              <a:t>Confidential: For ESS internal restricted usage only</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a:t>Klicka här för att ändra format</a:t>
            </a:r>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10624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p:txBody>
      </p:sp>
      <p:sp>
        <p:nvSpPr>
          <p:cNvPr id="2" name="Rubrik 1"/>
          <p:cNvSpPr>
            <a:spLocks noGrp="1"/>
          </p:cNvSpPr>
          <p:nvPr>
            <p:ph type="title"/>
          </p:nvPr>
        </p:nvSpPr>
        <p:spPr>
          <a:xfrm>
            <a:off x="593512" y="-1"/>
            <a:ext cx="5762624" cy="1441451"/>
          </a:xfrm>
        </p:spPr>
        <p:txBody>
          <a:bodyPr/>
          <a:lstStyle/>
          <a:p>
            <a:r>
              <a:rPr lang="sv-SE"/>
              <a:t>Klicka här för att ändra format</a:t>
            </a:r>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prstClr val="white"/>
              </a:solidFill>
              <a:latin typeface="Calibri"/>
            </a:endParaRPr>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77373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a:p>
            <a:pPr lvl="1"/>
            <a:r>
              <a:rPr lang="sv-SE" dirty="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a:t>Blue bullet page</a:t>
            </a:r>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7765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a:p>
            <a:pPr lvl="1"/>
            <a:r>
              <a:rPr lang="sv-SE" dirty="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a:t>White bullet page</a:t>
            </a:r>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936203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430124A-1269-4A82-9CD6-F217771AACC3}" type="datetime1">
              <a:rPr lang="sv-SE" smtClean="0">
                <a:latin typeface="Calibri"/>
              </a:rPr>
              <a:t>2018-03-07</a:t>
            </a:fld>
            <a:endParaRPr lang="sv-SE">
              <a:latin typeface="Calibri"/>
            </a:endParaRPr>
          </a:p>
        </p:txBody>
      </p:sp>
      <p:sp>
        <p:nvSpPr>
          <p:cNvPr id="5" name="Platshållare för sidfot 4"/>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6" name="Platshållare för bildnummer 5"/>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10485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CED026A2-1382-4128-A41F-7A0D58C65048}" type="datetime1">
              <a:rPr lang="sv-SE" smtClean="0">
                <a:latin typeface="Calibri"/>
              </a:rPr>
              <a:t>2018-03-07</a:t>
            </a:fld>
            <a:endParaRPr lang="sv-SE">
              <a:latin typeface="Calibri"/>
            </a:endParaRPr>
          </a:p>
        </p:txBody>
      </p:sp>
      <p:sp>
        <p:nvSpPr>
          <p:cNvPr id="5" name="Platshållare för sidfot 4"/>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6" name="Platshållare för bildnummer 5"/>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462834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606B11EA-695A-4791-9DA2-DD0D5A8D94C6}" type="datetime1">
              <a:rPr lang="sv-SE" smtClean="0">
                <a:latin typeface="Calibri"/>
              </a:rPr>
              <a:t>2018-03-07</a:t>
            </a:fld>
            <a:endParaRPr lang="sv-SE">
              <a:latin typeface="Calibri"/>
            </a:endParaRPr>
          </a:p>
        </p:txBody>
      </p:sp>
      <p:sp>
        <p:nvSpPr>
          <p:cNvPr id="6" name="Platshållare för sidfot 5"/>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7" name="Platshållare för bildnummer 6"/>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76171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0332A4C5-CD3F-419F-9FAF-8131295A15F1}" type="datetime1">
              <a:rPr lang="sv-SE" smtClean="0">
                <a:latin typeface="Calibri"/>
              </a:rPr>
              <a:t>2018-03-07</a:t>
            </a:fld>
            <a:endParaRPr lang="sv-SE">
              <a:latin typeface="Calibri"/>
            </a:endParaRPr>
          </a:p>
        </p:txBody>
      </p:sp>
      <p:sp>
        <p:nvSpPr>
          <p:cNvPr id="8" name="Platshållare för sidfot 7"/>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9" name="Platshållare för bildnummer 8"/>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3344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8BB8640-21E4-4DF7-82E4-489CAFEF9DED}" type="datetime1">
              <a:rPr lang="sv-SE" smtClean="0"/>
              <a:t>2018-03-07</a:t>
            </a:fld>
            <a:endParaRPr lang="sv-SE"/>
          </a:p>
        </p:txBody>
      </p:sp>
      <p:sp>
        <p:nvSpPr>
          <p:cNvPr id="5" name="Platshållare för sidfot 4"/>
          <p:cNvSpPr>
            <a:spLocks noGrp="1"/>
          </p:cNvSpPr>
          <p:nvPr>
            <p:ph type="ftr" sz="quarter" idx="11"/>
          </p:nvPr>
        </p:nvSpPr>
        <p:spPr/>
        <p:txBody>
          <a:bodyPr/>
          <a:lstStyle/>
          <a:p>
            <a:r>
              <a:rPr lang="en-US"/>
              <a:t>Confidential: For ESS internal restricted usage only</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datum 2"/>
          <p:cNvSpPr>
            <a:spLocks noGrp="1"/>
          </p:cNvSpPr>
          <p:nvPr>
            <p:ph type="dt" sz="half" idx="10"/>
          </p:nvPr>
        </p:nvSpPr>
        <p:spPr>
          <a:xfrm>
            <a:off x="457200" y="6515100"/>
            <a:ext cx="1046285" cy="281354"/>
          </a:xfrm>
        </p:spPr>
        <p:txBody>
          <a:bodyPr/>
          <a:lstStyle/>
          <a:p>
            <a:fld id="{779B4711-C7EC-4FCD-B532-1DF72AC9585E}" type="datetime1">
              <a:rPr lang="sv-SE" smtClean="0">
                <a:latin typeface="Calibri"/>
              </a:rPr>
              <a:t>2018-03-07</a:t>
            </a:fld>
            <a:endParaRPr lang="sv-SE">
              <a:latin typeface="Calibri"/>
            </a:endParaRPr>
          </a:p>
        </p:txBody>
      </p:sp>
      <p:sp>
        <p:nvSpPr>
          <p:cNvPr id="4" name="Platshållare för sidfot 3"/>
          <p:cNvSpPr>
            <a:spLocks noGrp="1"/>
          </p:cNvSpPr>
          <p:nvPr>
            <p:ph type="ftr" sz="quarter" idx="11"/>
          </p:nvPr>
        </p:nvSpPr>
        <p:spPr>
          <a:xfrm>
            <a:off x="2655277" y="6515100"/>
            <a:ext cx="3897923" cy="281354"/>
          </a:xfrm>
        </p:spPr>
        <p:txBody>
          <a:bodyPr/>
          <a:lstStyle>
            <a:lvl1pPr>
              <a:defRPr i="1"/>
            </a:lvl1pPr>
          </a:lstStyle>
          <a:p>
            <a:r>
              <a:rPr lang="en-US"/>
              <a:t>Confidential: For ESS internal restricted usage only</a:t>
            </a:r>
            <a:endParaRPr lang="sv-SE" dirty="0"/>
          </a:p>
        </p:txBody>
      </p:sp>
      <p:sp>
        <p:nvSpPr>
          <p:cNvPr id="5" name="Platshållare för bildnummer 4"/>
          <p:cNvSpPr>
            <a:spLocks noGrp="1"/>
          </p:cNvSpPr>
          <p:nvPr>
            <p:ph type="sldNum" sz="quarter" idx="12"/>
          </p:nvPr>
        </p:nvSpPr>
        <p:spPr>
          <a:xfrm>
            <a:off x="8036168" y="6515100"/>
            <a:ext cx="650631" cy="281354"/>
          </a:xfrm>
        </p:spPr>
        <p:txBody>
          <a:bodyPr/>
          <a:lstStyle/>
          <a:p>
            <a:fld id="{038C62C7-F79B-CD4A-A5DF-5683BBEC4A65}" type="slidenum">
              <a:rPr lang="sv-SE" smtClean="0">
                <a:latin typeface="Calibri"/>
              </a:rPr>
              <a:pPr/>
              <a:t>‹Nº›</a:t>
            </a:fld>
            <a:endParaRPr lang="sv-SE">
              <a:latin typeface="Calibri"/>
            </a:endParaRPr>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36617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C0F0EB3-1275-490F-86ED-24C4C2BB1B85}" type="datetime1">
              <a:rPr lang="sv-SE" smtClean="0">
                <a:latin typeface="Calibri"/>
              </a:rPr>
              <a:t>2018-03-07</a:t>
            </a:fld>
            <a:endParaRPr lang="sv-SE">
              <a:latin typeface="Calibri"/>
            </a:endParaRPr>
          </a:p>
        </p:txBody>
      </p:sp>
      <p:sp>
        <p:nvSpPr>
          <p:cNvPr id="3" name="Platshållare för sidfot 2"/>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4" name="Platshållare för bildnummer 3"/>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spTree>
    <p:extLst>
      <p:ext uri="{BB962C8B-B14F-4D97-AF65-F5344CB8AC3E}">
        <p14:creationId xmlns:p14="http://schemas.microsoft.com/office/powerpoint/2010/main" val="2405869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8C5780C9-C9BE-4098-B06A-E91382C3258D}" type="datetime1">
              <a:rPr lang="sv-SE" smtClean="0">
                <a:latin typeface="Calibri"/>
              </a:rPr>
              <a:t>2018-03-07</a:t>
            </a:fld>
            <a:endParaRPr lang="sv-SE">
              <a:latin typeface="Calibri"/>
            </a:endParaRPr>
          </a:p>
        </p:txBody>
      </p:sp>
      <p:sp>
        <p:nvSpPr>
          <p:cNvPr id="6" name="Platshållare för sidfot 5"/>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7" name="Platshållare för bildnummer 6"/>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spTree>
    <p:extLst>
      <p:ext uri="{BB962C8B-B14F-4D97-AF65-F5344CB8AC3E}">
        <p14:creationId xmlns:p14="http://schemas.microsoft.com/office/powerpoint/2010/main" val="17549386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20B8A73A-2386-472F-A860-E3421B6157F0}" type="datetime1">
              <a:rPr lang="sv-SE" smtClean="0">
                <a:latin typeface="Calibri"/>
              </a:rPr>
              <a:t>2018-03-07</a:t>
            </a:fld>
            <a:endParaRPr lang="sv-SE">
              <a:latin typeface="Calibri"/>
            </a:endParaRPr>
          </a:p>
        </p:txBody>
      </p:sp>
      <p:sp>
        <p:nvSpPr>
          <p:cNvPr id="6" name="Platshållare för sidfot 5"/>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7" name="Platshållare för bildnummer 6"/>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133444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9B226B2-1083-4668-8764-A3C4D41FED4E}" type="datetime1">
              <a:rPr lang="sv-SE" smtClean="0">
                <a:latin typeface="Calibri"/>
              </a:rPr>
              <a:t>2018-03-07</a:t>
            </a:fld>
            <a:endParaRPr lang="sv-SE">
              <a:latin typeface="Calibri"/>
            </a:endParaRPr>
          </a:p>
        </p:txBody>
      </p:sp>
      <p:sp>
        <p:nvSpPr>
          <p:cNvPr id="5" name="Platshållare för sidfot 4"/>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6" name="Platshållare för bildnummer 5"/>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spTree>
    <p:extLst>
      <p:ext uri="{BB962C8B-B14F-4D97-AF65-F5344CB8AC3E}">
        <p14:creationId xmlns:p14="http://schemas.microsoft.com/office/powerpoint/2010/main" val="18708054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B57EE4E0-BDD5-4662-A004-134C0E4ABA08}" type="datetime1">
              <a:rPr lang="sv-SE" smtClean="0">
                <a:latin typeface="Calibri"/>
              </a:rPr>
              <a:t>2018-03-07</a:t>
            </a:fld>
            <a:endParaRPr lang="sv-SE">
              <a:latin typeface="Calibri"/>
            </a:endParaRPr>
          </a:p>
        </p:txBody>
      </p:sp>
      <p:sp>
        <p:nvSpPr>
          <p:cNvPr id="5" name="Platshållare för sidfot 4"/>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6" name="Platshållare för bildnummer 5"/>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spTree>
    <p:extLst>
      <p:ext uri="{BB962C8B-B14F-4D97-AF65-F5344CB8AC3E}">
        <p14:creationId xmlns:p14="http://schemas.microsoft.com/office/powerpoint/2010/main" val="1945469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latin typeface="Calibri"/>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A9BC515B-C211-4A0B-A0EA-E8995A75CF00}" type="datetime1">
              <a:rPr lang="sv-SE" smtClean="0">
                <a:latin typeface="Calibri"/>
              </a:rPr>
              <a:t>2018-03-07</a:t>
            </a:fld>
            <a:endParaRPr lang="sv-SE">
              <a:latin typeface="Calibri"/>
            </a:endParaRPr>
          </a:p>
        </p:txBody>
      </p:sp>
      <p:sp>
        <p:nvSpPr>
          <p:cNvPr id="5" name="Platshållare för sidfot 4"/>
          <p:cNvSpPr>
            <a:spLocks noGrp="1"/>
          </p:cNvSpPr>
          <p:nvPr>
            <p:ph type="ftr" sz="quarter" idx="11"/>
          </p:nvPr>
        </p:nvSpPr>
        <p:spPr/>
        <p:txBody>
          <a:bodyPr/>
          <a:lstStyle/>
          <a:p>
            <a:r>
              <a:rPr lang="en-US">
                <a:latin typeface="Calibri"/>
              </a:rPr>
              <a:t>Confidential: For ESS internal restricted usage only</a:t>
            </a:r>
            <a:endParaRPr lang="sv-SE">
              <a:latin typeface="Calibri"/>
            </a:endParaRPr>
          </a:p>
        </p:txBody>
      </p:sp>
      <p:sp>
        <p:nvSpPr>
          <p:cNvPr id="6" name="Platshållare för bildnummer 5"/>
          <p:cNvSpPr>
            <a:spLocks noGrp="1"/>
          </p:cNvSpPr>
          <p:nvPr>
            <p:ph type="sldNum" sz="quarter" idx="12"/>
          </p:nvPr>
        </p:nvSpPr>
        <p:spPr/>
        <p:txBody>
          <a:bodyPr/>
          <a:lstStyle/>
          <a:p>
            <a:fld id="{038C62C7-F79B-CD4A-A5DF-5683BBEC4A65}" type="slidenum">
              <a:rPr lang="sv-SE" smtClean="0">
                <a:latin typeface="Calibri"/>
              </a:rPr>
              <a:pPr/>
              <a:t>‹Nº›</a:t>
            </a:fld>
            <a:endParaRPr lang="sv-SE">
              <a:latin typeface="Calibri"/>
            </a:endParaRPr>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a:t>Klicka här för att ändra format</a:t>
            </a:r>
          </a:p>
        </p:txBody>
      </p:sp>
    </p:spTree>
    <p:extLst>
      <p:ext uri="{BB962C8B-B14F-4D97-AF65-F5344CB8AC3E}">
        <p14:creationId xmlns:p14="http://schemas.microsoft.com/office/powerpoint/2010/main" val="25458926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extLst>
      <p:ext uri="{BB962C8B-B14F-4D97-AF65-F5344CB8AC3E}">
        <p14:creationId xmlns:p14="http://schemas.microsoft.com/office/powerpoint/2010/main" val="293147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BB5AEB99-AC6E-48D2-952D-3D83B6391950}" type="datetime1">
              <a:rPr lang="sv-SE" smtClean="0"/>
              <a:t>2018-03-07</a:t>
            </a:fld>
            <a:endParaRPr lang="sv-SE"/>
          </a:p>
        </p:txBody>
      </p:sp>
      <p:sp>
        <p:nvSpPr>
          <p:cNvPr id="5" name="Platshållare för sidfot 4"/>
          <p:cNvSpPr>
            <a:spLocks noGrp="1"/>
          </p:cNvSpPr>
          <p:nvPr>
            <p:ph type="ftr" sz="quarter" idx="11"/>
          </p:nvPr>
        </p:nvSpPr>
        <p:spPr/>
        <p:txBody>
          <a:bodyPr/>
          <a:lstStyle/>
          <a:p>
            <a:r>
              <a:rPr lang="en-US"/>
              <a:t>Confidential: For ESS internal restricted usage only</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D06E4A36-D68D-4694-87DB-DFA8FA4CFE26}" type="datetime1">
              <a:rPr lang="sv-SE" smtClean="0"/>
              <a:t>2018-03-07</a:t>
            </a:fld>
            <a:endParaRPr lang="sv-SE"/>
          </a:p>
        </p:txBody>
      </p:sp>
      <p:sp>
        <p:nvSpPr>
          <p:cNvPr id="6" name="Platshållare för sidfot 5"/>
          <p:cNvSpPr>
            <a:spLocks noGrp="1"/>
          </p:cNvSpPr>
          <p:nvPr>
            <p:ph type="ftr" sz="quarter" idx="11"/>
          </p:nvPr>
        </p:nvSpPr>
        <p:spPr/>
        <p:txBody>
          <a:bodyPr/>
          <a:lstStyle/>
          <a:p>
            <a:r>
              <a:rPr lang="en-US"/>
              <a:t>Confidential: For ESS internal restricted usage only</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246222C4-E157-4E53-9EF8-232316FE09CC}" type="datetime1">
              <a:rPr lang="sv-SE" smtClean="0"/>
              <a:t>2018-03-07</a:t>
            </a:fld>
            <a:endParaRPr lang="sv-SE"/>
          </a:p>
        </p:txBody>
      </p:sp>
      <p:sp>
        <p:nvSpPr>
          <p:cNvPr id="8" name="Platshållare för sidfot 7"/>
          <p:cNvSpPr>
            <a:spLocks noGrp="1"/>
          </p:cNvSpPr>
          <p:nvPr>
            <p:ph type="ftr" sz="quarter" idx="11"/>
          </p:nvPr>
        </p:nvSpPr>
        <p:spPr/>
        <p:txBody>
          <a:bodyPr/>
          <a:lstStyle/>
          <a:p>
            <a:r>
              <a:rPr lang="en-US"/>
              <a:t>Confidential: For ESS internal restricted usage only</a:t>
            </a:r>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57C93802-762A-4A6E-A1BC-2EB1229795D8}" type="datetime1">
              <a:rPr lang="sv-SE" smtClean="0"/>
              <a:t>2018-03-07</a:t>
            </a:fld>
            <a:endParaRPr lang="sv-SE"/>
          </a:p>
        </p:txBody>
      </p:sp>
      <p:sp>
        <p:nvSpPr>
          <p:cNvPr id="4" name="Platshållare för sidfot 3"/>
          <p:cNvSpPr>
            <a:spLocks noGrp="1"/>
          </p:cNvSpPr>
          <p:nvPr>
            <p:ph type="ftr" sz="quarter" idx="11"/>
          </p:nvPr>
        </p:nvSpPr>
        <p:spPr/>
        <p:txBody>
          <a:bodyPr/>
          <a:lstStyle/>
          <a:p>
            <a:r>
              <a:rPr lang="en-US"/>
              <a:t>Confidential: For ESS internal restricted usage only</a:t>
            </a:r>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A01E932-36F6-4388-A044-AA7A78DE8FDE}" type="datetime1">
              <a:rPr lang="sv-SE" smtClean="0"/>
              <a:t>2018-03-07</a:t>
            </a:fld>
            <a:endParaRPr lang="sv-SE"/>
          </a:p>
        </p:txBody>
      </p:sp>
      <p:sp>
        <p:nvSpPr>
          <p:cNvPr id="3" name="Platshållare för sidfot 2"/>
          <p:cNvSpPr>
            <a:spLocks noGrp="1"/>
          </p:cNvSpPr>
          <p:nvPr>
            <p:ph type="ftr" sz="quarter" idx="11"/>
          </p:nvPr>
        </p:nvSpPr>
        <p:spPr/>
        <p:txBody>
          <a:bodyPr/>
          <a:lstStyle/>
          <a:p>
            <a:r>
              <a:rPr lang="en-US"/>
              <a:t>Confidential: For ESS internal restricted usage only</a:t>
            </a:r>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BEF82D74-2346-4358-902A-DA156CC04F9A}" type="datetime1">
              <a:rPr lang="sv-SE" smtClean="0"/>
              <a:t>2018-03-07</a:t>
            </a:fld>
            <a:endParaRPr lang="sv-SE"/>
          </a:p>
        </p:txBody>
      </p:sp>
      <p:sp>
        <p:nvSpPr>
          <p:cNvPr id="6" name="Platshållare för sidfot 5"/>
          <p:cNvSpPr>
            <a:spLocks noGrp="1"/>
          </p:cNvSpPr>
          <p:nvPr>
            <p:ph type="ftr" sz="quarter" idx="11"/>
          </p:nvPr>
        </p:nvSpPr>
        <p:spPr/>
        <p:txBody>
          <a:bodyPr/>
          <a:lstStyle/>
          <a:p>
            <a:r>
              <a:rPr lang="en-US"/>
              <a:t>Confidential: For ESS internal restricted usage only</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C737F66-422D-4DAE-AE18-D60629C43F89}" type="datetime1">
              <a:rPr lang="sv-SE" smtClean="0"/>
              <a:t>2018-03-07</a:t>
            </a:fld>
            <a:endParaRPr lang="sv-SE"/>
          </a:p>
        </p:txBody>
      </p:sp>
      <p:sp>
        <p:nvSpPr>
          <p:cNvPr id="6" name="Platshållare för sidfot 5"/>
          <p:cNvSpPr>
            <a:spLocks noGrp="1"/>
          </p:cNvSpPr>
          <p:nvPr>
            <p:ph type="ftr" sz="quarter" idx="11"/>
          </p:nvPr>
        </p:nvSpPr>
        <p:spPr/>
        <p:txBody>
          <a:bodyPr/>
          <a:lstStyle/>
          <a:p>
            <a:r>
              <a:rPr lang="en-US"/>
              <a:t>Confidential: For ESS internal restricted usage only</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‹Nº›</a:t>
            </a:fld>
            <a:endParaRPr lang="sv-SE"/>
          </a:p>
        </p:txBody>
      </p:sp>
    </p:spTree>
    <p:extLst>
      <p:ext uri="{BB962C8B-B14F-4D97-AF65-F5344CB8AC3E}">
        <p14:creationId xmlns:p14="http://schemas.microsoft.com/office/powerpoint/2010/main" val="403393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EB55F-3AE4-4AA8-BBE5-D2F4D522B413}" type="datetime1">
              <a:rPr lang="sv-SE" smtClean="0"/>
              <a:t>2018-03-07</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Confidential: For ESS internal restricted usage only</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‹Nº›</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fld id="{64DD356A-05C0-4661-BD85-91B68063E911}" type="datetime1">
              <a:rPr lang="sv-SE" smtClean="0">
                <a:latin typeface="Calibri"/>
              </a:rPr>
              <a:t>2018-03-07</a:t>
            </a:fld>
            <a:endParaRPr lang="sv-SE">
              <a:latin typeface="Calibri"/>
            </a:endParaRPr>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en-US">
                <a:latin typeface="Calibri"/>
              </a:rPr>
              <a:t>Confidential: For ESS internal restricted usage only</a:t>
            </a:r>
            <a:endParaRPr lang="sv-SE">
              <a:latin typeface="Calibri"/>
            </a:endParaRPr>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latin typeface="Calibri"/>
              </a:rPr>
              <a:pPr/>
              <a:t>‹Nº›</a:t>
            </a:fld>
            <a:endParaRPr lang="sv-SE">
              <a:latin typeface="Calibri"/>
            </a:endParaRPr>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latin typeface="Calibri"/>
            </a:endParaRPr>
          </a:p>
        </p:txBody>
      </p:sp>
      <p:pic>
        <p:nvPicPr>
          <p:cNvPr id="8" name="Bildobjekt 7" descr="ESS-vit-logga.png"/>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a:t>Klicka här för att ändra format</a:t>
            </a:r>
          </a:p>
        </p:txBody>
      </p:sp>
    </p:spTree>
    <p:extLst>
      <p:ext uri="{BB962C8B-B14F-4D97-AF65-F5344CB8AC3E}">
        <p14:creationId xmlns:p14="http://schemas.microsoft.com/office/powerpoint/2010/main" val="193734188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6.jpg"/><Relationship Id="rId2" Type="http://schemas.openxmlformats.org/officeDocument/2006/relationships/hyperlink" Target="http://www.europeanspallationsource.se/" TargetMode="External"/><Relationship Id="rId1" Type="http://schemas.openxmlformats.org/officeDocument/2006/relationships/slideLayout" Target="../slideLayouts/slideLayout27.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12777"/>
            <a:ext cx="9144000" cy="5445224"/>
          </a:xfrm>
          <a:prstGeom prst="rect">
            <a:avLst/>
          </a:prstGeom>
          <a:solidFill>
            <a:srgbClr val="00A1D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ruta 3"/>
          <p:cNvSpPr txBox="1"/>
          <p:nvPr/>
        </p:nvSpPr>
        <p:spPr>
          <a:xfrm>
            <a:off x="0" y="5274120"/>
            <a:ext cx="9144000" cy="1126462"/>
          </a:xfrm>
          <a:prstGeom prst="rect">
            <a:avLst/>
          </a:prstGeom>
          <a:noFill/>
        </p:spPr>
        <p:txBody>
          <a:bodyPr wrap="square" rtlCol="0">
            <a:spAutoFit/>
          </a:bodyPr>
          <a:lstStyle/>
          <a:p>
            <a:pPr algn="ctr"/>
            <a:r>
              <a:rPr lang="en-GB" sz="2400" dirty="0" err="1">
                <a:solidFill>
                  <a:srgbClr val="FFFFFF"/>
                </a:solidFill>
              </a:rPr>
              <a:t>Txema</a:t>
            </a:r>
            <a:r>
              <a:rPr lang="en-GB" sz="2400" dirty="0">
                <a:solidFill>
                  <a:srgbClr val="FFFFFF"/>
                </a:solidFill>
              </a:rPr>
              <a:t> de la Fuente (</a:t>
            </a:r>
            <a:r>
              <a:rPr lang="en-GB" sz="2000" dirty="0" err="1">
                <a:solidFill>
                  <a:srgbClr val="FFFFFF"/>
                </a:solidFill>
              </a:rPr>
              <a:t>JEMA</a:t>
            </a:r>
            <a:r>
              <a:rPr lang="en-GB" sz="2000" dirty="0">
                <a:solidFill>
                  <a:srgbClr val="FFFFFF"/>
                </a:solidFill>
              </a:rPr>
              <a:t>)</a:t>
            </a:r>
          </a:p>
          <a:p>
            <a:pPr algn="ctr">
              <a:lnSpc>
                <a:spcPct val="120000"/>
              </a:lnSpc>
            </a:pPr>
            <a:r>
              <a:rPr lang="en-GB" dirty="0">
                <a:solidFill>
                  <a:srgbClr val="FFFFFF"/>
                </a:solidFill>
                <a:hlinkClick r:id="rId2"/>
              </a:rPr>
              <a:t>www.europeanspallationsource.se</a:t>
            </a:r>
            <a:endParaRPr lang="en-GB" dirty="0">
              <a:solidFill>
                <a:srgbClr val="FFFFFF"/>
              </a:solidFill>
            </a:endParaRPr>
          </a:p>
          <a:p>
            <a:pPr algn="ctr">
              <a:lnSpc>
                <a:spcPct val="120000"/>
              </a:lnSpc>
            </a:pPr>
            <a:r>
              <a:rPr lang="en-GB" dirty="0">
                <a:solidFill>
                  <a:srgbClr val="FFFFFF"/>
                </a:solidFill>
              </a:rPr>
              <a:t>Critical Design Review on 660kVA klystron modulators for RFQ/DTL and </a:t>
            </a:r>
            <a:r>
              <a:rPr lang="en-GB" dirty="0" err="1">
                <a:solidFill>
                  <a:srgbClr val="FFFFFF"/>
                </a:solidFill>
              </a:rPr>
              <a:t>MBeta</a:t>
            </a:r>
            <a:endParaRPr lang="en-GB" dirty="0">
              <a:solidFill>
                <a:srgbClr val="FFFFFF"/>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00" y="246617"/>
            <a:ext cx="5706219" cy="3801533"/>
          </a:xfrm>
          <a:prstGeom prst="rect">
            <a:avLst/>
          </a:prstGeom>
        </p:spPr>
      </p:pic>
      <p:sp>
        <p:nvSpPr>
          <p:cNvPr id="7" name="textruta 6"/>
          <p:cNvSpPr txBox="1"/>
          <p:nvPr/>
        </p:nvSpPr>
        <p:spPr>
          <a:xfrm>
            <a:off x="245534" y="4172483"/>
            <a:ext cx="8619066" cy="477054"/>
          </a:xfrm>
          <a:prstGeom prst="rect">
            <a:avLst/>
          </a:prstGeom>
          <a:noFill/>
        </p:spPr>
        <p:txBody>
          <a:bodyPr wrap="square" rtlCol="0">
            <a:spAutoFit/>
          </a:bodyPr>
          <a:lstStyle/>
          <a:p>
            <a:pPr marL="57150" algn="ctr"/>
            <a:r>
              <a:rPr lang="en-US" sz="2500" b="1" dirty="0">
                <a:solidFill>
                  <a:schemeClr val="bg1"/>
                </a:solidFill>
                <a:latin typeface="Arial"/>
                <a:ea typeface="ＭＳ Ｐゴシック" charset="0"/>
                <a:cs typeface="Arial"/>
                <a:sym typeface="Helvetica" charset="0"/>
              </a:rPr>
              <a:t>S3.1 – Risk of fire in LV cabinet and prevention</a:t>
            </a:r>
          </a:p>
        </p:txBody>
      </p:sp>
      <p:pic>
        <p:nvPicPr>
          <p:cNvPr id="9" name="Bildobjekt 5" descr="ESS-vit-logga.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0412" y="161950"/>
            <a:ext cx="2082800" cy="1114297"/>
          </a:xfrm>
          <a:prstGeom prst="rect">
            <a:avLst/>
          </a:prstGeom>
          <a:solidFill>
            <a:srgbClr val="00A1DA"/>
          </a:solidFill>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20412" y="164778"/>
            <a:ext cx="2319330" cy="1247999"/>
          </a:xfrm>
          <a:prstGeom prst="rect">
            <a:avLst/>
          </a:prstGeom>
        </p:spPr>
      </p:pic>
      <p:pic>
        <p:nvPicPr>
          <p:cNvPr id="10" name="Imagen 9">
            <a:extLst>
              <a:ext uri="{FF2B5EF4-FFF2-40B4-BE49-F238E27FC236}">
                <a16:creationId xmlns:a16="http://schemas.microsoft.com/office/drawing/2014/main" id="{2774A6BA-5596-48EF-BEBD-C392B007C15E}"/>
              </a:ext>
            </a:extLst>
          </p:cNvPr>
          <p:cNvPicPr/>
          <p:nvPr/>
        </p:nvPicPr>
        <p:blipFill rotWithShape="1">
          <a:blip r:embed="rId6">
            <a:extLst>
              <a:ext uri="{28A0092B-C50C-407E-A947-70E740481C1C}">
                <a14:useLocalDpi xmlns:a14="http://schemas.microsoft.com/office/drawing/2010/main" val="0"/>
              </a:ext>
            </a:extLst>
          </a:blip>
          <a:srcRect t="6628"/>
          <a:stretch/>
        </p:blipFill>
        <p:spPr bwMode="auto">
          <a:xfrm>
            <a:off x="6620412" y="1583907"/>
            <a:ext cx="2319330" cy="940339"/>
          </a:xfrm>
          <a:prstGeom prst="rect">
            <a:avLst/>
          </a:prstGeom>
          <a:solidFill>
            <a:srgbClr val="FFFFFF">
              <a:alpha val="0"/>
            </a:srgbClr>
          </a:solidFill>
          <a:ln>
            <a:noFill/>
          </a:ln>
          <a:extLst>
            <a:ext uri="{53640926-AAD7-44D8-BBD7-CCE9431645EC}">
              <a14:shadowObscured xmlns:a14="http://schemas.microsoft.com/office/drawing/2010/main"/>
            </a:ext>
          </a:extLst>
        </p:spPr>
      </p:pic>
      <p:pic>
        <p:nvPicPr>
          <p:cNvPr id="11" name="Imagen 10">
            <a:extLst>
              <a:ext uri="{FF2B5EF4-FFF2-40B4-BE49-F238E27FC236}">
                <a16:creationId xmlns:a16="http://schemas.microsoft.com/office/drawing/2014/main" id="{AB4B8167-65AB-40D7-BA0C-A511B7E90D70}"/>
              </a:ext>
            </a:extLst>
          </p:cNvPr>
          <p:cNvPicPr>
            <a:picLocks noChangeAspect="1"/>
          </p:cNvPicPr>
          <p:nvPr/>
        </p:nvPicPr>
        <p:blipFill>
          <a:blip r:embed="rId7"/>
          <a:stretch>
            <a:fillRect/>
          </a:stretch>
        </p:blipFill>
        <p:spPr>
          <a:xfrm>
            <a:off x="6627928" y="2684129"/>
            <a:ext cx="2311813" cy="945161"/>
          </a:xfrm>
          <a:prstGeom prst="rect">
            <a:avLst/>
          </a:prstGeom>
        </p:spPr>
      </p:pic>
    </p:spTree>
    <p:extLst>
      <p:ext uri="{BB962C8B-B14F-4D97-AF65-F5344CB8AC3E}">
        <p14:creationId xmlns:p14="http://schemas.microsoft.com/office/powerpoint/2010/main" val="421949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9564" y="313581"/>
            <a:ext cx="6315703" cy="76861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200" b="1" i="0" u="none" kern="1200">
                <a:solidFill>
                  <a:srgbClr val="006585"/>
                </a:solidFill>
                <a:latin typeface="Arial"/>
                <a:ea typeface="+mj-ea"/>
                <a:cs typeface="+mj-cs"/>
              </a:defRPr>
            </a:lvl1pPr>
          </a:lstStyle>
          <a:p>
            <a:pPr algn="l"/>
            <a:r>
              <a:rPr lang="en-US" sz="2500" dirty="0">
                <a:solidFill>
                  <a:schemeClr val="bg1"/>
                </a:solidFill>
                <a:latin typeface="Aharoni" panose="02010803020104030203" pitchFamily="2" charset="-79"/>
                <a:cs typeface="Aharoni" panose="02010803020104030203" pitchFamily="2" charset="-79"/>
              </a:rPr>
              <a:t>Risk of fire in LV</a:t>
            </a:r>
          </a:p>
          <a:p>
            <a:pPr algn="l"/>
            <a:endParaRPr lang="en-US" sz="2200" dirty="0">
              <a:solidFill>
                <a:schemeClr val="bg1"/>
              </a:solidFill>
              <a:latin typeface="Aharoni" panose="02010803020104030203" pitchFamily="2" charset="-79"/>
              <a:cs typeface="Aharoni" panose="02010803020104030203" pitchFamily="2" charset="-79"/>
            </a:endParaRPr>
          </a:p>
        </p:txBody>
      </p:sp>
      <p:pic>
        <p:nvPicPr>
          <p:cNvPr id="3" name="Imagen 2">
            <a:extLst>
              <a:ext uri="{FF2B5EF4-FFF2-40B4-BE49-F238E27FC236}">
                <a16:creationId xmlns:a16="http://schemas.microsoft.com/office/drawing/2014/main" id="{2BE6D334-1CC8-4752-95C4-8ECF4386185E}"/>
              </a:ext>
            </a:extLst>
          </p:cNvPr>
          <p:cNvPicPr/>
          <p:nvPr/>
        </p:nvPicPr>
        <p:blipFill rotWithShape="1">
          <a:blip r:embed="rId2">
            <a:extLst>
              <a:ext uri="{28A0092B-C50C-407E-A947-70E740481C1C}">
                <a14:useLocalDpi xmlns:a14="http://schemas.microsoft.com/office/drawing/2010/main" val="0"/>
              </a:ext>
            </a:extLst>
          </a:blip>
          <a:srcRect t="6628"/>
          <a:stretch/>
        </p:blipFill>
        <p:spPr bwMode="auto">
          <a:xfrm>
            <a:off x="5532583" y="415636"/>
            <a:ext cx="1653306" cy="703759"/>
          </a:xfrm>
          <a:prstGeom prst="rect">
            <a:avLst/>
          </a:prstGeom>
          <a:solidFill>
            <a:srgbClr val="FFFFFF">
              <a:alpha val="0"/>
            </a:srgbClr>
          </a:solidFill>
          <a:ln>
            <a:noFill/>
          </a:ln>
          <a:extLst>
            <a:ext uri="{53640926-AAD7-44D8-BBD7-CCE9431645EC}">
              <a14:shadowObscured xmlns:a14="http://schemas.microsoft.com/office/drawing/2010/main"/>
            </a:ext>
          </a:extLst>
        </p:spPr>
      </p:pic>
      <p:pic>
        <p:nvPicPr>
          <p:cNvPr id="4" name="Imagen 3">
            <a:extLst>
              <a:ext uri="{FF2B5EF4-FFF2-40B4-BE49-F238E27FC236}">
                <a16:creationId xmlns:a16="http://schemas.microsoft.com/office/drawing/2014/main" id="{6DFDB874-556C-4A1D-A8F9-8352BF09E3EF}"/>
              </a:ext>
            </a:extLst>
          </p:cNvPr>
          <p:cNvPicPr>
            <a:picLocks noChangeAspect="1"/>
          </p:cNvPicPr>
          <p:nvPr/>
        </p:nvPicPr>
        <p:blipFill>
          <a:blip r:embed="rId3"/>
          <a:stretch>
            <a:fillRect/>
          </a:stretch>
        </p:blipFill>
        <p:spPr>
          <a:xfrm>
            <a:off x="3718862" y="415636"/>
            <a:ext cx="1721360" cy="703760"/>
          </a:xfrm>
          <a:prstGeom prst="rect">
            <a:avLst/>
          </a:prstGeom>
        </p:spPr>
      </p:pic>
      <p:sp>
        <p:nvSpPr>
          <p:cNvPr id="6" name="Slide Number Placeholder 3">
            <a:extLst>
              <a:ext uri="{FF2B5EF4-FFF2-40B4-BE49-F238E27FC236}">
                <a16:creationId xmlns:a16="http://schemas.microsoft.com/office/drawing/2014/main" id="{CBCD1493-3FF8-45B4-8D4B-46678EDF0551}"/>
              </a:ext>
            </a:extLst>
          </p:cNvPr>
          <p:cNvSpPr>
            <a:spLocks noGrp="1"/>
          </p:cNvSpPr>
          <p:nvPr>
            <p:ph type="sldNum" sz="quarter" idx="12"/>
          </p:nvPr>
        </p:nvSpPr>
        <p:spPr>
          <a:xfrm>
            <a:off x="8686799" y="6485654"/>
            <a:ext cx="461817" cy="365125"/>
          </a:xfrm>
        </p:spPr>
        <p:txBody>
          <a:bodyPr/>
          <a:lstStyle/>
          <a:p>
            <a:fld id="{551115BC-487E-4422-894C-CB7CD3E79223}" type="slidenum">
              <a:rPr lang="sv-SE" smtClean="0">
                <a:solidFill>
                  <a:prstClr val="black">
                    <a:tint val="75000"/>
                  </a:prstClr>
                </a:solidFill>
                <a:latin typeface="Calibri"/>
              </a:rPr>
              <a:pPr/>
              <a:t>2</a:t>
            </a:fld>
            <a:endParaRPr lang="sv-SE" dirty="0">
              <a:solidFill>
                <a:prstClr val="black">
                  <a:tint val="75000"/>
                </a:prstClr>
              </a:solidFill>
              <a:latin typeface="Calibri"/>
            </a:endParaRPr>
          </a:p>
        </p:txBody>
      </p:sp>
      <p:sp>
        <p:nvSpPr>
          <p:cNvPr id="9" name="Content Placeholder 2">
            <a:extLst>
              <a:ext uri="{FF2B5EF4-FFF2-40B4-BE49-F238E27FC236}">
                <a16:creationId xmlns:a16="http://schemas.microsoft.com/office/drawing/2014/main" id="{551CE36A-768C-45F9-8C94-DCF63A3C9937}"/>
              </a:ext>
            </a:extLst>
          </p:cNvPr>
          <p:cNvSpPr>
            <a:spLocks noGrp="1"/>
          </p:cNvSpPr>
          <p:nvPr>
            <p:ph idx="1"/>
          </p:nvPr>
        </p:nvSpPr>
        <p:spPr>
          <a:xfrm>
            <a:off x="457200" y="1600200"/>
            <a:ext cx="8229600" cy="4944219"/>
          </a:xfrm>
        </p:spPr>
        <p:txBody>
          <a:bodyPr>
            <a:noAutofit/>
          </a:bodyPr>
          <a:lstStyle/>
          <a:p>
            <a:pPr marL="285750" indent="-285750">
              <a:spcBef>
                <a:spcPts val="0"/>
              </a:spcBef>
              <a:spcAft>
                <a:spcPts val="0"/>
              </a:spcAft>
              <a:buFont typeface="Arial" panose="020B0604020202020204" pitchFamily="34" charset="0"/>
              <a:buChar char="•"/>
            </a:pPr>
            <a:r>
              <a:rPr lang="en-US" sz="1800" dirty="0">
                <a:solidFill>
                  <a:schemeClr val="tx1"/>
                </a:solidFill>
              </a:rPr>
              <a:t>Ignition could be due to cable overheating, electrical short circuits, electrical arcs in modulators, etc.</a:t>
            </a:r>
          </a:p>
          <a:p>
            <a:pPr marL="285750" indent="-285750">
              <a:spcBef>
                <a:spcPts val="0"/>
              </a:spcBef>
              <a:spcAft>
                <a:spcPts val="0"/>
              </a:spcAft>
              <a:buFont typeface="Arial" panose="020B0604020202020204" pitchFamily="34" charset="0"/>
              <a:buChar char="•"/>
            </a:pPr>
            <a:r>
              <a:rPr lang="en-US" sz="1800" dirty="0">
                <a:solidFill>
                  <a:schemeClr val="tx1"/>
                </a:solidFill>
              </a:rPr>
              <a:t>Common good engineering practice will be applied.</a:t>
            </a:r>
          </a:p>
          <a:p>
            <a:pPr marL="285750" indent="-285750">
              <a:spcBef>
                <a:spcPts val="0"/>
              </a:spcBef>
              <a:spcAft>
                <a:spcPts val="0"/>
              </a:spcAft>
              <a:buFont typeface="Arial" panose="020B0604020202020204" pitchFamily="34" charset="0"/>
              <a:buChar char="•"/>
            </a:pPr>
            <a:r>
              <a:rPr lang="en-US" sz="1800" dirty="0">
                <a:solidFill>
                  <a:schemeClr val="tx1"/>
                </a:solidFill>
              </a:rPr>
              <a:t>Special care will be taken with the materials, so that inflammable materials will not be used. </a:t>
            </a:r>
          </a:p>
          <a:p>
            <a:pPr marL="285750" indent="-285750">
              <a:spcBef>
                <a:spcPts val="0"/>
              </a:spcBef>
              <a:spcAft>
                <a:spcPts val="0"/>
              </a:spcAft>
              <a:buFont typeface="Arial" panose="020B0604020202020204" pitchFamily="34" charset="0"/>
              <a:buChar char="•"/>
            </a:pPr>
            <a:r>
              <a:rPr lang="en-US" sz="1800" dirty="0">
                <a:solidFill>
                  <a:schemeClr val="tx1"/>
                </a:solidFill>
              </a:rPr>
              <a:t>The following components can show a reduced risk of flammability:</a:t>
            </a:r>
          </a:p>
          <a:p>
            <a:pPr marL="742950" lvl="1" indent="-285750">
              <a:spcBef>
                <a:spcPts val="0"/>
              </a:spcBef>
              <a:buFont typeface="Arial" panose="020B0604020202020204" pitchFamily="34" charset="0"/>
              <a:buChar char="•"/>
            </a:pPr>
            <a:r>
              <a:rPr lang="en-US" sz="1400" dirty="0">
                <a:solidFill>
                  <a:schemeClr val="tx1"/>
                </a:solidFill>
              </a:rPr>
              <a:t>Halogen-free cables.</a:t>
            </a:r>
          </a:p>
          <a:p>
            <a:pPr marL="742950" lvl="1" indent="-285750">
              <a:spcBef>
                <a:spcPts val="0"/>
              </a:spcBef>
              <a:buFont typeface="Arial" panose="020B0604020202020204" pitchFamily="34" charset="0"/>
              <a:buChar char="•"/>
            </a:pPr>
            <a:r>
              <a:rPr lang="en-US" sz="1400" dirty="0">
                <a:solidFill>
                  <a:schemeClr val="tx1"/>
                </a:solidFill>
              </a:rPr>
              <a:t>Polypropylene in </a:t>
            </a:r>
            <a:r>
              <a:rPr lang="en-US" sz="1400">
                <a:solidFill>
                  <a:schemeClr val="tx1"/>
                </a:solidFill>
              </a:rPr>
              <a:t>the main DC </a:t>
            </a:r>
            <a:r>
              <a:rPr lang="en-US" sz="1400" dirty="0">
                <a:solidFill>
                  <a:schemeClr val="tx1"/>
                </a:solidFill>
              </a:rPr>
              <a:t>capacitors.</a:t>
            </a:r>
          </a:p>
          <a:p>
            <a:pPr marL="742950" lvl="1" indent="-285750">
              <a:spcBef>
                <a:spcPts val="0"/>
              </a:spcBef>
              <a:buFont typeface="Arial" panose="020B0604020202020204" pitchFamily="34" charset="0"/>
              <a:buChar char="•"/>
            </a:pPr>
            <a:r>
              <a:rPr lang="en-US" sz="1400" dirty="0">
                <a:solidFill>
                  <a:schemeClr val="tx1"/>
                </a:solidFill>
              </a:rPr>
              <a:t>Rubber coating in </a:t>
            </a:r>
            <a:r>
              <a:rPr lang="en-US" sz="1400" dirty="0" err="1">
                <a:solidFill>
                  <a:schemeClr val="tx1"/>
                </a:solidFill>
              </a:rPr>
              <a:t>HV</a:t>
            </a:r>
            <a:r>
              <a:rPr lang="en-US" sz="1400" dirty="0">
                <a:solidFill>
                  <a:schemeClr val="tx1"/>
                </a:solidFill>
              </a:rPr>
              <a:t> cables.</a:t>
            </a:r>
          </a:p>
          <a:p>
            <a:pPr marL="742950" lvl="1" indent="-285750">
              <a:spcBef>
                <a:spcPts val="0"/>
              </a:spcBef>
              <a:buFont typeface="Arial" panose="020B0604020202020204" pitchFamily="34" charset="0"/>
              <a:buChar char="•"/>
            </a:pPr>
            <a:r>
              <a:rPr lang="en-US" sz="1400" dirty="0" err="1">
                <a:solidFill>
                  <a:schemeClr val="tx1"/>
                </a:solidFill>
              </a:rPr>
              <a:t>Fibre</a:t>
            </a:r>
            <a:r>
              <a:rPr lang="en-US" sz="1400" dirty="0">
                <a:solidFill>
                  <a:schemeClr val="tx1"/>
                </a:solidFill>
              </a:rPr>
              <a:t> glass in insulation structures.</a:t>
            </a:r>
          </a:p>
          <a:p>
            <a:pPr marL="742950" lvl="1" indent="-285750">
              <a:spcBef>
                <a:spcPts val="0"/>
              </a:spcBef>
              <a:buFont typeface="Arial" panose="020B0604020202020204" pitchFamily="34" charset="0"/>
              <a:buChar char="•"/>
            </a:pPr>
            <a:r>
              <a:rPr lang="en-US" sz="1400" dirty="0" err="1">
                <a:solidFill>
                  <a:schemeClr val="tx1"/>
                </a:solidFill>
              </a:rPr>
              <a:t>MIDEL</a:t>
            </a:r>
            <a:r>
              <a:rPr lang="en-US" sz="1400" dirty="0">
                <a:solidFill>
                  <a:schemeClr val="tx1"/>
                </a:solidFill>
              </a:rPr>
              <a:t> 7131 oil: fire ignition temperature &gt;300°C, inside a closed tank with very little quantity of oxygen.</a:t>
            </a:r>
          </a:p>
          <a:p>
            <a:pPr marL="285750" indent="-285750">
              <a:spcBef>
                <a:spcPts val="0"/>
              </a:spcBef>
              <a:spcAft>
                <a:spcPts val="0"/>
              </a:spcAft>
              <a:buFont typeface="Arial" panose="020B0604020202020204" pitchFamily="34" charset="0"/>
              <a:buChar char="•"/>
            </a:pPr>
            <a:r>
              <a:rPr lang="en-US" sz="1800" dirty="0">
                <a:solidFill>
                  <a:schemeClr val="tx1"/>
                </a:solidFill>
              </a:rPr>
              <a:t>Apart from the cables, no many things that can burn.</a:t>
            </a:r>
          </a:p>
          <a:p>
            <a:pPr marL="285750" indent="-285750">
              <a:spcBef>
                <a:spcPts val="0"/>
              </a:spcBef>
              <a:spcAft>
                <a:spcPts val="0"/>
              </a:spcAft>
              <a:buFont typeface="Arial" panose="020B0604020202020204" pitchFamily="34" charset="0"/>
              <a:buChar char="•"/>
            </a:pPr>
            <a:r>
              <a:rPr lang="en-US" sz="1800" dirty="0">
                <a:solidFill>
                  <a:schemeClr val="tx1"/>
                </a:solidFill>
              </a:rPr>
              <a:t>In case of fire, it should probably extinguish by itself once all materials have been consumed and therefore, the walls of the cabinet should be enough to avoid big propagation of fire outside the enclosure.</a:t>
            </a:r>
          </a:p>
          <a:p>
            <a:pPr marL="285750" indent="-285750">
              <a:spcBef>
                <a:spcPts val="0"/>
              </a:spcBef>
              <a:spcAft>
                <a:spcPts val="0"/>
              </a:spcAft>
              <a:buFont typeface="Arial" panose="020B0604020202020204" pitchFamily="34" charset="0"/>
              <a:buChar char="•"/>
            </a:pPr>
            <a:r>
              <a:rPr lang="en-US" sz="1800" dirty="0">
                <a:solidFill>
                  <a:schemeClr val="tx1"/>
                </a:solidFill>
              </a:rPr>
              <a:t>Similar practice have been done in the past in </a:t>
            </a:r>
            <a:r>
              <a:rPr lang="en-US" sz="1800" dirty="0" err="1">
                <a:solidFill>
                  <a:schemeClr val="tx1"/>
                </a:solidFill>
              </a:rPr>
              <a:t>JEMA</a:t>
            </a:r>
            <a:r>
              <a:rPr lang="en-US" sz="1800" dirty="0">
                <a:solidFill>
                  <a:schemeClr val="tx1"/>
                </a:solidFill>
              </a:rPr>
              <a:t> power supplies with good results and no complicate things than usual.</a:t>
            </a:r>
          </a:p>
          <a:p>
            <a:pPr marL="742950" lvl="1" indent="-285750">
              <a:spcBef>
                <a:spcPts val="0"/>
              </a:spcBef>
              <a:buFont typeface="Arial" panose="020B0604020202020204" pitchFamily="34" charset="0"/>
              <a:buChar char="•"/>
            </a:pPr>
            <a:endParaRPr lang="en-US" sz="1400" dirty="0">
              <a:solidFill>
                <a:schemeClr val="tx1"/>
              </a:solidFill>
            </a:endParaRPr>
          </a:p>
          <a:p>
            <a:pPr marL="742950" lvl="1" indent="-285750">
              <a:spcBef>
                <a:spcPts val="0"/>
              </a:spcBef>
              <a:buFont typeface="Arial" panose="020B0604020202020204" pitchFamily="34" charset="0"/>
              <a:buChar char="•"/>
            </a:pPr>
            <a:endParaRPr lang="en-GB" sz="1400" dirty="0">
              <a:solidFill>
                <a:schemeClr val="tx1"/>
              </a:solidFill>
            </a:endParaRPr>
          </a:p>
          <a:p>
            <a:pPr marL="742950" lvl="1" indent="-285750">
              <a:spcBef>
                <a:spcPts val="0"/>
              </a:spcBef>
              <a:buFont typeface="Arial" panose="020B0604020202020204" pitchFamily="34" charset="0"/>
              <a:buChar char="•"/>
            </a:pPr>
            <a:endParaRPr lang="en-GB" sz="1400" dirty="0">
              <a:solidFill>
                <a:schemeClr val="tx1"/>
              </a:solidFill>
            </a:endParaRPr>
          </a:p>
          <a:p>
            <a:pPr marL="742950" lvl="1" indent="-285750">
              <a:spcBef>
                <a:spcPts val="0"/>
              </a:spcBef>
              <a:buFont typeface="Arial" panose="020B0604020202020204" pitchFamily="34" charset="0"/>
              <a:buChar char="•"/>
            </a:pPr>
            <a:endParaRPr lang="en-GB" sz="1400" dirty="0">
              <a:solidFill>
                <a:schemeClr val="tx1"/>
              </a:solidFill>
            </a:endParaRPr>
          </a:p>
        </p:txBody>
      </p:sp>
    </p:spTree>
    <p:extLst>
      <p:ext uri="{BB962C8B-B14F-4D97-AF65-F5344CB8AC3E}">
        <p14:creationId xmlns:p14="http://schemas.microsoft.com/office/powerpoint/2010/main" val="3740913529"/>
      </p:ext>
    </p:extLst>
  </p:cSld>
  <p:clrMapOvr>
    <a:masterClrMapping/>
  </p:clrMapOvr>
</p:sld>
</file>

<file path=ppt/theme/theme1.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34823</TotalTime>
  <Words>214</Words>
  <Application>Microsoft Office PowerPoint</Application>
  <PresentationFormat>Presentación en pantalla (4:3)</PresentationFormat>
  <Paragraphs>20</Paragraphs>
  <Slides>2</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2</vt:i4>
      </vt:variant>
    </vt:vector>
  </HeadingPairs>
  <TitlesOfParts>
    <vt:vector size="11" baseType="lpstr">
      <vt:lpstr>ＭＳ Ｐゴシック</vt:lpstr>
      <vt:lpstr>Aharoni</vt:lpstr>
      <vt:lpstr>Arial</vt:lpstr>
      <vt:lpstr>Calibri</vt:lpstr>
      <vt:lpstr>Helvetica</vt:lpstr>
      <vt:lpstr>Lucida Grande</vt:lpstr>
      <vt:lpstr>Wingdings</vt:lpstr>
      <vt:lpstr>Anpassad formgivning</vt:lpstr>
      <vt:lpstr>1_Office-tema</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Jose Maria de la Fuente</cp:lastModifiedBy>
  <cp:revision>1012</cp:revision>
  <cp:lastPrinted>2013-11-06T14:19:55Z</cp:lastPrinted>
  <dcterms:created xsi:type="dcterms:W3CDTF">2013-09-21T18:00:17Z</dcterms:created>
  <dcterms:modified xsi:type="dcterms:W3CDTF">2018-03-07T15:30:16Z</dcterms:modified>
</cp:coreProperties>
</file>