
<file path=[Content_Types].xml><?xml version="1.0" encoding="utf-8"?>
<Types xmlns="http://schemas.openxmlformats.org/package/2006/content-types">
  <Default Extension="png" ContentType="image/png"/>
  <Default Extension="emf" ContentType="image/x-emf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theme/theme4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 autoCompressPictures="0">
  <p:sldMasterIdLst>
    <p:sldMasterId id="2147483662" r:id="rId1"/>
    <p:sldMasterId id="2147483677" r:id="rId2"/>
  </p:sldMasterIdLst>
  <p:notesMasterIdLst>
    <p:notesMasterId r:id="rId33"/>
  </p:notesMasterIdLst>
  <p:handoutMasterIdLst>
    <p:handoutMasterId r:id="rId34"/>
  </p:handoutMasterIdLst>
  <p:sldIdLst>
    <p:sldId id="410" r:id="rId3"/>
    <p:sldId id="411" r:id="rId4"/>
    <p:sldId id="414" r:id="rId5"/>
    <p:sldId id="436" r:id="rId6"/>
    <p:sldId id="428" r:id="rId7"/>
    <p:sldId id="437" r:id="rId8"/>
    <p:sldId id="438" r:id="rId9"/>
    <p:sldId id="429" r:id="rId10"/>
    <p:sldId id="439" r:id="rId11"/>
    <p:sldId id="430" r:id="rId12"/>
    <p:sldId id="445" r:id="rId13"/>
    <p:sldId id="415" r:id="rId14"/>
    <p:sldId id="431" r:id="rId15"/>
    <p:sldId id="442" r:id="rId16"/>
    <p:sldId id="432" r:id="rId17"/>
    <p:sldId id="433" r:id="rId18"/>
    <p:sldId id="443" r:id="rId19"/>
    <p:sldId id="434" r:id="rId20"/>
    <p:sldId id="441" r:id="rId21"/>
    <p:sldId id="421" r:id="rId22"/>
    <p:sldId id="422" r:id="rId23"/>
    <p:sldId id="423" r:id="rId24"/>
    <p:sldId id="424" r:id="rId25"/>
    <p:sldId id="425" r:id="rId26"/>
    <p:sldId id="446" r:id="rId27"/>
    <p:sldId id="426" r:id="rId28"/>
    <p:sldId id="427" r:id="rId29"/>
    <p:sldId id="447" r:id="rId30"/>
    <p:sldId id="435" r:id="rId31"/>
    <p:sldId id="448" r:id="rId32"/>
  </p:sldIdLst>
  <p:sldSz cx="9144000" cy="6858000" type="screen4x3"/>
  <p:notesSz cx="6858000" cy="9144000"/>
  <p:defaultTextStyle>
    <a:defPPr>
      <a:defRPr lang="sv-SE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prnPr/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CC0099"/>
    <a:srgbClr val="0066FF"/>
    <a:srgbClr val="00E100"/>
    <a:srgbClr val="FFFF66"/>
    <a:srgbClr val="FFCC00"/>
    <a:srgbClr val="0094CA"/>
    <a:srgbClr val="FF5050"/>
    <a:srgbClr val="FF7D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21477" autoAdjust="0"/>
    <p:restoredTop sz="99518" autoAdjust="0"/>
  </p:normalViewPr>
  <p:slideViewPr>
    <p:cSldViewPr snapToGrid="0" snapToObjects="1">
      <p:cViewPr varScale="1">
        <p:scale>
          <a:sx n="113" d="100"/>
          <a:sy n="113" d="100"/>
        </p:scale>
        <p:origin x="-1500" y="-108"/>
      </p:cViewPr>
      <p:guideLst>
        <p:guide orient="horz" pos="1232"/>
        <p:guide orient="horz" pos="908"/>
        <p:guide pos="498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1.xml"/><Relationship Id="rId18" Type="http://schemas.openxmlformats.org/officeDocument/2006/relationships/slide" Target="slides/slide16.xml"/><Relationship Id="rId26" Type="http://schemas.openxmlformats.org/officeDocument/2006/relationships/slide" Target="slides/slide24.xml"/><Relationship Id="rId21" Type="http://schemas.openxmlformats.org/officeDocument/2006/relationships/slide" Target="slides/slide19.xml"/><Relationship Id="rId34" Type="http://schemas.openxmlformats.org/officeDocument/2006/relationships/handoutMaster" Target="handoutMasters/handoutMaster1.xml"/><Relationship Id="rId7" Type="http://schemas.openxmlformats.org/officeDocument/2006/relationships/slide" Target="slides/slide5.xml"/><Relationship Id="rId12" Type="http://schemas.openxmlformats.org/officeDocument/2006/relationships/slide" Target="slides/slide10.xml"/><Relationship Id="rId17" Type="http://schemas.openxmlformats.org/officeDocument/2006/relationships/slide" Target="slides/slide15.xml"/><Relationship Id="rId25" Type="http://schemas.openxmlformats.org/officeDocument/2006/relationships/slide" Target="slides/slide23.xml"/><Relationship Id="rId33" Type="http://schemas.openxmlformats.org/officeDocument/2006/relationships/notesMaster" Target="notesMasters/notesMaster1.xml"/><Relationship Id="rId38" Type="http://schemas.openxmlformats.org/officeDocument/2006/relationships/tableStyles" Target="tableStyles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4.xml"/><Relationship Id="rId20" Type="http://schemas.openxmlformats.org/officeDocument/2006/relationships/slide" Target="slides/slide18.xml"/><Relationship Id="rId29" Type="http://schemas.openxmlformats.org/officeDocument/2006/relationships/slide" Target="slides/slide27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1" Type="http://schemas.openxmlformats.org/officeDocument/2006/relationships/slide" Target="slides/slide9.xml"/><Relationship Id="rId24" Type="http://schemas.openxmlformats.org/officeDocument/2006/relationships/slide" Target="slides/slide22.xml"/><Relationship Id="rId32" Type="http://schemas.openxmlformats.org/officeDocument/2006/relationships/slide" Target="slides/slide30.xml"/><Relationship Id="rId37" Type="http://schemas.openxmlformats.org/officeDocument/2006/relationships/theme" Target="theme/theme1.xml"/><Relationship Id="rId5" Type="http://schemas.openxmlformats.org/officeDocument/2006/relationships/slide" Target="slides/slide3.xml"/><Relationship Id="rId15" Type="http://schemas.openxmlformats.org/officeDocument/2006/relationships/slide" Target="slides/slide13.xml"/><Relationship Id="rId23" Type="http://schemas.openxmlformats.org/officeDocument/2006/relationships/slide" Target="slides/slide21.xml"/><Relationship Id="rId28" Type="http://schemas.openxmlformats.org/officeDocument/2006/relationships/slide" Target="slides/slide26.xml"/><Relationship Id="rId36" Type="http://schemas.openxmlformats.org/officeDocument/2006/relationships/viewProps" Target="viewProps.xml"/><Relationship Id="rId10" Type="http://schemas.openxmlformats.org/officeDocument/2006/relationships/slide" Target="slides/slide8.xml"/><Relationship Id="rId19" Type="http://schemas.openxmlformats.org/officeDocument/2006/relationships/slide" Target="slides/slide17.xml"/><Relationship Id="rId31" Type="http://schemas.openxmlformats.org/officeDocument/2006/relationships/slide" Target="slides/slide29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slide" Target="slides/slide12.xml"/><Relationship Id="rId22" Type="http://schemas.openxmlformats.org/officeDocument/2006/relationships/slide" Target="slides/slide20.xml"/><Relationship Id="rId27" Type="http://schemas.openxmlformats.org/officeDocument/2006/relationships/slide" Target="slides/slide25.xml"/><Relationship Id="rId30" Type="http://schemas.openxmlformats.org/officeDocument/2006/relationships/slide" Target="slides/slide28.xml"/><Relationship Id="rId35" Type="http://schemas.openxmlformats.org/officeDocument/2006/relationships/presProps" Target="presProps.xml"/><Relationship Id="rId8" Type="http://schemas.openxmlformats.org/officeDocument/2006/relationships/slide" Target="slides/slide6.xml"/><Relationship Id="rId3" Type="http://schemas.openxmlformats.org/officeDocument/2006/relationships/slide" Target="slides/slide1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4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tshållare för sidhuvud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sv-SE"/>
          </a:p>
        </p:txBody>
      </p:sp>
      <p:sp>
        <p:nvSpPr>
          <p:cNvPr id="3" name="Platshållare för datum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E5A3AE58-0CB7-2B49-BC2B-99543F812727}" type="datetimeFigureOut">
              <a:rPr lang="sv-SE" smtClean="0"/>
              <a:t>2018-03-09</a:t>
            </a:fld>
            <a:endParaRPr lang="sv-SE"/>
          </a:p>
        </p:txBody>
      </p:sp>
      <p:sp>
        <p:nvSpPr>
          <p:cNvPr id="4" name="Platshållare för sidfot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sv-SE"/>
          </a:p>
        </p:txBody>
      </p:sp>
      <p:sp>
        <p:nvSpPr>
          <p:cNvPr id="5" name="Platshållare för bildnummer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600A657-9475-004C-BDED-BB6C61EC9492}" type="slidenum">
              <a:rPr lang="sv-SE" smtClean="0"/>
              <a:t>‹#›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4056410452"/>
      </p:ext>
    </p:extLst>
  </p:cSld>
  <p:clrMap bg1="lt1" tx1="dk1" bg2="lt2" tx2="dk2" accent1="accent1" accent2="accent2" accent3="accent3" accent4="accent4" accent5="accent5" accent6="accent6" hlink="hlink" folHlink="folHlink"/>
  <p:hf hdr="0" ftr="0" dt="0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tshållare för sidhuvud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sv-SE"/>
          </a:p>
        </p:txBody>
      </p:sp>
      <p:sp>
        <p:nvSpPr>
          <p:cNvPr id="3" name="Platshållare för datum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74441830-0E87-9D46-A15F-C0C0B780FA23}" type="datetimeFigureOut">
              <a:rPr lang="sv-SE" smtClean="0"/>
              <a:t>2018-03-09</a:t>
            </a:fld>
            <a:endParaRPr lang="sv-SE"/>
          </a:p>
        </p:txBody>
      </p:sp>
      <p:sp>
        <p:nvSpPr>
          <p:cNvPr id="4" name="Platshållare för bildobjekt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sv-SE"/>
          </a:p>
        </p:txBody>
      </p:sp>
      <p:sp>
        <p:nvSpPr>
          <p:cNvPr id="5" name="Platshållare för anteckninga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sv-SE" smtClean="0"/>
              <a:t>Klicka här för att ändra format på bakgrundstexten</a:t>
            </a:r>
          </a:p>
          <a:p>
            <a:pPr lvl="1"/>
            <a:r>
              <a:rPr lang="sv-SE" smtClean="0"/>
              <a:t>Nivå två</a:t>
            </a:r>
          </a:p>
          <a:p>
            <a:pPr lvl="2"/>
            <a:r>
              <a:rPr lang="sv-SE" smtClean="0"/>
              <a:t>Nivå tre</a:t>
            </a:r>
          </a:p>
          <a:p>
            <a:pPr lvl="3"/>
            <a:r>
              <a:rPr lang="sv-SE" smtClean="0"/>
              <a:t>Nivå fyra</a:t>
            </a:r>
          </a:p>
          <a:p>
            <a:pPr lvl="4"/>
            <a:r>
              <a:rPr lang="sv-SE" smtClean="0"/>
              <a:t>Nivå fem</a:t>
            </a:r>
            <a:endParaRPr lang="sv-SE"/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sv-SE"/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9DE0035E-6164-C447-BCFF-46EC70F74028}" type="slidenum">
              <a:rPr lang="sv-SE" smtClean="0"/>
              <a:t>‹#›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829421225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notesStyle>
    <a:lvl1pPr marL="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2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Rubrikbi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Underrubrik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v-SE" smtClean="0"/>
              <a:t>Klicka här för att ändra format på underrubrik i bakgrunden</a:t>
            </a:r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68709828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Rubrik och innehå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 smtClean="0"/>
              <a:t>Klicka här för att ändra format</a:t>
            </a:r>
            <a:endParaRPr lang="sv-SE"/>
          </a:p>
        </p:txBody>
      </p:sp>
      <p:sp>
        <p:nvSpPr>
          <p:cNvPr id="3" name="Platshållare för innehåll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sv-SE" smtClean="0"/>
              <a:t>Klicka här för att ändra format på bakgrundstexten</a:t>
            </a:r>
          </a:p>
          <a:p>
            <a:pPr lvl="1"/>
            <a:r>
              <a:rPr lang="sv-SE" smtClean="0"/>
              <a:t>Nivå två</a:t>
            </a:r>
          </a:p>
          <a:p>
            <a:pPr lvl="2"/>
            <a:r>
              <a:rPr lang="sv-SE" smtClean="0"/>
              <a:t>Nivå tre</a:t>
            </a:r>
          </a:p>
          <a:p>
            <a:pPr lvl="3"/>
            <a:r>
              <a:rPr lang="sv-SE" smtClean="0"/>
              <a:t>Nivå fyra</a:t>
            </a:r>
          </a:p>
          <a:p>
            <a:pPr lvl="4"/>
            <a:r>
              <a:rPr lang="sv-SE" smtClean="0"/>
              <a:t>Nivå fem</a:t>
            </a:r>
            <a:endParaRPr lang="sv-SE"/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8BB8640-21E4-4DF7-82E4-489CAFEF9DED}" type="datetime1">
              <a:rPr lang="sv-SE" smtClean="0"/>
              <a:t>2018-03-09</a:t>
            </a:fld>
            <a:endParaRPr lang="sv-SE"/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Confidential: For ESS internal restricted usage only</a:t>
            </a:r>
            <a:endParaRPr lang="sv-SE"/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/>
              <a:t>‹#›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3104809909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Avsnittsrubri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sv-SE" smtClean="0"/>
              <a:t>Klicka här för att ändra format</a:t>
            </a:r>
            <a:endParaRPr lang="sv-SE"/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sv-SE" smtClean="0"/>
              <a:t>Klicka här för att ändra format på bakgrundstexten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B5AEB99-AC6E-48D2-952D-3D83B6391950}" type="datetime1">
              <a:rPr lang="sv-SE" smtClean="0"/>
              <a:t>2018-03-09</a:t>
            </a:fld>
            <a:endParaRPr lang="sv-SE"/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Confidential: For ESS internal restricted usage only</a:t>
            </a:r>
            <a:endParaRPr lang="sv-SE"/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/>
              <a:t>‹#›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378933411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vå innehållsdela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 smtClean="0"/>
              <a:t>Klicka här för att ändra format</a:t>
            </a:r>
            <a:endParaRPr lang="sv-SE"/>
          </a:p>
        </p:txBody>
      </p:sp>
      <p:sp>
        <p:nvSpPr>
          <p:cNvPr id="3" name="Platshållare för innehåll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sv-SE" smtClean="0"/>
              <a:t>Klicka här för att ändra format på bakgrundstexten</a:t>
            </a:r>
          </a:p>
          <a:p>
            <a:pPr lvl="1"/>
            <a:r>
              <a:rPr lang="sv-SE" smtClean="0"/>
              <a:t>Nivå två</a:t>
            </a:r>
          </a:p>
          <a:p>
            <a:pPr lvl="2"/>
            <a:r>
              <a:rPr lang="sv-SE" smtClean="0"/>
              <a:t>Nivå tre</a:t>
            </a:r>
          </a:p>
          <a:p>
            <a:pPr lvl="3"/>
            <a:r>
              <a:rPr lang="sv-SE" smtClean="0"/>
              <a:t>Nivå fyra</a:t>
            </a:r>
          </a:p>
          <a:p>
            <a:pPr lvl="4"/>
            <a:r>
              <a:rPr lang="sv-SE" smtClean="0"/>
              <a:t>Nivå fem</a:t>
            </a:r>
            <a:endParaRPr lang="sv-SE"/>
          </a:p>
        </p:txBody>
      </p:sp>
      <p:sp>
        <p:nvSpPr>
          <p:cNvPr id="4" name="Platshållare för innehåll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sv-SE" smtClean="0"/>
              <a:t>Klicka här för att ändra format på bakgrundstexten</a:t>
            </a:r>
          </a:p>
          <a:p>
            <a:pPr lvl="1"/>
            <a:r>
              <a:rPr lang="sv-SE" smtClean="0"/>
              <a:t>Nivå två</a:t>
            </a:r>
          </a:p>
          <a:p>
            <a:pPr lvl="2"/>
            <a:r>
              <a:rPr lang="sv-SE" smtClean="0"/>
              <a:t>Nivå tre</a:t>
            </a:r>
          </a:p>
          <a:p>
            <a:pPr lvl="3"/>
            <a:r>
              <a:rPr lang="sv-SE" smtClean="0"/>
              <a:t>Nivå fyra</a:t>
            </a:r>
          </a:p>
          <a:p>
            <a:pPr lvl="4"/>
            <a:r>
              <a:rPr lang="sv-SE" smtClean="0"/>
              <a:t>Nivå fem</a:t>
            </a:r>
            <a:endParaRPr lang="sv-SE"/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06E4A36-D68D-4694-87DB-DFA8FA4CFE26}" type="datetime1">
              <a:rPr lang="sv-SE" smtClean="0"/>
              <a:t>2018-03-09</a:t>
            </a:fld>
            <a:endParaRPr lang="sv-SE"/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Confidential: For ESS internal restricted usage only</a:t>
            </a:r>
            <a:endParaRPr lang="sv-SE"/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/>
              <a:t>‹#›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409610810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Jämföre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sv-SE" smtClean="0"/>
              <a:t>Klicka här för att ändra format</a:t>
            </a:r>
            <a:endParaRPr lang="sv-SE"/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sv-SE" smtClean="0"/>
              <a:t>Klicka här för att ändra format på bakgrundstexten</a:t>
            </a:r>
          </a:p>
        </p:txBody>
      </p:sp>
      <p:sp>
        <p:nvSpPr>
          <p:cNvPr id="4" name="Platshållare för innehåll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sv-SE" smtClean="0"/>
              <a:t>Klicka här för att ändra format på bakgrundstexten</a:t>
            </a:r>
          </a:p>
          <a:p>
            <a:pPr lvl="1"/>
            <a:r>
              <a:rPr lang="sv-SE" smtClean="0"/>
              <a:t>Nivå två</a:t>
            </a:r>
          </a:p>
          <a:p>
            <a:pPr lvl="2"/>
            <a:r>
              <a:rPr lang="sv-SE" smtClean="0"/>
              <a:t>Nivå tre</a:t>
            </a:r>
          </a:p>
          <a:p>
            <a:pPr lvl="3"/>
            <a:r>
              <a:rPr lang="sv-SE" smtClean="0"/>
              <a:t>Nivå fyra</a:t>
            </a:r>
          </a:p>
          <a:p>
            <a:pPr lvl="4"/>
            <a:r>
              <a:rPr lang="sv-SE" smtClean="0"/>
              <a:t>Nivå fem</a:t>
            </a:r>
            <a:endParaRPr lang="sv-SE"/>
          </a:p>
        </p:txBody>
      </p:sp>
      <p:sp>
        <p:nvSpPr>
          <p:cNvPr id="5" name="Platshållare för text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sv-SE" smtClean="0"/>
              <a:t>Klicka här för att ändra format på bakgrundstexten</a:t>
            </a:r>
          </a:p>
        </p:txBody>
      </p:sp>
      <p:sp>
        <p:nvSpPr>
          <p:cNvPr id="6" name="Platshållare för innehåll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sv-SE" smtClean="0"/>
              <a:t>Klicka här för att ändra format på bakgrundstexten</a:t>
            </a:r>
          </a:p>
          <a:p>
            <a:pPr lvl="1"/>
            <a:r>
              <a:rPr lang="sv-SE" smtClean="0"/>
              <a:t>Nivå två</a:t>
            </a:r>
          </a:p>
          <a:p>
            <a:pPr lvl="2"/>
            <a:r>
              <a:rPr lang="sv-SE" smtClean="0"/>
              <a:t>Nivå tre</a:t>
            </a:r>
          </a:p>
          <a:p>
            <a:pPr lvl="3"/>
            <a:r>
              <a:rPr lang="sv-SE" smtClean="0"/>
              <a:t>Nivå fyra</a:t>
            </a:r>
          </a:p>
          <a:p>
            <a:pPr lvl="4"/>
            <a:r>
              <a:rPr lang="sv-SE" smtClean="0"/>
              <a:t>Nivå fem</a:t>
            </a:r>
            <a:endParaRPr lang="sv-SE"/>
          </a:p>
        </p:txBody>
      </p:sp>
      <p:sp>
        <p:nvSpPr>
          <p:cNvPr id="7" name="Platshållare för datum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46222C4-E157-4E53-9EF8-232316FE09CC}" type="datetime1">
              <a:rPr lang="sv-SE" smtClean="0"/>
              <a:t>2018-03-09</a:t>
            </a:fld>
            <a:endParaRPr lang="sv-SE"/>
          </a:p>
        </p:txBody>
      </p:sp>
      <p:sp>
        <p:nvSpPr>
          <p:cNvPr id="8" name="Platshållare för sidfot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Confidential: For ESS internal restricted usage only</a:t>
            </a:r>
            <a:endParaRPr lang="sv-SE"/>
          </a:p>
        </p:txBody>
      </p:sp>
      <p:sp>
        <p:nvSpPr>
          <p:cNvPr id="9" name="Platshållare för bildnumm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/>
              <a:t>‹#›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292633873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Endast rubri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 smtClean="0"/>
              <a:t>Klicka här för att ändra format</a:t>
            </a:r>
            <a:endParaRPr lang="sv-SE"/>
          </a:p>
        </p:txBody>
      </p:sp>
      <p:sp>
        <p:nvSpPr>
          <p:cNvPr id="3" name="Platshållare för datum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7C93802-762A-4A6E-A1BC-2EB1229795D8}" type="datetime1">
              <a:rPr lang="sv-SE" smtClean="0"/>
              <a:t>2018-03-09</a:t>
            </a:fld>
            <a:endParaRPr lang="sv-SE"/>
          </a:p>
        </p:txBody>
      </p:sp>
      <p:sp>
        <p:nvSpPr>
          <p:cNvPr id="4" name="Platshållare för sidfot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Confidential: For ESS internal restricted usage only</a:t>
            </a:r>
            <a:endParaRPr lang="sv-SE"/>
          </a:p>
        </p:txBody>
      </p:sp>
      <p:sp>
        <p:nvSpPr>
          <p:cNvPr id="5" name="Platshållare för bildnumm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/>
              <a:t>‹#›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198286590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tshållare för datum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01E932-36F6-4388-A044-AA7A78DE8FDE}" type="datetime1">
              <a:rPr lang="sv-SE" smtClean="0"/>
              <a:t>2018-03-09</a:t>
            </a:fld>
            <a:endParaRPr lang="sv-SE"/>
          </a:p>
        </p:txBody>
      </p:sp>
      <p:sp>
        <p:nvSpPr>
          <p:cNvPr id="3" name="Platshållare för sidfot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Confidential: For ESS internal restricted usage only</a:t>
            </a:r>
            <a:endParaRPr lang="sv-SE"/>
          </a:p>
        </p:txBody>
      </p:sp>
      <p:sp>
        <p:nvSpPr>
          <p:cNvPr id="4" name="Platshållare för bildnumm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/>
              <a:t>‹#›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4093061559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Innehåll med bild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sv-SE" smtClean="0"/>
              <a:t>Klicka här för att ändra format</a:t>
            </a:r>
            <a:endParaRPr lang="sv-SE"/>
          </a:p>
        </p:txBody>
      </p:sp>
      <p:sp>
        <p:nvSpPr>
          <p:cNvPr id="3" name="Platshållare för innehåll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sv-SE" smtClean="0"/>
              <a:t>Klicka här för att ändra format på bakgrundstexten</a:t>
            </a:r>
          </a:p>
          <a:p>
            <a:pPr lvl="1"/>
            <a:r>
              <a:rPr lang="sv-SE" smtClean="0"/>
              <a:t>Nivå två</a:t>
            </a:r>
          </a:p>
          <a:p>
            <a:pPr lvl="2"/>
            <a:r>
              <a:rPr lang="sv-SE" smtClean="0"/>
              <a:t>Nivå tre</a:t>
            </a:r>
          </a:p>
          <a:p>
            <a:pPr lvl="3"/>
            <a:r>
              <a:rPr lang="sv-SE" smtClean="0"/>
              <a:t>Nivå fyra</a:t>
            </a:r>
          </a:p>
          <a:p>
            <a:pPr lvl="4"/>
            <a:r>
              <a:rPr lang="sv-SE" smtClean="0"/>
              <a:t>Nivå fem</a:t>
            </a:r>
            <a:endParaRPr lang="sv-SE"/>
          </a:p>
        </p:txBody>
      </p:sp>
      <p:sp>
        <p:nvSpPr>
          <p:cNvPr id="4" name="Platshållare för text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sv-SE" smtClean="0"/>
              <a:t>Klicka här för att ändra format på bakgrundstexten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EF82D74-2346-4358-902A-DA156CC04F9A}" type="datetime1">
              <a:rPr lang="sv-SE" smtClean="0"/>
              <a:t>2018-03-09</a:t>
            </a:fld>
            <a:endParaRPr lang="sv-SE"/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Confidential: For ESS internal restricted usage only</a:t>
            </a:r>
            <a:endParaRPr lang="sv-SE"/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/>
              <a:t>‹#›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3170050446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Bild med bild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sv-SE" smtClean="0"/>
              <a:t>Klicka här för att ändra format</a:t>
            </a:r>
            <a:endParaRPr lang="sv-SE"/>
          </a:p>
        </p:txBody>
      </p:sp>
      <p:sp>
        <p:nvSpPr>
          <p:cNvPr id="3" name="Platshållare för bild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sv-SE"/>
          </a:p>
        </p:txBody>
      </p:sp>
      <p:sp>
        <p:nvSpPr>
          <p:cNvPr id="4" name="Platshållare för text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sv-SE" smtClean="0"/>
              <a:t>Klicka här för att ändra format på bakgrundstexten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737F66-422D-4DAE-AE18-D60629C43F89}" type="datetime1">
              <a:rPr lang="sv-SE" smtClean="0"/>
              <a:t>2018-03-09</a:t>
            </a:fld>
            <a:endParaRPr lang="sv-SE"/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Confidential: For ESS internal restricted usage only</a:t>
            </a:r>
            <a:endParaRPr lang="sv-SE"/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/>
              <a:t>‹#›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4033934957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Rubrik och lodrät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 smtClean="0"/>
              <a:t>Klicka här för att ändra format</a:t>
            </a:r>
            <a:endParaRPr lang="sv-SE"/>
          </a:p>
        </p:txBody>
      </p:sp>
      <p:sp>
        <p:nvSpPr>
          <p:cNvPr id="3" name="Platshållare för lodrät text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sv-SE" smtClean="0"/>
              <a:t>Klicka här för att ändra format på bakgrundstexten</a:t>
            </a:r>
          </a:p>
          <a:p>
            <a:pPr lvl="1"/>
            <a:r>
              <a:rPr lang="sv-SE" smtClean="0"/>
              <a:t>Nivå två</a:t>
            </a:r>
          </a:p>
          <a:p>
            <a:pPr lvl="2"/>
            <a:r>
              <a:rPr lang="sv-SE" smtClean="0"/>
              <a:t>Nivå tre</a:t>
            </a:r>
          </a:p>
          <a:p>
            <a:pPr lvl="3"/>
            <a:r>
              <a:rPr lang="sv-SE" smtClean="0"/>
              <a:t>Nivå fyra</a:t>
            </a:r>
          </a:p>
          <a:p>
            <a:pPr lvl="4"/>
            <a:r>
              <a:rPr lang="sv-SE" smtClean="0"/>
              <a:t>Nivå fem</a:t>
            </a:r>
            <a:endParaRPr lang="sv-SE"/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FA01167-117F-420C-9F45-458E836B1790}" type="datetime1">
              <a:rPr lang="sv-SE" smtClean="0"/>
              <a:t>2018-03-09</a:t>
            </a:fld>
            <a:endParaRPr lang="sv-SE"/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Confidential: For ESS internal restricted usage only</a:t>
            </a:r>
            <a:endParaRPr lang="sv-SE"/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/>
              <a:t>‹#›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155266193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Lodrät rubrik och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Lodrät rubrik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sv-SE" smtClean="0"/>
              <a:t>Klicka här för att ändra format</a:t>
            </a:r>
            <a:endParaRPr lang="sv-SE"/>
          </a:p>
        </p:txBody>
      </p:sp>
      <p:sp>
        <p:nvSpPr>
          <p:cNvPr id="3" name="Platshållare för lodrät text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sv-SE" smtClean="0"/>
              <a:t>Klicka här för att ändra format på bakgrundstexten</a:t>
            </a:r>
          </a:p>
          <a:p>
            <a:pPr lvl="1"/>
            <a:r>
              <a:rPr lang="sv-SE" smtClean="0"/>
              <a:t>Nivå två</a:t>
            </a:r>
          </a:p>
          <a:p>
            <a:pPr lvl="2"/>
            <a:r>
              <a:rPr lang="sv-SE" smtClean="0"/>
              <a:t>Nivå tre</a:t>
            </a:r>
          </a:p>
          <a:p>
            <a:pPr lvl="3"/>
            <a:r>
              <a:rPr lang="sv-SE" smtClean="0"/>
              <a:t>Nivå fyra</a:t>
            </a:r>
          </a:p>
          <a:p>
            <a:pPr lvl="4"/>
            <a:r>
              <a:rPr lang="sv-SE" smtClean="0"/>
              <a:t>Nivå fem</a:t>
            </a:r>
            <a:endParaRPr lang="sv-SE"/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58F1B5-19A1-41D4-B931-AF48A1AC2F9B}" type="datetime1">
              <a:rPr lang="sv-SE" smtClean="0"/>
              <a:t>2018-03-09</a:t>
            </a:fld>
            <a:endParaRPr lang="sv-SE"/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Confidential: For ESS internal restricted usage only</a:t>
            </a:r>
            <a:endParaRPr lang="sv-SE"/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/>
              <a:t>‹#›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824170697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Rubrikbild bi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593512" y="-1"/>
            <a:ext cx="5762624" cy="1441451"/>
          </a:xfrm>
        </p:spPr>
        <p:txBody>
          <a:bodyPr/>
          <a:lstStyle/>
          <a:p>
            <a:r>
              <a:rPr lang="sv-SE" smtClean="0"/>
              <a:t>Klicka här för att ändra format</a:t>
            </a:r>
            <a:endParaRPr lang="sv-SE"/>
          </a:p>
        </p:txBody>
      </p:sp>
      <p:cxnSp>
        <p:nvCxnSpPr>
          <p:cNvPr id="3" name="Rak 7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010624010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Rubrikbild text">
    <p:bg>
      <p:bgPr>
        <a:solidFill>
          <a:srgbClr val="0094CA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Underrubrik 2"/>
          <p:cNvSpPr>
            <a:spLocks noGrp="1"/>
          </p:cNvSpPr>
          <p:nvPr>
            <p:ph type="subTitle" idx="1"/>
          </p:nvPr>
        </p:nvSpPr>
        <p:spPr>
          <a:xfrm>
            <a:off x="593513" y="1955801"/>
            <a:ext cx="4766944" cy="3780620"/>
          </a:xfrm>
        </p:spPr>
        <p:txBody>
          <a:bodyPr lIns="0" tIns="0" rIns="0" bIns="0">
            <a:noAutofit/>
          </a:bodyPr>
          <a:lstStyle>
            <a:lvl1pPr marL="342900" indent="-342900" algn="l">
              <a:lnSpc>
                <a:spcPct val="90000"/>
              </a:lnSpc>
              <a:buFont typeface="Arial"/>
              <a:buChar char="•"/>
              <a:defRPr sz="2400">
                <a:solidFill>
                  <a:schemeClr val="bg1"/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v-SE" dirty="0" smtClean="0"/>
              <a:t>Klicka här för att ändra format på underrubrik i bakgrunden</a:t>
            </a:r>
            <a:endParaRPr lang="sv-SE" dirty="0"/>
          </a:p>
        </p:txBody>
      </p:sp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593512" y="-1"/>
            <a:ext cx="5762624" cy="1441451"/>
          </a:xfrm>
        </p:spPr>
        <p:txBody>
          <a:bodyPr/>
          <a:lstStyle/>
          <a:p>
            <a:r>
              <a:rPr lang="sv-SE" smtClean="0"/>
              <a:t>Klicka här för att ändra format</a:t>
            </a:r>
            <a:endParaRPr lang="sv-SE"/>
          </a:p>
        </p:txBody>
      </p:sp>
      <p:sp>
        <p:nvSpPr>
          <p:cNvPr id="6" name="Rektangel med rundade hörn 5"/>
          <p:cNvSpPr/>
          <p:nvPr userDrawn="1"/>
        </p:nvSpPr>
        <p:spPr>
          <a:xfrm>
            <a:off x="6205857" y="1955801"/>
            <a:ext cx="2479040" cy="2479040"/>
          </a:xfrm>
          <a:prstGeom prst="roundRect">
            <a:avLst/>
          </a:prstGeom>
          <a:noFill/>
          <a:ln>
            <a:solidFill>
              <a:schemeClr val="bg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>
              <a:solidFill>
                <a:prstClr val="white"/>
              </a:solidFill>
              <a:latin typeface="Calibri"/>
            </a:endParaRPr>
          </a:p>
        </p:txBody>
      </p:sp>
      <p:cxnSp>
        <p:nvCxnSpPr>
          <p:cNvPr id="7" name="Rak 5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577373509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Rubrikbild text">
    <p:bg>
      <p:bgPr>
        <a:solidFill>
          <a:srgbClr val="0094CA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Underrubrik 2"/>
          <p:cNvSpPr>
            <a:spLocks noGrp="1"/>
          </p:cNvSpPr>
          <p:nvPr>
            <p:ph type="subTitle" idx="1" hasCustomPrompt="1"/>
          </p:nvPr>
        </p:nvSpPr>
        <p:spPr>
          <a:xfrm>
            <a:off x="593513" y="1955801"/>
            <a:ext cx="4766944" cy="3780620"/>
          </a:xfrm>
        </p:spPr>
        <p:txBody>
          <a:bodyPr lIns="0" tIns="0" rIns="0" bIns="0">
            <a:noAutofit/>
          </a:bodyPr>
          <a:lstStyle>
            <a:lvl1pPr marL="396900" marR="0" indent="-342900" algn="l" defTabSz="4572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600"/>
              </a:spcAft>
              <a:buClrTx/>
              <a:buSzTx/>
              <a:buFont typeface="Arial"/>
              <a:buChar char="•"/>
              <a:tabLst/>
              <a:defRPr sz="2400" b="0">
                <a:solidFill>
                  <a:schemeClr val="bg1"/>
                </a:solidFill>
              </a:defRPr>
            </a:lvl1pPr>
            <a:lvl2pPr marL="648000" marR="0" indent="-234000" algn="l" defTabSz="457200" rtl="0" eaLnBrk="1" fontAlgn="auto" latinLnBrk="0" hangingPunct="1">
              <a:lnSpc>
                <a:spcPct val="100000"/>
              </a:lnSpc>
              <a:spcBef>
                <a:spcPts val="200"/>
              </a:spcBef>
              <a:spcAft>
                <a:spcPts val="200"/>
              </a:spcAft>
              <a:buClrTx/>
              <a:buSzPct val="75000"/>
              <a:buFont typeface="Lucida Grande"/>
              <a:buChar char="-"/>
              <a:tabLst/>
              <a:defRPr sz="1800" baseline="0">
                <a:solidFill>
                  <a:srgbClr val="FFFFFF"/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v-SE" dirty="0" smtClean="0"/>
              <a:t>Klicka här för att ändra format på underrubrik i bakgrunden</a:t>
            </a:r>
          </a:p>
          <a:p>
            <a:pPr lvl="1"/>
            <a:r>
              <a:rPr lang="sv-SE" dirty="0" smtClean="0"/>
              <a:t>Test sub bullet</a:t>
            </a:r>
          </a:p>
        </p:txBody>
      </p:sp>
      <p:sp>
        <p:nvSpPr>
          <p:cNvPr id="2" name="Rubrik 1"/>
          <p:cNvSpPr>
            <a:spLocks noGrp="1"/>
          </p:cNvSpPr>
          <p:nvPr>
            <p:ph type="title" hasCustomPrompt="1"/>
          </p:nvPr>
        </p:nvSpPr>
        <p:spPr>
          <a:xfrm>
            <a:off x="593512" y="-1"/>
            <a:ext cx="5762624" cy="1441451"/>
          </a:xfrm>
        </p:spPr>
        <p:txBody>
          <a:bodyPr/>
          <a:lstStyle>
            <a:lvl1pPr>
              <a:defRPr baseline="0"/>
            </a:lvl1pPr>
          </a:lstStyle>
          <a:p>
            <a:r>
              <a:rPr lang="sv-SE" smtClean="0"/>
              <a:t>Blue bullet page</a:t>
            </a:r>
            <a:endParaRPr lang="sv-SE"/>
          </a:p>
        </p:txBody>
      </p:sp>
      <p:cxnSp>
        <p:nvCxnSpPr>
          <p:cNvPr id="4" name="Rak 5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807765060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_Rubrikbild text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Underrubrik 2"/>
          <p:cNvSpPr>
            <a:spLocks noGrp="1"/>
          </p:cNvSpPr>
          <p:nvPr>
            <p:ph type="subTitle" idx="1" hasCustomPrompt="1"/>
          </p:nvPr>
        </p:nvSpPr>
        <p:spPr>
          <a:xfrm>
            <a:off x="593513" y="1955801"/>
            <a:ext cx="4766944" cy="3780620"/>
          </a:xfrm>
        </p:spPr>
        <p:txBody>
          <a:bodyPr lIns="0" tIns="0" rIns="0" bIns="0">
            <a:noAutofit/>
          </a:bodyPr>
          <a:lstStyle>
            <a:lvl1pPr marL="396900" marR="0" indent="-342900" algn="l" defTabSz="4572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600"/>
              </a:spcAft>
              <a:buClrTx/>
              <a:buSzTx/>
              <a:buFont typeface="Arial"/>
              <a:buChar char="•"/>
              <a:tabLst/>
              <a:defRPr sz="2400" b="0">
                <a:solidFill>
                  <a:srgbClr val="0094CA"/>
                </a:solidFill>
              </a:defRPr>
            </a:lvl1pPr>
            <a:lvl2pPr marL="648000" marR="0" indent="-234000" algn="l" defTabSz="457200" rtl="0" eaLnBrk="1" fontAlgn="auto" latinLnBrk="0" hangingPunct="1">
              <a:lnSpc>
                <a:spcPct val="100000"/>
              </a:lnSpc>
              <a:spcBef>
                <a:spcPts val="200"/>
              </a:spcBef>
              <a:spcAft>
                <a:spcPts val="200"/>
              </a:spcAft>
              <a:buClrTx/>
              <a:buSzPct val="75000"/>
              <a:buFont typeface="Lucida Grande"/>
              <a:buChar char="-"/>
              <a:tabLst/>
              <a:defRPr sz="1800" baseline="0">
                <a:solidFill>
                  <a:srgbClr val="0094CA"/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v-SE" dirty="0" smtClean="0"/>
              <a:t>Klicka här för att ändra format på underrubrik i bakgrunden</a:t>
            </a:r>
          </a:p>
          <a:p>
            <a:pPr lvl="1"/>
            <a:r>
              <a:rPr lang="sv-SE" dirty="0" smtClean="0"/>
              <a:t>Test sub bullet</a:t>
            </a:r>
          </a:p>
        </p:txBody>
      </p:sp>
      <p:sp>
        <p:nvSpPr>
          <p:cNvPr id="2" name="Rubrik 1"/>
          <p:cNvSpPr>
            <a:spLocks noGrp="1"/>
          </p:cNvSpPr>
          <p:nvPr>
            <p:ph type="title" hasCustomPrompt="1"/>
          </p:nvPr>
        </p:nvSpPr>
        <p:spPr>
          <a:xfrm>
            <a:off x="593512" y="-1"/>
            <a:ext cx="5762624" cy="1441451"/>
          </a:xfrm>
        </p:spPr>
        <p:txBody>
          <a:bodyPr/>
          <a:lstStyle>
            <a:lvl1pPr>
              <a:defRPr baseline="0"/>
            </a:lvl1pPr>
          </a:lstStyle>
          <a:p>
            <a:r>
              <a:rPr lang="sv-SE" smtClean="0"/>
              <a:t>White bullet page</a:t>
            </a:r>
            <a:endParaRPr lang="sv-SE"/>
          </a:p>
        </p:txBody>
      </p:sp>
      <p:cxnSp>
        <p:nvCxnSpPr>
          <p:cNvPr id="4" name="Rak 5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39362032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Rubrik och innehå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578913" y="0"/>
            <a:ext cx="6067426" cy="1441531"/>
          </a:xfrm>
          <a:prstGeom prst="rect">
            <a:avLst/>
          </a:prstGeom>
        </p:spPr>
        <p:txBody>
          <a:bodyPr/>
          <a:lstStyle/>
          <a:p>
            <a:r>
              <a:rPr lang="sv-SE" smtClean="0"/>
              <a:t>Klicka här för att ändra format</a:t>
            </a:r>
            <a:endParaRPr lang="sv-SE"/>
          </a:p>
        </p:txBody>
      </p:sp>
      <p:sp>
        <p:nvSpPr>
          <p:cNvPr id="3" name="Platshållare för innehåll 2"/>
          <p:cNvSpPr>
            <a:spLocks noGrp="1"/>
          </p:cNvSpPr>
          <p:nvPr>
            <p:ph idx="1"/>
          </p:nvPr>
        </p:nvSpPr>
        <p:spPr>
          <a:xfrm>
            <a:off x="569993" y="1964945"/>
            <a:ext cx="6536399" cy="4038981"/>
          </a:xfrm>
        </p:spPr>
        <p:txBody>
          <a:bodyPr/>
          <a:lstStyle>
            <a:lvl1pPr marL="0" indent="0">
              <a:buNone/>
              <a:defRPr/>
            </a:lvl1pPr>
            <a:lvl2pPr marL="457200" indent="0">
              <a:buNone/>
              <a:defRPr/>
            </a:lvl2pPr>
            <a:lvl3pPr marL="914400" indent="0">
              <a:buNone/>
              <a:defRPr/>
            </a:lvl3pPr>
            <a:lvl4pPr marL="1371600" indent="0">
              <a:buNone/>
              <a:defRPr/>
            </a:lvl4pPr>
            <a:lvl5pPr marL="1828800" indent="0">
              <a:buNone/>
              <a:defRPr/>
            </a:lvl5pPr>
          </a:lstStyle>
          <a:p>
            <a:pPr lvl="0"/>
            <a:r>
              <a:rPr lang="sv-SE" smtClean="0"/>
              <a:t>Klicka här för att ändra format på bakgrundstexten</a:t>
            </a:r>
          </a:p>
          <a:p>
            <a:pPr lvl="1"/>
            <a:r>
              <a:rPr lang="sv-SE" smtClean="0"/>
              <a:t>Nivå två</a:t>
            </a:r>
          </a:p>
          <a:p>
            <a:pPr lvl="2"/>
            <a:r>
              <a:rPr lang="sv-SE" smtClean="0"/>
              <a:t>Nivå tre</a:t>
            </a:r>
          </a:p>
          <a:p>
            <a:pPr lvl="3"/>
            <a:r>
              <a:rPr lang="sv-SE" smtClean="0"/>
              <a:t>Nivå fyra</a:t>
            </a:r>
          </a:p>
          <a:p>
            <a:pPr lvl="4"/>
            <a:r>
              <a:rPr lang="sv-SE" smtClean="0"/>
              <a:t>Nivå fem</a:t>
            </a:r>
            <a:endParaRPr lang="sv-SE"/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430124A-1269-4A82-9CD6-F217771AACC3}" type="datetime1">
              <a:rPr lang="sv-SE" smtClean="0">
                <a:latin typeface="Calibri"/>
              </a:rPr>
              <a:t>2018-03-09</a:t>
            </a:fld>
            <a:endParaRPr lang="sv-SE">
              <a:latin typeface="Calibri"/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>
                <a:latin typeface="Calibri"/>
              </a:rPr>
              <a:t>Confidential: For ESS internal restricted usage only</a:t>
            </a:r>
            <a:endParaRPr lang="sv-SE">
              <a:latin typeface="Calibri"/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>
                <a:latin typeface="Calibri"/>
              </a:rPr>
              <a:pPr/>
              <a:t>‹#›</a:t>
            </a:fld>
            <a:endParaRPr lang="sv-SE">
              <a:latin typeface="Calibri"/>
            </a:endParaRPr>
          </a:p>
        </p:txBody>
      </p:sp>
      <p:cxnSp>
        <p:nvCxnSpPr>
          <p:cNvPr id="7" name="Rak 7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910485927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Avsnittsrubri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  <a:prstGeom prst="rect">
            <a:avLst/>
          </a:prstGeo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sv-SE" smtClean="0"/>
              <a:t>Klicka här för att ändra format</a:t>
            </a:r>
            <a:endParaRPr lang="sv-SE"/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sv-SE" smtClean="0"/>
              <a:t>Klicka här för att ändra format på bakgrundstexten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ED026A2-1382-4128-A41F-7A0D58C65048}" type="datetime1">
              <a:rPr lang="sv-SE" smtClean="0">
                <a:latin typeface="Calibri"/>
              </a:rPr>
              <a:t>2018-03-09</a:t>
            </a:fld>
            <a:endParaRPr lang="sv-SE">
              <a:latin typeface="Calibri"/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>
                <a:latin typeface="Calibri"/>
              </a:rPr>
              <a:t>Confidential: For ESS internal restricted usage only</a:t>
            </a:r>
            <a:endParaRPr lang="sv-SE">
              <a:latin typeface="Calibri"/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>
                <a:latin typeface="Calibri"/>
              </a:rPr>
              <a:pPr/>
              <a:t>‹#›</a:t>
            </a:fld>
            <a:endParaRPr lang="sv-SE">
              <a:latin typeface="Calibri"/>
            </a:endParaRPr>
          </a:p>
        </p:txBody>
      </p:sp>
      <p:cxnSp>
        <p:nvCxnSpPr>
          <p:cNvPr id="7" name="Rak 7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746283402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vå innehållsdela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/>
          <a:p>
            <a:r>
              <a:rPr lang="sv-SE" smtClean="0"/>
              <a:t>Klicka här för att ändra format</a:t>
            </a:r>
            <a:endParaRPr lang="sv-SE"/>
          </a:p>
        </p:txBody>
      </p:sp>
      <p:sp>
        <p:nvSpPr>
          <p:cNvPr id="3" name="Platshållare för innehåll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sv-SE" smtClean="0"/>
              <a:t>Klicka här för att ändra format på bakgrundstexten</a:t>
            </a:r>
          </a:p>
          <a:p>
            <a:pPr lvl="1"/>
            <a:r>
              <a:rPr lang="sv-SE" smtClean="0"/>
              <a:t>Nivå två</a:t>
            </a:r>
          </a:p>
          <a:p>
            <a:pPr lvl="2"/>
            <a:r>
              <a:rPr lang="sv-SE" smtClean="0"/>
              <a:t>Nivå tre</a:t>
            </a:r>
          </a:p>
          <a:p>
            <a:pPr lvl="3"/>
            <a:r>
              <a:rPr lang="sv-SE" smtClean="0"/>
              <a:t>Nivå fyra</a:t>
            </a:r>
          </a:p>
          <a:p>
            <a:pPr lvl="4"/>
            <a:r>
              <a:rPr lang="sv-SE" smtClean="0"/>
              <a:t>Nivå fem</a:t>
            </a:r>
            <a:endParaRPr lang="sv-SE"/>
          </a:p>
        </p:txBody>
      </p:sp>
      <p:sp>
        <p:nvSpPr>
          <p:cNvPr id="4" name="Platshållare för innehåll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sv-SE" smtClean="0"/>
              <a:t>Klicka här för att ändra format på bakgrundstexten</a:t>
            </a:r>
          </a:p>
          <a:p>
            <a:pPr lvl="1"/>
            <a:r>
              <a:rPr lang="sv-SE" smtClean="0"/>
              <a:t>Nivå två</a:t>
            </a:r>
          </a:p>
          <a:p>
            <a:pPr lvl="2"/>
            <a:r>
              <a:rPr lang="sv-SE" smtClean="0"/>
              <a:t>Nivå tre</a:t>
            </a:r>
          </a:p>
          <a:p>
            <a:pPr lvl="3"/>
            <a:r>
              <a:rPr lang="sv-SE" smtClean="0"/>
              <a:t>Nivå fyra</a:t>
            </a:r>
          </a:p>
          <a:p>
            <a:pPr lvl="4"/>
            <a:r>
              <a:rPr lang="sv-SE" smtClean="0"/>
              <a:t>Nivå fem</a:t>
            </a:r>
            <a:endParaRPr lang="sv-SE"/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06B11EA-695A-4791-9DA2-DD0D5A8D94C6}" type="datetime1">
              <a:rPr lang="sv-SE" smtClean="0">
                <a:latin typeface="Calibri"/>
              </a:rPr>
              <a:t>2018-03-09</a:t>
            </a:fld>
            <a:endParaRPr lang="sv-SE">
              <a:latin typeface="Calibri"/>
            </a:endParaRPr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>
                <a:latin typeface="Calibri"/>
              </a:rPr>
              <a:t>Confidential: For ESS internal restricted usage only</a:t>
            </a:r>
            <a:endParaRPr lang="sv-SE">
              <a:latin typeface="Calibri"/>
            </a:endParaRPr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>
                <a:latin typeface="Calibri"/>
              </a:rPr>
              <a:pPr/>
              <a:t>‹#›</a:t>
            </a:fld>
            <a:endParaRPr lang="sv-SE">
              <a:latin typeface="Calibri"/>
            </a:endParaRPr>
          </a:p>
        </p:txBody>
      </p:sp>
      <p:cxnSp>
        <p:nvCxnSpPr>
          <p:cNvPr id="8" name="Rak 7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4147617107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Jämföre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>
            <a:lvl1pPr>
              <a:defRPr/>
            </a:lvl1pPr>
          </a:lstStyle>
          <a:p>
            <a:r>
              <a:rPr lang="sv-SE" smtClean="0"/>
              <a:t>Klicka här för att ändra format</a:t>
            </a:r>
            <a:endParaRPr lang="sv-SE"/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sv-SE" smtClean="0"/>
              <a:t>Klicka här för att ändra format på bakgrundstexten</a:t>
            </a:r>
          </a:p>
        </p:txBody>
      </p:sp>
      <p:sp>
        <p:nvSpPr>
          <p:cNvPr id="4" name="Platshållare för innehåll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sv-SE" smtClean="0"/>
              <a:t>Klicka här för att ändra format på bakgrundstexten</a:t>
            </a:r>
          </a:p>
          <a:p>
            <a:pPr lvl="1"/>
            <a:r>
              <a:rPr lang="sv-SE" smtClean="0"/>
              <a:t>Nivå två</a:t>
            </a:r>
          </a:p>
          <a:p>
            <a:pPr lvl="2"/>
            <a:r>
              <a:rPr lang="sv-SE" smtClean="0"/>
              <a:t>Nivå tre</a:t>
            </a:r>
          </a:p>
          <a:p>
            <a:pPr lvl="3"/>
            <a:r>
              <a:rPr lang="sv-SE" smtClean="0"/>
              <a:t>Nivå fyra</a:t>
            </a:r>
          </a:p>
          <a:p>
            <a:pPr lvl="4"/>
            <a:r>
              <a:rPr lang="sv-SE" smtClean="0"/>
              <a:t>Nivå fem</a:t>
            </a:r>
            <a:endParaRPr lang="sv-SE"/>
          </a:p>
        </p:txBody>
      </p:sp>
      <p:sp>
        <p:nvSpPr>
          <p:cNvPr id="5" name="Platshållare för text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sv-SE" smtClean="0"/>
              <a:t>Klicka här för att ändra format på bakgrundstexten</a:t>
            </a:r>
          </a:p>
        </p:txBody>
      </p:sp>
      <p:sp>
        <p:nvSpPr>
          <p:cNvPr id="6" name="Platshållare för innehåll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sv-SE" smtClean="0"/>
              <a:t>Klicka här för att ändra format på bakgrundstexten</a:t>
            </a:r>
          </a:p>
          <a:p>
            <a:pPr lvl="1"/>
            <a:r>
              <a:rPr lang="sv-SE" smtClean="0"/>
              <a:t>Nivå två</a:t>
            </a:r>
          </a:p>
          <a:p>
            <a:pPr lvl="2"/>
            <a:r>
              <a:rPr lang="sv-SE" smtClean="0"/>
              <a:t>Nivå tre</a:t>
            </a:r>
          </a:p>
          <a:p>
            <a:pPr lvl="3"/>
            <a:r>
              <a:rPr lang="sv-SE" smtClean="0"/>
              <a:t>Nivå fyra</a:t>
            </a:r>
          </a:p>
          <a:p>
            <a:pPr lvl="4"/>
            <a:r>
              <a:rPr lang="sv-SE" smtClean="0"/>
              <a:t>Nivå fem</a:t>
            </a:r>
            <a:endParaRPr lang="sv-SE"/>
          </a:p>
        </p:txBody>
      </p:sp>
      <p:sp>
        <p:nvSpPr>
          <p:cNvPr id="7" name="Platshållare för datum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332A4C5-CD3F-419F-9FAF-8131295A15F1}" type="datetime1">
              <a:rPr lang="sv-SE" smtClean="0">
                <a:latin typeface="Calibri"/>
              </a:rPr>
              <a:t>2018-03-09</a:t>
            </a:fld>
            <a:endParaRPr lang="sv-SE">
              <a:latin typeface="Calibri"/>
            </a:endParaRPr>
          </a:p>
        </p:txBody>
      </p:sp>
      <p:sp>
        <p:nvSpPr>
          <p:cNvPr id="8" name="Platshållare för sidfot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>
                <a:latin typeface="Calibri"/>
              </a:rPr>
              <a:t>Confidential: For ESS internal restricted usage only</a:t>
            </a:r>
            <a:endParaRPr lang="sv-SE">
              <a:latin typeface="Calibri"/>
            </a:endParaRPr>
          </a:p>
        </p:txBody>
      </p:sp>
      <p:sp>
        <p:nvSpPr>
          <p:cNvPr id="9" name="Platshållare för bildnumm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>
                <a:latin typeface="Calibri"/>
              </a:rPr>
              <a:pPr/>
              <a:t>‹#›</a:t>
            </a:fld>
            <a:endParaRPr lang="sv-SE">
              <a:latin typeface="Calibri"/>
            </a:endParaRPr>
          </a:p>
        </p:txBody>
      </p:sp>
      <p:cxnSp>
        <p:nvCxnSpPr>
          <p:cNvPr id="10" name="Rak 7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043344523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Endast rubri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/>
          <a:p>
            <a:r>
              <a:rPr lang="sv-SE" smtClean="0"/>
              <a:t>Klicka här för att ändra format</a:t>
            </a:r>
            <a:endParaRPr lang="sv-SE"/>
          </a:p>
        </p:txBody>
      </p:sp>
      <p:sp>
        <p:nvSpPr>
          <p:cNvPr id="3" name="Platshållare för datum 2"/>
          <p:cNvSpPr>
            <a:spLocks noGrp="1"/>
          </p:cNvSpPr>
          <p:nvPr>
            <p:ph type="dt" sz="half" idx="10"/>
          </p:nvPr>
        </p:nvSpPr>
        <p:spPr>
          <a:xfrm>
            <a:off x="457200" y="6515100"/>
            <a:ext cx="1046285" cy="281354"/>
          </a:xfrm>
        </p:spPr>
        <p:txBody>
          <a:bodyPr/>
          <a:lstStyle/>
          <a:p>
            <a:fld id="{779B4711-C7EC-4FCD-B532-1DF72AC9585E}" type="datetime1">
              <a:rPr lang="sv-SE" smtClean="0">
                <a:latin typeface="Calibri"/>
              </a:rPr>
              <a:t>2018-03-09</a:t>
            </a:fld>
            <a:endParaRPr lang="sv-SE">
              <a:latin typeface="Calibri"/>
            </a:endParaRPr>
          </a:p>
        </p:txBody>
      </p:sp>
      <p:sp>
        <p:nvSpPr>
          <p:cNvPr id="4" name="Platshållare för sidfot 3"/>
          <p:cNvSpPr>
            <a:spLocks noGrp="1"/>
          </p:cNvSpPr>
          <p:nvPr>
            <p:ph type="ftr" sz="quarter" idx="11"/>
          </p:nvPr>
        </p:nvSpPr>
        <p:spPr>
          <a:xfrm>
            <a:off x="2655277" y="6515100"/>
            <a:ext cx="3897923" cy="281354"/>
          </a:xfrm>
        </p:spPr>
        <p:txBody>
          <a:bodyPr/>
          <a:lstStyle>
            <a:lvl1pPr>
              <a:defRPr i="1"/>
            </a:lvl1pPr>
          </a:lstStyle>
          <a:p>
            <a:r>
              <a:rPr lang="en-US" smtClean="0"/>
              <a:t>Confidential: For ESS internal restricted usage only</a:t>
            </a:r>
            <a:endParaRPr lang="sv-SE" dirty="0"/>
          </a:p>
        </p:txBody>
      </p:sp>
      <p:sp>
        <p:nvSpPr>
          <p:cNvPr id="5" name="Platshållare för bildnummer 4"/>
          <p:cNvSpPr>
            <a:spLocks noGrp="1"/>
          </p:cNvSpPr>
          <p:nvPr>
            <p:ph type="sldNum" sz="quarter" idx="12"/>
          </p:nvPr>
        </p:nvSpPr>
        <p:spPr>
          <a:xfrm>
            <a:off x="8036168" y="6515100"/>
            <a:ext cx="650631" cy="281354"/>
          </a:xfrm>
        </p:spPr>
        <p:txBody>
          <a:bodyPr/>
          <a:lstStyle/>
          <a:p>
            <a:fld id="{038C62C7-F79B-CD4A-A5DF-5683BBEC4A65}" type="slidenum">
              <a:rPr lang="sv-SE" smtClean="0">
                <a:latin typeface="Calibri"/>
              </a:rPr>
              <a:pPr/>
              <a:t>‹#›</a:t>
            </a:fld>
            <a:endParaRPr lang="sv-SE">
              <a:latin typeface="Calibri"/>
            </a:endParaRPr>
          </a:p>
        </p:txBody>
      </p:sp>
      <p:cxnSp>
        <p:nvCxnSpPr>
          <p:cNvPr id="6" name="Rak 7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536617385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tshållare för datum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C0F0EB3-1275-490F-86ED-24C4C2BB1B85}" type="datetime1">
              <a:rPr lang="sv-SE" smtClean="0">
                <a:latin typeface="Calibri"/>
              </a:rPr>
              <a:t>2018-03-09</a:t>
            </a:fld>
            <a:endParaRPr lang="sv-SE">
              <a:latin typeface="Calibri"/>
            </a:endParaRPr>
          </a:p>
        </p:txBody>
      </p:sp>
      <p:sp>
        <p:nvSpPr>
          <p:cNvPr id="3" name="Platshållare för sidfot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>
                <a:latin typeface="Calibri"/>
              </a:rPr>
              <a:t>Confidential: For ESS internal restricted usage only</a:t>
            </a:r>
            <a:endParaRPr lang="sv-SE">
              <a:latin typeface="Calibri"/>
            </a:endParaRPr>
          </a:p>
        </p:txBody>
      </p:sp>
      <p:sp>
        <p:nvSpPr>
          <p:cNvPr id="4" name="Platshållare för bildnumm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>
                <a:latin typeface="Calibri"/>
              </a:rPr>
              <a:pPr/>
              <a:t>‹#›</a:t>
            </a:fld>
            <a:endParaRPr lang="sv-SE"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2405869471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Innehåll med bild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  <a:prstGeom prst="rect">
            <a:avLst/>
          </a:prstGeo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sv-SE" smtClean="0"/>
              <a:t>Klicka här för att ändra format</a:t>
            </a:r>
            <a:endParaRPr lang="sv-SE"/>
          </a:p>
        </p:txBody>
      </p:sp>
      <p:sp>
        <p:nvSpPr>
          <p:cNvPr id="3" name="Platshållare för innehåll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sv-SE" smtClean="0"/>
              <a:t>Klicka här för att ändra format på bakgrundstexten</a:t>
            </a:r>
          </a:p>
          <a:p>
            <a:pPr lvl="1"/>
            <a:r>
              <a:rPr lang="sv-SE" smtClean="0"/>
              <a:t>Nivå två</a:t>
            </a:r>
          </a:p>
          <a:p>
            <a:pPr lvl="2"/>
            <a:r>
              <a:rPr lang="sv-SE" smtClean="0"/>
              <a:t>Nivå tre</a:t>
            </a:r>
          </a:p>
          <a:p>
            <a:pPr lvl="3"/>
            <a:r>
              <a:rPr lang="sv-SE" smtClean="0"/>
              <a:t>Nivå fyra</a:t>
            </a:r>
          </a:p>
          <a:p>
            <a:pPr lvl="4"/>
            <a:r>
              <a:rPr lang="sv-SE" smtClean="0"/>
              <a:t>Nivå fem</a:t>
            </a:r>
            <a:endParaRPr lang="sv-SE"/>
          </a:p>
        </p:txBody>
      </p:sp>
      <p:sp>
        <p:nvSpPr>
          <p:cNvPr id="4" name="Platshållare för text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sv-SE" smtClean="0"/>
              <a:t>Klicka här för att ändra format på bakgrundstexten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C5780C9-C9BE-4098-B06A-E91382C3258D}" type="datetime1">
              <a:rPr lang="sv-SE" smtClean="0">
                <a:latin typeface="Calibri"/>
              </a:rPr>
              <a:t>2018-03-09</a:t>
            </a:fld>
            <a:endParaRPr lang="sv-SE">
              <a:latin typeface="Calibri"/>
            </a:endParaRPr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>
                <a:latin typeface="Calibri"/>
              </a:rPr>
              <a:t>Confidential: For ESS internal restricted usage only</a:t>
            </a:r>
            <a:endParaRPr lang="sv-SE">
              <a:latin typeface="Calibri"/>
            </a:endParaRPr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>
                <a:latin typeface="Calibri"/>
              </a:rPr>
              <a:pPr/>
              <a:t>‹#›</a:t>
            </a:fld>
            <a:endParaRPr lang="sv-SE"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754938621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Bild med bild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  <a:prstGeom prst="rect">
            <a:avLst/>
          </a:prstGeo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sv-SE" smtClean="0"/>
              <a:t>Klicka här för att ändra format</a:t>
            </a:r>
            <a:endParaRPr lang="sv-SE"/>
          </a:p>
        </p:txBody>
      </p:sp>
      <p:sp>
        <p:nvSpPr>
          <p:cNvPr id="3" name="Platshållare för bild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sv-SE"/>
          </a:p>
        </p:txBody>
      </p:sp>
      <p:sp>
        <p:nvSpPr>
          <p:cNvPr id="4" name="Platshållare för text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sv-SE" smtClean="0"/>
              <a:t>Klicka här för att ändra format på bakgrundstexten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0B8A73A-2386-472F-A860-E3421B6157F0}" type="datetime1">
              <a:rPr lang="sv-SE" smtClean="0">
                <a:latin typeface="Calibri"/>
              </a:rPr>
              <a:t>2018-03-09</a:t>
            </a:fld>
            <a:endParaRPr lang="sv-SE">
              <a:latin typeface="Calibri"/>
            </a:endParaRPr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>
                <a:latin typeface="Calibri"/>
              </a:rPr>
              <a:t>Confidential: For ESS internal restricted usage only</a:t>
            </a:r>
            <a:endParaRPr lang="sv-SE">
              <a:latin typeface="Calibri"/>
            </a:endParaRPr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>
                <a:latin typeface="Calibri"/>
              </a:rPr>
              <a:pPr/>
              <a:t>‹#›</a:t>
            </a:fld>
            <a:endParaRPr lang="sv-SE">
              <a:latin typeface="Calibri"/>
            </a:endParaRPr>
          </a:p>
        </p:txBody>
      </p:sp>
      <p:cxnSp>
        <p:nvCxnSpPr>
          <p:cNvPr id="8" name="Rak 7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713344427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Rubrik och lodrät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/>
          <a:p>
            <a:r>
              <a:rPr lang="sv-SE" smtClean="0"/>
              <a:t>Klicka här för att ändra format</a:t>
            </a:r>
            <a:endParaRPr lang="sv-SE"/>
          </a:p>
        </p:txBody>
      </p:sp>
      <p:sp>
        <p:nvSpPr>
          <p:cNvPr id="3" name="Platshållare för lodrät text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sv-SE" smtClean="0"/>
              <a:t>Klicka här för att ändra format på bakgrundstexten</a:t>
            </a:r>
          </a:p>
          <a:p>
            <a:pPr lvl="1"/>
            <a:r>
              <a:rPr lang="sv-SE" smtClean="0"/>
              <a:t>Nivå två</a:t>
            </a:r>
          </a:p>
          <a:p>
            <a:pPr lvl="2"/>
            <a:r>
              <a:rPr lang="sv-SE" smtClean="0"/>
              <a:t>Nivå tre</a:t>
            </a:r>
          </a:p>
          <a:p>
            <a:pPr lvl="3"/>
            <a:r>
              <a:rPr lang="sv-SE" smtClean="0"/>
              <a:t>Nivå fyra</a:t>
            </a:r>
          </a:p>
          <a:p>
            <a:pPr lvl="4"/>
            <a:r>
              <a:rPr lang="sv-SE" smtClean="0"/>
              <a:t>Nivå fem</a:t>
            </a:r>
            <a:endParaRPr lang="sv-SE"/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9B226B2-1083-4668-8764-A3C4D41FED4E}" type="datetime1">
              <a:rPr lang="sv-SE" smtClean="0">
                <a:latin typeface="Calibri"/>
              </a:rPr>
              <a:t>2018-03-09</a:t>
            </a:fld>
            <a:endParaRPr lang="sv-SE">
              <a:latin typeface="Calibri"/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>
                <a:latin typeface="Calibri"/>
              </a:rPr>
              <a:t>Confidential: For ESS internal restricted usage only</a:t>
            </a:r>
            <a:endParaRPr lang="sv-SE">
              <a:latin typeface="Calibri"/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>
                <a:latin typeface="Calibri"/>
              </a:rPr>
              <a:pPr/>
              <a:t>‹#›</a:t>
            </a:fld>
            <a:endParaRPr lang="sv-SE"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870805400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Lodrät rubrik och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Lodrät rubrik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  <a:prstGeom prst="rect">
            <a:avLst/>
          </a:prstGeom>
        </p:spPr>
        <p:txBody>
          <a:bodyPr vert="eaVert"/>
          <a:lstStyle/>
          <a:p>
            <a:r>
              <a:rPr lang="sv-SE" smtClean="0"/>
              <a:t>Klicka här för att ändra format</a:t>
            </a:r>
            <a:endParaRPr lang="sv-SE"/>
          </a:p>
        </p:txBody>
      </p:sp>
      <p:sp>
        <p:nvSpPr>
          <p:cNvPr id="3" name="Platshållare för lodrät text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sv-SE" smtClean="0"/>
              <a:t>Klicka här för att ändra format på bakgrundstexten</a:t>
            </a:r>
          </a:p>
          <a:p>
            <a:pPr lvl="1"/>
            <a:r>
              <a:rPr lang="sv-SE" smtClean="0"/>
              <a:t>Nivå två</a:t>
            </a:r>
          </a:p>
          <a:p>
            <a:pPr lvl="2"/>
            <a:r>
              <a:rPr lang="sv-SE" smtClean="0"/>
              <a:t>Nivå tre</a:t>
            </a:r>
          </a:p>
          <a:p>
            <a:pPr lvl="3"/>
            <a:r>
              <a:rPr lang="sv-SE" smtClean="0"/>
              <a:t>Nivå fyra</a:t>
            </a:r>
          </a:p>
          <a:p>
            <a:pPr lvl="4"/>
            <a:r>
              <a:rPr lang="sv-SE" smtClean="0"/>
              <a:t>Nivå fem</a:t>
            </a:r>
            <a:endParaRPr lang="sv-SE"/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57EE4E0-BDD5-4662-A004-134C0E4ABA08}" type="datetime1">
              <a:rPr lang="sv-SE" smtClean="0">
                <a:latin typeface="Calibri"/>
              </a:rPr>
              <a:t>2018-03-09</a:t>
            </a:fld>
            <a:endParaRPr lang="sv-SE">
              <a:latin typeface="Calibri"/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>
                <a:latin typeface="Calibri"/>
              </a:rPr>
              <a:t>Confidential: For ESS internal restricted usage only</a:t>
            </a:r>
            <a:endParaRPr lang="sv-SE">
              <a:latin typeface="Calibri"/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>
                <a:latin typeface="Calibri"/>
              </a:rPr>
              <a:pPr/>
              <a:t>‹#›</a:t>
            </a:fld>
            <a:endParaRPr lang="sv-SE"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94546982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läng">
    <p:bg>
      <p:bgPr>
        <a:solidFill>
          <a:srgbClr val="0094CA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ktangel 6"/>
          <p:cNvSpPr/>
          <p:nvPr userDrawn="1"/>
        </p:nvSpPr>
        <p:spPr>
          <a:xfrm>
            <a:off x="0" y="0"/>
            <a:ext cx="9144000" cy="1682749"/>
          </a:xfrm>
          <a:prstGeom prst="rect">
            <a:avLst/>
          </a:prstGeom>
          <a:solidFill>
            <a:schemeClr val="bg1"/>
          </a:solidFill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>
              <a:solidFill>
                <a:srgbClr val="0094CA"/>
              </a:solidFill>
              <a:latin typeface="Calibri"/>
            </a:endParaRPr>
          </a:p>
        </p:txBody>
      </p:sp>
      <p:pic>
        <p:nvPicPr>
          <p:cNvPr id="11" name="Bildobjekt 10" descr="ESS-logga-blå.png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902756" y="362809"/>
            <a:ext cx="1728000" cy="924480"/>
          </a:xfrm>
          <a:prstGeom prst="rect">
            <a:avLst/>
          </a:prstGeom>
        </p:spPr>
      </p:pic>
      <p:sp>
        <p:nvSpPr>
          <p:cNvPr id="3" name="Underrubrik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v-SE" smtClean="0"/>
              <a:t>Klicka här för att ändra format på underrubrik i bakgrunden</a:t>
            </a:r>
            <a:endParaRPr lang="sv-SE"/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9BC515B-C211-4A0B-A0EA-E8995A75CF00}" type="datetime1">
              <a:rPr lang="sv-SE" smtClean="0">
                <a:latin typeface="Calibri"/>
              </a:rPr>
              <a:t>2018-03-09</a:t>
            </a:fld>
            <a:endParaRPr lang="sv-SE">
              <a:latin typeface="Calibri"/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>
                <a:latin typeface="Calibri"/>
              </a:rPr>
              <a:t>Confidential: For ESS internal restricted usage only</a:t>
            </a:r>
            <a:endParaRPr lang="sv-SE">
              <a:latin typeface="Calibri"/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>
                <a:latin typeface="Calibri"/>
              </a:rPr>
              <a:pPr/>
              <a:t>‹#›</a:t>
            </a:fld>
            <a:endParaRPr lang="sv-SE">
              <a:latin typeface="Calibri"/>
            </a:endParaRPr>
          </a:p>
        </p:txBody>
      </p:sp>
      <p:sp>
        <p:nvSpPr>
          <p:cNvPr id="9" name="Rubrik 1"/>
          <p:cNvSpPr>
            <a:spLocks noGrp="1"/>
          </p:cNvSpPr>
          <p:nvPr>
            <p:ph type="ctrTitle"/>
          </p:nvPr>
        </p:nvSpPr>
        <p:spPr>
          <a:xfrm>
            <a:off x="622138" y="130718"/>
            <a:ext cx="6290083" cy="1470025"/>
          </a:xfrm>
          <a:prstGeom prst="rect">
            <a:avLst/>
          </a:prstGeom>
          <a:noFill/>
        </p:spPr>
        <p:txBody>
          <a:bodyPr>
            <a:normAutofit/>
          </a:bodyPr>
          <a:lstStyle>
            <a:lvl1pPr algn="l">
              <a:defRPr sz="4000">
                <a:solidFill>
                  <a:srgbClr val="0094CA"/>
                </a:solidFill>
              </a:defRPr>
            </a:lvl1pPr>
          </a:lstStyle>
          <a:p>
            <a:r>
              <a:rPr lang="sv-SE" dirty="0" smtClean="0"/>
              <a:t>Klicka här för att ändra format</a:t>
            </a:r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2545892692"/>
      </p:ext>
    </p:extLst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Rubrikbi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Underrubrik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v-SE" smtClean="0"/>
              <a:t>Klicka här för att ändra format på underrubrik i bakgrunden</a:t>
            </a:r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198447352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9.xml"/><Relationship Id="rId13" Type="http://schemas.openxmlformats.org/officeDocument/2006/relationships/slideLayout" Target="../slideLayouts/slideLayout24.xml"/><Relationship Id="rId18" Type="http://schemas.openxmlformats.org/officeDocument/2006/relationships/image" Target="../media/image1.png"/><Relationship Id="rId3" Type="http://schemas.openxmlformats.org/officeDocument/2006/relationships/slideLayout" Target="../slideLayouts/slideLayout14.xml"/><Relationship Id="rId7" Type="http://schemas.openxmlformats.org/officeDocument/2006/relationships/slideLayout" Target="../slideLayouts/slideLayout18.xml"/><Relationship Id="rId12" Type="http://schemas.openxmlformats.org/officeDocument/2006/relationships/slideLayout" Target="../slideLayouts/slideLayout23.xml"/><Relationship Id="rId17" Type="http://schemas.openxmlformats.org/officeDocument/2006/relationships/theme" Target="../theme/theme2.xml"/><Relationship Id="rId2" Type="http://schemas.openxmlformats.org/officeDocument/2006/relationships/slideLayout" Target="../slideLayouts/slideLayout13.xml"/><Relationship Id="rId16" Type="http://schemas.openxmlformats.org/officeDocument/2006/relationships/slideLayout" Target="../slideLayouts/slideLayout27.xml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11" Type="http://schemas.openxmlformats.org/officeDocument/2006/relationships/slideLayout" Target="../slideLayouts/slideLayout22.xml"/><Relationship Id="rId5" Type="http://schemas.openxmlformats.org/officeDocument/2006/relationships/slideLayout" Target="../slideLayouts/slideLayout16.xml"/><Relationship Id="rId15" Type="http://schemas.openxmlformats.org/officeDocument/2006/relationships/slideLayout" Target="../slideLayouts/slideLayout26.xml"/><Relationship Id="rId10" Type="http://schemas.openxmlformats.org/officeDocument/2006/relationships/slideLayout" Target="../slideLayouts/slideLayout21.xml"/><Relationship Id="rId4" Type="http://schemas.openxmlformats.org/officeDocument/2006/relationships/slideLayout" Target="../slideLayouts/slideLayout15.xml"/><Relationship Id="rId9" Type="http://schemas.openxmlformats.org/officeDocument/2006/relationships/slideLayout" Target="../slideLayouts/slideLayout20.xml"/><Relationship Id="rId14" Type="http://schemas.openxmlformats.org/officeDocument/2006/relationships/slideLayout" Target="../slideLayouts/slideLayout25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tshållare för rubrik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sv-SE" smtClean="0"/>
              <a:t>Klicka här för att ändra format</a:t>
            </a:r>
            <a:endParaRPr lang="sv-SE"/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sv-SE" smtClean="0"/>
              <a:t>Klicka här för att ändra format på bakgrundstexten</a:t>
            </a:r>
          </a:p>
          <a:p>
            <a:pPr lvl="1"/>
            <a:r>
              <a:rPr lang="sv-SE" smtClean="0"/>
              <a:t>Nivå två</a:t>
            </a:r>
          </a:p>
          <a:p>
            <a:pPr lvl="2"/>
            <a:r>
              <a:rPr lang="sv-SE" smtClean="0"/>
              <a:t>Nivå tre</a:t>
            </a:r>
          </a:p>
          <a:p>
            <a:pPr lvl="3"/>
            <a:r>
              <a:rPr lang="sv-SE" smtClean="0"/>
              <a:t>Nivå fyra</a:t>
            </a:r>
          </a:p>
          <a:p>
            <a:pPr lvl="4"/>
            <a:r>
              <a:rPr lang="sv-SE" smtClean="0"/>
              <a:t>Nivå fem</a:t>
            </a:r>
            <a:endParaRPr lang="sv-SE"/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89EB55F-3AE4-4AA8-BBE5-D2F4D522B413}" type="datetime1">
              <a:rPr lang="sv-SE" smtClean="0"/>
              <a:t>2018-03-09</a:t>
            </a:fld>
            <a:endParaRPr lang="sv-SE"/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en-US" smtClean="0"/>
              <a:t>Confidential: For ESS internal restricted usage only</a:t>
            </a:r>
            <a:endParaRPr lang="sv-SE"/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76797C7-3D02-2A4F-97AD-9EB2A99A67F0}" type="slidenum">
              <a:rPr lang="sv-SE" smtClean="0"/>
              <a:t>‹#›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90304770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3" r:id="rId1"/>
    <p:sldLayoutId id="2147483664" r:id="rId2"/>
    <p:sldLayoutId id="2147483665" r:id="rId3"/>
    <p:sldLayoutId id="2147483666" r:id="rId4"/>
    <p:sldLayoutId id="2147483667" r:id="rId5"/>
    <p:sldLayoutId id="2147483668" r:id="rId6"/>
    <p:sldLayoutId id="2147483669" r:id="rId7"/>
    <p:sldLayoutId id="2147483670" r:id="rId8"/>
    <p:sldLayoutId id="2147483671" r:id="rId9"/>
    <p:sldLayoutId id="2147483672" r:id="rId10"/>
    <p:sldLayoutId id="2147483673" r:id="rId11"/>
  </p:sldLayoutIdLst>
  <p:hf hdr="0"/>
  <p:txStyles>
    <p:titleStyle>
      <a:lvl1pPr algn="ctr" defTabSz="4572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v-SE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593511" y="1964945"/>
            <a:ext cx="6536399" cy="4038981"/>
          </a:xfrm>
          <a:prstGeom prst="rect">
            <a:avLst/>
          </a:prstGeom>
        </p:spPr>
        <p:txBody>
          <a:bodyPr vert="horz" lIns="0" tIns="0" rIns="0" bIns="0" rtlCol="0">
            <a:noAutofit/>
          </a:bodyPr>
          <a:lstStyle/>
          <a:p>
            <a:pPr lvl="0"/>
            <a:r>
              <a:rPr lang="sv-SE" smtClean="0"/>
              <a:t>Klicka här för att ändra format på bakgrundstexten</a:t>
            </a:r>
          </a:p>
          <a:p>
            <a:pPr lvl="1"/>
            <a:r>
              <a:rPr lang="sv-SE" smtClean="0"/>
              <a:t>Nivå två</a:t>
            </a:r>
          </a:p>
          <a:p>
            <a:pPr lvl="2"/>
            <a:r>
              <a:rPr lang="sv-SE" smtClean="0"/>
              <a:t>Nivå tre</a:t>
            </a:r>
          </a:p>
          <a:p>
            <a:pPr lvl="3"/>
            <a:r>
              <a:rPr lang="sv-SE" smtClean="0"/>
              <a:t>Nivå fyra</a:t>
            </a:r>
          </a:p>
          <a:p>
            <a:pPr lvl="4"/>
            <a:r>
              <a:rPr lang="sv-SE" smtClean="0"/>
              <a:t>Nivå fem</a:t>
            </a:r>
            <a:endParaRPr lang="sv-SE"/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rgbClr val="0094CA"/>
                </a:solidFill>
              </a:defRPr>
            </a:lvl1pPr>
          </a:lstStyle>
          <a:p>
            <a:fld id="{64DD356A-05C0-4661-BD85-91B68063E911}" type="datetime1">
              <a:rPr lang="sv-SE" smtClean="0">
                <a:latin typeface="Calibri"/>
              </a:rPr>
              <a:t>2018-03-09</a:t>
            </a:fld>
            <a:endParaRPr lang="sv-SE">
              <a:latin typeface="Calibri"/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rgbClr val="0094CA"/>
                </a:solidFill>
              </a:defRPr>
            </a:lvl1pPr>
          </a:lstStyle>
          <a:p>
            <a:r>
              <a:rPr lang="en-US" smtClean="0">
                <a:latin typeface="Calibri"/>
              </a:rPr>
              <a:t>Confidential: For ESS internal restricted usage only</a:t>
            </a:r>
            <a:endParaRPr lang="sv-SE">
              <a:latin typeface="Calibri"/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rgbClr val="0094CA"/>
                </a:solidFill>
              </a:defRPr>
            </a:lvl1pPr>
          </a:lstStyle>
          <a:p>
            <a:fld id="{038C62C7-F79B-CD4A-A5DF-5683BBEC4A65}" type="slidenum">
              <a:rPr lang="sv-SE" smtClean="0">
                <a:latin typeface="Calibri"/>
              </a:rPr>
              <a:pPr/>
              <a:t>‹#›</a:t>
            </a:fld>
            <a:endParaRPr lang="sv-SE">
              <a:latin typeface="Calibri"/>
            </a:endParaRPr>
          </a:p>
        </p:txBody>
      </p:sp>
      <p:sp>
        <p:nvSpPr>
          <p:cNvPr id="7" name="Rektangel 6"/>
          <p:cNvSpPr/>
          <p:nvPr userDrawn="1"/>
        </p:nvSpPr>
        <p:spPr>
          <a:xfrm>
            <a:off x="0" y="0"/>
            <a:ext cx="9144000" cy="1434354"/>
          </a:xfrm>
          <a:prstGeom prst="rect">
            <a:avLst/>
          </a:prstGeom>
          <a:solidFill>
            <a:srgbClr val="0094CA"/>
          </a:solidFill>
          <a:ln>
            <a:noFill/>
          </a:ln>
          <a:effectLst/>
          <a:scene3d>
            <a:camera prst="orthographicFront"/>
            <a:lightRig rig="threePt" dir="t"/>
          </a:scene3d>
          <a:sp3d>
            <a:bevelT w="0"/>
          </a:sp3d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>
              <a:solidFill>
                <a:srgbClr val="0094CA"/>
              </a:solidFill>
              <a:latin typeface="Calibri"/>
            </a:endParaRPr>
          </a:p>
        </p:txBody>
      </p:sp>
      <p:pic>
        <p:nvPicPr>
          <p:cNvPr id="8" name="Bildobjekt 7" descr="ESS-vit-logga.png"/>
          <p:cNvPicPr>
            <a:picLocks noChangeAspect="1"/>
          </p:cNvPicPr>
          <p:nvPr userDrawn="1"/>
        </p:nvPicPr>
        <p:blipFill>
          <a:blip r:embed="rId1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326974" y="378759"/>
            <a:ext cx="1359826" cy="727507"/>
          </a:xfrm>
          <a:prstGeom prst="rect">
            <a:avLst/>
          </a:prstGeom>
        </p:spPr>
      </p:pic>
      <p:sp>
        <p:nvSpPr>
          <p:cNvPr id="11" name="Platshållare för rubrik 10"/>
          <p:cNvSpPr>
            <a:spLocks noGrp="1"/>
          </p:cNvSpPr>
          <p:nvPr>
            <p:ph type="title"/>
          </p:nvPr>
        </p:nvSpPr>
        <p:spPr>
          <a:xfrm>
            <a:off x="593512" y="-1"/>
            <a:ext cx="5762624" cy="1441451"/>
          </a:xfrm>
          <a:prstGeom prst="rect">
            <a:avLst/>
          </a:prstGeom>
        </p:spPr>
        <p:txBody>
          <a:bodyPr vert="horz" lIns="0" tIns="0" rIns="0" bIns="0" rtlCol="0" anchor="ctr">
            <a:noAutofit/>
          </a:bodyPr>
          <a:lstStyle/>
          <a:p>
            <a:r>
              <a:rPr lang="sv-SE" smtClean="0"/>
              <a:t>Klicka här för att ändra format</a:t>
            </a:r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193734188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8" r:id="rId1"/>
    <p:sldLayoutId id="2147483679" r:id="rId2"/>
    <p:sldLayoutId id="2147483680" r:id="rId3"/>
    <p:sldLayoutId id="2147483681" r:id="rId4"/>
    <p:sldLayoutId id="2147483682" r:id="rId5"/>
    <p:sldLayoutId id="2147483683" r:id="rId6"/>
    <p:sldLayoutId id="2147483684" r:id="rId7"/>
    <p:sldLayoutId id="2147483685" r:id="rId8"/>
    <p:sldLayoutId id="2147483686" r:id="rId9"/>
    <p:sldLayoutId id="2147483687" r:id="rId10"/>
    <p:sldLayoutId id="2147483688" r:id="rId11"/>
    <p:sldLayoutId id="2147483689" r:id="rId12"/>
    <p:sldLayoutId id="2147483690" r:id="rId13"/>
    <p:sldLayoutId id="2147483691" r:id="rId14"/>
    <p:sldLayoutId id="2147483692" r:id="rId15"/>
    <p:sldLayoutId id="2147483693" r:id="rId16"/>
  </p:sldLayoutIdLst>
  <p:hf hdr="0"/>
  <p:txStyles>
    <p:titleStyle>
      <a:lvl1pPr algn="l" defTabSz="457200" rtl="0" eaLnBrk="1" latinLnBrk="0" hangingPunct="1">
        <a:spcBef>
          <a:spcPct val="0"/>
        </a:spcBef>
        <a:buNone/>
        <a:defRPr sz="2800" kern="1200">
          <a:solidFill>
            <a:schemeClr val="bg1"/>
          </a:solidFill>
          <a:latin typeface="+mj-lt"/>
          <a:ea typeface="+mj-ea"/>
          <a:cs typeface="+mj-cs"/>
        </a:defRPr>
      </a:lvl1pPr>
    </p:titleStyle>
    <p:bodyStyle>
      <a:lvl1pPr marL="0" indent="0" algn="l" defTabSz="457200" rtl="0" eaLnBrk="1" latinLnBrk="0" hangingPunct="1">
        <a:lnSpc>
          <a:spcPts val="2400"/>
        </a:lnSpc>
        <a:spcBef>
          <a:spcPct val="20000"/>
        </a:spcBef>
        <a:spcAft>
          <a:spcPts val="1200"/>
        </a:spcAft>
        <a:buFont typeface="Wingdings" charset="2"/>
        <a:buNone/>
        <a:defRPr sz="2000" kern="1200">
          <a:solidFill>
            <a:srgbClr val="0094CA"/>
          </a:solidFill>
          <a:latin typeface="+mn-lt"/>
          <a:ea typeface="+mn-ea"/>
          <a:cs typeface="+mn-cs"/>
        </a:defRPr>
      </a:lvl1pPr>
      <a:lvl2pPr marL="457200" indent="0" algn="l" defTabSz="457200" rtl="0" eaLnBrk="1" latinLnBrk="0" hangingPunct="1">
        <a:spcBef>
          <a:spcPct val="20000"/>
        </a:spcBef>
        <a:buFont typeface="Wingdings" charset="2"/>
        <a:buNone/>
        <a:defRPr sz="2000" kern="1200">
          <a:solidFill>
            <a:srgbClr val="0094CA"/>
          </a:solidFill>
          <a:latin typeface="+mn-lt"/>
          <a:ea typeface="+mn-ea"/>
          <a:cs typeface="+mn-cs"/>
        </a:defRPr>
      </a:lvl2pPr>
      <a:lvl3pPr marL="914400" indent="0" algn="l" defTabSz="457200" rtl="0" eaLnBrk="1" latinLnBrk="0" hangingPunct="1">
        <a:spcBef>
          <a:spcPct val="20000"/>
        </a:spcBef>
        <a:buFont typeface="Wingdings" charset="2"/>
        <a:buNone/>
        <a:defRPr sz="2000" kern="1200">
          <a:solidFill>
            <a:srgbClr val="0094CA"/>
          </a:solidFill>
          <a:latin typeface="+mn-lt"/>
          <a:ea typeface="+mn-ea"/>
          <a:cs typeface="+mn-cs"/>
        </a:defRPr>
      </a:lvl3pPr>
      <a:lvl4pPr marL="1371600" indent="0" algn="l" defTabSz="457200" rtl="0" eaLnBrk="1" latinLnBrk="0" hangingPunct="1">
        <a:spcBef>
          <a:spcPct val="20000"/>
        </a:spcBef>
        <a:buFont typeface="Wingdings" charset="2"/>
        <a:buNone/>
        <a:defRPr sz="2000" kern="1200">
          <a:solidFill>
            <a:srgbClr val="0094CA"/>
          </a:solidFill>
          <a:latin typeface="+mn-lt"/>
          <a:ea typeface="+mn-ea"/>
          <a:cs typeface="+mn-cs"/>
        </a:defRPr>
      </a:lvl4pPr>
      <a:lvl5pPr marL="1828800" indent="0" algn="l" defTabSz="457200" rtl="0" eaLnBrk="1" latinLnBrk="0" hangingPunct="1">
        <a:spcBef>
          <a:spcPct val="20000"/>
        </a:spcBef>
        <a:buFont typeface="Wingdings" charset="2"/>
        <a:buNone/>
        <a:defRPr sz="2000" kern="1200">
          <a:solidFill>
            <a:srgbClr val="0094CA"/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v-SE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g"/><Relationship Id="rId2" Type="http://schemas.openxmlformats.org/officeDocument/2006/relationships/hyperlink" Target="http://www.europeanspallationsource.se/" TargetMode="External"/><Relationship Id="rId1" Type="http://schemas.openxmlformats.org/officeDocument/2006/relationships/slideLayout" Target="../slideLayouts/slideLayout27.xml"/><Relationship Id="rId5" Type="http://schemas.openxmlformats.org/officeDocument/2006/relationships/image" Target="../media/image4.jpg"/><Relationship Id="rId4" Type="http://schemas.openxmlformats.org/officeDocument/2006/relationships/image" Target="../media/image1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emf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6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16.xml"/><Relationship Id="rId4" Type="http://schemas.openxmlformats.org/officeDocument/2006/relationships/image" Target="../media/image9.pn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16.xml"/><Relationship Id="rId5" Type="http://schemas.openxmlformats.org/officeDocument/2006/relationships/image" Target="../media/image13.png"/><Relationship Id="rId4" Type="http://schemas.openxmlformats.org/officeDocument/2006/relationships/image" Target="../media/image12.jpe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16.xml"/><Relationship Id="rId4" Type="http://schemas.openxmlformats.org/officeDocument/2006/relationships/image" Target="../media/image16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7" Type="http://schemas.openxmlformats.org/officeDocument/2006/relationships/image" Target="../media/image22.png"/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16.xml"/><Relationship Id="rId6" Type="http://schemas.openxmlformats.org/officeDocument/2006/relationships/image" Target="../media/image21.png"/><Relationship Id="rId5" Type="http://schemas.openxmlformats.org/officeDocument/2006/relationships/image" Target="../media/image20.png"/><Relationship Id="rId4" Type="http://schemas.openxmlformats.org/officeDocument/2006/relationships/image" Target="../media/image19.png"/></Relationships>
</file>

<file path=ppt/slides/_rels/slide7.xml.rels><?xml version="1.0" encoding="UTF-8" standalone="yes"?>
<Relationships xmlns="http://schemas.openxmlformats.org/package/2006/relationships"><Relationship Id="rId8" Type="http://schemas.openxmlformats.org/officeDocument/2006/relationships/image" Target="../media/image29.png"/><Relationship Id="rId3" Type="http://schemas.openxmlformats.org/officeDocument/2006/relationships/image" Target="../media/image24.png"/><Relationship Id="rId7" Type="http://schemas.openxmlformats.org/officeDocument/2006/relationships/image" Target="../media/image28.png"/><Relationship Id="rId2" Type="http://schemas.openxmlformats.org/officeDocument/2006/relationships/image" Target="../media/image23.png"/><Relationship Id="rId1" Type="http://schemas.openxmlformats.org/officeDocument/2006/relationships/slideLayout" Target="../slideLayouts/slideLayout16.xml"/><Relationship Id="rId6" Type="http://schemas.openxmlformats.org/officeDocument/2006/relationships/image" Target="../media/image27.png"/><Relationship Id="rId5" Type="http://schemas.openxmlformats.org/officeDocument/2006/relationships/image" Target="../media/image26.png"/><Relationship Id="rId4" Type="http://schemas.openxmlformats.org/officeDocument/2006/relationships/image" Target="../media/image25.png"/></Relationships>
</file>

<file path=ppt/slides/_rels/slide8.xml.rels><?xml version="1.0" encoding="UTF-8" standalone="yes"?>
<Relationships xmlns="http://schemas.openxmlformats.org/package/2006/relationships"><Relationship Id="rId8" Type="http://schemas.openxmlformats.org/officeDocument/2006/relationships/image" Target="../media/image36.png"/><Relationship Id="rId3" Type="http://schemas.openxmlformats.org/officeDocument/2006/relationships/image" Target="../media/image31.png"/><Relationship Id="rId7" Type="http://schemas.openxmlformats.org/officeDocument/2006/relationships/image" Target="../media/image35.png"/><Relationship Id="rId2" Type="http://schemas.openxmlformats.org/officeDocument/2006/relationships/image" Target="../media/image30.png"/><Relationship Id="rId1" Type="http://schemas.openxmlformats.org/officeDocument/2006/relationships/slideLayout" Target="../slideLayouts/slideLayout16.xml"/><Relationship Id="rId6" Type="http://schemas.openxmlformats.org/officeDocument/2006/relationships/image" Target="../media/image34.png"/><Relationship Id="rId5" Type="http://schemas.openxmlformats.org/officeDocument/2006/relationships/image" Target="../media/image33.png"/><Relationship Id="rId4" Type="http://schemas.openxmlformats.org/officeDocument/2006/relationships/image" Target="../media/image32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8.png"/><Relationship Id="rId7" Type="http://schemas.openxmlformats.org/officeDocument/2006/relationships/image" Target="../media/image42.png"/><Relationship Id="rId2" Type="http://schemas.openxmlformats.org/officeDocument/2006/relationships/image" Target="../media/image37.png"/><Relationship Id="rId1" Type="http://schemas.openxmlformats.org/officeDocument/2006/relationships/slideLayout" Target="../slideLayouts/slideLayout16.xml"/><Relationship Id="rId6" Type="http://schemas.openxmlformats.org/officeDocument/2006/relationships/image" Target="../media/image41.png"/><Relationship Id="rId5" Type="http://schemas.openxmlformats.org/officeDocument/2006/relationships/image" Target="../media/image40.png"/><Relationship Id="rId4" Type="http://schemas.openxmlformats.org/officeDocument/2006/relationships/image" Target="../media/image39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44.png"/><Relationship Id="rId2" Type="http://schemas.openxmlformats.org/officeDocument/2006/relationships/image" Target="../media/image43.png"/><Relationship Id="rId1" Type="http://schemas.openxmlformats.org/officeDocument/2006/relationships/slideLayout" Target="../slideLayouts/slideLayout16.xml"/><Relationship Id="rId4" Type="http://schemas.openxmlformats.org/officeDocument/2006/relationships/image" Target="../media/image45.pn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7.png"/><Relationship Id="rId2" Type="http://schemas.openxmlformats.org/officeDocument/2006/relationships/image" Target="../media/image46.png"/><Relationship Id="rId1" Type="http://schemas.openxmlformats.org/officeDocument/2006/relationships/slideLayout" Target="../slideLayouts/slideLayout16.xml"/><Relationship Id="rId6" Type="http://schemas.openxmlformats.org/officeDocument/2006/relationships/image" Target="../media/image45.png"/><Relationship Id="rId5" Type="http://schemas.openxmlformats.org/officeDocument/2006/relationships/image" Target="../media/image49.png"/><Relationship Id="rId4" Type="http://schemas.openxmlformats.org/officeDocument/2006/relationships/image" Target="../media/image48.png"/></Relationships>
</file>

<file path=ppt/slides/_rels/slide12.xml.rels><?xml version="1.0" encoding="UTF-8" standalone="yes"?>
<Relationships xmlns="http://schemas.openxmlformats.org/package/2006/relationships"><Relationship Id="rId8" Type="http://schemas.openxmlformats.org/officeDocument/2006/relationships/image" Target="../media/image56.png"/><Relationship Id="rId3" Type="http://schemas.openxmlformats.org/officeDocument/2006/relationships/image" Target="../media/image51.png"/><Relationship Id="rId7" Type="http://schemas.openxmlformats.org/officeDocument/2006/relationships/image" Target="../media/image55.png"/><Relationship Id="rId2" Type="http://schemas.openxmlformats.org/officeDocument/2006/relationships/image" Target="../media/image50.png"/><Relationship Id="rId1" Type="http://schemas.openxmlformats.org/officeDocument/2006/relationships/slideLayout" Target="../slideLayouts/slideLayout16.xml"/><Relationship Id="rId6" Type="http://schemas.openxmlformats.org/officeDocument/2006/relationships/image" Target="../media/image54.png"/><Relationship Id="rId5" Type="http://schemas.openxmlformats.org/officeDocument/2006/relationships/image" Target="../media/image53.png"/><Relationship Id="rId4" Type="http://schemas.openxmlformats.org/officeDocument/2006/relationships/image" Target="../media/image52.pn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8.jpeg"/><Relationship Id="rId7" Type="http://schemas.openxmlformats.org/officeDocument/2006/relationships/image" Target="../media/image62.png"/><Relationship Id="rId2" Type="http://schemas.openxmlformats.org/officeDocument/2006/relationships/image" Target="../media/image57.jpeg"/><Relationship Id="rId1" Type="http://schemas.openxmlformats.org/officeDocument/2006/relationships/slideLayout" Target="../slideLayouts/slideLayout16.xml"/><Relationship Id="rId6" Type="http://schemas.openxmlformats.org/officeDocument/2006/relationships/image" Target="../media/image61.png"/><Relationship Id="rId5" Type="http://schemas.openxmlformats.org/officeDocument/2006/relationships/image" Target="../media/image60.png"/><Relationship Id="rId4" Type="http://schemas.openxmlformats.org/officeDocument/2006/relationships/image" Target="../media/image59.png"/></Relationships>
</file>

<file path=ppt/slides/_rels/slide14.xml.rels><?xml version="1.0" encoding="UTF-8" standalone="yes"?>
<Relationships xmlns="http://schemas.openxmlformats.org/package/2006/relationships"><Relationship Id="rId8" Type="http://schemas.openxmlformats.org/officeDocument/2006/relationships/image" Target="../media/image67.png"/><Relationship Id="rId3" Type="http://schemas.openxmlformats.org/officeDocument/2006/relationships/image" Target="../media/image64.png"/><Relationship Id="rId7" Type="http://schemas.openxmlformats.org/officeDocument/2006/relationships/image" Target="../media/image66.png"/><Relationship Id="rId2" Type="http://schemas.openxmlformats.org/officeDocument/2006/relationships/image" Target="../media/image63.png"/><Relationship Id="rId1" Type="http://schemas.openxmlformats.org/officeDocument/2006/relationships/slideLayout" Target="../slideLayouts/slideLayout16.xml"/><Relationship Id="rId6" Type="http://schemas.openxmlformats.org/officeDocument/2006/relationships/image" Target="../media/image65.png"/><Relationship Id="rId5" Type="http://schemas.openxmlformats.org/officeDocument/2006/relationships/image" Target="../media/image60.png"/><Relationship Id="rId4" Type="http://schemas.openxmlformats.org/officeDocument/2006/relationships/image" Target="../media/image59.pn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68.png"/><Relationship Id="rId2" Type="http://schemas.openxmlformats.org/officeDocument/2006/relationships/image" Target="../media/image62.png"/><Relationship Id="rId1" Type="http://schemas.openxmlformats.org/officeDocument/2006/relationships/slideLayout" Target="../slideLayouts/slideLayout16.xml"/><Relationship Id="rId6" Type="http://schemas.openxmlformats.org/officeDocument/2006/relationships/image" Target="../media/image71.png"/><Relationship Id="rId5" Type="http://schemas.openxmlformats.org/officeDocument/2006/relationships/image" Target="../media/image70.png"/><Relationship Id="rId4" Type="http://schemas.openxmlformats.org/officeDocument/2006/relationships/image" Target="../media/image69.png"/></Relationships>
</file>

<file path=ppt/slides/_rels/slide16.xml.rels><?xml version="1.0" encoding="UTF-8" standalone="yes"?>
<Relationships xmlns="http://schemas.openxmlformats.org/package/2006/relationships"><Relationship Id="rId8" Type="http://schemas.openxmlformats.org/officeDocument/2006/relationships/image" Target="../media/image78.png"/><Relationship Id="rId3" Type="http://schemas.openxmlformats.org/officeDocument/2006/relationships/image" Target="../media/image73.png"/><Relationship Id="rId7" Type="http://schemas.openxmlformats.org/officeDocument/2006/relationships/image" Target="../media/image77.png"/><Relationship Id="rId2" Type="http://schemas.openxmlformats.org/officeDocument/2006/relationships/image" Target="../media/image72.png"/><Relationship Id="rId1" Type="http://schemas.openxmlformats.org/officeDocument/2006/relationships/slideLayout" Target="../slideLayouts/slideLayout16.xml"/><Relationship Id="rId6" Type="http://schemas.openxmlformats.org/officeDocument/2006/relationships/image" Target="../media/image76.png"/><Relationship Id="rId5" Type="http://schemas.openxmlformats.org/officeDocument/2006/relationships/image" Target="../media/image75.png"/><Relationship Id="rId4" Type="http://schemas.openxmlformats.org/officeDocument/2006/relationships/image" Target="../media/image74.png"/><Relationship Id="rId9" Type="http://schemas.openxmlformats.org/officeDocument/2006/relationships/image" Target="../media/image79.png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81.png"/><Relationship Id="rId2" Type="http://schemas.openxmlformats.org/officeDocument/2006/relationships/image" Target="../media/image80.png"/><Relationship Id="rId1" Type="http://schemas.openxmlformats.org/officeDocument/2006/relationships/slideLayout" Target="../slideLayouts/slideLayout16.xml"/><Relationship Id="rId4" Type="http://schemas.openxmlformats.org/officeDocument/2006/relationships/image" Target="../media/image82.png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83.png"/><Relationship Id="rId1" Type="http://schemas.openxmlformats.org/officeDocument/2006/relationships/slideLayout" Target="../slideLayouts/slideLayout16.xml"/></Relationships>
</file>

<file path=ppt/slides/_rels/slide19.xml.rels><?xml version="1.0" encoding="UTF-8" standalone="yes"?>
<Relationships xmlns="http://schemas.openxmlformats.org/package/2006/relationships"><Relationship Id="rId8" Type="http://schemas.openxmlformats.org/officeDocument/2006/relationships/image" Target="../media/image90.png"/><Relationship Id="rId3" Type="http://schemas.openxmlformats.org/officeDocument/2006/relationships/image" Target="../media/image85.png"/><Relationship Id="rId7" Type="http://schemas.openxmlformats.org/officeDocument/2006/relationships/image" Target="../media/image89.png"/><Relationship Id="rId2" Type="http://schemas.openxmlformats.org/officeDocument/2006/relationships/image" Target="../media/image84.png"/><Relationship Id="rId1" Type="http://schemas.openxmlformats.org/officeDocument/2006/relationships/slideLayout" Target="../slideLayouts/slideLayout16.xml"/><Relationship Id="rId6" Type="http://schemas.openxmlformats.org/officeDocument/2006/relationships/image" Target="../media/image88.png"/><Relationship Id="rId5" Type="http://schemas.openxmlformats.org/officeDocument/2006/relationships/image" Target="../media/image87.png"/><Relationship Id="rId10" Type="http://schemas.openxmlformats.org/officeDocument/2006/relationships/image" Target="../media/image92.png"/><Relationship Id="rId4" Type="http://schemas.openxmlformats.org/officeDocument/2006/relationships/image" Target="../media/image86.png"/><Relationship Id="rId9" Type="http://schemas.openxmlformats.org/officeDocument/2006/relationships/image" Target="../media/image91.png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93.png"/><Relationship Id="rId1" Type="http://schemas.openxmlformats.org/officeDocument/2006/relationships/slideLayout" Target="../slideLayouts/slideLayout16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95.png"/><Relationship Id="rId2" Type="http://schemas.openxmlformats.org/officeDocument/2006/relationships/image" Target="../media/image94.png"/><Relationship Id="rId1" Type="http://schemas.openxmlformats.org/officeDocument/2006/relationships/slideLayout" Target="../slideLayouts/slideLayout16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96.png"/><Relationship Id="rId1" Type="http://schemas.openxmlformats.org/officeDocument/2006/relationships/slideLayout" Target="../slideLayouts/slideLayout16.xml"/></Relationships>
</file>

<file path=ppt/slides/_rels/slide23.xml.rels><?xml version="1.0" encoding="UTF-8" standalone="yes"?>
<Relationships xmlns="http://schemas.openxmlformats.org/package/2006/relationships"><Relationship Id="rId8" Type="http://schemas.openxmlformats.org/officeDocument/2006/relationships/image" Target="../media/image103.png"/><Relationship Id="rId3" Type="http://schemas.openxmlformats.org/officeDocument/2006/relationships/image" Target="../media/image98.png"/><Relationship Id="rId7" Type="http://schemas.openxmlformats.org/officeDocument/2006/relationships/image" Target="../media/image102.png"/><Relationship Id="rId2" Type="http://schemas.openxmlformats.org/officeDocument/2006/relationships/image" Target="../media/image97.png"/><Relationship Id="rId1" Type="http://schemas.openxmlformats.org/officeDocument/2006/relationships/slideLayout" Target="../slideLayouts/slideLayout16.xml"/><Relationship Id="rId6" Type="http://schemas.openxmlformats.org/officeDocument/2006/relationships/image" Target="../media/image101.png"/><Relationship Id="rId5" Type="http://schemas.openxmlformats.org/officeDocument/2006/relationships/image" Target="../media/image100.png"/><Relationship Id="rId4" Type="http://schemas.openxmlformats.org/officeDocument/2006/relationships/image" Target="../media/image99.png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cid:ii_155ac4018479c523" TargetMode="External"/><Relationship Id="rId2" Type="http://schemas.openxmlformats.org/officeDocument/2006/relationships/image" Target="../media/image104.png"/><Relationship Id="rId1" Type="http://schemas.openxmlformats.org/officeDocument/2006/relationships/slideLayout" Target="../slideLayouts/slideLayout16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5.png"/><Relationship Id="rId1" Type="http://schemas.openxmlformats.org/officeDocument/2006/relationships/slideLayout" Target="../slideLayouts/slideLayout16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6.png"/><Relationship Id="rId1" Type="http://schemas.openxmlformats.org/officeDocument/2006/relationships/slideLayout" Target="../slideLayouts/slideLayout16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7.png"/><Relationship Id="rId1" Type="http://schemas.openxmlformats.org/officeDocument/2006/relationships/slideLayout" Target="../slideLayouts/slideLayout16.xml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image" Target="../media/image108.jpeg"/><Relationship Id="rId1" Type="http://schemas.openxmlformats.org/officeDocument/2006/relationships/slideLayout" Target="../slideLayouts/slideLayout16.xml"/><Relationship Id="rId6" Type="http://schemas.openxmlformats.org/officeDocument/2006/relationships/image" Target="../media/image6.emf"/><Relationship Id="rId5" Type="http://schemas.openxmlformats.org/officeDocument/2006/relationships/image" Target="../media/image109.jpeg"/><Relationship Id="rId4" Type="http://schemas.openxmlformats.org/officeDocument/2006/relationships/image" Target="../media/image50.png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1.jpeg"/><Relationship Id="rId2" Type="http://schemas.openxmlformats.org/officeDocument/2006/relationships/image" Target="../media/image110.jpeg"/><Relationship Id="rId1" Type="http://schemas.openxmlformats.org/officeDocument/2006/relationships/slideLayout" Target="../slideLayouts/slideLayout16.xml"/><Relationship Id="rId5" Type="http://schemas.openxmlformats.org/officeDocument/2006/relationships/image" Target="../media/image108.jpeg"/><Relationship Id="rId4" Type="http://schemas.openxmlformats.org/officeDocument/2006/relationships/image" Target="../media/image109.jpeg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3.jpeg"/><Relationship Id="rId2" Type="http://schemas.openxmlformats.org/officeDocument/2006/relationships/image" Target="../media/image112.jpeg"/><Relationship Id="rId1" Type="http://schemas.openxmlformats.org/officeDocument/2006/relationships/slideLayout" Target="../slideLayouts/slideLayout16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0" y="1412777"/>
            <a:ext cx="9144000" cy="5445224"/>
          </a:xfrm>
          <a:prstGeom prst="rect">
            <a:avLst/>
          </a:prstGeom>
          <a:solidFill>
            <a:srgbClr val="00A1DA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8" name="textruta 3"/>
          <p:cNvSpPr txBox="1"/>
          <p:nvPr/>
        </p:nvSpPr>
        <p:spPr>
          <a:xfrm>
            <a:off x="0" y="5274120"/>
            <a:ext cx="9144000" cy="14342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2400" dirty="0" smtClean="0">
                <a:solidFill>
                  <a:srgbClr val="FFFFFF"/>
                </a:solidFill>
              </a:rPr>
              <a:t>Carlos A. Martins</a:t>
            </a:r>
          </a:p>
          <a:p>
            <a:pPr algn="ctr"/>
            <a:r>
              <a:rPr lang="en-GB" sz="2000" dirty="0" smtClean="0">
                <a:solidFill>
                  <a:srgbClr val="FFFFFF"/>
                </a:solidFill>
              </a:rPr>
              <a:t>ESS – Accelerator Division - RF Electrical Power Systems</a:t>
            </a:r>
          </a:p>
          <a:p>
            <a:pPr algn="ctr">
              <a:lnSpc>
                <a:spcPct val="120000"/>
              </a:lnSpc>
            </a:pPr>
            <a:r>
              <a:rPr lang="en-GB" dirty="0" smtClean="0">
                <a:solidFill>
                  <a:srgbClr val="FFFFFF"/>
                </a:solidFill>
                <a:hlinkClick r:id="rId2"/>
              </a:rPr>
              <a:t>www.europeanspallationsource.se</a:t>
            </a:r>
            <a:endParaRPr lang="en-GB" dirty="0" smtClean="0">
              <a:solidFill>
                <a:srgbClr val="FFFFFF"/>
              </a:solidFill>
            </a:endParaRPr>
          </a:p>
          <a:p>
            <a:pPr algn="ctr">
              <a:lnSpc>
                <a:spcPct val="120000"/>
              </a:lnSpc>
            </a:pPr>
            <a:r>
              <a:rPr lang="en-GB" dirty="0" smtClean="0">
                <a:solidFill>
                  <a:srgbClr val="FFFFFF"/>
                </a:solidFill>
              </a:rPr>
              <a:t>Critical Design Review on 660kVA klystron modulators for RFQ/DTL and </a:t>
            </a:r>
            <a:r>
              <a:rPr lang="en-GB" dirty="0" err="1" smtClean="0">
                <a:solidFill>
                  <a:srgbClr val="FFFFFF"/>
                </a:solidFill>
              </a:rPr>
              <a:t>MBeta</a:t>
            </a:r>
            <a:endParaRPr lang="en-GB" dirty="0" smtClean="0">
              <a:solidFill>
                <a:srgbClr val="FFFFFF"/>
              </a:solidFill>
            </a:endParaRP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7000" y="246617"/>
            <a:ext cx="5706219" cy="3801533"/>
          </a:xfrm>
          <a:prstGeom prst="rect">
            <a:avLst/>
          </a:prstGeom>
        </p:spPr>
      </p:pic>
      <p:sp>
        <p:nvSpPr>
          <p:cNvPr id="7" name="textruta 6"/>
          <p:cNvSpPr txBox="1"/>
          <p:nvPr/>
        </p:nvSpPr>
        <p:spPr>
          <a:xfrm>
            <a:off x="245534" y="4172483"/>
            <a:ext cx="8619066" cy="86177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57150" algn="ctr"/>
            <a:r>
              <a:rPr lang="en-US" sz="2500" b="1" dirty="0" smtClean="0">
                <a:solidFill>
                  <a:schemeClr val="bg1"/>
                </a:solidFill>
                <a:latin typeface="Arial"/>
                <a:ea typeface="ＭＳ Ｐゴシック" charset="0"/>
                <a:cs typeface="Arial"/>
                <a:sym typeface="Helvetica" charset="0"/>
              </a:rPr>
              <a:t>S5.1 – Calculations, Simulations and Preliminary Test Results</a:t>
            </a:r>
          </a:p>
        </p:txBody>
      </p:sp>
      <p:pic>
        <p:nvPicPr>
          <p:cNvPr id="9" name="Bildobjekt 5" descr="ESS-vit-logga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20412" y="161950"/>
            <a:ext cx="2082800" cy="1114297"/>
          </a:xfrm>
          <a:prstGeom prst="rect">
            <a:avLst/>
          </a:prstGeom>
          <a:solidFill>
            <a:srgbClr val="00A1DA"/>
          </a:solidFill>
        </p:spPr>
      </p:pic>
      <p:pic>
        <p:nvPicPr>
          <p:cNvPr id="3" name="Picture 2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20412" y="164778"/>
            <a:ext cx="2319330" cy="124799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49905341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10"/>
    </mc:Choice>
    <mc:Fallback>
      <p:transition/>
    </mc:Fallback>
  </mc:AlternateContent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1"/>
          <p:cNvSpPr txBox="1">
            <a:spLocks/>
          </p:cNvSpPr>
          <p:nvPr/>
        </p:nvSpPr>
        <p:spPr>
          <a:xfrm>
            <a:off x="262467" y="272796"/>
            <a:ext cx="7069666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LV power conversion stage design</a:t>
            </a:r>
          </a:p>
          <a:p>
            <a:pPr algn="l"/>
            <a:r>
              <a:rPr lang="en-US" sz="2500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- </a:t>
            </a:r>
            <a:r>
              <a:rPr lang="en-US" sz="2200" i="1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Simplified electrical schematics</a:t>
            </a:r>
          </a:p>
        </p:txBody>
      </p:sp>
      <p:sp>
        <p:nvSpPr>
          <p:cNvPr id="13" name="Rectangle 9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en-US"/>
          </a:p>
        </p:txBody>
      </p:sp>
      <p:sp>
        <p:nvSpPr>
          <p:cNvPr id="14" name="Rectangle 15"/>
          <p:cNvSpPr>
            <a:spLocks noChangeArrowheads="1"/>
          </p:cNvSpPr>
          <p:nvPr/>
        </p:nvSpPr>
        <p:spPr bwMode="auto">
          <a:xfrm>
            <a:off x="0" y="457200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en-US"/>
          </a:p>
        </p:txBody>
      </p:sp>
      <p:pic>
        <p:nvPicPr>
          <p:cNvPr id="10" name="Picture 9"/>
          <p:cNvPicPr/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999290" y="657104"/>
            <a:ext cx="3532127" cy="2707591"/>
          </a:xfrm>
          <a:prstGeom prst="rect">
            <a:avLst/>
          </a:prstGeom>
          <a:noFill/>
          <a:ln>
            <a:noFill/>
          </a:ln>
        </p:spPr>
      </p:pic>
      <p:pic>
        <p:nvPicPr>
          <p:cNvPr id="9" name="Picture 8"/>
          <p:cNvPicPr/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5400000">
            <a:off x="2811656" y="466795"/>
            <a:ext cx="3449433" cy="9072746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317732586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1"/>
          <p:cNvSpPr txBox="1">
            <a:spLocks/>
          </p:cNvSpPr>
          <p:nvPr/>
        </p:nvSpPr>
        <p:spPr>
          <a:xfrm>
            <a:off x="262467" y="272796"/>
            <a:ext cx="7069666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LV power conversion stage design</a:t>
            </a:r>
          </a:p>
          <a:p>
            <a:pPr algn="l"/>
            <a:r>
              <a:rPr lang="en-US" sz="2500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- </a:t>
            </a:r>
            <a:r>
              <a:rPr lang="en-US" sz="2200" i="1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AC line filter (by </a:t>
            </a:r>
            <a:r>
              <a:rPr lang="en-US" sz="2200" i="1" dirty="0" err="1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Jema</a:t>
            </a:r>
            <a:r>
              <a:rPr lang="en-US" sz="2200" i="1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)</a:t>
            </a:r>
          </a:p>
        </p:txBody>
      </p:sp>
      <p:sp>
        <p:nvSpPr>
          <p:cNvPr id="13" name="Rectangle 9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en-US"/>
          </a:p>
        </p:txBody>
      </p:sp>
      <p:sp>
        <p:nvSpPr>
          <p:cNvPr id="14" name="Rectangle 15"/>
          <p:cNvSpPr>
            <a:spLocks noChangeArrowheads="1"/>
          </p:cNvSpPr>
          <p:nvPr/>
        </p:nvSpPr>
        <p:spPr bwMode="auto">
          <a:xfrm>
            <a:off x="0" y="457200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en-US"/>
          </a:p>
        </p:txBody>
      </p:sp>
      <p:pic>
        <p:nvPicPr>
          <p:cNvPr id="2054" name="Imagen 1" descr="cid:image001.jpg@01D36793.02D8C350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5251" y="1175812"/>
            <a:ext cx="4722282" cy="219276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" name="Rectangle 1"/>
          <p:cNvSpPr/>
          <p:nvPr/>
        </p:nvSpPr>
        <p:spPr>
          <a:xfrm>
            <a:off x="170391" y="3408881"/>
            <a:ext cx="4774142" cy="338554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GB" b="1" u="sng" dirty="0" smtClean="0"/>
              <a:t>Selected components</a:t>
            </a:r>
            <a:endParaRPr lang="en-GB" b="1" u="sng" dirty="0"/>
          </a:p>
          <a:p>
            <a:r>
              <a:rPr lang="en-GB" sz="1400" b="1" u="sng" dirty="0" smtClean="0"/>
              <a:t>· </a:t>
            </a:r>
            <a:r>
              <a:rPr lang="en-GB" sz="1400" b="1" u="sng" dirty="0"/>
              <a:t>Reactor:</a:t>
            </a:r>
          </a:p>
          <a:p>
            <a:pPr marL="271463" lvl="1"/>
            <a:r>
              <a:rPr lang="pt-BR" sz="1400" dirty="0" smtClean="0"/>
              <a:t>- L</a:t>
            </a:r>
            <a:r>
              <a:rPr lang="pt-BR" sz="1400" dirty="0"/>
              <a:t>= 30uH, Irms(50Hz) = 750A, Ipk = </a:t>
            </a:r>
            <a:r>
              <a:rPr lang="pt-BR" sz="1400" dirty="0" smtClean="0"/>
              <a:t>1100Apk;</a:t>
            </a:r>
            <a:endParaRPr lang="pt-BR" sz="1400" dirty="0"/>
          </a:p>
          <a:p>
            <a:pPr marL="271463" lvl="1"/>
            <a:r>
              <a:rPr lang="en-GB" sz="1400" dirty="0" smtClean="0"/>
              <a:t>- 3 phases;</a:t>
            </a:r>
            <a:endParaRPr lang="en-GB" sz="1400" dirty="0"/>
          </a:p>
          <a:p>
            <a:pPr marL="271463" lvl="1"/>
            <a:r>
              <a:rPr lang="en-GB" sz="1400" dirty="0" smtClean="0"/>
              <a:t>- Manufacturer</a:t>
            </a:r>
            <a:r>
              <a:rPr lang="en-GB" sz="1400" dirty="0"/>
              <a:t>: </a:t>
            </a:r>
            <a:r>
              <a:rPr lang="en-GB" sz="1400" dirty="0" err="1"/>
              <a:t>Eremu</a:t>
            </a:r>
            <a:r>
              <a:rPr lang="en-GB" sz="1400" dirty="0"/>
              <a:t> ref. </a:t>
            </a:r>
            <a:r>
              <a:rPr lang="en-GB" sz="1400" dirty="0" smtClean="0"/>
              <a:t>65-750m030;</a:t>
            </a:r>
            <a:endParaRPr lang="en-GB" sz="1400" dirty="0"/>
          </a:p>
          <a:p>
            <a:pPr marL="271463" lvl="1"/>
            <a:r>
              <a:rPr lang="en-US" sz="1400" dirty="0" smtClean="0"/>
              <a:t>- Number </a:t>
            </a:r>
            <a:r>
              <a:rPr lang="en-US" sz="1400" dirty="0"/>
              <a:t>of components: 1 </a:t>
            </a:r>
            <a:r>
              <a:rPr lang="en-US" sz="1400" dirty="0" smtClean="0"/>
              <a:t>unit;</a:t>
            </a:r>
            <a:endParaRPr lang="en-US" sz="1400" dirty="0"/>
          </a:p>
          <a:p>
            <a:r>
              <a:rPr lang="en-GB" sz="1400" b="1" u="sng" dirty="0"/>
              <a:t>· Capacitors:</a:t>
            </a:r>
          </a:p>
          <a:p>
            <a:pPr marL="271463"/>
            <a:r>
              <a:rPr lang="en-US" sz="1400" dirty="0" smtClean="0"/>
              <a:t>- C</a:t>
            </a:r>
            <a:r>
              <a:rPr lang="en-US" sz="1400" dirty="0"/>
              <a:t>= 400uF, 350Vrms, 70Arms</a:t>
            </a:r>
          </a:p>
          <a:p>
            <a:pPr marL="271463"/>
            <a:r>
              <a:rPr lang="pt-BR" sz="1400" dirty="0" smtClean="0"/>
              <a:t>- Manufacturer</a:t>
            </a:r>
            <a:r>
              <a:rPr lang="pt-BR" sz="1400" dirty="0"/>
              <a:t>: Electronicon 200μF ref. E62.P17-204C60</a:t>
            </a:r>
          </a:p>
          <a:p>
            <a:pPr marL="271463"/>
            <a:r>
              <a:rPr lang="en-US" sz="1400" dirty="0" smtClean="0"/>
              <a:t>- Number </a:t>
            </a:r>
            <a:r>
              <a:rPr lang="en-US" sz="1400" dirty="0"/>
              <a:t>of components: 2 </a:t>
            </a:r>
            <a:r>
              <a:rPr lang="en-US" sz="1400" dirty="0" smtClean="0"/>
              <a:t>units </a:t>
            </a:r>
            <a:r>
              <a:rPr lang="en-US" sz="1400" dirty="0"/>
              <a:t>in parallel per phase.</a:t>
            </a:r>
          </a:p>
          <a:p>
            <a:r>
              <a:rPr lang="en-GB" sz="1400" b="1" u="sng" dirty="0"/>
              <a:t>· Resistors:</a:t>
            </a:r>
          </a:p>
          <a:p>
            <a:pPr marL="271463"/>
            <a:r>
              <a:rPr lang="en-US" sz="1400" dirty="0" smtClean="0"/>
              <a:t>- R</a:t>
            </a:r>
            <a:r>
              <a:rPr lang="en-US" sz="1400" dirty="0"/>
              <a:t>= 50mΩ, 250W, low inductance.</a:t>
            </a:r>
          </a:p>
          <a:p>
            <a:pPr marL="271463"/>
            <a:r>
              <a:rPr lang="en-US" sz="1400" dirty="0" smtClean="0"/>
              <a:t>- Manufacturer</a:t>
            </a:r>
            <a:r>
              <a:rPr lang="en-US" sz="1400" dirty="0"/>
              <a:t>: </a:t>
            </a:r>
            <a:r>
              <a:rPr lang="en-US" sz="1400" dirty="0" err="1"/>
              <a:t>Ohmite</a:t>
            </a:r>
            <a:r>
              <a:rPr lang="en-US" sz="1400" dirty="0"/>
              <a:t> 100mΩ ref. TGHLVR100JE</a:t>
            </a:r>
          </a:p>
          <a:p>
            <a:pPr marL="271463"/>
            <a:r>
              <a:rPr lang="en-US" sz="1400" dirty="0" smtClean="0"/>
              <a:t>- Number </a:t>
            </a:r>
            <a:r>
              <a:rPr lang="en-US" sz="1400" dirty="0"/>
              <a:t>of components: 2 unit in parallel per phase and in series with </a:t>
            </a:r>
            <a:r>
              <a:rPr lang="en-US" sz="1400" dirty="0" smtClean="0"/>
              <a:t>the </a:t>
            </a:r>
            <a:r>
              <a:rPr lang="en-GB" sz="1400" dirty="0" smtClean="0"/>
              <a:t>capacitor</a:t>
            </a:r>
            <a:r>
              <a:rPr lang="en-GB" sz="1400" dirty="0"/>
              <a:t>.</a:t>
            </a:r>
          </a:p>
        </p:txBody>
      </p:sp>
      <p:grpSp>
        <p:nvGrpSpPr>
          <p:cNvPr id="8" name="Group 7"/>
          <p:cNvGrpSpPr/>
          <p:nvPr/>
        </p:nvGrpSpPr>
        <p:grpSpPr>
          <a:xfrm>
            <a:off x="4944533" y="657104"/>
            <a:ext cx="4140189" cy="6200896"/>
            <a:chOff x="5368671" y="657104"/>
            <a:chExt cx="3503591" cy="6200896"/>
          </a:xfrm>
        </p:grpSpPr>
        <p:pic>
          <p:nvPicPr>
            <p:cNvPr id="2056" name="Picture 8"/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5368671" y="657104"/>
              <a:ext cx="3503590" cy="3280477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</a:extLst>
          </p:spPr>
        </p:pic>
        <p:pic>
          <p:nvPicPr>
            <p:cNvPr id="2057" name="Picture 9"/>
            <p:cNvPicPr>
              <a:picLocks noChangeAspect="1" noChangeArrowheads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5368672" y="3937582"/>
              <a:ext cx="3503590" cy="2920418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3" name="TextBox 2"/>
            <p:cNvSpPr txBox="1"/>
            <p:nvPr/>
          </p:nvSpPr>
          <p:spPr>
            <a:xfrm>
              <a:off x="5825778" y="2708485"/>
              <a:ext cx="2589376" cy="95410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GB" sz="1400" i="1" u="sng" dirty="0" smtClean="0"/>
                <a:t>For further details, see:</a:t>
              </a:r>
            </a:p>
            <a:p>
              <a:r>
                <a:rPr lang="en-GB" sz="1400" i="1" dirty="0" smtClean="0"/>
                <a:t>“ESS-Lund - Klystron Modulators, AC Line Filter”, Report issued by </a:t>
              </a:r>
              <a:r>
                <a:rPr lang="en-GB" sz="1400" i="1" dirty="0" err="1" smtClean="0"/>
                <a:t>Jema</a:t>
              </a:r>
              <a:r>
                <a:rPr lang="en-GB" sz="1400" i="1" dirty="0" smtClean="0"/>
                <a:t> on 04/12/2017</a:t>
              </a:r>
              <a:endParaRPr lang="en-GB" sz="1400" i="1" dirty="0"/>
            </a:p>
          </p:txBody>
        </p:sp>
        <p:sp>
          <p:nvSpPr>
            <p:cNvPr id="5" name="TextBox 4"/>
            <p:cNvSpPr txBox="1"/>
            <p:nvPr/>
          </p:nvSpPr>
          <p:spPr>
            <a:xfrm>
              <a:off x="6369299" y="718248"/>
              <a:ext cx="1502334" cy="32316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GB" sz="1500" b="1" dirty="0" smtClean="0"/>
                <a:t>Gain (I</a:t>
              </a:r>
              <a:r>
                <a:rPr lang="en-GB" sz="1500" b="1" baseline="-25000" dirty="0" smtClean="0"/>
                <a:t>R</a:t>
              </a:r>
              <a:r>
                <a:rPr lang="en-GB" sz="1500" b="1" dirty="0" smtClean="0"/>
                <a:t> / I</a:t>
              </a:r>
              <a:r>
                <a:rPr lang="en-GB" sz="1500" b="1" baseline="-25000" dirty="0" smtClean="0"/>
                <a:t>CV</a:t>
              </a:r>
              <a:r>
                <a:rPr lang="en-GB" sz="1500" b="1" dirty="0" smtClean="0"/>
                <a:t>), dB</a:t>
              </a:r>
              <a:endParaRPr lang="en-GB" sz="1500" b="1" dirty="0"/>
            </a:p>
          </p:txBody>
        </p:sp>
        <p:sp>
          <p:nvSpPr>
            <p:cNvPr id="19" name="TextBox 18"/>
            <p:cNvSpPr txBox="1"/>
            <p:nvPr/>
          </p:nvSpPr>
          <p:spPr>
            <a:xfrm>
              <a:off x="5825778" y="4968245"/>
              <a:ext cx="2870019" cy="32316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GB" sz="1500" dirty="0" smtClean="0">
                  <a:solidFill>
                    <a:srgbClr val="FF0000"/>
                  </a:solidFill>
                </a:rPr>
                <a:t>I</a:t>
              </a:r>
              <a:r>
                <a:rPr lang="en-GB" sz="1500" baseline="-25000" dirty="0" smtClean="0">
                  <a:solidFill>
                    <a:srgbClr val="FF0000"/>
                  </a:solidFill>
                </a:rPr>
                <a:t>R</a:t>
              </a:r>
              <a:r>
                <a:rPr lang="en-GB" sz="1500" dirty="0" smtClean="0">
                  <a:solidFill>
                    <a:srgbClr val="FF0000"/>
                  </a:solidFill>
                </a:rPr>
                <a:t>,</a:t>
              </a:r>
              <a:r>
                <a:rPr lang="en-GB" sz="1500" dirty="0" smtClean="0">
                  <a:solidFill>
                    <a:srgbClr val="0066FF"/>
                  </a:solidFill>
                </a:rPr>
                <a:t> I</a:t>
              </a:r>
              <a:r>
                <a:rPr lang="en-GB" sz="1500" baseline="-25000" dirty="0" smtClean="0">
                  <a:solidFill>
                    <a:srgbClr val="0066FF"/>
                  </a:solidFill>
                </a:rPr>
                <a:t>S</a:t>
              </a:r>
              <a:r>
                <a:rPr lang="en-GB" sz="1500" dirty="0" smtClean="0">
                  <a:solidFill>
                    <a:srgbClr val="0066FF"/>
                  </a:solidFill>
                </a:rPr>
                <a:t>, </a:t>
              </a:r>
              <a:r>
                <a:rPr lang="en-GB" sz="1500" dirty="0" smtClean="0">
                  <a:solidFill>
                    <a:srgbClr val="00E100"/>
                  </a:solidFill>
                </a:rPr>
                <a:t>I</a:t>
              </a:r>
              <a:r>
                <a:rPr lang="en-GB" sz="1500" baseline="-25000" dirty="0" smtClean="0">
                  <a:solidFill>
                    <a:srgbClr val="00E100"/>
                  </a:solidFill>
                </a:rPr>
                <a:t>T </a:t>
              </a:r>
              <a:r>
                <a:rPr lang="en-GB" sz="1500" dirty="0" smtClean="0"/>
                <a:t>in nominal operation, steady state</a:t>
              </a:r>
              <a:endParaRPr lang="en-GB" sz="1500" dirty="0"/>
            </a:p>
          </p:txBody>
        </p:sp>
      </p:grpSp>
    </p:spTree>
    <p:extLst>
      <p:ext uri="{BB962C8B-B14F-4D97-AF65-F5344CB8AC3E}">
        <p14:creationId xmlns:p14="http://schemas.microsoft.com/office/powerpoint/2010/main" val="94710710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056" name="Group 2055"/>
          <p:cNvGrpSpPr/>
          <p:nvPr/>
        </p:nvGrpSpPr>
        <p:grpSpPr>
          <a:xfrm>
            <a:off x="6401947" y="5003407"/>
            <a:ext cx="2643763" cy="1723965"/>
            <a:chOff x="6401947" y="5003407"/>
            <a:chExt cx="2643763" cy="1723965"/>
          </a:xfrm>
        </p:grpSpPr>
        <p:grpSp>
          <p:nvGrpSpPr>
            <p:cNvPr id="17" name="Group 16"/>
            <p:cNvGrpSpPr/>
            <p:nvPr/>
          </p:nvGrpSpPr>
          <p:grpSpPr>
            <a:xfrm>
              <a:off x="6401947" y="5003407"/>
              <a:ext cx="2643763" cy="1723965"/>
              <a:chOff x="6401947" y="5003407"/>
              <a:chExt cx="2643763" cy="1723965"/>
            </a:xfrm>
          </p:grpSpPr>
          <p:pic>
            <p:nvPicPr>
              <p:cNvPr id="2052" name="Picture 4"/>
              <p:cNvPicPr>
                <a:picLocks noChangeAspect="1" noChangeArrowheads="1"/>
              </p:cNvPicPr>
              <p:nvPr/>
            </p:nvPicPr>
            <p:blipFill>
              <a:blip r:embed="rId2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6401947" y="5003407"/>
                <a:ext cx="2643763" cy="1723965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chemeClr val="tx1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22" name="TextBox 21"/>
              <p:cNvSpPr txBox="1"/>
              <p:nvPr/>
            </p:nvSpPr>
            <p:spPr>
              <a:xfrm>
                <a:off x="7289888" y="5874176"/>
                <a:ext cx="702436" cy="323165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en-GB" sz="1500" dirty="0" smtClean="0">
                    <a:solidFill>
                      <a:srgbClr val="FF0000"/>
                    </a:solidFill>
                  </a:rPr>
                  <a:t>I</a:t>
                </a:r>
                <a:r>
                  <a:rPr lang="en-GB" sz="1500" baseline="-25000" dirty="0" smtClean="0">
                    <a:solidFill>
                      <a:srgbClr val="FF0000"/>
                    </a:solidFill>
                  </a:rPr>
                  <a:t>R</a:t>
                </a:r>
                <a:r>
                  <a:rPr lang="en-GB" sz="1500" dirty="0" smtClean="0">
                    <a:solidFill>
                      <a:srgbClr val="FF0000"/>
                    </a:solidFill>
                  </a:rPr>
                  <a:t>,</a:t>
                </a:r>
                <a:r>
                  <a:rPr lang="en-GB" sz="1500" dirty="0" smtClean="0">
                    <a:solidFill>
                      <a:srgbClr val="0066FF"/>
                    </a:solidFill>
                  </a:rPr>
                  <a:t> I</a:t>
                </a:r>
                <a:r>
                  <a:rPr lang="en-GB" sz="1500" baseline="-25000" dirty="0" smtClean="0">
                    <a:solidFill>
                      <a:srgbClr val="0066FF"/>
                    </a:solidFill>
                  </a:rPr>
                  <a:t>S</a:t>
                </a:r>
                <a:r>
                  <a:rPr lang="en-GB" sz="1500" dirty="0" smtClean="0">
                    <a:solidFill>
                      <a:srgbClr val="0066FF"/>
                    </a:solidFill>
                  </a:rPr>
                  <a:t>, </a:t>
                </a:r>
                <a:r>
                  <a:rPr lang="en-GB" sz="1500" dirty="0" smtClean="0">
                    <a:solidFill>
                      <a:srgbClr val="00E100"/>
                    </a:solidFill>
                  </a:rPr>
                  <a:t>I</a:t>
                </a:r>
                <a:r>
                  <a:rPr lang="en-GB" sz="1500" baseline="-25000" dirty="0" smtClean="0">
                    <a:solidFill>
                      <a:srgbClr val="00E100"/>
                    </a:solidFill>
                  </a:rPr>
                  <a:t>T</a:t>
                </a:r>
                <a:endParaRPr lang="en-GB" sz="1500" baseline="-25000" dirty="0">
                  <a:solidFill>
                    <a:srgbClr val="00E100"/>
                  </a:solidFill>
                </a:endParaRPr>
              </a:p>
            </p:txBody>
          </p:sp>
          <p:sp>
            <p:nvSpPr>
              <p:cNvPr id="23" name="TextBox 22"/>
              <p:cNvSpPr txBox="1"/>
              <p:nvPr/>
            </p:nvSpPr>
            <p:spPr>
              <a:xfrm>
                <a:off x="7524541" y="5045742"/>
                <a:ext cx="556563" cy="323165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en-GB" sz="1500" dirty="0" smtClean="0">
                    <a:solidFill>
                      <a:srgbClr val="FF0000"/>
                    </a:solidFill>
                  </a:rPr>
                  <a:t>MCB</a:t>
                </a:r>
                <a:endParaRPr lang="en-GB" sz="1500" dirty="0">
                  <a:solidFill>
                    <a:srgbClr val="FF0000"/>
                  </a:solidFill>
                </a:endParaRPr>
              </a:p>
            </p:txBody>
          </p:sp>
          <p:sp>
            <p:nvSpPr>
              <p:cNvPr id="24" name="TextBox 23"/>
              <p:cNvSpPr txBox="1"/>
              <p:nvPr/>
            </p:nvSpPr>
            <p:spPr>
              <a:xfrm>
                <a:off x="6497080" y="5370295"/>
                <a:ext cx="1027461" cy="323165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en-GB" sz="1500" dirty="0" smtClean="0">
                    <a:solidFill>
                      <a:srgbClr val="0066FF"/>
                    </a:solidFill>
                  </a:rPr>
                  <a:t>Pre-charge</a:t>
                </a:r>
                <a:endParaRPr lang="en-GB" sz="1500" dirty="0">
                  <a:solidFill>
                    <a:srgbClr val="0066FF"/>
                  </a:solidFill>
                </a:endParaRPr>
              </a:p>
            </p:txBody>
          </p:sp>
        </p:grpSp>
        <p:grpSp>
          <p:nvGrpSpPr>
            <p:cNvPr id="55" name="Group 54"/>
            <p:cNvGrpSpPr/>
            <p:nvPr/>
          </p:nvGrpSpPr>
          <p:grpSpPr>
            <a:xfrm>
              <a:off x="8111920" y="5879114"/>
              <a:ext cx="431528" cy="276999"/>
              <a:chOff x="8111920" y="5879114"/>
              <a:chExt cx="431528" cy="276999"/>
            </a:xfrm>
          </p:grpSpPr>
          <p:sp>
            <p:nvSpPr>
              <p:cNvPr id="53" name="TextBox 52"/>
              <p:cNvSpPr txBox="1"/>
              <p:nvPr/>
            </p:nvSpPr>
            <p:spPr>
              <a:xfrm>
                <a:off x="8111920" y="5879114"/>
                <a:ext cx="431528" cy="276999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en-GB" sz="1200" dirty="0" smtClean="0"/>
                  <a:t>50A</a:t>
                </a:r>
                <a:endParaRPr lang="en-GB" sz="1200" dirty="0"/>
              </a:p>
            </p:txBody>
          </p:sp>
          <p:cxnSp>
            <p:nvCxnSpPr>
              <p:cNvPr id="54" name="Straight Arrow Connector 53"/>
              <p:cNvCxnSpPr/>
              <p:nvPr/>
            </p:nvCxnSpPr>
            <p:spPr>
              <a:xfrm>
                <a:off x="8152467" y="5932332"/>
                <a:ext cx="0" cy="170564"/>
              </a:xfrm>
              <a:prstGeom prst="straightConnector1">
                <a:avLst/>
              </a:prstGeom>
              <a:ln w="9525">
                <a:solidFill>
                  <a:schemeClr val="tx1"/>
                </a:solidFill>
                <a:headEnd type="triangle" w="sm" len="sm"/>
                <a:tailEnd type="triangle" w="sm" len="sm"/>
              </a:ln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</p:grpSp>
        <p:grpSp>
          <p:nvGrpSpPr>
            <p:cNvPr id="2055" name="Group 2054"/>
            <p:cNvGrpSpPr/>
            <p:nvPr/>
          </p:nvGrpSpPr>
          <p:grpSpPr>
            <a:xfrm>
              <a:off x="7866332" y="6365947"/>
              <a:ext cx="604653" cy="276999"/>
              <a:chOff x="7866332" y="6365947"/>
              <a:chExt cx="604653" cy="276999"/>
            </a:xfrm>
          </p:grpSpPr>
          <p:cxnSp>
            <p:nvCxnSpPr>
              <p:cNvPr id="57" name="Straight Arrow Connector 56"/>
              <p:cNvCxnSpPr/>
              <p:nvPr/>
            </p:nvCxnSpPr>
            <p:spPr>
              <a:xfrm flipH="1">
                <a:off x="7900841" y="6594399"/>
                <a:ext cx="527360" cy="0"/>
              </a:xfrm>
              <a:prstGeom prst="straightConnector1">
                <a:avLst/>
              </a:prstGeom>
              <a:ln w="9525">
                <a:solidFill>
                  <a:schemeClr val="tx1"/>
                </a:solidFill>
                <a:headEnd type="triangle" w="sm" len="sm"/>
                <a:tailEnd type="triangle" w="sm" len="sm"/>
              </a:ln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  <p:sp>
            <p:nvSpPr>
              <p:cNvPr id="58" name="TextBox 57"/>
              <p:cNvSpPr txBox="1"/>
              <p:nvPr/>
            </p:nvSpPr>
            <p:spPr>
              <a:xfrm>
                <a:off x="7866332" y="6365947"/>
                <a:ext cx="604653" cy="276999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en-GB" sz="1200" dirty="0" smtClean="0"/>
                  <a:t>200ms</a:t>
                </a:r>
                <a:endParaRPr lang="en-GB" sz="1200" dirty="0"/>
              </a:p>
            </p:txBody>
          </p:sp>
        </p:grpSp>
      </p:grpSp>
      <p:grpSp>
        <p:nvGrpSpPr>
          <p:cNvPr id="47" name="Group 46"/>
          <p:cNvGrpSpPr/>
          <p:nvPr/>
        </p:nvGrpSpPr>
        <p:grpSpPr>
          <a:xfrm>
            <a:off x="3489475" y="3539076"/>
            <a:ext cx="3240279" cy="2113776"/>
            <a:chOff x="3489475" y="3539076"/>
            <a:chExt cx="3240279" cy="2113776"/>
          </a:xfrm>
        </p:grpSpPr>
        <p:grpSp>
          <p:nvGrpSpPr>
            <p:cNvPr id="12" name="Group 11"/>
            <p:cNvGrpSpPr/>
            <p:nvPr/>
          </p:nvGrpSpPr>
          <p:grpSpPr>
            <a:xfrm>
              <a:off x="3489475" y="3539076"/>
              <a:ext cx="3240279" cy="2113776"/>
              <a:chOff x="3286267" y="3539076"/>
              <a:chExt cx="3240279" cy="2113776"/>
            </a:xfrm>
          </p:grpSpPr>
          <p:pic>
            <p:nvPicPr>
              <p:cNvPr id="2050" name="Picture 2"/>
              <p:cNvPicPr>
                <a:picLocks noChangeAspect="1" noChangeArrowheads="1"/>
              </p:cNvPicPr>
              <p:nvPr/>
            </p:nvPicPr>
            <p:blipFill>
              <a:blip r:embed="rId3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3286267" y="3539076"/>
                <a:ext cx="3240279" cy="2113776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chemeClr val="tx1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19" name="TextBox 18"/>
              <p:cNvSpPr txBox="1"/>
              <p:nvPr/>
            </p:nvSpPr>
            <p:spPr>
              <a:xfrm>
                <a:off x="3562141" y="3661187"/>
                <a:ext cx="556563" cy="323165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en-GB" sz="1500" dirty="0" smtClean="0">
                    <a:solidFill>
                      <a:srgbClr val="FF0000"/>
                    </a:solidFill>
                  </a:rPr>
                  <a:t>MCB</a:t>
                </a:r>
                <a:endParaRPr lang="en-GB" sz="1500" dirty="0">
                  <a:solidFill>
                    <a:srgbClr val="FF0000"/>
                  </a:solidFill>
                </a:endParaRPr>
              </a:p>
            </p:txBody>
          </p:sp>
          <p:sp>
            <p:nvSpPr>
              <p:cNvPr id="20" name="TextBox 19"/>
              <p:cNvSpPr txBox="1"/>
              <p:nvPr/>
            </p:nvSpPr>
            <p:spPr>
              <a:xfrm>
                <a:off x="4923450" y="3963788"/>
                <a:ext cx="1027461" cy="323165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en-GB" sz="1500" dirty="0" smtClean="0">
                    <a:solidFill>
                      <a:srgbClr val="0066FF"/>
                    </a:solidFill>
                  </a:rPr>
                  <a:t>Pre-charge</a:t>
                </a:r>
                <a:endParaRPr lang="en-GB" sz="1500" dirty="0">
                  <a:solidFill>
                    <a:srgbClr val="0066FF"/>
                  </a:solidFill>
                </a:endParaRPr>
              </a:p>
            </p:txBody>
          </p:sp>
          <p:sp>
            <p:nvSpPr>
              <p:cNvPr id="21" name="TextBox 20"/>
              <p:cNvSpPr txBox="1"/>
              <p:nvPr/>
            </p:nvSpPr>
            <p:spPr>
              <a:xfrm>
                <a:off x="4118704" y="4791022"/>
                <a:ext cx="702436" cy="323165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en-GB" sz="1500" dirty="0" smtClean="0">
                    <a:solidFill>
                      <a:srgbClr val="FF0000"/>
                    </a:solidFill>
                  </a:rPr>
                  <a:t>I</a:t>
                </a:r>
                <a:r>
                  <a:rPr lang="en-GB" sz="1500" baseline="-25000" dirty="0" smtClean="0">
                    <a:solidFill>
                      <a:srgbClr val="FF0000"/>
                    </a:solidFill>
                  </a:rPr>
                  <a:t>R</a:t>
                </a:r>
                <a:r>
                  <a:rPr lang="en-GB" sz="1500" dirty="0" smtClean="0">
                    <a:solidFill>
                      <a:srgbClr val="FF0000"/>
                    </a:solidFill>
                  </a:rPr>
                  <a:t>,</a:t>
                </a:r>
                <a:r>
                  <a:rPr lang="en-GB" sz="1500" dirty="0" smtClean="0">
                    <a:solidFill>
                      <a:srgbClr val="0066FF"/>
                    </a:solidFill>
                  </a:rPr>
                  <a:t> I</a:t>
                </a:r>
                <a:r>
                  <a:rPr lang="en-GB" sz="1500" baseline="-25000" dirty="0" smtClean="0">
                    <a:solidFill>
                      <a:srgbClr val="0066FF"/>
                    </a:solidFill>
                  </a:rPr>
                  <a:t>S</a:t>
                </a:r>
                <a:r>
                  <a:rPr lang="en-GB" sz="1500" dirty="0" smtClean="0">
                    <a:solidFill>
                      <a:srgbClr val="0066FF"/>
                    </a:solidFill>
                  </a:rPr>
                  <a:t>, </a:t>
                </a:r>
                <a:r>
                  <a:rPr lang="en-GB" sz="1500" dirty="0" smtClean="0">
                    <a:solidFill>
                      <a:srgbClr val="00E100"/>
                    </a:solidFill>
                  </a:rPr>
                  <a:t>I</a:t>
                </a:r>
                <a:r>
                  <a:rPr lang="en-GB" sz="1500" baseline="-25000" dirty="0" smtClean="0">
                    <a:solidFill>
                      <a:srgbClr val="00E100"/>
                    </a:solidFill>
                  </a:rPr>
                  <a:t>T</a:t>
                </a:r>
                <a:endParaRPr lang="en-GB" sz="1500" baseline="-25000" dirty="0">
                  <a:solidFill>
                    <a:srgbClr val="00E100"/>
                  </a:solidFill>
                </a:endParaRPr>
              </a:p>
            </p:txBody>
          </p:sp>
        </p:grpSp>
        <p:grpSp>
          <p:nvGrpSpPr>
            <p:cNvPr id="37" name="Group 36"/>
            <p:cNvGrpSpPr/>
            <p:nvPr/>
          </p:nvGrpSpPr>
          <p:grpSpPr>
            <a:xfrm>
              <a:off x="5362106" y="4699801"/>
              <a:ext cx="548547" cy="276999"/>
              <a:chOff x="5362106" y="4699801"/>
              <a:chExt cx="548547" cy="276999"/>
            </a:xfrm>
          </p:grpSpPr>
          <p:sp>
            <p:nvSpPr>
              <p:cNvPr id="41" name="TextBox 40"/>
              <p:cNvSpPr txBox="1"/>
              <p:nvPr/>
            </p:nvSpPr>
            <p:spPr>
              <a:xfrm>
                <a:off x="5370120" y="4699801"/>
                <a:ext cx="540533" cy="276999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en-GB" sz="1200" dirty="0" smtClean="0"/>
                  <a:t>0.5kA</a:t>
                </a:r>
                <a:endParaRPr lang="en-GB" sz="1200" dirty="0"/>
              </a:p>
            </p:txBody>
          </p:sp>
          <p:cxnSp>
            <p:nvCxnSpPr>
              <p:cNvPr id="44" name="Straight Arrow Connector 43"/>
              <p:cNvCxnSpPr/>
              <p:nvPr/>
            </p:nvCxnSpPr>
            <p:spPr>
              <a:xfrm>
                <a:off x="5362106" y="4734875"/>
                <a:ext cx="0" cy="217729"/>
              </a:xfrm>
              <a:prstGeom prst="straightConnector1">
                <a:avLst/>
              </a:prstGeom>
              <a:ln w="9525">
                <a:solidFill>
                  <a:schemeClr val="tx1"/>
                </a:solidFill>
                <a:headEnd type="triangle" w="sm" len="sm"/>
                <a:tailEnd type="triangle" w="sm" len="sm"/>
              </a:ln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</p:grpSp>
        <p:grpSp>
          <p:nvGrpSpPr>
            <p:cNvPr id="46" name="Group 45"/>
            <p:cNvGrpSpPr/>
            <p:nvPr/>
          </p:nvGrpSpPr>
          <p:grpSpPr>
            <a:xfrm>
              <a:off x="5849814" y="4695409"/>
              <a:ext cx="783900" cy="276999"/>
              <a:chOff x="5849814" y="4695409"/>
              <a:chExt cx="783900" cy="276999"/>
            </a:xfrm>
          </p:grpSpPr>
          <p:cxnSp>
            <p:nvCxnSpPr>
              <p:cNvPr id="48" name="Straight Arrow Connector 47"/>
              <p:cNvCxnSpPr/>
              <p:nvPr/>
            </p:nvCxnSpPr>
            <p:spPr>
              <a:xfrm flipH="1">
                <a:off x="5849814" y="4925846"/>
                <a:ext cx="783900" cy="0"/>
              </a:xfrm>
              <a:prstGeom prst="straightConnector1">
                <a:avLst/>
              </a:prstGeom>
              <a:ln w="9525">
                <a:solidFill>
                  <a:schemeClr val="tx1"/>
                </a:solidFill>
                <a:headEnd type="triangle" w="sm" len="sm"/>
                <a:tailEnd type="triangle" w="sm" len="sm"/>
              </a:ln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  <p:sp>
            <p:nvSpPr>
              <p:cNvPr id="49" name="TextBox 48"/>
              <p:cNvSpPr txBox="1"/>
              <p:nvPr/>
            </p:nvSpPr>
            <p:spPr>
              <a:xfrm>
                <a:off x="6022181" y="4695409"/>
                <a:ext cx="526106" cy="276999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en-GB" sz="1200" dirty="0" smtClean="0"/>
                  <a:t>50ms</a:t>
                </a:r>
                <a:endParaRPr lang="en-GB" sz="1200" dirty="0"/>
              </a:p>
            </p:txBody>
          </p:sp>
        </p:grpSp>
      </p:grpSp>
      <p:sp>
        <p:nvSpPr>
          <p:cNvPr id="7" name="Title 1"/>
          <p:cNvSpPr txBox="1">
            <a:spLocks/>
          </p:cNvSpPr>
          <p:nvPr/>
        </p:nvSpPr>
        <p:spPr>
          <a:xfrm>
            <a:off x="262467" y="272796"/>
            <a:ext cx="7069666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LV power conversion stage design</a:t>
            </a:r>
          </a:p>
          <a:p>
            <a:pPr algn="l"/>
            <a:r>
              <a:rPr lang="en-US" sz="2500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- </a:t>
            </a:r>
            <a:r>
              <a:rPr lang="en-US" sz="2200" i="1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AC line filter (by </a:t>
            </a:r>
            <a:r>
              <a:rPr lang="en-US" sz="2200" i="1" dirty="0" err="1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Jema</a:t>
            </a:r>
            <a:r>
              <a:rPr lang="en-US" sz="2200" i="1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)</a:t>
            </a:r>
          </a:p>
        </p:txBody>
      </p:sp>
      <p:sp>
        <p:nvSpPr>
          <p:cNvPr id="13" name="Rectangle 9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en-US"/>
          </a:p>
        </p:txBody>
      </p:sp>
      <p:sp>
        <p:nvSpPr>
          <p:cNvPr id="14" name="Rectangle 15"/>
          <p:cNvSpPr>
            <a:spLocks noChangeArrowheads="1"/>
          </p:cNvSpPr>
          <p:nvPr/>
        </p:nvSpPr>
        <p:spPr bwMode="auto">
          <a:xfrm>
            <a:off x="0" y="457200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en-US"/>
          </a:p>
        </p:txBody>
      </p:sp>
      <p:pic>
        <p:nvPicPr>
          <p:cNvPr id="2051" name="Imagen 1" descr="cid:image001.jpg@01D375AA.C71CF450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658" y="2331740"/>
            <a:ext cx="3256190" cy="33211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cxnSp>
        <p:nvCxnSpPr>
          <p:cNvPr id="4" name="Straight Arrow Connector 3"/>
          <p:cNvCxnSpPr>
            <a:stCxn id="2" idx="4"/>
          </p:cNvCxnSpPr>
          <p:nvPr/>
        </p:nvCxnSpPr>
        <p:spPr>
          <a:xfrm>
            <a:off x="3609600" y="3360148"/>
            <a:ext cx="155749" cy="178928"/>
          </a:xfrm>
          <a:prstGeom prst="straightConnector1">
            <a:avLst/>
          </a:prstGeom>
          <a:ln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7" name="TextBox 26"/>
          <p:cNvSpPr txBox="1"/>
          <p:nvPr/>
        </p:nvSpPr>
        <p:spPr>
          <a:xfrm>
            <a:off x="166454" y="1498557"/>
            <a:ext cx="252466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b="1" u="sng" dirty="0" smtClean="0"/>
              <a:t>Start-up with Pre-charge</a:t>
            </a:r>
            <a:endParaRPr lang="en-GB" b="1" u="sng" dirty="0"/>
          </a:p>
        </p:txBody>
      </p:sp>
      <p:cxnSp>
        <p:nvCxnSpPr>
          <p:cNvPr id="16" name="Straight Arrow Connector 15"/>
          <p:cNvCxnSpPr>
            <a:stCxn id="15" idx="4"/>
          </p:cNvCxnSpPr>
          <p:nvPr/>
        </p:nvCxnSpPr>
        <p:spPr>
          <a:xfrm>
            <a:off x="6491655" y="3346288"/>
            <a:ext cx="955501" cy="1760102"/>
          </a:xfrm>
          <a:prstGeom prst="straightConnector1">
            <a:avLst/>
          </a:prstGeom>
          <a:ln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grpSp>
        <p:nvGrpSpPr>
          <p:cNvPr id="33" name="Group 32"/>
          <p:cNvGrpSpPr/>
          <p:nvPr/>
        </p:nvGrpSpPr>
        <p:grpSpPr>
          <a:xfrm>
            <a:off x="3453850" y="1041413"/>
            <a:ext cx="3569941" cy="2318735"/>
            <a:chOff x="3453850" y="1041413"/>
            <a:chExt cx="3569941" cy="2318735"/>
          </a:xfrm>
        </p:grpSpPr>
        <p:pic>
          <p:nvPicPr>
            <p:cNvPr id="2053" name="Picture 5"/>
            <p:cNvPicPr>
              <a:picLocks noChangeAspect="1" noChangeArrowheads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492056" y="1041413"/>
              <a:ext cx="3531735" cy="2253419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2" name="Oval 1"/>
            <p:cNvSpPr/>
            <p:nvPr/>
          </p:nvSpPr>
          <p:spPr>
            <a:xfrm>
              <a:off x="3453850" y="1121229"/>
              <a:ext cx="311499" cy="2238919"/>
            </a:xfrm>
            <a:prstGeom prst="ellipse">
              <a:avLst/>
            </a:prstGeom>
            <a:noFill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  <p:sp>
          <p:nvSpPr>
            <p:cNvPr id="15" name="Oval 14"/>
            <p:cNvSpPr/>
            <p:nvPr/>
          </p:nvSpPr>
          <p:spPr>
            <a:xfrm>
              <a:off x="6413780" y="1107369"/>
              <a:ext cx="155750" cy="2238919"/>
            </a:xfrm>
            <a:prstGeom prst="ellipse">
              <a:avLst/>
            </a:prstGeom>
            <a:noFill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  <p:sp>
          <p:nvSpPr>
            <p:cNvPr id="10" name="TextBox 9"/>
            <p:cNvSpPr txBox="1"/>
            <p:nvPr/>
          </p:nvSpPr>
          <p:spPr>
            <a:xfrm>
              <a:off x="4230462" y="1163338"/>
              <a:ext cx="1027461" cy="32316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GB" sz="1500" dirty="0" smtClean="0">
                  <a:solidFill>
                    <a:srgbClr val="0066FF"/>
                  </a:solidFill>
                </a:rPr>
                <a:t>Pre-charge</a:t>
              </a:r>
              <a:endParaRPr lang="en-GB" sz="1500" dirty="0">
                <a:solidFill>
                  <a:srgbClr val="0066FF"/>
                </a:solidFill>
              </a:endParaRPr>
            </a:p>
          </p:txBody>
        </p:sp>
        <p:sp>
          <p:nvSpPr>
            <p:cNvPr id="25" name="TextBox 24"/>
            <p:cNvSpPr txBox="1"/>
            <p:nvPr/>
          </p:nvSpPr>
          <p:spPr>
            <a:xfrm>
              <a:off x="5362106" y="1175392"/>
              <a:ext cx="556563" cy="32316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GB" sz="1500" dirty="0" smtClean="0">
                  <a:solidFill>
                    <a:srgbClr val="FF0000"/>
                  </a:solidFill>
                </a:rPr>
                <a:t>MCB</a:t>
              </a:r>
              <a:endParaRPr lang="en-GB" sz="1500" dirty="0">
                <a:solidFill>
                  <a:srgbClr val="FF0000"/>
                </a:solidFill>
              </a:endParaRPr>
            </a:p>
          </p:txBody>
        </p:sp>
        <p:sp>
          <p:nvSpPr>
            <p:cNvPr id="26" name="TextBox 25"/>
            <p:cNvSpPr txBox="1"/>
            <p:nvPr/>
          </p:nvSpPr>
          <p:spPr>
            <a:xfrm>
              <a:off x="4584494" y="2488088"/>
              <a:ext cx="702436" cy="32316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GB" sz="1500" dirty="0" smtClean="0">
                  <a:solidFill>
                    <a:srgbClr val="FF0000"/>
                  </a:solidFill>
                </a:rPr>
                <a:t>I</a:t>
              </a:r>
              <a:r>
                <a:rPr lang="en-GB" sz="1500" baseline="-25000" dirty="0" smtClean="0">
                  <a:solidFill>
                    <a:srgbClr val="FF0000"/>
                  </a:solidFill>
                </a:rPr>
                <a:t>R</a:t>
              </a:r>
              <a:r>
                <a:rPr lang="en-GB" sz="1500" dirty="0" smtClean="0">
                  <a:solidFill>
                    <a:srgbClr val="FF0000"/>
                  </a:solidFill>
                </a:rPr>
                <a:t>,</a:t>
              </a:r>
              <a:r>
                <a:rPr lang="en-GB" sz="1500" dirty="0" smtClean="0">
                  <a:solidFill>
                    <a:srgbClr val="0066FF"/>
                  </a:solidFill>
                </a:rPr>
                <a:t> I</a:t>
              </a:r>
              <a:r>
                <a:rPr lang="en-GB" sz="1500" baseline="-25000" dirty="0" smtClean="0">
                  <a:solidFill>
                    <a:srgbClr val="0066FF"/>
                  </a:solidFill>
                </a:rPr>
                <a:t>S</a:t>
              </a:r>
              <a:r>
                <a:rPr lang="en-GB" sz="1500" dirty="0" smtClean="0">
                  <a:solidFill>
                    <a:srgbClr val="0066FF"/>
                  </a:solidFill>
                </a:rPr>
                <a:t>, </a:t>
              </a:r>
              <a:r>
                <a:rPr lang="en-GB" sz="1500" dirty="0" smtClean="0">
                  <a:solidFill>
                    <a:srgbClr val="00E100"/>
                  </a:solidFill>
                </a:rPr>
                <a:t>I</a:t>
              </a:r>
              <a:r>
                <a:rPr lang="en-GB" sz="1500" baseline="-25000" dirty="0" smtClean="0">
                  <a:solidFill>
                    <a:srgbClr val="00E100"/>
                  </a:solidFill>
                </a:rPr>
                <a:t>T</a:t>
              </a:r>
              <a:endParaRPr lang="en-GB" sz="1500" baseline="-25000" dirty="0">
                <a:solidFill>
                  <a:srgbClr val="00E100"/>
                </a:solidFill>
              </a:endParaRPr>
            </a:p>
          </p:txBody>
        </p:sp>
        <p:cxnSp>
          <p:nvCxnSpPr>
            <p:cNvPr id="28" name="Straight Arrow Connector 27"/>
            <p:cNvCxnSpPr/>
            <p:nvPr/>
          </p:nvCxnSpPr>
          <p:spPr>
            <a:xfrm>
              <a:off x="4049225" y="2499553"/>
              <a:ext cx="0" cy="150117"/>
            </a:xfrm>
            <a:prstGeom prst="straightConnector1">
              <a:avLst/>
            </a:prstGeom>
            <a:ln w="9525">
              <a:solidFill>
                <a:schemeClr val="tx1"/>
              </a:solidFill>
              <a:headEnd type="triangle" w="sm" len="sm"/>
              <a:tailEnd type="triangle" w="sm" len="sm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35" name="TextBox 34"/>
            <p:cNvSpPr txBox="1"/>
            <p:nvPr/>
          </p:nvSpPr>
          <p:spPr>
            <a:xfrm>
              <a:off x="4015493" y="2438429"/>
              <a:ext cx="540533" cy="27699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GB" sz="1200" dirty="0" smtClean="0"/>
                <a:t>0.5kA</a:t>
              </a:r>
              <a:endParaRPr lang="en-GB" sz="1200" dirty="0"/>
            </a:p>
          </p:txBody>
        </p:sp>
        <p:cxnSp>
          <p:nvCxnSpPr>
            <p:cNvPr id="36" name="Straight Arrow Connector 35"/>
            <p:cNvCxnSpPr/>
            <p:nvPr/>
          </p:nvCxnSpPr>
          <p:spPr>
            <a:xfrm flipH="1">
              <a:off x="5552284" y="2488088"/>
              <a:ext cx="467516" cy="0"/>
            </a:xfrm>
            <a:prstGeom prst="straightConnector1">
              <a:avLst/>
            </a:prstGeom>
            <a:ln w="9525">
              <a:solidFill>
                <a:schemeClr val="tx1"/>
              </a:solidFill>
              <a:headEnd type="triangle" w="sm" len="sm"/>
              <a:tailEnd type="triangle" w="sm" len="sm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39" name="TextBox 38"/>
            <p:cNvSpPr txBox="1"/>
            <p:nvPr/>
          </p:nvSpPr>
          <p:spPr>
            <a:xfrm>
              <a:off x="5612513" y="2257651"/>
              <a:ext cx="324128" cy="27699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GB" sz="1200" dirty="0" smtClean="0"/>
                <a:t>5s</a:t>
              </a:r>
              <a:endParaRPr lang="en-GB" sz="1200" dirty="0"/>
            </a:p>
          </p:txBody>
        </p:sp>
      </p:grpSp>
    </p:spTree>
    <p:extLst>
      <p:ext uri="{BB962C8B-B14F-4D97-AF65-F5344CB8AC3E}">
        <p14:creationId xmlns:p14="http://schemas.microsoft.com/office/powerpoint/2010/main" val="110792025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1"/>
          <p:cNvSpPr txBox="1">
            <a:spLocks/>
          </p:cNvSpPr>
          <p:nvPr/>
        </p:nvSpPr>
        <p:spPr>
          <a:xfrm>
            <a:off x="178242" y="272796"/>
            <a:ext cx="7257273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LV power conversion stage design</a:t>
            </a:r>
          </a:p>
          <a:p>
            <a:pPr algn="l"/>
            <a:r>
              <a:rPr lang="en-US" sz="2500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- </a:t>
            </a:r>
            <a:r>
              <a:rPr lang="en-US" sz="2200" i="1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Power stacks (by </a:t>
            </a:r>
            <a:r>
              <a:rPr lang="en-US" sz="2200" i="1" dirty="0" err="1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Semikron</a:t>
            </a:r>
            <a:r>
              <a:rPr lang="en-US" sz="2200" i="1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)</a:t>
            </a:r>
          </a:p>
        </p:txBody>
      </p:sp>
      <p:sp>
        <p:nvSpPr>
          <p:cNvPr id="13" name="Rectangle 9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en-US"/>
          </a:p>
        </p:txBody>
      </p:sp>
      <p:sp>
        <p:nvSpPr>
          <p:cNvPr id="14" name="Rectangle 15"/>
          <p:cNvSpPr>
            <a:spLocks noChangeArrowheads="1"/>
          </p:cNvSpPr>
          <p:nvPr/>
        </p:nvSpPr>
        <p:spPr bwMode="auto">
          <a:xfrm>
            <a:off x="0" y="457200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en-US"/>
          </a:p>
        </p:txBody>
      </p:sp>
      <p:pic>
        <p:nvPicPr>
          <p:cNvPr id="9" name="Picture 8"/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36245"/>
          <a:stretch/>
        </p:blipFill>
        <p:spPr bwMode="auto">
          <a:xfrm>
            <a:off x="135473" y="1126059"/>
            <a:ext cx="8852118" cy="3616208"/>
          </a:xfrm>
          <a:prstGeom prst="rect">
            <a:avLst/>
          </a:prstGeom>
          <a:noFill/>
        </p:spPr>
      </p:pic>
      <p:cxnSp>
        <p:nvCxnSpPr>
          <p:cNvPr id="4" name="Straight Arrow Connector 3"/>
          <p:cNvCxnSpPr/>
          <p:nvPr/>
        </p:nvCxnSpPr>
        <p:spPr>
          <a:xfrm flipV="1">
            <a:off x="3501189" y="4138864"/>
            <a:ext cx="1335506" cy="1206804"/>
          </a:xfrm>
          <a:prstGeom prst="straightConnector1">
            <a:avLst/>
          </a:prstGeom>
          <a:ln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6" name="TextBox 5"/>
          <p:cNvSpPr txBox="1"/>
          <p:nvPr/>
        </p:nvSpPr>
        <p:spPr>
          <a:xfrm>
            <a:off x="2104729" y="5384002"/>
            <a:ext cx="2064213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1600" b="1" dirty="0" smtClean="0"/>
              <a:t>H-bridge (DC/AC) (x6)</a:t>
            </a:r>
            <a:endParaRPr lang="en-GB" sz="1600" b="1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8243" y="1162545"/>
            <a:ext cx="4393757" cy="2914527"/>
          </a:xfrm>
          <a:prstGeom prst="rect">
            <a:avLst/>
          </a:prstGeom>
          <a:noFill/>
          <a:ln w="28575">
            <a:solidFill>
              <a:schemeClr val="accent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</p:pic>
      <p:pic>
        <p:nvPicPr>
          <p:cNvPr id="1028" name="Picture 4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452672" y="3626953"/>
            <a:ext cx="4426059" cy="3088359"/>
          </a:xfrm>
          <a:prstGeom prst="rect">
            <a:avLst/>
          </a:prstGeom>
          <a:noFill/>
          <a:ln w="38100">
            <a:solidFill>
              <a:srgbClr val="FF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65926386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76" name="Picture 4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4194" y="1130427"/>
            <a:ext cx="4489038" cy="149634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078" name="Picture 6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8242" y="2464118"/>
            <a:ext cx="2333625" cy="15335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" name="Title 1"/>
          <p:cNvSpPr txBox="1">
            <a:spLocks/>
          </p:cNvSpPr>
          <p:nvPr/>
        </p:nvSpPr>
        <p:spPr>
          <a:xfrm>
            <a:off x="178242" y="272796"/>
            <a:ext cx="7257273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LV power conversion stage design</a:t>
            </a:r>
          </a:p>
          <a:p>
            <a:pPr algn="l"/>
            <a:r>
              <a:rPr lang="en-US" sz="2500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- </a:t>
            </a:r>
            <a:r>
              <a:rPr lang="en-US" sz="2200" i="1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Power stacks (by </a:t>
            </a:r>
            <a:r>
              <a:rPr lang="en-US" sz="2200" i="1" dirty="0" err="1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Semikron</a:t>
            </a:r>
            <a:r>
              <a:rPr lang="en-US" sz="2200" i="1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)</a:t>
            </a:r>
          </a:p>
        </p:txBody>
      </p:sp>
      <p:sp>
        <p:nvSpPr>
          <p:cNvPr id="13" name="Rectangle 9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en-US"/>
          </a:p>
        </p:txBody>
      </p:sp>
      <p:sp>
        <p:nvSpPr>
          <p:cNvPr id="14" name="Rectangle 15"/>
          <p:cNvSpPr>
            <a:spLocks noChangeArrowheads="1"/>
          </p:cNvSpPr>
          <p:nvPr/>
        </p:nvSpPr>
        <p:spPr bwMode="auto">
          <a:xfrm>
            <a:off x="0" y="457200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en-US"/>
          </a:p>
        </p:txBody>
      </p:sp>
      <p:sp>
        <p:nvSpPr>
          <p:cNvPr id="10" name="TextBox 9"/>
          <p:cNvSpPr txBox="1"/>
          <p:nvPr/>
        </p:nvSpPr>
        <p:spPr>
          <a:xfrm>
            <a:off x="5484018" y="5852425"/>
            <a:ext cx="3477101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1400" i="1" u="sng" dirty="0" smtClean="0"/>
              <a:t>For further details, see:</a:t>
            </a:r>
          </a:p>
          <a:p>
            <a:r>
              <a:rPr lang="en-GB" sz="1400" i="1" dirty="0" smtClean="0"/>
              <a:t>“Technical Report for project ESS Full Scale Klystron Modulator”, rev. 4, Report issued by </a:t>
            </a:r>
            <a:r>
              <a:rPr lang="en-GB" sz="1400" i="1" dirty="0" err="1" smtClean="0"/>
              <a:t>Semikron</a:t>
            </a:r>
            <a:r>
              <a:rPr lang="en-GB" sz="1400" i="1" dirty="0" smtClean="0"/>
              <a:t> on 20/01/2017</a:t>
            </a:r>
            <a:endParaRPr lang="en-GB" sz="1400" i="1" dirty="0"/>
          </a:p>
        </p:txBody>
      </p:sp>
      <p:pic>
        <p:nvPicPr>
          <p:cNvPr id="3077" name="Picture 5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019092" y="1237920"/>
            <a:ext cx="3722572" cy="114725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079" name="Picture 7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2997" y="3864864"/>
            <a:ext cx="4815035" cy="294166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" name="TextBox 1"/>
          <p:cNvSpPr txBox="1"/>
          <p:nvPr/>
        </p:nvSpPr>
        <p:spPr>
          <a:xfrm>
            <a:off x="2106692" y="3145536"/>
            <a:ext cx="81035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b="1" dirty="0" smtClean="0">
                <a:solidFill>
                  <a:srgbClr val="FF0000"/>
                </a:solidFill>
              </a:rPr>
              <a:t>AC/DC</a:t>
            </a:r>
            <a:endParaRPr lang="en-GB" b="1" dirty="0">
              <a:solidFill>
                <a:srgbClr val="FF0000"/>
              </a:solidFill>
            </a:endParaRPr>
          </a:p>
        </p:txBody>
      </p:sp>
      <p:sp>
        <p:nvSpPr>
          <p:cNvPr id="18" name="TextBox 17"/>
          <p:cNvSpPr txBox="1"/>
          <p:nvPr/>
        </p:nvSpPr>
        <p:spPr>
          <a:xfrm>
            <a:off x="5304506" y="3166348"/>
            <a:ext cx="81945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b="1" dirty="0">
                <a:solidFill>
                  <a:srgbClr val="FF0000"/>
                </a:solidFill>
              </a:rPr>
              <a:t>D</a:t>
            </a:r>
            <a:r>
              <a:rPr lang="en-GB" b="1" dirty="0" smtClean="0">
                <a:solidFill>
                  <a:srgbClr val="FF0000"/>
                </a:solidFill>
              </a:rPr>
              <a:t>C/DC</a:t>
            </a:r>
            <a:endParaRPr lang="en-GB" b="1" dirty="0">
              <a:solidFill>
                <a:srgbClr val="FF0000"/>
              </a:solidFill>
            </a:endParaRPr>
          </a:p>
        </p:txBody>
      </p:sp>
      <p:pic>
        <p:nvPicPr>
          <p:cNvPr id="3080" name="Picture 8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571438" y="2507099"/>
            <a:ext cx="2333625" cy="12001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082" name="Picture 10"/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828031" y="3882505"/>
            <a:ext cx="4313961" cy="196992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2" name="TextBox 21"/>
          <p:cNvSpPr txBox="1"/>
          <p:nvPr/>
        </p:nvSpPr>
        <p:spPr>
          <a:xfrm>
            <a:off x="3059585" y="2776204"/>
            <a:ext cx="215610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b="1" u="sng" dirty="0" smtClean="0"/>
              <a:t>Thermal calculations</a:t>
            </a:r>
            <a:endParaRPr lang="en-GB" b="1" u="sng" dirty="0"/>
          </a:p>
        </p:txBody>
      </p:sp>
      <p:sp>
        <p:nvSpPr>
          <p:cNvPr id="3" name="TextBox 2"/>
          <p:cNvSpPr txBox="1"/>
          <p:nvPr/>
        </p:nvSpPr>
        <p:spPr>
          <a:xfrm>
            <a:off x="7117291" y="2108180"/>
            <a:ext cx="2026709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1200" dirty="0" smtClean="0"/>
              <a:t>modules disposal on heatsink</a:t>
            </a:r>
            <a:endParaRPr lang="en-GB" sz="1200" dirty="0"/>
          </a:p>
        </p:txBody>
      </p:sp>
      <p:sp>
        <p:nvSpPr>
          <p:cNvPr id="24" name="TextBox 23"/>
          <p:cNvSpPr txBox="1"/>
          <p:nvPr/>
        </p:nvSpPr>
        <p:spPr>
          <a:xfrm>
            <a:off x="5928786" y="1297603"/>
            <a:ext cx="602857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1200" b="1" dirty="0" smtClean="0">
                <a:solidFill>
                  <a:srgbClr val="FF0000"/>
                </a:solidFill>
              </a:rPr>
              <a:t>AC/DC</a:t>
            </a:r>
            <a:endParaRPr lang="en-GB" sz="1200" b="1" dirty="0">
              <a:solidFill>
                <a:srgbClr val="FF0000"/>
              </a:solidFill>
            </a:endParaRPr>
          </a:p>
        </p:txBody>
      </p:sp>
      <p:sp>
        <p:nvSpPr>
          <p:cNvPr id="25" name="TextBox 24"/>
          <p:cNvSpPr txBox="1"/>
          <p:nvPr/>
        </p:nvSpPr>
        <p:spPr>
          <a:xfrm>
            <a:off x="7588748" y="1297602"/>
            <a:ext cx="609462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1200" b="1" dirty="0">
                <a:solidFill>
                  <a:srgbClr val="FF0000"/>
                </a:solidFill>
              </a:rPr>
              <a:t>D</a:t>
            </a:r>
            <a:r>
              <a:rPr lang="en-GB" sz="1200" b="1" dirty="0" smtClean="0">
                <a:solidFill>
                  <a:srgbClr val="FF0000"/>
                </a:solidFill>
              </a:rPr>
              <a:t>C/DC</a:t>
            </a:r>
            <a:endParaRPr lang="en-GB" sz="1200" b="1" dirty="0">
              <a:solidFill>
                <a:srgbClr val="FF0000"/>
              </a:solidFill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4804089" y="2270224"/>
            <a:ext cx="2035623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1200" dirty="0" err="1" smtClean="0"/>
              <a:t>R</a:t>
            </a:r>
            <a:r>
              <a:rPr lang="en-GB" sz="1200" baseline="-25000" dirty="0" err="1" smtClean="0"/>
              <a:t>thH</a:t>
            </a:r>
            <a:r>
              <a:rPr lang="en-GB" sz="1200" dirty="0" smtClean="0"/>
              <a:t> = 0.06 °C/W per module @ 10 l/min water flow</a:t>
            </a:r>
            <a:endParaRPr lang="en-GB" sz="1200" dirty="0"/>
          </a:p>
        </p:txBody>
      </p:sp>
    </p:spTree>
    <p:extLst>
      <p:ext uri="{BB962C8B-B14F-4D97-AF65-F5344CB8AC3E}">
        <p14:creationId xmlns:p14="http://schemas.microsoft.com/office/powerpoint/2010/main" val="169096313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100" name="Picture 4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501058" y="2520148"/>
            <a:ext cx="3580943" cy="204509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" name="Title 1"/>
          <p:cNvSpPr txBox="1">
            <a:spLocks/>
          </p:cNvSpPr>
          <p:nvPr/>
        </p:nvSpPr>
        <p:spPr>
          <a:xfrm>
            <a:off x="178242" y="272796"/>
            <a:ext cx="7257273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LV power conversion stage design</a:t>
            </a:r>
          </a:p>
          <a:p>
            <a:pPr algn="l"/>
            <a:r>
              <a:rPr lang="en-US" sz="2500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- </a:t>
            </a:r>
            <a:r>
              <a:rPr lang="en-US" sz="2200" i="1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Power stacks (by </a:t>
            </a:r>
            <a:r>
              <a:rPr lang="en-US" sz="2200" i="1" dirty="0" err="1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Semikron</a:t>
            </a:r>
            <a:r>
              <a:rPr lang="en-US" sz="2200" i="1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)</a:t>
            </a:r>
          </a:p>
        </p:txBody>
      </p:sp>
      <p:sp>
        <p:nvSpPr>
          <p:cNvPr id="13" name="Rectangle 9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en-US"/>
          </a:p>
        </p:txBody>
      </p:sp>
      <p:sp>
        <p:nvSpPr>
          <p:cNvPr id="14" name="Rectangle 15"/>
          <p:cNvSpPr>
            <a:spLocks noChangeArrowheads="1"/>
          </p:cNvSpPr>
          <p:nvPr/>
        </p:nvSpPr>
        <p:spPr bwMode="auto">
          <a:xfrm>
            <a:off x="0" y="457200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en-US"/>
          </a:p>
        </p:txBody>
      </p:sp>
      <p:sp>
        <p:nvSpPr>
          <p:cNvPr id="10" name="TextBox 9"/>
          <p:cNvSpPr txBox="1"/>
          <p:nvPr/>
        </p:nvSpPr>
        <p:spPr>
          <a:xfrm>
            <a:off x="9004" y="5906669"/>
            <a:ext cx="3477101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1400" i="1" u="sng" dirty="0" smtClean="0"/>
              <a:t>For further details, see:</a:t>
            </a:r>
          </a:p>
          <a:p>
            <a:r>
              <a:rPr lang="en-GB" sz="1400" i="1" dirty="0" smtClean="0"/>
              <a:t>“Technical Report for project ESS Full Scale Klystron Modulator”, rev. 4, Report issued by </a:t>
            </a:r>
            <a:r>
              <a:rPr lang="en-GB" sz="1400" i="1" dirty="0" err="1" smtClean="0"/>
              <a:t>Semikron</a:t>
            </a:r>
            <a:r>
              <a:rPr lang="en-GB" sz="1400" i="1" dirty="0" smtClean="0"/>
              <a:t> on 20/01/2017</a:t>
            </a:r>
            <a:endParaRPr lang="en-GB" sz="1400" i="1" dirty="0"/>
          </a:p>
        </p:txBody>
      </p:sp>
      <p:sp>
        <p:nvSpPr>
          <p:cNvPr id="3" name="TextBox 2"/>
          <p:cNvSpPr txBox="1"/>
          <p:nvPr/>
        </p:nvSpPr>
        <p:spPr>
          <a:xfrm>
            <a:off x="3522677" y="3998890"/>
            <a:ext cx="1887055" cy="1277273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171450" indent="-171450">
              <a:buFontTx/>
              <a:buChar char="-"/>
            </a:pPr>
            <a:r>
              <a:rPr lang="en-GB" sz="1100" dirty="0" err="1" smtClean="0"/>
              <a:t>Fsw</a:t>
            </a:r>
            <a:r>
              <a:rPr lang="en-GB" sz="1100" dirty="0" smtClean="0"/>
              <a:t>		= 15kHz</a:t>
            </a:r>
          </a:p>
          <a:p>
            <a:pPr marL="171450" indent="-171450">
              <a:buFontTx/>
              <a:buChar char="-"/>
            </a:pPr>
            <a:r>
              <a:rPr lang="en-GB" sz="1100" dirty="0" err="1" smtClean="0"/>
              <a:t>Uin</a:t>
            </a:r>
            <a:r>
              <a:rPr lang="en-GB" sz="1100" dirty="0" smtClean="0"/>
              <a:t> 		= 1000V</a:t>
            </a:r>
          </a:p>
          <a:p>
            <a:pPr marL="171450" indent="-171450">
              <a:buFontTx/>
              <a:buChar char="-"/>
            </a:pPr>
            <a:r>
              <a:rPr lang="en-GB" sz="1100" dirty="0" err="1" smtClean="0"/>
              <a:t>Uout</a:t>
            </a:r>
            <a:r>
              <a:rPr lang="en-GB" sz="1100" dirty="0" smtClean="0"/>
              <a:t>		= 1000V max.</a:t>
            </a:r>
          </a:p>
          <a:p>
            <a:pPr marL="171450" indent="-171450">
              <a:buFontTx/>
              <a:buChar char="-"/>
            </a:pPr>
            <a:r>
              <a:rPr lang="en-GB" sz="1100" dirty="0" err="1" smtClean="0"/>
              <a:t>Iout</a:t>
            </a:r>
            <a:r>
              <a:rPr lang="en-GB" sz="1100" dirty="0" smtClean="0"/>
              <a:t> 		= 2600Apk</a:t>
            </a:r>
          </a:p>
          <a:p>
            <a:pPr marL="171450" indent="-171450">
              <a:buFontTx/>
              <a:buChar char="-"/>
            </a:pPr>
            <a:r>
              <a:rPr lang="en-GB" sz="1100" dirty="0" err="1" smtClean="0"/>
              <a:t>Tpulse</a:t>
            </a:r>
            <a:r>
              <a:rPr lang="en-GB" sz="1100" dirty="0" smtClean="0"/>
              <a:t> 	= 3.5ms</a:t>
            </a:r>
          </a:p>
          <a:p>
            <a:pPr marL="171450" indent="-171450">
              <a:buFontTx/>
              <a:buChar char="-"/>
            </a:pPr>
            <a:r>
              <a:rPr lang="en-GB" sz="1100" dirty="0" smtClean="0"/>
              <a:t>PRR 		= 14Hz</a:t>
            </a:r>
          </a:p>
          <a:p>
            <a:pPr marL="171450" indent="-171450">
              <a:buFontTx/>
              <a:buChar char="-"/>
            </a:pPr>
            <a:r>
              <a:rPr lang="en-GB" sz="1100" dirty="0" smtClean="0"/>
              <a:t>TW 		= 27 °C</a:t>
            </a:r>
            <a:endParaRPr lang="en-GB" sz="1100" dirty="0"/>
          </a:p>
        </p:txBody>
      </p:sp>
      <p:pic>
        <p:nvPicPr>
          <p:cNvPr id="4099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83824" y="743491"/>
            <a:ext cx="3798177" cy="20327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101" name="Picture 5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442311" y="1533191"/>
            <a:ext cx="2000250" cy="24860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102" name="Picture 6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609552" y="4565246"/>
            <a:ext cx="3417040" cy="177629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2" name="TextBox 21"/>
          <p:cNvSpPr txBox="1"/>
          <p:nvPr/>
        </p:nvSpPr>
        <p:spPr>
          <a:xfrm>
            <a:off x="3139825" y="1079554"/>
            <a:ext cx="2156103" cy="369332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r>
              <a:rPr lang="en-GB" b="1" u="sng" dirty="0" smtClean="0"/>
              <a:t>Thermal calculations</a:t>
            </a:r>
            <a:endParaRPr lang="en-GB" b="1" u="sng" dirty="0"/>
          </a:p>
        </p:txBody>
      </p:sp>
      <p:sp>
        <p:nvSpPr>
          <p:cNvPr id="2" name="TextBox 1"/>
          <p:cNvSpPr txBox="1"/>
          <p:nvPr/>
        </p:nvSpPr>
        <p:spPr>
          <a:xfrm>
            <a:off x="178242" y="2591538"/>
            <a:ext cx="100771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b="1" dirty="0" smtClean="0">
                <a:solidFill>
                  <a:srgbClr val="FF0000"/>
                </a:solidFill>
              </a:rPr>
              <a:t>H-bridge</a:t>
            </a:r>
            <a:endParaRPr lang="en-GB" b="1" dirty="0">
              <a:solidFill>
                <a:srgbClr val="FF0000"/>
              </a:solidFill>
            </a:endParaRPr>
          </a:p>
        </p:txBody>
      </p:sp>
      <p:pic>
        <p:nvPicPr>
          <p:cNvPr id="4098" name="Picture 2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49220" y="1067362"/>
            <a:ext cx="3078293" cy="259358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9" name="Group 8"/>
          <p:cNvGrpSpPr/>
          <p:nvPr/>
        </p:nvGrpSpPr>
        <p:grpSpPr>
          <a:xfrm>
            <a:off x="0" y="3542697"/>
            <a:ext cx="3550006" cy="2454076"/>
            <a:chOff x="0" y="3542697"/>
            <a:chExt cx="3550006" cy="2454076"/>
          </a:xfrm>
        </p:grpSpPr>
        <p:pic>
          <p:nvPicPr>
            <p:cNvPr id="4103" name="Picture 7"/>
            <p:cNvPicPr>
              <a:picLocks noChangeAspect="1" noChangeArrowheads="1"/>
            </p:cNvPicPr>
            <p:nvPr/>
          </p:nvPicPr>
          <p:blipFill>
            <a:blip r:embed="rId7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0" y="3542697"/>
              <a:ext cx="3550006" cy="2454076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6" name="4-Point Star 5"/>
            <p:cNvSpPr/>
            <p:nvPr/>
          </p:nvSpPr>
          <p:spPr>
            <a:xfrm>
              <a:off x="755396" y="3718101"/>
              <a:ext cx="209804" cy="232615"/>
            </a:xfrm>
            <a:prstGeom prst="star4">
              <a:avLst/>
            </a:prstGeom>
            <a:solidFill>
              <a:srgbClr val="FF0000"/>
            </a:solidFill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</p:grpSp>
      <p:grpSp>
        <p:nvGrpSpPr>
          <p:cNvPr id="8" name="Group 7"/>
          <p:cNvGrpSpPr/>
          <p:nvPr/>
        </p:nvGrpSpPr>
        <p:grpSpPr>
          <a:xfrm>
            <a:off x="3486105" y="5220777"/>
            <a:ext cx="2134407" cy="1611148"/>
            <a:chOff x="3486105" y="5220777"/>
            <a:chExt cx="2134407" cy="1611148"/>
          </a:xfrm>
        </p:grpSpPr>
        <p:pic>
          <p:nvPicPr>
            <p:cNvPr id="4104" name="Picture 8"/>
            <p:cNvPicPr>
              <a:picLocks noChangeAspect="1" noChangeArrowheads="1"/>
            </p:cNvPicPr>
            <p:nvPr/>
          </p:nvPicPr>
          <p:blipFill>
            <a:blip r:embed="rId8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486105" y="5276163"/>
              <a:ext cx="2134407" cy="155576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29" name="4-Point Star 28"/>
            <p:cNvSpPr/>
            <p:nvPr/>
          </p:nvSpPr>
          <p:spPr>
            <a:xfrm>
              <a:off x="5176306" y="5220777"/>
              <a:ext cx="209804" cy="232615"/>
            </a:xfrm>
            <a:prstGeom prst="star4">
              <a:avLst/>
            </a:prstGeom>
            <a:solidFill>
              <a:srgbClr val="FF0000"/>
            </a:solidFill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</p:grpSp>
    </p:spTree>
    <p:extLst>
      <p:ext uri="{BB962C8B-B14F-4D97-AF65-F5344CB8AC3E}">
        <p14:creationId xmlns:p14="http://schemas.microsoft.com/office/powerpoint/2010/main" val="100233835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160" name="Picture 16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495712" y="3278366"/>
            <a:ext cx="2802430" cy="15926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161" name="Picture 17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271236" y="2901627"/>
            <a:ext cx="2870870" cy="393877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" name="Title 1"/>
          <p:cNvSpPr txBox="1">
            <a:spLocks/>
          </p:cNvSpPr>
          <p:nvPr/>
        </p:nvSpPr>
        <p:spPr>
          <a:xfrm>
            <a:off x="178242" y="272796"/>
            <a:ext cx="7257273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LV power conversion stage design</a:t>
            </a:r>
          </a:p>
          <a:p>
            <a:pPr algn="l"/>
            <a:r>
              <a:rPr lang="en-US" sz="2500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- </a:t>
            </a:r>
            <a:r>
              <a:rPr lang="en-US" sz="2200" i="1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AC line and DC inductors (by </a:t>
            </a:r>
            <a:r>
              <a:rPr lang="en-US" sz="2200" i="1" dirty="0" err="1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MagComp</a:t>
            </a:r>
            <a:r>
              <a:rPr lang="en-US" sz="2200" i="1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)</a:t>
            </a:r>
          </a:p>
        </p:txBody>
      </p:sp>
      <p:sp>
        <p:nvSpPr>
          <p:cNvPr id="13" name="Rectangle 9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en-US"/>
          </a:p>
        </p:txBody>
      </p:sp>
      <p:sp>
        <p:nvSpPr>
          <p:cNvPr id="14" name="Rectangle 15"/>
          <p:cNvSpPr>
            <a:spLocks noChangeArrowheads="1"/>
          </p:cNvSpPr>
          <p:nvPr/>
        </p:nvSpPr>
        <p:spPr bwMode="auto">
          <a:xfrm>
            <a:off x="0" y="457200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en-US"/>
          </a:p>
        </p:txBody>
      </p:sp>
      <p:sp>
        <p:nvSpPr>
          <p:cNvPr id="10" name="TextBox 9"/>
          <p:cNvSpPr txBox="1"/>
          <p:nvPr/>
        </p:nvSpPr>
        <p:spPr>
          <a:xfrm>
            <a:off x="9004" y="6101741"/>
            <a:ext cx="4311562" cy="73866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1400" i="1" u="sng" dirty="0" smtClean="0"/>
              <a:t>For further details, see:</a:t>
            </a:r>
          </a:p>
          <a:p>
            <a:r>
              <a:rPr lang="en-GB" sz="1400" i="1" dirty="0" smtClean="0"/>
              <a:t>“Datasheet </a:t>
            </a:r>
            <a:r>
              <a:rPr lang="en-GB" sz="1400" i="1" dirty="0" err="1" smtClean="0"/>
              <a:t>MagChoke</a:t>
            </a:r>
            <a:r>
              <a:rPr lang="en-GB" sz="1400" i="1" dirty="0" smtClean="0"/>
              <a:t> 3*600 </a:t>
            </a:r>
            <a:r>
              <a:rPr lang="en-GB" sz="1400" i="1" dirty="0" err="1" smtClean="0"/>
              <a:t>uH</a:t>
            </a:r>
            <a:r>
              <a:rPr lang="en-GB" sz="1400" i="1" dirty="0" smtClean="0"/>
              <a:t>, 245Arms”, rev. 4, issued by </a:t>
            </a:r>
            <a:r>
              <a:rPr lang="en-GB" sz="1400" i="1" dirty="0" err="1" smtClean="0"/>
              <a:t>MagComp</a:t>
            </a:r>
            <a:r>
              <a:rPr lang="en-GB" sz="1400" i="1" dirty="0" smtClean="0"/>
              <a:t> on 24/10/2017</a:t>
            </a:r>
            <a:endParaRPr lang="en-GB" sz="1400" i="1" dirty="0"/>
          </a:p>
        </p:txBody>
      </p:sp>
      <p:pic>
        <p:nvPicPr>
          <p:cNvPr id="6147" name="Picture 3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0101" y="1125648"/>
            <a:ext cx="4193268" cy="169375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2" name="TextBox 21"/>
          <p:cNvSpPr txBox="1"/>
          <p:nvPr/>
        </p:nvSpPr>
        <p:spPr>
          <a:xfrm>
            <a:off x="1747554" y="5434585"/>
            <a:ext cx="257301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b="1" dirty="0" smtClean="0">
                <a:solidFill>
                  <a:srgbClr val="FF0000"/>
                </a:solidFill>
              </a:rPr>
              <a:t>AC line, 3-phase inductor</a:t>
            </a:r>
            <a:endParaRPr lang="en-GB" b="1" dirty="0">
              <a:solidFill>
                <a:srgbClr val="FF0000"/>
              </a:solidFill>
            </a:endParaRPr>
          </a:p>
        </p:txBody>
      </p:sp>
      <p:pic>
        <p:nvPicPr>
          <p:cNvPr id="6156" name="Picture 12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0101" y="2818195"/>
            <a:ext cx="4193268" cy="46865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157" name="Picture 13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875" y="3337656"/>
            <a:ext cx="3393453" cy="210243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158" name="Picture 14"/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306949" y="1125649"/>
            <a:ext cx="4533432" cy="48321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159" name="Picture 15"/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320566" y="1630183"/>
            <a:ext cx="4519815" cy="14178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5" name="Rectangle 34"/>
          <p:cNvSpPr/>
          <p:nvPr/>
        </p:nvSpPr>
        <p:spPr>
          <a:xfrm>
            <a:off x="5267455" y="5691430"/>
            <a:ext cx="2168060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r"/>
            <a:r>
              <a:rPr lang="en-GB" sz="1200" dirty="0" smtClean="0"/>
              <a:t>Axis symmetric cut view of the 3 cores (full 3-phase inductor)</a:t>
            </a:r>
            <a:endParaRPr lang="en-GB" sz="1200" dirty="0"/>
          </a:p>
        </p:txBody>
      </p:sp>
      <p:sp>
        <p:nvSpPr>
          <p:cNvPr id="36" name="TextBox 35"/>
          <p:cNvSpPr txBox="1"/>
          <p:nvPr/>
        </p:nvSpPr>
        <p:spPr>
          <a:xfrm>
            <a:off x="6377641" y="6100655"/>
            <a:ext cx="1008609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1200" b="1" dirty="0" smtClean="0"/>
              <a:t>Thermal plot</a:t>
            </a:r>
            <a:endParaRPr lang="en-GB" sz="1200" b="1" dirty="0"/>
          </a:p>
        </p:txBody>
      </p:sp>
      <p:sp>
        <p:nvSpPr>
          <p:cNvPr id="37" name="TextBox 36"/>
          <p:cNvSpPr txBox="1"/>
          <p:nvPr/>
        </p:nvSpPr>
        <p:spPr>
          <a:xfrm>
            <a:off x="4991931" y="4800112"/>
            <a:ext cx="1306211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GB" sz="1200" dirty="0" smtClean="0"/>
              <a:t>Note: Temperatures are in Kelvin</a:t>
            </a:r>
          </a:p>
          <a:p>
            <a:pPr algn="r"/>
            <a:r>
              <a:rPr lang="en-GB" sz="1200" dirty="0" smtClean="0">
                <a:solidFill>
                  <a:srgbClr val="CC0099"/>
                </a:solidFill>
              </a:rPr>
              <a:t>(386 K = 115 °C)</a:t>
            </a:r>
            <a:endParaRPr lang="en-GB" sz="1200" dirty="0">
              <a:solidFill>
                <a:srgbClr val="CC0099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6378676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181" name="Picture 1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728771" y="2940057"/>
            <a:ext cx="3155288" cy="390034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" name="Title 1"/>
          <p:cNvSpPr txBox="1">
            <a:spLocks/>
          </p:cNvSpPr>
          <p:nvPr/>
        </p:nvSpPr>
        <p:spPr>
          <a:xfrm>
            <a:off x="178242" y="272796"/>
            <a:ext cx="7257273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LV power conversion stage design</a:t>
            </a:r>
          </a:p>
          <a:p>
            <a:pPr algn="l"/>
            <a:r>
              <a:rPr lang="en-US" sz="2500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- </a:t>
            </a:r>
            <a:r>
              <a:rPr lang="en-US" sz="2200" i="1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AC line and DC inductors (by </a:t>
            </a:r>
            <a:r>
              <a:rPr lang="en-US" sz="2200" i="1" dirty="0" err="1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MagComp</a:t>
            </a:r>
            <a:r>
              <a:rPr lang="en-US" sz="2200" i="1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)</a:t>
            </a:r>
          </a:p>
        </p:txBody>
      </p:sp>
      <p:sp>
        <p:nvSpPr>
          <p:cNvPr id="13" name="Rectangle 9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en-US"/>
          </a:p>
        </p:txBody>
      </p:sp>
      <p:sp>
        <p:nvSpPr>
          <p:cNvPr id="14" name="Rectangle 15"/>
          <p:cNvSpPr>
            <a:spLocks noChangeArrowheads="1"/>
          </p:cNvSpPr>
          <p:nvPr/>
        </p:nvSpPr>
        <p:spPr bwMode="auto">
          <a:xfrm>
            <a:off x="0" y="457200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en-US"/>
          </a:p>
        </p:txBody>
      </p:sp>
      <p:sp>
        <p:nvSpPr>
          <p:cNvPr id="10" name="TextBox 9"/>
          <p:cNvSpPr txBox="1"/>
          <p:nvPr/>
        </p:nvSpPr>
        <p:spPr>
          <a:xfrm>
            <a:off x="9003" y="6101741"/>
            <a:ext cx="4463483" cy="73866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1400" i="1" u="sng" dirty="0" smtClean="0"/>
              <a:t>For further details, see:</a:t>
            </a:r>
          </a:p>
          <a:p>
            <a:r>
              <a:rPr lang="en-GB" sz="1400" i="1" dirty="0" smtClean="0"/>
              <a:t>“Datasheet </a:t>
            </a:r>
            <a:r>
              <a:rPr lang="en-GB" sz="1400" i="1" dirty="0" err="1" smtClean="0"/>
              <a:t>MagChoke</a:t>
            </a:r>
            <a:r>
              <a:rPr lang="en-GB" sz="1400" i="1" dirty="0" smtClean="0"/>
              <a:t> 4mH, 240Arms”, rev. 2a, Report issued by </a:t>
            </a:r>
            <a:r>
              <a:rPr lang="en-GB" sz="1400" i="1" dirty="0" err="1" smtClean="0"/>
              <a:t>MagComp</a:t>
            </a:r>
            <a:r>
              <a:rPr lang="en-GB" sz="1400" i="1" dirty="0" smtClean="0"/>
              <a:t> on 25/10/2017</a:t>
            </a:r>
            <a:endParaRPr lang="en-GB" sz="1400" i="1" dirty="0"/>
          </a:p>
        </p:txBody>
      </p:sp>
      <p:sp>
        <p:nvSpPr>
          <p:cNvPr id="22" name="TextBox 21"/>
          <p:cNvSpPr txBox="1"/>
          <p:nvPr/>
        </p:nvSpPr>
        <p:spPr>
          <a:xfrm>
            <a:off x="1747554" y="5434585"/>
            <a:ext cx="131093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b="1" dirty="0" smtClean="0">
                <a:solidFill>
                  <a:srgbClr val="FF0000"/>
                </a:solidFill>
              </a:rPr>
              <a:t>DC inductor</a:t>
            </a:r>
            <a:endParaRPr lang="en-GB" b="1" dirty="0">
              <a:solidFill>
                <a:srgbClr val="FF0000"/>
              </a:solidFill>
            </a:endParaRPr>
          </a:p>
        </p:txBody>
      </p:sp>
      <p:sp>
        <p:nvSpPr>
          <p:cNvPr id="28" name="TextBox 27"/>
          <p:cNvSpPr txBox="1"/>
          <p:nvPr/>
        </p:nvSpPr>
        <p:spPr>
          <a:xfrm>
            <a:off x="7862173" y="5269658"/>
            <a:ext cx="1306211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GB" sz="1200" dirty="0" smtClean="0"/>
              <a:t>Note: Temperatures are in Kelvin</a:t>
            </a:r>
          </a:p>
          <a:p>
            <a:pPr algn="r"/>
            <a:r>
              <a:rPr lang="en-GB" sz="1200" dirty="0" smtClean="0">
                <a:solidFill>
                  <a:srgbClr val="CC0099"/>
                </a:solidFill>
              </a:rPr>
              <a:t>(405 K = 135 °C)</a:t>
            </a:r>
            <a:endParaRPr lang="en-GB" sz="1200" dirty="0">
              <a:solidFill>
                <a:srgbClr val="CC0099"/>
              </a:solidFill>
            </a:endParaRPr>
          </a:p>
        </p:txBody>
      </p:sp>
      <p:pic>
        <p:nvPicPr>
          <p:cNvPr id="7176" name="Picture 8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517" y="1125650"/>
            <a:ext cx="4101859" cy="165527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7177" name="Picture 9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517" y="2803209"/>
            <a:ext cx="4086435" cy="45047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7178" name="Picture 10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4089" y="3297003"/>
            <a:ext cx="4076674" cy="213758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7179" name="Picture 11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283989" y="1100953"/>
            <a:ext cx="4463403" cy="51281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7180" name="Picture 12"/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282990" y="1613770"/>
            <a:ext cx="4634783" cy="145613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5" name="Rectangle 34"/>
          <p:cNvSpPr/>
          <p:nvPr/>
        </p:nvSpPr>
        <p:spPr>
          <a:xfrm>
            <a:off x="4748011" y="6034531"/>
            <a:ext cx="2168060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r"/>
            <a:r>
              <a:rPr lang="en-GB" sz="1200" dirty="0" smtClean="0"/>
              <a:t>Axis symmetric cut view of the cores (full DC inductor)</a:t>
            </a:r>
            <a:endParaRPr lang="en-GB" sz="1200" dirty="0"/>
          </a:p>
        </p:txBody>
      </p:sp>
      <p:sp>
        <p:nvSpPr>
          <p:cNvPr id="36" name="TextBox 35"/>
          <p:cNvSpPr txBox="1"/>
          <p:nvPr/>
        </p:nvSpPr>
        <p:spPr>
          <a:xfrm>
            <a:off x="5858197" y="6443756"/>
            <a:ext cx="1008609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1200" b="1" dirty="0" smtClean="0"/>
              <a:t>Thermal plot</a:t>
            </a:r>
            <a:endParaRPr lang="en-GB" sz="1200" b="1" dirty="0"/>
          </a:p>
        </p:txBody>
      </p:sp>
      <p:sp>
        <p:nvSpPr>
          <p:cNvPr id="37" name="TextBox 36"/>
          <p:cNvSpPr txBox="1"/>
          <p:nvPr/>
        </p:nvSpPr>
        <p:spPr>
          <a:xfrm>
            <a:off x="4472487" y="5143213"/>
            <a:ext cx="1306211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GB" sz="1200" dirty="0" smtClean="0"/>
              <a:t>Note: Temperatures are in Kelvin</a:t>
            </a:r>
          </a:p>
          <a:p>
            <a:pPr algn="r"/>
            <a:r>
              <a:rPr lang="en-GB" sz="1200" dirty="0" smtClean="0">
                <a:solidFill>
                  <a:srgbClr val="CC0099"/>
                </a:solidFill>
              </a:rPr>
              <a:t>(371 K = 100 °C)</a:t>
            </a:r>
            <a:endParaRPr lang="en-GB" sz="1200" dirty="0">
              <a:solidFill>
                <a:srgbClr val="CC0099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37344585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1"/>
          <p:cNvSpPr txBox="1">
            <a:spLocks/>
          </p:cNvSpPr>
          <p:nvPr/>
        </p:nvSpPr>
        <p:spPr>
          <a:xfrm>
            <a:off x="178242" y="272796"/>
            <a:ext cx="7257273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LV power conversion stage design</a:t>
            </a:r>
          </a:p>
          <a:p>
            <a:pPr algn="l"/>
            <a:r>
              <a:rPr lang="en-US" sz="2500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- </a:t>
            </a:r>
            <a:r>
              <a:rPr lang="en-US" sz="2200" i="1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DC link capacitors’ discharge systems</a:t>
            </a:r>
          </a:p>
        </p:txBody>
      </p:sp>
      <p:sp>
        <p:nvSpPr>
          <p:cNvPr id="13" name="Rectangle 9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en-US"/>
          </a:p>
        </p:txBody>
      </p:sp>
      <p:sp>
        <p:nvSpPr>
          <p:cNvPr id="14" name="Rectangle 15"/>
          <p:cNvSpPr>
            <a:spLocks noChangeArrowheads="1"/>
          </p:cNvSpPr>
          <p:nvPr/>
        </p:nvSpPr>
        <p:spPr bwMode="auto">
          <a:xfrm>
            <a:off x="0" y="457200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en-US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32203" y="1625041"/>
            <a:ext cx="5955365" cy="247323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" name="Oval 5"/>
          <p:cNvSpPr/>
          <p:nvPr/>
        </p:nvSpPr>
        <p:spPr>
          <a:xfrm>
            <a:off x="4238223" y="2108200"/>
            <a:ext cx="102002" cy="1083734"/>
          </a:xfrm>
          <a:prstGeom prst="ellipse">
            <a:avLst/>
          </a:prstGeom>
          <a:noFill/>
          <a:ln w="9525">
            <a:solidFill>
              <a:srgbClr val="0066FF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grpSp>
        <p:nvGrpSpPr>
          <p:cNvPr id="25" name="Group 24"/>
          <p:cNvGrpSpPr/>
          <p:nvPr/>
        </p:nvGrpSpPr>
        <p:grpSpPr>
          <a:xfrm>
            <a:off x="4255157" y="1514970"/>
            <a:ext cx="4888843" cy="5292228"/>
            <a:chOff x="4238223" y="1565772"/>
            <a:chExt cx="4888843" cy="5292228"/>
          </a:xfrm>
        </p:grpSpPr>
        <p:sp>
          <p:nvSpPr>
            <p:cNvPr id="5" name="TextBox 4"/>
            <p:cNvSpPr txBox="1"/>
            <p:nvPr/>
          </p:nvSpPr>
          <p:spPr>
            <a:xfrm>
              <a:off x="4254098" y="5380672"/>
              <a:ext cx="4830753" cy="1477328"/>
            </a:xfrm>
            <a:prstGeom prst="rect">
              <a:avLst/>
            </a:prstGeom>
            <a:noFill/>
            <a:ln w="19050">
              <a:noFill/>
            </a:ln>
          </p:spPr>
          <p:txBody>
            <a:bodyPr wrap="square" rtlCol="0">
              <a:spAutoFit/>
            </a:bodyPr>
            <a:lstStyle/>
            <a:p>
              <a:r>
                <a:rPr lang="en-GB" dirty="0" smtClean="0"/>
                <a:t>Discharge time below 50V:	 0.8s</a:t>
              </a:r>
            </a:p>
            <a:p>
              <a:r>
                <a:rPr lang="en-GB" dirty="0" smtClean="0"/>
                <a:t>Discharge peak power:		2 x 6.3 kW</a:t>
              </a:r>
            </a:p>
            <a:p>
              <a:r>
                <a:rPr lang="en-GB" dirty="0" smtClean="0"/>
                <a:t>Rugged type: 				each resistor 								accepts 5x nominal 						power for 10sec </a:t>
              </a:r>
              <a:endParaRPr lang="en-GB" dirty="0"/>
            </a:p>
          </p:txBody>
        </p:sp>
        <p:pic>
          <p:nvPicPr>
            <p:cNvPr id="1030" name="Picture 6"/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6868660" y="3505732"/>
              <a:ext cx="1966355" cy="187494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4" name="TextBox 3"/>
            <p:cNvSpPr txBox="1"/>
            <p:nvPr/>
          </p:nvSpPr>
          <p:spPr>
            <a:xfrm>
              <a:off x="6207819" y="1565772"/>
              <a:ext cx="2919247" cy="2308324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GB" b="1" u="sng" dirty="0" smtClean="0"/>
                <a:t>Resistors:</a:t>
              </a:r>
            </a:p>
            <a:p>
              <a:pPr marL="0" lvl="1"/>
              <a:r>
                <a:rPr lang="en-GB" dirty="0" smtClean="0"/>
                <a:t>- RDS A1, A2 (DC-link bus A);</a:t>
              </a:r>
            </a:p>
            <a:p>
              <a:pPr marL="0" lvl="1"/>
              <a:r>
                <a:rPr lang="en-GB" dirty="0" smtClean="0"/>
                <a:t>- RDS B1, B2 </a:t>
              </a:r>
              <a:r>
                <a:rPr lang="en-GB" dirty="0"/>
                <a:t>(DC-link bus B)</a:t>
              </a:r>
              <a:r>
                <a:rPr lang="en-GB" dirty="0" smtClean="0"/>
                <a:t>;</a:t>
              </a:r>
            </a:p>
            <a:p>
              <a:pPr marL="0" lvl="1"/>
              <a:r>
                <a:rPr lang="en-GB" dirty="0" smtClean="0"/>
                <a:t>- RDS C1, C2 </a:t>
              </a:r>
              <a:r>
                <a:rPr lang="en-GB" dirty="0"/>
                <a:t>(DC-link bus </a:t>
              </a:r>
              <a:r>
                <a:rPr lang="en-GB" dirty="0" smtClean="0"/>
                <a:t>C);</a:t>
              </a:r>
            </a:p>
            <a:p>
              <a:endParaRPr lang="en-GB" dirty="0" smtClean="0"/>
            </a:p>
            <a:p>
              <a:r>
                <a:rPr lang="en-GB" b="1" u="sng" dirty="0" smtClean="0"/>
                <a:t>For a each DC-link bus:</a:t>
              </a:r>
              <a:endParaRPr lang="en-GB" b="1" u="sng" dirty="0"/>
            </a:p>
            <a:p>
              <a:r>
                <a:rPr lang="en-GB" dirty="0" smtClean="0"/>
                <a:t>2 x (47 </a:t>
              </a:r>
              <a:r>
                <a:rPr lang="el-GR" dirty="0" smtClean="0">
                  <a:latin typeface="Calibri"/>
                </a:rPr>
                <a:t>Ω</a:t>
              </a:r>
              <a:r>
                <a:rPr lang="en-US" dirty="0" smtClean="0">
                  <a:latin typeface="Calibri"/>
                </a:rPr>
                <a:t> / 1000V / 800W) in series</a:t>
              </a:r>
              <a:endParaRPr lang="en-GB" dirty="0"/>
            </a:p>
          </p:txBody>
        </p:sp>
        <p:grpSp>
          <p:nvGrpSpPr>
            <p:cNvPr id="24" name="Group 23"/>
            <p:cNvGrpSpPr/>
            <p:nvPr/>
          </p:nvGrpSpPr>
          <p:grpSpPr>
            <a:xfrm>
              <a:off x="4238223" y="1565772"/>
              <a:ext cx="4732259" cy="5292228"/>
              <a:chOff x="4238223" y="1565772"/>
              <a:chExt cx="4732259" cy="5292228"/>
            </a:xfrm>
          </p:grpSpPr>
          <p:cxnSp>
            <p:nvCxnSpPr>
              <p:cNvPr id="11" name="Straight Connector 10"/>
              <p:cNvCxnSpPr/>
              <p:nvPr/>
            </p:nvCxnSpPr>
            <p:spPr>
              <a:xfrm>
                <a:off x="6197600" y="1565772"/>
                <a:ext cx="0" cy="3641228"/>
              </a:xfrm>
              <a:prstGeom prst="line">
                <a:avLst/>
              </a:prstGeom>
              <a:ln>
                <a:solidFill>
                  <a:srgbClr val="0066FF"/>
                </a:solidFill>
              </a:ln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5" name="Straight Connector 14"/>
              <p:cNvCxnSpPr/>
              <p:nvPr/>
            </p:nvCxnSpPr>
            <p:spPr>
              <a:xfrm flipH="1">
                <a:off x="4238223" y="5207000"/>
                <a:ext cx="1959377" cy="0"/>
              </a:xfrm>
              <a:prstGeom prst="line">
                <a:avLst/>
              </a:prstGeom>
              <a:ln>
                <a:solidFill>
                  <a:srgbClr val="0066FF"/>
                </a:solidFill>
              </a:ln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7" name="Straight Connector 16"/>
              <p:cNvCxnSpPr/>
              <p:nvPr/>
            </p:nvCxnSpPr>
            <p:spPr>
              <a:xfrm>
                <a:off x="4238223" y="5207000"/>
                <a:ext cx="0" cy="1651000"/>
              </a:xfrm>
              <a:prstGeom prst="line">
                <a:avLst/>
              </a:prstGeom>
              <a:ln>
                <a:solidFill>
                  <a:srgbClr val="0066FF"/>
                </a:solidFill>
              </a:ln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9" name="Straight Connector 18"/>
              <p:cNvCxnSpPr/>
              <p:nvPr/>
            </p:nvCxnSpPr>
            <p:spPr>
              <a:xfrm>
                <a:off x="4238223" y="6858000"/>
                <a:ext cx="4732259" cy="0"/>
              </a:xfrm>
              <a:prstGeom prst="line">
                <a:avLst/>
              </a:prstGeom>
              <a:ln>
                <a:solidFill>
                  <a:srgbClr val="0066FF"/>
                </a:solidFill>
              </a:ln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1" name="Straight Connector 20"/>
              <p:cNvCxnSpPr/>
              <p:nvPr/>
            </p:nvCxnSpPr>
            <p:spPr>
              <a:xfrm flipV="1">
                <a:off x="8970482" y="1565772"/>
                <a:ext cx="0" cy="5292228"/>
              </a:xfrm>
              <a:prstGeom prst="line">
                <a:avLst/>
              </a:prstGeom>
              <a:ln>
                <a:solidFill>
                  <a:srgbClr val="0066FF"/>
                </a:solidFill>
              </a:ln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3" name="Straight Connector 22"/>
              <p:cNvCxnSpPr/>
              <p:nvPr/>
            </p:nvCxnSpPr>
            <p:spPr>
              <a:xfrm flipH="1">
                <a:off x="6197600" y="1565772"/>
                <a:ext cx="2772882" cy="0"/>
              </a:xfrm>
              <a:prstGeom prst="line">
                <a:avLst/>
              </a:prstGeom>
              <a:ln>
                <a:solidFill>
                  <a:srgbClr val="0066FF"/>
                </a:solidFill>
              </a:ln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</p:grpSp>
      </p:grpSp>
      <p:sp>
        <p:nvSpPr>
          <p:cNvPr id="28" name="Freeform 27"/>
          <p:cNvSpPr/>
          <p:nvPr/>
        </p:nvSpPr>
        <p:spPr>
          <a:xfrm>
            <a:off x="4326467" y="1842366"/>
            <a:ext cx="1896533" cy="409767"/>
          </a:xfrm>
          <a:custGeom>
            <a:avLst/>
            <a:gdLst>
              <a:gd name="connsiteX0" fmla="*/ 0 w 1896533"/>
              <a:gd name="connsiteY0" fmla="*/ 409767 h 409767"/>
              <a:gd name="connsiteX1" fmla="*/ 770466 w 1896533"/>
              <a:gd name="connsiteY1" fmla="*/ 11834 h 409767"/>
              <a:gd name="connsiteX2" fmla="*/ 1896533 w 1896533"/>
              <a:gd name="connsiteY2" fmla="*/ 130367 h 40976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</a:cxnLst>
            <a:rect l="l" t="t" r="r" b="b"/>
            <a:pathLst>
              <a:path w="1896533" h="409767">
                <a:moveTo>
                  <a:pt x="0" y="409767"/>
                </a:moveTo>
                <a:cubicBezTo>
                  <a:pt x="227188" y="234084"/>
                  <a:pt x="454377" y="58401"/>
                  <a:pt x="770466" y="11834"/>
                </a:cubicBezTo>
                <a:cubicBezTo>
                  <a:pt x="1086555" y="-34733"/>
                  <a:pt x="1660877" y="66867"/>
                  <a:pt x="1896533" y="130367"/>
                </a:cubicBezTo>
              </a:path>
            </a:pathLst>
          </a:custGeom>
          <a:noFill/>
          <a:ln w="19050">
            <a:solidFill>
              <a:srgbClr val="0066FF"/>
            </a:solidFill>
            <a:headEnd type="none" w="med" len="med"/>
            <a:tailEnd type="triangle" w="med" len="med"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34" name="Oval 33"/>
          <p:cNvSpPr/>
          <p:nvPr/>
        </p:nvSpPr>
        <p:spPr>
          <a:xfrm>
            <a:off x="4345516" y="2442633"/>
            <a:ext cx="226483" cy="414867"/>
          </a:xfrm>
          <a:prstGeom prst="ellipse">
            <a:avLst/>
          </a:prstGeom>
          <a:noFill/>
          <a:ln w="9525">
            <a:solidFill>
              <a:srgbClr val="CC0099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grpSp>
        <p:nvGrpSpPr>
          <p:cNvPr id="33" name="Group 32"/>
          <p:cNvGrpSpPr/>
          <p:nvPr/>
        </p:nvGrpSpPr>
        <p:grpSpPr>
          <a:xfrm>
            <a:off x="132204" y="2870200"/>
            <a:ext cx="4355129" cy="3932771"/>
            <a:chOff x="132204" y="2870200"/>
            <a:chExt cx="4355129" cy="3932771"/>
          </a:xfrm>
        </p:grpSpPr>
        <p:grpSp>
          <p:nvGrpSpPr>
            <p:cNvPr id="32" name="Group 31"/>
            <p:cNvGrpSpPr/>
            <p:nvPr/>
          </p:nvGrpSpPr>
          <p:grpSpPr>
            <a:xfrm>
              <a:off x="132204" y="4214936"/>
              <a:ext cx="3785911" cy="2588035"/>
              <a:chOff x="132204" y="4214936"/>
              <a:chExt cx="3785911" cy="2588035"/>
            </a:xfrm>
          </p:grpSpPr>
          <p:sp>
            <p:nvSpPr>
              <p:cNvPr id="38" name="TextBox 37"/>
              <p:cNvSpPr txBox="1"/>
              <p:nvPr/>
            </p:nvSpPr>
            <p:spPr>
              <a:xfrm>
                <a:off x="178242" y="4217648"/>
                <a:ext cx="2931643" cy="2585323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GB" b="1" u="sng" dirty="0" smtClean="0"/>
                  <a:t>Contactors:</a:t>
                </a:r>
              </a:p>
              <a:p>
                <a:pPr marL="0" lvl="1"/>
                <a:r>
                  <a:rPr lang="en-GB" dirty="0" smtClean="0"/>
                  <a:t>- KDS A1, A2 (DC-link bus A);</a:t>
                </a:r>
              </a:p>
              <a:p>
                <a:pPr marL="0" lvl="1"/>
                <a:r>
                  <a:rPr lang="en-GB" dirty="0" smtClean="0"/>
                  <a:t>- KDS B1, B2 </a:t>
                </a:r>
                <a:r>
                  <a:rPr lang="en-GB" dirty="0"/>
                  <a:t>(DC-link bus B)</a:t>
                </a:r>
                <a:r>
                  <a:rPr lang="en-GB" dirty="0" smtClean="0"/>
                  <a:t>;</a:t>
                </a:r>
              </a:p>
              <a:p>
                <a:pPr marL="0" lvl="1"/>
                <a:r>
                  <a:rPr lang="en-GB" dirty="0" smtClean="0"/>
                  <a:t>- KDS C1, C2 </a:t>
                </a:r>
                <a:r>
                  <a:rPr lang="en-GB" dirty="0"/>
                  <a:t>(DC-link bus </a:t>
                </a:r>
                <a:r>
                  <a:rPr lang="en-GB" dirty="0" smtClean="0"/>
                  <a:t>C);</a:t>
                </a:r>
              </a:p>
              <a:p>
                <a:endParaRPr lang="en-GB" dirty="0" smtClean="0"/>
              </a:p>
              <a:p>
                <a:r>
                  <a:rPr lang="en-GB" b="1" u="sng" dirty="0" smtClean="0"/>
                  <a:t>For a each DC-link bus:</a:t>
                </a:r>
                <a:endParaRPr lang="en-GB" b="1" u="sng" dirty="0"/>
              </a:p>
              <a:p>
                <a:r>
                  <a:rPr lang="en-US" dirty="0" smtClean="0"/>
                  <a:t>LTC 100 type, 1-pole, NC</a:t>
                </a:r>
              </a:p>
              <a:p>
                <a:r>
                  <a:rPr lang="en-US" dirty="0" smtClean="0"/>
                  <a:t>Rugged type, railway applications</a:t>
                </a:r>
                <a:endParaRPr lang="en-GB" dirty="0"/>
              </a:p>
            </p:txBody>
          </p:sp>
          <p:pic>
            <p:nvPicPr>
              <p:cNvPr id="1031" name="Picture 7"/>
              <p:cNvPicPr>
                <a:picLocks noChangeAspect="1" noChangeArrowheads="1"/>
              </p:cNvPicPr>
              <p:nvPr/>
            </p:nvPicPr>
            <p:blipFill rotWithShape="1">
              <a:blip r:embed="rId4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 l="12994" t="13736" b="8155"/>
              <a:stretch/>
            </p:blipFill>
            <p:spPr bwMode="auto">
              <a:xfrm>
                <a:off x="2883951" y="5162733"/>
                <a:ext cx="922927" cy="1570194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chemeClr val="tx1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cxnSp>
            <p:nvCxnSpPr>
              <p:cNvPr id="40" name="Straight Connector 39"/>
              <p:cNvCxnSpPr/>
              <p:nvPr/>
            </p:nvCxnSpPr>
            <p:spPr>
              <a:xfrm>
                <a:off x="137093" y="4214936"/>
                <a:ext cx="0" cy="2551859"/>
              </a:xfrm>
              <a:prstGeom prst="line">
                <a:avLst/>
              </a:prstGeom>
              <a:ln>
                <a:solidFill>
                  <a:srgbClr val="CC0099"/>
                </a:solidFill>
              </a:ln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42" name="Straight Connector 41"/>
              <p:cNvCxnSpPr/>
              <p:nvPr/>
            </p:nvCxnSpPr>
            <p:spPr>
              <a:xfrm>
                <a:off x="3913226" y="4220353"/>
                <a:ext cx="0" cy="2551859"/>
              </a:xfrm>
              <a:prstGeom prst="line">
                <a:avLst/>
              </a:prstGeom>
              <a:ln>
                <a:solidFill>
                  <a:srgbClr val="CC0099"/>
                </a:solidFill>
              </a:ln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43" name="Straight Connector 42"/>
              <p:cNvCxnSpPr/>
              <p:nvPr/>
            </p:nvCxnSpPr>
            <p:spPr>
              <a:xfrm flipH="1">
                <a:off x="132204" y="4214936"/>
                <a:ext cx="3781022" cy="0"/>
              </a:xfrm>
              <a:prstGeom prst="line">
                <a:avLst/>
              </a:prstGeom>
              <a:ln>
                <a:solidFill>
                  <a:srgbClr val="CC0099"/>
                </a:solidFill>
              </a:ln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45" name="Straight Connector 44"/>
              <p:cNvCxnSpPr/>
              <p:nvPr/>
            </p:nvCxnSpPr>
            <p:spPr>
              <a:xfrm flipH="1">
                <a:off x="137093" y="6787681"/>
                <a:ext cx="3781022" cy="0"/>
              </a:xfrm>
              <a:prstGeom prst="line">
                <a:avLst/>
              </a:prstGeom>
              <a:ln>
                <a:solidFill>
                  <a:srgbClr val="CC0099"/>
                </a:solidFill>
              </a:ln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</p:grpSp>
        <p:sp>
          <p:nvSpPr>
            <p:cNvPr id="31" name="Freeform 30"/>
            <p:cNvSpPr/>
            <p:nvPr/>
          </p:nvSpPr>
          <p:spPr>
            <a:xfrm>
              <a:off x="3928533" y="2870200"/>
              <a:ext cx="558800" cy="1998133"/>
            </a:xfrm>
            <a:custGeom>
              <a:avLst/>
              <a:gdLst>
                <a:gd name="connsiteX0" fmla="*/ 558800 w 558800"/>
                <a:gd name="connsiteY0" fmla="*/ 0 h 1998133"/>
                <a:gd name="connsiteX1" fmla="*/ 372534 w 558800"/>
                <a:gd name="connsiteY1" fmla="*/ 1430867 h 1998133"/>
                <a:gd name="connsiteX2" fmla="*/ 0 w 558800"/>
                <a:gd name="connsiteY2" fmla="*/ 1998133 h 199813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558800" h="1998133">
                  <a:moveTo>
                    <a:pt x="558800" y="0"/>
                  </a:moveTo>
                  <a:cubicBezTo>
                    <a:pt x="512233" y="548922"/>
                    <a:pt x="465667" y="1097845"/>
                    <a:pt x="372534" y="1430867"/>
                  </a:cubicBezTo>
                  <a:cubicBezTo>
                    <a:pt x="279401" y="1763889"/>
                    <a:pt x="64911" y="1885244"/>
                    <a:pt x="0" y="1998133"/>
                  </a:cubicBezTo>
                </a:path>
              </a:pathLst>
            </a:custGeom>
            <a:noFill/>
            <a:ln w="12700">
              <a:solidFill>
                <a:srgbClr val="CC0099"/>
              </a:solidFill>
              <a:headEnd type="none" w="med" len="med"/>
              <a:tailEnd type="triangle" w="med" len="med"/>
            </a:ln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</p:grpSp>
    </p:spTree>
    <p:extLst>
      <p:ext uri="{BB962C8B-B14F-4D97-AF65-F5344CB8AC3E}">
        <p14:creationId xmlns:p14="http://schemas.microsoft.com/office/powerpoint/2010/main" val="240124989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1"/>
          <p:cNvSpPr txBox="1">
            <a:spLocks/>
          </p:cNvSpPr>
          <p:nvPr/>
        </p:nvSpPr>
        <p:spPr>
          <a:xfrm>
            <a:off x="178242" y="272796"/>
            <a:ext cx="7257273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LV power conversion stage design</a:t>
            </a:r>
          </a:p>
          <a:p>
            <a:pPr algn="l"/>
            <a:r>
              <a:rPr lang="en-US" sz="2500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- </a:t>
            </a:r>
            <a:r>
              <a:rPr lang="en-US" sz="2200" i="1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Main capacitor bank discharge systems)</a:t>
            </a:r>
          </a:p>
        </p:txBody>
      </p:sp>
      <p:sp>
        <p:nvSpPr>
          <p:cNvPr id="13" name="Rectangle 9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en-US"/>
          </a:p>
        </p:txBody>
      </p:sp>
      <p:sp>
        <p:nvSpPr>
          <p:cNvPr id="14" name="Rectangle 15"/>
          <p:cNvSpPr>
            <a:spLocks noChangeArrowheads="1"/>
          </p:cNvSpPr>
          <p:nvPr/>
        </p:nvSpPr>
        <p:spPr bwMode="auto">
          <a:xfrm>
            <a:off x="0" y="457200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en-US"/>
          </a:p>
        </p:txBody>
      </p:sp>
      <p:pic>
        <p:nvPicPr>
          <p:cNvPr id="1027" name="Picture 3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3430"/>
          <a:stretch/>
        </p:blipFill>
        <p:spPr bwMode="auto">
          <a:xfrm>
            <a:off x="178242" y="1016012"/>
            <a:ext cx="3477948" cy="434403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" name="Rectangle 1"/>
          <p:cNvSpPr/>
          <p:nvPr/>
        </p:nvSpPr>
        <p:spPr>
          <a:xfrm>
            <a:off x="0" y="5360044"/>
            <a:ext cx="3656190" cy="5847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GB" sz="1600" b="1" u="sng" dirty="0"/>
              <a:t>For a each </a:t>
            </a:r>
            <a:r>
              <a:rPr lang="en-GB" sz="1600" b="1" u="sng" dirty="0" smtClean="0"/>
              <a:t>main capacitor bank:</a:t>
            </a:r>
            <a:endParaRPr lang="en-GB" sz="1600" b="1" u="sng" dirty="0"/>
          </a:p>
          <a:p>
            <a:r>
              <a:rPr lang="en-GB" sz="1600" dirty="0"/>
              <a:t>2 x </a:t>
            </a:r>
            <a:r>
              <a:rPr lang="en-GB" sz="1600" dirty="0" smtClean="0"/>
              <a:t>(2 </a:t>
            </a:r>
            <a:r>
              <a:rPr lang="el-GR" sz="1600" dirty="0"/>
              <a:t>Ω</a:t>
            </a:r>
            <a:r>
              <a:rPr lang="en-US" sz="1600" dirty="0"/>
              <a:t> / 1000V / </a:t>
            </a:r>
            <a:r>
              <a:rPr lang="en-US" sz="1600" dirty="0" smtClean="0"/>
              <a:t>10 shots 50kJ) in series;</a:t>
            </a:r>
          </a:p>
        </p:txBody>
      </p:sp>
      <p:sp>
        <p:nvSpPr>
          <p:cNvPr id="4" name="Rectangle 3"/>
          <p:cNvSpPr/>
          <p:nvPr/>
        </p:nvSpPr>
        <p:spPr>
          <a:xfrm>
            <a:off x="-712" y="6082437"/>
            <a:ext cx="3472045" cy="5847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GB" sz="1600" dirty="0"/>
              <a:t>Discharge time below 50V:	</a:t>
            </a:r>
            <a:r>
              <a:rPr lang="en-GB" sz="1600" dirty="0" smtClean="0"/>
              <a:t>1.2s</a:t>
            </a:r>
            <a:endParaRPr lang="en-GB" sz="1600" dirty="0"/>
          </a:p>
          <a:p>
            <a:r>
              <a:rPr lang="en-GB" sz="1600" dirty="0"/>
              <a:t>Discharge peak power:	</a:t>
            </a:r>
            <a:r>
              <a:rPr lang="en-GB" sz="1600" dirty="0" smtClean="0"/>
              <a:t>2 </a:t>
            </a:r>
            <a:r>
              <a:rPr lang="en-GB" sz="1600" dirty="0"/>
              <a:t>x </a:t>
            </a:r>
            <a:r>
              <a:rPr lang="en-GB" sz="1600" dirty="0" smtClean="0"/>
              <a:t>125 kW</a:t>
            </a:r>
            <a:endParaRPr lang="en-GB" sz="1600" dirty="0"/>
          </a:p>
        </p:txBody>
      </p:sp>
      <p:sp>
        <p:nvSpPr>
          <p:cNvPr id="15" name="Oval 14"/>
          <p:cNvSpPr/>
          <p:nvPr/>
        </p:nvSpPr>
        <p:spPr>
          <a:xfrm>
            <a:off x="911780" y="2650067"/>
            <a:ext cx="162443" cy="990600"/>
          </a:xfrm>
          <a:prstGeom prst="ellipse">
            <a:avLst/>
          </a:prstGeom>
          <a:noFill/>
          <a:ln w="9525">
            <a:solidFill>
              <a:srgbClr val="0066FF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6" name="Freeform 15"/>
          <p:cNvSpPr/>
          <p:nvPr/>
        </p:nvSpPr>
        <p:spPr>
          <a:xfrm rot="6113313" flipV="1">
            <a:off x="-165569" y="4443377"/>
            <a:ext cx="1804256" cy="98325"/>
          </a:xfrm>
          <a:custGeom>
            <a:avLst/>
            <a:gdLst>
              <a:gd name="connsiteX0" fmla="*/ 0 w 1896533"/>
              <a:gd name="connsiteY0" fmla="*/ 409767 h 409767"/>
              <a:gd name="connsiteX1" fmla="*/ 770466 w 1896533"/>
              <a:gd name="connsiteY1" fmla="*/ 11834 h 409767"/>
              <a:gd name="connsiteX2" fmla="*/ 1896533 w 1896533"/>
              <a:gd name="connsiteY2" fmla="*/ 130367 h 40976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</a:cxnLst>
            <a:rect l="l" t="t" r="r" b="b"/>
            <a:pathLst>
              <a:path w="1896533" h="409767">
                <a:moveTo>
                  <a:pt x="0" y="409767"/>
                </a:moveTo>
                <a:cubicBezTo>
                  <a:pt x="227188" y="234084"/>
                  <a:pt x="454377" y="58401"/>
                  <a:pt x="770466" y="11834"/>
                </a:cubicBezTo>
                <a:cubicBezTo>
                  <a:pt x="1086555" y="-34733"/>
                  <a:pt x="1660877" y="66867"/>
                  <a:pt x="1896533" y="130367"/>
                </a:cubicBezTo>
              </a:path>
            </a:pathLst>
          </a:custGeom>
          <a:noFill/>
          <a:ln w="19050">
            <a:solidFill>
              <a:srgbClr val="0066FF"/>
            </a:solidFill>
            <a:headEnd type="none" w="med" len="med"/>
            <a:tailEnd type="triangle" w="med" len="med"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7" name="Oval 16"/>
          <p:cNvSpPr/>
          <p:nvPr/>
        </p:nvSpPr>
        <p:spPr>
          <a:xfrm>
            <a:off x="556486" y="2647527"/>
            <a:ext cx="288033" cy="990600"/>
          </a:xfrm>
          <a:prstGeom prst="ellipse">
            <a:avLst/>
          </a:prstGeom>
          <a:noFill/>
          <a:ln w="9525">
            <a:solidFill>
              <a:srgbClr val="CC0099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9" name="Freeform 8"/>
          <p:cNvSpPr/>
          <p:nvPr/>
        </p:nvSpPr>
        <p:spPr>
          <a:xfrm>
            <a:off x="702733" y="1473200"/>
            <a:ext cx="2954867" cy="1193800"/>
          </a:xfrm>
          <a:custGeom>
            <a:avLst/>
            <a:gdLst>
              <a:gd name="connsiteX0" fmla="*/ 0 w 2954867"/>
              <a:gd name="connsiteY0" fmla="*/ 1397000 h 1397000"/>
              <a:gd name="connsiteX1" fmla="*/ 1244600 w 2954867"/>
              <a:gd name="connsiteY1" fmla="*/ 567267 h 1397000"/>
              <a:gd name="connsiteX2" fmla="*/ 2954867 w 2954867"/>
              <a:gd name="connsiteY2" fmla="*/ 0 h 1397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</a:cxnLst>
            <a:rect l="l" t="t" r="r" b="b"/>
            <a:pathLst>
              <a:path w="2954867" h="1397000">
                <a:moveTo>
                  <a:pt x="0" y="1397000"/>
                </a:moveTo>
                <a:cubicBezTo>
                  <a:pt x="376061" y="1098550"/>
                  <a:pt x="752122" y="800100"/>
                  <a:pt x="1244600" y="567267"/>
                </a:cubicBezTo>
                <a:cubicBezTo>
                  <a:pt x="1737078" y="334434"/>
                  <a:pt x="2669823" y="98778"/>
                  <a:pt x="2954867" y="0"/>
                </a:cubicBezTo>
              </a:path>
            </a:pathLst>
          </a:custGeom>
          <a:noFill/>
          <a:ln w="19050">
            <a:solidFill>
              <a:srgbClr val="CC0099"/>
            </a:solidFill>
            <a:headEnd type="none" w="med" len="med"/>
            <a:tailEnd type="triangle" w="med" len="med"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grpSp>
        <p:nvGrpSpPr>
          <p:cNvPr id="19" name="Group 18"/>
          <p:cNvGrpSpPr/>
          <p:nvPr/>
        </p:nvGrpSpPr>
        <p:grpSpPr>
          <a:xfrm>
            <a:off x="3648442" y="982144"/>
            <a:ext cx="5418206" cy="2922763"/>
            <a:chOff x="3648442" y="982144"/>
            <a:chExt cx="5418206" cy="2922763"/>
          </a:xfrm>
        </p:grpSpPr>
        <p:pic>
          <p:nvPicPr>
            <p:cNvPr id="1029" name="Picture 5"/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4918423" y="982144"/>
              <a:ext cx="4148225" cy="2898799"/>
            </a:xfrm>
            <a:prstGeom prst="rect">
              <a:avLst/>
            </a:prstGeom>
            <a:noFill/>
            <a:ln w="9525">
              <a:solidFill>
                <a:schemeClr val="tx1"/>
              </a:solidFill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</a:extLst>
          </p:spPr>
        </p:pic>
        <p:pic>
          <p:nvPicPr>
            <p:cNvPr id="2050" name="Picture 2"/>
            <p:cNvPicPr>
              <a:picLocks noChangeAspect="1" noChangeArrowheads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648442" y="1093369"/>
              <a:ext cx="1365274" cy="1313582"/>
            </a:xfrm>
            <a:prstGeom prst="rect">
              <a:avLst/>
            </a:prstGeom>
            <a:noFill/>
            <a:ln w="9525">
              <a:solidFill>
                <a:schemeClr val="tx1"/>
              </a:solidFill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</a:extLst>
          </p:spPr>
        </p:pic>
        <p:sp>
          <p:nvSpPr>
            <p:cNvPr id="20" name="Rectangle 19"/>
            <p:cNvSpPr/>
            <p:nvPr/>
          </p:nvSpPr>
          <p:spPr>
            <a:xfrm>
              <a:off x="3655750" y="985682"/>
              <a:ext cx="5410898" cy="2919225"/>
            </a:xfrm>
            <a:prstGeom prst="rect">
              <a:avLst/>
            </a:prstGeom>
            <a:noFill/>
            <a:ln w="28575">
              <a:solidFill>
                <a:srgbClr val="CC0099"/>
              </a:solidFill>
            </a:ln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  <p:sp>
          <p:nvSpPr>
            <p:cNvPr id="18" name="TextBox 17"/>
            <p:cNvSpPr txBox="1"/>
            <p:nvPr/>
          </p:nvSpPr>
          <p:spPr>
            <a:xfrm>
              <a:off x="3713012" y="2379160"/>
              <a:ext cx="1087588" cy="83099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GB" sz="1600" b="1" dirty="0" smtClean="0"/>
                <a:t>Manual grounding switch</a:t>
              </a:r>
              <a:endParaRPr lang="en-GB" sz="1600" b="1" dirty="0"/>
            </a:p>
          </p:txBody>
        </p:sp>
      </p:grpSp>
      <p:grpSp>
        <p:nvGrpSpPr>
          <p:cNvPr id="21" name="Group 20"/>
          <p:cNvGrpSpPr/>
          <p:nvPr/>
        </p:nvGrpSpPr>
        <p:grpSpPr>
          <a:xfrm>
            <a:off x="3656190" y="3921841"/>
            <a:ext cx="5410898" cy="2919225"/>
            <a:chOff x="3656190" y="3921841"/>
            <a:chExt cx="5410898" cy="2919225"/>
          </a:xfrm>
        </p:grpSpPr>
        <p:pic>
          <p:nvPicPr>
            <p:cNvPr id="1028" name="Picture 4"/>
            <p:cNvPicPr>
              <a:picLocks noChangeAspect="1" noChangeArrowheads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4901490" y="3921841"/>
              <a:ext cx="4165598" cy="291922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</a:extLst>
          </p:spPr>
        </p:pic>
        <p:pic>
          <p:nvPicPr>
            <p:cNvPr id="12" name="Picture 7"/>
            <p:cNvPicPr>
              <a:picLocks noChangeAspect="1" noChangeArrowheads="1"/>
            </p:cNvPicPr>
            <p:nvPr/>
          </p:nvPicPr>
          <p:blipFill rotWithShape="1">
            <a:blip r:embed="rId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12994" t="13736" b="8155"/>
            <a:stretch/>
          </p:blipFill>
          <p:spPr bwMode="auto">
            <a:xfrm>
              <a:off x="3729633" y="4149698"/>
              <a:ext cx="990158" cy="168457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5" name="Rectangle 4"/>
            <p:cNvSpPr/>
            <p:nvPr/>
          </p:nvSpPr>
          <p:spPr>
            <a:xfrm>
              <a:off x="3656190" y="3921841"/>
              <a:ext cx="5410898" cy="2919225"/>
            </a:xfrm>
            <a:prstGeom prst="rect">
              <a:avLst/>
            </a:prstGeom>
            <a:noFill/>
            <a:ln w="28575">
              <a:solidFill>
                <a:srgbClr val="0066FF"/>
              </a:solidFill>
            </a:ln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  <p:sp>
          <p:nvSpPr>
            <p:cNvPr id="25" name="TextBox 24"/>
            <p:cNvSpPr txBox="1"/>
            <p:nvPr/>
          </p:nvSpPr>
          <p:spPr>
            <a:xfrm>
              <a:off x="3787285" y="5851233"/>
              <a:ext cx="1087588" cy="58477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GB" sz="1600" b="1" dirty="0" smtClean="0"/>
                <a:t>Discharge contactor</a:t>
              </a:r>
              <a:endParaRPr lang="en-GB" sz="1600" b="1" dirty="0"/>
            </a:p>
          </p:txBody>
        </p:sp>
      </p:grpSp>
      <p:sp>
        <p:nvSpPr>
          <p:cNvPr id="28" name="Rectangle 27"/>
          <p:cNvSpPr/>
          <p:nvPr/>
        </p:nvSpPr>
        <p:spPr>
          <a:xfrm>
            <a:off x="35496" y="5385445"/>
            <a:ext cx="3622104" cy="1453332"/>
          </a:xfrm>
          <a:prstGeom prst="rect">
            <a:avLst/>
          </a:prstGeom>
          <a:noFill/>
          <a:ln w="28575">
            <a:solidFill>
              <a:srgbClr val="0066FF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72451800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7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94101" y="2396469"/>
            <a:ext cx="2778101" cy="247678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" name="Title 1"/>
          <p:cNvSpPr txBox="1">
            <a:spLocks/>
          </p:cNvSpPr>
          <p:nvPr/>
        </p:nvSpPr>
        <p:spPr>
          <a:xfrm>
            <a:off x="262467" y="272796"/>
            <a:ext cx="7069666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HV oil tank assembly stage design</a:t>
            </a:r>
          </a:p>
          <a:p>
            <a:pPr algn="l"/>
            <a:r>
              <a:rPr lang="en-US" sz="2500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- </a:t>
            </a:r>
            <a:r>
              <a:rPr lang="en-US" sz="2200" i="1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HVHF transformer</a:t>
            </a:r>
          </a:p>
        </p:txBody>
      </p:sp>
      <p:sp>
        <p:nvSpPr>
          <p:cNvPr id="13" name="Rectangle 9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en-US"/>
          </a:p>
        </p:txBody>
      </p:sp>
      <p:sp>
        <p:nvSpPr>
          <p:cNvPr id="14" name="Rectangle 15"/>
          <p:cNvSpPr>
            <a:spLocks noChangeArrowheads="1"/>
          </p:cNvSpPr>
          <p:nvPr/>
        </p:nvSpPr>
        <p:spPr bwMode="auto">
          <a:xfrm>
            <a:off x="0" y="457200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en-US"/>
          </a:p>
        </p:txBody>
      </p:sp>
      <p:sp>
        <p:nvSpPr>
          <p:cNvPr id="11" name="Rectangle 10"/>
          <p:cNvSpPr/>
          <p:nvPr/>
        </p:nvSpPr>
        <p:spPr>
          <a:xfrm>
            <a:off x="374098" y="1384080"/>
            <a:ext cx="5340903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GB" b="1" dirty="0" smtClean="0">
                <a:solidFill>
                  <a:srgbClr val="FF0000"/>
                </a:solidFill>
              </a:rPr>
              <a:t>Electromagnetic calculation of the HVHF transformers: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GB" b="1" dirty="0" smtClean="0">
                <a:solidFill>
                  <a:srgbClr val="FF0000"/>
                </a:solidFill>
              </a:rPr>
              <a:t>Results of </a:t>
            </a:r>
            <a:r>
              <a:rPr lang="en-GB" b="1" dirty="0" err="1" smtClean="0">
                <a:solidFill>
                  <a:srgbClr val="FF0000"/>
                </a:solidFill>
              </a:rPr>
              <a:t>magnetostatic</a:t>
            </a:r>
            <a:r>
              <a:rPr lang="en-GB" b="1" dirty="0" smtClean="0">
                <a:solidFill>
                  <a:srgbClr val="FF0000"/>
                </a:solidFill>
              </a:rPr>
              <a:t> FEA computation</a:t>
            </a:r>
            <a:endParaRPr lang="en-GB" dirty="0">
              <a:solidFill>
                <a:srgbClr val="FF0000"/>
              </a:solidFill>
            </a:endParaRPr>
          </a:p>
        </p:txBody>
      </p:sp>
      <p:pic>
        <p:nvPicPr>
          <p:cNvPr id="8196" name="Picture 4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6088" y="4852794"/>
            <a:ext cx="1619803" cy="182497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8197" name="Picture 5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05891" y="4852794"/>
            <a:ext cx="1576277" cy="182497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0" name="TextBox 19"/>
          <p:cNvSpPr txBox="1"/>
          <p:nvPr/>
        </p:nvSpPr>
        <p:spPr>
          <a:xfrm>
            <a:off x="86087" y="2128889"/>
            <a:ext cx="1619804" cy="3231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1500" b="1" dirty="0" smtClean="0"/>
              <a:t>HVHF transformer</a:t>
            </a:r>
            <a:endParaRPr lang="en-GB" sz="1500" b="1" dirty="0"/>
          </a:p>
        </p:txBody>
      </p:sp>
      <p:sp>
        <p:nvSpPr>
          <p:cNvPr id="21" name="TextBox 20"/>
          <p:cNvSpPr txBox="1"/>
          <p:nvPr/>
        </p:nvSpPr>
        <p:spPr>
          <a:xfrm>
            <a:off x="1245760" y="4051754"/>
            <a:ext cx="1515582" cy="3231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1500" b="1" dirty="0" smtClean="0"/>
              <a:t>HV Rectifier Box</a:t>
            </a:r>
            <a:endParaRPr lang="en-GB" sz="1500" b="1" dirty="0"/>
          </a:p>
        </p:txBody>
      </p:sp>
      <p:cxnSp>
        <p:nvCxnSpPr>
          <p:cNvPr id="5" name="Straight Arrow Connector 4"/>
          <p:cNvCxnSpPr/>
          <p:nvPr/>
        </p:nvCxnSpPr>
        <p:spPr>
          <a:xfrm>
            <a:off x="495656" y="2396469"/>
            <a:ext cx="162370" cy="430771"/>
          </a:xfrm>
          <a:prstGeom prst="straightConnector1">
            <a:avLst/>
          </a:prstGeom>
          <a:ln w="19050">
            <a:solidFill>
              <a:schemeClr val="tx1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4" name="Straight Arrow Connector 23"/>
          <p:cNvCxnSpPr/>
          <p:nvPr/>
        </p:nvCxnSpPr>
        <p:spPr>
          <a:xfrm flipH="1">
            <a:off x="768409" y="3909565"/>
            <a:ext cx="42018" cy="943229"/>
          </a:xfrm>
          <a:prstGeom prst="straightConnector1">
            <a:avLst/>
          </a:prstGeom>
          <a:ln w="19050">
            <a:solidFill>
              <a:schemeClr val="tx1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2" name="Rectangle 11"/>
          <p:cNvSpPr/>
          <p:nvPr/>
        </p:nvSpPr>
        <p:spPr>
          <a:xfrm>
            <a:off x="3282168" y="6213266"/>
            <a:ext cx="2898499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200" b="1" dirty="0" smtClean="0"/>
              <a:t>Measured in low signal (LCR meter)</a:t>
            </a:r>
          </a:p>
          <a:p>
            <a:r>
              <a:rPr lang="en-US" sz="1200" b="1" dirty="0" smtClean="0"/>
              <a:t>@D. Anderson’s report: L</a:t>
            </a:r>
            <a:r>
              <a:rPr lang="en-US" sz="1200" b="1" baseline="-25000" dirty="0" smtClean="0"/>
              <a:t>m</a:t>
            </a:r>
            <a:r>
              <a:rPr lang="en-US" sz="1200" b="1" dirty="0" smtClean="0"/>
              <a:t>=1.649 </a:t>
            </a:r>
            <a:r>
              <a:rPr lang="en-US" sz="1200" b="1" dirty="0" err="1" smtClean="0"/>
              <a:t>mH</a:t>
            </a:r>
            <a:r>
              <a:rPr lang="en-US" sz="1200" b="1" dirty="0" smtClean="0"/>
              <a:t>,</a:t>
            </a:r>
          </a:p>
          <a:p>
            <a:r>
              <a:rPr lang="en-US" sz="1200" b="1" dirty="0"/>
              <a:t>	</a:t>
            </a:r>
            <a:r>
              <a:rPr lang="en-US" sz="1200" b="1" dirty="0" smtClean="0"/>
              <a:t>			at </a:t>
            </a:r>
            <a:r>
              <a:rPr lang="en-US" sz="1200" b="1" dirty="0"/>
              <a:t>50 Hz</a:t>
            </a:r>
            <a:endParaRPr lang="en-GB" sz="1200" b="1" dirty="0"/>
          </a:p>
        </p:txBody>
      </p:sp>
      <p:grpSp>
        <p:nvGrpSpPr>
          <p:cNvPr id="15" name="Group 14"/>
          <p:cNvGrpSpPr/>
          <p:nvPr/>
        </p:nvGrpSpPr>
        <p:grpSpPr>
          <a:xfrm>
            <a:off x="6001057" y="1973455"/>
            <a:ext cx="3142943" cy="3411005"/>
            <a:chOff x="6001057" y="1973455"/>
            <a:chExt cx="3142943" cy="3411005"/>
          </a:xfrm>
        </p:grpSpPr>
        <p:pic>
          <p:nvPicPr>
            <p:cNvPr id="8200" name="Picture 8"/>
            <p:cNvPicPr>
              <a:picLocks noChangeAspect="1" noChangeArrowheads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6001057" y="2120422"/>
              <a:ext cx="3142943" cy="3264038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30" name="Rectangle 29"/>
            <p:cNvSpPr/>
            <p:nvPr/>
          </p:nvSpPr>
          <p:spPr>
            <a:xfrm>
              <a:off x="6550724" y="1973455"/>
              <a:ext cx="1899879" cy="276999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en-US" sz="1200" b="1" dirty="0" smtClean="0"/>
                <a:t>Short circuit, magnetic flux</a:t>
              </a:r>
            </a:p>
          </p:txBody>
        </p:sp>
      </p:grpSp>
      <p:grpSp>
        <p:nvGrpSpPr>
          <p:cNvPr id="16" name="Group 15"/>
          <p:cNvGrpSpPr/>
          <p:nvPr/>
        </p:nvGrpSpPr>
        <p:grpSpPr>
          <a:xfrm>
            <a:off x="3057503" y="1948053"/>
            <a:ext cx="3186053" cy="3606086"/>
            <a:chOff x="3057503" y="1948053"/>
            <a:chExt cx="3186053" cy="3606086"/>
          </a:xfrm>
        </p:grpSpPr>
        <p:pic>
          <p:nvPicPr>
            <p:cNvPr id="8199" name="Picture 7"/>
            <p:cNvPicPr>
              <a:picLocks noChangeAspect="1" noChangeArrowheads="1"/>
            </p:cNvPicPr>
            <p:nvPr/>
          </p:nvPicPr>
          <p:blipFill>
            <a:blip r:embed="rId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057503" y="2136941"/>
              <a:ext cx="3186053" cy="3417198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29" name="Rectangle 28"/>
            <p:cNvSpPr/>
            <p:nvPr/>
          </p:nvSpPr>
          <p:spPr>
            <a:xfrm>
              <a:off x="3654930" y="1948053"/>
              <a:ext cx="1901483" cy="276999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en-US" sz="1200" b="1" dirty="0" smtClean="0"/>
                <a:t>Open circuit, magnetic flux</a:t>
              </a:r>
            </a:p>
          </p:txBody>
        </p:sp>
      </p:grpSp>
      <p:pic>
        <p:nvPicPr>
          <p:cNvPr id="8201" name="Picture 9"/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381077" y="5664670"/>
            <a:ext cx="2449188" cy="59156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8" name="Rectangle 27"/>
          <p:cNvSpPr/>
          <p:nvPr/>
        </p:nvSpPr>
        <p:spPr>
          <a:xfrm>
            <a:off x="3404903" y="5282856"/>
            <a:ext cx="2310098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200" b="1" dirty="0" smtClean="0"/>
              <a:t>Magnetizing inductance,</a:t>
            </a:r>
          </a:p>
          <a:p>
            <a:r>
              <a:rPr lang="en-US" sz="1200" b="1" dirty="0" smtClean="0"/>
              <a:t>computed by FEM</a:t>
            </a:r>
          </a:p>
        </p:txBody>
      </p:sp>
      <p:sp>
        <p:nvSpPr>
          <p:cNvPr id="3" name="TextBox 2"/>
          <p:cNvSpPr txBox="1"/>
          <p:nvPr/>
        </p:nvSpPr>
        <p:spPr>
          <a:xfrm>
            <a:off x="1723142" y="2211803"/>
            <a:ext cx="1249060" cy="369332"/>
          </a:xfrm>
          <a:prstGeom prst="rect">
            <a:avLst/>
          </a:prstGeom>
          <a:noFill/>
          <a:ln w="28575">
            <a:solidFill>
              <a:srgbClr val="FF0000"/>
            </a:solidFill>
          </a:ln>
        </p:spPr>
        <p:txBody>
          <a:bodyPr wrap="none" rtlCol="0">
            <a:spAutoFit/>
          </a:bodyPr>
          <a:lstStyle/>
          <a:p>
            <a:r>
              <a:rPr lang="en-GB" b="1" dirty="0" smtClean="0"/>
              <a:t>HV module</a:t>
            </a:r>
            <a:endParaRPr lang="en-GB" b="1" dirty="0"/>
          </a:p>
        </p:txBody>
      </p:sp>
      <p:sp>
        <p:nvSpPr>
          <p:cNvPr id="33" name="Rectangle 32"/>
          <p:cNvSpPr/>
          <p:nvPr/>
        </p:nvSpPr>
        <p:spPr>
          <a:xfrm>
            <a:off x="6341945" y="5280971"/>
            <a:ext cx="2310098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200" b="1" dirty="0" smtClean="0"/>
              <a:t>Leakage inductance,</a:t>
            </a:r>
          </a:p>
          <a:p>
            <a:r>
              <a:rPr lang="en-US" sz="1200" b="1" dirty="0" smtClean="0"/>
              <a:t>computed by FEM</a:t>
            </a:r>
          </a:p>
        </p:txBody>
      </p:sp>
      <p:pic>
        <p:nvPicPr>
          <p:cNvPr id="8202" name="Picture 10"/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260490" y="5664671"/>
            <a:ext cx="2514598" cy="64461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5" name="Rectangle 34"/>
          <p:cNvSpPr/>
          <p:nvPr/>
        </p:nvSpPr>
        <p:spPr>
          <a:xfrm>
            <a:off x="6257222" y="6228932"/>
            <a:ext cx="2898499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200" b="1" dirty="0" smtClean="0"/>
              <a:t>Measured in low signal (LCR meter)</a:t>
            </a:r>
          </a:p>
          <a:p>
            <a:r>
              <a:rPr lang="en-US" sz="1200" b="1" dirty="0" smtClean="0"/>
              <a:t>@D. Anderson’s report: L</a:t>
            </a:r>
            <a:r>
              <a:rPr lang="el-GR" sz="1200" b="1" baseline="-25000" dirty="0" smtClean="0"/>
              <a:t>σ</a:t>
            </a:r>
            <a:r>
              <a:rPr lang="en-US" sz="1200" b="1" dirty="0" smtClean="0"/>
              <a:t>=437.5 </a:t>
            </a:r>
            <a:r>
              <a:rPr lang="en-US" sz="1200" b="1" dirty="0"/>
              <a:t>µ</a:t>
            </a:r>
            <a:r>
              <a:rPr lang="en-US" sz="1200" b="1" dirty="0" smtClean="0"/>
              <a:t>H,</a:t>
            </a:r>
          </a:p>
          <a:p>
            <a:r>
              <a:rPr lang="en-US" sz="1200" b="1" dirty="0"/>
              <a:t>	</a:t>
            </a:r>
            <a:r>
              <a:rPr lang="en-US" sz="1200" b="1" dirty="0" smtClean="0"/>
              <a:t>			at </a:t>
            </a:r>
            <a:r>
              <a:rPr lang="en-US" sz="1200" b="1" dirty="0"/>
              <a:t>50 Hz</a:t>
            </a:r>
            <a:endParaRPr lang="en-GB" sz="1200" b="1" dirty="0"/>
          </a:p>
        </p:txBody>
      </p:sp>
      <p:sp>
        <p:nvSpPr>
          <p:cNvPr id="18" name="Rectangle 17"/>
          <p:cNvSpPr/>
          <p:nvPr/>
        </p:nvSpPr>
        <p:spPr>
          <a:xfrm>
            <a:off x="8470007" y="5771150"/>
            <a:ext cx="133050" cy="276999"/>
          </a:xfrm>
          <a:prstGeom prst="rect">
            <a:avLst/>
          </a:prstGeom>
          <a:solidFill>
            <a:schemeClr val="bg1"/>
          </a:solidFill>
        </p:spPr>
        <p:txBody>
          <a:bodyPr wrap="none" lIns="0" tIns="0" rIns="0" bIns="0">
            <a:spAutoFit/>
          </a:bodyPr>
          <a:lstStyle/>
          <a:p>
            <a:r>
              <a:rPr lang="en-US" i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µ</a:t>
            </a:r>
            <a:endParaRPr lang="en-GB" i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54903427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9" name="Group 18"/>
          <p:cNvGrpSpPr/>
          <p:nvPr/>
        </p:nvGrpSpPr>
        <p:grpSpPr>
          <a:xfrm>
            <a:off x="40965" y="4887457"/>
            <a:ext cx="2777633" cy="1930943"/>
            <a:chOff x="40965" y="4887457"/>
            <a:chExt cx="2777633" cy="1930943"/>
          </a:xfrm>
        </p:grpSpPr>
        <p:pic>
          <p:nvPicPr>
            <p:cNvPr id="10251" name="Picture 11" descr="C:\Users\carlosmartins\Google Drive\Medium Beta modulators tender docs\PCB\9_Rectifier Board Rev 01\Present revision\Rectifier board\Back render.JPG"/>
            <p:cNvPicPr>
              <a:picLocks noChangeAspect="1" noChangeArrowheads="1"/>
            </p:cNvPicPr>
            <p:nvPr/>
          </p:nvPicPr>
          <p:blipFill rotWithShape="1"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t="1580" b="10347"/>
            <a:stretch/>
          </p:blipFill>
          <p:spPr bwMode="auto">
            <a:xfrm>
              <a:off x="80398" y="5882296"/>
              <a:ext cx="1800201" cy="936104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pic>
          <p:nvPicPr>
            <p:cNvPr id="10250" name="Picture 10" descr="C:\Users\carlosmartins\Google Drive\Medium Beta modulators tender docs\PCB\9_Rectifier Board Rev 01\Present revision\Rectifier board\TOP Render.JPG"/>
            <p:cNvPicPr>
              <a:picLocks noChangeAspect="1" noChangeArrowheads="1"/>
            </p:cNvPicPr>
            <p:nvPr/>
          </p:nvPicPr>
          <p:blipFill rotWithShape="1"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b="15700"/>
            <a:stretch/>
          </p:blipFill>
          <p:spPr bwMode="auto">
            <a:xfrm>
              <a:off x="40965" y="4887457"/>
              <a:ext cx="1885256" cy="1026655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15" name="Rectangle 14"/>
            <p:cNvSpPr/>
            <p:nvPr/>
          </p:nvSpPr>
          <p:spPr>
            <a:xfrm>
              <a:off x="88135" y="4941168"/>
              <a:ext cx="2653344" cy="1872208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  <p:sp>
          <p:nvSpPr>
            <p:cNvPr id="36" name="TextBox 35"/>
            <p:cNvSpPr txBox="1"/>
            <p:nvPr/>
          </p:nvSpPr>
          <p:spPr>
            <a:xfrm>
              <a:off x="1835697" y="4958296"/>
              <a:ext cx="871120" cy="553998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r"/>
              <a:r>
                <a:rPr lang="en-GB" sz="1500" b="1" dirty="0" smtClean="0"/>
                <a:t>Rectifier PCB unit</a:t>
              </a:r>
              <a:endParaRPr lang="en-GB" sz="1500" b="1" dirty="0"/>
            </a:p>
          </p:txBody>
        </p:sp>
        <p:sp>
          <p:nvSpPr>
            <p:cNvPr id="37" name="TextBox 36"/>
            <p:cNvSpPr txBox="1"/>
            <p:nvPr/>
          </p:nvSpPr>
          <p:spPr>
            <a:xfrm>
              <a:off x="1751710" y="5593659"/>
              <a:ext cx="871120" cy="32316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r"/>
              <a:r>
                <a:rPr lang="en-GB" sz="1500" b="1" dirty="0" smtClean="0"/>
                <a:t>top side</a:t>
              </a:r>
              <a:endParaRPr lang="en-GB" sz="1500" b="1" dirty="0"/>
            </a:p>
          </p:txBody>
        </p:sp>
        <p:sp>
          <p:nvSpPr>
            <p:cNvPr id="38" name="TextBox 37"/>
            <p:cNvSpPr txBox="1"/>
            <p:nvPr/>
          </p:nvSpPr>
          <p:spPr>
            <a:xfrm>
              <a:off x="1630497" y="6489141"/>
              <a:ext cx="1188101" cy="32316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r"/>
              <a:r>
                <a:rPr lang="en-GB" sz="1500" b="1" dirty="0" smtClean="0"/>
                <a:t>Bottom side</a:t>
              </a:r>
              <a:endParaRPr lang="en-GB" sz="1500" b="1" dirty="0"/>
            </a:p>
          </p:txBody>
        </p:sp>
      </p:grpSp>
      <p:sp>
        <p:nvSpPr>
          <p:cNvPr id="7" name="Title 1"/>
          <p:cNvSpPr txBox="1">
            <a:spLocks/>
          </p:cNvSpPr>
          <p:nvPr/>
        </p:nvSpPr>
        <p:spPr>
          <a:xfrm>
            <a:off x="262467" y="272796"/>
            <a:ext cx="7069666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HV oil tank assembly stage design</a:t>
            </a:r>
          </a:p>
          <a:p>
            <a:pPr algn="l"/>
            <a:r>
              <a:rPr lang="en-US" sz="2500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- </a:t>
            </a:r>
            <a:r>
              <a:rPr lang="en-US" sz="2200" i="1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HV rectifier bridge</a:t>
            </a:r>
          </a:p>
        </p:txBody>
      </p:sp>
      <p:sp>
        <p:nvSpPr>
          <p:cNvPr id="13" name="Rectangle 9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en-US"/>
          </a:p>
        </p:txBody>
      </p:sp>
      <p:sp>
        <p:nvSpPr>
          <p:cNvPr id="14" name="Rectangle 15"/>
          <p:cNvSpPr>
            <a:spLocks noChangeArrowheads="1"/>
          </p:cNvSpPr>
          <p:nvPr/>
        </p:nvSpPr>
        <p:spPr bwMode="auto">
          <a:xfrm>
            <a:off x="0" y="457200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en-US"/>
          </a:p>
        </p:txBody>
      </p:sp>
      <p:pic>
        <p:nvPicPr>
          <p:cNvPr id="10242" name="Picture 2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1450717"/>
            <a:ext cx="2741479" cy="229996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243" name="Picture 3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89039" y="3690763"/>
            <a:ext cx="1563399" cy="12318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252" name="Picture 12"/>
          <p:cNvPicPr>
            <a:picLocks noChangeAspect="1" noChangeArrowheads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49050"/>
          <a:stretch/>
        </p:blipFill>
        <p:spPr bwMode="auto">
          <a:xfrm>
            <a:off x="2860539" y="2363611"/>
            <a:ext cx="6283461" cy="214070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1" name="TextBox 20"/>
          <p:cNvSpPr txBox="1"/>
          <p:nvPr/>
        </p:nvSpPr>
        <p:spPr>
          <a:xfrm>
            <a:off x="2100260" y="3679622"/>
            <a:ext cx="820757" cy="7848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1500" b="1" dirty="0" smtClean="0"/>
              <a:t>HV rectifier bridge</a:t>
            </a:r>
            <a:endParaRPr lang="en-GB" sz="1500" b="1" dirty="0"/>
          </a:p>
        </p:txBody>
      </p:sp>
      <p:pic>
        <p:nvPicPr>
          <p:cNvPr id="10253" name="Picture 13"/>
          <p:cNvPicPr>
            <a:picLocks noChangeAspect="1" noChangeArrowheads="1"/>
          </p:cNvPicPr>
          <p:nvPr/>
        </p:nvPicPr>
        <p:blipFill rotWithShape="1"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1872"/>
          <a:stretch/>
        </p:blipFill>
        <p:spPr bwMode="auto">
          <a:xfrm>
            <a:off x="3061332" y="657104"/>
            <a:ext cx="6047172" cy="174433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cxnSp>
        <p:nvCxnSpPr>
          <p:cNvPr id="22" name="Straight Arrow Connector 21"/>
          <p:cNvCxnSpPr>
            <a:stCxn id="3" idx="4"/>
          </p:cNvCxnSpPr>
          <p:nvPr/>
        </p:nvCxnSpPr>
        <p:spPr>
          <a:xfrm flipH="1">
            <a:off x="1762699" y="2093204"/>
            <a:ext cx="217013" cy="1657480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3" name="Oval 2"/>
          <p:cNvSpPr/>
          <p:nvPr/>
        </p:nvSpPr>
        <p:spPr>
          <a:xfrm>
            <a:off x="1403648" y="1439700"/>
            <a:ext cx="1152128" cy="653504"/>
          </a:xfrm>
          <a:prstGeom prst="ellipse">
            <a:avLst/>
          </a:prstGeom>
          <a:noFill/>
          <a:ln w="19050"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cxnSp>
        <p:nvCxnSpPr>
          <p:cNvPr id="29" name="Straight Arrow Connector 28"/>
          <p:cNvCxnSpPr>
            <a:endCxn id="15" idx="0"/>
          </p:cNvCxnSpPr>
          <p:nvPr/>
        </p:nvCxnSpPr>
        <p:spPr>
          <a:xfrm flipH="1">
            <a:off x="1414807" y="4464452"/>
            <a:ext cx="23912" cy="476716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pic>
        <p:nvPicPr>
          <p:cNvPr id="40" name="Picture 12"/>
          <p:cNvPicPr>
            <a:picLocks noChangeAspect="1" noChangeArrowheads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372" t="58911" r="43767"/>
          <a:stretch/>
        </p:blipFill>
        <p:spPr bwMode="auto">
          <a:xfrm>
            <a:off x="3797300" y="4410187"/>
            <a:ext cx="4857079" cy="247760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0" name="TextBox 19"/>
          <p:cNvSpPr txBox="1"/>
          <p:nvPr/>
        </p:nvSpPr>
        <p:spPr>
          <a:xfrm>
            <a:off x="3061332" y="-840959"/>
            <a:ext cx="4167231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 smtClean="0"/>
              <a:t>Losses on each diode, </a:t>
            </a:r>
            <a:r>
              <a:rPr lang="en-GB" dirty="0" err="1" smtClean="0"/>
              <a:t>avg</a:t>
            </a:r>
            <a:r>
              <a:rPr lang="en-GB" dirty="0" smtClean="0"/>
              <a:t>:  2.2W;</a:t>
            </a:r>
          </a:p>
          <a:p>
            <a:r>
              <a:rPr lang="en-GB" dirty="0" smtClean="0"/>
              <a:t>Losses on each snubber resistor, </a:t>
            </a:r>
            <a:r>
              <a:rPr lang="en-GB" dirty="0" err="1" smtClean="0"/>
              <a:t>avg</a:t>
            </a:r>
            <a:r>
              <a:rPr lang="en-GB" dirty="0" smtClean="0"/>
              <a:t>: &lt;2W;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68778873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47" name="Picture 7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013"/>
          <a:stretch/>
        </p:blipFill>
        <p:spPr bwMode="auto">
          <a:xfrm>
            <a:off x="54976" y="3435766"/>
            <a:ext cx="5006858" cy="342223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246" name="Picture 6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709"/>
          <a:stretch/>
        </p:blipFill>
        <p:spPr bwMode="auto">
          <a:xfrm>
            <a:off x="4792336" y="4648959"/>
            <a:ext cx="4351663" cy="19978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" name="Title 1"/>
          <p:cNvSpPr txBox="1">
            <a:spLocks/>
          </p:cNvSpPr>
          <p:nvPr/>
        </p:nvSpPr>
        <p:spPr>
          <a:xfrm>
            <a:off x="262467" y="272796"/>
            <a:ext cx="7069666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HV oil tank assembly stage design</a:t>
            </a:r>
          </a:p>
          <a:p>
            <a:pPr algn="l"/>
            <a:r>
              <a:rPr lang="en-US" sz="2500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- </a:t>
            </a:r>
            <a:r>
              <a:rPr lang="en-US" sz="2200" i="1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HV rectifier bridge</a:t>
            </a:r>
          </a:p>
        </p:txBody>
      </p:sp>
      <p:sp>
        <p:nvSpPr>
          <p:cNvPr id="13" name="Rectangle 9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en-US"/>
          </a:p>
        </p:txBody>
      </p:sp>
      <p:sp>
        <p:nvSpPr>
          <p:cNvPr id="14" name="Rectangle 15"/>
          <p:cNvSpPr>
            <a:spLocks noChangeArrowheads="1"/>
          </p:cNvSpPr>
          <p:nvPr/>
        </p:nvSpPr>
        <p:spPr bwMode="auto">
          <a:xfrm>
            <a:off x="0" y="457200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en-US"/>
          </a:p>
        </p:txBody>
      </p:sp>
      <p:pic>
        <p:nvPicPr>
          <p:cNvPr id="10242" name="Picture 2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1450717"/>
            <a:ext cx="2741479" cy="229996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243" name="Picture 3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741479" y="1630498"/>
            <a:ext cx="1563399" cy="12318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244" name="Picture 4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407206" y="1199349"/>
            <a:ext cx="2412235" cy="199237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245" name="Picture 5"/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75978" y="1199349"/>
            <a:ext cx="2268022" cy="186690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1266" name="Picture 2"/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660700" y="3038148"/>
            <a:ext cx="2349289" cy="62983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2" name="TextBox 11"/>
          <p:cNvSpPr txBox="1"/>
          <p:nvPr/>
        </p:nvSpPr>
        <p:spPr>
          <a:xfrm>
            <a:off x="2696415" y="1388287"/>
            <a:ext cx="1641514" cy="3231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1500" b="1" dirty="0" smtClean="0"/>
              <a:t>HV rectifier bridge</a:t>
            </a:r>
            <a:endParaRPr lang="en-GB" sz="1500" b="1" dirty="0"/>
          </a:p>
        </p:txBody>
      </p:sp>
      <p:cxnSp>
        <p:nvCxnSpPr>
          <p:cNvPr id="3" name="Straight Arrow Connector 2"/>
          <p:cNvCxnSpPr/>
          <p:nvPr/>
        </p:nvCxnSpPr>
        <p:spPr>
          <a:xfrm>
            <a:off x="2500829" y="1792159"/>
            <a:ext cx="484742" cy="80708"/>
          </a:xfrm>
          <a:prstGeom prst="straightConnector1">
            <a:avLst/>
          </a:prstGeom>
          <a:ln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5" name="TextBox 4"/>
          <p:cNvSpPr txBox="1"/>
          <p:nvPr/>
        </p:nvSpPr>
        <p:spPr>
          <a:xfrm>
            <a:off x="4646401" y="3576733"/>
            <a:ext cx="962411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1400" dirty="0" smtClean="0"/>
              <a:t>Electric field (V/m)</a:t>
            </a:r>
            <a:endParaRPr lang="en-GB" sz="1400" dirty="0"/>
          </a:p>
        </p:txBody>
      </p:sp>
    </p:spTree>
    <p:extLst>
      <p:ext uri="{BB962C8B-B14F-4D97-AF65-F5344CB8AC3E}">
        <p14:creationId xmlns:p14="http://schemas.microsoft.com/office/powerpoint/2010/main" val="185850138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1"/>
          <p:cNvSpPr txBox="1">
            <a:spLocks/>
          </p:cNvSpPr>
          <p:nvPr/>
        </p:nvSpPr>
        <p:spPr>
          <a:xfrm>
            <a:off x="262467" y="272796"/>
            <a:ext cx="7069666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HV oil tank assembly stage design</a:t>
            </a:r>
          </a:p>
          <a:p>
            <a:pPr algn="l"/>
            <a:r>
              <a:rPr lang="en-US" sz="2500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- </a:t>
            </a:r>
            <a:r>
              <a:rPr lang="en-US" sz="2200" i="1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HV rectifier filter</a:t>
            </a:r>
          </a:p>
        </p:txBody>
      </p:sp>
      <p:sp>
        <p:nvSpPr>
          <p:cNvPr id="14" name="Rectangle 15"/>
          <p:cNvSpPr>
            <a:spLocks noChangeArrowheads="1"/>
          </p:cNvSpPr>
          <p:nvPr/>
        </p:nvSpPr>
        <p:spPr bwMode="auto">
          <a:xfrm>
            <a:off x="0" y="457200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en-US"/>
          </a:p>
        </p:txBody>
      </p:sp>
      <p:sp>
        <p:nvSpPr>
          <p:cNvPr id="3" name="TextBox 2"/>
          <p:cNvSpPr txBox="1"/>
          <p:nvPr/>
        </p:nvSpPr>
        <p:spPr>
          <a:xfrm>
            <a:off x="65660" y="4155021"/>
            <a:ext cx="3496260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1600" u="sng" dirty="0" smtClean="0">
                <a:solidFill>
                  <a:srgbClr val="0066FF"/>
                </a:solidFill>
              </a:rPr>
              <a:t>HV rectifier filter formed by:</a:t>
            </a:r>
          </a:p>
          <a:p>
            <a:pPr marL="285750" indent="-285750">
              <a:buFontTx/>
              <a:buChar char="-"/>
            </a:pPr>
            <a:r>
              <a:rPr lang="en-GB" sz="1600" dirty="0" smtClean="0">
                <a:solidFill>
                  <a:srgbClr val="0066FF"/>
                </a:solidFill>
              </a:rPr>
              <a:t>Differential mode HV inductor, </a:t>
            </a:r>
            <a:r>
              <a:rPr lang="en-GB" sz="1600" i="1" dirty="0" smtClean="0">
                <a:solidFill>
                  <a:srgbClr val="0066FF"/>
                </a:solidFill>
              </a:rPr>
              <a:t>L</a:t>
            </a:r>
            <a:r>
              <a:rPr lang="en-GB" sz="1600" i="1" baseline="-25000" dirty="0" smtClean="0">
                <a:solidFill>
                  <a:srgbClr val="0066FF"/>
                </a:solidFill>
              </a:rPr>
              <a:t>f</a:t>
            </a:r>
            <a:r>
              <a:rPr lang="en-GB" sz="1600" dirty="0" smtClean="0">
                <a:solidFill>
                  <a:srgbClr val="0066FF"/>
                </a:solidFill>
              </a:rPr>
              <a:t>;</a:t>
            </a:r>
          </a:p>
          <a:p>
            <a:pPr marL="285750" indent="-285750">
              <a:buFontTx/>
              <a:buChar char="-"/>
            </a:pPr>
            <a:r>
              <a:rPr lang="en-GB" sz="1600" dirty="0" smtClean="0">
                <a:solidFill>
                  <a:srgbClr val="0066FF"/>
                </a:solidFill>
              </a:rPr>
              <a:t>Damped capacitor branch, </a:t>
            </a:r>
            <a:r>
              <a:rPr lang="en-GB" sz="1600" i="1" dirty="0" smtClean="0">
                <a:solidFill>
                  <a:srgbClr val="0066FF"/>
                </a:solidFill>
              </a:rPr>
              <a:t>C</a:t>
            </a:r>
            <a:r>
              <a:rPr lang="en-GB" sz="1600" i="1" baseline="-25000" dirty="0" smtClean="0">
                <a:solidFill>
                  <a:srgbClr val="0066FF"/>
                </a:solidFill>
              </a:rPr>
              <a:t>f1</a:t>
            </a:r>
            <a:r>
              <a:rPr lang="en-GB" sz="1600" i="1" dirty="0" smtClean="0">
                <a:solidFill>
                  <a:srgbClr val="0066FF"/>
                </a:solidFill>
              </a:rPr>
              <a:t>+R</a:t>
            </a:r>
            <a:r>
              <a:rPr lang="en-GB" sz="1600" i="1" baseline="-25000" dirty="0" smtClean="0">
                <a:solidFill>
                  <a:srgbClr val="0066FF"/>
                </a:solidFill>
              </a:rPr>
              <a:t>f</a:t>
            </a:r>
            <a:r>
              <a:rPr lang="en-GB" sz="1600" dirty="0" smtClean="0">
                <a:solidFill>
                  <a:srgbClr val="0066FF"/>
                </a:solidFill>
              </a:rPr>
              <a:t>;</a:t>
            </a:r>
          </a:p>
          <a:p>
            <a:pPr marL="285750" indent="-285750">
              <a:buFontTx/>
              <a:buChar char="-"/>
            </a:pPr>
            <a:r>
              <a:rPr lang="en-GB" sz="1600" dirty="0" smtClean="0">
                <a:solidFill>
                  <a:srgbClr val="0066FF"/>
                </a:solidFill>
              </a:rPr>
              <a:t>Undamped capacitor branch, </a:t>
            </a:r>
            <a:r>
              <a:rPr lang="en-GB" sz="1600" i="1" dirty="0" smtClean="0">
                <a:solidFill>
                  <a:srgbClr val="0066FF"/>
                </a:solidFill>
              </a:rPr>
              <a:t>C</a:t>
            </a:r>
            <a:r>
              <a:rPr lang="en-GB" sz="1600" i="1" baseline="-25000" dirty="0" smtClean="0">
                <a:solidFill>
                  <a:srgbClr val="0066FF"/>
                </a:solidFill>
              </a:rPr>
              <a:t>f2</a:t>
            </a:r>
            <a:r>
              <a:rPr lang="en-GB" sz="1600" i="1" dirty="0" smtClean="0">
                <a:solidFill>
                  <a:srgbClr val="0066FF"/>
                </a:solidFill>
              </a:rPr>
              <a:t>+R</a:t>
            </a:r>
            <a:r>
              <a:rPr lang="en-GB" sz="1600" i="1" baseline="-25000" dirty="0" smtClean="0">
                <a:solidFill>
                  <a:srgbClr val="0066FF"/>
                </a:solidFill>
              </a:rPr>
              <a:t>d</a:t>
            </a:r>
            <a:r>
              <a:rPr lang="en-GB" sz="1600" dirty="0" smtClean="0">
                <a:solidFill>
                  <a:srgbClr val="0066FF"/>
                </a:solidFill>
              </a:rPr>
              <a:t>;</a:t>
            </a:r>
            <a:endParaRPr lang="en-GB" sz="1600" dirty="0">
              <a:solidFill>
                <a:srgbClr val="0066FF"/>
              </a:solidFill>
            </a:endParaRPr>
          </a:p>
        </p:txBody>
      </p:sp>
      <p:sp>
        <p:nvSpPr>
          <p:cNvPr id="10" name="Rectangle 9"/>
          <p:cNvSpPr/>
          <p:nvPr/>
        </p:nvSpPr>
        <p:spPr>
          <a:xfrm>
            <a:off x="175861" y="5291508"/>
            <a:ext cx="2277533" cy="132343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GB" sz="1600" i="1" dirty="0" smtClean="0">
                <a:solidFill>
                  <a:srgbClr val="0066FF"/>
                </a:solidFill>
              </a:rPr>
              <a:t>L</a:t>
            </a:r>
            <a:r>
              <a:rPr lang="en-GB" sz="1600" i="1" baseline="-25000" dirty="0" smtClean="0">
                <a:solidFill>
                  <a:srgbClr val="0066FF"/>
                </a:solidFill>
              </a:rPr>
              <a:t>f</a:t>
            </a:r>
            <a:r>
              <a:rPr lang="en-GB" sz="1600" dirty="0" smtClean="0">
                <a:solidFill>
                  <a:srgbClr val="0066FF"/>
                </a:solidFill>
              </a:rPr>
              <a:t> = 8mH;</a:t>
            </a:r>
          </a:p>
          <a:p>
            <a:r>
              <a:rPr lang="en-GB" sz="1600" i="1" dirty="0" err="1" smtClean="0">
                <a:solidFill>
                  <a:srgbClr val="0066FF"/>
                </a:solidFill>
              </a:rPr>
              <a:t>R</a:t>
            </a:r>
            <a:r>
              <a:rPr lang="en-GB" sz="1600" i="1" baseline="-25000" dirty="0" err="1" smtClean="0">
                <a:solidFill>
                  <a:srgbClr val="0066FF"/>
                </a:solidFill>
              </a:rPr>
              <a:t>f</a:t>
            </a:r>
            <a:r>
              <a:rPr lang="en-GB" sz="1600" dirty="0" smtClean="0">
                <a:solidFill>
                  <a:srgbClr val="0066FF"/>
                </a:solidFill>
              </a:rPr>
              <a:t> = 2700 </a:t>
            </a:r>
            <a:r>
              <a:rPr lang="el-GR" sz="1600" dirty="0" smtClean="0">
                <a:solidFill>
                  <a:srgbClr val="0066FF"/>
                </a:solidFill>
              </a:rPr>
              <a:t>Ω</a:t>
            </a:r>
            <a:r>
              <a:rPr lang="en-US" sz="1600" dirty="0" smtClean="0">
                <a:solidFill>
                  <a:srgbClr val="0066FF"/>
                </a:solidFill>
              </a:rPr>
              <a:t> </a:t>
            </a:r>
            <a:r>
              <a:rPr lang="en-GB" sz="1600" dirty="0" smtClean="0">
                <a:solidFill>
                  <a:srgbClr val="0066FF"/>
                </a:solidFill>
              </a:rPr>
              <a:t>/ 23 = 117 </a:t>
            </a:r>
            <a:r>
              <a:rPr lang="el-GR" sz="1600" dirty="0" smtClean="0">
                <a:solidFill>
                  <a:srgbClr val="0066FF"/>
                </a:solidFill>
                <a:latin typeface="Calibri"/>
              </a:rPr>
              <a:t>Ω</a:t>
            </a:r>
            <a:r>
              <a:rPr lang="en-US" sz="1600" dirty="0" smtClean="0">
                <a:solidFill>
                  <a:srgbClr val="0066FF"/>
                </a:solidFill>
                <a:latin typeface="Calibri"/>
              </a:rPr>
              <a:t>;</a:t>
            </a:r>
          </a:p>
          <a:p>
            <a:r>
              <a:rPr lang="en-US" sz="1600" i="1" dirty="0" smtClean="0">
                <a:solidFill>
                  <a:srgbClr val="0066FF"/>
                </a:solidFill>
                <a:latin typeface="Calibri"/>
              </a:rPr>
              <a:t>C</a:t>
            </a:r>
            <a:r>
              <a:rPr lang="en-US" sz="1600" i="1" baseline="-25000" dirty="0" smtClean="0">
                <a:solidFill>
                  <a:srgbClr val="0066FF"/>
                </a:solidFill>
                <a:latin typeface="Calibri"/>
              </a:rPr>
              <a:t>f1</a:t>
            </a:r>
            <a:r>
              <a:rPr lang="en-US" sz="1600" dirty="0" smtClean="0">
                <a:solidFill>
                  <a:srgbClr val="0066FF"/>
                </a:solidFill>
                <a:latin typeface="Calibri"/>
              </a:rPr>
              <a:t> = 20 x 1.7nF = 34 </a:t>
            </a:r>
            <a:r>
              <a:rPr lang="en-US" sz="1600" dirty="0" err="1" smtClean="0">
                <a:solidFill>
                  <a:srgbClr val="0066FF"/>
                </a:solidFill>
                <a:latin typeface="Calibri"/>
              </a:rPr>
              <a:t>nF</a:t>
            </a:r>
            <a:r>
              <a:rPr lang="en-US" sz="1600" dirty="0" smtClean="0">
                <a:solidFill>
                  <a:srgbClr val="0066FF"/>
                </a:solidFill>
                <a:latin typeface="Calibri"/>
              </a:rPr>
              <a:t>;</a:t>
            </a:r>
          </a:p>
          <a:p>
            <a:r>
              <a:rPr lang="en-US" sz="1600" i="1" dirty="0" smtClean="0">
                <a:solidFill>
                  <a:srgbClr val="0066FF"/>
                </a:solidFill>
                <a:latin typeface="Calibri"/>
              </a:rPr>
              <a:t>C</a:t>
            </a:r>
            <a:r>
              <a:rPr lang="en-US" sz="1600" i="1" baseline="-25000" dirty="0" smtClean="0">
                <a:solidFill>
                  <a:srgbClr val="0066FF"/>
                </a:solidFill>
                <a:latin typeface="Calibri"/>
              </a:rPr>
              <a:t>f2</a:t>
            </a:r>
            <a:r>
              <a:rPr lang="en-US" sz="1600" dirty="0" smtClean="0">
                <a:solidFill>
                  <a:srgbClr val="0066FF"/>
                </a:solidFill>
                <a:latin typeface="Calibri"/>
              </a:rPr>
              <a:t> = 8 x 1.7nF = 13.6nF;</a:t>
            </a:r>
          </a:p>
          <a:p>
            <a:r>
              <a:rPr lang="en-US" sz="1600" i="1" dirty="0" smtClean="0">
                <a:solidFill>
                  <a:srgbClr val="0066FF"/>
                </a:solidFill>
                <a:latin typeface="Calibri"/>
              </a:rPr>
              <a:t>R</a:t>
            </a:r>
            <a:r>
              <a:rPr lang="en-US" sz="1600" i="1" baseline="-25000" dirty="0" smtClean="0">
                <a:solidFill>
                  <a:srgbClr val="0066FF"/>
                </a:solidFill>
                <a:latin typeface="Calibri"/>
              </a:rPr>
              <a:t>d</a:t>
            </a:r>
            <a:r>
              <a:rPr lang="en-US" sz="1600" dirty="0" smtClean="0">
                <a:solidFill>
                  <a:srgbClr val="0066FF"/>
                </a:solidFill>
                <a:latin typeface="Calibri"/>
              </a:rPr>
              <a:t> = 10 </a:t>
            </a:r>
            <a:r>
              <a:rPr lang="el-GR" sz="1600" dirty="0" smtClean="0">
                <a:solidFill>
                  <a:srgbClr val="0066FF"/>
                </a:solidFill>
              </a:rPr>
              <a:t>Ω</a:t>
            </a:r>
            <a:r>
              <a:rPr lang="en-US" sz="1600" dirty="0" smtClean="0">
                <a:solidFill>
                  <a:srgbClr val="0066FF"/>
                </a:solidFill>
              </a:rPr>
              <a:t>;</a:t>
            </a:r>
            <a:endParaRPr lang="en-GB" sz="1600" dirty="0"/>
          </a:p>
        </p:txBody>
      </p:sp>
      <p:grpSp>
        <p:nvGrpSpPr>
          <p:cNvPr id="11" name="Group 10"/>
          <p:cNvGrpSpPr/>
          <p:nvPr/>
        </p:nvGrpSpPr>
        <p:grpSpPr>
          <a:xfrm>
            <a:off x="23325" y="1507511"/>
            <a:ext cx="3542748" cy="2469578"/>
            <a:chOff x="141863" y="1507511"/>
            <a:chExt cx="3542748" cy="2469578"/>
          </a:xfrm>
        </p:grpSpPr>
        <p:pic>
          <p:nvPicPr>
            <p:cNvPr id="6" name="Picture 13"/>
            <p:cNvPicPr>
              <a:picLocks noChangeAspect="1" noChangeArrowheads="1"/>
            </p:cNvPicPr>
            <p:nvPr/>
          </p:nvPicPr>
          <p:blipFill rotWithShape="1"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r="61889" b="5851"/>
            <a:stretch/>
          </p:blipFill>
          <p:spPr bwMode="auto">
            <a:xfrm>
              <a:off x="141863" y="1507511"/>
              <a:ext cx="3531744" cy="2469578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2" name="Rectangle 1"/>
            <p:cNvSpPr/>
            <p:nvPr/>
          </p:nvSpPr>
          <p:spPr>
            <a:xfrm>
              <a:off x="2478795" y="1742772"/>
              <a:ext cx="1159328" cy="2212283"/>
            </a:xfrm>
            <a:prstGeom prst="rect">
              <a:avLst/>
            </a:prstGeom>
            <a:noFill/>
            <a:ln w="28575">
              <a:solidFill>
                <a:srgbClr val="0066FF"/>
              </a:solidFill>
            </a:ln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  <p:sp>
          <p:nvSpPr>
            <p:cNvPr id="5" name="Rectangle 4"/>
            <p:cNvSpPr/>
            <p:nvPr/>
          </p:nvSpPr>
          <p:spPr>
            <a:xfrm>
              <a:off x="2556503" y="2372968"/>
              <a:ext cx="328936" cy="369332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en-GB" i="1" dirty="0">
                  <a:solidFill>
                    <a:srgbClr val="0066FF"/>
                  </a:solidFill>
                </a:rPr>
                <a:t>L</a:t>
              </a:r>
              <a:r>
                <a:rPr lang="en-GB" i="1" baseline="-25000" dirty="0">
                  <a:solidFill>
                    <a:srgbClr val="0066FF"/>
                  </a:solidFill>
                </a:rPr>
                <a:t>f</a:t>
              </a:r>
              <a:endParaRPr lang="en-GB" i="1" baseline="-25000" dirty="0"/>
            </a:p>
          </p:txBody>
        </p:sp>
        <p:sp>
          <p:nvSpPr>
            <p:cNvPr id="9" name="Rectangle 8"/>
            <p:cNvSpPr/>
            <p:nvPr/>
          </p:nvSpPr>
          <p:spPr>
            <a:xfrm>
              <a:off x="2843412" y="2720266"/>
              <a:ext cx="356188" cy="369332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en-GB" i="1" dirty="0" err="1" smtClean="0">
                  <a:solidFill>
                    <a:srgbClr val="0066FF"/>
                  </a:solidFill>
                </a:rPr>
                <a:t>R</a:t>
              </a:r>
              <a:r>
                <a:rPr lang="en-GB" i="1" baseline="-25000" dirty="0" err="1" smtClean="0">
                  <a:solidFill>
                    <a:srgbClr val="0066FF"/>
                  </a:solidFill>
                </a:rPr>
                <a:t>f</a:t>
              </a:r>
              <a:endParaRPr lang="en-GB" i="1" baseline="-25000" dirty="0"/>
            </a:p>
          </p:txBody>
        </p:sp>
        <p:sp>
          <p:nvSpPr>
            <p:cNvPr id="15" name="Rectangle 14"/>
            <p:cNvSpPr/>
            <p:nvPr/>
          </p:nvSpPr>
          <p:spPr>
            <a:xfrm>
              <a:off x="2810361" y="2235409"/>
              <a:ext cx="429926" cy="369332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en-GB" i="1" dirty="0" smtClean="0">
                  <a:solidFill>
                    <a:srgbClr val="0066FF"/>
                  </a:solidFill>
                </a:rPr>
                <a:t>C</a:t>
              </a:r>
              <a:r>
                <a:rPr lang="en-GB" i="1" baseline="-25000" dirty="0" smtClean="0">
                  <a:solidFill>
                    <a:srgbClr val="0066FF"/>
                  </a:solidFill>
                </a:rPr>
                <a:t>f1</a:t>
              </a:r>
              <a:endParaRPr lang="en-GB" i="1" baseline="-25000" dirty="0"/>
            </a:p>
          </p:txBody>
        </p:sp>
        <p:sp>
          <p:nvSpPr>
            <p:cNvPr id="16" name="Rectangle 15"/>
            <p:cNvSpPr/>
            <p:nvPr/>
          </p:nvSpPr>
          <p:spPr>
            <a:xfrm>
              <a:off x="3254685" y="2420075"/>
              <a:ext cx="429926" cy="369332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en-GB" i="1" dirty="0" smtClean="0">
                  <a:solidFill>
                    <a:srgbClr val="0066FF"/>
                  </a:solidFill>
                </a:rPr>
                <a:t>C</a:t>
              </a:r>
              <a:r>
                <a:rPr lang="en-GB" i="1" baseline="-25000" dirty="0" smtClean="0">
                  <a:solidFill>
                    <a:srgbClr val="0066FF"/>
                  </a:solidFill>
                </a:rPr>
                <a:t>f2</a:t>
              </a:r>
              <a:endParaRPr lang="en-GB" i="1" baseline="-25000" dirty="0"/>
            </a:p>
          </p:txBody>
        </p:sp>
        <p:sp>
          <p:nvSpPr>
            <p:cNvPr id="17" name="Rectangle 16"/>
            <p:cNvSpPr/>
            <p:nvPr/>
          </p:nvSpPr>
          <p:spPr>
            <a:xfrm>
              <a:off x="3287736" y="2871881"/>
              <a:ext cx="388248" cy="369332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en-GB" i="1" dirty="0" smtClean="0">
                  <a:solidFill>
                    <a:srgbClr val="0066FF"/>
                  </a:solidFill>
                </a:rPr>
                <a:t>R</a:t>
              </a:r>
              <a:r>
                <a:rPr lang="en-GB" i="1" baseline="-25000" dirty="0" smtClean="0">
                  <a:solidFill>
                    <a:srgbClr val="0066FF"/>
                  </a:solidFill>
                </a:rPr>
                <a:t>d</a:t>
              </a:r>
              <a:endParaRPr lang="en-GB" i="1" baseline="-25000" dirty="0"/>
            </a:p>
          </p:txBody>
        </p:sp>
      </p:grpSp>
      <p:sp>
        <p:nvSpPr>
          <p:cNvPr id="8" name="TextBox 7"/>
          <p:cNvSpPr txBox="1"/>
          <p:nvPr/>
        </p:nvSpPr>
        <p:spPr>
          <a:xfrm>
            <a:off x="4562972" y="1473009"/>
            <a:ext cx="3417218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 smtClean="0"/>
              <a:t>Bode plots of the HV rectifier filter</a:t>
            </a:r>
            <a:endParaRPr lang="en-GB" dirty="0"/>
          </a:p>
        </p:txBody>
      </p:sp>
      <p:grpSp>
        <p:nvGrpSpPr>
          <p:cNvPr id="22" name="Group 21"/>
          <p:cNvGrpSpPr/>
          <p:nvPr/>
        </p:nvGrpSpPr>
        <p:grpSpPr>
          <a:xfrm>
            <a:off x="3603130" y="1857155"/>
            <a:ext cx="2789200" cy="2114608"/>
            <a:chOff x="3603130" y="1857155"/>
            <a:chExt cx="2789200" cy="2114608"/>
          </a:xfrm>
        </p:grpSpPr>
        <p:pic>
          <p:nvPicPr>
            <p:cNvPr id="5126" name="Picture 6"/>
            <p:cNvPicPr>
              <a:picLocks noChangeAspect="1" noChangeArrowheads="1"/>
            </p:cNvPicPr>
            <p:nvPr/>
          </p:nvPicPr>
          <p:blipFill rotWithShape="1"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24066" r="1" b="9786"/>
            <a:stretch/>
          </p:blipFill>
          <p:spPr bwMode="auto">
            <a:xfrm>
              <a:off x="3603130" y="1987960"/>
              <a:ext cx="2789200" cy="179372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12" name="TextBox 11"/>
            <p:cNvSpPr txBox="1"/>
            <p:nvPr/>
          </p:nvSpPr>
          <p:spPr>
            <a:xfrm>
              <a:off x="5703797" y="3710153"/>
              <a:ext cx="522900" cy="261610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GB" sz="1100" b="1" i="1" dirty="0" smtClean="0">
                  <a:latin typeface="Times New Roman" panose="02020603050405020304" pitchFamily="18" charset="0"/>
                  <a:cs typeface="Times New Roman" panose="02020603050405020304" pitchFamily="18" charset="0"/>
                </a:rPr>
                <a:t>f (Hz)</a:t>
              </a:r>
              <a:endParaRPr lang="en-GB" sz="1100" b="1" i="1" dirty="0">
                <a:latin typeface="Times New Roman" panose="02020603050405020304" pitchFamily="18" charset="0"/>
                <a:cs typeface="Times New Roman" panose="02020603050405020304" pitchFamily="18" charset="0"/>
              </a:endParaRPr>
            </a:p>
          </p:txBody>
        </p:sp>
        <p:sp>
          <p:nvSpPr>
            <p:cNvPr id="21" name="TextBox 20"/>
            <p:cNvSpPr txBox="1"/>
            <p:nvPr/>
          </p:nvSpPr>
          <p:spPr>
            <a:xfrm>
              <a:off x="3658369" y="1857155"/>
              <a:ext cx="768159" cy="261610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GB" sz="1100" b="1" i="1" dirty="0" smtClean="0">
                  <a:latin typeface="Times New Roman" panose="02020603050405020304" pitchFamily="18" charset="0"/>
                  <a:cs typeface="Times New Roman" panose="02020603050405020304" pitchFamily="18" charset="0"/>
                </a:rPr>
                <a:t>Gain (dB)</a:t>
              </a:r>
              <a:endParaRPr lang="en-GB" sz="1100" b="1" i="1" dirty="0">
                <a:latin typeface="Times New Roman" panose="02020603050405020304" pitchFamily="18" charset="0"/>
                <a:cs typeface="Times New Roman" panose="02020603050405020304" pitchFamily="18" charset="0"/>
              </a:endParaRPr>
            </a:p>
          </p:txBody>
        </p:sp>
        <p:sp>
          <p:nvSpPr>
            <p:cNvPr id="13" name="TextBox 12"/>
            <p:cNvSpPr txBox="1"/>
            <p:nvPr/>
          </p:nvSpPr>
          <p:spPr>
            <a:xfrm>
              <a:off x="4300694" y="2908008"/>
              <a:ext cx="805798" cy="215444"/>
            </a:xfrm>
            <a:prstGeom prst="rect">
              <a:avLst/>
            </a:prstGeom>
            <a:solidFill>
              <a:schemeClr val="bg1"/>
            </a:solidFill>
          </p:spPr>
          <p:txBody>
            <a:bodyPr wrap="none" lIns="0" tIns="0" rIns="0" bIns="0" rtlCol="0">
              <a:spAutoFit/>
            </a:bodyPr>
            <a:lstStyle/>
            <a:p>
              <a:r>
                <a:rPr lang="en-GB" sz="1400" b="1" dirty="0" smtClean="0"/>
                <a:t>4 klystrons</a:t>
              </a:r>
              <a:endParaRPr lang="en-GB" sz="1400" b="1" dirty="0"/>
            </a:p>
          </p:txBody>
        </p:sp>
      </p:grpSp>
      <p:grpSp>
        <p:nvGrpSpPr>
          <p:cNvPr id="20" name="Group 19"/>
          <p:cNvGrpSpPr/>
          <p:nvPr/>
        </p:nvGrpSpPr>
        <p:grpSpPr>
          <a:xfrm>
            <a:off x="6349995" y="1831608"/>
            <a:ext cx="2844800" cy="2149776"/>
            <a:chOff x="6349995" y="1831608"/>
            <a:chExt cx="2844800" cy="2149776"/>
          </a:xfrm>
        </p:grpSpPr>
        <p:pic>
          <p:nvPicPr>
            <p:cNvPr id="5125" name="Picture 5"/>
            <p:cNvPicPr>
              <a:picLocks noChangeAspect="1" noChangeArrowheads="1"/>
            </p:cNvPicPr>
            <p:nvPr/>
          </p:nvPicPr>
          <p:blipFill rotWithShape="1"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23829" b="9964"/>
            <a:stretch/>
          </p:blipFill>
          <p:spPr bwMode="auto">
            <a:xfrm>
              <a:off x="6349995" y="1961791"/>
              <a:ext cx="2844800" cy="1820179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23" name="TextBox 22"/>
            <p:cNvSpPr txBox="1"/>
            <p:nvPr/>
          </p:nvSpPr>
          <p:spPr>
            <a:xfrm>
              <a:off x="7048914" y="2904932"/>
              <a:ext cx="805798" cy="215444"/>
            </a:xfrm>
            <a:prstGeom prst="rect">
              <a:avLst/>
            </a:prstGeom>
            <a:solidFill>
              <a:schemeClr val="bg1"/>
            </a:solidFill>
          </p:spPr>
          <p:txBody>
            <a:bodyPr wrap="none" lIns="0" tIns="0" rIns="0" bIns="0" rtlCol="0">
              <a:spAutoFit/>
            </a:bodyPr>
            <a:lstStyle/>
            <a:p>
              <a:r>
                <a:rPr lang="en-GB" sz="1400" b="1" dirty="0" smtClean="0"/>
                <a:t>3 klystrons</a:t>
              </a:r>
              <a:endParaRPr lang="en-GB" sz="1400" b="1" dirty="0"/>
            </a:p>
          </p:txBody>
        </p:sp>
        <p:sp>
          <p:nvSpPr>
            <p:cNvPr id="24" name="TextBox 23"/>
            <p:cNvSpPr txBox="1"/>
            <p:nvPr/>
          </p:nvSpPr>
          <p:spPr>
            <a:xfrm>
              <a:off x="8544131" y="3719774"/>
              <a:ext cx="522900" cy="261610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GB" sz="1100" b="1" i="1" dirty="0" smtClean="0">
                  <a:latin typeface="Times New Roman" panose="02020603050405020304" pitchFamily="18" charset="0"/>
                  <a:cs typeface="Times New Roman" panose="02020603050405020304" pitchFamily="18" charset="0"/>
                </a:rPr>
                <a:t>f (Hz)</a:t>
              </a:r>
              <a:endParaRPr lang="en-GB" sz="1100" b="1" i="1" dirty="0">
                <a:latin typeface="Times New Roman" panose="02020603050405020304" pitchFamily="18" charset="0"/>
                <a:cs typeface="Times New Roman" panose="02020603050405020304" pitchFamily="18" charset="0"/>
              </a:endParaRPr>
            </a:p>
          </p:txBody>
        </p:sp>
        <p:sp>
          <p:nvSpPr>
            <p:cNvPr id="25" name="TextBox 24"/>
            <p:cNvSpPr txBox="1"/>
            <p:nvPr/>
          </p:nvSpPr>
          <p:spPr>
            <a:xfrm>
              <a:off x="6423343" y="1831608"/>
              <a:ext cx="768159" cy="261610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GB" sz="1100" b="1" i="1" dirty="0" smtClean="0">
                  <a:latin typeface="Times New Roman" panose="02020603050405020304" pitchFamily="18" charset="0"/>
                  <a:cs typeface="Times New Roman" panose="02020603050405020304" pitchFamily="18" charset="0"/>
                </a:rPr>
                <a:t>Gain (dB)</a:t>
              </a:r>
              <a:endParaRPr lang="en-GB" sz="1100" b="1" i="1" dirty="0">
                <a:latin typeface="Times New Roman" panose="02020603050405020304" pitchFamily="18" charset="0"/>
                <a:cs typeface="Times New Roman" panose="02020603050405020304" pitchFamily="18" charset="0"/>
              </a:endParaRPr>
            </a:p>
          </p:txBody>
        </p:sp>
      </p:grpSp>
      <p:grpSp>
        <p:nvGrpSpPr>
          <p:cNvPr id="19" name="Group 18"/>
          <p:cNvGrpSpPr/>
          <p:nvPr/>
        </p:nvGrpSpPr>
        <p:grpSpPr>
          <a:xfrm>
            <a:off x="3603130" y="4172131"/>
            <a:ext cx="2746865" cy="2075834"/>
            <a:chOff x="3603130" y="4172131"/>
            <a:chExt cx="2746865" cy="2075834"/>
          </a:xfrm>
        </p:grpSpPr>
        <p:pic>
          <p:nvPicPr>
            <p:cNvPr id="5124" name="Picture 4"/>
            <p:cNvPicPr>
              <a:picLocks noChangeAspect="1" noChangeArrowheads="1"/>
            </p:cNvPicPr>
            <p:nvPr/>
          </p:nvPicPr>
          <p:blipFill rotWithShape="1"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22959" b="8898"/>
            <a:stretch/>
          </p:blipFill>
          <p:spPr bwMode="auto">
            <a:xfrm>
              <a:off x="3603130" y="4312150"/>
              <a:ext cx="2746865" cy="1758279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26" name="TextBox 25"/>
            <p:cNvSpPr txBox="1"/>
            <p:nvPr/>
          </p:nvSpPr>
          <p:spPr>
            <a:xfrm>
              <a:off x="4313708" y="5245455"/>
              <a:ext cx="805798" cy="215444"/>
            </a:xfrm>
            <a:prstGeom prst="rect">
              <a:avLst/>
            </a:prstGeom>
            <a:solidFill>
              <a:schemeClr val="bg1"/>
            </a:solidFill>
          </p:spPr>
          <p:txBody>
            <a:bodyPr wrap="none" lIns="0" tIns="0" rIns="0" bIns="0" rtlCol="0">
              <a:spAutoFit/>
            </a:bodyPr>
            <a:lstStyle/>
            <a:p>
              <a:r>
                <a:rPr lang="en-GB" sz="1400" b="1" dirty="0" smtClean="0"/>
                <a:t>2 klystrons</a:t>
              </a:r>
              <a:endParaRPr lang="en-GB" sz="1400" b="1" dirty="0"/>
            </a:p>
          </p:txBody>
        </p:sp>
        <p:sp>
          <p:nvSpPr>
            <p:cNvPr id="27" name="TextBox 26"/>
            <p:cNvSpPr txBox="1"/>
            <p:nvPr/>
          </p:nvSpPr>
          <p:spPr>
            <a:xfrm>
              <a:off x="5675397" y="5986355"/>
              <a:ext cx="522900" cy="261610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GB" sz="1100" b="1" i="1" dirty="0" smtClean="0">
                  <a:latin typeface="Times New Roman" panose="02020603050405020304" pitchFamily="18" charset="0"/>
                  <a:cs typeface="Times New Roman" panose="02020603050405020304" pitchFamily="18" charset="0"/>
                </a:rPr>
                <a:t>f (Hz)</a:t>
              </a:r>
              <a:endParaRPr lang="en-GB" sz="1100" b="1" i="1" dirty="0">
                <a:latin typeface="Times New Roman" panose="02020603050405020304" pitchFamily="18" charset="0"/>
                <a:cs typeface="Times New Roman" panose="02020603050405020304" pitchFamily="18" charset="0"/>
              </a:endParaRPr>
            </a:p>
          </p:txBody>
        </p:sp>
        <p:sp>
          <p:nvSpPr>
            <p:cNvPr id="28" name="TextBox 27"/>
            <p:cNvSpPr txBox="1"/>
            <p:nvPr/>
          </p:nvSpPr>
          <p:spPr>
            <a:xfrm>
              <a:off x="3688137" y="4172131"/>
              <a:ext cx="768159" cy="261610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GB" sz="1100" b="1" i="1" dirty="0" smtClean="0">
                  <a:latin typeface="Times New Roman" panose="02020603050405020304" pitchFamily="18" charset="0"/>
                  <a:cs typeface="Times New Roman" panose="02020603050405020304" pitchFamily="18" charset="0"/>
                </a:rPr>
                <a:t>Gain (dB)</a:t>
              </a:r>
              <a:endParaRPr lang="en-GB" sz="1100" b="1" i="1" dirty="0">
                <a:latin typeface="Times New Roman" panose="02020603050405020304" pitchFamily="18" charset="0"/>
                <a:cs typeface="Times New Roman" panose="02020603050405020304" pitchFamily="18" charset="0"/>
              </a:endParaRPr>
            </a:p>
          </p:txBody>
        </p:sp>
      </p:grpSp>
      <p:grpSp>
        <p:nvGrpSpPr>
          <p:cNvPr id="18" name="Group 17"/>
          <p:cNvGrpSpPr/>
          <p:nvPr/>
        </p:nvGrpSpPr>
        <p:grpSpPr>
          <a:xfrm>
            <a:off x="6349996" y="4172726"/>
            <a:ext cx="2844800" cy="2149776"/>
            <a:chOff x="6349996" y="4172726"/>
            <a:chExt cx="2844800" cy="2149776"/>
          </a:xfrm>
        </p:grpSpPr>
        <p:pic>
          <p:nvPicPr>
            <p:cNvPr id="5123" name="Picture 3"/>
            <p:cNvPicPr>
              <a:picLocks noChangeAspect="1" noChangeArrowheads="1"/>
            </p:cNvPicPr>
            <p:nvPr/>
          </p:nvPicPr>
          <p:blipFill rotWithShape="1">
            <a:blip r:embed="rId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23616" b="8721"/>
            <a:stretch/>
          </p:blipFill>
          <p:spPr bwMode="auto">
            <a:xfrm>
              <a:off x="6349996" y="4312150"/>
              <a:ext cx="2844800" cy="1840178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29" name="TextBox 28"/>
            <p:cNvSpPr txBox="1"/>
            <p:nvPr/>
          </p:nvSpPr>
          <p:spPr>
            <a:xfrm>
              <a:off x="7040475" y="5246050"/>
              <a:ext cx="580287" cy="215444"/>
            </a:xfrm>
            <a:prstGeom prst="rect">
              <a:avLst/>
            </a:prstGeom>
            <a:solidFill>
              <a:schemeClr val="bg1"/>
            </a:solidFill>
          </p:spPr>
          <p:txBody>
            <a:bodyPr wrap="none" lIns="0" tIns="0" rIns="0" bIns="0" rtlCol="0">
              <a:spAutoFit/>
            </a:bodyPr>
            <a:lstStyle/>
            <a:p>
              <a:r>
                <a:rPr lang="en-GB" sz="1400" b="1" dirty="0" smtClean="0"/>
                <a:t>No load</a:t>
              </a:r>
              <a:endParaRPr lang="en-GB" sz="1400" b="1" dirty="0"/>
            </a:p>
          </p:txBody>
        </p:sp>
        <p:sp>
          <p:nvSpPr>
            <p:cNvPr id="30" name="TextBox 29"/>
            <p:cNvSpPr txBox="1"/>
            <p:nvPr/>
          </p:nvSpPr>
          <p:spPr>
            <a:xfrm>
              <a:off x="8535692" y="6060892"/>
              <a:ext cx="522900" cy="261610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GB" sz="1100" b="1" i="1" dirty="0" smtClean="0">
                  <a:latin typeface="Times New Roman" panose="02020603050405020304" pitchFamily="18" charset="0"/>
                  <a:cs typeface="Times New Roman" panose="02020603050405020304" pitchFamily="18" charset="0"/>
                </a:rPr>
                <a:t>f (Hz)</a:t>
              </a:r>
              <a:endParaRPr lang="en-GB" sz="1100" b="1" i="1" dirty="0">
                <a:latin typeface="Times New Roman" panose="02020603050405020304" pitchFamily="18" charset="0"/>
                <a:cs typeface="Times New Roman" panose="02020603050405020304" pitchFamily="18" charset="0"/>
              </a:endParaRPr>
            </a:p>
          </p:txBody>
        </p:sp>
        <p:sp>
          <p:nvSpPr>
            <p:cNvPr id="31" name="TextBox 30"/>
            <p:cNvSpPr txBox="1"/>
            <p:nvPr/>
          </p:nvSpPr>
          <p:spPr>
            <a:xfrm>
              <a:off x="6414904" y="4172726"/>
              <a:ext cx="768159" cy="261610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GB" sz="1100" b="1" i="1" dirty="0" smtClean="0">
                  <a:latin typeface="Times New Roman" panose="02020603050405020304" pitchFamily="18" charset="0"/>
                  <a:cs typeface="Times New Roman" panose="02020603050405020304" pitchFamily="18" charset="0"/>
                </a:rPr>
                <a:t>Gain (dB)</a:t>
              </a:r>
              <a:endParaRPr lang="en-GB" sz="1100" b="1" i="1" dirty="0">
                <a:latin typeface="Times New Roman" panose="02020603050405020304" pitchFamily="18" charset="0"/>
                <a:cs typeface="Times New Roman" panose="02020603050405020304" pitchFamily="18" charset="0"/>
              </a:endParaRPr>
            </a:p>
          </p:txBody>
        </p:sp>
      </p:grpSp>
    </p:spTree>
    <p:extLst>
      <p:ext uri="{BB962C8B-B14F-4D97-AF65-F5344CB8AC3E}">
        <p14:creationId xmlns:p14="http://schemas.microsoft.com/office/powerpoint/2010/main" val="86068095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295" name="Picture 7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903202" y="1350040"/>
            <a:ext cx="1820803" cy="154560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" name="Title 1"/>
          <p:cNvSpPr txBox="1">
            <a:spLocks/>
          </p:cNvSpPr>
          <p:nvPr/>
        </p:nvSpPr>
        <p:spPr>
          <a:xfrm>
            <a:off x="262467" y="272796"/>
            <a:ext cx="7069666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HV oil tank assembly stage design</a:t>
            </a:r>
          </a:p>
          <a:p>
            <a:pPr algn="l"/>
            <a:r>
              <a:rPr lang="en-US" sz="2500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- </a:t>
            </a:r>
            <a:r>
              <a:rPr lang="en-US" sz="2200" i="1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HV inductor</a:t>
            </a:r>
          </a:p>
        </p:txBody>
      </p:sp>
      <p:sp>
        <p:nvSpPr>
          <p:cNvPr id="13" name="Rectangle 9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en-US"/>
          </a:p>
        </p:txBody>
      </p:sp>
      <p:sp>
        <p:nvSpPr>
          <p:cNvPr id="14" name="Rectangle 15"/>
          <p:cNvSpPr>
            <a:spLocks noChangeArrowheads="1"/>
          </p:cNvSpPr>
          <p:nvPr/>
        </p:nvSpPr>
        <p:spPr bwMode="auto">
          <a:xfrm>
            <a:off x="0" y="457200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en-US"/>
          </a:p>
        </p:txBody>
      </p:sp>
      <p:pic>
        <p:nvPicPr>
          <p:cNvPr id="12290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2" y="1350040"/>
            <a:ext cx="4773929" cy="33713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2293" name="Picture 5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6200000">
            <a:off x="5152882" y="3216670"/>
            <a:ext cx="1345646" cy="1796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2294" name="Picture 6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769029" y="1350040"/>
            <a:ext cx="2368021" cy="225872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2296" name="Picture 8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798162" y="4609049"/>
            <a:ext cx="3338887" cy="220268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2297" name="Picture 9"/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7730" y="4901848"/>
            <a:ext cx="2435223" cy="16785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2298" name="Picture 10"/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58355" y="4763425"/>
            <a:ext cx="3188356" cy="207267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2299" name="Picture 11"/>
          <p:cNvPicPr>
            <a:picLocks noChangeAspect="1" noChangeArrowheads="1"/>
          </p:cNvPicPr>
          <p:nvPr/>
        </p:nvPicPr>
        <p:blipFill rotWithShape="1"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154"/>
          <a:stretch/>
        </p:blipFill>
        <p:spPr bwMode="auto">
          <a:xfrm>
            <a:off x="7171799" y="4228667"/>
            <a:ext cx="1562480" cy="380382"/>
          </a:xfrm>
          <a:prstGeom prst="rect">
            <a:avLst/>
          </a:prstGeom>
          <a:noFill/>
          <a:ln w="28575">
            <a:solidFill>
              <a:srgbClr val="FF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60023622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1"/>
          <p:cNvSpPr txBox="1">
            <a:spLocks/>
          </p:cNvSpPr>
          <p:nvPr/>
        </p:nvSpPr>
        <p:spPr>
          <a:xfrm>
            <a:off x="262467" y="272796"/>
            <a:ext cx="7069666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HV oil tank assembly stage design</a:t>
            </a:r>
          </a:p>
          <a:p>
            <a:pPr algn="l"/>
            <a:r>
              <a:rPr lang="en-US" sz="2500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- </a:t>
            </a:r>
            <a:r>
              <a:rPr lang="en-US" sz="2200" i="1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HV inductor</a:t>
            </a:r>
          </a:p>
        </p:txBody>
      </p:sp>
      <p:sp>
        <p:nvSpPr>
          <p:cNvPr id="13" name="Rectangle 9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en-US"/>
          </a:p>
        </p:txBody>
      </p:sp>
      <p:sp>
        <p:nvSpPr>
          <p:cNvPr id="14" name="Rectangle 15"/>
          <p:cNvSpPr>
            <a:spLocks noChangeArrowheads="1"/>
          </p:cNvSpPr>
          <p:nvPr/>
        </p:nvSpPr>
        <p:spPr bwMode="auto">
          <a:xfrm>
            <a:off x="0" y="457200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en-US"/>
          </a:p>
        </p:txBody>
      </p:sp>
      <p:pic>
        <p:nvPicPr>
          <p:cNvPr id="12" name="Picture 11"/>
          <p:cNvPicPr/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37583" y="1534685"/>
            <a:ext cx="3562350" cy="3887799"/>
          </a:xfrm>
          <a:prstGeom prst="rect">
            <a:avLst/>
          </a:prstGeom>
        </p:spPr>
      </p:pic>
      <p:pic>
        <p:nvPicPr>
          <p:cNvPr id="16" name="Picture 15"/>
          <p:cNvPicPr/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409197" y="1499023"/>
            <a:ext cx="3698944" cy="2141644"/>
          </a:xfrm>
          <a:prstGeom prst="rect">
            <a:avLst/>
          </a:prstGeom>
        </p:spPr>
      </p:pic>
      <p:sp>
        <p:nvSpPr>
          <p:cNvPr id="2" name="TextBox 1"/>
          <p:cNvSpPr txBox="1"/>
          <p:nvPr/>
        </p:nvSpPr>
        <p:spPr>
          <a:xfrm>
            <a:off x="137583" y="5574269"/>
            <a:ext cx="3562350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dirty="0" smtClean="0"/>
              <a:t>Note: This inductor was an earlier prototype designed for </a:t>
            </a:r>
            <a:r>
              <a:rPr lang="en-GB" i="1" dirty="0" smtClean="0"/>
              <a:t>L</a:t>
            </a:r>
            <a:r>
              <a:rPr lang="en-GB" i="1" baseline="-25000" dirty="0" smtClean="0"/>
              <a:t>DM</a:t>
            </a:r>
            <a:r>
              <a:rPr lang="en-GB" dirty="0" smtClean="0"/>
              <a:t> = 16mH   (old design)</a:t>
            </a:r>
            <a:endParaRPr lang="en-GB" dirty="0"/>
          </a:p>
        </p:txBody>
      </p:sp>
      <p:grpSp>
        <p:nvGrpSpPr>
          <p:cNvPr id="20" name="Group 19"/>
          <p:cNvGrpSpPr/>
          <p:nvPr/>
        </p:nvGrpSpPr>
        <p:grpSpPr>
          <a:xfrm>
            <a:off x="4409197" y="3817742"/>
            <a:ext cx="4190388" cy="2980991"/>
            <a:chOff x="4409197" y="3817742"/>
            <a:chExt cx="4190388" cy="2980991"/>
          </a:xfrm>
        </p:grpSpPr>
        <p:pic>
          <p:nvPicPr>
            <p:cNvPr id="15" name="Picture 14"/>
            <p:cNvPicPr/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4409197" y="3817742"/>
              <a:ext cx="4190388" cy="2980991"/>
            </a:xfrm>
            <a:prstGeom prst="rect">
              <a:avLst/>
            </a:prstGeom>
          </p:spPr>
        </p:pic>
        <p:cxnSp>
          <p:nvCxnSpPr>
            <p:cNvPr id="4" name="Straight Connector 3"/>
            <p:cNvCxnSpPr/>
            <p:nvPr/>
          </p:nvCxnSpPr>
          <p:spPr>
            <a:xfrm flipV="1">
              <a:off x="7518400" y="5842000"/>
              <a:ext cx="0" cy="609600"/>
            </a:xfrm>
            <a:prstGeom prst="line">
              <a:avLst/>
            </a:prstGeom>
            <a:ln w="6350">
              <a:solidFill>
                <a:srgbClr val="FF0000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6" name="Straight Connector 5"/>
            <p:cNvCxnSpPr/>
            <p:nvPr/>
          </p:nvCxnSpPr>
          <p:spPr>
            <a:xfrm>
              <a:off x="4715930" y="5842000"/>
              <a:ext cx="2802470" cy="0"/>
            </a:xfrm>
            <a:prstGeom prst="line">
              <a:avLst/>
            </a:prstGeom>
            <a:ln w="6350">
              <a:solidFill>
                <a:srgbClr val="FF0000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2" name="Straight Connector 21"/>
            <p:cNvCxnSpPr/>
            <p:nvPr/>
          </p:nvCxnSpPr>
          <p:spPr>
            <a:xfrm flipV="1">
              <a:off x="6604000" y="5333638"/>
              <a:ext cx="0" cy="1117963"/>
            </a:xfrm>
            <a:prstGeom prst="line">
              <a:avLst/>
            </a:prstGeom>
            <a:ln w="6350">
              <a:solidFill>
                <a:srgbClr val="FF0000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4" name="Straight Connector 23"/>
            <p:cNvCxnSpPr/>
            <p:nvPr/>
          </p:nvCxnSpPr>
          <p:spPr>
            <a:xfrm>
              <a:off x="4724397" y="5333638"/>
              <a:ext cx="1879603" cy="0"/>
            </a:xfrm>
            <a:prstGeom prst="line">
              <a:avLst/>
            </a:prstGeom>
            <a:ln w="6350">
              <a:solidFill>
                <a:srgbClr val="FF0000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19" name="Oval 18"/>
            <p:cNvSpPr/>
            <p:nvPr/>
          </p:nvSpPr>
          <p:spPr>
            <a:xfrm>
              <a:off x="6553200" y="5279212"/>
              <a:ext cx="101600" cy="108851"/>
            </a:xfrm>
            <a:prstGeom prst="ellipse">
              <a:avLst/>
            </a:prstGeom>
            <a:solidFill>
              <a:srgbClr val="FF0000"/>
            </a:solidFill>
            <a:ln>
              <a:solidFill>
                <a:srgbClr val="FF0000"/>
              </a:solidFill>
            </a:ln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  <p:sp>
          <p:nvSpPr>
            <p:cNvPr id="29" name="Oval 28"/>
            <p:cNvSpPr/>
            <p:nvPr/>
          </p:nvSpPr>
          <p:spPr>
            <a:xfrm>
              <a:off x="7467600" y="5787574"/>
              <a:ext cx="101600" cy="108851"/>
            </a:xfrm>
            <a:prstGeom prst="ellipse">
              <a:avLst/>
            </a:prstGeom>
            <a:solidFill>
              <a:srgbClr val="FF0000"/>
            </a:solidFill>
            <a:ln>
              <a:solidFill>
                <a:srgbClr val="FF0000"/>
              </a:solidFill>
            </a:ln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</p:grpSp>
    </p:spTree>
    <p:extLst>
      <p:ext uri="{BB962C8B-B14F-4D97-AF65-F5344CB8AC3E}">
        <p14:creationId xmlns:p14="http://schemas.microsoft.com/office/powerpoint/2010/main" val="173443934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1"/>
          <p:cNvSpPr txBox="1">
            <a:spLocks/>
          </p:cNvSpPr>
          <p:nvPr/>
        </p:nvSpPr>
        <p:spPr>
          <a:xfrm>
            <a:off x="262467" y="272796"/>
            <a:ext cx="7069666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HV oil tank assembly stage design</a:t>
            </a:r>
          </a:p>
          <a:p>
            <a:pPr algn="l"/>
            <a:r>
              <a:rPr lang="en-US" sz="2500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- </a:t>
            </a:r>
            <a:r>
              <a:rPr lang="en-US" sz="2200" i="1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HV capacitors &amp; damping resistors</a:t>
            </a:r>
          </a:p>
        </p:txBody>
      </p:sp>
      <p:sp>
        <p:nvSpPr>
          <p:cNvPr id="13" name="Rectangle 9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en-US"/>
          </a:p>
        </p:txBody>
      </p:sp>
      <p:sp>
        <p:nvSpPr>
          <p:cNvPr id="14" name="Rectangle 15"/>
          <p:cNvSpPr>
            <a:spLocks noChangeArrowheads="1"/>
          </p:cNvSpPr>
          <p:nvPr/>
        </p:nvSpPr>
        <p:spPr bwMode="auto">
          <a:xfrm>
            <a:off x="0" y="457200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en-US"/>
          </a:p>
        </p:txBody>
      </p:sp>
      <p:pic>
        <p:nvPicPr>
          <p:cNvPr id="13314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5457" y="1462114"/>
            <a:ext cx="7636143" cy="539588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0857433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223" name="Picture 7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439486" y="1339183"/>
            <a:ext cx="2658534" cy="218034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" name="Title 1"/>
          <p:cNvSpPr txBox="1">
            <a:spLocks/>
          </p:cNvSpPr>
          <p:nvPr/>
        </p:nvSpPr>
        <p:spPr>
          <a:xfrm>
            <a:off x="262467" y="272796"/>
            <a:ext cx="7069666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HV oil tank assembly stage design</a:t>
            </a:r>
          </a:p>
          <a:p>
            <a:pPr algn="l"/>
            <a:r>
              <a:rPr lang="en-US" sz="2500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- </a:t>
            </a:r>
            <a:r>
              <a:rPr lang="en-US" sz="2200" i="1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HV module electrostatic design</a:t>
            </a:r>
          </a:p>
        </p:txBody>
      </p:sp>
      <p:sp>
        <p:nvSpPr>
          <p:cNvPr id="13" name="Rectangle 9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en-US"/>
          </a:p>
        </p:txBody>
      </p:sp>
      <p:sp>
        <p:nvSpPr>
          <p:cNvPr id="14" name="Rectangle 15"/>
          <p:cNvSpPr>
            <a:spLocks noChangeArrowheads="1"/>
          </p:cNvSpPr>
          <p:nvPr/>
        </p:nvSpPr>
        <p:spPr bwMode="auto">
          <a:xfrm>
            <a:off x="0" y="457200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en-US"/>
          </a:p>
        </p:txBody>
      </p:sp>
      <p:pic>
        <p:nvPicPr>
          <p:cNvPr id="9218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31728" y="2150296"/>
            <a:ext cx="1629339" cy="160765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9219" name="Picture 3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31728" y="4067781"/>
            <a:ext cx="3178013" cy="201337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9220" name="Picture 4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874382" y="5153877"/>
            <a:ext cx="3306020" cy="167025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8195" name="Picture 3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726781" y="1634813"/>
            <a:ext cx="1620840" cy="17654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6" name="Rectangle 15"/>
          <p:cNvSpPr/>
          <p:nvPr/>
        </p:nvSpPr>
        <p:spPr>
          <a:xfrm>
            <a:off x="196298" y="1345252"/>
            <a:ext cx="5340903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GB" b="1" dirty="0" smtClean="0">
                <a:solidFill>
                  <a:srgbClr val="FF0000"/>
                </a:solidFill>
              </a:rPr>
              <a:t>Electromagnetic calculation of the HVHF transformers: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GB" b="1" dirty="0" smtClean="0">
                <a:solidFill>
                  <a:srgbClr val="FF0000"/>
                </a:solidFill>
              </a:rPr>
              <a:t>Results of electrostatic FEA computation</a:t>
            </a:r>
            <a:endParaRPr lang="en-GB" dirty="0">
              <a:solidFill>
                <a:srgbClr val="FF0000"/>
              </a:solidFill>
            </a:endParaRPr>
          </a:p>
        </p:txBody>
      </p:sp>
      <p:pic>
        <p:nvPicPr>
          <p:cNvPr id="8198" name="Picture 6"/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6200000">
            <a:off x="2191087" y="1663167"/>
            <a:ext cx="2056871" cy="28491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3" name="Group 2"/>
          <p:cNvGrpSpPr/>
          <p:nvPr/>
        </p:nvGrpSpPr>
        <p:grpSpPr>
          <a:xfrm>
            <a:off x="4197224" y="3400994"/>
            <a:ext cx="4900796" cy="1863542"/>
            <a:chOff x="4197224" y="3400994"/>
            <a:chExt cx="4900796" cy="1863542"/>
          </a:xfrm>
        </p:grpSpPr>
        <p:pic>
          <p:nvPicPr>
            <p:cNvPr id="9222" name="Picture 6"/>
            <p:cNvPicPr>
              <a:picLocks noChangeAspect="1" noChangeArrowheads="1"/>
            </p:cNvPicPr>
            <p:nvPr/>
          </p:nvPicPr>
          <p:blipFill>
            <a:blip r:embed="rId8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5141493" y="3400994"/>
              <a:ext cx="3956527" cy="186354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</a:extLst>
          </p:spPr>
        </p:pic>
        <p:pic>
          <p:nvPicPr>
            <p:cNvPr id="9224" name="Picture 8"/>
            <p:cNvPicPr>
              <a:picLocks noChangeAspect="1" noChangeArrowheads="1"/>
            </p:cNvPicPr>
            <p:nvPr/>
          </p:nvPicPr>
          <p:blipFill>
            <a:blip r:embed="rId9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4197224" y="4108870"/>
              <a:ext cx="944269" cy="92710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</a:extLst>
          </p:spPr>
        </p:pic>
      </p:grpSp>
      <p:sp>
        <p:nvSpPr>
          <p:cNvPr id="19" name="Rectangle 18"/>
          <p:cNvSpPr/>
          <p:nvPr/>
        </p:nvSpPr>
        <p:spPr>
          <a:xfrm>
            <a:off x="6868942" y="1162267"/>
            <a:ext cx="2229078" cy="461665"/>
          </a:xfrm>
          <a:prstGeom prst="rect">
            <a:avLst/>
          </a:prstGeom>
          <a:solidFill>
            <a:schemeClr val="bg1"/>
          </a:solidFill>
        </p:spPr>
        <p:txBody>
          <a:bodyPr wrap="square">
            <a:spAutoFit/>
          </a:bodyPr>
          <a:lstStyle/>
          <a:p>
            <a:r>
              <a:rPr lang="en-US" sz="1200" b="1" dirty="0" smtClean="0"/>
              <a:t>Electric field over horizontal plane (@ top anti-corona level)</a:t>
            </a:r>
          </a:p>
        </p:txBody>
      </p:sp>
      <p:sp>
        <p:nvSpPr>
          <p:cNvPr id="20" name="Rectangle 19"/>
          <p:cNvSpPr/>
          <p:nvPr/>
        </p:nvSpPr>
        <p:spPr>
          <a:xfrm>
            <a:off x="2723937" y="1844615"/>
            <a:ext cx="2064087" cy="27699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1200" b="1" dirty="0" smtClean="0"/>
              <a:t>Stray capacitances modelling</a:t>
            </a:r>
          </a:p>
        </p:txBody>
      </p:sp>
      <p:grpSp>
        <p:nvGrpSpPr>
          <p:cNvPr id="2" name="Group 1"/>
          <p:cNvGrpSpPr/>
          <p:nvPr/>
        </p:nvGrpSpPr>
        <p:grpSpPr>
          <a:xfrm>
            <a:off x="5180402" y="5281470"/>
            <a:ext cx="3926085" cy="1536424"/>
            <a:chOff x="5180402" y="5281470"/>
            <a:chExt cx="3926085" cy="1536424"/>
          </a:xfrm>
        </p:grpSpPr>
        <p:pic>
          <p:nvPicPr>
            <p:cNvPr id="9221" name="Picture 5"/>
            <p:cNvPicPr>
              <a:picLocks noChangeAspect="1" noChangeArrowheads="1"/>
            </p:cNvPicPr>
            <p:nvPr/>
          </p:nvPicPr>
          <p:blipFill>
            <a:blip r:embed="rId10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5180402" y="5281470"/>
              <a:ext cx="3926085" cy="1536424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21" name="Rectangle 20"/>
            <p:cNvSpPr/>
            <p:nvPr/>
          </p:nvSpPr>
          <p:spPr>
            <a:xfrm>
              <a:off x="7509950" y="5340009"/>
              <a:ext cx="715912" cy="246221"/>
            </a:xfrm>
            <a:prstGeom prst="rect">
              <a:avLst/>
            </a:prstGeom>
            <a:noFill/>
          </p:spPr>
          <p:txBody>
            <a:bodyPr wrap="square">
              <a:spAutoFit/>
            </a:bodyPr>
            <a:lstStyle/>
            <a:p>
              <a:r>
                <a:rPr lang="en-US" sz="1000" b="1" dirty="0" smtClean="0"/>
                <a:t>@115 kV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41558880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Rectangle 9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en-US"/>
          </a:p>
        </p:txBody>
      </p:sp>
      <p:sp>
        <p:nvSpPr>
          <p:cNvPr id="14" name="Rectangle 15"/>
          <p:cNvSpPr>
            <a:spLocks noChangeArrowheads="1"/>
          </p:cNvSpPr>
          <p:nvPr/>
        </p:nvSpPr>
        <p:spPr bwMode="auto">
          <a:xfrm>
            <a:off x="0" y="457200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en-US"/>
          </a:p>
        </p:txBody>
      </p:sp>
      <p:sp>
        <p:nvSpPr>
          <p:cNvPr id="18" name="Title 1"/>
          <p:cNvSpPr txBox="1">
            <a:spLocks/>
          </p:cNvSpPr>
          <p:nvPr/>
        </p:nvSpPr>
        <p:spPr>
          <a:xfrm>
            <a:off x="262466" y="272796"/>
            <a:ext cx="8183702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Simulation Results (Reduced Scale Prototype)</a:t>
            </a:r>
          </a:p>
          <a:p>
            <a:pPr marL="342900" indent="-342900" algn="l">
              <a:buFontTx/>
              <a:buChar char="-"/>
            </a:pPr>
            <a:r>
              <a:rPr lang="en-US" sz="2200" i="1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Part I – LV capacitor charger module</a:t>
            </a:r>
          </a:p>
          <a:p>
            <a:pPr algn="l"/>
            <a:r>
              <a:rPr lang="en-US" sz="2200" i="1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(AFE + DC/DC with capacitor bank and pulsed dummy load)</a:t>
            </a:r>
          </a:p>
        </p:txBody>
      </p:sp>
      <p:pic>
        <p:nvPicPr>
          <p:cNvPr id="6" name="Picture 5" descr="inlineImage0"/>
          <p:cNvPicPr/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368" y="1666086"/>
            <a:ext cx="9063302" cy="4482059"/>
          </a:xfrm>
          <a:prstGeom prst="rect">
            <a:avLst/>
          </a:prstGeom>
          <a:noFill/>
          <a:ln>
            <a:noFill/>
          </a:ln>
          <a:extLst/>
        </p:spPr>
      </p:pic>
    </p:spTree>
    <p:extLst>
      <p:ext uri="{BB962C8B-B14F-4D97-AF65-F5344CB8AC3E}">
        <p14:creationId xmlns:p14="http://schemas.microsoft.com/office/powerpoint/2010/main" val="220469021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Rectangle 9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en-US"/>
          </a:p>
        </p:txBody>
      </p:sp>
      <p:sp>
        <p:nvSpPr>
          <p:cNvPr id="14" name="Rectangle 15"/>
          <p:cNvSpPr>
            <a:spLocks noChangeArrowheads="1"/>
          </p:cNvSpPr>
          <p:nvPr/>
        </p:nvSpPr>
        <p:spPr bwMode="auto">
          <a:xfrm>
            <a:off x="0" y="457200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en-US"/>
          </a:p>
        </p:txBody>
      </p:sp>
      <p:sp>
        <p:nvSpPr>
          <p:cNvPr id="18" name="Title 1"/>
          <p:cNvSpPr txBox="1">
            <a:spLocks/>
          </p:cNvSpPr>
          <p:nvPr/>
        </p:nvSpPr>
        <p:spPr>
          <a:xfrm>
            <a:off x="262466" y="120390"/>
            <a:ext cx="8644359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Simulation Results (Reduced Scale Prototype)</a:t>
            </a:r>
          </a:p>
          <a:p>
            <a:pPr marL="342900" indent="-342900" algn="l">
              <a:buFontTx/>
              <a:buChar char="-"/>
            </a:pPr>
            <a:r>
              <a:rPr lang="en-US" sz="2200" i="1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Part I – LV capacitor charger module</a:t>
            </a:r>
          </a:p>
          <a:p>
            <a:pPr algn="l"/>
            <a:r>
              <a:rPr lang="en-US" sz="2200" i="1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(AFE + DC/DC with capacitor bank and pulsed dummy load)</a:t>
            </a:r>
          </a:p>
        </p:txBody>
      </p:sp>
      <p:pic>
        <p:nvPicPr>
          <p:cNvPr id="7" name="Picture 6" descr="C:\Users\carlosmartins\Documents\KLYS_MOD - Proto Develop\SimulationsSimonTobias\14Hz_14Hz-DC_DC_VdclnkIpulseVcILPc.png"/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9049" t="4742" r="7794" b="7593"/>
          <a:stretch/>
        </p:blipFill>
        <p:spPr bwMode="auto">
          <a:xfrm>
            <a:off x="1697152" y="992651"/>
            <a:ext cx="5774985" cy="3128545"/>
          </a:xfrm>
          <a:prstGeom prst="rect">
            <a:avLst/>
          </a:prstGeom>
          <a:noFill/>
          <a:extLst/>
        </p:spPr>
      </p:pic>
      <p:pic>
        <p:nvPicPr>
          <p:cNvPr id="8" name="Picture 7" descr="C:\Users\carlosmartins\Documents\KLYS_MOD - Proto Develop\SimulationsSimonTobias\14Hz_14Hz-IgridVgridPQgrid.png"/>
          <p:cNvPicPr/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9271" t="3110" r="7766" b="5526"/>
          <a:stretch/>
        </p:blipFill>
        <p:spPr bwMode="auto">
          <a:xfrm>
            <a:off x="1697152" y="3968896"/>
            <a:ext cx="5774985" cy="2889104"/>
          </a:xfrm>
          <a:prstGeom prst="rect">
            <a:avLst/>
          </a:prstGeom>
          <a:noFill/>
          <a:extLst/>
        </p:spPr>
      </p:pic>
    </p:spTree>
    <p:extLst>
      <p:ext uri="{BB962C8B-B14F-4D97-AF65-F5344CB8AC3E}">
        <p14:creationId xmlns:p14="http://schemas.microsoft.com/office/powerpoint/2010/main" val="120011608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Rectangle 9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en-US"/>
          </a:p>
        </p:txBody>
      </p:sp>
      <p:sp>
        <p:nvSpPr>
          <p:cNvPr id="14" name="Rectangle 15"/>
          <p:cNvSpPr>
            <a:spLocks noChangeArrowheads="1"/>
          </p:cNvSpPr>
          <p:nvPr/>
        </p:nvSpPr>
        <p:spPr bwMode="auto">
          <a:xfrm>
            <a:off x="0" y="457200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en-US"/>
          </a:p>
        </p:txBody>
      </p:sp>
      <p:sp>
        <p:nvSpPr>
          <p:cNvPr id="18" name="Title 1"/>
          <p:cNvSpPr txBox="1">
            <a:spLocks/>
          </p:cNvSpPr>
          <p:nvPr/>
        </p:nvSpPr>
        <p:spPr>
          <a:xfrm>
            <a:off x="262466" y="272796"/>
            <a:ext cx="8183702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Simulation </a:t>
            </a:r>
            <a:r>
              <a:rPr lang="en-US" sz="2500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Results (Reduced Scale Prototype</a:t>
            </a:r>
            <a:r>
              <a:rPr lang="en-US" sz="2500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)</a:t>
            </a:r>
          </a:p>
          <a:p>
            <a:pPr marL="342900" indent="-342900" algn="l">
              <a:buFontTx/>
              <a:buChar char="-"/>
            </a:pPr>
            <a:r>
              <a:rPr lang="en-US" sz="2200" i="1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Part I – LV capacitor charger module</a:t>
            </a:r>
          </a:p>
          <a:p>
            <a:pPr algn="l"/>
            <a:r>
              <a:rPr lang="en-US" sz="2200" i="1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(AFE + DC/DC with capacitor bank and pulsed dummy load)</a:t>
            </a:r>
          </a:p>
        </p:txBody>
      </p:sp>
      <p:pic>
        <p:nvPicPr>
          <p:cNvPr id="7" name="Picture 6"/>
          <p:cNvPicPr/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435" b="49278"/>
          <a:stretch>
            <a:fillRect/>
          </a:stretch>
        </p:blipFill>
        <p:spPr bwMode="auto">
          <a:xfrm>
            <a:off x="731362" y="1278137"/>
            <a:ext cx="7324633" cy="3823251"/>
          </a:xfrm>
          <a:prstGeom prst="rect">
            <a:avLst/>
          </a:prstGeom>
          <a:noFill/>
        </p:spPr>
      </p:pic>
      <p:pic>
        <p:nvPicPr>
          <p:cNvPr id="8" name="Picture 7"/>
          <p:cNvPicPr/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75926" b="1784"/>
          <a:stretch>
            <a:fillRect/>
          </a:stretch>
        </p:blipFill>
        <p:spPr bwMode="auto">
          <a:xfrm>
            <a:off x="720924" y="5101388"/>
            <a:ext cx="7292084" cy="1756612"/>
          </a:xfrm>
          <a:prstGeom prst="rect">
            <a:avLst/>
          </a:prstGeom>
          <a:noFill/>
        </p:spPr>
      </p:pic>
    </p:spTree>
    <p:extLst>
      <p:ext uri="{BB962C8B-B14F-4D97-AF65-F5344CB8AC3E}">
        <p14:creationId xmlns:p14="http://schemas.microsoft.com/office/powerpoint/2010/main" val="178202457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Rectangle 9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en-US"/>
          </a:p>
        </p:txBody>
      </p:sp>
      <p:sp>
        <p:nvSpPr>
          <p:cNvPr id="14" name="Rectangle 15"/>
          <p:cNvSpPr>
            <a:spLocks noChangeArrowheads="1"/>
          </p:cNvSpPr>
          <p:nvPr/>
        </p:nvSpPr>
        <p:spPr bwMode="auto">
          <a:xfrm>
            <a:off x="0" y="457200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en-US"/>
          </a:p>
        </p:txBody>
      </p:sp>
      <p:sp>
        <p:nvSpPr>
          <p:cNvPr id="18" name="Title 1"/>
          <p:cNvSpPr txBox="1">
            <a:spLocks/>
          </p:cNvSpPr>
          <p:nvPr/>
        </p:nvSpPr>
        <p:spPr>
          <a:xfrm>
            <a:off x="262466" y="272796"/>
            <a:ext cx="8183702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Simulation </a:t>
            </a:r>
            <a:r>
              <a:rPr lang="en-US" sz="2500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Results (Reduced Scale Prototype</a:t>
            </a:r>
            <a:r>
              <a:rPr lang="en-US" sz="2500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)</a:t>
            </a:r>
          </a:p>
          <a:p>
            <a:pPr marL="342900" indent="-342900" algn="l">
              <a:buFontTx/>
              <a:buChar char="-"/>
            </a:pPr>
            <a:r>
              <a:rPr lang="en-US" sz="2200" i="1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Part II – HV amplification</a:t>
            </a:r>
          </a:p>
          <a:p>
            <a:pPr algn="l"/>
            <a:r>
              <a:rPr lang="en-US" sz="2200" i="1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(H-bridges + Stacked HV modules)</a:t>
            </a:r>
          </a:p>
        </p:txBody>
      </p:sp>
      <p:pic>
        <p:nvPicPr>
          <p:cNvPr id="9" name="Picture 8"/>
          <p:cNvPicPr/>
          <p:nvPr/>
        </p:nvPicPr>
        <p:blipFill>
          <a:blip r:embed="rId2"/>
          <a:stretch>
            <a:fillRect/>
          </a:stretch>
        </p:blipFill>
        <p:spPr>
          <a:xfrm>
            <a:off x="96252" y="1250849"/>
            <a:ext cx="5727700" cy="4428490"/>
          </a:xfrm>
          <a:prstGeom prst="rect">
            <a:avLst/>
          </a:prstGeom>
        </p:spPr>
      </p:pic>
      <p:pic>
        <p:nvPicPr>
          <p:cNvPr id="10" name="Picture 9"/>
          <p:cNvPicPr/>
          <p:nvPr/>
        </p:nvPicPr>
        <p:blipFill>
          <a:blip r:embed="rId3"/>
          <a:stretch>
            <a:fillRect/>
          </a:stretch>
        </p:blipFill>
        <p:spPr>
          <a:xfrm>
            <a:off x="406949" y="5679338"/>
            <a:ext cx="2167808" cy="1136131"/>
          </a:xfrm>
          <a:prstGeom prst="rect">
            <a:avLst/>
          </a:prstGeom>
          <a:ln>
            <a:solidFill>
              <a:srgbClr val="CC0099"/>
            </a:solidFill>
          </a:ln>
        </p:spPr>
      </p:pic>
      <p:sp>
        <p:nvSpPr>
          <p:cNvPr id="11" name="Text Box 2"/>
          <p:cNvSpPr txBox="1">
            <a:spLocks noChangeArrowheads="1"/>
          </p:cNvSpPr>
          <p:nvPr/>
        </p:nvSpPr>
        <p:spPr bwMode="auto">
          <a:xfrm>
            <a:off x="102062" y="4827022"/>
            <a:ext cx="368935" cy="35623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rot="0" vert="horz" wrap="square" lIns="91440" tIns="45720" rIns="91440" bIns="45720" anchor="t" anchorCtr="0">
            <a:noAutofit/>
          </a:bodyPr>
          <a:lstStyle/>
          <a:p>
            <a:pPr algn="just">
              <a:lnSpc>
                <a:spcPts val="1400"/>
              </a:lnSpc>
              <a:spcBef>
                <a:spcPts val="600"/>
              </a:spcBef>
              <a:spcAft>
                <a:spcPts val="1200"/>
              </a:spcAft>
            </a:pPr>
            <a:r>
              <a:rPr lang="en-GB" sz="1200">
                <a:solidFill>
                  <a:srgbClr val="FF0000"/>
                </a:solidFill>
                <a:effectLst/>
                <a:latin typeface="Tahoma"/>
                <a:ea typeface="ヒラギノ角ゴ Pro W3"/>
                <a:cs typeface="Times New Roman"/>
              </a:rPr>
              <a:t>PI</a:t>
            </a:r>
            <a:endParaRPr lang="en-US" sz="1200">
              <a:solidFill>
                <a:srgbClr val="000000"/>
              </a:solidFill>
              <a:effectLst/>
              <a:latin typeface="Tahoma"/>
              <a:ea typeface="ヒラギノ角ゴ Pro W3"/>
              <a:cs typeface="Times New Roman"/>
            </a:endParaRPr>
          </a:p>
        </p:txBody>
      </p:sp>
      <p:sp>
        <p:nvSpPr>
          <p:cNvPr id="12" name="Oval 11"/>
          <p:cNvSpPr/>
          <p:nvPr/>
        </p:nvSpPr>
        <p:spPr>
          <a:xfrm>
            <a:off x="1027845" y="4357526"/>
            <a:ext cx="615315" cy="553720"/>
          </a:xfrm>
          <a:prstGeom prst="ellipse">
            <a:avLst/>
          </a:prstGeom>
          <a:noFill/>
          <a:ln>
            <a:solidFill>
              <a:srgbClr val="CC0099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en-US"/>
          </a:p>
        </p:txBody>
      </p:sp>
      <p:cxnSp>
        <p:nvCxnSpPr>
          <p:cNvPr id="15" name="Straight Arrow Connector 14"/>
          <p:cNvCxnSpPr/>
          <p:nvPr/>
        </p:nvCxnSpPr>
        <p:spPr>
          <a:xfrm flipH="1">
            <a:off x="1159925" y="4911246"/>
            <a:ext cx="184150" cy="875943"/>
          </a:xfrm>
          <a:prstGeom prst="straightConnector1">
            <a:avLst/>
          </a:prstGeom>
          <a:ln w="9525">
            <a:solidFill>
              <a:srgbClr val="CC0099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pic>
        <p:nvPicPr>
          <p:cNvPr id="16" name="Picture 15"/>
          <p:cNvPicPr/>
          <p:nvPr/>
        </p:nvPicPr>
        <p:blipFill>
          <a:blip r:embed="rId4"/>
          <a:stretch>
            <a:fillRect/>
          </a:stretch>
        </p:blipFill>
        <p:spPr>
          <a:xfrm>
            <a:off x="5980363" y="1250849"/>
            <a:ext cx="2974340" cy="941070"/>
          </a:xfrm>
          <a:prstGeom prst="rect">
            <a:avLst/>
          </a:prstGeom>
          <a:ln>
            <a:solidFill>
              <a:srgbClr val="CC0099"/>
            </a:solidFill>
          </a:ln>
        </p:spPr>
      </p:pic>
      <p:sp>
        <p:nvSpPr>
          <p:cNvPr id="17" name="Oval 16"/>
          <p:cNvSpPr/>
          <p:nvPr/>
        </p:nvSpPr>
        <p:spPr>
          <a:xfrm>
            <a:off x="1643161" y="4357526"/>
            <a:ext cx="594714" cy="553720"/>
          </a:xfrm>
          <a:prstGeom prst="ellipse">
            <a:avLst/>
          </a:prstGeom>
          <a:noFill/>
          <a:ln>
            <a:solidFill>
              <a:srgbClr val="CC0099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en-US"/>
          </a:p>
        </p:txBody>
      </p:sp>
      <p:pic>
        <p:nvPicPr>
          <p:cNvPr id="21" name="Picture 20"/>
          <p:cNvPicPr/>
          <p:nvPr/>
        </p:nvPicPr>
        <p:blipFill rotWithShape="1">
          <a:blip r:embed="rId5"/>
          <a:srcRect r="13786" b="29080"/>
          <a:stretch/>
        </p:blipFill>
        <p:spPr bwMode="auto">
          <a:xfrm>
            <a:off x="6887460" y="861802"/>
            <a:ext cx="1160145" cy="295910"/>
          </a:xfrm>
          <a:prstGeom prst="rect">
            <a:avLst/>
          </a:prstGeom>
          <a:ln>
            <a:solidFill>
              <a:srgbClr val="FF0000"/>
            </a:solidFill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22" name="Picture 21"/>
          <p:cNvPicPr/>
          <p:nvPr/>
        </p:nvPicPr>
        <p:blipFill>
          <a:blip r:embed="rId6"/>
          <a:stretch>
            <a:fillRect/>
          </a:stretch>
        </p:blipFill>
        <p:spPr>
          <a:xfrm>
            <a:off x="6736312" y="3822769"/>
            <a:ext cx="1120309" cy="1360488"/>
          </a:xfrm>
          <a:prstGeom prst="rect">
            <a:avLst/>
          </a:prstGeom>
          <a:ln>
            <a:solidFill>
              <a:srgbClr val="FF0000"/>
            </a:solidFill>
          </a:ln>
        </p:spPr>
      </p:pic>
      <p:pic>
        <p:nvPicPr>
          <p:cNvPr id="23" name="Picture 22"/>
          <p:cNvPicPr/>
          <p:nvPr/>
        </p:nvPicPr>
        <p:blipFill>
          <a:blip r:embed="rId7"/>
          <a:stretch>
            <a:fillRect/>
          </a:stretch>
        </p:blipFill>
        <p:spPr>
          <a:xfrm>
            <a:off x="6706322" y="5486400"/>
            <a:ext cx="2263603" cy="1168087"/>
          </a:xfrm>
          <a:prstGeom prst="rect">
            <a:avLst/>
          </a:prstGeom>
          <a:ln>
            <a:solidFill>
              <a:srgbClr val="FF0000"/>
            </a:solidFill>
          </a:ln>
        </p:spPr>
      </p:pic>
      <p:cxnSp>
        <p:nvCxnSpPr>
          <p:cNvPr id="19" name="Straight Arrow Connector 18"/>
          <p:cNvCxnSpPr>
            <a:stCxn id="17" idx="7"/>
          </p:cNvCxnSpPr>
          <p:nvPr/>
        </p:nvCxnSpPr>
        <p:spPr>
          <a:xfrm flipV="1">
            <a:off x="2150781" y="1615679"/>
            <a:ext cx="3829582" cy="2822937"/>
          </a:xfrm>
          <a:prstGeom prst="straightConnector1">
            <a:avLst/>
          </a:prstGeom>
          <a:ln w="9525">
            <a:solidFill>
              <a:srgbClr val="CC0099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5" name="Oval 24"/>
          <p:cNvSpPr/>
          <p:nvPr/>
        </p:nvSpPr>
        <p:spPr>
          <a:xfrm>
            <a:off x="6386513" y="1447801"/>
            <a:ext cx="373856" cy="335757"/>
          </a:xfrm>
          <a:prstGeom prst="ellipse">
            <a:avLst/>
          </a:prstGeom>
          <a:noFill/>
          <a:ln>
            <a:solidFill>
              <a:srgbClr val="FF000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en-US"/>
          </a:p>
        </p:txBody>
      </p:sp>
      <p:sp>
        <p:nvSpPr>
          <p:cNvPr id="26" name="Oval 25"/>
          <p:cNvSpPr/>
          <p:nvPr/>
        </p:nvSpPr>
        <p:spPr>
          <a:xfrm>
            <a:off x="6834188" y="1447801"/>
            <a:ext cx="442912" cy="359568"/>
          </a:xfrm>
          <a:prstGeom prst="ellipse">
            <a:avLst/>
          </a:prstGeom>
          <a:noFill/>
          <a:ln>
            <a:solidFill>
              <a:srgbClr val="FF000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en-US"/>
          </a:p>
        </p:txBody>
      </p:sp>
      <p:sp>
        <p:nvSpPr>
          <p:cNvPr id="27" name="Oval 26"/>
          <p:cNvSpPr/>
          <p:nvPr/>
        </p:nvSpPr>
        <p:spPr>
          <a:xfrm>
            <a:off x="7372349" y="1447802"/>
            <a:ext cx="550069" cy="457198"/>
          </a:xfrm>
          <a:prstGeom prst="ellipse">
            <a:avLst/>
          </a:prstGeom>
          <a:noFill/>
          <a:ln>
            <a:solidFill>
              <a:srgbClr val="FF000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en-US"/>
          </a:p>
        </p:txBody>
      </p:sp>
      <p:sp>
        <p:nvSpPr>
          <p:cNvPr id="28" name="Oval 27"/>
          <p:cNvSpPr/>
          <p:nvPr/>
        </p:nvSpPr>
        <p:spPr>
          <a:xfrm>
            <a:off x="7948611" y="1393031"/>
            <a:ext cx="609602" cy="655896"/>
          </a:xfrm>
          <a:prstGeom prst="ellipse">
            <a:avLst/>
          </a:prstGeom>
          <a:noFill/>
          <a:ln>
            <a:solidFill>
              <a:srgbClr val="FF000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en-US"/>
          </a:p>
        </p:txBody>
      </p:sp>
      <p:cxnSp>
        <p:nvCxnSpPr>
          <p:cNvPr id="29" name="Straight Arrow Connector 28"/>
          <p:cNvCxnSpPr>
            <a:stCxn id="27" idx="4"/>
          </p:cNvCxnSpPr>
          <p:nvPr/>
        </p:nvCxnSpPr>
        <p:spPr>
          <a:xfrm>
            <a:off x="7647384" y="1905000"/>
            <a:ext cx="0" cy="1917769"/>
          </a:xfrm>
          <a:prstGeom prst="straightConnector1">
            <a:avLst/>
          </a:prstGeom>
          <a:ln w="9525">
            <a:solidFill>
              <a:srgbClr val="FF0000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1" name="Straight Arrow Connector 30"/>
          <p:cNvCxnSpPr>
            <a:stCxn id="28" idx="4"/>
          </p:cNvCxnSpPr>
          <p:nvPr/>
        </p:nvCxnSpPr>
        <p:spPr>
          <a:xfrm flipH="1">
            <a:off x="8136467" y="2048927"/>
            <a:ext cx="116945" cy="3437473"/>
          </a:xfrm>
          <a:prstGeom prst="straightConnector1">
            <a:avLst/>
          </a:prstGeom>
          <a:ln w="9525">
            <a:solidFill>
              <a:srgbClr val="FF0000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4" name="Straight Arrow Connector 33"/>
          <p:cNvCxnSpPr/>
          <p:nvPr/>
        </p:nvCxnSpPr>
        <p:spPr>
          <a:xfrm flipV="1">
            <a:off x="7101682" y="1157712"/>
            <a:ext cx="175418" cy="290089"/>
          </a:xfrm>
          <a:prstGeom prst="straightConnector1">
            <a:avLst/>
          </a:prstGeom>
          <a:ln w="9525">
            <a:solidFill>
              <a:srgbClr val="FF0000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pic>
        <p:nvPicPr>
          <p:cNvPr id="20" name="Picture 19"/>
          <p:cNvPicPr/>
          <p:nvPr/>
        </p:nvPicPr>
        <p:blipFill>
          <a:blip r:embed="rId8"/>
          <a:stretch>
            <a:fillRect/>
          </a:stretch>
        </p:blipFill>
        <p:spPr>
          <a:xfrm>
            <a:off x="5756215" y="2319871"/>
            <a:ext cx="1755943" cy="1436488"/>
          </a:xfrm>
          <a:prstGeom prst="rect">
            <a:avLst/>
          </a:prstGeom>
          <a:ln>
            <a:solidFill>
              <a:srgbClr val="FF0000"/>
            </a:solidFill>
          </a:ln>
        </p:spPr>
      </p:pic>
      <p:cxnSp>
        <p:nvCxnSpPr>
          <p:cNvPr id="24" name="Straight Arrow Connector 23"/>
          <p:cNvCxnSpPr/>
          <p:nvPr/>
        </p:nvCxnSpPr>
        <p:spPr>
          <a:xfrm flipH="1">
            <a:off x="6386513" y="1783558"/>
            <a:ext cx="173518" cy="536313"/>
          </a:xfrm>
          <a:prstGeom prst="straightConnector1">
            <a:avLst/>
          </a:prstGeom>
          <a:ln w="9525">
            <a:solidFill>
              <a:srgbClr val="FF0000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45814272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Rectangle 9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en-US"/>
          </a:p>
        </p:txBody>
      </p:sp>
      <p:sp>
        <p:nvSpPr>
          <p:cNvPr id="14" name="Rectangle 15"/>
          <p:cNvSpPr>
            <a:spLocks noChangeArrowheads="1"/>
          </p:cNvSpPr>
          <p:nvPr/>
        </p:nvSpPr>
        <p:spPr bwMode="auto">
          <a:xfrm>
            <a:off x="0" y="457200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en-US"/>
          </a:p>
        </p:txBody>
      </p:sp>
      <p:sp>
        <p:nvSpPr>
          <p:cNvPr id="18" name="Title 1"/>
          <p:cNvSpPr txBox="1">
            <a:spLocks/>
          </p:cNvSpPr>
          <p:nvPr/>
        </p:nvSpPr>
        <p:spPr>
          <a:xfrm>
            <a:off x="262466" y="272796"/>
            <a:ext cx="8183702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Simulation Results</a:t>
            </a:r>
          </a:p>
          <a:p>
            <a:pPr marL="342900" indent="-342900" algn="l">
              <a:buFontTx/>
              <a:buChar char="-"/>
            </a:pPr>
            <a:r>
              <a:rPr lang="en-US" sz="2200" i="1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Part II – HV amplification</a:t>
            </a:r>
          </a:p>
          <a:p>
            <a:pPr algn="l"/>
            <a:r>
              <a:rPr lang="en-US" sz="2200" i="1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(H-bridges + Stacked HV modules)</a:t>
            </a:r>
          </a:p>
        </p:txBody>
      </p:sp>
      <p:pic>
        <p:nvPicPr>
          <p:cNvPr id="30" name="Picture 29" descr="Inline images 1"/>
          <p:cNvPicPr/>
          <p:nvPr/>
        </p:nvPicPr>
        <p:blipFill>
          <a:blip r:embed="rId2" r:link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0564" y="1453196"/>
            <a:ext cx="8306234" cy="5392772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243731411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7" name="Picture 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62467" y="1568784"/>
            <a:ext cx="8669866" cy="518869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3" name="Rectangle 9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en-US"/>
          </a:p>
        </p:txBody>
      </p:sp>
      <p:sp>
        <p:nvSpPr>
          <p:cNvPr id="14" name="Rectangle 15"/>
          <p:cNvSpPr>
            <a:spLocks noChangeArrowheads="1"/>
          </p:cNvSpPr>
          <p:nvPr/>
        </p:nvSpPr>
        <p:spPr bwMode="auto">
          <a:xfrm>
            <a:off x="0" y="457200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en-US"/>
          </a:p>
        </p:txBody>
      </p:sp>
      <p:sp>
        <p:nvSpPr>
          <p:cNvPr id="18" name="Title 1"/>
          <p:cNvSpPr txBox="1">
            <a:spLocks/>
          </p:cNvSpPr>
          <p:nvPr/>
        </p:nvSpPr>
        <p:spPr>
          <a:xfrm>
            <a:off x="262466" y="272796"/>
            <a:ext cx="8183702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Simulation Results</a:t>
            </a:r>
          </a:p>
          <a:p>
            <a:pPr marL="342900" indent="-342900" algn="l">
              <a:buFontTx/>
              <a:buChar char="-"/>
            </a:pPr>
            <a:r>
              <a:rPr lang="en-US" sz="2200" i="1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Arc Protection</a:t>
            </a:r>
            <a:endParaRPr lang="en-US" sz="2200" i="1" dirty="0" smtClean="0">
              <a:solidFill>
                <a:schemeClr val="bg1"/>
              </a:solidFill>
              <a:latin typeface="Aharoni" panose="02010803020104030203" pitchFamily="2" charset="-79"/>
              <a:cs typeface="Aharoni" panose="02010803020104030203" pitchFamily="2" charset="-79"/>
            </a:endParaRPr>
          </a:p>
        </p:txBody>
      </p:sp>
      <p:sp>
        <p:nvSpPr>
          <p:cNvPr id="8" name="TextBox 7"/>
          <p:cNvSpPr txBox="1"/>
          <p:nvPr/>
        </p:nvSpPr>
        <p:spPr>
          <a:xfrm>
            <a:off x="2408905" y="2081686"/>
            <a:ext cx="200644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 smtClean="0">
                <a:solidFill>
                  <a:srgbClr val="FF0000"/>
                </a:solidFill>
              </a:rPr>
              <a:t>Klystron voltage (V)</a:t>
            </a:r>
            <a:endParaRPr lang="en-GB" dirty="0">
              <a:solidFill>
                <a:srgbClr val="FF0000"/>
              </a:solidFill>
            </a:endParaRPr>
          </a:p>
        </p:txBody>
      </p:sp>
      <p:sp>
        <p:nvSpPr>
          <p:cNvPr id="9" name="TextBox 8"/>
          <p:cNvSpPr txBox="1"/>
          <p:nvPr/>
        </p:nvSpPr>
        <p:spPr>
          <a:xfrm>
            <a:off x="3033477" y="3252961"/>
            <a:ext cx="145251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 smtClean="0">
                <a:solidFill>
                  <a:srgbClr val="FF0000"/>
                </a:solidFill>
              </a:rPr>
              <a:t>Arc Energy (J)</a:t>
            </a:r>
            <a:endParaRPr lang="en-GB" dirty="0">
              <a:solidFill>
                <a:srgbClr val="FF0000"/>
              </a:solidFill>
            </a:endParaRPr>
          </a:p>
        </p:txBody>
      </p:sp>
      <p:sp>
        <p:nvSpPr>
          <p:cNvPr id="10" name="TextBox 9"/>
          <p:cNvSpPr txBox="1"/>
          <p:nvPr/>
        </p:nvSpPr>
        <p:spPr>
          <a:xfrm>
            <a:off x="6856379" y="6453712"/>
            <a:ext cx="777777" cy="3231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1500" dirty="0" smtClean="0">
                <a:solidFill>
                  <a:srgbClr val="FF0000"/>
                </a:solidFill>
              </a:rPr>
              <a:t>time (s)</a:t>
            </a:r>
            <a:endParaRPr lang="en-GB" sz="1500" dirty="0">
              <a:solidFill>
                <a:srgbClr val="FF0000"/>
              </a:solidFill>
            </a:endParaRPr>
          </a:p>
        </p:txBody>
      </p:sp>
      <p:sp>
        <p:nvSpPr>
          <p:cNvPr id="11" name="TextBox 10"/>
          <p:cNvSpPr txBox="1"/>
          <p:nvPr/>
        </p:nvSpPr>
        <p:spPr>
          <a:xfrm>
            <a:off x="2533365" y="4362051"/>
            <a:ext cx="203863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 smtClean="0">
                <a:solidFill>
                  <a:srgbClr val="FF0000"/>
                </a:solidFill>
              </a:rPr>
              <a:t>Klystron Current (A)</a:t>
            </a:r>
            <a:endParaRPr lang="en-GB" dirty="0">
              <a:solidFill>
                <a:srgbClr val="FF0000"/>
              </a:solidFill>
            </a:endParaRPr>
          </a:p>
        </p:txBody>
      </p:sp>
      <p:cxnSp>
        <p:nvCxnSpPr>
          <p:cNvPr id="12" name="Straight Arrow Connector 11"/>
          <p:cNvCxnSpPr/>
          <p:nvPr/>
        </p:nvCxnSpPr>
        <p:spPr>
          <a:xfrm flipV="1">
            <a:off x="8700197" y="3037658"/>
            <a:ext cx="0" cy="831609"/>
          </a:xfrm>
          <a:prstGeom prst="straightConnector1">
            <a:avLst/>
          </a:prstGeom>
          <a:ln>
            <a:solidFill>
              <a:srgbClr val="FF0000"/>
            </a:solidFill>
            <a:headEnd type="triangle" w="med" len="med"/>
            <a:tailEnd type="triangle" w="med" len="med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5" name="Rectangle 14"/>
          <p:cNvSpPr/>
          <p:nvPr/>
        </p:nvSpPr>
        <p:spPr>
          <a:xfrm>
            <a:off x="8154794" y="3287189"/>
            <a:ext cx="543739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dirty="0">
                <a:solidFill>
                  <a:srgbClr val="FF0000"/>
                </a:solidFill>
              </a:rPr>
              <a:t>&lt; </a:t>
            </a:r>
            <a:r>
              <a:rPr lang="en-GB" dirty="0" smtClean="0">
                <a:solidFill>
                  <a:srgbClr val="FF0000"/>
                </a:solidFill>
              </a:rPr>
              <a:t>6J</a:t>
            </a:r>
            <a:endParaRPr lang="en-GB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69200791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Rectangle 9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en-US"/>
          </a:p>
        </p:txBody>
      </p:sp>
      <p:sp>
        <p:nvSpPr>
          <p:cNvPr id="14" name="Rectangle 15"/>
          <p:cNvSpPr>
            <a:spLocks noChangeArrowheads="1"/>
          </p:cNvSpPr>
          <p:nvPr/>
        </p:nvSpPr>
        <p:spPr bwMode="auto">
          <a:xfrm>
            <a:off x="0" y="457200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en-US"/>
          </a:p>
        </p:txBody>
      </p:sp>
      <p:sp>
        <p:nvSpPr>
          <p:cNvPr id="18" name="Title 1"/>
          <p:cNvSpPr txBox="1">
            <a:spLocks/>
          </p:cNvSpPr>
          <p:nvPr/>
        </p:nvSpPr>
        <p:spPr>
          <a:xfrm>
            <a:off x="262466" y="272796"/>
            <a:ext cx="5608945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Experimental Results</a:t>
            </a:r>
          </a:p>
          <a:p>
            <a:pPr marL="342900" indent="-342900" algn="l">
              <a:buFontTx/>
              <a:buChar char="-"/>
            </a:pPr>
            <a:r>
              <a:rPr lang="en-US" sz="2200" i="1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Part I – LV capacitor charger module</a:t>
            </a:r>
          </a:p>
          <a:p>
            <a:pPr algn="l"/>
            <a:r>
              <a:rPr lang="en-US" sz="2200" i="1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(AFE + DC/DC with capacitor bank and pulsed dummy load)</a:t>
            </a:r>
          </a:p>
        </p:txBody>
      </p:sp>
      <p:pic>
        <p:nvPicPr>
          <p:cNvPr id="9" name="Picture 8"/>
          <p:cNvPicPr/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307578" y="1041413"/>
            <a:ext cx="5824399" cy="5757744"/>
          </a:xfrm>
          <a:prstGeom prst="rect">
            <a:avLst/>
          </a:prstGeom>
          <a:noFill/>
          <a:ln>
            <a:noFill/>
          </a:ln>
          <a:effectLst/>
          <a:extLst/>
        </p:spPr>
      </p:pic>
    </p:spTree>
    <p:extLst>
      <p:ext uri="{BB962C8B-B14F-4D97-AF65-F5344CB8AC3E}">
        <p14:creationId xmlns:p14="http://schemas.microsoft.com/office/powerpoint/2010/main" val="390741808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Rectangle 9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en-US"/>
          </a:p>
        </p:txBody>
      </p:sp>
      <p:sp>
        <p:nvSpPr>
          <p:cNvPr id="14" name="Rectangle 15"/>
          <p:cNvSpPr>
            <a:spLocks noChangeArrowheads="1"/>
          </p:cNvSpPr>
          <p:nvPr/>
        </p:nvSpPr>
        <p:spPr bwMode="auto">
          <a:xfrm>
            <a:off x="0" y="457200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en-US"/>
          </a:p>
        </p:txBody>
      </p:sp>
      <p:sp>
        <p:nvSpPr>
          <p:cNvPr id="6" name="Title 1"/>
          <p:cNvSpPr txBox="1">
            <a:spLocks/>
          </p:cNvSpPr>
          <p:nvPr/>
        </p:nvSpPr>
        <p:spPr>
          <a:xfrm>
            <a:off x="262466" y="272796"/>
            <a:ext cx="8183702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Experimental Results</a:t>
            </a:r>
          </a:p>
          <a:p>
            <a:pPr marL="342900" indent="-342900" algn="l">
              <a:buFontTx/>
              <a:buChar char="-"/>
            </a:pPr>
            <a:r>
              <a:rPr lang="en-US" sz="2200" i="1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Part II – HV amplification</a:t>
            </a:r>
          </a:p>
          <a:p>
            <a:pPr algn="l"/>
            <a:r>
              <a:rPr lang="en-US" sz="2200" i="1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(H-bridges + Stacked HV modules)</a:t>
            </a:r>
          </a:p>
        </p:txBody>
      </p:sp>
      <p:pic>
        <p:nvPicPr>
          <p:cNvPr id="8" name="Picture 7" descr="hvpulse"/>
          <p:cNvPicPr/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0564" y="1453196"/>
            <a:ext cx="8306234" cy="540480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185566077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Rectangle 9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en-US"/>
          </a:p>
        </p:txBody>
      </p:sp>
      <p:sp>
        <p:nvSpPr>
          <p:cNvPr id="14" name="Rectangle 15"/>
          <p:cNvSpPr>
            <a:spLocks noChangeArrowheads="1"/>
          </p:cNvSpPr>
          <p:nvPr/>
        </p:nvSpPr>
        <p:spPr bwMode="auto">
          <a:xfrm>
            <a:off x="0" y="457200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en-US"/>
          </a:p>
        </p:txBody>
      </p:sp>
      <p:sp>
        <p:nvSpPr>
          <p:cNvPr id="6" name="Title 1"/>
          <p:cNvSpPr txBox="1">
            <a:spLocks/>
          </p:cNvSpPr>
          <p:nvPr/>
        </p:nvSpPr>
        <p:spPr>
          <a:xfrm>
            <a:off x="262466" y="272796"/>
            <a:ext cx="7061201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Prototyping and testing of main sub-systems</a:t>
            </a:r>
            <a:endParaRPr lang="en-US" sz="2500" dirty="0" smtClean="0">
              <a:solidFill>
                <a:schemeClr val="bg1"/>
              </a:solidFill>
              <a:latin typeface="Aharoni" panose="02010803020104030203" pitchFamily="2" charset="-79"/>
              <a:cs typeface="Aharoni" panose="02010803020104030203" pitchFamily="2" charset="-79"/>
            </a:endParaRPr>
          </a:p>
        </p:txBody>
      </p:sp>
      <p:sp>
        <p:nvSpPr>
          <p:cNvPr id="11" name="TextBox 10"/>
          <p:cNvSpPr txBox="1"/>
          <p:nvPr/>
        </p:nvSpPr>
        <p:spPr>
          <a:xfrm>
            <a:off x="262466" y="1445688"/>
            <a:ext cx="5748868" cy="329320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Wingdings" panose="05000000000000000000" pitchFamily="2" charset="2"/>
              <a:buChar char="Ø"/>
            </a:pPr>
            <a:r>
              <a:rPr lang="en-GB" sz="1600" b="1" u="sng" dirty="0" smtClean="0">
                <a:solidFill>
                  <a:srgbClr val="0066FF"/>
                </a:solidFill>
              </a:rPr>
              <a:t>ESS has decided to purchase and test some key sub-systems</a:t>
            </a:r>
          </a:p>
          <a:p>
            <a:r>
              <a:rPr lang="en-GB" sz="1600" b="1" dirty="0" smtClean="0">
                <a:solidFill>
                  <a:srgbClr val="0066FF"/>
                </a:solidFill>
              </a:rPr>
              <a:t>       </a:t>
            </a:r>
            <a:r>
              <a:rPr lang="en-GB" sz="1600" b="1" u="sng" dirty="0" smtClean="0">
                <a:solidFill>
                  <a:srgbClr val="0066FF"/>
                </a:solidFill>
              </a:rPr>
              <a:t>(</a:t>
            </a:r>
            <a:r>
              <a:rPr lang="en-GB" sz="1600" b="1" u="sng" dirty="0">
                <a:solidFill>
                  <a:srgbClr val="0066FF"/>
                </a:solidFill>
              </a:rPr>
              <a:t>In parallel with the call for tenders for the series </a:t>
            </a:r>
            <a:r>
              <a:rPr lang="en-GB" sz="1600" b="1" u="sng" dirty="0" smtClean="0">
                <a:solidFill>
                  <a:srgbClr val="0066FF"/>
                </a:solidFill>
              </a:rPr>
              <a:t>production)</a:t>
            </a:r>
          </a:p>
          <a:p>
            <a:pPr marL="285750" indent="-285750">
              <a:buFontTx/>
              <a:buChar char="-"/>
            </a:pPr>
            <a:endParaRPr lang="en-GB" sz="1600" b="1" dirty="0" smtClean="0">
              <a:solidFill>
                <a:srgbClr val="0066FF"/>
              </a:solidFill>
            </a:endParaRPr>
          </a:p>
          <a:p>
            <a:pPr marL="285750" indent="-285750">
              <a:buFontTx/>
              <a:buChar char="-"/>
            </a:pPr>
            <a:r>
              <a:rPr lang="en-GB" sz="1600" b="1" dirty="0" smtClean="0">
                <a:solidFill>
                  <a:srgbClr val="0066FF"/>
                </a:solidFill>
              </a:rPr>
              <a:t>DC/AC H-bridge, from </a:t>
            </a:r>
            <a:r>
              <a:rPr lang="en-GB" sz="1600" b="1" dirty="0" err="1" smtClean="0">
                <a:solidFill>
                  <a:srgbClr val="0066FF"/>
                </a:solidFill>
              </a:rPr>
              <a:t>Semikron</a:t>
            </a:r>
            <a:r>
              <a:rPr lang="en-GB" sz="1600" b="1" dirty="0" smtClean="0">
                <a:solidFill>
                  <a:srgbClr val="0066FF"/>
                </a:solidFill>
              </a:rPr>
              <a:t>;</a:t>
            </a:r>
          </a:p>
          <a:p>
            <a:pPr marL="285750" indent="-285750">
              <a:buFontTx/>
              <a:buChar char="-"/>
            </a:pPr>
            <a:endParaRPr lang="en-GB" sz="1600" b="1" dirty="0" smtClean="0">
              <a:solidFill>
                <a:srgbClr val="0066FF"/>
              </a:solidFill>
            </a:endParaRPr>
          </a:p>
          <a:p>
            <a:pPr marL="285750" indent="-285750">
              <a:buFontTx/>
              <a:buChar char="-"/>
            </a:pPr>
            <a:endParaRPr lang="en-GB" sz="1600" b="1" dirty="0">
              <a:solidFill>
                <a:srgbClr val="0066FF"/>
              </a:solidFill>
            </a:endParaRPr>
          </a:p>
          <a:p>
            <a:pPr marL="285750" indent="-285750">
              <a:buFontTx/>
              <a:buChar char="-"/>
            </a:pPr>
            <a:endParaRPr lang="en-GB" sz="1600" b="1" dirty="0" smtClean="0">
              <a:solidFill>
                <a:srgbClr val="0066FF"/>
              </a:solidFill>
            </a:endParaRPr>
          </a:p>
          <a:p>
            <a:pPr marL="285750" indent="-285750">
              <a:buFontTx/>
              <a:buChar char="-"/>
            </a:pPr>
            <a:endParaRPr lang="en-GB" sz="1600" b="1" dirty="0">
              <a:solidFill>
                <a:srgbClr val="0066FF"/>
              </a:solidFill>
            </a:endParaRPr>
          </a:p>
          <a:p>
            <a:pPr marL="285750" indent="-285750">
              <a:buFontTx/>
              <a:buChar char="-"/>
            </a:pPr>
            <a:endParaRPr lang="en-GB" sz="1600" b="1" dirty="0" smtClean="0">
              <a:solidFill>
                <a:srgbClr val="0066FF"/>
              </a:solidFill>
            </a:endParaRPr>
          </a:p>
          <a:p>
            <a:pPr marL="285750" indent="-285750">
              <a:buFontTx/>
              <a:buChar char="-"/>
            </a:pPr>
            <a:endParaRPr lang="en-GB" sz="1600" b="1" dirty="0">
              <a:solidFill>
                <a:srgbClr val="0066FF"/>
              </a:solidFill>
            </a:endParaRPr>
          </a:p>
          <a:p>
            <a:pPr marL="285750" indent="-285750">
              <a:buFontTx/>
              <a:buChar char="-"/>
            </a:pPr>
            <a:endParaRPr lang="en-GB" sz="1600" b="1" dirty="0" smtClean="0">
              <a:solidFill>
                <a:srgbClr val="0066FF"/>
              </a:solidFill>
            </a:endParaRPr>
          </a:p>
          <a:p>
            <a:pPr marL="285750" indent="-285750">
              <a:buFontTx/>
              <a:buChar char="-"/>
            </a:pPr>
            <a:endParaRPr lang="en-GB" sz="1600" b="1" dirty="0" smtClean="0">
              <a:solidFill>
                <a:srgbClr val="0066FF"/>
              </a:solidFill>
            </a:endParaRPr>
          </a:p>
          <a:p>
            <a:pPr marL="285750" indent="-285750">
              <a:buFontTx/>
              <a:buChar char="-"/>
            </a:pPr>
            <a:r>
              <a:rPr lang="en-GB" sz="1600" b="1" dirty="0" smtClean="0">
                <a:solidFill>
                  <a:srgbClr val="0066FF"/>
                </a:solidFill>
              </a:rPr>
              <a:t>Production and assembling of a complete HV module</a:t>
            </a:r>
            <a:endParaRPr lang="en-GB" sz="1600" b="1" dirty="0" smtClean="0">
              <a:solidFill>
                <a:srgbClr val="0066FF"/>
              </a:solidFill>
            </a:endParaRPr>
          </a:p>
        </p:txBody>
      </p:sp>
      <p:pic>
        <p:nvPicPr>
          <p:cNvPr id="12" name="D6213EC9-F25A-48C2-937F-D27CDD8CEC88" descr="image11.jpeg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5951" t="40212" r="33929" b="7812"/>
          <a:stretch/>
        </p:blipFill>
        <p:spPr bwMode="auto">
          <a:xfrm>
            <a:off x="3218162" y="2526925"/>
            <a:ext cx="2379019" cy="185034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5" name="Picture 4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2892" t="2917" r="7824" b="20141"/>
          <a:stretch/>
        </p:blipFill>
        <p:spPr bwMode="auto">
          <a:xfrm rot="5400000">
            <a:off x="757018" y="1959191"/>
            <a:ext cx="1593325" cy="2921094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</p:pic>
      <p:pic>
        <p:nvPicPr>
          <p:cNvPr id="16" name="Picture 2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97472" y="4663060"/>
            <a:ext cx="2215458" cy="197517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7" name="525F45E2-5CCA-412D-ACCF-FBE06664AC15" descr="image10.jpeg"/>
          <p:cNvPicPr>
            <a:picLocks noChangeAspect="1" noChangeArrowheads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0829" t="13619" r="2724"/>
          <a:stretch/>
        </p:blipFill>
        <p:spPr bwMode="auto">
          <a:xfrm>
            <a:off x="3183635" y="4738897"/>
            <a:ext cx="2431084" cy="182349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49" name="Group 48"/>
          <p:cNvGrpSpPr/>
          <p:nvPr/>
        </p:nvGrpSpPr>
        <p:grpSpPr>
          <a:xfrm>
            <a:off x="5649610" y="3996267"/>
            <a:ext cx="3438559" cy="1193800"/>
            <a:chOff x="5707626" y="2738283"/>
            <a:chExt cx="2826773" cy="981400"/>
          </a:xfrm>
        </p:grpSpPr>
        <p:pic>
          <p:nvPicPr>
            <p:cNvPr id="18" name="Picture 17"/>
            <p:cNvPicPr/>
            <p:nvPr/>
          </p:nvPicPr>
          <p:blipFill rotWithShape="1">
            <a:blip r:embed="rId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6263" t="15698" r="79799" b="67448"/>
            <a:stretch/>
          </p:blipFill>
          <p:spPr bwMode="auto">
            <a:xfrm rot="5400000">
              <a:off x="6980900" y="2013156"/>
              <a:ext cx="828371" cy="2278626"/>
            </a:xfrm>
            <a:prstGeom prst="rect">
              <a:avLst/>
            </a:prstGeom>
            <a:noFill/>
            <a:ln>
              <a:noFill/>
            </a:ln>
          </p:spPr>
        </p:pic>
        <p:grpSp>
          <p:nvGrpSpPr>
            <p:cNvPr id="23" name="Group 22"/>
            <p:cNvGrpSpPr/>
            <p:nvPr/>
          </p:nvGrpSpPr>
          <p:grpSpPr>
            <a:xfrm>
              <a:off x="8281997" y="3601720"/>
              <a:ext cx="185211" cy="117963"/>
              <a:chOff x="8281997" y="3601720"/>
              <a:chExt cx="199959" cy="117963"/>
            </a:xfrm>
          </p:grpSpPr>
          <p:cxnSp>
            <p:nvCxnSpPr>
              <p:cNvPr id="3" name="Straight Connector 2"/>
              <p:cNvCxnSpPr/>
              <p:nvPr/>
            </p:nvCxnSpPr>
            <p:spPr>
              <a:xfrm>
                <a:off x="8281997" y="3658070"/>
                <a:ext cx="44153" cy="0"/>
              </a:xfrm>
              <a:prstGeom prst="line">
                <a:avLst/>
              </a:prstGeom>
              <a:ln w="8890">
                <a:solidFill>
                  <a:schemeClr val="tx1"/>
                </a:solidFill>
              </a:ln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9" name="Straight Connector 18"/>
              <p:cNvCxnSpPr/>
              <p:nvPr/>
            </p:nvCxnSpPr>
            <p:spPr>
              <a:xfrm flipV="1">
                <a:off x="8326150" y="3604349"/>
                <a:ext cx="15012" cy="56359"/>
              </a:xfrm>
              <a:prstGeom prst="line">
                <a:avLst/>
              </a:prstGeom>
              <a:ln w="8890">
                <a:solidFill>
                  <a:schemeClr val="tx1"/>
                </a:solidFill>
              </a:ln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1" name="Straight Connector 20"/>
              <p:cNvCxnSpPr/>
              <p:nvPr/>
            </p:nvCxnSpPr>
            <p:spPr>
              <a:xfrm>
                <a:off x="8340721" y="3602896"/>
                <a:ext cx="7506" cy="112698"/>
              </a:xfrm>
              <a:prstGeom prst="line">
                <a:avLst/>
              </a:prstGeom>
              <a:ln w="8890">
                <a:solidFill>
                  <a:schemeClr val="tx1"/>
                </a:solidFill>
              </a:ln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4" name="Straight Connector 23"/>
              <p:cNvCxnSpPr/>
              <p:nvPr/>
            </p:nvCxnSpPr>
            <p:spPr>
              <a:xfrm flipH="1">
                <a:off x="8349110" y="3604358"/>
                <a:ext cx="23842" cy="112698"/>
              </a:xfrm>
              <a:prstGeom prst="line">
                <a:avLst/>
              </a:prstGeom>
              <a:ln w="8890">
                <a:solidFill>
                  <a:schemeClr val="tx1"/>
                </a:solidFill>
              </a:ln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7" name="Straight Connector 26"/>
              <p:cNvCxnSpPr/>
              <p:nvPr/>
            </p:nvCxnSpPr>
            <p:spPr>
              <a:xfrm>
                <a:off x="8372952" y="3601721"/>
                <a:ext cx="7506" cy="112698"/>
              </a:xfrm>
              <a:prstGeom prst="line">
                <a:avLst/>
              </a:prstGeom>
              <a:ln w="8890">
                <a:solidFill>
                  <a:schemeClr val="tx1"/>
                </a:solidFill>
              </a:ln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8" name="Straight Connector 27"/>
              <p:cNvCxnSpPr/>
              <p:nvPr/>
            </p:nvCxnSpPr>
            <p:spPr>
              <a:xfrm flipH="1">
                <a:off x="8380458" y="3604358"/>
                <a:ext cx="23842" cy="112698"/>
              </a:xfrm>
              <a:prstGeom prst="line">
                <a:avLst/>
              </a:prstGeom>
              <a:ln w="8890">
                <a:solidFill>
                  <a:schemeClr val="tx1"/>
                </a:solidFill>
              </a:ln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9" name="Straight Connector 28"/>
              <p:cNvCxnSpPr/>
              <p:nvPr/>
            </p:nvCxnSpPr>
            <p:spPr>
              <a:xfrm>
                <a:off x="8404300" y="3601720"/>
                <a:ext cx="7506" cy="112698"/>
              </a:xfrm>
              <a:prstGeom prst="line">
                <a:avLst/>
              </a:prstGeom>
              <a:ln w="8890">
                <a:solidFill>
                  <a:schemeClr val="tx1"/>
                </a:solidFill>
              </a:ln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31" name="Straight Connector 30"/>
              <p:cNvCxnSpPr/>
              <p:nvPr/>
            </p:nvCxnSpPr>
            <p:spPr>
              <a:xfrm flipH="1">
                <a:off x="8409820" y="3606985"/>
                <a:ext cx="23842" cy="112698"/>
              </a:xfrm>
              <a:prstGeom prst="line">
                <a:avLst/>
              </a:prstGeom>
              <a:ln w="8890">
                <a:solidFill>
                  <a:schemeClr val="tx1"/>
                </a:solidFill>
              </a:ln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32" name="Straight Connector 31"/>
              <p:cNvCxnSpPr/>
              <p:nvPr/>
            </p:nvCxnSpPr>
            <p:spPr>
              <a:xfrm>
                <a:off x="8437803" y="3663333"/>
                <a:ext cx="44153" cy="0"/>
              </a:xfrm>
              <a:prstGeom prst="line">
                <a:avLst/>
              </a:prstGeom>
              <a:ln w="8890">
                <a:solidFill>
                  <a:schemeClr val="tx1"/>
                </a:solidFill>
              </a:ln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33" name="Straight Connector 32"/>
              <p:cNvCxnSpPr/>
              <p:nvPr/>
            </p:nvCxnSpPr>
            <p:spPr>
              <a:xfrm>
                <a:off x="8434324" y="3611092"/>
                <a:ext cx="3479" cy="52242"/>
              </a:xfrm>
              <a:prstGeom prst="line">
                <a:avLst/>
              </a:prstGeom>
              <a:ln w="8890">
                <a:solidFill>
                  <a:schemeClr val="tx1"/>
                </a:solidFill>
              </a:ln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</p:grpSp>
        <p:cxnSp>
          <p:nvCxnSpPr>
            <p:cNvPr id="36" name="Straight Connector 35"/>
            <p:cNvCxnSpPr/>
            <p:nvPr/>
          </p:nvCxnSpPr>
          <p:spPr>
            <a:xfrm flipV="1">
              <a:off x="8284135" y="3569920"/>
              <a:ext cx="0" cy="90787"/>
            </a:xfrm>
            <a:prstGeom prst="line">
              <a:avLst/>
            </a:prstGeom>
            <a:ln w="8890">
              <a:solidFill>
                <a:schemeClr val="tx1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8" name="Straight Connector 37"/>
            <p:cNvCxnSpPr/>
            <p:nvPr/>
          </p:nvCxnSpPr>
          <p:spPr>
            <a:xfrm flipV="1">
              <a:off x="8467208" y="3572547"/>
              <a:ext cx="0" cy="90787"/>
            </a:xfrm>
            <a:prstGeom prst="line">
              <a:avLst/>
            </a:prstGeom>
            <a:ln w="8890">
              <a:solidFill>
                <a:schemeClr val="tx1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5" name="Rectangle 24"/>
            <p:cNvSpPr/>
            <p:nvPr/>
          </p:nvSpPr>
          <p:spPr>
            <a:xfrm>
              <a:off x="5707626" y="3048000"/>
              <a:ext cx="366252" cy="297426"/>
            </a:xfrm>
            <a:prstGeom prst="rect">
              <a:avLst/>
            </a:prstGeom>
            <a:noFill/>
            <a:ln w="28575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  <p:cxnSp>
          <p:nvCxnSpPr>
            <p:cNvPr id="34" name="Straight Connector 33"/>
            <p:cNvCxnSpPr/>
            <p:nvPr/>
          </p:nvCxnSpPr>
          <p:spPr>
            <a:xfrm flipH="1">
              <a:off x="5890752" y="2871019"/>
              <a:ext cx="365020" cy="0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43" name="Straight Connector 42"/>
            <p:cNvCxnSpPr/>
            <p:nvPr/>
          </p:nvCxnSpPr>
          <p:spPr>
            <a:xfrm flipH="1">
              <a:off x="5891368" y="3544529"/>
              <a:ext cx="365020" cy="0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44" name="Straight Connector 43"/>
            <p:cNvCxnSpPr/>
            <p:nvPr/>
          </p:nvCxnSpPr>
          <p:spPr>
            <a:xfrm>
              <a:off x="5892596" y="2871019"/>
              <a:ext cx="0" cy="176981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48" name="Straight Connector 47"/>
            <p:cNvCxnSpPr/>
            <p:nvPr/>
          </p:nvCxnSpPr>
          <p:spPr>
            <a:xfrm>
              <a:off x="5886451" y="3345426"/>
              <a:ext cx="0" cy="199103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42" name="TextBox 41"/>
            <p:cNvSpPr txBox="1"/>
            <p:nvPr/>
          </p:nvSpPr>
          <p:spPr>
            <a:xfrm>
              <a:off x="5831145" y="2825028"/>
              <a:ext cx="274434" cy="307777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GB" sz="1400" dirty="0" smtClean="0"/>
                <a:t>+</a:t>
              </a:r>
              <a:endParaRPr lang="en-GB" sz="1400" dirty="0"/>
            </a:p>
          </p:txBody>
        </p:sp>
        <p:sp>
          <p:nvSpPr>
            <p:cNvPr id="52" name="TextBox 51"/>
            <p:cNvSpPr txBox="1"/>
            <p:nvPr/>
          </p:nvSpPr>
          <p:spPr>
            <a:xfrm>
              <a:off x="5838946" y="3228149"/>
              <a:ext cx="239168" cy="307777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GB" sz="1400" dirty="0" smtClean="0"/>
                <a:t>-</a:t>
              </a:r>
              <a:endParaRPr lang="en-GB" sz="1400" dirty="0"/>
            </a:p>
          </p:txBody>
        </p:sp>
        <p:grpSp>
          <p:nvGrpSpPr>
            <p:cNvPr id="47" name="Group 46"/>
            <p:cNvGrpSpPr/>
            <p:nvPr/>
          </p:nvGrpSpPr>
          <p:grpSpPr>
            <a:xfrm>
              <a:off x="5757676" y="3143508"/>
              <a:ext cx="266151" cy="90786"/>
              <a:chOff x="6437671" y="2399071"/>
              <a:chExt cx="216310" cy="73742"/>
            </a:xfrm>
          </p:grpSpPr>
          <p:cxnSp>
            <p:nvCxnSpPr>
              <p:cNvPr id="46" name="Straight Connector 45"/>
              <p:cNvCxnSpPr/>
              <p:nvPr/>
            </p:nvCxnSpPr>
            <p:spPr>
              <a:xfrm>
                <a:off x="6437671" y="2472813"/>
                <a:ext cx="216310" cy="0"/>
              </a:xfrm>
              <a:prstGeom prst="line">
                <a:avLst/>
              </a:prstGeom>
              <a:ln>
                <a:solidFill>
                  <a:schemeClr val="tx1"/>
                </a:solidFill>
              </a:ln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55" name="Straight Connector 54"/>
              <p:cNvCxnSpPr/>
              <p:nvPr/>
            </p:nvCxnSpPr>
            <p:spPr>
              <a:xfrm>
                <a:off x="6437671" y="2399071"/>
                <a:ext cx="216310" cy="0"/>
              </a:xfrm>
              <a:prstGeom prst="line">
                <a:avLst/>
              </a:prstGeom>
              <a:ln>
                <a:solidFill>
                  <a:schemeClr val="tx1"/>
                </a:solidFill>
                <a:prstDash val="sysDash"/>
              </a:ln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</p:grpSp>
      </p:grpSp>
      <p:sp>
        <p:nvSpPr>
          <p:cNvPr id="50" name="Bent Arrow 49"/>
          <p:cNvSpPr/>
          <p:nvPr/>
        </p:nvSpPr>
        <p:spPr>
          <a:xfrm rot="5400000">
            <a:off x="6026108" y="2614043"/>
            <a:ext cx="953295" cy="1811153"/>
          </a:xfrm>
          <a:prstGeom prst="bentArrow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>
              <a:solidFill>
                <a:schemeClr val="tx1"/>
              </a:solidFill>
            </a:endParaRPr>
          </a:p>
        </p:txBody>
      </p:sp>
      <p:sp>
        <p:nvSpPr>
          <p:cNvPr id="59" name="Bent Arrow 58"/>
          <p:cNvSpPr/>
          <p:nvPr/>
        </p:nvSpPr>
        <p:spPr>
          <a:xfrm rot="5400000" flipH="1">
            <a:off x="6618165" y="3852462"/>
            <a:ext cx="999088" cy="3005980"/>
          </a:xfrm>
          <a:prstGeom prst="bentArrow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50554606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Rectangle 9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en-US"/>
          </a:p>
        </p:txBody>
      </p:sp>
      <p:sp>
        <p:nvSpPr>
          <p:cNvPr id="14" name="Rectangle 15"/>
          <p:cNvSpPr>
            <a:spLocks noChangeArrowheads="1"/>
          </p:cNvSpPr>
          <p:nvPr/>
        </p:nvSpPr>
        <p:spPr bwMode="auto">
          <a:xfrm>
            <a:off x="0" y="457200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en-US"/>
          </a:p>
        </p:txBody>
      </p:sp>
      <p:sp>
        <p:nvSpPr>
          <p:cNvPr id="6" name="Title 1"/>
          <p:cNvSpPr txBox="1">
            <a:spLocks/>
          </p:cNvSpPr>
          <p:nvPr/>
        </p:nvSpPr>
        <p:spPr>
          <a:xfrm>
            <a:off x="262466" y="272796"/>
            <a:ext cx="7061201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Test Setup</a:t>
            </a:r>
            <a:endParaRPr lang="en-US" sz="2500" dirty="0" smtClean="0">
              <a:solidFill>
                <a:schemeClr val="bg1"/>
              </a:solidFill>
              <a:latin typeface="Aharoni" panose="02010803020104030203" pitchFamily="2" charset="-79"/>
              <a:cs typeface="Aharoni" panose="02010803020104030203" pitchFamily="2" charset="-79"/>
            </a:endParaRPr>
          </a:p>
          <a:p>
            <a:pPr marL="342900" indent="-342900" algn="l">
              <a:buFontTx/>
              <a:buChar char="-"/>
            </a:pPr>
            <a:r>
              <a:rPr lang="en-US" sz="2200" i="1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Cap. charger + H-bridge + HV </a:t>
            </a:r>
            <a:r>
              <a:rPr lang="en-US" sz="2200" i="1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module </a:t>
            </a:r>
            <a:r>
              <a:rPr lang="en-US" sz="2200" i="1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prototype</a:t>
            </a:r>
            <a:endParaRPr lang="en-US" sz="2200" i="1" dirty="0" smtClean="0">
              <a:solidFill>
                <a:schemeClr val="bg1"/>
              </a:solidFill>
              <a:latin typeface="Aharoni" panose="02010803020104030203" pitchFamily="2" charset="-79"/>
              <a:cs typeface="Aharoni" panose="02010803020104030203" pitchFamily="2" charset="-79"/>
            </a:endParaRPr>
          </a:p>
        </p:txBody>
      </p:sp>
      <p:pic>
        <p:nvPicPr>
          <p:cNvPr id="2052" name="2E19E7B5-22E8-46FD-A703-50982B5B4C50" descr="image7.jpe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87867" y="1435710"/>
            <a:ext cx="3276192" cy="245928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053" name="69F7B2D8-DE26-40B0-82E8-E54CDC7D24C7" descr="image9.jpe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87868" y="4111207"/>
            <a:ext cx="3276192" cy="245928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054" name="525F45E2-5CCA-412D-ACCF-FBE06664AC15" descr="image10.jpe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540361" y="4111207"/>
            <a:ext cx="3279044" cy="246142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055" name="D6213EC9-F25A-48C2-937F-D27CDD8CEC88" descr="image11.jpeg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540361" y="1435710"/>
            <a:ext cx="3279044" cy="245928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cxnSp>
        <p:nvCxnSpPr>
          <p:cNvPr id="3" name="Straight Arrow Connector 2"/>
          <p:cNvCxnSpPr/>
          <p:nvPr/>
        </p:nvCxnSpPr>
        <p:spPr>
          <a:xfrm flipH="1" flipV="1">
            <a:off x="1571740" y="3369733"/>
            <a:ext cx="2116666" cy="347134"/>
          </a:xfrm>
          <a:prstGeom prst="straightConnector1">
            <a:avLst/>
          </a:prstGeom>
          <a:ln w="19050">
            <a:solidFill>
              <a:srgbClr val="FF0000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4" name="TextBox 3"/>
          <p:cNvSpPr txBox="1"/>
          <p:nvPr/>
        </p:nvSpPr>
        <p:spPr>
          <a:xfrm>
            <a:off x="3637607" y="3386667"/>
            <a:ext cx="1309974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1600" b="1" dirty="0" smtClean="0">
                <a:solidFill>
                  <a:srgbClr val="FF0000"/>
                </a:solidFill>
              </a:rPr>
              <a:t>Cap. charger</a:t>
            </a:r>
          </a:p>
          <a:p>
            <a:r>
              <a:rPr lang="en-GB" sz="1600" b="1" dirty="0" smtClean="0">
                <a:solidFill>
                  <a:srgbClr val="FF0000"/>
                </a:solidFill>
              </a:rPr>
              <a:t>(1kV / 10kW)</a:t>
            </a:r>
            <a:endParaRPr lang="en-GB" sz="1600" b="1" dirty="0">
              <a:solidFill>
                <a:srgbClr val="FF0000"/>
              </a:solidFill>
            </a:endParaRPr>
          </a:p>
        </p:txBody>
      </p:sp>
      <p:cxnSp>
        <p:nvCxnSpPr>
          <p:cNvPr id="15" name="Straight Arrow Connector 14"/>
          <p:cNvCxnSpPr/>
          <p:nvPr/>
        </p:nvCxnSpPr>
        <p:spPr>
          <a:xfrm>
            <a:off x="4851400" y="2887132"/>
            <a:ext cx="1820333" cy="25401"/>
          </a:xfrm>
          <a:prstGeom prst="straightConnector1">
            <a:avLst/>
          </a:prstGeom>
          <a:ln w="19050">
            <a:solidFill>
              <a:srgbClr val="FF0000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6" name="TextBox 15"/>
          <p:cNvSpPr txBox="1"/>
          <p:nvPr/>
        </p:nvSpPr>
        <p:spPr>
          <a:xfrm>
            <a:off x="3688406" y="2620146"/>
            <a:ext cx="1568058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1600" b="1" dirty="0" smtClean="0">
                <a:solidFill>
                  <a:srgbClr val="FF0000"/>
                </a:solidFill>
              </a:rPr>
              <a:t>H-bridge</a:t>
            </a:r>
          </a:p>
          <a:p>
            <a:r>
              <a:rPr lang="en-GB" sz="1600" b="1" dirty="0" smtClean="0">
                <a:solidFill>
                  <a:srgbClr val="FF0000"/>
                </a:solidFill>
              </a:rPr>
              <a:t>(1kV / 2600Apk)</a:t>
            </a:r>
            <a:endParaRPr lang="en-GB" sz="1600" b="1" dirty="0">
              <a:solidFill>
                <a:srgbClr val="FF0000"/>
              </a:solidFill>
            </a:endParaRPr>
          </a:p>
        </p:txBody>
      </p:sp>
      <p:sp>
        <p:nvSpPr>
          <p:cNvPr id="18" name="TextBox 17"/>
          <p:cNvSpPr txBox="1"/>
          <p:nvPr/>
        </p:nvSpPr>
        <p:spPr>
          <a:xfrm>
            <a:off x="3629137" y="1705746"/>
            <a:ext cx="1925527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1600" b="1" dirty="0" smtClean="0">
                <a:solidFill>
                  <a:srgbClr val="FF0000"/>
                </a:solidFill>
              </a:rPr>
              <a:t>Main capacitor bank</a:t>
            </a:r>
          </a:p>
          <a:p>
            <a:r>
              <a:rPr lang="en-GB" sz="1600" b="1" dirty="0" smtClean="0">
                <a:solidFill>
                  <a:srgbClr val="FF0000"/>
                </a:solidFill>
              </a:rPr>
              <a:t>(1kV / 100mF)</a:t>
            </a:r>
            <a:endParaRPr lang="en-GB" sz="1600" b="1" dirty="0">
              <a:solidFill>
                <a:srgbClr val="FF0000"/>
              </a:solidFill>
            </a:endParaRPr>
          </a:p>
        </p:txBody>
      </p:sp>
      <p:cxnSp>
        <p:nvCxnSpPr>
          <p:cNvPr id="19" name="Straight Arrow Connector 18"/>
          <p:cNvCxnSpPr/>
          <p:nvPr/>
        </p:nvCxnSpPr>
        <p:spPr>
          <a:xfrm>
            <a:off x="5147733" y="1998133"/>
            <a:ext cx="2175934" cy="0"/>
          </a:xfrm>
          <a:prstGeom prst="straightConnector1">
            <a:avLst/>
          </a:prstGeom>
          <a:ln w="19050">
            <a:solidFill>
              <a:srgbClr val="FF0000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2" name="TextBox 21"/>
          <p:cNvSpPr txBox="1"/>
          <p:nvPr/>
        </p:nvSpPr>
        <p:spPr>
          <a:xfrm>
            <a:off x="3908803" y="4749801"/>
            <a:ext cx="1366193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1600" b="1" dirty="0" smtClean="0">
                <a:solidFill>
                  <a:srgbClr val="FF0000"/>
                </a:solidFill>
              </a:rPr>
              <a:t>HV module, in oil tank</a:t>
            </a:r>
          </a:p>
          <a:p>
            <a:r>
              <a:rPr lang="en-GB" sz="1600" b="1" dirty="0" smtClean="0">
                <a:solidFill>
                  <a:srgbClr val="FF0000"/>
                </a:solidFill>
              </a:rPr>
              <a:t>(1kV / 10kW)</a:t>
            </a:r>
            <a:endParaRPr lang="en-GB" sz="1600" b="1" dirty="0">
              <a:solidFill>
                <a:srgbClr val="FF0000"/>
              </a:solidFill>
            </a:endParaRPr>
          </a:p>
        </p:txBody>
      </p:sp>
      <p:cxnSp>
        <p:nvCxnSpPr>
          <p:cNvPr id="23" name="Straight Arrow Connector 22"/>
          <p:cNvCxnSpPr>
            <a:stCxn id="22" idx="1"/>
          </p:cNvCxnSpPr>
          <p:nvPr/>
        </p:nvCxnSpPr>
        <p:spPr>
          <a:xfrm flipH="1" flipV="1">
            <a:off x="3395133" y="5109949"/>
            <a:ext cx="513670" cy="55351"/>
          </a:xfrm>
          <a:prstGeom prst="straightConnector1">
            <a:avLst/>
          </a:prstGeom>
          <a:ln w="19050">
            <a:solidFill>
              <a:srgbClr val="FF0000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6" name="Straight Arrow Connector 25"/>
          <p:cNvCxnSpPr>
            <a:stCxn id="22" idx="3"/>
          </p:cNvCxnSpPr>
          <p:nvPr/>
        </p:nvCxnSpPr>
        <p:spPr>
          <a:xfrm>
            <a:off x="5274996" y="5165300"/>
            <a:ext cx="1566071" cy="176619"/>
          </a:xfrm>
          <a:prstGeom prst="straightConnector1">
            <a:avLst/>
          </a:prstGeom>
          <a:ln w="19050">
            <a:solidFill>
              <a:srgbClr val="FF0000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49013749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Rectangle 9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en-US"/>
          </a:p>
        </p:txBody>
      </p:sp>
      <p:sp>
        <p:nvSpPr>
          <p:cNvPr id="14" name="Rectangle 15"/>
          <p:cNvSpPr>
            <a:spLocks noChangeArrowheads="1"/>
          </p:cNvSpPr>
          <p:nvPr/>
        </p:nvSpPr>
        <p:spPr bwMode="auto">
          <a:xfrm>
            <a:off x="0" y="457200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en-US"/>
          </a:p>
        </p:txBody>
      </p:sp>
      <p:sp>
        <p:nvSpPr>
          <p:cNvPr id="6" name="Title 1"/>
          <p:cNvSpPr txBox="1">
            <a:spLocks/>
          </p:cNvSpPr>
          <p:nvPr/>
        </p:nvSpPr>
        <p:spPr>
          <a:xfrm>
            <a:off x="262466" y="272796"/>
            <a:ext cx="7061201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Test Setup</a:t>
            </a:r>
            <a:endParaRPr lang="en-US" sz="2500" dirty="0" smtClean="0">
              <a:solidFill>
                <a:schemeClr val="bg1"/>
              </a:solidFill>
              <a:latin typeface="Aharoni" panose="02010803020104030203" pitchFamily="2" charset="-79"/>
              <a:cs typeface="Aharoni" panose="02010803020104030203" pitchFamily="2" charset="-79"/>
            </a:endParaRPr>
          </a:p>
          <a:p>
            <a:pPr marL="342900" indent="-342900" algn="l">
              <a:buFontTx/>
              <a:buChar char="-"/>
            </a:pPr>
            <a:r>
              <a:rPr lang="en-US" sz="2200" i="1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Cap. charger + H-bridge + HV </a:t>
            </a:r>
            <a:r>
              <a:rPr lang="en-US" sz="2200" i="1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module </a:t>
            </a:r>
            <a:r>
              <a:rPr lang="en-US" sz="2200" i="1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prototype</a:t>
            </a:r>
            <a:endParaRPr lang="en-US" sz="2200" i="1" dirty="0" smtClean="0">
              <a:solidFill>
                <a:schemeClr val="bg1"/>
              </a:solidFill>
              <a:latin typeface="Aharoni" panose="02010803020104030203" pitchFamily="2" charset="-79"/>
              <a:cs typeface="Aharoni" panose="02010803020104030203" pitchFamily="2" charset="-79"/>
            </a:endParaRPr>
          </a:p>
        </p:txBody>
      </p:sp>
      <p:pic>
        <p:nvPicPr>
          <p:cNvPr id="2050" name="45FDA0E3-C3E4-4BBD-B2F2-E774B55BD838" descr="image4.jpe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62466" y="1427244"/>
            <a:ext cx="4089912" cy="306743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051" name="143620CB-8263-4648-A872-0EE3ACE958CC" descr="image5.jpe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814610" y="3605900"/>
            <a:ext cx="4089912" cy="306743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" name="TextBox 1"/>
          <p:cNvSpPr txBox="1"/>
          <p:nvPr/>
        </p:nvSpPr>
        <p:spPr>
          <a:xfrm>
            <a:off x="4402668" y="1515098"/>
            <a:ext cx="4212948" cy="120032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b="1" dirty="0" smtClean="0">
                <a:solidFill>
                  <a:srgbClr val="FFC000"/>
                </a:solidFill>
              </a:rPr>
              <a:t>CH1: Cap. bank voltage (200V/div);</a:t>
            </a:r>
          </a:p>
          <a:p>
            <a:r>
              <a:rPr lang="en-GB" b="1" dirty="0" smtClean="0">
                <a:solidFill>
                  <a:srgbClr val="00B0F0"/>
                </a:solidFill>
              </a:rPr>
              <a:t>CH2: H-bridge output voltage (1kV/div);</a:t>
            </a:r>
          </a:p>
          <a:p>
            <a:r>
              <a:rPr lang="en-GB" b="1" dirty="0" smtClean="0">
                <a:solidFill>
                  <a:srgbClr val="CC0099"/>
                </a:solidFill>
              </a:rPr>
              <a:t>CH3: H-bridge output current (1kA/div);</a:t>
            </a:r>
          </a:p>
          <a:p>
            <a:r>
              <a:rPr lang="en-GB" b="1" dirty="0" smtClean="0">
                <a:solidFill>
                  <a:srgbClr val="00B050"/>
                </a:solidFill>
              </a:rPr>
              <a:t>CH4: HV module output voltage (5kV/div);</a:t>
            </a:r>
            <a:endParaRPr lang="en-GB" b="1" dirty="0">
              <a:solidFill>
                <a:srgbClr val="00B050"/>
              </a:solidFill>
            </a:endParaRPr>
          </a:p>
        </p:txBody>
      </p:sp>
      <p:sp>
        <p:nvSpPr>
          <p:cNvPr id="3" name="TextBox 2"/>
          <p:cNvSpPr txBox="1"/>
          <p:nvPr/>
        </p:nvSpPr>
        <p:spPr>
          <a:xfrm>
            <a:off x="5730336" y="3236568"/>
            <a:ext cx="193867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 smtClean="0"/>
              <a:t>Zoom over flat-top</a:t>
            </a:r>
            <a:endParaRPr lang="en-GB" dirty="0"/>
          </a:p>
        </p:txBody>
      </p:sp>
      <p:sp>
        <p:nvSpPr>
          <p:cNvPr id="15" name="TextBox 14"/>
          <p:cNvSpPr txBox="1"/>
          <p:nvPr/>
        </p:nvSpPr>
        <p:spPr>
          <a:xfrm>
            <a:off x="262466" y="4585619"/>
            <a:ext cx="4552144" cy="1754326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b="1" u="sng" dirty="0" smtClean="0"/>
              <a:t>Parameters:</a:t>
            </a:r>
          </a:p>
          <a:p>
            <a:pPr marL="285750" indent="-285750">
              <a:buFontTx/>
              <a:buChar char="-"/>
            </a:pPr>
            <a:r>
              <a:rPr lang="en-GB" dirty="0" smtClean="0"/>
              <a:t>1kV charge on cap. bank;</a:t>
            </a:r>
          </a:p>
          <a:p>
            <a:pPr marL="285750" indent="-285750">
              <a:buFontTx/>
              <a:buChar char="-"/>
            </a:pPr>
            <a:r>
              <a:rPr lang="en-GB" dirty="0" smtClean="0"/>
              <a:t>Nominal pulse voltage: 20kV;</a:t>
            </a:r>
          </a:p>
          <a:p>
            <a:pPr marL="285750" indent="-285750">
              <a:buFontTx/>
              <a:buChar char="-"/>
            </a:pPr>
            <a:r>
              <a:rPr lang="en-GB" dirty="0" smtClean="0"/>
              <a:t>Nominal pulse current: 100A;</a:t>
            </a:r>
          </a:p>
          <a:p>
            <a:pPr marL="285750" indent="-285750">
              <a:buFontTx/>
              <a:buChar char="-"/>
            </a:pPr>
            <a:r>
              <a:rPr lang="en-GB" dirty="0" smtClean="0"/>
              <a:t>Nominal pulse width: 3.5ms;</a:t>
            </a:r>
          </a:p>
          <a:p>
            <a:pPr marL="285750" indent="-285750">
              <a:buFontTx/>
              <a:buChar char="-"/>
            </a:pPr>
            <a:r>
              <a:rPr lang="en-GB" dirty="0" smtClean="0"/>
              <a:t>Low pulse rep. rate: 1.4Hz (instead of 14Hz)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30576000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Anpassad formgivning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1_Office-tema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3.xml><?xml version="1.0" encoding="utf-8"?>
<a:theme xmlns:a="http://schemas.openxmlformats.org/drawingml/2006/main" name="Office-tema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4.xml><?xml version="1.0" encoding="utf-8"?>
<a:theme xmlns:a="http://schemas.openxmlformats.org/drawingml/2006/main" name="Office-tema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40897</TotalTime>
  <Words>1389</Words>
  <Application>Microsoft Office PowerPoint</Application>
  <PresentationFormat>On-screen Show (4:3)</PresentationFormat>
  <Paragraphs>263</Paragraphs>
  <Slides>30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2</vt:i4>
      </vt:variant>
      <vt:variant>
        <vt:lpstr>Slide Titles</vt:lpstr>
      </vt:variant>
      <vt:variant>
        <vt:i4>30</vt:i4>
      </vt:variant>
    </vt:vector>
  </HeadingPairs>
  <TitlesOfParts>
    <vt:vector size="32" baseType="lpstr">
      <vt:lpstr>Anpassad formgivning</vt:lpstr>
      <vt:lpstr>1_Office-tema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PowerPoint-presentation</dc:title>
  <dc:creator>Ola Grahm</dc:creator>
  <cp:lastModifiedBy>Carlos Martins</cp:lastModifiedBy>
  <cp:revision>1201</cp:revision>
  <cp:lastPrinted>2013-11-06T14:19:55Z</cp:lastPrinted>
  <dcterms:created xsi:type="dcterms:W3CDTF">2013-09-21T18:00:17Z</dcterms:created>
  <dcterms:modified xsi:type="dcterms:W3CDTF">2018-03-09T16:29:02Z</dcterms:modified>
</cp:coreProperties>
</file>