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jpg" ContentType="image/jpe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62" r:id="rId1"/>
    <p:sldMasterId id="2147483677" r:id="rId2"/>
  </p:sldMasterIdLst>
  <p:notesMasterIdLst>
    <p:notesMasterId r:id="rId22"/>
  </p:notesMasterIdLst>
  <p:handoutMasterIdLst>
    <p:handoutMasterId r:id="rId23"/>
  </p:handoutMasterIdLst>
  <p:sldIdLst>
    <p:sldId id="410" r:id="rId3"/>
    <p:sldId id="412" r:id="rId4"/>
    <p:sldId id="413" r:id="rId5"/>
    <p:sldId id="416" r:id="rId6"/>
    <p:sldId id="414" r:id="rId7"/>
    <p:sldId id="415" r:id="rId8"/>
    <p:sldId id="417" r:id="rId9"/>
    <p:sldId id="418" r:id="rId10"/>
    <p:sldId id="419" r:id="rId11"/>
    <p:sldId id="420" r:id="rId12"/>
    <p:sldId id="421" r:id="rId13"/>
    <p:sldId id="422" r:id="rId14"/>
    <p:sldId id="423" r:id="rId15"/>
    <p:sldId id="424" r:id="rId16"/>
    <p:sldId id="425" r:id="rId17"/>
    <p:sldId id="426" r:id="rId18"/>
    <p:sldId id="427" r:id="rId19"/>
    <p:sldId id="428" r:id="rId20"/>
    <p:sldId id="429" r:id="rId21"/>
  </p:sldIdLst>
  <p:sldSz cx="9144000" cy="6858000" type="screen4x3"/>
  <p:notesSz cx="6858000" cy="9144000"/>
  <p:defaultText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0099"/>
    <a:srgbClr val="00E100"/>
    <a:srgbClr val="FFFF66"/>
    <a:srgbClr val="FFCC00"/>
    <a:srgbClr val="0094CA"/>
    <a:srgbClr val="0066FF"/>
    <a:srgbClr val="FF5050"/>
    <a:srgbClr val="FF7D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042" autoAdjust="0"/>
    <p:restoredTop sz="99518" autoAdjust="0"/>
  </p:normalViewPr>
  <p:slideViewPr>
    <p:cSldViewPr snapToGrid="0" snapToObjects="1">
      <p:cViewPr>
        <p:scale>
          <a:sx n="100" d="100"/>
          <a:sy n="100" d="100"/>
        </p:scale>
        <p:origin x="-1744" y="-776"/>
      </p:cViewPr>
      <p:guideLst>
        <p:guide orient="horz" pos="1232"/>
        <p:guide orient="horz" pos="908"/>
        <p:guide pos="498"/>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7.xml"/><Relationship Id="rId20" Type="http://schemas.openxmlformats.org/officeDocument/2006/relationships/slide" Target="slides/slide18.xml"/><Relationship Id="rId21" Type="http://schemas.openxmlformats.org/officeDocument/2006/relationships/slide" Target="slides/slide19.xml"/><Relationship Id="rId22" Type="http://schemas.openxmlformats.org/officeDocument/2006/relationships/notesMaster" Target="notesMasters/notesMaster1.xml"/><Relationship Id="rId23" Type="http://schemas.openxmlformats.org/officeDocument/2006/relationships/handoutMaster" Target="handoutMasters/handoutMaster1.xml"/><Relationship Id="rId24" Type="http://schemas.openxmlformats.org/officeDocument/2006/relationships/printerSettings" Target="printerSettings/printerSettings1.bin"/><Relationship Id="rId25" Type="http://schemas.openxmlformats.org/officeDocument/2006/relationships/presProps" Target="presProps.xml"/><Relationship Id="rId26" Type="http://schemas.openxmlformats.org/officeDocument/2006/relationships/viewProps" Target="viewProps.xml"/><Relationship Id="rId27" Type="http://schemas.openxmlformats.org/officeDocument/2006/relationships/theme" Target="theme/theme1.xml"/><Relationship Id="rId28" Type="http://schemas.openxmlformats.org/officeDocument/2006/relationships/tableStyles" Target="tableStyles.xml"/><Relationship Id="rId10" Type="http://schemas.openxmlformats.org/officeDocument/2006/relationships/slide" Target="slides/slide8.xml"/><Relationship Id="rId11" Type="http://schemas.openxmlformats.org/officeDocument/2006/relationships/slide" Target="slides/slide9.xml"/><Relationship Id="rId12" Type="http://schemas.openxmlformats.org/officeDocument/2006/relationships/slide" Target="slides/slide10.xml"/><Relationship Id="rId13" Type="http://schemas.openxmlformats.org/officeDocument/2006/relationships/slide" Target="slides/slide11.xml"/><Relationship Id="rId14" Type="http://schemas.openxmlformats.org/officeDocument/2006/relationships/slide" Target="slides/slide12.xml"/><Relationship Id="rId15" Type="http://schemas.openxmlformats.org/officeDocument/2006/relationships/slide" Target="slides/slide13.xml"/><Relationship Id="rId16" Type="http://schemas.openxmlformats.org/officeDocument/2006/relationships/slide" Target="slides/slide14.xml"/><Relationship Id="rId17" Type="http://schemas.openxmlformats.org/officeDocument/2006/relationships/slide" Target="slides/slide15.xml"/><Relationship Id="rId18" Type="http://schemas.openxmlformats.org/officeDocument/2006/relationships/slide" Target="slides/slide16.xml"/><Relationship Id="rId19" Type="http://schemas.openxmlformats.org/officeDocument/2006/relationships/slide" Target="slides/slide17.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 Target="slides/slide1.xml"/><Relationship Id="rId4" Type="http://schemas.openxmlformats.org/officeDocument/2006/relationships/slide" Target="slides/slide2.xml"/><Relationship Id="rId5" Type="http://schemas.openxmlformats.org/officeDocument/2006/relationships/slide" Target="slides/slide3.xml"/><Relationship Id="rId6" Type="http://schemas.openxmlformats.org/officeDocument/2006/relationships/slide" Target="slides/slide4.xml"/><Relationship Id="rId7" Type="http://schemas.openxmlformats.org/officeDocument/2006/relationships/slide" Target="slides/slide5.xml"/><Relationship Id="rId8" Type="http://schemas.openxmlformats.org/officeDocument/2006/relationships/slide" Target="slides/slide6.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E5A3AE58-0CB7-2B49-BC2B-99543F812727}" type="datetimeFigureOut">
              <a:rPr lang="sv-SE" smtClean="0"/>
              <a:t>05/03/18</a:t>
            </a:fld>
            <a:endParaRPr lang="sv-SE"/>
          </a:p>
        </p:txBody>
      </p:sp>
      <p:sp>
        <p:nvSpPr>
          <p:cNvPr id="4" name="Platshållare för sidfot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5" name="Platshållare för bildnumm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600A657-9475-004C-BDED-BB6C61EC9492}" type="slidenum">
              <a:rPr lang="sv-SE" smtClean="0"/>
              <a:t>‹#›</a:t>
            </a:fld>
            <a:endParaRPr lang="sv-SE"/>
          </a:p>
        </p:txBody>
      </p:sp>
    </p:spTree>
    <p:extLst>
      <p:ext uri="{BB962C8B-B14F-4D97-AF65-F5344CB8AC3E}">
        <p14:creationId xmlns:p14="http://schemas.microsoft.com/office/powerpoint/2010/main" val="405641045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441830-0E87-9D46-A15F-C0C0B780FA23}" type="datetimeFigureOut">
              <a:rPr lang="sv-SE" smtClean="0"/>
              <a:t>05/03/18</a:t>
            </a:fld>
            <a:endParaRPr lang="sv-SE"/>
          </a:p>
        </p:txBody>
      </p:sp>
      <p:sp>
        <p:nvSpPr>
          <p:cNvPr id="4" name="Platshållare för bildobjekt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6" name="Platshållare för sidfo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E0035E-6164-C447-BCFF-46EC70F74028}" type="slidenum">
              <a:rPr lang="sv-SE" smtClean="0"/>
              <a:t>‹#›</a:t>
            </a:fld>
            <a:endParaRPr lang="sv-SE"/>
          </a:p>
        </p:txBody>
      </p:sp>
    </p:spTree>
    <p:extLst>
      <p:ext uri="{BB962C8B-B14F-4D97-AF65-F5344CB8AC3E}">
        <p14:creationId xmlns:p14="http://schemas.microsoft.com/office/powerpoint/2010/main" val="829421225"/>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2.png"/></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idx="1"/>
          </p:nvPr>
        </p:nvSpPr>
        <p:spPr/>
        <p:txBody>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98BB8640-21E4-4DF7-82E4-489CAFEF9DED}" type="datetime1">
              <a:rPr lang="sv-SE" smtClean="0"/>
              <a:t>05/03/18</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0480990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BB5AEB99-AC6E-48D2-952D-3D83B6391950}" type="datetime1">
              <a:rPr lang="sv-SE" smtClean="0"/>
              <a:t>05/03/18</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7893341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D06E4A36-D68D-4694-87DB-DFA8FA4CFE26}" type="datetime1">
              <a:rPr lang="sv-SE" smtClean="0"/>
              <a:t>05/03/18</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61081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246222C4-E157-4E53-9EF8-232316FE09CC}" type="datetime1">
              <a:rPr lang="sv-SE" smtClean="0"/>
              <a:t>05/03/18</a:t>
            </a:fld>
            <a:endParaRPr lang="sv-SE"/>
          </a:p>
        </p:txBody>
      </p:sp>
      <p:sp>
        <p:nvSpPr>
          <p:cNvPr id="8" name="Platshållare för sidfot 7"/>
          <p:cNvSpPr>
            <a:spLocks noGrp="1"/>
          </p:cNvSpPr>
          <p:nvPr>
            <p:ph type="ftr" sz="quarter" idx="11"/>
          </p:nvPr>
        </p:nvSpPr>
        <p:spPr/>
        <p:txBody>
          <a:bodyPr/>
          <a:lstStyle/>
          <a:p>
            <a:r>
              <a:rPr lang="en-US" smtClean="0"/>
              <a:t>Confidential: For ESS internal restricted usage only</a:t>
            </a:r>
            <a:endParaRPr lang="sv-SE"/>
          </a:p>
        </p:txBody>
      </p:sp>
      <p:sp>
        <p:nvSpPr>
          <p:cNvPr id="9" name="Platshållare för bildnummer 8"/>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29263387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57C93802-762A-4A6E-A1BC-2EB1229795D8}" type="datetime1">
              <a:rPr lang="sv-SE" smtClean="0"/>
              <a:t>05/03/18</a:t>
            </a:fld>
            <a:endParaRPr lang="sv-SE"/>
          </a:p>
        </p:txBody>
      </p:sp>
      <p:sp>
        <p:nvSpPr>
          <p:cNvPr id="4" name="Platshållare för sidfot 3"/>
          <p:cNvSpPr>
            <a:spLocks noGrp="1"/>
          </p:cNvSpPr>
          <p:nvPr>
            <p:ph type="ftr" sz="quarter" idx="11"/>
          </p:nvPr>
        </p:nvSpPr>
        <p:spPr/>
        <p:txBody>
          <a:bodyPr/>
          <a:lstStyle/>
          <a:p>
            <a:r>
              <a:rPr lang="en-US" smtClean="0"/>
              <a:t>Confidential: For ESS internal restricted usage only</a:t>
            </a:r>
            <a:endParaRPr lang="sv-SE"/>
          </a:p>
        </p:txBody>
      </p:sp>
      <p:sp>
        <p:nvSpPr>
          <p:cNvPr id="5" name="Platshållare för bildnummer 4"/>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9828659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3A01E932-36F6-4388-A044-AA7A78DE8FDE}" type="datetime1">
              <a:rPr lang="sv-SE" smtClean="0"/>
              <a:t>05/03/18</a:t>
            </a:fld>
            <a:endParaRPr lang="sv-SE"/>
          </a:p>
        </p:txBody>
      </p:sp>
      <p:sp>
        <p:nvSpPr>
          <p:cNvPr id="3" name="Platshållare för sidfot 2"/>
          <p:cNvSpPr>
            <a:spLocks noGrp="1"/>
          </p:cNvSpPr>
          <p:nvPr>
            <p:ph type="ftr" sz="quarter" idx="11"/>
          </p:nvPr>
        </p:nvSpPr>
        <p:spPr/>
        <p:txBody>
          <a:bodyPr/>
          <a:lstStyle/>
          <a:p>
            <a:r>
              <a:rPr lang="en-US" smtClean="0"/>
              <a:t>Confidential: For ESS internal restricted usage only</a:t>
            </a:r>
            <a:endParaRPr lang="sv-SE"/>
          </a:p>
        </p:txBody>
      </p:sp>
      <p:sp>
        <p:nvSpPr>
          <p:cNvPr id="4" name="Platshållare för bildnummer 3"/>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30615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BEF82D74-2346-4358-902A-DA156CC04F9A}" type="datetime1">
              <a:rPr lang="sv-SE" smtClean="0"/>
              <a:t>05/03/18</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7005044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3C737F66-422D-4DAE-AE18-D60629C43F89}" type="datetime1">
              <a:rPr lang="sv-SE" smtClean="0"/>
              <a:t>05/03/18</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339349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8FA01167-117F-420C-9F45-458E836B1790}" type="datetime1">
              <a:rPr lang="sv-SE" smtClean="0"/>
              <a:t>05/03/18</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5526619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8758F1B5-19A1-41D4-B931-AF48A1AC2F9B}" type="datetime1">
              <a:rPr lang="sv-SE" smtClean="0"/>
              <a:t>05/03/18</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82417069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cxnSp>
        <p:nvCxnSpPr>
          <p:cNvPr id="3"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1062401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3" y="1955801"/>
            <a:ext cx="4766944" cy="3780620"/>
          </a:xfrm>
        </p:spPr>
        <p:txBody>
          <a:bodyPr lIns="0" tIns="0" rIns="0" bIns="0">
            <a:noAutofit/>
          </a:bodyPr>
          <a:lstStyle>
            <a:lvl1pPr marL="342900" indent="-342900" algn="l">
              <a:lnSpc>
                <a:spcPct val="90000"/>
              </a:lnSpc>
              <a:buFont typeface="Arial"/>
              <a:buChar char="•"/>
              <a:defRPr sz="24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7" y="1955801"/>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prstClr val="white"/>
              </a:solidFill>
              <a:latin typeface="Calibri"/>
            </a:endParaRPr>
          </a:p>
        </p:txBody>
      </p:sp>
      <p:cxnSp>
        <p:nvCxnSpPr>
          <p:cNvPr id="7"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7737350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80776506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9362032"/>
      </p:ext>
    </p:extLst>
  </p:cSld>
  <p:clrMapOvr>
    <a:overrideClrMapping bg1="lt1" tx1="dk1" bg2="lt2" tx2="dk2" accent1="accent1" accent2="accent2" accent3="accent3" accent4="accent4" accent5="accent5" accent6="accent6" hlink="hlink" folHlink="folHlink"/>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0"/>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3" y="1964945"/>
            <a:ext cx="6536399" cy="4038981"/>
          </a:xfrm>
        </p:spPr>
        <p:txBody>
          <a:bodyPr/>
          <a:lstStyle>
            <a:lvl1pPr marL="0" indent="0">
              <a:buNone/>
              <a:defRPr/>
            </a:lvl1pPr>
            <a:lvl2pPr marL="457200" indent="0">
              <a:buNone/>
              <a:defRPr/>
            </a:lvl2pPr>
            <a:lvl3pPr marL="914400" indent="0">
              <a:buNone/>
              <a:defRPr/>
            </a:lvl3pPr>
            <a:lvl4pPr marL="1371600" indent="0">
              <a:buNone/>
              <a:defRPr/>
            </a:lvl4pPr>
            <a:lvl5pPr marL="1828800"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1048592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CED026A2-1382-4128-A41F-7A0D58C65048}" type="datetime1">
              <a:rPr lang="sv-SE" smtClean="0">
                <a:latin typeface="Calibri"/>
              </a:rPr>
              <a:t>05/03/18</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74628340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606B11EA-695A-4791-9DA2-DD0D5A8D94C6}" type="datetime1">
              <a:rPr lang="sv-SE" smtClean="0">
                <a:latin typeface="Calibri"/>
              </a:rPr>
              <a:t>05/03/18</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4761710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0332A4C5-CD3F-419F-9FAF-8131295A15F1}" type="datetime1">
              <a:rPr lang="sv-SE" smtClean="0">
                <a:latin typeface="Calibri"/>
              </a:rPr>
              <a:t>05/03/18</a:t>
            </a:fld>
            <a:endParaRPr lang="sv-SE">
              <a:latin typeface="Calibri"/>
            </a:endParaRPr>
          </a:p>
        </p:txBody>
      </p:sp>
      <p:sp>
        <p:nvSpPr>
          <p:cNvPr id="8" name="Platshållare för sidfot 7"/>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9" name="Platshållare för bildnummer 8"/>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10"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04334452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a:xfrm>
            <a:off x="457200" y="6515100"/>
            <a:ext cx="1046285" cy="281354"/>
          </a:xfrm>
        </p:spPr>
        <p:txBody>
          <a:bodyPr/>
          <a:lstStyle/>
          <a:p>
            <a:fld id="{779B4711-C7EC-4FCD-B532-1DF72AC9585E}" type="datetime1">
              <a:rPr lang="sv-SE" smtClean="0">
                <a:latin typeface="Calibri"/>
              </a:rPr>
              <a:t>05/03/18</a:t>
            </a:fld>
            <a:endParaRPr lang="sv-SE">
              <a:latin typeface="Calibri"/>
            </a:endParaRPr>
          </a:p>
        </p:txBody>
      </p:sp>
      <p:sp>
        <p:nvSpPr>
          <p:cNvPr id="4" name="Platshållare för sidfot 3"/>
          <p:cNvSpPr>
            <a:spLocks noGrp="1"/>
          </p:cNvSpPr>
          <p:nvPr>
            <p:ph type="ftr" sz="quarter" idx="11"/>
          </p:nvPr>
        </p:nvSpPr>
        <p:spPr>
          <a:xfrm>
            <a:off x="2655277" y="6515100"/>
            <a:ext cx="3897923" cy="281354"/>
          </a:xfrm>
        </p:spPr>
        <p:txBody>
          <a:bodyPr/>
          <a:lstStyle>
            <a:lvl1pPr>
              <a:defRPr i="1"/>
            </a:lvl1pPr>
          </a:lstStyle>
          <a:p>
            <a:r>
              <a:rPr lang="en-US" smtClean="0"/>
              <a:t>Confidential: For ESS internal restricted usage only</a:t>
            </a:r>
            <a:endParaRPr lang="sv-SE" dirty="0"/>
          </a:p>
        </p:txBody>
      </p:sp>
      <p:sp>
        <p:nvSpPr>
          <p:cNvPr id="5" name="Platshållare för bildnummer 4"/>
          <p:cNvSpPr>
            <a:spLocks noGrp="1"/>
          </p:cNvSpPr>
          <p:nvPr>
            <p:ph type="sldNum" sz="quarter" idx="12"/>
          </p:nvPr>
        </p:nvSpPr>
        <p:spPr>
          <a:xfrm>
            <a:off x="8036168" y="6515100"/>
            <a:ext cx="650631" cy="281354"/>
          </a:xfrm>
        </p:spPr>
        <p:txBody>
          <a:bodyPr/>
          <a:lstStyle/>
          <a:p>
            <a:fld id="{038C62C7-F79B-CD4A-A5DF-5683BBEC4A65}" type="slidenum">
              <a:rPr lang="sv-SE" smtClean="0">
                <a:latin typeface="Calibri"/>
              </a:rPr>
              <a:pPr/>
              <a:t>‹#›</a:t>
            </a:fld>
            <a:endParaRPr lang="sv-SE">
              <a:latin typeface="Calibri"/>
            </a:endParaRPr>
          </a:p>
        </p:txBody>
      </p:sp>
      <p:cxnSp>
        <p:nvCxnSpPr>
          <p:cNvPr id="6"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536617385"/>
      </p:ext>
    </p:extLst>
  </p:cSld>
  <p:clrMapOvr>
    <a:masterClrMapping/>
  </p:clrMapOvr>
  <p:timing>
    <p:tnLst>
      <p:par>
        <p:cTn xmlns:p14="http://schemas.microsoft.com/office/powerpoint/2010/main" id="1" dur="indefinite" restart="never" nodeType="tmRoot"/>
      </p:par>
    </p:tnLst>
  </p:timing>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5C0F0EB3-1275-490F-86ED-24C4C2BB1B85}" type="datetime1">
              <a:rPr lang="sv-SE" smtClean="0">
                <a:latin typeface="Calibri"/>
              </a:rPr>
              <a:t>05/03/18</a:t>
            </a:fld>
            <a:endParaRPr lang="sv-SE">
              <a:latin typeface="Calibri"/>
            </a:endParaRPr>
          </a:p>
        </p:txBody>
      </p:sp>
      <p:sp>
        <p:nvSpPr>
          <p:cNvPr id="3" name="Platshållare för sidfot 2"/>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4" name="Platshållare för bildnummer 3"/>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240586947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8C5780C9-C9BE-4098-B06A-E91382C3258D}" type="datetime1">
              <a:rPr lang="sv-SE" smtClean="0">
                <a:latin typeface="Calibri"/>
              </a:rPr>
              <a:t>05/03/18</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75493862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20B8A73A-2386-472F-A860-E3421B6157F0}" type="datetime1">
              <a:rPr lang="sv-SE" smtClean="0">
                <a:latin typeface="Calibri"/>
              </a:rPr>
              <a:t>05/03/18</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1334442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F9B226B2-1083-4668-8764-A3C4D41FED4E}" type="datetime1">
              <a:rPr lang="sv-SE" smtClean="0">
                <a:latin typeface="Calibri"/>
              </a:rPr>
              <a:t>05/03/18</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870805400"/>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B57EE4E0-BDD5-4662-A004-134C0E4ABA08}" type="datetime1">
              <a:rPr lang="sv-SE" smtClean="0">
                <a:latin typeface="Calibri"/>
              </a:rPr>
              <a:t>05/03/18</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9454698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0"/>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latin typeface="Calibri"/>
            </a:endParaRPr>
          </a:p>
        </p:txBody>
      </p:sp>
      <p:pic>
        <p:nvPicPr>
          <p:cNvPr id="11" name="Bildobjekt 10" descr="ESS-logga-blå.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fld id="{A9BC515B-C211-4A0B-A0EA-E8995A75CF00}" type="datetime1">
              <a:rPr lang="sv-SE" smtClean="0">
                <a:latin typeface="Calibri"/>
              </a:rPr>
              <a:t>05/03/18</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
        <p:nvSpPr>
          <p:cNvPr id="9" name="Rubrik 1"/>
          <p:cNvSpPr>
            <a:spLocks noGrp="1"/>
          </p:cNvSpPr>
          <p:nvPr>
            <p:ph type="ctrTitle"/>
          </p:nvPr>
        </p:nvSpPr>
        <p:spPr>
          <a:xfrm>
            <a:off x="622138" y="130718"/>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254589269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293147761"/>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2.xml"/><Relationship Id="rId12" Type="http://schemas.openxmlformats.org/officeDocument/2006/relationships/slideLayout" Target="../slideLayouts/slideLayout23.xml"/><Relationship Id="rId13" Type="http://schemas.openxmlformats.org/officeDocument/2006/relationships/slideLayout" Target="../slideLayouts/slideLayout24.xml"/><Relationship Id="rId14" Type="http://schemas.openxmlformats.org/officeDocument/2006/relationships/slideLayout" Target="../slideLayouts/slideLayout25.xml"/><Relationship Id="rId15" Type="http://schemas.openxmlformats.org/officeDocument/2006/relationships/slideLayout" Target="../slideLayouts/slideLayout26.xml"/><Relationship Id="rId16" Type="http://schemas.openxmlformats.org/officeDocument/2006/relationships/slideLayout" Target="../slideLayouts/slideLayout27.xml"/><Relationship Id="rId17" Type="http://schemas.openxmlformats.org/officeDocument/2006/relationships/theme" Target="../theme/theme2.xml"/><Relationship Id="rId18" Type="http://schemas.openxmlformats.org/officeDocument/2006/relationships/image" Target="../media/image1.png"/><Relationship Id="rId1" Type="http://schemas.openxmlformats.org/officeDocument/2006/relationships/slideLayout" Target="../slideLayouts/slideLayout12.xml"/><Relationship Id="rId2" Type="http://schemas.openxmlformats.org/officeDocument/2006/relationships/slideLayout" Target="../slideLayouts/slideLayout13.xml"/><Relationship Id="rId3" Type="http://schemas.openxmlformats.org/officeDocument/2006/relationships/slideLayout" Target="../slideLayouts/slideLayout14.xml"/><Relationship Id="rId4" Type="http://schemas.openxmlformats.org/officeDocument/2006/relationships/slideLayout" Target="../slideLayouts/slideLayout15.xml"/><Relationship Id="rId5" Type="http://schemas.openxmlformats.org/officeDocument/2006/relationships/slideLayout" Target="../slideLayouts/slideLayout16.xml"/><Relationship Id="rId6" Type="http://schemas.openxmlformats.org/officeDocument/2006/relationships/slideLayout" Target="../slideLayouts/slideLayout17.xml"/><Relationship Id="rId7" Type="http://schemas.openxmlformats.org/officeDocument/2006/relationships/slideLayout" Target="../slideLayouts/slideLayout18.xml"/><Relationship Id="rId8" Type="http://schemas.openxmlformats.org/officeDocument/2006/relationships/slideLayout" Target="../slideLayouts/slideLayout19.xml"/><Relationship Id="rId9" Type="http://schemas.openxmlformats.org/officeDocument/2006/relationships/slideLayout" Target="../slideLayouts/slideLayout20.xml"/><Relationship Id="rId10"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sv-SE" smtClean="0"/>
              <a:t>Klicka här för att ändra format</a:t>
            </a:r>
            <a:endParaRPr lang="sv-SE"/>
          </a:p>
        </p:txBody>
      </p:sp>
      <p:sp>
        <p:nvSpPr>
          <p:cNvPr id="3" name="Platshållare för text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89EB55F-3AE4-4AA8-BBE5-D2F4D522B413}" type="datetime1">
              <a:rPr lang="sv-SE" smtClean="0"/>
              <a:t>05/03/18</a:t>
            </a:fld>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smtClean="0"/>
              <a:t>Confidential: For ESS internal restricted usage only</a:t>
            </a:r>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76797C7-3D02-2A4F-97AD-9EB2A99A67F0}" type="slidenum">
              <a:rPr lang="sv-SE" smtClean="0"/>
              <a:t>‹#›</a:t>
            </a:fld>
            <a:endParaRPr lang="sv-SE"/>
          </a:p>
        </p:txBody>
      </p:sp>
    </p:spTree>
    <p:extLst>
      <p:ext uri="{BB962C8B-B14F-4D97-AF65-F5344CB8AC3E}">
        <p14:creationId xmlns:p14="http://schemas.microsoft.com/office/powerpoint/2010/main" val="90304770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hf hdr="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1" y="1964945"/>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rgbClr val="0094CA"/>
                </a:solidFill>
              </a:defRPr>
            </a:lvl1pPr>
          </a:lstStyle>
          <a:p>
            <a:fld id="{64DD356A-05C0-4661-BD85-91B68063E911}" type="datetime1">
              <a:rPr lang="sv-SE" smtClean="0">
                <a:latin typeface="Calibri"/>
              </a:rPr>
              <a:t>05/03/18</a:t>
            </a:fld>
            <a:endParaRPr lang="sv-SE">
              <a:latin typeface="Calibri"/>
            </a:endParaRPr>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rgbClr val="0094CA"/>
                </a:solidFill>
              </a:defRPr>
            </a:lvl1p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rgbClr val="0094CA"/>
                </a:solidFill>
              </a:defRPr>
            </a:lvl1pPr>
          </a:lstStyle>
          <a:p>
            <a:fld id="{038C62C7-F79B-CD4A-A5DF-5683BBEC4A65}" type="slidenum">
              <a:rPr lang="sv-SE" smtClean="0">
                <a:latin typeface="Calibri"/>
              </a:rPr>
              <a:pPr/>
              <a:t>‹#›</a:t>
            </a:fld>
            <a:endParaRPr lang="sv-SE">
              <a:latin typeface="Calibri"/>
            </a:endParaRPr>
          </a:p>
        </p:txBody>
      </p:sp>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latin typeface="Calibri"/>
            </a:endParaRPr>
          </a:p>
        </p:txBody>
      </p:sp>
      <p:pic>
        <p:nvPicPr>
          <p:cNvPr id="8" name="Bildobjekt 7" descr="ESS-vit-logga.png"/>
          <p:cNvPicPr>
            <a:picLocks noChangeAspect="1"/>
          </p:cNvPicPr>
          <p:nvPr userDrawn="1"/>
        </p:nvPicPr>
        <p:blipFill>
          <a:blip r:embed="rId18">
            <a:extLst>
              <a:ext uri="{28A0092B-C50C-407E-A947-70E740481C1C}">
                <a14:useLocalDpi xmlns:a14="http://schemas.microsoft.com/office/drawing/2010/main" val="0"/>
              </a:ext>
            </a:extLst>
          </a:blip>
          <a:stretch>
            <a:fillRect/>
          </a:stretch>
        </p:blipFill>
        <p:spPr>
          <a:xfrm>
            <a:off x="7326974" y="378759"/>
            <a:ext cx="1359826" cy="727507"/>
          </a:xfrm>
          <a:prstGeom prst="rect">
            <a:avLst/>
          </a:prstGeom>
        </p:spPr>
      </p:pic>
      <p:sp>
        <p:nvSpPr>
          <p:cNvPr id="11" name="Platshållare för rubrik 10"/>
          <p:cNvSpPr>
            <a:spLocks noGrp="1"/>
          </p:cNvSpPr>
          <p:nvPr>
            <p:ph type="title"/>
          </p:nvPr>
        </p:nvSpPr>
        <p:spPr>
          <a:xfrm>
            <a:off x="593512" y="-1"/>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937341887"/>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 id="2147483690" r:id="rId13"/>
    <p:sldLayoutId id="2147483691" r:id="rId14"/>
    <p:sldLayoutId id="2147483692" r:id="rId15"/>
    <p:sldLayoutId id="2147483693" r:id="rId16"/>
  </p:sldLayoutIdLst>
  <p:hf hdr="0"/>
  <p:txStyles>
    <p:titleStyle>
      <a:lvl1pPr algn="l" defTabSz="457200" rtl="0" eaLnBrk="1" latinLnBrk="0" hangingPunct="1">
        <a:spcBef>
          <a:spcPct val="0"/>
        </a:spcBef>
        <a:buNone/>
        <a:defRPr sz="2800" kern="1200">
          <a:solidFill>
            <a:schemeClr val="bg1"/>
          </a:solidFill>
          <a:latin typeface="+mj-lt"/>
          <a:ea typeface="+mj-ea"/>
          <a:cs typeface="+mj-cs"/>
        </a:defRPr>
      </a:lvl1pPr>
    </p:titleStyle>
    <p:bodyStyle>
      <a:lvl1pPr marL="0" indent="0" algn="l" defTabSz="457200" rtl="0" eaLnBrk="1" latinLnBrk="0" hangingPunct="1">
        <a:lnSpc>
          <a:spcPts val="2400"/>
        </a:lnSpc>
        <a:spcBef>
          <a:spcPct val="20000"/>
        </a:spcBef>
        <a:spcAft>
          <a:spcPts val="1200"/>
        </a:spcAft>
        <a:buFont typeface="Wingdings" charset="2"/>
        <a:buNone/>
        <a:defRPr sz="2000" kern="1200">
          <a:solidFill>
            <a:srgbClr val="0094CA"/>
          </a:solidFill>
          <a:latin typeface="+mn-lt"/>
          <a:ea typeface="+mn-ea"/>
          <a:cs typeface="+mn-cs"/>
        </a:defRPr>
      </a:lvl1pPr>
      <a:lvl2pPr marL="457200" indent="0" algn="l" defTabSz="457200" rtl="0" eaLnBrk="1" latinLnBrk="0" hangingPunct="1">
        <a:spcBef>
          <a:spcPct val="20000"/>
        </a:spcBef>
        <a:buFont typeface="Wingdings" charset="2"/>
        <a:buNone/>
        <a:defRPr sz="2000" kern="1200">
          <a:solidFill>
            <a:srgbClr val="0094CA"/>
          </a:solidFill>
          <a:latin typeface="+mn-lt"/>
          <a:ea typeface="+mn-ea"/>
          <a:cs typeface="+mn-cs"/>
        </a:defRPr>
      </a:lvl2pPr>
      <a:lvl3pPr marL="914400" indent="0" algn="l" defTabSz="457200" rtl="0" eaLnBrk="1" latinLnBrk="0" hangingPunct="1">
        <a:spcBef>
          <a:spcPct val="20000"/>
        </a:spcBef>
        <a:buFont typeface="Wingdings" charset="2"/>
        <a:buNone/>
        <a:defRPr sz="2000" kern="1200">
          <a:solidFill>
            <a:srgbClr val="0094CA"/>
          </a:solidFill>
          <a:latin typeface="+mn-lt"/>
          <a:ea typeface="+mn-ea"/>
          <a:cs typeface="+mn-cs"/>
        </a:defRPr>
      </a:lvl3pPr>
      <a:lvl4pPr marL="1371600" indent="0" algn="l" defTabSz="457200" rtl="0" eaLnBrk="1" latinLnBrk="0" hangingPunct="1">
        <a:spcBef>
          <a:spcPct val="20000"/>
        </a:spcBef>
        <a:buFont typeface="Wingdings" charset="2"/>
        <a:buNone/>
        <a:defRPr sz="2000" kern="1200">
          <a:solidFill>
            <a:srgbClr val="0094CA"/>
          </a:solidFill>
          <a:latin typeface="+mn-lt"/>
          <a:ea typeface="+mn-ea"/>
          <a:cs typeface="+mn-cs"/>
        </a:defRPr>
      </a:lvl4pPr>
      <a:lvl5pPr marL="1828800" indent="0" algn="l" defTabSz="457200" rtl="0" eaLnBrk="1" latinLnBrk="0" hangingPunct="1">
        <a:spcBef>
          <a:spcPct val="20000"/>
        </a:spcBef>
        <a:buFont typeface="Wingdings" charset="2"/>
        <a:buNone/>
        <a:defRPr sz="2000" kern="1200">
          <a:solidFill>
            <a:srgbClr val="0094CA"/>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g"/><Relationship Id="rId4" Type="http://schemas.openxmlformats.org/officeDocument/2006/relationships/image" Target="../media/image1.png"/><Relationship Id="rId5" Type="http://schemas.openxmlformats.org/officeDocument/2006/relationships/image" Target="../media/image4.jpg"/><Relationship Id="rId1" Type="http://schemas.openxmlformats.org/officeDocument/2006/relationships/slideLayout" Target="../slideLayouts/slideLayout27.xml"/><Relationship Id="rId2" Type="http://schemas.openxmlformats.org/officeDocument/2006/relationships/hyperlink" Target="http://www.europeanspallationsource.se/"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5.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6.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7.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8.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9.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10.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1412777"/>
            <a:ext cx="9144000" cy="5445224"/>
          </a:xfrm>
          <a:prstGeom prst="rect">
            <a:avLst/>
          </a:prstGeom>
          <a:solidFill>
            <a:srgbClr val="00A1DA"/>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8" name="textruta 3"/>
          <p:cNvSpPr txBox="1"/>
          <p:nvPr/>
        </p:nvSpPr>
        <p:spPr>
          <a:xfrm>
            <a:off x="0" y="5274120"/>
            <a:ext cx="9144000" cy="1434239"/>
          </a:xfrm>
          <a:prstGeom prst="rect">
            <a:avLst/>
          </a:prstGeom>
          <a:noFill/>
        </p:spPr>
        <p:txBody>
          <a:bodyPr wrap="square" rtlCol="0">
            <a:spAutoFit/>
          </a:bodyPr>
          <a:lstStyle/>
          <a:p>
            <a:pPr algn="ctr"/>
            <a:r>
              <a:rPr lang="en-GB" sz="2400" dirty="0">
                <a:solidFill>
                  <a:srgbClr val="FFFFFF"/>
                </a:solidFill>
              </a:rPr>
              <a:t>Göran Göransson</a:t>
            </a:r>
            <a:endParaRPr lang="en-GB" sz="2400" dirty="0" smtClean="0">
              <a:solidFill>
                <a:srgbClr val="FFFFFF"/>
              </a:solidFill>
            </a:endParaRPr>
          </a:p>
          <a:p>
            <a:pPr algn="ctr"/>
            <a:r>
              <a:rPr lang="en-GB" sz="2000" dirty="0" smtClean="0">
                <a:solidFill>
                  <a:srgbClr val="FFFFFF"/>
                </a:solidFill>
              </a:rPr>
              <a:t>ESS – Accelerator Division – RF Group – Power Converters section</a:t>
            </a:r>
          </a:p>
          <a:p>
            <a:pPr algn="ctr">
              <a:lnSpc>
                <a:spcPct val="120000"/>
              </a:lnSpc>
            </a:pPr>
            <a:r>
              <a:rPr lang="en-GB" dirty="0" smtClean="0">
                <a:solidFill>
                  <a:srgbClr val="FFFFFF"/>
                </a:solidFill>
                <a:hlinkClick r:id="rId2"/>
              </a:rPr>
              <a:t>www.europeanspallationsource.se</a:t>
            </a:r>
            <a:endParaRPr lang="en-GB" dirty="0" smtClean="0">
              <a:solidFill>
                <a:srgbClr val="FFFFFF"/>
              </a:solidFill>
            </a:endParaRPr>
          </a:p>
          <a:p>
            <a:pPr algn="ctr">
              <a:lnSpc>
                <a:spcPct val="120000"/>
              </a:lnSpc>
            </a:pPr>
            <a:r>
              <a:rPr lang="en-GB" dirty="0" smtClean="0">
                <a:solidFill>
                  <a:srgbClr val="FFFFFF"/>
                </a:solidFill>
              </a:rPr>
              <a:t>Critical Design Review on 660kVA klystron modulators for RFQ/DTL and </a:t>
            </a:r>
            <a:r>
              <a:rPr lang="en-GB" dirty="0" err="1" smtClean="0">
                <a:solidFill>
                  <a:srgbClr val="FFFFFF"/>
                </a:solidFill>
              </a:rPr>
              <a:t>MBeta</a:t>
            </a:r>
            <a:endParaRPr lang="en-GB" dirty="0" smtClean="0">
              <a:solidFill>
                <a:srgbClr val="FFFFFF"/>
              </a:solidFill>
            </a:endParaRP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27000" y="246617"/>
            <a:ext cx="5706219" cy="3801533"/>
          </a:xfrm>
          <a:prstGeom prst="rect">
            <a:avLst/>
          </a:prstGeom>
        </p:spPr>
      </p:pic>
      <p:sp>
        <p:nvSpPr>
          <p:cNvPr id="7" name="textruta 6"/>
          <p:cNvSpPr txBox="1"/>
          <p:nvPr/>
        </p:nvSpPr>
        <p:spPr>
          <a:xfrm>
            <a:off x="245534" y="4172483"/>
            <a:ext cx="8619066" cy="477054"/>
          </a:xfrm>
          <a:prstGeom prst="rect">
            <a:avLst/>
          </a:prstGeom>
          <a:noFill/>
        </p:spPr>
        <p:txBody>
          <a:bodyPr wrap="square" rtlCol="0">
            <a:spAutoFit/>
          </a:bodyPr>
          <a:lstStyle/>
          <a:p>
            <a:pPr marL="57150" algn="ctr"/>
            <a:r>
              <a:rPr lang="en-US" sz="2500" b="1" dirty="0" smtClean="0">
                <a:solidFill>
                  <a:schemeClr val="bg1"/>
                </a:solidFill>
                <a:latin typeface="Arial"/>
                <a:ea typeface="ＭＳ Ｐゴシック" charset="0"/>
                <a:cs typeface="Arial"/>
                <a:sym typeface="Helvetica" charset="0"/>
              </a:rPr>
              <a:t>S5.3 – Reliability Analysis</a:t>
            </a:r>
          </a:p>
        </p:txBody>
      </p:sp>
      <p:pic>
        <p:nvPicPr>
          <p:cNvPr id="9" name="Bildobjekt 5" descr="ESS-vit-logga.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620412" y="161950"/>
            <a:ext cx="2082800" cy="1114297"/>
          </a:xfrm>
          <a:prstGeom prst="rect">
            <a:avLst/>
          </a:prstGeom>
          <a:solidFill>
            <a:srgbClr val="00A1DA"/>
          </a:solidFill>
        </p:spPr>
      </p:pic>
      <p:pic>
        <p:nvPicPr>
          <p:cNvPr id="3" name="Picture 2"/>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620412" y="164778"/>
            <a:ext cx="2319330" cy="1247999"/>
          </a:xfrm>
          <a:prstGeom prst="rect">
            <a:avLst/>
          </a:prstGeom>
        </p:spPr>
      </p:pic>
    </p:spTree>
    <p:extLst>
      <p:ext uri="{BB962C8B-B14F-4D97-AF65-F5344CB8AC3E}">
        <p14:creationId xmlns:p14="http://schemas.microsoft.com/office/powerpoint/2010/main" val="4219499102"/>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9564" y="313581"/>
            <a:ext cx="6315703"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Reliability</a:t>
            </a:r>
          </a:p>
          <a:p>
            <a:pPr algn="l"/>
            <a:endParaRPr lang="en-US" sz="2200" b="0" i="1" dirty="0" smtClean="0">
              <a:solidFill>
                <a:schemeClr val="bg1"/>
              </a:solidFill>
              <a:latin typeface="Aharoni" panose="02010803020104030203" pitchFamily="2" charset="-79"/>
              <a:cs typeface="Aharoni" panose="02010803020104030203" pitchFamily="2" charset="-79"/>
            </a:endParaRPr>
          </a:p>
        </p:txBody>
      </p:sp>
      <p:sp>
        <p:nvSpPr>
          <p:cNvPr id="2" name="TextBox 1"/>
          <p:cNvSpPr txBox="1"/>
          <p:nvPr/>
        </p:nvSpPr>
        <p:spPr>
          <a:xfrm>
            <a:off x="743647" y="1773497"/>
            <a:ext cx="7598692" cy="646331"/>
          </a:xfrm>
          <a:prstGeom prst="rect">
            <a:avLst/>
          </a:prstGeom>
          <a:noFill/>
        </p:spPr>
        <p:txBody>
          <a:bodyPr wrap="none" rtlCol="0">
            <a:spAutoFit/>
          </a:bodyPr>
          <a:lstStyle/>
          <a:p>
            <a:r>
              <a:rPr lang="en-US" dirty="0" smtClean="0"/>
              <a:t>“Reliability </a:t>
            </a:r>
            <a:r>
              <a:rPr lang="en-US" dirty="0"/>
              <a:t>is the probability that a device or a system will function as </a:t>
            </a:r>
            <a:r>
              <a:rPr lang="en-US" dirty="0" smtClean="0"/>
              <a:t>expected</a:t>
            </a:r>
          </a:p>
          <a:p>
            <a:r>
              <a:rPr lang="en-US" dirty="0" smtClean="0"/>
              <a:t> </a:t>
            </a:r>
            <a:r>
              <a:rPr lang="en-US" dirty="0"/>
              <a:t>without failure for a given duration in an environment</a:t>
            </a:r>
            <a:r>
              <a:rPr lang="en-US" dirty="0" smtClean="0"/>
              <a:t>.”</a:t>
            </a:r>
          </a:p>
        </p:txBody>
      </p:sp>
      <p:pic>
        <p:nvPicPr>
          <p:cNvPr id="6" name="Picture 5" descr="Screen Shot 2018-02-28 at 15.50.27.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87548" y="2538814"/>
            <a:ext cx="6514420" cy="3254033"/>
          </a:xfrm>
          <a:prstGeom prst="rect">
            <a:avLst/>
          </a:prstGeom>
        </p:spPr>
      </p:pic>
      <p:sp>
        <p:nvSpPr>
          <p:cNvPr id="8" name="TextBox 7"/>
          <p:cNvSpPr txBox="1"/>
          <p:nvPr/>
        </p:nvSpPr>
        <p:spPr>
          <a:xfrm>
            <a:off x="3633495" y="6114291"/>
            <a:ext cx="1703110" cy="369332"/>
          </a:xfrm>
          <a:prstGeom prst="rect">
            <a:avLst/>
          </a:prstGeom>
          <a:noFill/>
        </p:spPr>
        <p:txBody>
          <a:bodyPr wrap="none" rtlCol="0">
            <a:spAutoFit/>
          </a:bodyPr>
          <a:lstStyle/>
          <a:p>
            <a:r>
              <a:rPr lang="en-US" dirty="0" smtClean="0"/>
              <a:t>“Bathtub” curve</a:t>
            </a:r>
            <a:endParaRPr lang="en-US" dirty="0"/>
          </a:p>
        </p:txBody>
      </p:sp>
    </p:spTree>
    <p:extLst>
      <p:ext uri="{BB962C8B-B14F-4D97-AF65-F5344CB8AC3E}">
        <p14:creationId xmlns:p14="http://schemas.microsoft.com/office/powerpoint/2010/main" val="3740913529"/>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Definitions</a:t>
            </a:r>
            <a:endParaRPr lang="en-US" dirty="0"/>
          </a:p>
        </p:txBody>
      </p:sp>
      <p:sp>
        <p:nvSpPr>
          <p:cNvPr id="3" name="Content Placeholder 2"/>
          <p:cNvSpPr>
            <a:spLocks noGrp="1"/>
          </p:cNvSpPr>
          <p:nvPr>
            <p:ph idx="1"/>
          </p:nvPr>
        </p:nvSpPr>
        <p:spPr/>
        <p:txBody>
          <a:bodyPr/>
          <a:lstStyle/>
          <a:p>
            <a:r>
              <a:rPr lang="en-US" dirty="0"/>
              <a:t>During Useful Life, you apply the concepts of reliability, availability, serviceability, and manageability (RASM) engineering. The failure rate “λ” or mean time between failure (MTBF) is considered to be constant, </a:t>
            </a:r>
            <a:r>
              <a:rPr lang="en-US" dirty="0" smtClean="0"/>
              <a:t>that is:</a:t>
            </a:r>
          </a:p>
          <a:p>
            <a:r>
              <a:rPr lang="en-US" dirty="0" smtClean="0"/>
              <a:t>         1/λ = MTBF</a:t>
            </a:r>
          </a:p>
          <a:p>
            <a:r>
              <a:rPr lang="en-US" dirty="0" smtClean="0"/>
              <a:t>         MTBF = Mean Time Between Failure</a:t>
            </a:r>
          </a:p>
          <a:p>
            <a:r>
              <a:rPr lang="en-US" dirty="0" smtClean="0"/>
              <a:t>         λ = Failure rate</a:t>
            </a:r>
          </a:p>
          <a:p>
            <a:r>
              <a:rPr lang="en-US" dirty="0"/>
              <a:t>The </a:t>
            </a:r>
            <a:r>
              <a:rPr lang="en-US" b="1" dirty="0"/>
              <a:t>Failures In Time</a:t>
            </a:r>
            <a:r>
              <a:rPr lang="en-US" dirty="0"/>
              <a:t> (</a:t>
            </a:r>
            <a:r>
              <a:rPr lang="en-US" b="1" dirty="0"/>
              <a:t>FIT</a:t>
            </a:r>
            <a:r>
              <a:rPr lang="en-US" dirty="0"/>
              <a:t>) rate of a device is the number of failures that can be expected in one billion (10</a:t>
            </a:r>
            <a:r>
              <a:rPr lang="en-US" baseline="30000" dirty="0"/>
              <a:t>9</a:t>
            </a:r>
            <a:r>
              <a:rPr lang="en-US" dirty="0"/>
              <a:t>) device-hours of operation. It is often denoted by the Greek letter λ (lambda) </a:t>
            </a:r>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3</a:t>
            </a:fld>
            <a:endParaRPr lang="sv-SE">
              <a:latin typeface="Calibri"/>
            </a:endParaRPr>
          </a:p>
        </p:txBody>
      </p:sp>
    </p:spTree>
    <p:extLst>
      <p:ext uri="{BB962C8B-B14F-4D97-AF65-F5344CB8AC3E}">
        <p14:creationId xmlns:p14="http://schemas.microsoft.com/office/powerpoint/2010/main" val="1111195864"/>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SML Modulator</a:t>
            </a:r>
            <a:endParaRPr lang="en-US" dirty="0"/>
          </a:p>
        </p:txBody>
      </p:sp>
      <p:pic>
        <p:nvPicPr>
          <p:cNvPr id="7" name="Content Placeholder 6" descr="Screen Shot 2018-03-05 at 15.29.43.png"/>
          <p:cNvPicPr>
            <a:picLocks noGrp="1" noChangeAspect="1"/>
          </p:cNvPicPr>
          <p:nvPr>
            <p:ph idx="1"/>
          </p:nvPr>
        </p:nvPicPr>
        <p:blipFill>
          <a:blip r:embed="rId2">
            <a:extLst>
              <a:ext uri="{28A0092B-C50C-407E-A947-70E740481C1C}">
                <a14:useLocalDpi xmlns:a14="http://schemas.microsoft.com/office/drawing/2010/main" val="0"/>
              </a:ext>
            </a:extLst>
          </a:blip>
          <a:srcRect t="2350" b="2350"/>
          <a:stretch>
            <a:fillRect/>
          </a:stretch>
        </p:blipFill>
        <p:spPr/>
      </p:pic>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4</a:t>
            </a:fld>
            <a:endParaRPr lang="sv-SE">
              <a:latin typeface="Calibri"/>
            </a:endParaRPr>
          </a:p>
        </p:txBody>
      </p:sp>
    </p:spTree>
    <p:extLst>
      <p:ext uri="{BB962C8B-B14F-4D97-AF65-F5344CB8AC3E}">
        <p14:creationId xmlns:p14="http://schemas.microsoft.com/office/powerpoint/2010/main" val="1261880004"/>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Total MTBF for the complete modulator</a:t>
            </a:r>
          </a:p>
        </p:txBody>
      </p:sp>
      <p:sp>
        <p:nvSpPr>
          <p:cNvPr id="3" name="Content Placeholder 2"/>
          <p:cNvSpPr>
            <a:spLocks noGrp="1"/>
          </p:cNvSpPr>
          <p:nvPr>
            <p:ph idx="1"/>
          </p:nvPr>
        </p:nvSpPr>
        <p:spPr/>
        <p:txBody>
          <a:bodyPr/>
          <a:lstStyle/>
          <a:p>
            <a:pPr marL="0" lvl="1" algn="ctr">
              <a:lnSpc>
                <a:spcPts val="2400"/>
              </a:lnSpc>
              <a:spcAft>
                <a:spcPts val="1200"/>
              </a:spcAft>
            </a:pPr>
            <a:r>
              <a:rPr lang="en-GB" b="1" u="sng" dirty="0" smtClean="0"/>
              <a:t>Complete SML </a:t>
            </a:r>
            <a:r>
              <a:rPr lang="en-GB" b="1" u="sng" dirty="0" smtClean="0"/>
              <a:t>Modulator</a:t>
            </a:r>
            <a:endParaRPr lang="en-GB" b="1" u="sng" dirty="0" smtClean="0"/>
          </a:p>
          <a:p>
            <a:pPr marL="342900" lvl="1" indent="-342900">
              <a:lnSpc>
                <a:spcPts val="2400"/>
              </a:lnSpc>
              <a:spcAft>
                <a:spcPts val="1200"/>
              </a:spcAft>
              <a:buFont typeface="Arial"/>
              <a:buChar char="•"/>
            </a:pPr>
            <a:r>
              <a:rPr lang="en-GB" b="1" dirty="0" smtClean="0"/>
              <a:t>AC</a:t>
            </a:r>
            <a:r>
              <a:rPr lang="en-GB" b="1" dirty="0"/>
              <a:t>/DC + DC/DC Power stack</a:t>
            </a:r>
            <a:endParaRPr lang="en-US" b="1" dirty="0"/>
          </a:p>
          <a:p>
            <a:pPr marL="342900" indent="-342900">
              <a:buFont typeface="Arial"/>
              <a:buChar char="•"/>
            </a:pPr>
            <a:r>
              <a:rPr lang="en-GB" b="1" dirty="0"/>
              <a:t>H-bridge (DC/AC) Power </a:t>
            </a:r>
            <a:r>
              <a:rPr lang="en-GB" b="1" dirty="0" smtClean="0"/>
              <a:t>Stack</a:t>
            </a:r>
          </a:p>
          <a:p>
            <a:pPr marL="342900" lvl="1" indent="-342900">
              <a:lnSpc>
                <a:spcPts val="2400"/>
              </a:lnSpc>
              <a:spcAft>
                <a:spcPts val="1200"/>
              </a:spcAft>
              <a:buFont typeface="Arial"/>
              <a:buChar char="•"/>
            </a:pPr>
            <a:r>
              <a:rPr lang="en-GB" b="1" dirty="0"/>
              <a:t>Control System</a:t>
            </a:r>
            <a:endParaRPr lang="en-US" b="1" dirty="0"/>
          </a:p>
          <a:p>
            <a:pPr marL="342900" indent="-342900">
              <a:buFont typeface="Arial"/>
              <a:buChar char="•"/>
            </a:pPr>
            <a:r>
              <a:rPr lang="en-US" b="1" dirty="0" smtClean="0"/>
              <a:t> </a:t>
            </a:r>
            <a:r>
              <a:rPr lang="en-GB" b="1" dirty="0"/>
              <a:t>Internal Power </a:t>
            </a:r>
            <a:r>
              <a:rPr lang="en-GB" b="1" dirty="0" smtClean="0"/>
              <a:t>Supplies</a:t>
            </a:r>
          </a:p>
          <a:p>
            <a:pPr marL="342900" lvl="1" indent="-342900">
              <a:lnSpc>
                <a:spcPts val="2400"/>
              </a:lnSpc>
              <a:spcAft>
                <a:spcPts val="1200"/>
              </a:spcAft>
              <a:buFont typeface="Arial"/>
              <a:buChar char="•"/>
            </a:pPr>
            <a:r>
              <a:rPr lang="en-GB" b="1" dirty="0"/>
              <a:t>Circuit Breakers and contactors</a:t>
            </a:r>
            <a:endParaRPr lang="en-US" b="1" dirty="0"/>
          </a:p>
          <a:p>
            <a:pPr marL="342900" lvl="1" indent="-342900">
              <a:lnSpc>
                <a:spcPts val="2400"/>
              </a:lnSpc>
              <a:spcAft>
                <a:spcPts val="1200"/>
              </a:spcAft>
              <a:buFont typeface="Arial"/>
              <a:buChar char="•"/>
            </a:pPr>
            <a:r>
              <a:rPr lang="en-US" dirty="0" smtClean="0"/>
              <a:t> </a:t>
            </a:r>
            <a:r>
              <a:rPr lang="en-GB" b="1" dirty="0"/>
              <a:t>HV tank</a:t>
            </a:r>
            <a:endParaRPr lang="en-US" b="1"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5</a:t>
            </a:fld>
            <a:endParaRPr lang="sv-SE">
              <a:latin typeface="Calibri"/>
            </a:endParaRPr>
          </a:p>
        </p:txBody>
      </p:sp>
    </p:spTree>
    <p:extLst>
      <p:ext uri="{BB962C8B-B14F-4D97-AF65-F5344CB8AC3E}">
        <p14:creationId xmlns:p14="http://schemas.microsoft.com/office/powerpoint/2010/main" val="3431839249"/>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AC/DC + DC/DC Power Stack</a:t>
            </a:r>
            <a:endParaRPr lang="en-US" dirty="0"/>
          </a:p>
        </p:txBody>
      </p:sp>
      <p:sp>
        <p:nvSpPr>
          <p:cNvPr id="3" name="Content Placeholder 2"/>
          <p:cNvSpPr>
            <a:spLocks noGrp="1"/>
          </p:cNvSpPr>
          <p:nvPr>
            <p:ph idx="1"/>
          </p:nvPr>
        </p:nvSpPr>
        <p:spPr>
          <a:xfrm>
            <a:off x="569993" y="1670521"/>
            <a:ext cx="7735974" cy="4333406"/>
          </a:xfrm>
        </p:spPr>
        <p:txBody>
          <a:bodyPr/>
          <a:lstStyle/>
          <a:p>
            <a:pPr lvl="1"/>
            <a:r>
              <a:rPr lang="en-GB" sz="1400" b="1" dirty="0" smtClean="0"/>
              <a:t>One </a:t>
            </a:r>
            <a:r>
              <a:rPr lang="en-GB" sz="1400" b="1" dirty="0"/>
              <a:t>AC/DC + DC/DC Power stack consists of the following</a:t>
            </a:r>
            <a:r>
              <a:rPr lang="en-GB" sz="1100" b="1" dirty="0" smtClean="0"/>
              <a:t>:</a:t>
            </a:r>
          </a:p>
          <a:p>
            <a:pPr lvl="1"/>
            <a:endParaRPr lang="en-US" sz="1100" b="1" dirty="0"/>
          </a:p>
          <a:p>
            <a:pPr marL="171450" lvl="0" indent="-171450">
              <a:buFont typeface="Arial"/>
              <a:buChar char="•"/>
            </a:pPr>
            <a:r>
              <a:rPr lang="en-GB" sz="1100" b="1" dirty="0"/>
              <a:t>6 pieces of dual IGBT modules 1700V/400A SKM400GB17E4 used in the AC/DC part: 2.9E8 hours per modules</a:t>
            </a:r>
            <a:endParaRPr lang="en-US" sz="1100" b="1" dirty="0"/>
          </a:p>
          <a:p>
            <a:pPr marL="171450" lvl="0" indent="-171450">
              <a:buFont typeface="Arial"/>
              <a:buChar char="•"/>
            </a:pPr>
            <a:r>
              <a:rPr lang="en-GB" sz="1100" b="1" dirty="0"/>
              <a:t>2 pieces of dual IGBT modules 1700V/400A SKM400GB17E4 used in the DC/DC part: 1.1E8 hours per modules</a:t>
            </a:r>
            <a:endParaRPr lang="en-US" sz="1100" b="1" dirty="0"/>
          </a:p>
          <a:p>
            <a:pPr marL="171450" lvl="0" indent="-171450">
              <a:buFont typeface="Arial"/>
              <a:buChar char="•"/>
            </a:pPr>
            <a:r>
              <a:rPr lang="en-GB" sz="1100" b="1" dirty="0" smtClean="0"/>
              <a:t> </a:t>
            </a:r>
            <a:r>
              <a:rPr lang="en-GB" sz="1100" b="1" dirty="0" smtClean="0"/>
              <a:t>4 </a:t>
            </a:r>
            <a:r>
              <a:rPr lang="en-GB" sz="1100" b="1" dirty="0"/>
              <a:t>pieces of drivers 1700V/6W 2 channels with adaption board, Skyper 42 LJ: 7.5 E6 hours per module.</a:t>
            </a:r>
            <a:endParaRPr lang="en-US" sz="1100" b="1" dirty="0"/>
          </a:p>
          <a:p>
            <a:pPr marL="171450" lvl="0" indent="-171450">
              <a:buFont typeface="Arial"/>
              <a:buChar char="•"/>
            </a:pPr>
            <a:r>
              <a:rPr lang="en-GB" sz="1100" b="1" dirty="0" smtClean="0"/>
              <a:t>3 </a:t>
            </a:r>
            <a:r>
              <a:rPr lang="en-GB" sz="1100" b="1" dirty="0"/>
              <a:t>pieces of LEM current sensors, LF310-S: </a:t>
            </a:r>
            <a:r>
              <a:rPr lang="en-US" sz="1100" b="1" dirty="0"/>
              <a:t>2991763</a:t>
            </a:r>
            <a:r>
              <a:rPr lang="en-GB" sz="1100" b="1" dirty="0"/>
              <a:t> hours per sensor.</a:t>
            </a:r>
            <a:endParaRPr lang="en-US" sz="1100" b="1" dirty="0"/>
          </a:p>
          <a:p>
            <a:pPr marL="171450" lvl="0" indent="-171450">
              <a:buFont typeface="Arial"/>
              <a:buChar char="•"/>
            </a:pPr>
            <a:r>
              <a:rPr lang="en-GB" sz="1100" b="1" dirty="0"/>
              <a:t>1 piece of LEM current sensor, LF510-S: 4974392 hours per sensor.</a:t>
            </a:r>
            <a:endParaRPr lang="en-US" sz="1100" b="1" dirty="0"/>
          </a:p>
          <a:p>
            <a:pPr marL="171450" lvl="0" indent="-171450">
              <a:buFont typeface="Arial"/>
              <a:buChar char="•"/>
            </a:pPr>
            <a:r>
              <a:rPr lang="en-GB" sz="1100" b="1" dirty="0"/>
              <a:t>1 piece of </a:t>
            </a:r>
            <a:r>
              <a:rPr lang="en-GB" sz="1100" b="1" dirty="0" smtClean="0"/>
              <a:t>Crow Bar </a:t>
            </a:r>
            <a:r>
              <a:rPr lang="en-GB" sz="1100" b="1" dirty="0"/>
              <a:t>current sensor, HAS 200-S: </a:t>
            </a:r>
            <a:r>
              <a:rPr lang="en-US" sz="1100" b="1" dirty="0"/>
              <a:t>6627847</a:t>
            </a:r>
            <a:r>
              <a:rPr lang="en-GB" sz="1100" b="1" dirty="0"/>
              <a:t> hours per sensor.</a:t>
            </a:r>
            <a:endParaRPr lang="en-US" sz="1100" b="1" dirty="0"/>
          </a:p>
          <a:p>
            <a:pPr marL="171450" lvl="0" indent="-171450">
              <a:buFont typeface="Arial"/>
              <a:buChar char="•"/>
            </a:pPr>
            <a:r>
              <a:rPr lang="en-GB" sz="1100" b="1" dirty="0"/>
              <a:t>7 pieces of Electronicon capacitors 420uF/1100V: 3 FIT per capacitor.</a:t>
            </a:r>
            <a:endParaRPr lang="en-US" sz="1100" b="1" dirty="0"/>
          </a:p>
          <a:p>
            <a:r>
              <a:rPr lang="en-GB" sz="1200" dirty="0"/>
              <a:t> </a:t>
            </a:r>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dirty="0">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6</a:t>
            </a:fld>
            <a:endParaRPr lang="sv-SE">
              <a:latin typeface="Calibri"/>
            </a:endParaRPr>
          </a:p>
        </p:txBody>
      </p:sp>
    </p:spTree>
    <p:extLst>
      <p:ext uri="{BB962C8B-B14F-4D97-AF65-F5344CB8AC3E}">
        <p14:creationId xmlns:p14="http://schemas.microsoft.com/office/powerpoint/2010/main" val="2325982778"/>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AC/DC + DC/DC Power stack continued</a:t>
            </a:r>
            <a:endParaRPr lang="en-US" dirty="0"/>
          </a:p>
        </p:txBody>
      </p:sp>
      <p:sp>
        <p:nvSpPr>
          <p:cNvPr id="3" name="Content Placeholder 2"/>
          <p:cNvSpPr>
            <a:spLocks noGrp="1"/>
          </p:cNvSpPr>
          <p:nvPr>
            <p:ph idx="1"/>
          </p:nvPr>
        </p:nvSpPr>
        <p:spPr/>
        <p:txBody>
          <a:bodyPr/>
          <a:lstStyle/>
          <a:p>
            <a:r>
              <a:rPr lang="en-GB" sz="1400" dirty="0"/>
              <a:t>The other components are of much higher reliability and are therefore not mentioned.</a:t>
            </a:r>
            <a:endParaRPr lang="en-US" sz="1400" dirty="0"/>
          </a:p>
          <a:p>
            <a:r>
              <a:rPr lang="en-GB" sz="1400" dirty="0"/>
              <a:t> </a:t>
            </a:r>
            <a:r>
              <a:rPr lang="en-GB" sz="1400" dirty="0" smtClean="0"/>
              <a:t>For </a:t>
            </a:r>
            <a:r>
              <a:rPr lang="en-GB" sz="1400" dirty="0"/>
              <a:t>one AC/DC + DC/DC Power stack this means:</a:t>
            </a:r>
            <a:endParaRPr lang="en-US" sz="1400" dirty="0"/>
          </a:p>
          <a:p>
            <a:r>
              <a:rPr lang="en-GB" sz="1400" dirty="0" smtClean="0"/>
              <a:t> </a:t>
            </a:r>
          </a:p>
          <a:p>
            <a:endParaRPr lang="en-GB" sz="1400" dirty="0" smtClean="0"/>
          </a:p>
          <a:p>
            <a:r>
              <a:rPr lang="en-GB" sz="1400" dirty="0" smtClean="0"/>
              <a:t>-</a:t>
            </a:r>
            <a:r>
              <a:rPr lang="en-GB" sz="1400" dirty="0"/>
              <a:t>&gt; MTBF = 513377 hours. This means that for all three modules that we have in one modulator the total MTBF is 171126 hours.</a:t>
            </a:r>
            <a:endParaRPr lang="en-US" sz="1400"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7</a:t>
            </a:fld>
            <a:endParaRPr lang="sv-SE">
              <a:latin typeface="Calibri"/>
            </a:endParaRPr>
          </a:p>
        </p:txBody>
      </p:sp>
      <p:pic>
        <p:nvPicPr>
          <p:cNvPr id="9" name="Picture 8" descr="Screen Shot 2018-03-02 at 09.55.25.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57200" y="2883364"/>
            <a:ext cx="6739628" cy="841272"/>
          </a:xfrm>
          <a:prstGeom prst="rect">
            <a:avLst/>
          </a:prstGeom>
        </p:spPr>
      </p:pic>
    </p:spTree>
    <p:extLst>
      <p:ext uri="{BB962C8B-B14F-4D97-AF65-F5344CB8AC3E}">
        <p14:creationId xmlns:p14="http://schemas.microsoft.com/office/powerpoint/2010/main" val="2469928500"/>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H-bridge (DC/AC) Power stack</a:t>
            </a:r>
            <a:endParaRPr lang="en-US" dirty="0"/>
          </a:p>
        </p:txBody>
      </p:sp>
      <p:sp>
        <p:nvSpPr>
          <p:cNvPr id="3" name="Content Placeholder 2"/>
          <p:cNvSpPr>
            <a:spLocks noGrp="1"/>
          </p:cNvSpPr>
          <p:nvPr>
            <p:ph idx="1"/>
          </p:nvPr>
        </p:nvSpPr>
        <p:spPr/>
        <p:txBody>
          <a:bodyPr/>
          <a:lstStyle/>
          <a:p>
            <a:r>
              <a:rPr lang="en-GB" sz="1400" dirty="0"/>
              <a:t>One H-bridge consists of the following:</a:t>
            </a:r>
            <a:endParaRPr lang="en-US" sz="1400" dirty="0"/>
          </a:p>
          <a:p>
            <a:r>
              <a:rPr lang="en-GB" sz="1200" dirty="0"/>
              <a:t> </a:t>
            </a:r>
            <a:endParaRPr lang="en-US" sz="1200" dirty="0"/>
          </a:p>
          <a:p>
            <a:pPr marL="171450" lvl="0" indent="-171450">
              <a:buFont typeface="Arial"/>
              <a:buChar char="•"/>
            </a:pPr>
            <a:r>
              <a:rPr lang="en-GB" sz="1200" b="1" dirty="0"/>
              <a:t>8 pieces of IGBT modules 1700V/1800A CM1800HC-34N: MTBF 19241870 hours per module</a:t>
            </a:r>
            <a:endParaRPr lang="en-US" sz="1200" b="1" dirty="0"/>
          </a:p>
          <a:p>
            <a:pPr marL="171450" lvl="0" indent="-171450">
              <a:buFont typeface="Arial"/>
              <a:buChar char="•"/>
            </a:pPr>
            <a:r>
              <a:rPr lang="en-GB" sz="1200" b="1" dirty="0"/>
              <a:t>2 pieces of drivers 1700V 2 channel with adaption board, Skyper 42 LJ: 7.5 E6 hours per module.</a:t>
            </a:r>
            <a:endParaRPr lang="en-US" sz="1200" b="1" dirty="0"/>
          </a:p>
          <a:p>
            <a:pPr marL="171450" lvl="0" indent="-171450">
              <a:buFont typeface="Arial"/>
              <a:buChar char="•"/>
            </a:pPr>
            <a:r>
              <a:rPr lang="en-GB" sz="1200" b="1" dirty="0"/>
              <a:t>2 pieces of LEM current sensors, Lilco 58M0020 equivalent to Pearson 4418: 10E6 hours per sensor.</a:t>
            </a:r>
            <a:endParaRPr lang="en-US" sz="1200" b="1" dirty="0"/>
          </a:p>
          <a:p>
            <a:pPr marL="171450" lvl="0" indent="-171450">
              <a:buFont typeface="Arial"/>
              <a:buChar char="•"/>
            </a:pPr>
            <a:r>
              <a:rPr lang="en-GB" sz="1200" b="1" dirty="0"/>
              <a:t>15 pieces of Electronicon capacitors 420uF/1100V: FIT 2 per capacitor.</a:t>
            </a:r>
            <a:endParaRPr lang="en-US" sz="1200" b="1" dirty="0"/>
          </a:p>
          <a:p>
            <a:pPr marL="171450" lvl="0" indent="-171450">
              <a:buFont typeface="Arial"/>
              <a:buChar char="•"/>
            </a:pPr>
            <a:r>
              <a:rPr lang="en-US" sz="1200" b="1" dirty="0"/>
              <a:t>3 pieces of FFLC46*MC1698: MTBF 268467907 hours per capacitor</a:t>
            </a:r>
          </a:p>
          <a:p>
            <a:endParaRPr lang="en-US" sz="1200"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8</a:t>
            </a:fld>
            <a:endParaRPr lang="sv-SE">
              <a:latin typeface="Calibri"/>
            </a:endParaRPr>
          </a:p>
        </p:txBody>
      </p:sp>
    </p:spTree>
    <p:extLst>
      <p:ext uri="{BB962C8B-B14F-4D97-AF65-F5344CB8AC3E}">
        <p14:creationId xmlns:p14="http://schemas.microsoft.com/office/powerpoint/2010/main" val="3146852260"/>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H-bridge (DC/AC) Power stack continued</a:t>
            </a:r>
            <a:endParaRPr lang="en-US" dirty="0"/>
          </a:p>
        </p:txBody>
      </p:sp>
      <p:sp>
        <p:nvSpPr>
          <p:cNvPr id="3" name="Content Placeholder 2"/>
          <p:cNvSpPr>
            <a:spLocks noGrp="1"/>
          </p:cNvSpPr>
          <p:nvPr>
            <p:ph idx="1"/>
          </p:nvPr>
        </p:nvSpPr>
        <p:spPr>
          <a:xfrm>
            <a:off x="569993" y="1964945"/>
            <a:ext cx="7570707" cy="4038981"/>
          </a:xfrm>
        </p:spPr>
        <p:txBody>
          <a:bodyPr/>
          <a:lstStyle/>
          <a:p>
            <a:r>
              <a:rPr lang="en-GB" dirty="0"/>
              <a:t>For one H-bridge Power stack this means:</a:t>
            </a:r>
            <a:endParaRPr lang="en-US"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9</a:t>
            </a:fld>
            <a:endParaRPr lang="sv-SE">
              <a:latin typeface="Calibri"/>
            </a:endParaRPr>
          </a:p>
        </p:txBody>
      </p:sp>
      <p:pic>
        <p:nvPicPr>
          <p:cNvPr id="7" name="Picture 6" descr="Screen Shot 2018-03-02 at 16.06.07.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78913" y="2971800"/>
            <a:ext cx="7137400" cy="914400"/>
          </a:xfrm>
          <a:prstGeom prst="rect">
            <a:avLst/>
          </a:prstGeom>
        </p:spPr>
      </p:pic>
      <p:sp>
        <p:nvSpPr>
          <p:cNvPr id="8" name="TextBox 7"/>
          <p:cNvSpPr txBox="1"/>
          <p:nvPr/>
        </p:nvSpPr>
        <p:spPr>
          <a:xfrm>
            <a:off x="578913" y="4114257"/>
            <a:ext cx="6961661" cy="646331"/>
          </a:xfrm>
          <a:prstGeom prst="rect">
            <a:avLst/>
          </a:prstGeom>
          <a:noFill/>
        </p:spPr>
        <p:txBody>
          <a:bodyPr wrap="square" rtlCol="0">
            <a:spAutoFit/>
          </a:bodyPr>
          <a:lstStyle/>
          <a:p>
            <a:r>
              <a:rPr lang="en-GB" dirty="0"/>
              <a:t>-&gt; MTBF = 1082718 hours. This means that for the complete H-</a:t>
            </a:r>
            <a:r>
              <a:rPr lang="en-GB" dirty="0" smtClean="0"/>
              <a:t>bridge</a:t>
            </a:r>
          </a:p>
          <a:p>
            <a:r>
              <a:rPr lang="en-GB" dirty="0" smtClean="0"/>
              <a:t> </a:t>
            </a:r>
            <a:r>
              <a:rPr lang="en-GB" dirty="0"/>
              <a:t>(6 H-bridges) in the modulator the MTBF is 180453 hours.</a:t>
            </a:r>
            <a:r>
              <a:rPr lang="en-US" dirty="0"/>
              <a:t> </a:t>
            </a:r>
          </a:p>
        </p:txBody>
      </p:sp>
    </p:spTree>
    <p:extLst>
      <p:ext uri="{BB962C8B-B14F-4D97-AF65-F5344CB8AC3E}">
        <p14:creationId xmlns:p14="http://schemas.microsoft.com/office/powerpoint/2010/main" val="851543232"/>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Control System</a:t>
            </a:r>
            <a:endParaRPr lang="en-US" dirty="0"/>
          </a:p>
        </p:txBody>
      </p:sp>
      <p:sp>
        <p:nvSpPr>
          <p:cNvPr id="3" name="Content Placeholder 2"/>
          <p:cNvSpPr>
            <a:spLocks noGrp="1"/>
          </p:cNvSpPr>
          <p:nvPr>
            <p:ph idx="1"/>
          </p:nvPr>
        </p:nvSpPr>
        <p:spPr>
          <a:xfrm>
            <a:off x="569992" y="1964945"/>
            <a:ext cx="8116807" cy="4038981"/>
          </a:xfrm>
        </p:spPr>
        <p:txBody>
          <a:bodyPr/>
          <a:lstStyle/>
          <a:p>
            <a:r>
              <a:rPr lang="en-GB" sz="1400" dirty="0"/>
              <a:t>The proposed control system comes from National Instruments and is called Compact Rio. The system consists of the following</a:t>
            </a:r>
            <a:r>
              <a:rPr lang="en-GB" sz="1400" dirty="0" smtClean="0"/>
              <a:t>:</a:t>
            </a:r>
            <a:endParaRPr lang="en-US" sz="1400" dirty="0"/>
          </a:p>
          <a:p>
            <a:pPr marL="171450" indent="-171450">
              <a:buFont typeface="Arial"/>
              <a:buChar char="•"/>
            </a:pPr>
            <a:r>
              <a:rPr lang="en-GB" sz="1100" dirty="0"/>
              <a:t>1 piece of chassis NI CRIO 9039, MTBF </a:t>
            </a:r>
            <a:r>
              <a:rPr lang="en-GB" sz="1100" dirty="0"/>
              <a:t>263735</a:t>
            </a:r>
            <a:r>
              <a:rPr lang="en-US" sz="1100" dirty="0"/>
              <a:t> </a:t>
            </a:r>
            <a:r>
              <a:rPr lang="en-US" sz="1100" dirty="0" smtClean="0"/>
              <a:t> </a:t>
            </a:r>
            <a:r>
              <a:rPr lang="en-GB" sz="1100" dirty="0" smtClean="0"/>
              <a:t>hours</a:t>
            </a:r>
            <a:endParaRPr lang="en-US" sz="1100" dirty="0"/>
          </a:p>
          <a:p>
            <a:pPr marL="171450" lvl="0" indent="-171450">
              <a:buFont typeface="Arial"/>
              <a:buChar char="•"/>
            </a:pPr>
            <a:r>
              <a:rPr lang="en-GB" sz="1100" dirty="0"/>
              <a:t>2 pieces of expansion chassis NI CRIO 9149, MTBF </a:t>
            </a:r>
            <a:r>
              <a:rPr lang="en-GB" sz="1100" dirty="0"/>
              <a:t>704166</a:t>
            </a:r>
            <a:r>
              <a:rPr lang="en-US" sz="1100" dirty="0"/>
              <a:t> </a:t>
            </a:r>
            <a:r>
              <a:rPr lang="en-GB" sz="1100" dirty="0" smtClean="0"/>
              <a:t>hour</a:t>
            </a:r>
            <a:endParaRPr lang="en-US" sz="1100" dirty="0"/>
          </a:p>
          <a:p>
            <a:pPr marL="171450" lvl="0" indent="-171450">
              <a:buFont typeface="Arial"/>
              <a:buChar char="•"/>
            </a:pPr>
            <a:r>
              <a:rPr lang="en-GB" sz="1100" dirty="0"/>
              <a:t>3 pieces of Module NI9220, MTBF 1522250 hours</a:t>
            </a:r>
            <a:endParaRPr lang="en-US" sz="1100" dirty="0"/>
          </a:p>
          <a:p>
            <a:pPr marL="171450" lvl="0" indent="-171450">
              <a:buFont typeface="Arial"/>
              <a:buChar char="•"/>
            </a:pPr>
            <a:r>
              <a:rPr lang="en-GB" sz="1100" dirty="0"/>
              <a:t>8 pieces of Module NI9401, MTBF 1244763 hours</a:t>
            </a:r>
            <a:endParaRPr lang="en-US" sz="1100" dirty="0"/>
          </a:p>
          <a:p>
            <a:pPr marL="171450" lvl="0" indent="-171450">
              <a:buFont typeface="Arial"/>
              <a:buChar char="•"/>
            </a:pPr>
            <a:r>
              <a:rPr lang="en-GB" sz="1100" dirty="0"/>
              <a:t>3 pieces of Module NI9482, </a:t>
            </a:r>
            <a:r>
              <a:rPr lang="en-GB" sz="1100" dirty="0" smtClean="0"/>
              <a:t>MTBF </a:t>
            </a:r>
            <a:r>
              <a:rPr lang="en-GB" sz="1100" dirty="0" smtClean="0"/>
              <a:t>460321</a:t>
            </a:r>
            <a:r>
              <a:rPr lang="en-US" sz="1100" dirty="0" smtClean="0"/>
              <a:t> </a:t>
            </a:r>
            <a:r>
              <a:rPr lang="en-GB" sz="1100" dirty="0" smtClean="0"/>
              <a:t> </a:t>
            </a:r>
            <a:r>
              <a:rPr lang="en-GB" sz="1100" dirty="0"/>
              <a:t>hours</a:t>
            </a:r>
            <a:endParaRPr lang="en-US" sz="1100" dirty="0"/>
          </a:p>
          <a:p>
            <a:pPr marL="171450" lvl="0" indent="-171450">
              <a:buFont typeface="Arial"/>
              <a:buChar char="•"/>
            </a:pPr>
            <a:r>
              <a:rPr lang="en-GB" sz="1100" dirty="0"/>
              <a:t>2 piece of Module NI9425, MTBF 1256699 hours</a:t>
            </a:r>
            <a:endParaRPr lang="en-US" sz="1100" dirty="0"/>
          </a:p>
          <a:p>
            <a:pPr marL="171450" lvl="0" indent="-171450">
              <a:buFont typeface="Arial"/>
              <a:buChar char="•"/>
            </a:pPr>
            <a:r>
              <a:rPr lang="en-GB" sz="1100" dirty="0"/>
              <a:t>3 piece of Module NI9223, MTBF &gt; 341274 hours</a:t>
            </a:r>
            <a:endParaRPr lang="en-US" sz="1100"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10</a:t>
            </a:fld>
            <a:endParaRPr lang="sv-SE">
              <a:latin typeface="Calibri"/>
            </a:endParaRPr>
          </a:p>
        </p:txBody>
      </p:sp>
    </p:spTree>
    <p:extLst>
      <p:ext uri="{BB962C8B-B14F-4D97-AF65-F5344CB8AC3E}">
        <p14:creationId xmlns:p14="http://schemas.microsoft.com/office/powerpoint/2010/main" val="2634211158"/>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Control System continued</a:t>
            </a:r>
            <a:endParaRPr lang="en-US" dirty="0"/>
          </a:p>
        </p:txBody>
      </p:sp>
      <p:sp>
        <p:nvSpPr>
          <p:cNvPr id="3" name="Content Placeholder 2"/>
          <p:cNvSpPr>
            <a:spLocks noGrp="1"/>
          </p:cNvSpPr>
          <p:nvPr>
            <p:ph idx="1"/>
          </p:nvPr>
        </p:nvSpPr>
        <p:spPr/>
        <p:txBody>
          <a:bodyPr/>
          <a:lstStyle/>
          <a:p>
            <a:r>
              <a:rPr lang="en-GB" dirty="0"/>
              <a:t>This means for the whole control system:</a:t>
            </a:r>
            <a:endParaRPr lang="en-US" dirty="0"/>
          </a:p>
          <a:p>
            <a:endParaRPr lang="en-US" dirty="0" smtClean="0"/>
          </a:p>
          <a:p>
            <a:endParaRPr lang="en-US" dirty="0"/>
          </a:p>
          <a:p>
            <a:endParaRPr lang="en-US" dirty="0" smtClean="0"/>
          </a:p>
          <a:p>
            <a:endParaRPr lang="en-US" dirty="0" smtClean="0"/>
          </a:p>
          <a:p>
            <a:r>
              <a:rPr lang="en-US" dirty="0" smtClean="0"/>
              <a:t>MTBF = </a:t>
            </a:r>
            <a:r>
              <a:rPr lang="en-US" dirty="0" smtClean="0"/>
              <a:t>31320</a:t>
            </a:r>
            <a:r>
              <a:rPr lang="en-US" dirty="0" smtClean="0"/>
              <a:t> </a:t>
            </a:r>
            <a:r>
              <a:rPr lang="en-US" dirty="0" smtClean="0"/>
              <a:t>Hours</a:t>
            </a:r>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11</a:t>
            </a:fld>
            <a:endParaRPr lang="sv-SE">
              <a:latin typeface="Calibri"/>
            </a:endParaRPr>
          </a:p>
        </p:txBody>
      </p:sp>
      <p:pic>
        <p:nvPicPr>
          <p:cNvPr id="7" name="Picture 6" descr="Screen Shot 2018-03-05 at 15.45.41.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70733" y="3045503"/>
            <a:ext cx="8294749" cy="843910"/>
          </a:xfrm>
          <a:prstGeom prst="rect">
            <a:avLst/>
          </a:prstGeom>
        </p:spPr>
      </p:pic>
    </p:spTree>
    <p:extLst>
      <p:ext uri="{BB962C8B-B14F-4D97-AF65-F5344CB8AC3E}">
        <p14:creationId xmlns:p14="http://schemas.microsoft.com/office/powerpoint/2010/main" val="3201513632"/>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Internal Power Supplies</a:t>
            </a:r>
            <a:endParaRPr lang="en-US" dirty="0"/>
          </a:p>
        </p:txBody>
      </p:sp>
      <p:sp>
        <p:nvSpPr>
          <p:cNvPr id="3" name="Content Placeholder 2"/>
          <p:cNvSpPr>
            <a:spLocks noGrp="1"/>
          </p:cNvSpPr>
          <p:nvPr>
            <p:ph idx="1"/>
          </p:nvPr>
        </p:nvSpPr>
        <p:spPr/>
        <p:txBody>
          <a:bodyPr/>
          <a:lstStyle/>
          <a:p>
            <a:r>
              <a:rPr lang="en-GB" sz="1400" dirty="0"/>
              <a:t>Inside the modulator there are a number of power supplies supplying PCB and contactors</a:t>
            </a:r>
            <a:r>
              <a:rPr lang="en-GB" sz="1400" dirty="0" smtClean="0"/>
              <a:t>.</a:t>
            </a:r>
            <a:endParaRPr lang="en-US" sz="1400" dirty="0"/>
          </a:p>
          <a:p>
            <a:pPr marL="171450" lvl="0" indent="-171450">
              <a:buFont typeface="Arial"/>
              <a:buChar char="•"/>
            </a:pPr>
            <a:r>
              <a:rPr lang="en-GB" sz="1200" dirty="0"/>
              <a:t>1 piece of 24V/40A power supply PULS QT40.241, MTBF 375000 hours</a:t>
            </a:r>
            <a:endParaRPr lang="en-US" sz="1200" dirty="0"/>
          </a:p>
          <a:p>
            <a:pPr marL="171450" lvl="0" indent="-171450">
              <a:buFont typeface="Arial"/>
              <a:buChar char="•"/>
            </a:pPr>
            <a:r>
              <a:rPr lang="en-GB" sz="1200" dirty="0"/>
              <a:t>3 pieces of DC/DC +24V to +15V / 14 A, TRACO TEP 150-2413WI, MTBF 495000 hours</a:t>
            </a:r>
            <a:endParaRPr lang="en-US" sz="1200" dirty="0"/>
          </a:p>
          <a:p>
            <a:pPr marL="171450" lvl="0" indent="-171450">
              <a:buFont typeface="Arial"/>
              <a:buChar char="•"/>
            </a:pPr>
            <a:r>
              <a:rPr lang="en-GB" sz="1200" dirty="0"/>
              <a:t>1 piece of 24V/10A power supply PULS CT10.241, MTBF 975000 hours</a:t>
            </a:r>
            <a:endParaRPr lang="en-US" sz="1200"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12</a:t>
            </a:fld>
            <a:endParaRPr lang="sv-SE">
              <a:latin typeface="Calibri"/>
            </a:endParaRPr>
          </a:p>
        </p:txBody>
      </p:sp>
      <p:pic>
        <p:nvPicPr>
          <p:cNvPr id="7" name="Picture 6" descr="Screen Shot 2018-03-02 at 16.17.45.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69993" y="4040967"/>
            <a:ext cx="4660900" cy="977900"/>
          </a:xfrm>
          <a:prstGeom prst="rect">
            <a:avLst/>
          </a:prstGeom>
        </p:spPr>
      </p:pic>
      <p:sp>
        <p:nvSpPr>
          <p:cNvPr id="9" name="TextBox 8"/>
          <p:cNvSpPr txBox="1"/>
          <p:nvPr/>
        </p:nvSpPr>
        <p:spPr>
          <a:xfrm>
            <a:off x="578913" y="5091258"/>
            <a:ext cx="2185214" cy="646331"/>
          </a:xfrm>
          <a:prstGeom prst="rect">
            <a:avLst/>
          </a:prstGeom>
          <a:noFill/>
        </p:spPr>
        <p:txBody>
          <a:bodyPr wrap="none" rtlCol="0">
            <a:spAutoFit/>
          </a:bodyPr>
          <a:lstStyle/>
          <a:p>
            <a:r>
              <a:rPr lang="en-GB" dirty="0" smtClean="0"/>
              <a:t>MTBF</a:t>
            </a:r>
            <a:r>
              <a:rPr lang="en-GB" dirty="0"/>
              <a:t>= 102534 hours</a:t>
            </a:r>
            <a:endParaRPr lang="en-US" dirty="0"/>
          </a:p>
          <a:p>
            <a:endParaRPr lang="en-US" dirty="0"/>
          </a:p>
        </p:txBody>
      </p:sp>
    </p:spTree>
    <p:extLst>
      <p:ext uri="{BB962C8B-B14F-4D97-AF65-F5344CB8AC3E}">
        <p14:creationId xmlns:p14="http://schemas.microsoft.com/office/powerpoint/2010/main" val="2066945223"/>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Circuit Breakers and Contactors</a:t>
            </a:r>
            <a:endParaRPr lang="en-US" dirty="0"/>
          </a:p>
        </p:txBody>
      </p:sp>
      <p:sp>
        <p:nvSpPr>
          <p:cNvPr id="3" name="Content Placeholder 2"/>
          <p:cNvSpPr>
            <a:spLocks noGrp="1"/>
          </p:cNvSpPr>
          <p:nvPr>
            <p:ph idx="1"/>
          </p:nvPr>
        </p:nvSpPr>
        <p:spPr>
          <a:xfrm>
            <a:off x="569993" y="1964945"/>
            <a:ext cx="6536399" cy="4190157"/>
          </a:xfrm>
        </p:spPr>
        <p:txBody>
          <a:bodyPr/>
          <a:lstStyle/>
          <a:p>
            <a:r>
              <a:rPr lang="en-GB" sz="1200" dirty="0"/>
              <a:t>These components are hard to evaluate because they have normally a specification that indicates the number of cycles it can be used before it fails. A normal cycle at ESS should be 2 weeks with scheduled maintenance. This would in that case give 2 cycles for two week if no trips occur. In this case you have 52 cycles per year. By this reasoning and the fact that one-year is 8760 hours this gives:</a:t>
            </a:r>
            <a:endParaRPr lang="en-US" sz="1200" dirty="0"/>
          </a:p>
          <a:p>
            <a:pPr marL="171450" lvl="0" indent="-171450">
              <a:buFont typeface="Arial"/>
              <a:buChar char="•"/>
            </a:pPr>
            <a:r>
              <a:rPr lang="en-GB" sz="1200" dirty="0"/>
              <a:t>1 piece of Main Circuit Breaker remote controllable; MTBF: 33866160 hours</a:t>
            </a:r>
            <a:endParaRPr lang="en-US" sz="1200" dirty="0"/>
          </a:p>
          <a:p>
            <a:pPr marL="171450" lvl="0" indent="-171450">
              <a:buFont typeface="Arial"/>
              <a:buChar char="•"/>
            </a:pPr>
            <a:r>
              <a:rPr lang="en-GB" sz="1200" dirty="0"/>
              <a:t>1 piece of Circuit Breaker AUX-1 3P, 400VAC, 16A, 50kA, Electrical and mechanical endurance 10000 cycles, This gives MTBF 1684615 hours</a:t>
            </a:r>
            <a:endParaRPr lang="en-US" sz="1200" dirty="0"/>
          </a:p>
          <a:p>
            <a:pPr marL="171450" lvl="0" indent="-171450">
              <a:buFont typeface="Arial"/>
              <a:buChar char="•"/>
            </a:pPr>
            <a:r>
              <a:rPr lang="en-GB" sz="1200" dirty="0"/>
              <a:t>1 piece of Circuit Breaker AUX-4, 3P 690VAC, 90A, 80kA, Electrical endurance 7500 cycles, this gives MTBF 1263462 hours.</a:t>
            </a:r>
            <a:endParaRPr lang="en-US" sz="1200" dirty="0"/>
          </a:p>
          <a:p>
            <a:pPr marL="171450" lvl="0" indent="-171450">
              <a:buFont typeface="Arial"/>
              <a:buChar char="•"/>
            </a:pPr>
            <a:r>
              <a:rPr lang="en-GB" sz="1200" dirty="0"/>
              <a:t>1 piece of Circuit Breaker AUX-1 3P, 400VAC, 10A, 50kA, Electrical and mechanical endurance 10000 cycles, this gives MTBF 1684615 hours</a:t>
            </a:r>
            <a:r>
              <a:rPr lang="en-GB" sz="1200" dirty="0" smtClean="0"/>
              <a:t>.</a:t>
            </a:r>
            <a:endParaRPr lang="en-US" sz="1200"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dirty="0">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13</a:t>
            </a:fld>
            <a:endParaRPr lang="sv-SE">
              <a:latin typeface="Calibri"/>
            </a:endParaRPr>
          </a:p>
        </p:txBody>
      </p:sp>
    </p:spTree>
    <p:extLst>
      <p:ext uri="{BB962C8B-B14F-4D97-AF65-F5344CB8AC3E}">
        <p14:creationId xmlns:p14="http://schemas.microsoft.com/office/powerpoint/2010/main" val="4229374982"/>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Circuit Breakers and contactors continued</a:t>
            </a:r>
            <a:endParaRPr lang="en-US" dirty="0"/>
          </a:p>
        </p:txBody>
      </p:sp>
      <p:sp>
        <p:nvSpPr>
          <p:cNvPr id="3" name="Content Placeholder 2"/>
          <p:cNvSpPr>
            <a:spLocks noGrp="1"/>
          </p:cNvSpPr>
          <p:nvPr>
            <p:ph idx="1"/>
          </p:nvPr>
        </p:nvSpPr>
        <p:spPr>
          <a:xfrm>
            <a:off x="569993" y="1964945"/>
            <a:ext cx="7994620" cy="4038981"/>
          </a:xfrm>
        </p:spPr>
        <p:txBody>
          <a:bodyPr/>
          <a:lstStyle/>
          <a:p>
            <a:pPr marL="171450" lvl="0" indent="-171450">
              <a:buFont typeface="Arial"/>
              <a:buChar char="•"/>
            </a:pPr>
            <a:r>
              <a:rPr lang="en-GB" sz="1200" dirty="0"/>
              <a:t>3 pieces of Contactor KAC A, B and C, Schneider Electric, LC1F330BD, Mechanical durability 10 million cycles, this gives MTBF 1684615385 hours</a:t>
            </a:r>
            <a:endParaRPr lang="en-US" sz="1200" dirty="0"/>
          </a:p>
          <a:p>
            <a:pPr marL="171450" lvl="0" indent="-171450">
              <a:buFont typeface="Arial"/>
              <a:buChar char="•"/>
            </a:pPr>
            <a:r>
              <a:rPr lang="en-GB" sz="1200" dirty="0"/>
              <a:t>1 piece of Contactor for pre-charge, Schneider Electric, LC1D25BD, Mechanical durability 1.4 million cycles, this gives MTBF 235846154 hours</a:t>
            </a:r>
            <a:endParaRPr lang="en-US" sz="1200" dirty="0"/>
          </a:p>
          <a:p>
            <a:pPr marL="171450" lvl="0" indent="-171450">
              <a:buFont typeface="Arial"/>
              <a:buChar char="•"/>
            </a:pPr>
            <a:r>
              <a:rPr lang="en-GB" sz="1200" dirty="0"/>
              <a:t>6 pieces of 400V-16A Relay with 24V DC excite, contact ratings 100000 cycles, this gives MTBF 16846154 hours</a:t>
            </a:r>
            <a:endParaRPr lang="en-US" sz="1200" dirty="0"/>
          </a:p>
          <a:p>
            <a:pPr marL="171450" lvl="0" indent="-171450">
              <a:buFont typeface="Arial"/>
              <a:buChar char="•"/>
            </a:pPr>
            <a:r>
              <a:rPr lang="en-GB" sz="1200" dirty="0"/>
              <a:t>3 pieces of AC Circuit Breaker for pre-charge circuits A, B, C 690VAC/1.6A, with aux. contact. Mechanical switching 100000 cycles, this gives MTBF 16846154 hours</a:t>
            </a:r>
            <a:endParaRPr lang="en-US" sz="1200" dirty="0"/>
          </a:p>
          <a:p>
            <a:pPr marL="171450" lvl="0" indent="-171450">
              <a:buFont typeface="Arial"/>
              <a:buChar char="•"/>
            </a:pPr>
            <a:r>
              <a:rPr lang="en-GB" sz="1200" dirty="0"/>
              <a:t>3 pieces of Contactor for pre-charge circuits A, B, C 690VAC/9A, 600000 cycles, this gives a MTBF of 101076923 hours</a:t>
            </a:r>
            <a:endParaRPr lang="en-US" sz="1200" dirty="0"/>
          </a:p>
          <a:p>
            <a:pPr marL="171450" lvl="0" indent="-171450">
              <a:buFont typeface="Arial"/>
              <a:buChar char="•"/>
            </a:pPr>
            <a:r>
              <a:rPr lang="en-GB" sz="1200" dirty="0"/>
              <a:t>3 pieces of DC Circuit Breaker for pre-charge circuits A, B, C 800VDC/8A, with aux contact, mechanical durability 20000 cycles, this gives MTBF of 3369231 hours</a:t>
            </a:r>
            <a:endParaRPr lang="en-US" sz="1200"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14</a:t>
            </a:fld>
            <a:endParaRPr lang="sv-SE">
              <a:latin typeface="Calibri"/>
            </a:endParaRPr>
          </a:p>
        </p:txBody>
      </p:sp>
    </p:spTree>
    <p:extLst>
      <p:ext uri="{BB962C8B-B14F-4D97-AF65-F5344CB8AC3E}">
        <p14:creationId xmlns:p14="http://schemas.microsoft.com/office/powerpoint/2010/main" val="1720317927"/>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Circuit breakers and contactors continued </a:t>
            </a:r>
            <a:endParaRPr lang="en-US" dirty="0"/>
          </a:p>
        </p:txBody>
      </p:sp>
      <p:sp>
        <p:nvSpPr>
          <p:cNvPr id="3" name="Content Placeholder 2"/>
          <p:cNvSpPr>
            <a:spLocks noGrp="1"/>
          </p:cNvSpPr>
          <p:nvPr>
            <p:ph idx="1"/>
          </p:nvPr>
        </p:nvSpPr>
        <p:spPr/>
        <p:txBody>
          <a:bodyPr/>
          <a:lstStyle/>
          <a:p>
            <a:r>
              <a:rPr lang="en-US" dirty="0" smtClean="0"/>
              <a:t>1/MTBF = 1/33866160 + 1/1684615 + 1/1263462 + 1/1684615 + 3/1684615385 + 1/235846154 + 6/16846154 + 3/16846154 + 3/101076923 + 3/3369231</a:t>
            </a:r>
          </a:p>
          <a:p>
            <a:r>
              <a:rPr lang="en-US" dirty="0" smtClean="0"/>
              <a:t>MTBF =288303 hours</a:t>
            </a:r>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15</a:t>
            </a:fld>
            <a:endParaRPr lang="sv-SE">
              <a:latin typeface="Calibri"/>
            </a:endParaRPr>
          </a:p>
        </p:txBody>
      </p:sp>
    </p:spTree>
    <p:extLst>
      <p:ext uri="{BB962C8B-B14F-4D97-AF65-F5344CB8AC3E}">
        <p14:creationId xmlns:p14="http://schemas.microsoft.com/office/powerpoint/2010/main" val="3366572364"/>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HV tank</a:t>
            </a:r>
            <a:endParaRPr lang="en-US" dirty="0"/>
          </a:p>
        </p:txBody>
      </p:sp>
      <p:sp>
        <p:nvSpPr>
          <p:cNvPr id="3" name="Content Placeholder 2"/>
          <p:cNvSpPr>
            <a:spLocks noGrp="1"/>
          </p:cNvSpPr>
          <p:nvPr>
            <p:ph idx="1"/>
          </p:nvPr>
        </p:nvSpPr>
        <p:spPr>
          <a:xfrm>
            <a:off x="560299" y="1964945"/>
            <a:ext cx="6536399" cy="4038981"/>
          </a:xfrm>
        </p:spPr>
        <p:txBody>
          <a:bodyPr/>
          <a:lstStyle/>
          <a:p>
            <a:r>
              <a:rPr lang="en-GB" sz="1200" dirty="0"/>
              <a:t>Inside the HV tank there is a lot of components, but they are hard to calculate the lifetime on because most of them are specially made. An important thing about the components in the HV tank is that they are only used for 5% of the time and that means that the reliability gets 20 times higher.</a:t>
            </a:r>
            <a:br>
              <a:rPr lang="en-GB" sz="1200" dirty="0"/>
            </a:br>
            <a:r>
              <a:rPr lang="en-GB" sz="1200" dirty="0"/>
              <a:t>One part that the MTBF could be calculated for is the High Voltage rectifier. This consists of the following:</a:t>
            </a:r>
            <a:endParaRPr lang="en-US" sz="1200" dirty="0"/>
          </a:p>
          <a:p>
            <a:pPr marL="171450" lvl="0" indent="-171450">
              <a:buFont typeface="Arial"/>
              <a:buChar char="•"/>
            </a:pPr>
            <a:r>
              <a:rPr lang="en-GB" sz="1100" dirty="0"/>
              <a:t>4 pieces of High Voltage Capacitors 33nF/2000V Kemet R76UN23304040J. The lifetime for this capacitor according to Kemets FIT calculation program is 1E9 hours. In total for the whole modulator we have 4*21*2*6 = 1008 capacitors. This gives an MTBF of 992063 hours. This should then be multiplied by 20 so 19841260 hours.</a:t>
            </a:r>
            <a:endParaRPr lang="en-US" sz="1100" dirty="0"/>
          </a:p>
          <a:p>
            <a:pPr marL="171450" lvl="0" indent="-171450">
              <a:buFont typeface="Arial"/>
              <a:buChar char="•"/>
            </a:pPr>
            <a:r>
              <a:rPr lang="en-GB" sz="1100" dirty="0"/>
              <a:t>12 pieces of diodes 1200V/30A IDB30E120 from Infineon. The MTBF for this component is according to Infineon 11969892315 hours. In total in the modulator we have 12*21*2*6= 3024 </a:t>
            </a:r>
            <a:r>
              <a:rPr lang="en-GB" sz="1100" dirty="0" smtClean="0"/>
              <a:t>diodes</a:t>
            </a:r>
            <a:r>
              <a:rPr lang="en-GB" sz="1100" dirty="0"/>
              <a:t>. This gives a MTBF for the modulator of 3958298 hours. This should then be multiplied by 20 so 79165954 hours.</a:t>
            </a:r>
            <a:endParaRPr lang="en-US" sz="1100" dirty="0"/>
          </a:p>
          <a:p>
            <a:endParaRPr lang="en-US" sz="1100"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16</a:t>
            </a:fld>
            <a:endParaRPr lang="sv-SE">
              <a:latin typeface="Calibri"/>
            </a:endParaRPr>
          </a:p>
        </p:txBody>
      </p:sp>
    </p:spTree>
    <p:extLst>
      <p:ext uri="{BB962C8B-B14F-4D97-AF65-F5344CB8AC3E}">
        <p14:creationId xmlns:p14="http://schemas.microsoft.com/office/powerpoint/2010/main" val="3524724250"/>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HV tank continued</a:t>
            </a:r>
            <a:endParaRPr lang="en-US" dirty="0"/>
          </a:p>
        </p:txBody>
      </p:sp>
      <p:sp>
        <p:nvSpPr>
          <p:cNvPr id="3" name="Content Placeholder 2"/>
          <p:cNvSpPr>
            <a:spLocks noGrp="1"/>
          </p:cNvSpPr>
          <p:nvPr>
            <p:ph idx="1"/>
          </p:nvPr>
        </p:nvSpPr>
        <p:spPr/>
        <p:txBody>
          <a:bodyPr/>
          <a:lstStyle/>
          <a:p>
            <a:pPr marL="171450" lvl="0" indent="-171450">
              <a:buFont typeface="Arial"/>
              <a:buChar char="•"/>
            </a:pPr>
            <a:r>
              <a:rPr lang="en-GB" sz="1100" dirty="0"/>
              <a:t>8 pieces of resistors 240kohm / 5W smf5240kjt. According to the Military Handbook Reliability prediction the MTBF for a fixed power resistor made in film 27.42E6 hours. For 2016 resistors this gives 13603 hours. This should then be multiplied by 20 so 272059 hours.</a:t>
            </a:r>
            <a:endParaRPr lang="en-US" sz="1100" dirty="0"/>
          </a:p>
          <a:p>
            <a:pPr marL="171450" lvl="0" indent="-171450">
              <a:buFont typeface="Arial"/>
              <a:buChar char="•"/>
            </a:pPr>
            <a:r>
              <a:rPr lang="en-GB" sz="1100" dirty="0"/>
              <a:t>12 pieces of resistors 10 ohm, 35 W, 350V TDH35P10R0JE. According to the Military Handbook Reliability prediction the MTBF for a fixed power resistor made in film 30.3E6 hours. For 12*21*2*6 =3024 resistors this gives 10020 hours. This should then be multiplied by 20 so 200397 hours</a:t>
            </a:r>
            <a:endParaRPr lang="en-US" sz="1100" dirty="0"/>
          </a:p>
          <a:p>
            <a:pPr marL="171450" lvl="0" indent="-171450">
              <a:buFont typeface="Arial"/>
              <a:buChar char="•"/>
            </a:pPr>
            <a:r>
              <a:rPr lang="en-GB" sz="1100" dirty="0"/>
              <a:t>4 pieces of varistors V480LA40AP 640 VDC. According to “</a:t>
            </a:r>
            <a:r>
              <a:rPr lang="en-US" sz="1100" dirty="0"/>
              <a:t>SIOV metal oxide varistors reliability tests” from Epcos the reliability should be above 5E7 hours per varistor. In the total modulator we have 1008 varistors so this means an MTBF of 49603 hours. </a:t>
            </a:r>
            <a:r>
              <a:rPr lang="en-GB" sz="1100" dirty="0"/>
              <a:t>This should then be multiplied by 20 so 992060 hours.</a:t>
            </a:r>
            <a:endParaRPr lang="en-US" sz="1100" dirty="0"/>
          </a:p>
          <a:p>
            <a:pPr marL="171450" lvl="0" indent="-171450">
              <a:buFont typeface="Arial"/>
              <a:buChar char="•"/>
            </a:pPr>
            <a:r>
              <a:rPr lang="en-GB" sz="1100" dirty="0"/>
              <a:t>2 pieces of Wurth connectors with a very high reliability.</a:t>
            </a:r>
            <a:endParaRPr lang="en-US" sz="1100" dirty="0"/>
          </a:p>
          <a:p>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17</a:t>
            </a:fld>
            <a:endParaRPr lang="sv-SE">
              <a:latin typeface="Calibri"/>
            </a:endParaRPr>
          </a:p>
        </p:txBody>
      </p:sp>
    </p:spTree>
    <p:extLst>
      <p:ext uri="{BB962C8B-B14F-4D97-AF65-F5344CB8AC3E}">
        <p14:creationId xmlns:p14="http://schemas.microsoft.com/office/powerpoint/2010/main" val="1468304150"/>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HV tank continued</a:t>
            </a:r>
            <a:endParaRPr lang="en-US" dirty="0"/>
          </a:p>
        </p:txBody>
      </p:sp>
      <p:sp>
        <p:nvSpPr>
          <p:cNvPr id="3" name="Content Placeholder 2"/>
          <p:cNvSpPr>
            <a:spLocks noGrp="1"/>
          </p:cNvSpPr>
          <p:nvPr>
            <p:ph idx="1"/>
          </p:nvPr>
        </p:nvSpPr>
        <p:spPr/>
        <p:txBody>
          <a:bodyPr/>
          <a:lstStyle/>
          <a:p>
            <a:r>
              <a:rPr lang="en-US" dirty="0" smtClean="0"/>
              <a:t>1/MTBF = 1/</a:t>
            </a:r>
            <a:r>
              <a:rPr lang="en-GB" dirty="0" smtClean="0"/>
              <a:t>19841260 + 1/79165954 + 1/272059 + 1/200397 + 1/992060</a:t>
            </a:r>
          </a:p>
          <a:p>
            <a:r>
              <a:rPr lang="en-GB" dirty="0" smtClean="0"/>
              <a:t>MTBF = 102703 hours</a:t>
            </a:r>
            <a:endParaRPr lang="en-US"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18</a:t>
            </a:fld>
            <a:endParaRPr lang="sv-SE">
              <a:latin typeface="Calibri"/>
            </a:endParaRPr>
          </a:p>
        </p:txBody>
      </p:sp>
    </p:spTree>
    <p:extLst>
      <p:ext uri="{BB962C8B-B14F-4D97-AF65-F5344CB8AC3E}">
        <p14:creationId xmlns:p14="http://schemas.microsoft.com/office/powerpoint/2010/main" val="4264431973"/>
      </p:ext>
    </p:extLst>
  </p:cSld>
  <p:clrMapOvr>
    <a:masterClrMapping/>
  </p:clrMapOvr>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Total reliability</a:t>
            </a:r>
            <a:endParaRPr lang="en-US" dirty="0"/>
          </a:p>
        </p:txBody>
      </p:sp>
      <p:sp>
        <p:nvSpPr>
          <p:cNvPr id="3" name="Content Placeholder 2"/>
          <p:cNvSpPr>
            <a:spLocks noGrp="1"/>
          </p:cNvSpPr>
          <p:nvPr>
            <p:ph idx="1"/>
          </p:nvPr>
        </p:nvSpPr>
        <p:spPr/>
        <p:txBody>
          <a:bodyPr/>
          <a:lstStyle/>
          <a:p>
            <a:r>
              <a:rPr lang="en-US" b="1" u="sng" dirty="0" smtClean="0"/>
              <a:t>Total reliability</a:t>
            </a:r>
          </a:p>
          <a:p>
            <a:r>
              <a:rPr lang="en-GB" b="1" dirty="0"/>
              <a:t>All parts excluding control crates</a:t>
            </a:r>
            <a:r>
              <a:rPr lang="en-GB" dirty="0"/>
              <a:t/>
            </a:r>
            <a:br>
              <a:rPr lang="en-GB" dirty="0"/>
            </a:br>
            <a:r>
              <a:rPr lang="en-GB" dirty="0" smtClean="0"/>
              <a:t>1/MTBF = 1/171126 + 1/180453 + 1/102534 + 1/</a:t>
            </a:r>
            <a:r>
              <a:rPr lang="en-US" dirty="0" smtClean="0"/>
              <a:t>288303 + 1/</a:t>
            </a:r>
            <a:r>
              <a:rPr lang="en-GB" dirty="0" smtClean="0"/>
              <a:t>102703</a:t>
            </a:r>
          </a:p>
          <a:p>
            <a:r>
              <a:rPr lang="en-GB" b="1" dirty="0" smtClean="0"/>
              <a:t>MTBF = 29118 hours</a:t>
            </a:r>
          </a:p>
          <a:p>
            <a:r>
              <a:rPr lang="en-GB" b="1" dirty="0"/>
              <a:t>All parts including control crates</a:t>
            </a:r>
            <a:r>
              <a:rPr lang="en-US" b="1" dirty="0"/>
              <a:t> </a:t>
            </a:r>
            <a:endParaRPr lang="en-US" b="1" dirty="0" smtClean="0"/>
          </a:p>
          <a:p>
            <a:r>
              <a:rPr lang="en-GB" dirty="0"/>
              <a:t>1/MTBF = 1/171126 + 1/180453 + </a:t>
            </a:r>
            <a:r>
              <a:rPr lang="en-GB" dirty="0" smtClean="0"/>
              <a:t>1/31320 + 1</a:t>
            </a:r>
            <a:r>
              <a:rPr lang="en-GB" dirty="0"/>
              <a:t>/102534 + 1/</a:t>
            </a:r>
            <a:r>
              <a:rPr lang="en-US" dirty="0"/>
              <a:t>288303 + 1/</a:t>
            </a:r>
            <a:r>
              <a:rPr lang="en-GB" dirty="0" smtClean="0"/>
              <a:t>102703</a:t>
            </a:r>
          </a:p>
          <a:p>
            <a:r>
              <a:rPr lang="en-GB" b="1" dirty="0" smtClean="0"/>
              <a:t>MTBF = 15089 hours</a:t>
            </a:r>
            <a:endParaRPr lang="en-US" b="1" dirty="0"/>
          </a:p>
        </p:txBody>
      </p:sp>
      <p:sp>
        <p:nvSpPr>
          <p:cNvPr id="4" name="Date Placeholder 3"/>
          <p:cNvSpPr>
            <a:spLocks noGrp="1"/>
          </p:cNvSpPr>
          <p:nvPr>
            <p:ph type="dt" sz="half" idx="10"/>
          </p:nvPr>
        </p:nvSpPr>
        <p:spPr/>
        <p:txBody>
          <a:bodyPr/>
          <a:lstStyle/>
          <a:p>
            <a:fld id="{E430124A-1269-4A82-9CD6-F217771AACC3}" type="datetime1">
              <a:rPr lang="sv-SE" smtClean="0">
                <a:latin typeface="Calibri"/>
              </a:rPr>
              <a:t>05/03/18</a:t>
            </a:fld>
            <a:endParaRPr lang="sv-SE">
              <a:latin typeface="Calibri"/>
            </a:endParaRPr>
          </a:p>
        </p:txBody>
      </p:sp>
      <p:sp>
        <p:nvSpPr>
          <p:cNvPr id="5" name="Footer Placeholder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Slide Number Placeholder 5"/>
          <p:cNvSpPr>
            <a:spLocks noGrp="1"/>
          </p:cNvSpPr>
          <p:nvPr>
            <p:ph type="sldNum" sz="quarter" idx="12"/>
          </p:nvPr>
        </p:nvSpPr>
        <p:spPr/>
        <p:txBody>
          <a:bodyPr/>
          <a:lstStyle/>
          <a:p>
            <a:fld id="{038C62C7-F79B-CD4A-A5DF-5683BBEC4A65}" type="slidenum">
              <a:rPr lang="sv-SE" smtClean="0">
                <a:latin typeface="Calibri"/>
              </a:rPr>
              <a:pPr/>
              <a:t>19</a:t>
            </a:fld>
            <a:endParaRPr lang="sv-SE">
              <a:latin typeface="Calibri"/>
            </a:endParaRPr>
          </a:p>
        </p:txBody>
      </p:sp>
    </p:spTree>
    <p:extLst>
      <p:ext uri="{BB962C8B-B14F-4D97-AF65-F5344CB8AC3E}">
        <p14:creationId xmlns:p14="http://schemas.microsoft.com/office/powerpoint/2010/main" val="3122175841"/>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1_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42300</TotalTime>
  <Words>1510</Words>
  <Application>Microsoft Macintosh PowerPoint</Application>
  <PresentationFormat>On-screen Show (4:3)</PresentationFormat>
  <Paragraphs>161</Paragraphs>
  <Slides>19</Slides>
  <Notes>0</Notes>
  <HiddenSlides>0</HiddenSlides>
  <MMClips>0</MMClips>
  <ScaleCrop>false</ScaleCrop>
  <HeadingPairs>
    <vt:vector size="4" baseType="variant">
      <vt:variant>
        <vt:lpstr>Theme</vt:lpstr>
      </vt:variant>
      <vt:variant>
        <vt:i4>2</vt:i4>
      </vt:variant>
      <vt:variant>
        <vt:lpstr>Slide Titles</vt:lpstr>
      </vt:variant>
      <vt:variant>
        <vt:i4>19</vt:i4>
      </vt:variant>
    </vt:vector>
  </HeadingPairs>
  <TitlesOfParts>
    <vt:vector size="21" baseType="lpstr">
      <vt:lpstr>Anpassad formgivning</vt:lpstr>
      <vt:lpstr>1_Office-tema</vt:lpstr>
      <vt:lpstr>PowerPoint Presentation</vt:lpstr>
      <vt:lpstr>PowerPoint Presentation</vt:lpstr>
      <vt:lpstr>Definitions</vt:lpstr>
      <vt:lpstr>The SML Modulator</vt:lpstr>
      <vt:lpstr>Total MTBF for the complete modulator</vt:lpstr>
      <vt:lpstr>AC/DC + DC/DC Power Stack</vt:lpstr>
      <vt:lpstr>AC/DC + DC/DC Power stack continued</vt:lpstr>
      <vt:lpstr>H-bridge (DC/AC) Power stack</vt:lpstr>
      <vt:lpstr>H-bridge (DC/AC) Power stack continued</vt:lpstr>
      <vt:lpstr>Control System</vt:lpstr>
      <vt:lpstr>Control System continued</vt:lpstr>
      <vt:lpstr>Internal Power Supplies</vt:lpstr>
      <vt:lpstr>Circuit Breakers and Contactors</vt:lpstr>
      <vt:lpstr>Circuit Breakers and contactors continued</vt:lpstr>
      <vt:lpstr>Circuit breakers and contactors continued </vt:lpstr>
      <vt:lpstr>HV tank</vt:lpstr>
      <vt:lpstr>HV tank continued</vt:lpstr>
      <vt:lpstr>HV tank continued</vt:lpstr>
      <vt:lpstr>Total reliability</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Ola Grahm</dc:creator>
  <cp:lastModifiedBy>ESS User</cp:lastModifiedBy>
  <cp:revision>993</cp:revision>
  <cp:lastPrinted>2013-11-06T14:19:55Z</cp:lastPrinted>
  <dcterms:created xsi:type="dcterms:W3CDTF">2013-09-21T18:00:17Z</dcterms:created>
  <dcterms:modified xsi:type="dcterms:W3CDTF">2018-03-05T19:03:25Z</dcterms:modified>
</cp:coreProperties>
</file>