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autoCompressPictures="0">
  <p:sldMasterIdLst>
    <p:sldMasterId id="2147483662" r:id="rId1"/>
    <p:sldMasterId id="2147483677" r:id="rId2"/>
  </p:sldMasterIdLst>
  <p:notesMasterIdLst>
    <p:notesMasterId r:id="rId24"/>
  </p:notesMasterIdLst>
  <p:handoutMasterIdLst>
    <p:handoutMasterId r:id="rId25"/>
  </p:handoutMasterIdLst>
  <p:sldIdLst>
    <p:sldId id="410" r:id="rId3"/>
    <p:sldId id="414" r:id="rId4"/>
    <p:sldId id="411" r:id="rId5"/>
    <p:sldId id="412" r:id="rId6"/>
    <p:sldId id="413" r:id="rId7"/>
    <p:sldId id="415" r:id="rId8"/>
    <p:sldId id="416" r:id="rId9"/>
    <p:sldId id="417" r:id="rId10"/>
    <p:sldId id="418" r:id="rId11"/>
    <p:sldId id="419" r:id="rId12"/>
    <p:sldId id="420" r:id="rId13"/>
    <p:sldId id="421" r:id="rId14"/>
    <p:sldId id="422" r:id="rId15"/>
    <p:sldId id="423" r:id="rId16"/>
    <p:sldId id="424" r:id="rId17"/>
    <p:sldId id="426" r:id="rId18"/>
    <p:sldId id="427" r:id="rId19"/>
    <p:sldId id="428" r:id="rId20"/>
    <p:sldId id="429" r:id="rId21"/>
    <p:sldId id="430" r:id="rId22"/>
    <p:sldId id="431" r:id="rId23"/>
  </p:sldIdLst>
  <p:sldSz cx="9144000" cy="6858000" type="screen4x3"/>
  <p:notesSz cx="6858000" cy="9144000"/>
  <p:defaultTextStyle>
    <a:defPPr>
      <a:defRPr lang="sv-SE"/>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prnPr/>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E100"/>
    <a:srgbClr val="FFFF66"/>
    <a:srgbClr val="FFCC00"/>
    <a:srgbClr val="CC0099"/>
    <a:srgbClr val="0094CA"/>
    <a:srgbClr val="0066FF"/>
    <a:srgbClr val="FF5050"/>
    <a:srgbClr val="FF7D00"/>
  </p:clrMru>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8042" autoAdjust="0"/>
    <p:restoredTop sz="99518" autoAdjust="0"/>
  </p:normalViewPr>
  <p:slideViewPr>
    <p:cSldViewPr snapToGrid="0" snapToObjects="1">
      <p:cViewPr varScale="1">
        <p:scale>
          <a:sx n="113" d="100"/>
          <a:sy n="113" d="100"/>
        </p:scale>
        <p:origin x="-1488" y="-108"/>
      </p:cViewPr>
      <p:guideLst>
        <p:guide orient="horz" pos="1232"/>
        <p:guide orient="horz" pos="908"/>
        <p:guide pos="498"/>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66" d="100"/>
        <a:sy n="66" d="100"/>
      </p:scale>
      <p:origin x="0" y="0"/>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presProps" Target="presProps.xml"/><Relationship Id="rId3" Type="http://schemas.openxmlformats.org/officeDocument/2006/relationships/slide" Target="slides/slide1.xml"/><Relationship Id="rId21" Type="http://schemas.openxmlformats.org/officeDocument/2006/relationships/slide" Target="slides/slide19.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handoutMaster" Target="handoutMasters/handoutMaster1.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slide" Target="slides/slide18.xml"/><Relationship Id="rId29"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notesMaster" Target="notesMasters/notesMaster1.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theme" Target="theme/theme1.xml"/><Relationship Id="rId10" Type="http://schemas.openxmlformats.org/officeDocument/2006/relationships/slide" Target="slides/slide8.xml"/><Relationship Id="rId19" Type="http://schemas.openxmlformats.org/officeDocument/2006/relationships/slide" Target="slides/slide17.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viewProps" Target="viewProp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Platshållare för sidhuvud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sv-SE"/>
          </a:p>
        </p:txBody>
      </p:sp>
      <p:sp>
        <p:nvSpPr>
          <p:cNvPr id="3" name="Platshållare för datum 2"/>
          <p:cNvSpPr>
            <a:spLocks noGrp="1"/>
          </p:cNvSpPr>
          <p:nvPr>
            <p:ph type="dt" sz="quarter" idx="1"/>
          </p:nvPr>
        </p:nvSpPr>
        <p:spPr>
          <a:xfrm>
            <a:off x="3884613" y="0"/>
            <a:ext cx="2971800" cy="457200"/>
          </a:xfrm>
          <a:prstGeom prst="rect">
            <a:avLst/>
          </a:prstGeom>
        </p:spPr>
        <p:txBody>
          <a:bodyPr vert="horz" lIns="91440" tIns="45720" rIns="91440" bIns="45720" rtlCol="0"/>
          <a:lstStyle>
            <a:lvl1pPr algn="r">
              <a:defRPr sz="1200"/>
            </a:lvl1pPr>
          </a:lstStyle>
          <a:p>
            <a:fld id="{E5A3AE58-0CB7-2B49-BC2B-99543F812727}" type="datetimeFigureOut">
              <a:rPr lang="sv-SE" smtClean="0"/>
              <a:t>2018-02-24</a:t>
            </a:fld>
            <a:endParaRPr lang="sv-SE"/>
          </a:p>
        </p:txBody>
      </p:sp>
      <p:sp>
        <p:nvSpPr>
          <p:cNvPr id="4" name="Platshållare för sidfot 3"/>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a:defRPr sz="1200"/>
            </a:lvl1pPr>
          </a:lstStyle>
          <a:p>
            <a:endParaRPr lang="sv-SE"/>
          </a:p>
        </p:txBody>
      </p:sp>
      <p:sp>
        <p:nvSpPr>
          <p:cNvPr id="5" name="Platshållare för bildnummer 4"/>
          <p:cNvSpPr>
            <a:spLocks noGrp="1"/>
          </p:cNvSpPr>
          <p:nvPr>
            <p:ph type="sldNum" sz="quarter" idx="3"/>
          </p:nvPr>
        </p:nvSpPr>
        <p:spPr>
          <a:xfrm>
            <a:off x="3884613" y="8685213"/>
            <a:ext cx="2971800" cy="457200"/>
          </a:xfrm>
          <a:prstGeom prst="rect">
            <a:avLst/>
          </a:prstGeom>
        </p:spPr>
        <p:txBody>
          <a:bodyPr vert="horz" lIns="91440" tIns="45720" rIns="91440" bIns="45720" rtlCol="0" anchor="b"/>
          <a:lstStyle>
            <a:lvl1pPr algn="r">
              <a:defRPr sz="1200"/>
            </a:lvl1pPr>
          </a:lstStyle>
          <a:p>
            <a:fld id="{1600A657-9475-004C-BDED-BB6C61EC9492}" type="slidenum">
              <a:rPr lang="sv-SE" smtClean="0"/>
              <a:t>‹#›</a:t>
            </a:fld>
            <a:endParaRPr lang="sv-SE"/>
          </a:p>
        </p:txBody>
      </p:sp>
    </p:spTree>
    <p:extLst>
      <p:ext uri="{BB962C8B-B14F-4D97-AF65-F5344CB8AC3E}">
        <p14:creationId xmlns:p14="http://schemas.microsoft.com/office/powerpoint/2010/main" val="4056410452"/>
      </p:ext>
    </p:extLst>
  </p:cSld>
  <p:clrMap bg1="lt1" tx1="dk1" bg2="lt2" tx2="dk2" accent1="accent1" accent2="accent2" accent3="accent3" accent4="accent4" accent5="accent5" accent6="accent6" hlink="hlink" folHlink="folHlink"/>
  <p:hf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Platshållare för sidhuvud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sv-SE"/>
          </a:p>
        </p:txBody>
      </p:sp>
      <p:sp>
        <p:nvSpPr>
          <p:cNvPr id="3" name="Platshållare för datum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74441830-0E87-9D46-A15F-C0C0B780FA23}" type="datetimeFigureOut">
              <a:rPr lang="sv-SE" smtClean="0"/>
              <a:t>2018-02-24</a:t>
            </a:fld>
            <a:endParaRPr lang="sv-SE"/>
          </a:p>
        </p:txBody>
      </p:sp>
      <p:sp>
        <p:nvSpPr>
          <p:cNvPr id="4" name="Platshållare för bildobjekt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sv-SE"/>
          </a:p>
        </p:txBody>
      </p:sp>
      <p:sp>
        <p:nvSpPr>
          <p:cNvPr id="5" name="Platshållare för anteckninga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6" name="Platshållare för sidfot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sv-SE"/>
          </a:p>
        </p:txBody>
      </p:sp>
      <p:sp>
        <p:nvSpPr>
          <p:cNvPr id="7" name="Platshållare för bildnumm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9DE0035E-6164-C447-BCFF-46EC70F74028}" type="slidenum">
              <a:rPr lang="sv-SE" smtClean="0"/>
              <a:t>‹#›</a:t>
            </a:fld>
            <a:endParaRPr lang="sv-SE"/>
          </a:p>
        </p:txBody>
      </p:sp>
    </p:spTree>
    <p:extLst>
      <p:ext uri="{BB962C8B-B14F-4D97-AF65-F5344CB8AC3E}">
        <p14:creationId xmlns:p14="http://schemas.microsoft.com/office/powerpoint/2010/main" val="829421225"/>
      </p:ext>
    </p:extLst>
  </p:cSld>
  <p:clrMap bg1="lt1" tx1="dk1" bg2="lt2" tx2="dk2" accent1="accent1" accent2="accent2" accent3="accent3" accent4="accent4" accent5="accent5" accent6="accent6" hlink="hlink" folHlink="folHlink"/>
  <p:hf hdr="0" ftr="0" dt="0"/>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Rubrikbild">
    <p:spTree>
      <p:nvGrpSpPr>
        <p:cNvPr id="1" name=""/>
        <p:cNvGrpSpPr/>
        <p:nvPr/>
      </p:nvGrpSpPr>
      <p:grpSpPr>
        <a:xfrm>
          <a:off x="0" y="0"/>
          <a:ext cx="0" cy="0"/>
          <a:chOff x="0" y="0"/>
          <a:chExt cx="0" cy="0"/>
        </a:xfrm>
      </p:grpSpPr>
      <p:sp>
        <p:nvSpPr>
          <p:cNvPr id="3" name="Underrubrik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smtClean="0"/>
              <a:t>Klicka här för att ändra format på underrubrik i bakgrunden</a:t>
            </a:r>
            <a:endParaRPr lang="sv-SE"/>
          </a:p>
        </p:txBody>
      </p:sp>
    </p:spTree>
    <p:extLst>
      <p:ext uri="{BB962C8B-B14F-4D97-AF65-F5344CB8AC3E}">
        <p14:creationId xmlns:p14="http://schemas.microsoft.com/office/powerpoint/2010/main" val="68709828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Rubrik och innehåll">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innehåll 2"/>
          <p:cNvSpPr>
            <a:spLocks noGrp="1"/>
          </p:cNvSpPr>
          <p:nvPr>
            <p:ph idx="1"/>
          </p:nvPr>
        </p:nvSpPr>
        <p:spPr/>
        <p:txBody>
          <a:body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98BB8640-21E4-4DF7-82E4-489CAFEF9DED}" type="datetime1">
              <a:rPr lang="sv-SE" smtClean="0"/>
              <a:t>2018-02-24</a:t>
            </a:fld>
            <a:endParaRPr lang="sv-SE"/>
          </a:p>
        </p:txBody>
      </p:sp>
      <p:sp>
        <p:nvSpPr>
          <p:cNvPr id="5" name="Platshållare för sidfot 4"/>
          <p:cNvSpPr>
            <a:spLocks noGrp="1"/>
          </p:cNvSpPr>
          <p:nvPr>
            <p:ph type="ftr" sz="quarter" idx="11"/>
          </p:nvPr>
        </p:nvSpPr>
        <p:spPr/>
        <p:txBody>
          <a:bodyPr/>
          <a:lstStyle/>
          <a:p>
            <a:r>
              <a:rPr lang="en-US" smtClean="0"/>
              <a:t>Confidential: For ESS internal restricted usage only</a:t>
            </a:r>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310480990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Avsnittsrubrik">
    <p:spTree>
      <p:nvGrpSpPr>
        <p:cNvPr id="1" name=""/>
        <p:cNvGrpSpPr/>
        <p:nvPr/>
      </p:nvGrpSpPr>
      <p:grpSpPr>
        <a:xfrm>
          <a:off x="0" y="0"/>
          <a:ext cx="0" cy="0"/>
          <a:chOff x="0" y="0"/>
          <a:chExt cx="0" cy="0"/>
        </a:xfrm>
      </p:grpSpPr>
      <p:sp>
        <p:nvSpPr>
          <p:cNvPr id="2" name="Rubrik 1"/>
          <p:cNvSpPr>
            <a:spLocks noGrp="1"/>
          </p:cNvSpPr>
          <p:nvPr>
            <p:ph type="title"/>
          </p:nvPr>
        </p:nvSpPr>
        <p:spPr>
          <a:xfrm>
            <a:off x="722313" y="4406900"/>
            <a:ext cx="7772400" cy="1362075"/>
          </a:xfrm>
        </p:spPr>
        <p:txBody>
          <a:bodyPr anchor="t"/>
          <a:lstStyle>
            <a:lvl1pPr algn="l">
              <a:defRPr sz="4000" b="1" cap="all"/>
            </a:lvl1pPr>
          </a:lstStyle>
          <a:p>
            <a:r>
              <a:rPr lang="sv-SE" smtClean="0"/>
              <a:t>Klicka här för att ändra format</a:t>
            </a:r>
            <a:endParaRPr lang="sv-SE"/>
          </a:p>
        </p:txBody>
      </p:sp>
      <p:sp>
        <p:nvSpPr>
          <p:cNvPr id="3" name="Platshållare för text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sv-SE" smtClean="0"/>
              <a:t>Klicka här för att ändra format på bakgrundstexten</a:t>
            </a:r>
          </a:p>
        </p:txBody>
      </p:sp>
      <p:sp>
        <p:nvSpPr>
          <p:cNvPr id="4" name="Platshållare för datum 3"/>
          <p:cNvSpPr>
            <a:spLocks noGrp="1"/>
          </p:cNvSpPr>
          <p:nvPr>
            <p:ph type="dt" sz="half" idx="10"/>
          </p:nvPr>
        </p:nvSpPr>
        <p:spPr/>
        <p:txBody>
          <a:bodyPr/>
          <a:lstStyle/>
          <a:p>
            <a:fld id="{BB5AEB99-AC6E-48D2-952D-3D83B6391950}" type="datetime1">
              <a:rPr lang="sv-SE" smtClean="0"/>
              <a:t>2018-02-24</a:t>
            </a:fld>
            <a:endParaRPr lang="sv-SE"/>
          </a:p>
        </p:txBody>
      </p:sp>
      <p:sp>
        <p:nvSpPr>
          <p:cNvPr id="5" name="Platshållare för sidfot 4"/>
          <p:cNvSpPr>
            <a:spLocks noGrp="1"/>
          </p:cNvSpPr>
          <p:nvPr>
            <p:ph type="ftr" sz="quarter" idx="11"/>
          </p:nvPr>
        </p:nvSpPr>
        <p:spPr/>
        <p:txBody>
          <a:bodyPr/>
          <a:lstStyle/>
          <a:p>
            <a:r>
              <a:rPr lang="en-US" smtClean="0"/>
              <a:t>Confidential: For ESS internal restricted usage only</a:t>
            </a:r>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378933411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vå innehållsdelar">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innehåll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innehåll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datum 4"/>
          <p:cNvSpPr>
            <a:spLocks noGrp="1"/>
          </p:cNvSpPr>
          <p:nvPr>
            <p:ph type="dt" sz="half" idx="10"/>
          </p:nvPr>
        </p:nvSpPr>
        <p:spPr/>
        <p:txBody>
          <a:bodyPr/>
          <a:lstStyle/>
          <a:p>
            <a:fld id="{D06E4A36-D68D-4694-87DB-DFA8FA4CFE26}" type="datetime1">
              <a:rPr lang="sv-SE" smtClean="0"/>
              <a:t>2018-02-24</a:t>
            </a:fld>
            <a:endParaRPr lang="sv-SE"/>
          </a:p>
        </p:txBody>
      </p:sp>
      <p:sp>
        <p:nvSpPr>
          <p:cNvPr id="6" name="Platshållare för sidfot 5"/>
          <p:cNvSpPr>
            <a:spLocks noGrp="1"/>
          </p:cNvSpPr>
          <p:nvPr>
            <p:ph type="ftr" sz="quarter" idx="11"/>
          </p:nvPr>
        </p:nvSpPr>
        <p:spPr/>
        <p:txBody>
          <a:bodyPr/>
          <a:lstStyle/>
          <a:p>
            <a:r>
              <a:rPr lang="en-US" smtClean="0"/>
              <a:t>Confidential: For ESS internal restricted usage only</a:t>
            </a:r>
            <a:endParaRPr lang="sv-SE"/>
          </a:p>
        </p:txBody>
      </p:sp>
      <p:sp>
        <p:nvSpPr>
          <p:cNvPr id="7" name="Platshållare för bildnummer 6"/>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409610810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Jämförelse">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lvl1pPr>
              <a:defRPr/>
            </a:lvl1pPr>
          </a:lstStyle>
          <a:p>
            <a:r>
              <a:rPr lang="sv-SE" smtClean="0"/>
              <a:t>Klicka här för att ändra format</a:t>
            </a:r>
            <a:endParaRPr lang="sv-SE"/>
          </a:p>
        </p:txBody>
      </p:sp>
      <p:sp>
        <p:nvSpPr>
          <p:cNvPr id="3" name="Platshållare för text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Klicka här för att ändra format på bakgrundstexten</a:t>
            </a:r>
          </a:p>
        </p:txBody>
      </p:sp>
      <p:sp>
        <p:nvSpPr>
          <p:cNvPr id="4" name="Platshållare för innehåll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text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Klicka här för att ändra format på bakgrundstexten</a:t>
            </a:r>
          </a:p>
        </p:txBody>
      </p:sp>
      <p:sp>
        <p:nvSpPr>
          <p:cNvPr id="6" name="Platshållare för innehåll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7" name="Platshållare för datum 6"/>
          <p:cNvSpPr>
            <a:spLocks noGrp="1"/>
          </p:cNvSpPr>
          <p:nvPr>
            <p:ph type="dt" sz="half" idx="10"/>
          </p:nvPr>
        </p:nvSpPr>
        <p:spPr/>
        <p:txBody>
          <a:bodyPr/>
          <a:lstStyle/>
          <a:p>
            <a:fld id="{246222C4-E157-4E53-9EF8-232316FE09CC}" type="datetime1">
              <a:rPr lang="sv-SE" smtClean="0"/>
              <a:t>2018-02-24</a:t>
            </a:fld>
            <a:endParaRPr lang="sv-SE"/>
          </a:p>
        </p:txBody>
      </p:sp>
      <p:sp>
        <p:nvSpPr>
          <p:cNvPr id="8" name="Platshållare för sidfot 7"/>
          <p:cNvSpPr>
            <a:spLocks noGrp="1"/>
          </p:cNvSpPr>
          <p:nvPr>
            <p:ph type="ftr" sz="quarter" idx="11"/>
          </p:nvPr>
        </p:nvSpPr>
        <p:spPr/>
        <p:txBody>
          <a:bodyPr/>
          <a:lstStyle/>
          <a:p>
            <a:r>
              <a:rPr lang="en-US" smtClean="0"/>
              <a:t>Confidential: For ESS internal restricted usage only</a:t>
            </a:r>
            <a:endParaRPr lang="sv-SE"/>
          </a:p>
        </p:txBody>
      </p:sp>
      <p:sp>
        <p:nvSpPr>
          <p:cNvPr id="9" name="Platshållare för bildnummer 8"/>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292633873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Endast rubrik">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datum 2"/>
          <p:cNvSpPr>
            <a:spLocks noGrp="1"/>
          </p:cNvSpPr>
          <p:nvPr>
            <p:ph type="dt" sz="half" idx="10"/>
          </p:nvPr>
        </p:nvSpPr>
        <p:spPr/>
        <p:txBody>
          <a:bodyPr/>
          <a:lstStyle/>
          <a:p>
            <a:fld id="{57C93802-762A-4A6E-A1BC-2EB1229795D8}" type="datetime1">
              <a:rPr lang="sv-SE" smtClean="0"/>
              <a:t>2018-02-24</a:t>
            </a:fld>
            <a:endParaRPr lang="sv-SE"/>
          </a:p>
        </p:txBody>
      </p:sp>
      <p:sp>
        <p:nvSpPr>
          <p:cNvPr id="4" name="Platshållare för sidfot 3"/>
          <p:cNvSpPr>
            <a:spLocks noGrp="1"/>
          </p:cNvSpPr>
          <p:nvPr>
            <p:ph type="ftr" sz="quarter" idx="11"/>
          </p:nvPr>
        </p:nvSpPr>
        <p:spPr/>
        <p:txBody>
          <a:bodyPr/>
          <a:lstStyle/>
          <a:p>
            <a:r>
              <a:rPr lang="en-US" smtClean="0"/>
              <a:t>Confidential: For ESS internal restricted usage only</a:t>
            </a:r>
            <a:endParaRPr lang="sv-SE"/>
          </a:p>
        </p:txBody>
      </p:sp>
      <p:sp>
        <p:nvSpPr>
          <p:cNvPr id="5" name="Platshållare för bildnummer 4"/>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198286590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Platshållare för datum 1"/>
          <p:cNvSpPr>
            <a:spLocks noGrp="1"/>
          </p:cNvSpPr>
          <p:nvPr>
            <p:ph type="dt" sz="half" idx="10"/>
          </p:nvPr>
        </p:nvSpPr>
        <p:spPr/>
        <p:txBody>
          <a:bodyPr/>
          <a:lstStyle/>
          <a:p>
            <a:fld id="{3A01E932-36F6-4388-A044-AA7A78DE8FDE}" type="datetime1">
              <a:rPr lang="sv-SE" smtClean="0"/>
              <a:t>2018-02-24</a:t>
            </a:fld>
            <a:endParaRPr lang="sv-SE"/>
          </a:p>
        </p:txBody>
      </p:sp>
      <p:sp>
        <p:nvSpPr>
          <p:cNvPr id="3" name="Platshållare för sidfot 2"/>
          <p:cNvSpPr>
            <a:spLocks noGrp="1"/>
          </p:cNvSpPr>
          <p:nvPr>
            <p:ph type="ftr" sz="quarter" idx="11"/>
          </p:nvPr>
        </p:nvSpPr>
        <p:spPr/>
        <p:txBody>
          <a:bodyPr/>
          <a:lstStyle/>
          <a:p>
            <a:r>
              <a:rPr lang="en-US" smtClean="0"/>
              <a:t>Confidential: For ESS internal restricted usage only</a:t>
            </a:r>
            <a:endParaRPr lang="sv-SE"/>
          </a:p>
        </p:txBody>
      </p:sp>
      <p:sp>
        <p:nvSpPr>
          <p:cNvPr id="4" name="Platshållare för bildnummer 3"/>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409306155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Innehåll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457200" y="273050"/>
            <a:ext cx="3008313" cy="1162050"/>
          </a:xfrm>
        </p:spPr>
        <p:txBody>
          <a:bodyPr anchor="b"/>
          <a:lstStyle>
            <a:lvl1pPr algn="l">
              <a:defRPr sz="2000" b="1"/>
            </a:lvl1pPr>
          </a:lstStyle>
          <a:p>
            <a:r>
              <a:rPr lang="sv-SE" smtClean="0"/>
              <a:t>Klicka här för att ändra format</a:t>
            </a:r>
            <a:endParaRPr lang="sv-SE"/>
          </a:p>
        </p:txBody>
      </p:sp>
      <p:sp>
        <p:nvSpPr>
          <p:cNvPr id="3" name="Platshållare för innehåll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text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BEF82D74-2346-4358-902A-DA156CC04F9A}" type="datetime1">
              <a:rPr lang="sv-SE" smtClean="0"/>
              <a:t>2018-02-24</a:t>
            </a:fld>
            <a:endParaRPr lang="sv-SE"/>
          </a:p>
        </p:txBody>
      </p:sp>
      <p:sp>
        <p:nvSpPr>
          <p:cNvPr id="6" name="Platshållare för sidfot 5"/>
          <p:cNvSpPr>
            <a:spLocks noGrp="1"/>
          </p:cNvSpPr>
          <p:nvPr>
            <p:ph type="ftr" sz="quarter" idx="11"/>
          </p:nvPr>
        </p:nvSpPr>
        <p:spPr/>
        <p:txBody>
          <a:bodyPr/>
          <a:lstStyle/>
          <a:p>
            <a:r>
              <a:rPr lang="en-US" smtClean="0"/>
              <a:t>Confidential: For ESS internal restricted usage only</a:t>
            </a:r>
            <a:endParaRPr lang="sv-SE"/>
          </a:p>
        </p:txBody>
      </p:sp>
      <p:sp>
        <p:nvSpPr>
          <p:cNvPr id="7" name="Platshållare för bildnummer 6"/>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317005044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Bild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1792288" y="4800600"/>
            <a:ext cx="5486400" cy="566738"/>
          </a:xfrm>
        </p:spPr>
        <p:txBody>
          <a:bodyPr anchor="b"/>
          <a:lstStyle>
            <a:lvl1pPr algn="l">
              <a:defRPr sz="2000" b="1"/>
            </a:lvl1pPr>
          </a:lstStyle>
          <a:p>
            <a:r>
              <a:rPr lang="sv-SE" smtClean="0"/>
              <a:t>Klicka här för att ändra format</a:t>
            </a:r>
            <a:endParaRPr lang="sv-SE"/>
          </a:p>
        </p:txBody>
      </p:sp>
      <p:sp>
        <p:nvSpPr>
          <p:cNvPr id="3" name="Platshållare för bild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sv-SE"/>
          </a:p>
        </p:txBody>
      </p:sp>
      <p:sp>
        <p:nvSpPr>
          <p:cNvPr id="4" name="Platshållare för text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3C737F66-422D-4DAE-AE18-D60629C43F89}" type="datetime1">
              <a:rPr lang="sv-SE" smtClean="0"/>
              <a:t>2018-02-24</a:t>
            </a:fld>
            <a:endParaRPr lang="sv-SE"/>
          </a:p>
        </p:txBody>
      </p:sp>
      <p:sp>
        <p:nvSpPr>
          <p:cNvPr id="6" name="Platshållare för sidfot 5"/>
          <p:cNvSpPr>
            <a:spLocks noGrp="1"/>
          </p:cNvSpPr>
          <p:nvPr>
            <p:ph type="ftr" sz="quarter" idx="11"/>
          </p:nvPr>
        </p:nvSpPr>
        <p:spPr/>
        <p:txBody>
          <a:bodyPr/>
          <a:lstStyle/>
          <a:p>
            <a:r>
              <a:rPr lang="en-US" smtClean="0"/>
              <a:t>Confidential: For ESS internal restricted usage only</a:t>
            </a:r>
            <a:endParaRPr lang="sv-SE"/>
          </a:p>
        </p:txBody>
      </p:sp>
      <p:sp>
        <p:nvSpPr>
          <p:cNvPr id="7" name="Platshållare för bildnummer 6"/>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403393495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Rubrik och lodrät text">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lodrät text 2"/>
          <p:cNvSpPr>
            <a:spLocks noGrp="1"/>
          </p:cNvSpPr>
          <p:nvPr>
            <p:ph type="body" orient="vert" idx="1"/>
          </p:nvPr>
        </p:nvSpPr>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8FA01167-117F-420C-9F45-458E836B1790}" type="datetime1">
              <a:rPr lang="sv-SE" smtClean="0"/>
              <a:t>2018-02-24</a:t>
            </a:fld>
            <a:endParaRPr lang="sv-SE"/>
          </a:p>
        </p:txBody>
      </p:sp>
      <p:sp>
        <p:nvSpPr>
          <p:cNvPr id="5" name="Platshållare för sidfot 4"/>
          <p:cNvSpPr>
            <a:spLocks noGrp="1"/>
          </p:cNvSpPr>
          <p:nvPr>
            <p:ph type="ftr" sz="quarter" idx="11"/>
          </p:nvPr>
        </p:nvSpPr>
        <p:spPr/>
        <p:txBody>
          <a:bodyPr/>
          <a:lstStyle/>
          <a:p>
            <a:r>
              <a:rPr lang="en-US" smtClean="0"/>
              <a:t>Confidential: For ESS internal restricted usage only</a:t>
            </a:r>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155266193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Lodrät rubrik och text">
    <p:spTree>
      <p:nvGrpSpPr>
        <p:cNvPr id="1" name=""/>
        <p:cNvGrpSpPr/>
        <p:nvPr/>
      </p:nvGrpSpPr>
      <p:grpSpPr>
        <a:xfrm>
          <a:off x="0" y="0"/>
          <a:ext cx="0" cy="0"/>
          <a:chOff x="0" y="0"/>
          <a:chExt cx="0" cy="0"/>
        </a:xfrm>
      </p:grpSpPr>
      <p:sp>
        <p:nvSpPr>
          <p:cNvPr id="2" name="Lodrät rubrik 1"/>
          <p:cNvSpPr>
            <a:spLocks noGrp="1"/>
          </p:cNvSpPr>
          <p:nvPr>
            <p:ph type="title" orient="vert"/>
          </p:nvPr>
        </p:nvSpPr>
        <p:spPr>
          <a:xfrm>
            <a:off x="6629400" y="274638"/>
            <a:ext cx="2057400" cy="5851525"/>
          </a:xfrm>
        </p:spPr>
        <p:txBody>
          <a:bodyPr vert="eaVert"/>
          <a:lstStyle/>
          <a:p>
            <a:r>
              <a:rPr lang="sv-SE" smtClean="0"/>
              <a:t>Klicka här för att ändra format</a:t>
            </a:r>
            <a:endParaRPr lang="sv-SE"/>
          </a:p>
        </p:txBody>
      </p:sp>
      <p:sp>
        <p:nvSpPr>
          <p:cNvPr id="3" name="Platshållare för lodrät text 2"/>
          <p:cNvSpPr>
            <a:spLocks noGrp="1"/>
          </p:cNvSpPr>
          <p:nvPr>
            <p:ph type="body" orient="vert" idx="1"/>
          </p:nvPr>
        </p:nvSpPr>
        <p:spPr>
          <a:xfrm>
            <a:off x="457200" y="274638"/>
            <a:ext cx="6019800" cy="5851525"/>
          </a:xfrm>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8758F1B5-19A1-41D4-B931-AF48A1AC2F9B}" type="datetime1">
              <a:rPr lang="sv-SE" smtClean="0"/>
              <a:t>2018-02-24</a:t>
            </a:fld>
            <a:endParaRPr lang="sv-SE"/>
          </a:p>
        </p:txBody>
      </p:sp>
      <p:sp>
        <p:nvSpPr>
          <p:cNvPr id="5" name="Platshållare för sidfot 4"/>
          <p:cNvSpPr>
            <a:spLocks noGrp="1"/>
          </p:cNvSpPr>
          <p:nvPr>
            <p:ph type="ftr" sz="quarter" idx="11"/>
          </p:nvPr>
        </p:nvSpPr>
        <p:spPr/>
        <p:txBody>
          <a:bodyPr/>
          <a:lstStyle/>
          <a:p>
            <a:r>
              <a:rPr lang="en-US" smtClean="0"/>
              <a:t>Confidential: For ESS internal restricted usage only</a:t>
            </a:r>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82417069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Rubrikbild bild">
    <p:spTree>
      <p:nvGrpSpPr>
        <p:cNvPr id="1" name=""/>
        <p:cNvGrpSpPr/>
        <p:nvPr/>
      </p:nvGrpSpPr>
      <p:grpSpPr>
        <a:xfrm>
          <a:off x="0" y="0"/>
          <a:ext cx="0" cy="0"/>
          <a:chOff x="0" y="0"/>
          <a:chExt cx="0" cy="0"/>
        </a:xfrm>
      </p:grpSpPr>
      <p:sp>
        <p:nvSpPr>
          <p:cNvPr id="2" name="Rubrik 1"/>
          <p:cNvSpPr>
            <a:spLocks noGrp="1"/>
          </p:cNvSpPr>
          <p:nvPr>
            <p:ph type="title"/>
          </p:nvPr>
        </p:nvSpPr>
        <p:spPr>
          <a:xfrm>
            <a:off x="593512" y="-1"/>
            <a:ext cx="5762624" cy="1441451"/>
          </a:xfrm>
        </p:spPr>
        <p:txBody>
          <a:bodyPr/>
          <a:lstStyle/>
          <a:p>
            <a:r>
              <a:rPr lang="sv-SE" smtClean="0"/>
              <a:t>Klicka här för att ändra format</a:t>
            </a:r>
            <a:endParaRPr lang="sv-SE"/>
          </a:p>
        </p:txBody>
      </p:sp>
      <p:cxnSp>
        <p:nvCxnSpPr>
          <p:cNvPr id="3"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010624010"/>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1_Rubrikbild text">
    <p:bg>
      <p:bgPr>
        <a:solidFill>
          <a:srgbClr val="0094CA"/>
        </a:solidFill>
        <a:effectLst/>
      </p:bgPr>
    </p:bg>
    <p:spTree>
      <p:nvGrpSpPr>
        <p:cNvPr id="1" name=""/>
        <p:cNvGrpSpPr/>
        <p:nvPr/>
      </p:nvGrpSpPr>
      <p:grpSpPr>
        <a:xfrm>
          <a:off x="0" y="0"/>
          <a:ext cx="0" cy="0"/>
          <a:chOff x="0" y="0"/>
          <a:chExt cx="0" cy="0"/>
        </a:xfrm>
      </p:grpSpPr>
      <p:sp>
        <p:nvSpPr>
          <p:cNvPr id="5" name="Underrubrik 2"/>
          <p:cNvSpPr>
            <a:spLocks noGrp="1"/>
          </p:cNvSpPr>
          <p:nvPr>
            <p:ph type="subTitle" idx="1"/>
          </p:nvPr>
        </p:nvSpPr>
        <p:spPr>
          <a:xfrm>
            <a:off x="593513" y="1955801"/>
            <a:ext cx="4766944" cy="3780620"/>
          </a:xfrm>
        </p:spPr>
        <p:txBody>
          <a:bodyPr lIns="0" tIns="0" rIns="0" bIns="0">
            <a:noAutofit/>
          </a:bodyPr>
          <a:lstStyle>
            <a:lvl1pPr marL="342900" indent="-342900" algn="l">
              <a:lnSpc>
                <a:spcPct val="90000"/>
              </a:lnSpc>
              <a:buFont typeface="Arial"/>
              <a:buChar char="•"/>
              <a:defRPr sz="2400">
                <a:solidFill>
                  <a:schemeClr val="bg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dirty="0" smtClean="0"/>
              <a:t>Klicka här för att ändra format på underrubrik i bakgrunden</a:t>
            </a:r>
            <a:endParaRPr lang="sv-SE" dirty="0"/>
          </a:p>
        </p:txBody>
      </p:sp>
      <p:sp>
        <p:nvSpPr>
          <p:cNvPr id="2" name="Rubrik 1"/>
          <p:cNvSpPr>
            <a:spLocks noGrp="1"/>
          </p:cNvSpPr>
          <p:nvPr>
            <p:ph type="title"/>
          </p:nvPr>
        </p:nvSpPr>
        <p:spPr>
          <a:xfrm>
            <a:off x="593512" y="-1"/>
            <a:ext cx="5762624" cy="1441451"/>
          </a:xfrm>
        </p:spPr>
        <p:txBody>
          <a:bodyPr/>
          <a:lstStyle/>
          <a:p>
            <a:r>
              <a:rPr lang="sv-SE" smtClean="0"/>
              <a:t>Klicka här för att ändra format</a:t>
            </a:r>
            <a:endParaRPr lang="sv-SE"/>
          </a:p>
        </p:txBody>
      </p:sp>
      <p:sp>
        <p:nvSpPr>
          <p:cNvPr id="6" name="Rektangel med rundade hörn 5"/>
          <p:cNvSpPr/>
          <p:nvPr userDrawn="1"/>
        </p:nvSpPr>
        <p:spPr>
          <a:xfrm>
            <a:off x="6205857" y="1955801"/>
            <a:ext cx="2479040" cy="2479040"/>
          </a:xfrm>
          <a:prstGeom prst="roundRect">
            <a:avLst/>
          </a:prstGeom>
          <a:noFill/>
          <a:ln>
            <a:solidFill>
              <a:schemeClr val="bg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prstClr val="white"/>
              </a:solidFill>
              <a:latin typeface="Calibri"/>
            </a:endParaRPr>
          </a:p>
        </p:txBody>
      </p:sp>
      <p:cxnSp>
        <p:nvCxnSpPr>
          <p:cNvPr id="7" name="Rak 5"/>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57737350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2_Rubrikbild text">
    <p:bg>
      <p:bgPr>
        <a:solidFill>
          <a:srgbClr val="0094CA"/>
        </a:solidFill>
        <a:effectLst/>
      </p:bgPr>
    </p:bg>
    <p:spTree>
      <p:nvGrpSpPr>
        <p:cNvPr id="1" name=""/>
        <p:cNvGrpSpPr/>
        <p:nvPr/>
      </p:nvGrpSpPr>
      <p:grpSpPr>
        <a:xfrm>
          <a:off x="0" y="0"/>
          <a:ext cx="0" cy="0"/>
          <a:chOff x="0" y="0"/>
          <a:chExt cx="0" cy="0"/>
        </a:xfrm>
      </p:grpSpPr>
      <p:sp>
        <p:nvSpPr>
          <p:cNvPr id="5" name="Underrubrik 2"/>
          <p:cNvSpPr>
            <a:spLocks noGrp="1"/>
          </p:cNvSpPr>
          <p:nvPr>
            <p:ph type="subTitle" idx="1" hasCustomPrompt="1"/>
          </p:nvPr>
        </p:nvSpPr>
        <p:spPr>
          <a:xfrm>
            <a:off x="593513" y="1955801"/>
            <a:ext cx="4766944" cy="3780620"/>
          </a:xfrm>
        </p:spPr>
        <p:txBody>
          <a:bodyPr lIns="0" tIns="0" rIns="0" bIns="0">
            <a:noAutofit/>
          </a:bodyPr>
          <a:lstStyle>
            <a:lvl1pPr marL="396900" marR="0" indent="-342900" algn="l" defTabSz="457200" rtl="0" eaLnBrk="1" fontAlgn="auto" latinLnBrk="0" hangingPunct="1">
              <a:lnSpc>
                <a:spcPct val="100000"/>
              </a:lnSpc>
              <a:spcBef>
                <a:spcPts val="1200"/>
              </a:spcBef>
              <a:spcAft>
                <a:spcPts val="600"/>
              </a:spcAft>
              <a:buClrTx/>
              <a:buSzTx/>
              <a:buFont typeface="Arial"/>
              <a:buChar char="•"/>
              <a:tabLst/>
              <a:defRPr sz="2400" b="0">
                <a:solidFill>
                  <a:schemeClr val="bg1"/>
                </a:solidFill>
              </a:defRPr>
            </a:lvl1pPr>
            <a:lvl2pPr marL="648000" marR="0" indent="-234000" algn="l" defTabSz="457200" rtl="0" eaLnBrk="1" fontAlgn="auto" latinLnBrk="0" hangingPunct="1">
              <a:lnSpc>
                <a:spcPct val="100000"/>
              </a:lnSpc>
              <a:spcBef>
                <a:spcPts val="200"/>
              </a:spcBef>
              <a:spcAft>
                <a:spcPts val="200"/>
              </a:spcAft>
              <a:buClrTx/>
              <a:buSzPct val="75000"/>
              <a:buFont typeface="Lucida Grande"/>
              <a:buChar char="-"/>
              <a:tabLst/>
              <a:defRPr sz="1800" baseline="0">
                <a:solidFill>
                  <a:srgbClr val="FFFFFF"/>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dirty="0" smtClean="0"/>
              <a:t>Klicka här för att ändra format på underrubrik i bakgrunden</a:t>
            </a:r>
          </a:p>
          <a:p>
            <a:pPr lvl="1"/>
            <a:r>
              <a:rPr lang="sv-SE" dirty="0" smtClean="0"/>
              <a:t>Test sub bullet</a:t>
            </a:r>
          </a:p>
        </p:txBody>
      </p:sp>
      <p:sp>
        <p:nvSpPr>
          <p:cNvPr id="2" name="Rubrik 1"/>
          <p:cNvSpPr>
            <a:spLocks noGrp="1"/>
          </p:cNvSpPr>
          <p:nvPr>
            <p:ph type="title" hasCustomPrompt="1"/>
          </p:nvPr>
        </p:nvSpPr>
        <p:spPr>
          <a:xfrm>
            <a:off x="593512" y="-1"/>
            <a:ext cx="5762624" cy="1441451"/>
          </a:xfrm>
        </p:spPr>
        <p:txBody>
          <a:bodyPr/>
          <a:lstStyle>
            <a:lvl1pPr>
              <a:defRPr baseline="0"/>
            </a:lvl1pPr>
          </a:lstStyle>
          <a:p>
            <a:r>
              <a:rPr lang="sv-SE" smtClean="0"/>
              <a:t>Blue bullet page</a:t>
            </a:r>
            <a:endParaRPr lang="sv-SE"/>
          </a:p>
        </p:txBody>
      </p:sp>
      <p:cxnSp>
        <p:nvCxnSpPr>
          <p:cNvPr id="4" name="Rak 5"/>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807765060"/>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3_Rubrikbild text">
    <p:bg>
      <p:bgRef idx="1001">
        <a:schemeClr val="bg1"/>
      </p:bgRef>
    </p:bg>
    <p:spTree>
      <p:nvGrpSpPr>
        <p:cNvPr id="1" name=""/>
        <p:cNvGrpSpPr/>
        <p:nvPr/>
      </p:nvGrpSpPr>
      <p:grpSpPr>
        <a:xfrm>
          <a:off x="0" y="0"/>
          <a:ext cx="0" cy="0"/>
          <a:chOff x="0" y="0"/>
          <a:chExt cx="0" cy="0"/>
        </a:xfrm>
      </p:grpSpPr>
      <p:sp>
        <p:nvSpPr>
          <p:cNvPr id="5" name="Underrubrik 2"/>
          <p:cNvSpPr>
            <a:spLocks noGrp="1"/>
          </p:cNvSpPr>
          <p:nvPr>
            <p:ph type="subTitle" idx="1" hasCustomPrompt="1"/>
          </p:nvPr>
        </p:nvSpPr>
        <p:spPr>
          <a:xfrm>
            <a:off x="593513" y="1955801"/>
            <a:ext cx="4766944" cy="3780620"/>
          </a:xfrm>
        </p:spPr>
        <p:txBody>
          <a:bodyPr lIns="0" tIns="0" rIns="0" bIns="0">
            <a:noAutofit/>
          </a:bodyPr>
          <a:lstStyle>
            <a:lvl1pPr marL="396900" marR="0" indent="-342900" algn="l" defTabSz="457200" rtl="0" eaLnBrk="1" fontAlgn="auto" latinLnBrk="0" hangingPunct="1">
              <a:lnSpc>
                <a:spcPct val="100000"/>
              </a:lnSpc>
              <a:spcBef>
                <a:spcPts val="1200"/>
              </a:spcBef>
              <a:spcAft>
                <a:spcPts val="600"/>
              </a:spcAft>
              <a:buClrTx/>
              <a:buSzTx/>
              <a:buFont typeface="Arial"/>
              <a:buChar char="•"/>
              <a:tabLst/>
              <a:defRPr sz="2400" b="0">
                <a:solidFill>
                  <a:srgbClr val="0094CA"/>
                </a:solidFill>
              </a:defRPr>
            </a:lvl1pPr>
            <a:lvl2pPr marL="648000" marR="0" indent="-234000" algn="l" defTabSz="457200" rtl="0" eaLnBrk="1" fontAlgn="auto" latinLnBrk="0" hangingPunct="1">
              <a:lnSpc>
                <a:spcPct val="100000"/>
              </a:lnSpc>
              <a:spcBef>
                <a:spcPts val="200"/>
              </a:spcBef>
              <a:spcAft>
                <a:spcPts val="200"/>
              </a:spcAft>
              <a:buClrTx/>
              <a:buSzPct val="75000"/>
              <a:buFont typeface="Lucida Grande"/>
              <a:buChar char="-"/>
              <a:tabLst/>
              <a:defRPr sz="1800" baseline="0">
                <a:solidFill>
                  <a:srgbClr val="0094CA"/>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dirty="0" smtClean="0"/>
              <a:t>Klicka här för att ändra format på underrubrik i bakgrunden</a:t>
            </a:r>
          </a:p>
          <a:p>
            <a:pPr lvl="1"/>
            <a:r>
              <a:rPr lang="sv-SE" dirty="0" smtClean="0"/>
              <a:t>Test sub bullet</a:t>
            </a:r>
          </a:p>
        </p:txBody>
      </p:sp>
      <p:sp>
        <p:nvSpPr>
          <p:cNvPr id="2" name="Rubrik 1"/>
          <p:cNvSpPr>
            <a:spLocks noGrp="1"/>
          </p:cNvSpPr>
          <p:nvPr>
            <p:ph type="title" hasCustomPrompt="1"/>
          </p:nvPr>
        </p:nvSpPr>
        <p:spPr>
          <a:xfrm>
            <a:off x="593512" y="-1"/>
            <a:ext cx="5762624" cy="1441451"/>
          </a:xfrm>
        </p:spPr>
        <p:txBody>
          <a:bodyPr/>
          <a:lstStyle>
            <a:lvl1pPr>
              <a:defRPr baseline="0"/>
            </a:lvl1pPr>
          </a:lstStyle>
          <a:p>
            <a:r>
              <a:rPr lang="sv-SE" smtClean="0"/>
              <a:t>White bullet page</a:t>
            </a:r>
            <a:endParaRPr lang="sv-SE"/>
          </a:p>
        </p:txBody>
      </p:sp>
      <p:cxnSp>
        <p:nvCxnSpPr>
          <p:cNvPr id="4" name="Rak 5"/>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39362032"/>
      </p:ext>
    </p:extLst>
  </p:cSld>
  <p:clrMapOvr>
    <a:overrideClrMapping bg1="lt1" tx1="dk1" bg2="lt2" tx2="dk2" accent1="accent1" accent2="accent2" accent3="accent3" accent4="accent4" accent5="accent5" accent6="accent6" hlink="hlink" folHlink="folHlink"/>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obj" preserve="1">
  <p:cSld name="Rubrik och innehåll">
    <p:spTree>
      <p:nvGrpSpPr>
        <p:cNvPr id="1" name=""/>
        <p:cNvGrpSpPr/>
        <p:nvPr/>
      </p:nvGrpSpPr>
      <p:grpSpPr>
        <a:xfrm>
          <a:off x="0" y="0"/>
          <a:ext cx="0" cy="0"/>
          <a:chOff x="0" y="0"/>
          <a:chExt cx="0" cy="0"/>
        </a:xfrm>
      </p:grpSpPr>
      <p:sp>
        <p:nvSpPr>
          <p:cNvPr id="2" name="Rubrik 1"/>
          <p:cNvSpPr>
            <a:spLocks noGrp="1"/>
          </p:cNvSpPr>
          <p:nvPr>
            <p:ph type="title"/>
          </p:nvPr>
        </p:nvSpPr>
        <p:spPr>
          <a:xfrm>
            <a:off x="578913" y="0"/>
            <a:ext cx="6067426" cy="1441531"/>
          </a:xfrm>
          <a:prstGeom prst="rect">
            <a:avLst/>
          </a:prstGeom>
        </p:spPr>
        <p:txBody>
          <a:bodyPr/>
          <a:lstStyle/>
          <a:p>
            <a:r>
              <a:rPr lang="sv-SE" smtClean="0"/>
              <a:t>Klicka här för att ändra format</a:t>
            </a:r>
            <a:endParaRPr lang="sv-SE"/>
          </a:p>
        </p:txBody>
      </p:sp>
      <p:sp>
        <p:nvSpPr>
          <p:cNvPr id="3" name="Platshållare för innehåll 2"/>
          <p:cNvSpPr>
            <a:spLocks noGrp="1"/>
          </p:cNvSpPr>
          <p:nvPr>
            <p:ph idx="1"/>
          </p:nvPr>
        </p:nvSpPr>
        <p:spPr>
          <a:xfrm>
            <a:off x="569993" y="1964945"/>
            <a:ext cx="6536399" cy="4038981"/>
          </a:xfrm>
        </p:spPr>
        <p:txBody>
          <a:bodyPr/>
          <a:lstStyle>
            <a:lvl1pPr marL="0" indent="0">
              <a:buNone/>
              <a:defRPr/>
            </a:lvl1pPr>
            <a:lvl2pPr marL="457200" indent="0">
              <a:buNone/>
              <a:defRPr/>
            </a:lvl2pPr>
            <a:lvl3pPr marL="914400" indent="0">
              <a:buNone/>
              <a:defRPr/>
            </a:lvl3pPr>
            <a:lvl4pPr marL="1371600" indent="0">
              <a:buNone/>
              <a:defRPr/>
            </a:lvl4pPr>
            <a:lvl5pPr marL="1828800" indent="0">
              <a:buNone/>
              <a:defRPr/>
            </a:lvl5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E430124A-1269-4A82-9CD6-F217771AACC3}" type="datetime1">
              <a:rPr lang="sv-SE" smtClean="0">
                <a:latin typeface="Calibri"/>
              </a:rPr>
              <a:t>2018-02-24</a:t>
            </a:fld>
            <a:endParaRPr lang="sv-SE">
              <a:latin typeface="Calibri"/>
            </a:endParaRPr>
          </a:p>
        </p:txBody>
      </p:sp>
      <p:sp>
        <p:nvSpPr>
          <p:cNvPr id="5" name="Platshållare för sidfot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7"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910485927"/>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secHead" preserve="1">
  <p:cSld name="Avsnittsrubrik">
    <p:spTree>
      <p:nvGrpSpPr>
        <p:cNvPr id="1" name=""/>
        <p:cNvGrpSpPr/>
        <p:nvPr/>
      </p:nvGrpSpPr>
      <p:grpSpPr>
        <a:xfrm>
          <a:off x="0" y="0"/>
          <a:ext cx="0" cy="0"/>
          <a:chOff x="0" y="0"/>
          <a:chExt cx="0" cy="0"/>
        </a:xfrm>
      </p:grpSpPr>
      <p:sp>
        <p:nvSpPr>
          <p:cNvPr id="2" name="Rubrik 1"/>
          <p:cNvSpPr>
            <a:spLocks noGrp="1"/>
          </p:cNvSpPr>
          <p:nvPr>
            <p:ph type="title"/>
          </p:nvPr>
        </p:nvSpPr>
        <p:spPr>
          <a:xfrm>
            <a:off x="722313" y="4406900"/>
            <a:ext cx="7772400" cy="1362075"/>
          </a:xfrm>
          <a:prstGeom prst="rect">
            <a:avLst/>
          </a:prstGeom>
        </p:spPr>
        <p:txBody>
          <a:bodyPr anchor="t"/>
          <a:lstStyle>
            <a:lvl1pPr algn="l">
              <a:defRPr sz="4000" b="1" cap="all"/>
            </a:lvl1pPr>
          </a:lstStyle>
          <a:p>
            <a:r>
              <a:rPr lang="sv-SE" smtClean="0"/>
              <a:t>Klicka här för att ändra format</a:t>
            </a:r>
            <a:endParaRPr lang="sv-SE"/>
          </a:p>
        </p:txBody>
      </p:sp>
      <p:sp>
        <p:nvSpPr>
          <p:cNvPr id="3" name="Platshållare för text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sv-SE" smtClean="0"/>
              <a:t>Klicka här för att ändra format på bakgrundstexten</a:t>
            </a:r>
          </a:p>
        </p:txBody>
      </p:sp>
      <p:sp>
        <p:nvSpPr>
          <p:cNvPr id="4" name="Platshållare för datum 3"/>
          <p:cNvSpPr>
            <a:spLocks noGrp="1"/>
          </p:cNvSpPr>
          <p:nvPr>
            <p:ph type="dt" sz="half" idx="10"/>
          </p:nvPr>
        </p:nvSpPr>
        <p:spPr/>
        <p:txBody>
          <a:bodyPr/>
          <a:lstStyle/>
          <a:p>
            <a:fld id="{CED026A2-1382-4128-A41F-7A0D58C65048}" type="datetime1">
              <a:rPr lang="sv-SE" smtClean="0">
                <a:latin typeface="Calibri"/>
              </a:rPr>
              <a:t>2018-02-24</a:t>
            </a:fld>
            <a:endParaRPr lang="sv-SE">
              <a:latin typeface="Calibri"/>
            </a:endParaRPr>
          </a:p>
        </p:txBody>
      </p:sp>
      <p:sp>
        <p:nvSpPr>
          <p:cNvPr id="5" name="Platshållare för sidfot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7"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746283402"/>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woObj" preserve="1">
  <p:cSld name="Två innehållsdelar">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innehåll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innehåll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datum 4"/>
          <p:cNvSpPr>
            <a:spLocks noGrp="1"/>
          </p:cNvSpPr>
          <p:nvPr>
            <p:ph type="dt" sz="half" idx="10"/>
          </p:nvPr>
        </p:nvSpPr>
        <p:spPr/>
        <p:txBody>
          <a:bodyPr/>
          <a:lstStyle/>
          <a:p>
            <a:fld id="{606B11EA-695A-4791-9DA2-DD0D5A8D94C6}" type="datetime1">
              <a:rPr lang="sv-SE" smtClean="0">
                <a:latin typeface="Calibri"/>
              </a:rPr>
              <a:t>2018-02-24</a:t>
            </a:fld>
            <a:endParaRPr lang="sv-SE">
              <a:latin typeface="Calibri"/>
            </a:endParaRPr>
          </a:p>
        </p:txBody>
      </p:sp>
      <p:sp>
        <p:nvSpPr>
          <p:cNvPr id="6" name="Platshållare för sidfot 5"/>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7" name="Platshållare för bildnummer 6"/>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8"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4147617107"/>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woTxTwoObj" preserve="1">
  <p:cSld name="Jämförelse">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lvl1pPr>
              <a:defRPr/>
            </a:lvl1pPr>
          </a:lstStyle>
          <a:p>
            <a:r>
              <a:rPr lang="sv-SE" smtClean="0"/>
              <a:t>Klicka här för att ändra format</a:t>
            </a:r>
            <a:endParaRPr lang="sv-SE"/>
          </a:p>
        </p:txBody>
      </p:sp>
      <p:sp>
        <p:nvSpPr>
          <p:cNvPr id="3" name="Platshållare för text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Klicka här för att ändra format på bakgrundstexten</a:t>
            </a:r>
          </a:p>
        </p:txBody>
      </p:sp>
      <p:sp>
        <p:nvSpPr>
          <p:cNvPr id="4" name="Platshållare för innehåll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text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Klicka här för att ändra format på bakgrundstexten</a:t>
            </a:r>
          </a:p>
        </p:txBody>
      </p:sp>
      <p:sp>
        <p:nvSpPr>
          <p:cNvPr id="6" name="Platshållare för innehåll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7" name="Platshållare för datum 6"/>
          <p:cNvSpPr>
            <a:spLocks noGrp="1"/>
          </p:cNvSpPr>
          <p:nvPr>
            <p:ph type="dt" sz="half" idx="10"/>
          </p:nvPr>
        </p:nvSpPr>
        <p:spPr/>
        <p:txBody>
          <a:bodyPr/>
          <a:lstStyle/>
          <a:p>
            <a:fld id="{0332A4C5-CD3F-419F-9FAF-8131295A15F1}" type="datetime1">
              <a:rPr lang="sv-SE" smtClean="0">
                <a:latin typeface="Calibri"/>
              </a:rPr>
              <a:t>2018-02-24</a:t>
            </a:fld>
            <a:endParaRPr lang="sv-SE">
              <a:latin typeface="Calibri"/>
            </a:endParaRPr>
          </a:p>
        </p:txBody>
      </p:sp>
      <p:sp>
        <p:nvSpPr>
          <p:cNvPr id="8" name="Platshållare för sidfot 7"/>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9" name="Platshållare för bildnummer 8"/>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10"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043344523"/>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itleOnly" preserve="1">
  <p:cSld name="Endast rubrik">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datum 2"/>
          <p:cNvSpPr>
            <a:spLocks noGrp="1"/>
          </p:cNvSpPr>
          <p:nvPr>
            <p:ph type="dt" sz="half" idx="10"/>
          </p:nvPr>
        </p:nvSpPr>
        <p:spPr>
          <a:xfrm>
            <a:off x="457200" y="6515100"/>
            <a:ext cx="1046285" cy="281354"/>
          </a:xfrm>
        </p:spPr>
        <p:txBody>
          <a:bodyPr/>
          <a:lstStyle/>
          <a:p>
            <a:fld id="{779B4711-C7EC-4FCD-B532-1DF72AC9585E}" type="datetime1">
              <a:rPr lang="sv-SE" smtClean="0">
                <a:latin typeface="Calibri"/>
              </a:rPr>
              <a:t>2018-02-24</a:t>
            </a:fld>
            <a:endParaRPr lang="sv-SE">
              <a:latin typeface="Calibri"/>
            </a:endParaRPr>
          </a:p>
        </p:txBody>
      </p:sp>
      <p:sp>
        <p:nvSpPr>
          <p:cNvPr id="4" name="Platshållare för sidfot 3"/>
          <p:cNvSpPr>
            <a:spLocks noGrp="1"/>
          </p:cNvSpPr>
          <p:nvPr>
            <p:ph type="ftr" sz="quarter" idx="11"/>
          </p:nvPr>
        </p:nvSpPr>
        <p:spPr>
          <a:xfrm>
            <a:off x="2655277" y="6515100"/>
            <a:ext cx="3897923" cy="281354"/>
          </a:xfrm>
        </p:spPr>
        <p:txBody>
          <a:bodyPr/>
          <a:lstStyle>
            <a:lvl1pPr>
              <a:defRPr i="1"/>
            </a:lvl1pPr>
          </a:lstStyle>
          <a:p>
            <a:r>
              <a:rPr lang="en-US" smtClean="0"/>
              <a:t>Confidential: For ESS internal restricted usage only</a:t>
            </a:r>
            <a:endParaRPr lang="sv-SE" dirty="0"/>
          </a:p>
        </p:txBody>
      </p:sp>
      <p:sp>
        <p:nvSpPr>
          <p:cNvPr id="5" name="Platshållare för bildnummer 4"/>
          <p:cNvSpPr>
            <a:spLocks noGrp="1"/>
          </p:cNvSpPr>
          <p:nvPr>
            <p:ph type="sldNum" sz="quarter" idx="12"/>
          </p:nvPr>
        </p:nvSpPr>
        <p:spPr>
          <a:xfrm>
            <a:off x="8036168" y="6515100"/>
            <a:ext cx="650631" cy="281354"/>
          </a:xfrm>
        </p:spPr>
        <p:txBody>
          <a:bodyPr/>
          <a:lstStyle/>
          <a:p>
            <a:fld id="{038C62C7-F79B-CD4A-A5DF-5683BBEC4A65}" type="slidenum">
              <a:rPr lang="sv-SE" smtClean="0">
                <a:latin typeface="Calibri"/>
              </a:rPr>
              <a:pPr/>
              <a:t>‹#›</a:t>
            </a:fld>
            <a:endParaRPr lang="sv-SE">
              <a:latin typeface="Calibri"/>
            </a:endParaRPr>
          </a:p>
        </p:txBody>
      </p:sp>
      <p:cxnSp>
        <p:nvCxnSpPr>
          <p:cNvPr id="6"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536617385"/>
      </p:ext>
    </p:extLst>
  </p:cSld>
  <p:clrMapOvr>
    <a:masterClrMapping/>
  </p:clrMapOvr>
  <p:timing>
    <p:tnLst>
      <p:par>
        <p:cTn id="1" dur="indefinite" restart="never" nodeType="tmRoot"/>
      </p:par>
    </p:tnLst>
  </p:timing>
</p:sldLayout>
</file>

<file path=ppt/slideLayouts/slideLayout2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Platshållare för datum 1"/>
          <p:cNvSpPr>
            <a:spLocks noGrp="1"/>
          </p:cNvSpPr>
          <p:nvPr>
            <p:ph type="dt" sz="half" idx="10"/>
          </p:nvPr>
        </p:nvSpPr>
        <p:spPr/>
        <p:txBody>
          <a:bodyPr/>
          <a:lstStyle/>
          <a:p>
            <a:fld id="{5C0F0EB3-1275-490F-86ED-24C4C2BB1B85}" type="datetime1">
              <a:rPr lang="sv-SE" smtClean="0">
                <a:latin typeface="Calibri"/>
              </a:rPr>
              <a:t>2018-02-24</a:t>
            </a:fld>
            <a:endParaRPr lang="sv-SE">
              <a:latin typeface="Calibri"/>
            </a:endParaRPr>
          </a:p>
        </p:txBody>
      </p:sp>
      <p:sp>
        <p:nvSpPr>
          <p:cNvPr id="3" name="Platshållare för sidfot 2"/>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4" name="Platshållare för bildnummer 3"/>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Tree>
    <p:extLst>
      <p:ext uri="{BB962C8B-B14F-4D97-AF65-F5344CB8AC3E}">
        <p14:creationId xmlns:p14="http://schemas.microsoft.com/office/powerpoint/2010/main" val="2405869471"/>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objTx" preserve="1">
  <p:cSld name="Innehåll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457200" y="273050"/>
            <a:ext cx="3008313" cy="1162050"/>
          </a:xfrm>
          <a:prstGeom prst="rect">
            <a:avLst/>
          </a:prstGeom>
        </p:spPr>
        <p:txBody>
          <a:bodyPr anchor="b"/>
          <a:lstStyle>
            <a:lvl1pPr algn="l">
              <a:defRPr sz="2000" b="1"/>
            </a:lvl1pPr>
          </a:lstStyle>
          <a:p>
            <a:r>
              <a:rPr lang="sv-SE" smtClean="0"/>
              <a:t>Klicka här för att ändra format</a:t>
            </a:r>
            <a:endParaRPr lang="sv-SE"/>
          </a:p>
        </p:txBody>
      </p:sp>
      <p:sp>
        <p:nvSpPr>
          <p:cNvPr id="3" name="Platshållare för innehåll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text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8C5780C9-C9BE-4098-B06A-E91382C3258D}" type="datetime1">
              <a:rPr lang="sv-SE" smtClean="0">
                <a:latin typeface="Calibri"/>
              </a:rPr>
              <a:t>2018-02-24</a:t>
            </a:fld>
            <a:endParaRPr lang="sv-SE">
              <a:latin typeface="Calibri"/>
            </a:endParaRPr>
          </a:p>
        </p:txBody>
      </p:sp>
      <p:sp>
        <p:nvSpPr>
          <p:cNvPr id="6" name="Platshållare för sidfot 5"/>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7" name="Platshållare för bildnummer 6"/>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Tree>
    <p:extLst>
      <p:ext uri="{BB962C8B-B14F-4D97-AF65-F5344CB8AC3E}">
        <p14:creationId xmlns:p14="http://schemas.microsoft.com/office/powerpoint/2010/main" val="1754938621"/>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picTx" preserve="1">
  <p:cSld name="Bild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1792288" y="4800600"/>
            <a:ext cx="5486400" cy="566738"/>
          </a:xfrm>
          <a:prstGeom prst="rect">
            <a:avLst/>
          </a:prstGeom>
        </p:spPr>
        <p:txBody>
          <a:bodyPr anchor="b"/>
          <a:lstStyle>
            <a:lvl1pPr algn="l">
              <a:defRPr sz="2000" b="1"/>
            </a:lvl1pPr>
          </a:lstStyle>
          <a:p>
            <a:r>
              <a:rPr lang="sv-SE" smtClean="0"/>
              <a:t>Klicka här för att ändra format</a:t>
            </a:r>
            <a:endParaRPr lang="sv-SE"/>
          </a:p>
        </p:txBody>
      </p:sp>
      <p:sp>
        <p:nvSpPr>
          <p:cNvPr id="3" name="Platshållare för bild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sv-SE"/>
          </a:p>
        </p:txBody>
      </p:sp>
      <p:sp>
        <p:nvSpPr>
          <p:cNvPr id="4" name="Platshållare för text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20B8A73A-2386-472F-A860-E3421B6157F0}" type="datetime1">
              <a:rPr lang="sv-SE" smtClean="0">
                <a:latin typeface="Calibri"/>
              </a:rPr>
              <a:t>2018-02-24</a:t>
            </a:fld>
            <a:endParaRPr lang="sv-SE">
              <a:latin typeface="Calibri"/>
            </a:endParaRPr>
          </a:p>
        </p:txBody>
      </p:sp>
      <p:sp>
        <p:nvSpPr>
          <p:cNvPr id="6" name="Platshållare för sidfot 5"/>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7" name="Platshållare för bildnummer 6"/>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8"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713344427"/>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vertTx" preserve="1">
  <p:cSld name="Rubrik och lodrät text">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lodrät text 2"/>
          <p:cNvSpPr>
            <a:spLocks noGrp="1"/>
          </p:cNvSpPr>
          <p:nvPr>
            <p:ph type="body" orient="vert" idx="1"/>
          </p:nvPr>
        </p:nvSpPr>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F9B226B2-1083-4668-8764-A3C4D41FED4E}" type="datetime1">
              <a:rPr lang="sv-SE" smtClean="0">
                <a:latin typeface="Calibri"/>
              </a:rPr>
              <a:t>2018-02-24</a:t>
            </a:fld>
            <a:endParaRPr lang="sv-SE">
              <a:latin typeface="Calibri"/>
            </a:endParaRPr>
          </a:p>
        </p:txBody>
      </p:sp>
      <p:sp>
        <p:nvSpPr>
          <p:cNvPr id="5" name="Platshållare för sidfot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Tree>
    <p:extLst>
      <p:ext uri="{BB962C8B-B14F-4D97-AF65-F5344CB8AC3E}">
        <p14:creationId xmlns:p14="http://schemas.microsoft.com/office/powerpoint/2010/main" val="1870805400"/>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vertTitleAndTx" preserve="1">
  <p:cSld name="Lodrät rubrik och text">
    <p:spTree>
      <p:nvGrpSpPr>
        <p:cNvPr id="1" name=""/>
        <p:cNvGrpSpPr/>
        <p:nvPr/>
      </p:nvGrpSpPr>
      <p:grpSpPr>
        <a:xfrm>
          <a:off x="0" y="0"/>
          <a:ext cx="0" cy="0"/>
          <a:chOff x="0" y="0"/>
          <a:chExt cx="0" cy="0"/>
        </a:xfrm>
      </p:grpSpPr>
      <p:sp>
        <p:nvSpPr>
          <p:cNvPr id="2" name="Lodrät rubrik 1"/>
          <p:cNvSpPr>
            <a:spLocks noGrp="1"/>
          </p:cNvSpPr>
          <p:nvPr>
            <p:ph type="title" orient="vert"/>
          </p:nvPr>
        </p:nvSpPr>
        <p:spPr>
          <a:xfrm>
            <a:off x="6629400" y="274638"/>
            <a:ext cx="2057400" cy="5851525"/>
          </a:xfrm>
          <a:prstGeom prst="rect">
            <a:avLst/>
          </a:prstGeom>
        </p:spPr>
        <p:txBody>
          <a:bodyPr vert="eaVert"/>
          <a:lstStyle/>
          <a:p>
            <a:r>
              <a:rPr lang="sv-SE" smtClean="0"/>
              <a:t>Klicka här för att ändra format</a:t>
            </a:r>
            <a:endParaRPr lang="sv-SE"/>
          </a:p>
        </p:txBody>
      </p:sp>
      <p:sp>
        <p:nvSpPr>
          <p:cNvPr id="3" name="Platshållare för lodrät text 2"/>
          <p:cNvSpPr>
            <a:spLocks noGrp="1"/>
          </p:cNvSpPr>
          <p:nvPr>
            <p:ph type="body" orient="vert" idx="1"/>
          </p:nvPr>
        </p:nvSpPr>
        <p:spPr>
          <a:xfrm>
            <a:off x="457200" y="274638"/>
            <a:ext cx="6019800" cy="5851525"/>
          </a:xfrm>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B57EE4E0-BDD5-4662-A004-134C0E4ABA08}" type="datetime1">
              <a:rPr lang="sv-SE" smtClean="0">
                <a:latin typeface="Calibri"/>
              </a:rPr>
              <a:t>2018-02-24</a:t>
            </a:fld>
            <a:endParaRPr lang="sv-SE">
              <a:latin typeface="Calibri"/>
            </a:endParaRPr>
          </a:p>
        </p:txBody>
      </p:sp>
      <p:sp>
        <p:nvSpPr>
          <p:cNvPr id="5" name="Platshållare för sidfot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Tree>
    <p:extLst>
      <p:ext uri="{BB962C8B-B14F-4D97-AF65-F5344CB8AC3E}">
        <p14:creationId xmlns:p14="http://schemas.microsoft.com/office/powerpoint/2010/main" val="194546982"/>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släng">
    <p:bg>
      <p:bgPr>
        <a:solidFill>
          <a:srgbClr val="0094CA"/>
        </a:solidFill>
        <a:effectLst/>
      </p:bgPr>
    </p:bg>
    <p:spTree>
      <p:nvGrpSpPr>
        <p:cNvPr id="1" name=""/>
        <p:cNvGrpSpPr/>
        <p:nvPr/>
      </p:nvGrpSpPr>
      <p:grpSpPr>
        <a:xfrm>
          <a:off x="0" y="0"/>
          <a:ext cx="0" cy="0"/>
          <a:chOff x="0" y="0"/>
          <a:chExt cx="0" cy="0"/>
        </a:xfrm>
      </p:grpSpPr>
      <p:sp>
        <p:nvSpPr>
          <p:cNvPr id="7" name="Rektangel 6"/>
          <p:cNvSpPr/>
          <p:nvPr userDrawn="1"/>
        </p:nvSpPr>
        <p:spPr>
          <a:xfrm>
            <a:off x="0" y="0"/>
            <a:ext cx="9144000" cy="1682749"/>
          </a:xfrm>
          <a:prstGeom prst="rect">
            <a:avLst/>
          </a:prstGeom>
          <a:solidFill>
            <a:schemeClr val="bg1"/>
          </a:solidFill>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latin typeface="Calibri"/>
            </a:endParaRPr>
          </a:p>
        </p:txBody>
      </p:sp>
      <p:pic>
        <p:nvPicPr>
          <p:cNvPr id="11" name="Bildobjekt 10" descr="ESS-logga-blå.png"/>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6902756" y="362809"/>
            <a:ext cx="1728000" cy="924480"/>
          </a:xfrm>
          <a:prstGeom prst="rect">
            <a:avLst/>
          </a:prstGeom>
        </p:spPr>
      </p:pic>
      <p:sp>
        <p:nvSpPr>
          <p:cNvPr id="3" name="Underrubrik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smtClean="0"/>
              <a:t>Klicka här för att ändra format på underrubrik i bakgrunden</a:t>
            </a:r>
            <a:endParaRPr lang="sv-SE"/>
          </a:p>
        </p:txBody>
      </p:sp>
      <p:sp>
        <p:nvSpPr>
          <p:cNvPr id="4" name="Platshållare för datum 3"/>
          <p:cNvSpPr>
            <a:spLocks noGrp="1"/>
          </p:cNvSpPr>
          <p:nvPr>
            <p:ph type="dt" sz="half" idx="10"/>
          </p:nvPr>
        </p:nvSpPr>
        <p:spPr/>
        <p:txBody>
          <a:bodyPr/>
          <a:lstStyle/>
          <a:p>
            <a:fld id="{A9BC515B-C211-4A0B-A0EA-E8995A75CF00}" type="datetime1">
              <a:rPr lang="sv-SE" smtClean="0">
                <a:latin typeface="Calibri"/>
              </a:rPr>
              <a:t>2018-02-24</a:t>
            </a:fld>
            <a:endParaRPr lang="sv-SE">
              <a:latin typeface="Calibri"/>
            </a:endParaRPr>
          </a:p>
        </p:txBody>
      </p:sp>
      <p:sp>
        <p:nvSpPr>
          <p:cNvPr id="5" name="Platshållare för sidfot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
        <p:nvSpPr>
          <p:cNvPr id="9" name="Rubrik 1"/>
          <p:cNvSpPr>
            <a:spLocks noGrp="1"/>
          </p:cNvSpPr>
          <p:nvPr>
            <p:ph type="ctrTitle"/>
          </p:nvPr>
        </p:nvSpPr>
        <p:spPr>
          <a:xfrm>
            <a:off x="622138" y="130718"/>
            <a:ext cx="6290083" cy="1470025"/>
          </a:xfrm>
          <a:prstGeom prst="rect">
            <a:avLst/>
          </a:prstGeom>
          <a:noFill/>
        </p:spPr>
        <p:txBody>
          <a:bodyPr>
            <a:normAutofit/>
          </a:bodyPr>
          <a:lstStyle>
            <a:lvl1pPr algn="l">
              <a:defRPr sz="4000">
                <a:solidFill>
                  <a:srgbClr val="0094CA"/>
                </a:solidFill>
              </a:defRPr>
            </a:lvl1pPr>
          </a:lstStyle>
          <a:p>
            <a:r>
              <a:rPr lang="sv-SE" dirty="0" smtClean="0"/>
              <a:t>Klicka här för att ändra format</a:t>
            </a:r>
            <a:endParaRPr lang="sv-SE" dirty="0"/>
          </a:p>
        </p:txBody>
      </p:sp>
    </p:spTree>
    <p:extLst>
      <p:ext uri="{BB962C8B-B14F-4D97-AF65-F5344CB8AC3E}">
        <p14:creationId xmlns:p14="http://schemas.microsoft.com/office/powerpoint/2010/main" val="2545892692"/>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userDrawn="1">
  <p:cSld name="Rubrikbild">
    <p:spTree>
      <p:nvGrpSpPr>
        <p:cNvPr id="1" name=""/>
        <p:cNvGrpSpPr/>
        <p:nvPr/>
      </p:nvGrpSpPr>
      <p:grpSpPr>
        <a:xfrm>
          <a:off x="0" y="0"/>
          <a:ext cx="0" cy="0"/>
          <a:chOff x="0" y="0"/>
          <a:chExt cx="0" cy="0"/>
        </a:xfrm>
      </p:grpSpPr>
      <p:sp>
        <p:nvSpPr>
          <p:cNvPr id="3" name="Underrubrik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smtClean="0"/>
              <a:t>Klicka här för att ändra format på underrubrik i bakgrunden</a:t>
            </a:r>
            <a:endParaRPr lang="sv-SE"/>
          </a:p>
        </p:txBody>
      </p:sp>
    </p:spTree>
    <p:extLst>
      <p:ext uri="{BB962C8B-B14F-4D97-AF65-F5344CB8AC3E}">
        <p14:creationId xmlns:p14="http://schemas.microsoft.com/office/powerpoint/2010/main" val="123073948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slideLayout" Target="../slideLayouts/slideLayout24.xml"/><Relationship Id="rId18" Type="http://schemas.openxmlformats.org/officeDocument/2006/relationships/image" Target="../media/image1.png"/><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slideLayout" Target="../slideLayouts/slideLayout23.xml"/><Relationship Id="rId17" Type="http://schemas.openxmlformats.org/officeDocument/2006/relationships/theme" Target="../theme/theme2.xml"/><Relationship Id="rId2" Type="http://schemas.openxmlformats.org/officeDocument/2006/relationships/slideLayout" Target="../slideLayouts/slideLayout13.xml"/><Relationship Id="rId16" Type="http://schemas.openxmlformats.org/officeDocument/2006/relationships/slideLayout" Target="../slideLayouts/slideLayout27.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5" Type="http://schemas.openxmlformats.org/officeDocument/2006/relationships/slideLayout" Target="../slideLayouts/slideLayout2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 Id="rId14" Type="http://schemas.openxmlformats.org/officeDocument/2006/relationships/slideLayout" Target="../slideLayouts/slideLayout25.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Platshållare för rubrik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sv-SE" smtClean="0"/>
              <a:t>Klicka här för att ändra format</a:t>
            </a:r>
            <a:endParaRPr lang="sv-SE"/>
          </a:p>
        </p:txBody>
      </p:sp>
      <p:sp>
        <p:nvSpPr>
          <p:cNvPr id="3" name="Platshållare för text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E89EB55F-3AE4-4AA8-BBE5-D2F4D522B413}" type="datetime1">
              <a:rPr lang="sv-SE" smtClean="0"/>
              <a:t>2018-02-24</a:t>
            </a:fld>
            <a:endParaRPr lang="sv-SE"/>
          </a:p>
        </p:txBody>
      </p:sp>
      <p:sp>
        <p:nvSpPr>
          <p:cNvPr id="5" name="Platshållare för sidfot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r>
              <a:rPr lang="en-US" smtClean="0"/>
              <a:t>Confidential: For ESS internal restricted usage only</a:t>
            </a:r>
            <a:endParaRPr lang="sv-SE"/>
          </a:p>
        </p:txBody>
      </p:sp>
      <p:sp>
        <p:nvSpPr>
          <p:cNvPr id="6" name="Platshållare för bildnumm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276797C7-3D02-2A4F-97AD-9EB2A99A67F0}" type="slidenum">
              <a:rPr lang="sv-SE" smtClean="0"/>
              <a:t>‹#›</a:t>
            </a:fld>
            <a:endParaRPr lang="sv-SE"/>
          </a:p>
        </p:txBody>
      </p:sp>
    </p:spTree>
    <p:extLst>
      <p:ext uri="{BB962C8B-B14F-4D97-AF65-F5344CB8AC3E}">
        <p14:creationId xmlns:p14="http://schemas.microsoft.com/office/powerpoint/2010/main" val="903047709"/>
      </p:ext>
    </p:extLst>
  </p:cSld>
  <p:clrMap bg1="lt1" tx1="dk1" bg2="lt2" tx2="dk2" accent1="accent1" accent2="accent2" accent3="accent3" accent4="accent4" accent5="accent5" accent6="accent6" hlink="hlink" folHlink="folHlink"/>
  <p:sldLayoutIdLst>
    <p:sldLayoutId id="2147483663" r:id="rId1"/>
    <p:sldLayoutId id="2147483664" r:id="rId2"/>
    <p:sldLayoutId id="2147483665" r:id="rId3"/>
    <p:sldLayoutId id="2147483666" r:id="rId4"/>
    <p:sldLayoutId id="2147483667" r:id="rId5"/>
    <p:sldLayoutId id="2147483668" r:id="rId6"/>
    <p:sldLayoutId id="2147483669" r:id="rId7"/>
    <p:sldLayoutId id="2147483670" r:id="rId8"/>
    <p:sldLayoutId id="2147483671" r:id="rId9"/>
    <p:sldLayoutId id="2147483672" r:id="rId10"/>
    <p:sldLayoutId id="2147483673" r:id="rId11"/>
  </p:sldLayoutIdLst>
  <p:hf hdr="0"/>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sv-SE"/>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3" name="Platshållare för text 2"/>
          <p:cNvSpPr>
            <a:spLocks noGrp="1"/>
          </p:cNvSpPr>
          <p:nvPr>
            <p:ph type="body" idx="1"/>
          </p:nvPr>
        </p:nvSpPr>
        <p:spPr>
          <a:xfrm>
            <a:off x="593511" y="1964945"/>
            <a:ext cx="6536399" cy="4038981"/>
          </a:xfrm>
          <a:prstGeom prst="rect">
            <a:avLst/>
          </a:prstGeom>
        </p:spPr>
        <p:txBody>
          <a:bodyPr vert="horz" lIns="0" tIns="0" rIns="0" bIns="0" rtlCol="0">
            <a:noAutofit/>
          </a:body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rgbClr val="0094CA"/>
                </a:solidFill>
              </a:defRPr>
            </a:lvl1pPr>
          </a:lstStyle>
          <a:p>
            <a:fld id="{64DD356A-05C0-4661-BD85-91B68063E911}" type="datetime1">
              <a:rPr lang="sv-SE" smtClean="0">
                <a:latin typeface="Calibri"/>
              </a:rPr>
              <a:t>2018-02-24</a:t>
            </a:fld>
            <a:endParaRPr lang="sv-SE">
              <a:latin typeface="Calibri"/>
            </a:endParaRPr>
          </a:p>
        </p:txBody>
      </p:sp>
      <p:sp>
        <p:nvSpPr>
          <p:cNvPr id="5" name="Platshållare för sidfot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rgbClr val="0094CA"/>
                </a:solidFill>
              </a:defRPr>
            </a:lvl1pPr>
          </a:lstStyle>
          <a:p>
            <a:r>
              <a:rPr lang="en-US" smtClean="0">
                <a:latin typeface="Calibri"/>
              </a:rPr>
              <a:t>Confidential: For ESS internal restricted usage only</a:t>
            </a:r>
            <a:endParaRPr lang="sv-SE">
              <a:latin typeface="Calibri"/>
            </a:endParaRPr>
          </a:p>
        </p:txBody>
      </p:sp>
      <p:sp>
        <p:nvSpPr>
          <p:cNvPr id="6" name="Platshållare för bildnumm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rgbClr val="0094CA"/>
                </a:solidFill>
              </a:defRPr>
            </a:lvl1pPr>
          </a:lstStyle>
          <a:p>
            <a:fld id="{038C62C7-F79B-CD4A-A5DF-5683BBEC4A65}" type="slidenum">
              <a:rPr lang="sv-SE" smtClean="0">
                <a:latin typeface="Calibri"/>
              </a:rPr>
              <a:pPr/>
              <a:t>‹#›</a:t>
            </a:fld>
            <a:endParaRPr lang="sv-SE">
              <a:latin typeface="Calibri"/>
            </a:endParaRPr>
          </a:p>
        </p:txBody>
      </p:sp>
      <p:sp>
        <p:nvSpPr>
          <p:cNvPr id="7"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latin typeface="Calibri"/>
            </a:endParaRPr>
          </a:p>
        </p:txBody>
      </p:sp>
      <p:pic>
        <p:nvPicPr>
          <p:cNvPr id="8" name="Bildobjekt 7" descr="ESS-vit-logga.png"/>
          <p:cNvPicPr>
            <a:picLocks noChangeAspect="1"/>
          </p:cNvPicPr>
          <p:nvPr userDrawn="1"/>
        </p:nvPicPr>
        <p:blipFill>
          <a:blip r:embed="rId18">
            <a:extLst>
              <a:ext uri="{28A0092B-C50C-407E-A947-70E740481C1C}">
                <a14:useLocalDpi xmlns:a14="http://schemas.microsoft.com/office/drawing/2010/main" val="0"/>
              </a:ext>
            </a:extLst>
          </a:blip>
          <a:stretch>
            <a:fillRect/>
          </a:stretch>
        </p:blipFill>
        <p:spPr>
          <a:xfrm>
            <a:off x="7326974" y="378759"/>
            <a:ext cx="1359826" cy="727507"/>
          </a:xfrm>
          <a:prstGeom prst="rect">
            <a:avLst/>
          </a:prstGeom>
        </p:spPr>
      </p:pic>
      <p:sp>
        <p:nvSpPr>
          <p:cNvPr id="11" name="Platshållare för rubrik 10"/>
          <p:cNvSpPr>
            <a:spLocks noGrp="1"/>
          </p:cNvSpPr>
          <p:nvPr>
            <p:ph type="title"/>
          </p:nvPr>
        </p:nvSpPr>
        <p:spPr>
          <a:xfrm>
            <a:off x="593512" y="-1"/>
            <a:ext cx="5762624" cy="1441451"/>
          </a:xfrm>
          <a:prstGeom prst="rect">
            <a:avLst/>
          </a:prstGeom>
        </p:spPr>
        <p:txBody>
          <a:bodyPr vert="horz" lIns="0" tIns="0" rIns="0" bIns="0" rtlCol="0" anchor="ctr">
            <a:noAutofit/>
          </a:bodyPr>
          <a:lstStyle/>
          <a:p>
            <a:r>
              <a:rPr lang="sv-SE" smtClean="0"/>
              <a:t>Klicka här för att ändra format</a:t>
            </a:r>
            <a:endParaRPr lang="sv-SE"/>
          </a:p>
        </p:txBody>
      </p:sp>
    </p:spTree>
    <p:extLst>
      <p:ext uri="{BB962C8B-B14F-4D97-AF65-F5344CB8AC3E}">
        <p14:creationId xmlns:p14="http://schemas.microsoft.com/office/powerpoint/2010/main" val="1937341887"/>
      </p:ext>
    </p:extLst>
  </p:cSld>
  <p:clrMap bg1="lt1" tx1="dk1" bg2="lt2" tx2="dk2" accent1="accent1" accent2="accent2" accent3="accent3" accent4="accent4" accent5="accent5" accent6="accent6" hlink="hlink" folHlink="folHlink"/>
  <p:sldLayoutIdLst>
    <p:sldLayoutId id="2147483678" r:id="rId1"/>
    <p:sldLayoutId id="2147483679" r:id="rId2"/>
    <p:sldLayoutId id="2147483680" r:id="rId3"/>
    <p:sldLayoutId id="2147483681" r:id="rId4"/>
    <p:sldLayoutId id="2147483682" r:id="rId5"/>
    <p:sldLayoutId id="2147483683" r:id="rId6"/>
    <p:sldLayoutId id="2147483684" r:id="rId7"/>
    <p:sldLayoutId id="2147483685" r:id="rId8"/>
    <p:sldLayoutId id="2147483686" r:id="rId9"/>
    <p:sldLayoutId id="2147483687" r:id="rId10"/>
    <p:sldLayoutId id="2147483688" r:id="rId11"/>
    <p:sldLayoutId id="2147483689" r:id="rId12"/>
    <p:sldLayoutId id="2147483690" r:id="rId13"/>
    <p:sldLayoutId id="2147483691" r:id="rId14"/>
    <p:sldLayoutId id="2147483692" r:id="rId15"/>
    <p:sldLayoutId id="2147483693" r:id="rId16"/>
  </p:sldLayoutIdLst>
  <p:hf hdr="0"/>
  <p:txStyles>
    <p:titleStyle>
      <a:lvl1pPr algn="l" defTabSz="457200" rtl="0" eaLnBrk="1" latinLnBrk="0" hangingPunct="1">
        <a:spcBef>
          <a:spcPct val="0"/>
        </a:spcBef>
        <a:buNone/>
        <a:defRPr sz="2800" kern="1200">
          <a:solidFill>
            <a:schemeClr val="bg1"/>
          </a:solidFill>
          <a:latin typeface="+mj-lt"/>
          <a:ea typeface="+mj-ea"/>
          <a:cs typeface="+mj-cs"/>
        </a:defRPr>
      </a:lvl1pPr>
    </p:titleStyle>
    <p:bodyStyle>
      <a:lvl1pPr marL="0" indent="0" algn="l" defTabSz="457200" rtl="0" eaLnBrk="1" latinLnBrk="0" hangingPunct="1">
        <a:lnSpc>
          <a:spcPts val="2400"/>
        </a:lnSpc>
        <a:spcBef>
          <a:spcPct val="20000"/>
        </a:spcBef>
        <a:spcAft>
          <a:spcPts val="1200"/>
        </a:spcAft>
        <a:buFont typeface="Wingdings" charset="2"/>
        <a:buNone/>
        <a:defRPr sz="2000" kern="1200">
          <a:solidFill>
            <a:srgbClr val="0094CA"/>
          </a:solidFill>
          <a:latin typeface="+mn-lt"/>
          <a:ea typeface="+mn-ea"/>
          <a:cs typeface="+mn-cs"/>
        </a:defRPr>
      </a:lvl1pPr>
      <a:lvl2pPr marL="457200" indent="0" algn="l" defTabSz="457200" rtl="0" eaLnBrk="1" latinLnBrk="0" hangingPunct="1">
        <a:spcBef>
          <a:spcPct val="20000"/>
        </a:spcBef>
        <a:buFont typeface="Wingdings" charset="2"/>
        <a:buNone/>
        <a:defRPr sz="2000" kern="1200">
          <a:solidFill>
            <a:srgbClr val="0094CA"/>
          </a:solidFill>
          <a:latin typeface="+mn-lt"/>
          <a:ea typeface="+mn-ea"/>
          <a:cs typeface="+mn-cs"/>
        </a:defRPr>
      </a:lvl2pPr>
      <a:lvl3pPr marL="914400" indent="0" algn="l" defTabSz="457200" rtl="0" eaLnBrk="1" latinLnBrk="0" hangingPunct="1">
        <a:spcBef>
          <a:spcPct val="20000"/>
        </a:spcBef>
        <a:buFont typeface="Wingdings" charset="2"/>
        <a:buNone/>
        <a:defRPr sz="2000" kern="1200">
          <a:solidFill>
            <a:srgbClr val="0094CA"/>
          </a:solidFill>
          <a:latin typeface="+mn-lt"/>
          <a:ea typeface="+mn-ea"/>
          <a:cs typeface="+mn-cs"/>
        </a:defRPr>
      </a:lvl3pPr>
      <a:lvl4pPr marL="1371600" indent="0" algn="l" defTabSz="457200" rtl="0" eaLnBrk="1" latinLnBrk="0" hangingPunct="1">
        <a:spcBef>
          <a:spcPct val="20000"/>
        </a:spcBef>
        <a:buFont typeface="Wingdings" charset="2"/>
        <a:buNone/>
        <a:defRPr sz="2000" kern="1200">
          <a:solidFill>
            <a:srgbClr val="0094CA"/>
          </a:solidFill>
          <a:latin typeface="+mn-lt"/>
          <a:ea typeface="+mn-ea"/>
          <a:cs typeface="+mn-cs"/>
        </a:defRPr>
      </a:lvl4pPr>
      <a:lvl5pPr marL="1828800" indent="0" algn="l" defTabSz="457200" rtl="0" eaLnBrk="1" latinLnBrk="0" hangingPunct="1">
        <a:spcBef>
          <a:spcPct val="20000"/>
        </a:spcBef>
        <a:buFont typeface="Wingdings" charset="2"/>
        <a:buNone/>
        <a:defRPr sz="2000" kern="1200">
          <a:solidFill>
            <a:srgbClr val="0094CA"/>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sv-SE"/>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3.jpg"/><Relationship Id="rId1" Type="http://schemas.openxmlformats.org/officeDocument/2006/relationships/slideLayout" Target="../slideLayouts/slideLayout27.xml"/><Relationship Id="rId4" Type="http://schemas.openxmlformats.org/officeDocument/2006/relationships/image" Target="../media/image4.jp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0" y="1412777"/>
            <a:ext cx="9144000" cy="5445224"/>
          </a:xfrm>
          <a:prstGeom prst="rect">
            <a:avLst/>
          </a:prstGeom>
          <a:solidFill>
            <a:srgbClr val="00A1DA"/>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8" name="textruta 3"/>
          <p:cNvSpPr txBox="1"/>
          <p:nvPr/>
        </p:nvSpPr>
        <p:spPr>
          <a:xfrm>
            <a:off x="0" y="5274120"/>
            <a:ext cx="9144000" cy="1495794"/>
          </a:xfrm>
          <a:prstGeom prst="rect">
            <a:avLst/>
          </a:prstGeom>
          <a:noFill/>
        </p:spPr>
        <p:txBody>
          <a:bodyPr wrap="square" rtlCol="0">
            <a:spAutoFit/>
          </a:bodyPr>
          <a:lstStyle/>
          <a:p>
            <a:pPr algn="ctr"/>
            <a:r>
              <a:rPr lang="en-GB" sz="2400" dirty="0" smtClean="0">
                <a:solidFill>
                  <a:srgbClr val="FFFFFF"/>
                </a:solidFill>
              </a:rPr>
              <a:t>Pedro Gonzalez, ESS Bilbao</a:t>
            </a:r>
          </a:p>
          <a:p>
            <a:pPr algn="ctr"/>
            <a:r>
              <a:rPr lang="en-GB" sz="2400" dirty="0" smtClean="0">
                <a:solidFill>
                  <a:srgbClr val="FFFFFF"/>
                </a:solidFill>
              </a:rPr>
              <a:t> Carlos A. Martins, ESS</a:t>
            </a:r>
            <a:endParaRPr lang="en-GB" sz="2000" dirty="0" smtClean="0">
              <a:solidFill>
                <a:srgbClr val="FFFFFF"/>
              </a:solidFill>
            </a:endParaRPr>
          </a:p>
          <a:p>
            <a:pPr algn="ctr">
              <a:lnSpc>
                <a:spcPct val="120000"/>
              </a:lnSpc>
            </a:pPr>
            <a:r>
              <a:rPr lang="en-GB" dirty="0" smtClean="0">
                <a:solidFill>
                  <a:srgbClr val="FFFFFF"/>
                </a:solidFill>
              </a:rPr>
              <a:t> </a:t>
            </a:r>
          </a:p>
          <a:p>
            <a:pPr algn="ctr">
              <a:lnSpc>
                <a:spcPct val="120000"/>
              </a:lnSpc>
            </a:pPr>
            <a:r>
              <a:rPr lang="en-GB" dirty="0" smtClean="0">
                <a:solidFill>
                  <a:srgbClr val="FFFFFF"/>
                </a:solidFill>
              </a:rPr>
              <a:t>Critical Design Review on 660kVA klystron modulators for RFQ/DTL and </a:t>
            </a:r>
            <a:r>
              <a:rPr lang="en-GB" dirty="0" err="1" smtClean="0">
                <a:solidFill>
                  <a:srgbClr val="FFFFFF"/>
                </a:solidFill>
              </a:rPr>
              <a:t>MBeta</a:t>
            </a:r>
            <a:endParaRPr lang="en-GB" dirty="0" smtClean="0">
              <a:solidFill>
                <a:srgbClr val="FFFFFF"/>
              </a:solidFill>
            </a:endParaRPr>
          </a:p>
        </p:txBody>
      </p:sp>
      <p:pic>
        <p:nvPicPr>
          <p:cNvPr id="5" name="Picture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27000" y="246617"/>
            <a:ext cx="5706219" cy="3801533"/>
          </a:xfrm>
          <a:prstGeom prst="rect">
            <a:avLst/>
          </a:prstGeom>
        </p:spPr>
      </p:pic>
      <p:sp>
        <p:nvSpPr>
          <p:cNvPr id="7" name="textruta 6"/>
          <p:cNvSpPr txBox="1"/>
          <p:nvPr/>
        </p:nvSpPr>
        <p:spPr>
          <a:xfrm>
            <a:off x="245534" y="4172483"/>
            <a:ext cx="8619066" cy="477054"/>
          </a:xfrm>
          <a:prstGeom prst="rect">
            <a:avLst/>
          </a:prstGeom>
          <a:noFill/>
        </p:spPr>
        <p:txBody>
          <a:bodyPr wrap="square" rtlCol="0">
            <a:spAutoFit/>
          </a:bodyPr>
          <a:lstStyle/>
          <a:p>
            <a:pPr marL="57150" algn="ctr"/>
            <a:r>
              <a:rPr lang="en-US" sz="2500" b="1" dirty="0" smtClean="0">
                <a:solidFill>
                  <a:schemeClr val="bg1"/>
                </a:solidFill>
                <a:latin typeface="Arial"/>
                <a:ea typeface="ＭＳ Ｐゴシック" charset="0"/>
                <a:cs typeface="Arial"/>
                <a:sym typeface="Helvetica" charset="0"/>
              </a:rPr>
              <a:t>S2.2 – Answers to PDR recommendations</a:t>
            </a:r>
          </a:p>
        </p:txBody>
      </p:sp>
      <p:pic>
        <p:nvPicPr>
          <p:cNvPr id="9" name="Bildobjekt 5" descr="ESS-vit-logga.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620412" y="161950"/>
            <a:ext cx="2082800" cy="1114297"/>
          </a:xfrm>
          <a:prstGeom prst="rect">
            <a:avLst/>
          </a:prstGeom>
          <a:solidFill>
            <a:srgbClr val="00A1DA"/>
          </a:solidFill>
        </p:spPr>
      </p:pic>
      <p:pic>
        <p:nvPicPr>
          <p:cNvPr id="3" name="Picture 2"/>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620412" y="164778"/>
            <a:ext cx="2319330" cy="1247999"/>
          </a:xfrm>
          <a:prstGeom prst="rect">
            <a:avLst/>
          </a:prstGeom>
        </p:spPr>
      </p:pic>
    </p:spTree>
    <p:extLst>
      <p:ext uri="{BB962C8B-B14F-4D97-AF65-F5344CB8AC3E}">
        <p14:creationId xmlns:p14="http://schemas.microsoft.com/office/powerpoint/2010/main" val="1918800943"/>
      </p:ext>
    </p:extLst>
  </p:cSld>
  <p:clrMapOvr>
    <a:masterClrMapping/>
  </p:clrMapOvr>
  <mc:AlternateContent xmlns:mc="http://schemas.openxmlformats.org/markup-compatibility/2006" xmlns:p14="http://schemas.microsoft.com/office/powerpoint/2010/main">
    <mc:Choice Requires="p14">
      <p:transition p14:dur="0"/>
    </mc:Choice>
    <mc:Fallback xmlns="">
      <p:transition xmlns:p14="http://schemas.microsoft.com/office/powerpoint/2010/main"/>
    </mc:Fallback>
  </mc:AlternateContent>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sv-SE"/>
          </a:p>
        </p:txBody>
      </p:sp>
      <p:sp>
        <p:nvSpPr>
          <p:cNvPr id="32" name="Title 1"/>
          <p:cNvSpPr txBox="1">
            <a:spLocks/>
          </p:cNvSpPr>
          <p:nvPr/>
        </p:nvSpPr>
        <p:spPr>
          <a:xfrm>
            <a:off x="146883" y="143933"/>
            <a:ext cx="7007015" cy="115146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Answers to PDR recommendations</a:t>
            </a:r>
          </a:p>
        </p:txBody>
      </p:sp>
      <p:sp>
        <p:nvSpPr>
          <p:cNvPr id="4" name="TextBox 3"/>
          <p:cNvSpPr txBox="1"/>
          <p:nvPr/>
        </p:nvSpPr>
        <p:spPr>
          <a:xfrm>
            <a:off x="77873" y="1453206"/>
            <a:ext cx="8859096" cy="1990288"/>
          </a:xfrm>
          <a:prstGeom prst="rect">
            <a:avLst/>
          </a:prstGeom>
          <a:noFill/>
        </p:spPr>
        <p:txBody>
          <a:bodyPr wrap="square" rtlCol="0">
            <a:spAutoFit/>
          </a:bodyPr>
          <a:lstStyle/>
          <a:p>
            <a:pPr marL="285750" indent="-285750">
              <a:spcBef>
                <a:spcPts val="1000"/>
              </a:spcBef>
              <a:buFont typeface="Wingdings" panose="05000000000000000000" pitchFamily="2" charset="2"/>
              <a:buChar char="Ø"/>
            </a:pPr>
            <a:r>
              <a:rPr lang="en-US" b="1" dirty="0" smtClean="0">
                <a:solidFill>
                  <a:srgbClr val="0066FF"/>
                </a:solidFill>
              </a:rPr>
              <a:t>Summary</a:t>
            </a:r>
          </a:p>
          <a:p>
            <a:pPr marL="285750" indent="-285750">
              <a:spcBef>
                <a:spcPts val="1000"/>
              </a:spcBef>
              <a:buFont typeface="Courier New" panose="02070309020205020404" pitchFamily="49" charset="0"/>
              <a:buChar char="o"/>
            </a:pPr>
            <a:r>
              <a:rPr lang="en-US" dirty="0" smtClean="0"/>
              <a:t>All recommendations were understood, found very pertinent and carefully analyzed;</a:t>
            </a:r>
          </a:p>
          <a:p>
            <a:pPr marL="285750" indent="-285750">
              <a:spcBef>
                <a:spcPts val="1000"/>
              </a:spcBef>
              <a:buFont typeface="Courier New" panose="02070309020205020404" pitchFamily="49" charset="0"/>
              <a:buChar char="o"/>
            </a:pPr>
            <a:r>
              <a:rPr lang="en-US" dirty="0" smtClean="0"/>
              <a:t>Most of them (i.e. </a:t>
            </a:r>
            <a:r>
              <a:rPr lang="en-US" dirty="0" smtClean="0"/>
              <a:t>~80%) </a:t>
            </a:r>
            <a:r>
              <a:rPr lang="en-US" dirty="0" smtClean="0"/>
              <a:t>were entirely endorsed and </a:t>
            </a:r>
            <a:r>
              <a:rPr lang="en-US" dirty="0" smtClean="0"/>
              <a:t>implemented;</a:t>
            </a:r>
            <a:endParaRPr lang="en-US" dirty="0" smtClean="0"/>
          </a:p>
          <a:p>
            <a:pPr marL="285750" indent="-285750">
              <a:spcBef>
                <a:spcPts val="1000"/>
              </a:spcBef>
              <a:buFont typeface="Courier New" panose="02070309020205020404" pitchFamily="49" charset="0"/>
              <a:buChar char="o"/>
            </a:pPr>
            <a:r>
              <a:rPr lang="en-US" dirty="0" smtClean="0"/>
              <a:t>A few of them were endorsed but only partially done until now;</a:t>
            </a:r>
          </a:p>
          <a:p>
            <a:pPr marL="285750" indent="-285750">
              <a:spcBef>
                <a:spcPts val="1000"/>
              </a:spcBef>
              <a:buFont typeface="Courier New" panose="02070309020205020404" pitchFamily="49" charset="0"/>
              <a:buChar char="o"/>
            </a:pPr>
            <a:r>
              <a:rPr lang="en-US" dirty="0" smtClean="0"/>
              <a:t>Only </a:t>
            </a:r>
            <a:r>
              <a:rPr lang="en-US" dirty="0" smtClean="0"/>
              <a:t>2 (out </a:t>
            </a:r>
            <a:r>
              <a:rPr lang="en-US" dirty="0" smtClean="0"/>
              <a:t>of </a:t>
            </a:r>
            <a:r>
              <a:rPr lang="en-US" dirty="0" smtClean="0"/>
              <a:t>18) </a:t>
            </a:r>
            <a:r>
              <a:rPr lang="en-US" dirty="0" smtClean="0"/>
              <a:t>were considered but could not be endorsed (see reasons below);</a:t>
            </a:r>
          </a:p>
        </p:txBody>
      </p:sp>
    </p:spTree>
    <p:extLst>
      <p:ext uri="{BB962C8B-B14F-4D97-AF65-F5344CB8AC3E}">
        <p14:creationId xmlns:p14="http://schemas.microsoft.com/office/powerpoint/2010/main" val="867386736"/>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sv-SE"/>
          </a:p>
        </p:txBody>
      </p:sp>
      <p:sp>
        <p:nvSpPr>
          <p:cNvPr id="32" name="Title 1"/>
          <p:cNvSpPr txBox="1">
            <a:spLocks/>
          </p:cNvSpPr>
          <p:nvPr/>
        </p:nvSpPr>
        <p:spPr>
          <a:xfrm>
            <a:off x="146883" y="143933"/>
            <a:ext cx="7007015" cy="115146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Answers to PDR recommendations</a:t>
            </a:r>
          </a:p>
        </p:txBody>
      </p:sp>
      <p:sp>
        <p:nvSpPr>
          <p:cNvPr id="4" name="TextBox 3"/>
          <p:cNvSpPr txBox="1"/>
          <p:nvPr/>
        </p:nvSpPr>
        <p:spPr>
          <a:xfrm>
            <a:off x="77873" y="1453206"/>
            <a:ext cx="8859096" cy="1605568"/>
          </a:xfrm>
          <a:prstGeom prst="rect">
            <a:avLst/>
          </a:prstGeom>
          <a:noFill/>
        </p:spPr>
        <p:txBody>
          <a:bodyPr wrap="square" rtlCol="0">
            <a:spAutoFit/>
          </a:bodyPr>
          <a:lstStyle/>
          <a:p>
            <a:pPr marL="285750" indent="-285750">
              <a:spcBef>
                <a:spcPts val="1000"/>
              </a:spcBef>
              <a:buFont typeface="Wingdings" panose="05000000000000000000" pitchFamily="2" charset="2"/>
              <a:buChar char="Ø"/>
            </a:pPr>
            <a:r>
              <a:rPr lang="en-US" b="1" dirty="0">
                <a:solidFill>
                  <a:srgbClr val="0066FF"/>
                </a:solidFill>
              </a:rPr>
              <a:t>[JIRA] (ADR-184) Finalize the interface with ICS requirements prior to release of the request for quote</a:t>
            </a:r>
            <a:r>
              <a:rPr lang="en-US" b="1" dirty="0" smtClean="0">
                <a:solidFill>
                  <a:srgbClr val="0066FF"/>
                </a:solidFill>
              </a:rPr>
              <a:t>.</a:t>
            </a:r>
          </a:p>
          <a:p>
            <a:pPr marL="285750" indent="-285750">
              <a:spcBef>
                <a:spcPts val="1000"/>
              </a:spcBef>
              <a:buFont typeface="Wingdings" panose="05000000000000000000" pitchFamily="2" charset="2"/>
              <a:buChar char="v"/>
            </a:pPr>
            <a:r>
              <a:rPr lang="en-US" i="1" dirty="0"/>
              <a:t>The interface with ICS requirements needs to be finalized prior to release of the request for quote. This should include: HMI, and interlocks connection to the control system. Also the relevant portion of klystron protection shall be well described for the programmers</a:t>
            </a:r>
            <a:endParaRPr lang="en-US" b="1" i="1" dirty="0" smtClean="0"/>
          </a:p>
        </p:txBody>
      </p:sp>
      <p:sp>
        <p:nvSpPr>
          <p:cNvPr id="35" name="TextBox 34"/>
          <p:cNvSpPr txBox="1"/>
          <p:nvPr/>
        </p:nvSpPr>
        <p:spPr>
          <a:xfrm>
            <a:off x="146883" y="3058774"/>
            <a:ext cx="8790086" cy="3693319"/>
          </a:xfrm>
          <a:prstGeom prst="rect">
            <a:avLst/>
          </a:prstGeom>
          <a:noFill/>
        </p:spPr>
        <p:txBody>
          <a:bodyPr wrap="square" rtlCol="0">
            <a:spAutoFit/>
          </a:bodyPr>
          <a:lstStyle/>
          <a:p>
            <a:r>
              <a:rPr lang="en-GB" b="1" u="sng" dirty="0" smtClean="0"/>
              <a:t>Answer</a:t>
            </a:r>
            <a:r>
              <a:rPr lang="en-GB" dirty="0" smtClean="0"/>
              <a:t>: </a:t>
            </a:r>
            <a:r>
              <a:rPr lang="en-GB" b="1" dirty="0" smtClean="0">
                <a:solidFill>
                  <a:srgbClr val="FFC000"/>
                </a:solidFill>
              </a:rPr>
              <a:t>Ongoing</a:t>
            </a:r>
          </a:p>
          <a:p>
            <a:pPr marL="285750" indent="-285750">
              <a:buFontTx/>
              <a:buChar char="-"/>
            </a:pPr>
            <a:r>
              <a:rPr lang="en-GB" dirty="0" smtClean="0"/>
              <a:t>It was decided by </a:t>
            </a:r>
            <a:r>
              <a:rPr lang="en-GB" dirty="0"/>
              <a:t>AD management</a:t>
            </a:r>
            <a:r>
              <a:rPr lang="en-GB" dirty="0" smtClean="0"/>
              <a:t>, upon proposal by the WP leader, the following:</a:t>
            </a:r>
          </a:p>
          <a:p>
            <a:pPr marL="742950" lvl="1" indent="-285750">
              <a:buFontTx/>
              <a:buChar char="-"/>
            </a:pPr>
            <a:r>
              <a:rPr lang="en-GB" dirty="0" smtClean="0"/>
              <a:t>the internal controller is an integrant sub-system of the modulator system;</a:t>
            </a:r>
          </a:p>
          <a:p>
            <a:pPr marL="742950" lvl="1" indent="-285750">
              <a:buFontTx/>
              <a:buChar char="-"/>
            </a:pPr>
            <a:r>
              <a:rPr lang="en-GB" dirty="0" smtClean="0"/>
              <a:t>Amongst other things, it includes HMI, interlocks connection from the sensors to the control system, all protections of the klystron;</a:t>
            </a:r>
          </a:p>
          <a:p>
            <a:pPr marL="742950" lvl="1" indent="-285750">
              <a:buFontTx/>
              <a:buChar char="-"/>
            </a:pPr>
            <a:r>
              <a:rPr lang="en-GB" dirty="0" smtClean="0"/>
              <a:t>The interface point between the internal modulator controller and ICS is at the Ethernet port level and at the </a:t>
            </a:r>
            <a:r>
              <a:rPr lang="en-GB" dirty="0" err="1" smtClean="0"/>
              <a:t>Pulse_start</a:t>
            </a:r>
            <a:r>
              <a:rPr lang="en-GB" dirty="0" smtClean="0"/>
              <a:t> ‘trigger’ port levels;</a:t>
            </a:r>
          </a:p>
          <a:p>
            <a:pPr marL="742950" lvl="1" indent="-285750">
              <a:buFontTx/>
              <a:buChar char="-"/>
            </a:pPr>
            <a:r>
              <a:rPr lang="en-GB" dirty="0" smtClean="0"/>
              <a:t>The communication protocol, list of variables and commands to be exchanged between the modulator and ICS/IOC has still to be defined. However, this is a matter of software development only and must be made in a compromise between functionality and processing/communication capabilities of both sides’ hardware.</a:t>
            </a:r>
          </a:p>
          <a:p>
            <a:pPr marL="285750" indent="-285750">
              <a:buFontTx/>
              <a:buChar char="-"/>
            </a:pPr>
            <a:r>
              <a:rPr lang="en-GB" dirty="0" smtClean="0"/>
              <a:t>This interface with ICS will be further clarified within the coming months. A demonstrator will be implemented in the reduced scale SML prototype in TS1, before June 2018.</a:t>
            </a:r>
            <a:endParaRPr lang="en-GB" dirty="0"/>
          </a:p>
        </p:txBody>
      </p:sp>
    </p:spTree>
    <p:extLst>
      <p:ext uri="{BB962C8B-B14F-4D97-AF65-F5344CB8AC3E}">
        <p14:creationId xmlns:p14="http://schemas.microsoft.com/office/powerpoint/2010/main" val="340806665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sv-SE"/>
          </a:p>
        </p:txBody>
      </p:sp>
      <p:sp>
        <p:nvSpPr>
          <p:cNvPr id="32" name="Title 1"/>
          <p:cNvSpPr txBox="1">
            <a:spLocks/>
          </p:cNvSpPr>
          <p:nvPr/>
        </p:nvSpPr>
        <p:spPr>
          <a:xfrm>
            <a:off x="146883" y="143933"/>
            <a:ext cx="7007015" cy="115146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Answers to PDR recommendations</a:t>
            </a:r>
          </a:p>
        </p:txBody>
      </p:sp>
      <p:sp>
        <p:nvSpPr>
          <p:cNvPr id="4" name="TextBox 3"/>
          <p:cNvSpPr txBox="1"/>
          <p:nvPr/>
        </p:nvSpPr>
        <p:spPr>
          <a:xfrm>
            <a:off x="77873" y="1453206"/>
            <a:ext cx="8859096" cy="1882567"/>
          </a:xfrm>
          <a:prstGeom prst="rect">
            <a:avLst/>
          </a:prstGeom>
          <a:noFill/>
        </p:spPr>
        <p:txBody>
          <a:bodyPr wrap="square" rtlCol="0">
            <a:spAutoFit/>
          </a:bodyPr>
          <a:lstStyle/>
          <a:p>
            <a:pPr marL="285750" indent="-285750">
              <a:spcBef>
                <a:spcPts val="1000"/>
              </a:spcBef>
              <a:buFont typeface="Wingdings" panose="05000000000000000000" pitchFamily="2" charset="2"/>
              <a:buChar char="Ø"/>
            </a:pPr>
            <a:r>
              <a:rPr lang="en-US" b="1" dirty="0">
                <a:solidFill>
                  <a:srgbClr val="0066FF"/>
                </a:solidFill>
              </a:rPr>
              <a:t>[JIRA] (ADR-185) Generate a prioritized list of items prior to release of the request for quote</a:t>
            </a:r>
            <a:r>
              <a:rPr lang="en-US" b="1" dirty="0" smtClean="0">
                <a:solidFill>
                  <a:srgbClr val="0066FF"/>
                </a:solidFill>
              </a:rPr>
              <a:t>.</a:t>
            </a:r>
          </a:p>
          <a:p>
            <a:pPr marL="285750" indent="-285750">
              <a:spcBef>
                <a:spcPts val="1000"/>
              </a:spcBef>
              <a:buFont typeface="Wingdings" panose="05000000000000000000" pitchFamily="2" charset="2"/>
              <a:buChar char="v"/>
            </a:pPr>
            <a:r>
              <a:rPr lang="en-US" i="1" dirty="0"/>
              <a:t>Prior to release of the request for quote, generate a prioritized list of items where vendor engineering services are requested and those items which are required to be built to the ESS specific design. In addition, identify the areas where the vendor will be responsible for equipment performance and areas where ESS will be responsible.</a:t>
            </a:r>
            <a:endParaRPr lang="en-US" b="1" i="1" dirty="0" smtClean="0">
              <a:solidFill>
                <a:srgbClr val="0066FF"/>
              </a:solidFill>
            </a:endParaRPr>
          </a:p>
        </p:txBody>
      </p:sp>
      <p:sp>
        <p:nvSpPr>
          <p:cNvPr id="35" name="TextBox 34"/>
          <p:cNvSpPr txBox="1"/>
          <p:nvPr/>
        </p:nvSpPr>
        <p:spPr>
          <a:xfrm>
            <a:off x="146883" y="3256486"/>
            <a:ext cx="8790086" cy="3693319"/>
          </a:xfrm>
          <a:prstGeom prst="rect">
            <a:avLst/>
          </a:prstGeom>
          <a:noFill/>
        </p:spPr>
        <p:txBody>
          <a:bodyPr wrap="square" rtlCol="0">
            <a:spAutoFit/>
          </a:bodyPr>
          <a:lstStyle/>
          <a:p>
            <a:r>
              <a:rPr lang="en-GB" b="1" u="sng" dirty="0" smtClean="0"/>
              <a:t>Answer</a:t>
            </a:r>
            <a:r>
              <a:rPr lang="en-GB" dirty="0" smtClean="0"/>
              <a:t>: </a:t>
            </a:r>
            <a:r>
              <a:rPr lang="en-GB" b="1" dirty="0" smtClean="0">
                <a:solidFill>
                  <a:srgbClr val="00B050"/>
                </a:solidFill>
              </a:rPr>
              <a:t>Done</a:t>
            </a:r>
          </a:p>
          <a:p>
            <a:pPr marL="285750" indent="-285750">
              <a:buFontTx/>
              <a:buChar char="-"/>
            </a:pPr>
            <a:r>
              <a:rPr lang="en-GB" dirty="0" smtClean="0"/>
              <a:t>The </a:t>
            </a:r>
            <a:r>
              <a:rPr lang="en-GB" dirty="0" err="1" smtClean="0"/>
              <a:t>SoW</a:t>
            </a:r>
            <a:r>
              <a:rPr lang="en-GB" dirty="0" smtClean="0"/>
              <a:t> includes the following sections:</a:t>
            </a:r>
          </a:p>
          <a:p>
            <a:pPr marL="742950" lvl="1" indent="-285750">
              <a:buFontTx/>
              <a:buChar char="-"/>
            </a:pPr>
            <a:r>
              <a:rPr lang="en-GB" dirty="0"/>
              <a:t>1.2.1</a:t>
            </a:r>
            <a:r>
              <a:rPr lang="en-US" dirty="0"/>
              <a:t>	</a:t>
            </a:r>
            <a:r>
              <a:rPr lang="en-GB" dirty="0"/>
              <a:t>Items included in the </a:t>
            </a:r>
            <a:r>
              <a:rPr lang="en-GB" dirty="0" smtClean="0"/>
              <a:t>supply;</a:t>
            </a:r>
          </a:p>
          <a:p>
            <a:pPr marL="742950" lvl="1" indent="-285750">
              <a:buFontTx/>
              <a:buChar char="-"/>
            </a:pPr>
            <a:r>
              <a:rPr lang="en-GB" dirty="0"/>
              <a:t>1.2.2</a:t>
            </a:r>
            <a:r>
              <a:rPr lang="en-US" dirty="0"/>
              <a:t>	</a:t>
            </a:r>
            <a:r>
              <a:rPr lang="en-GB" dirty="0"/>
              <a:t>Items not included in the </a:t>
            </a:r>
            <a:r>
              <a:rPr lang="en-GB" dirty="0" smtClean="0"/>
              <a:t>supply;</a:t>
            </a:r>
          </a:p>
          <a:p>
            <a:pPr marL="742950" lvl="1" indent="-285750">
              <a:buFontTx/>
              <a:buChar char="-"/>
            </a:pPr>
            <a:r>
              <a:rPr lang="en-GB" dirty="0"/>
              <a:t>1.3</a:t>
            </a:r>
            <a:r>
              <a:rPr lang="en-US" dirty="0"/>
              <a:t>	</a:t>
            </a:r>
            <a:r>
              <a:rPr lang="en-GB" dirty="0"/>
              <a:t>Items lent by ESS during execution of the </a:t>
            </a:r>
            <a:r>
              <a:rPr lang="en-GB" dirty="0" smtClean="0"/>
              <a:t>contract;</a:t>
            </a:r>
          </a:p>
          <a:p>
            <a:pPr marL="742950" lvl="1" indent="-285750">
              <a:buFontTx/>
              <a:buChar char="-"/>
            </a:pPr>
            <a:r>
              <a:rPr lang="en-GB" dirty="0"/>
              <a:t>2.1</a:t>
            </a:r>
            <a:r>
              <a:rPr lang="en-US" dirty="0"/>
              <a:t>	</a:t>
            </a:r>
            <a:r>
              <a:rPr lang="en-GB" dirty="0"/>
              <a:t>ESS </a:t>
            </a:r>
            <a:r>
              <a:rPr lang="en-GB" dirty="0" smtClean="0"/>
              <a:t>responsibilities;</a:t>
            </a:r>
          </a:p>
          <a:p>
            <a:pPr marL="742950" lvl="1" indent="-285750">
              <a:buFontTx/>
              <a:buChar char="-"/>
            </a:pPr>
            <a:r>
              <a:rPr lang="en-GB" dirty="0"/>
              <a:t>2.2</a:t>
            </a:r>
            <a:r>
              <a:rPr lang="en-US" dirty="0"/>
              <a:t>	</a:t>
            </a:r>
            <a:r>
              <a:rPr lang="en-GB" dirty="0"/>
              <a:t>Contractor’s </a:t>
            </a:r>
            <a:r>
              <a:rPr lang="en-GB" dirty="0" smtClean="0"/>
              <a:t>responsibilities;</a:t>
            </a:r>
            <a:endParaRPr lang="en-GB" dirty="0"/>
          </a:p>
          <a:p>
            <a:pPr marL="285750" indent="-285750">
              <a:buFontTx/>
              <a:buChar char="-"/>
            </a:pPr>
            <a:r>
              <a:rPr lang="en-GB" dirty="0" smtClean="0"/>
              <a:t>ESS is responsible for the HV oil tank assembly design 100%, for the ;</a:t>
            </a:r>
          </a:p>
          <a:p>
            <a:pPr marL="285750" indent="-285750">
              <a:buFontTx/>
              <a:buChar char="-"/>
            </a:pPr>
            <a:r>
              <a:rPr lang="en-GB" dirty="0" smtClean="0"/>
              <a:t>The contractor is responsible for the selection of some LV components, for the water cooling implementation; for the cabling selection; for the AC line filter; for the PCB design and production (ESS has lent the PCB files used in the reduced scale SML prototype), industrialization , assembly, testing implementation;</a:t>
            </a:r>
          </a:p>
          <a:p>
            <a:pPr marL="285750" indent="-285750">
              <a:buFontTx/>
              <a:buChar char="-"/>
            </a:pPr>
            <a:r>
              <a:rPr lang="en-GB" dirty="0" smtClean="0"/>
              <a:t>All responsibilities’ sharing between ESS and </a:t>
            </a:r>
            <a:r>
              <a:rPr lang="en-GB" dirty="0" err="1" smtClean="0"/>
              <a:t>Jema</a:t>
            </a:r>
            <a:r>
              <a:rPr lang="en-GB" dirty="0" smtClean="0"/>
              <a:t> appear now to be clear.</a:t>
            </a:r>
          </a:p>
        </p:txBody>
      </p:sp>
    </p:spTree>
    <p:extLst>
      <p:ext uri="{BB962C8B-B14F-4D97-AF65-F5344CB8AC3E}">
        <p14:creationId xmlns:p14="http://schemas.microsoft.com/office/powerpoint/2010/main" val="2774296187"/>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sv-SE"/>
          </a:p>
        </p:txBody>
      </p:sp>
      <p:sp>
        <p:nvSpPr>
          <p:cNvPr id="32" name="Title 1"/>
          <p:cNvSpPr txBox="1">
            <a:spLocks/>
          </p:cNvSpPr>
          <p:nvPr/>
        </p:nvSpPr>
        <p:spPr>
          <a:xfrm>
            <a:off x="146883" y="143933"/>
            <a:ext cx="7007015" cy="115146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Answers to PDR recommendations</a:t>
            </a:r>
          </a:p>
        </p:txBody>
      </p:sp>
      <p:sp>
        <p:nvSpPr>
          <p:cNvPr id="4" name="TextBox 3"/>
          <p:cNvSpPr txBox="1"/>
          <p:nvPr/>
        </p:nvSpPr>
        <p:spPr>
          <a:xfrm>
            <a:off x="77873" y="1453206"/>
            <a:ext cx="8859096" cy="1328569"/>
          </a:xfrm>
          <a:prstGeom prst="rect">
            <a:avLst/>
          </a:prstGeom>
          <a:noFill/>
        </p:spPr>
        <p:txBody>
          <a:bodyPr wrap="square" rtlCol="0">
            <a:spAutoFit/>
          </a:bodyPr>
          <a:lstStyle/>
          <a:p>
            <a:pPr marL="285750" indent="-285750">
              <a:spcBef>
                <a:spcPts val="1000"/>
              </a:spcBef>
              <a:buFont typeface="Wingdings" panose="05000000000000000000" pitchFamily="2" charset="2"/>
              <a:buChar char="Ø"/>
            </a:pPr>
            <a:r>
              <a:rPr lang="en-US" b="1" dirty="0">
                <a:solidFill>
                  <a:srgbClr val="0066FF"/>
                </a:solidFill>
              </a:rPr>
              <a:t>[JIRA] (ADR-186) Make an additional galvanic connection between the klystron transformer tank and modulator transformer </a:t>
            </a:r>
            <a:r>
              <a:rPr lang="en-US" b="1" dirty="0" smtClean="0">
                <a:solidFill>
                  <a:srgbClr val="0066FF"/>
                </a:solidFill>
              </a:rPr>
              <a:t>tank.</a:t>
            </a:r>
          </a:p>
          <a:p>
            <a:pPr marL="285750" indent="-285750">
              <a:spcBef>
                <a:spcPts val="1000"/>
              </a:spcBef>
              <a:buFont typeface="Wingdings" panose="05000000000000000000" pitchFamily="2" charset="2"/>
              <a:buChar char="v"/>
            </a:pPr>
            <a:r>
              <a:rPr lang="en-US" i="1" dirty="0"/>
              <a:t>An additional galvanic connection between the klystron transformer tank and modulator transformer tank shall be made</a:t>
            </a:r>
            <a:endParaRPr lang="en-US" b="1" i="1" dirty="0" smtClean="0">
              <a:solidFill>
                <a:srgbClr val="0066FF"/>
              </a:solidFill>
            </a:endParaRPr>
          </a:p>
        </p:txBody>
      </p:sp>
      <p:sp>
        <p:nvSpPr>
          <p:cNvPr id="35" name="TextBox 34"/>
          <p:cNvSpPr txBox="1"/>
          <p:nvPr/>
        </p:nvSpPr>
        <p:spPr>
          <a:xfrm>
            <a:off x="146883" y="2737492"/>
            <a:ext cx="8790086" cy="1200329"/>
          </a:xfrm>
          <a:prstGeom prst="rect">
            <a:avLst/>
          </a:prstGeom>
          <a:noFill/>
        </p:spPr>
        <p:txBody>
          <a:bodyPr wrap="square" rtlCol="0">
            <a:spAutoFit/>
          </a:bodyPr>
          <a:lstStyle/>
          <a:p>
            <a:r>
              <a:rPr lang="en-GB" b="1" u="sng" dirty="0" smtClean="0"/>
              <a:t>Answer</a:t>
            </a:r>
            <a:r>
              <a:rPr lang="en-GB" dirty="0" smtClean="0"/>
              <a:t>: </a:t>
            </a:r>
            <a:r>
              <a:rPr lang="en-GB" b="1" dirty="0" smtClean="0">
                <a:solidFill>
                  <a:srgbClr val="00B050"/>
                </a:solidFill>
              </a:rPr>
              <a:t>Done</a:t>
            </a:r>
          </a:p>
          <a:p>
            <a:pPr marL="285750" indent="-285750">
              <a:buFontTx/>
              <a:buChar char="-"/>
            </a:pPr>
            <a:r>
              <a:rPr lang="en-GB" dirty="0" smtClean="0"/>
              <a:t>One PE cable (green/yellow), cross section 35mm</a:t>
            </a:r>
            <a:r>
              <a:rPr lang="en-GB" baseline="30000" dirty="0" smtClean="0"/>
              <a:t>2</a:t>
            </a:r>
            <a:r>
              <a:rPr lang="en-GB" dirty="0" smtClean="0"/>
              <a:t>, will be installed between each modulator transformer tank and each klystron tank. Each one of these cables will follow the respective HV cable and return cable (ensemble with cable ties)</a:t>
            </a:r>
          </a:p>
        </p:txBody>
      </p:sp>
    </p:spTree>
    <p:extLst>
      <p:ext uri="{BB962C8B-B14F-4D97-AF65-F5344CB8AC3E}">
        <p14:creationId xmlns:p14="http://schemas.microsoft.com/office/powerpoint/2010/main" val="382068438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sv-SE"/>
          </a:p>
        </p:txBody>
      </p:sp>
      <p:sp>
        <p:nvSpPr>
          <p:cNvPr id="32" name="Title 1"/>
          <p:cNvSpPr txBox="1">
            <a:spLocks/>
          </p:cNvSpPr>
          <p:nvPr/>
        </p:nvSpPr>
        <p:spPr>
          <a:xfrm>
            <a:off x="146883" y="143933"/>
            <a:ext cx="7007015" cy="115146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Answers to PDR recommendations</a:t>
            </a:r>
          </a:p>
        </p:txBody>
      </p:sp>
      <p:sp>
        <p:nvSpPr>
          <p:cNvPr id="4" name="TextBox 3"/>
          <p:cNvSpPr txBox="1"/>
          <p:nvPr/>
        </p:nvSpPr>
        <p:spPr>
          <a:xfrm>
            <a:off x="77873" y="1453206"/>
            <a:ext cx="8859096" cy="1051570"/>
          </a:xfrm>
          <a:prstGeom prst="rect">
            <a:avLst/>
          </a:prstGeom>
          <a:noFill/>
        </p:spPr>
        <p:txBody>
          <a:bodyPr wrap="square" rtlCol="0">
            <a:spAutoFit/>
          </a:bodyPr>
          <a:lstStyle/>
          <a:p>
            <a:pPr marL="285750" indent="-285750">
              <a:spcBef>
                <a:spcPts val="1000"/>
              </a:spcBef>
              <a:buFont typeface="Wingdings" panose="05000000000000000000" pitchFamily="2" charset="2"/>
              <a:buChar char="Ø"/>
            </a:pPr>
            <a:r>
              <a:rPr lang="en-US" b="1" dirty="0">
                <a:solidFill>
                  <a:srgbClr val="0066FF"/>
                </a:solidFill>
              </a:rPr>
              <a:t>[JIRA] (ADR-187) Consider an air cushion solution for movement of the modulators in the </a:t>
            </a:r>
            <a:r>
              <a:rPr lang="en-US" b="1" strike="sngStrike" dirty="0" smtClean="0">
                <a:solidFill>
                  <a:srgbClr val="0066FF"/>
                </a:solidFill>
              </a:rPr>
              <a:t>tunnel</a:t>
            </a:r>
            <a:r>
              <a:rPr lang="en-US" b="1" dirty="0" smtClean="0">
                <a:solidFill>
                  <a:srgbClr val="0066FF"/>
                </a:solidFill>
              </a:rPr>
              <a:t> gallery</a:t>
            </a:r>
          </a:p>
          <a:p>
            <a:pPr marL="285750" indent="-285750">
              <a:spcBef>
                <a:spcPts val="1000"/>
              </a:spcBef>
              <a:buFont typeface="Wingdings" panose="05000000000000000000" pitchFamily="2" charset="2"/>
              <a:buChar char="v"/>
            </a:pPr>
            <a:r>
              <a:rPr lang="en-US" i="1" dirty="0"/>
              <a:t>Consider an air cushion solution for movement of the modulators in the </a:t>
            </a:r>
            <a:r>
              <a:rPr lang="en-US" i="1" strike="sngStrike" dirty="0" smtClean="0"/>
              <a:t>tunnel</a:t>
            </a:r>
            <a:r>
              <a:rPr lang="en-US" i="1" dirty="0" smtClean="0"/>
              <a:t>  gallery</a:t>
            </a:r>
            <a:endParaRPr lang="en-US" b="1" i="1" dirty="0" smtClean="0">
              <a:solidFill>
                <a:srgbClr val="0066FF"/>
              </a:solidFill>
            </a:endParaRPr>
          </a:p>
        </p:txBody>
      </p:sp>
      <p:sp>
        <p:nvSpPr>
          <p:cNvPr id="35" name="TextBox 34"/>
          <p:cNvSpPr txBox="1"/>
          <p:nvPr/>
        </p:nvSpPr>
        <p:spPr>
          <a:xfrm>
            <a:off x="146883" y="2737492"/>
            <a:ext cx="8790086" cy="3139321"/>
          </a:xfrm>
          <a:prstGeom prst="rect">
            <a:avLst/>
          </a:prstGeom>
          <a:noFill/>
        </p:spPr>
        <p:txBody>
          <a:bodyPr wrap="square" rtlCol="0">
            <a:spAutoFit/>
          </a:bodyPr>
          <a:lstStyle/>
          <a:p>
            <a:r>
              <a:rPr lang="en-GB" b="1" u="sng" dirty="0" smtClean="0"/>
              <a:t>Answer</a:t>
            </a:r>
            <a:r>
              <a:rPr lang="en-GB" dirty="0" smtClean="0"/>
              <a:t>: </a:t>
            </a:r>
            <a:r>
              <a:rPr lang="en-GB" b="1" dirty="0" smtClean="0">
                <a:solidFill>
                  <a:srgbClr val="FF0000"/>
                </a:solidFill>
              </a:rPr>
              <a:t>Considered but not endorsed</a:t>
            </a:r>
          </a:p>
          <a:p>
            <a:pPr marL="285750" indent="-285750">
              <a:buFontTx/>
              <a:buChar char="-"/>
            </a:pPr>
            <a:r>
              <a:rPr lang="en-GB" dirty="0" smtClean="0"/>
              <a:t>This would require a compressed air distribution system along the corridor of the G02 gallery, over about 500m, with different outlets to pick up the air;</a:t>
            </a:r>
          </a:p>
          <a:p>
            <a:pPr marL="285750" indent="-285750">
              <a:buFontTx/>
              <a:buChar char="-"/>
            </a:pPr>
            <a:r>
              <a:rPr lang="en-GB" dirty="0" smtClean="0"/>
              <a:t>Also the RF cells would need to be equipped with such outlets in order to move the modulators in this area also;</a:t>
            </a:r>
          </a:p>
          <a:p>
            <a:pPr marL="285750" indent="-285750">
              <a:buFontTx/>
              <a:buChar char="-"/>
            </a:pPr>
            <a:r>
              <a:rPr lang="en-GB" dirty="0" smtClean="0"/>
              <a:t>The width of the corridor is quite narrow in some places, giving a clearance of only about 80 cm on each side of the modulator. The displacement in such narrow corridor, over such long distances, would require extreme care and displacement control;</a:t>
            </a:r>
          </a:p>
          <a:p>
            <a:pPr marL="285750" indent="-285750">
              <a:buFontTx/>
              <a:buChar char="-"/>
            </a:pPr>
            <a:r>
              <a:rPr lang="en-GB" dirty="0" smtClean="0"/>
              <a:t>Personnel safety concerns in case the modulator (7 tons, 4 meters long, 1.4meters wide) would slip out of control over the air cushion, potentially hitting some of the transportation operators</a:t>
            </a:r>
          </a:p>
        </p:txBody>
      </p:sp>
    </p:spTree>
    <p:extLst>
      <p:ext uri="{BB962C8B-B14F-4D97-AF65-F5344CB8AC3E}">
        <p14:creationId xmlns:p14="http://schemas.microsoft.com/office/powerpoint/2010/main" val="398760645"/>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sv-SE"/>
          </a:p>
        </p:txBody>
      </p:sp>
      <p:sp>
        <p:nvSpPr>
          <p:cNvPr id="32" name="Title 1"/>
          <p:cNvSpPr txBox="1">
            <a:spLocks/>
          </p:cNvSpPr>
          <p:nvPr/>
        </p:nvSpPr>
        <p:spPr>
          <a:xfrm>
            <a:off x="146883" y="143933"/>
            <a:ext cx="7007015" cy="115146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Answers to PDR recommendations</a:t>
            </a:r>
          </a:p>
        </p:txBody>
      </p:sp>
      <p:sp>
        <p:nvSpPr>
          <p:cNvPr id="4" name="TextBox 3"/>
          <p:cNvSpPr txBox="1"/>
          <p:nvPr/>
        </p:nvSpPr>
        <p:spPr>
          <a:xfrm>
            <a:off x="77873" y="1453206"/>
            <a:ext cx="8859096" cy="1051570"/>
          </a:xfrm>
          <a:prstGeom prst="rect">
            <a:avLst/>
          </a:prstGeom>
          <a:noFill/>
        </p:spPr>
        <p:txBody>
          <a:bodyPr wrap="square" rtlCol="0">
            <a:spAutoFit/>
          </a:bodyPr>
          <a:lstStyle/>
          <a:p>
            <a:pPr marL="285750" indent="-285750">
              <a:spcBef>
                <a:spcPts val="1000"/>
              </a:spcBef>
              <a:buFont typeface="Wingdings" panose="05000000000000000000" pitchFamily="2" charset="2"/>
              <a:buChar char="Ø"/>
            </a:pPr>
            <a:r>
              <a:rPr lang="en-US" b="1" dirty="0">
                <a:solidFill>
                  <a:srgbClr val="0066FF"/>
                </a:solidFill>
              </a:rPr>
              <a:t>[JIRA] (ADR-188) Review buss bar connections between HV and LV for easier </a:t>
            </a:r>
            <a:r>
              <a:rPr lang="en-US" b="1" dirty="0" smtClean="0">
                <a:solidFill>
                  <a:srgbClr val="0066FF"/>
                </a:solidFill>
              </a:rPr>
              <a:t>maintainability</a:t>
            </a:r>
          </a:p>
          <a:p>
            <a:pPr marL="285750" indent="-285750">
              <a:spcBef>
                <a:spcPts val="1000"/>
              </a:spcBef>
              <a:buFont typeface="Wingdings" panose="05000000000000000000" pitchFamily="2" charset="2"/>
              <a:buChar char="v"/>
            </a:pPr>
            <a:r>
              <a:rPr lang="en-US" i="1" dirty="0"/>
              <a:t>Review buss bar connections between HV and LV for easier maintainability</a:t>
            </a:r>
            <a:endParaRPr lang="en-US" b="1" i="1" dirty="0" smtClean="0">
              <a:solidFill>
                <a:srgbClr val="0066FF"/>
              </a:solidFill>
            </a:endParaRPr>
          </a:p>
        </p:txBody>
      </p:sp>
      <p:sp>
        <p:nvSpPr>
          <p:cNvPr id="35" name="TextBox 34"/>
          <p:cNvSpPr txBox="1"/>
          <p:nvPr/>
        </p:nvSpPr>
        <p:spPr>
          <a:xfrm>
            <a:off x="146883" y="2737492"/>
            <a:ext cx="8790086" cy="3970318"/>
          </a:xfrm>
          <a:prstGeom prst="rect">
            <a:avLst/>
          </a:prstGeom>
          <a:noFill/>
        </p:spPr>
        <p:txBody>
          <a:bodyPr wrap="square" rtlCol="0">
            <a:spAutoFit/>
          </a:bodyPr>
          <a:lstStyle/>
          <a:p>
            <a:r>
              <a:rPr lang="en-GB" b="1" u="sng" dirty="0" smtClean="0"/>
              <a:t>Answer</a:t>
            </a:r>
            <a:r>
              <a:rPr lang="en-GB" dirty="0" smtClean="0"/>
              <a:t>: </a:t>
            </a:r>
            <a:r>
              <a:rPr lang="en-GB" b="1" dirty="0" smtClean="0">
                <a:solidFill>
                  <a:srgbClr val="FF0000"/>
                </a:solidFill>
              </a:rPr>
              <a:t>Considered but not endorsed</a:t>
            </a:r>
          </a:p>
          <a:p>
            <a:pPr marL="285750" indent="-285750">
              <a:buFontTx/>
              <a:buChar char="-"/>
            </a:pPr>
            <a:r>
              <a:rPr lang="en-GB" dirty="0" smtClean="0"/>
              <a:t>It was understood that maintenance would be facilitated by twisting the </a:t>
            </a:r>
            <a:r>
              <a:rPr lang="en-GB" dirty="0" err="1" smtClean="0"/>
              <a:t>busbars</a:t>
            </a:r>
            <a:r>
              <a:rPr lang="en-GB" dirty="0" smtClean="0"/>
              <a:t> by 90 degrees;</a:t>
            </a:r>
          </a:p>
          <a:p>
            <a:pPr marL="285750" indent="-285750">
              <a:buFontTx/>
              <a:buChar char="-"/>
            </a:pPr>
            <a:r>
              <a:rPr lang="en-GB" dirty="0" smtClean="0"/>
              <a:t>However, this manoeuvre would be difficult to implement from the mechanical point of view, without significantly changing the layout of the whole modulator;</a:t>
            </a:r>
          </a:p>
          <a:p>
            <a:pPr marL="285750" indent="-285750">
              <a:buFontTx/>
              <a:buChar char="-"/>
            </a:pPr>
            <a:r>
              <a:rPr lang="en-GB" dirty="0" smtClean="0"/>
              <a:t>Also, in the twisting process, it would be difficult to maintain both bars of the </a:t>
            </a:r>
            <a:r>
              <a:rPr lang="en-GB" dirty="0" err="1" smtClean="0"/>
              <a:t>busbar</a:t>
            </a:r>
            <a:r>
              <a:rPr lang="en-GB" dirty="0" smtClean="0"/>
              <a:t> close to each other therefore keeping their leakage inductance minimal;</a:t>
            </a:r>
          </a:p>
          <a:p>
            <a:pPr marL="285750" indent="-285750">
              <a:buFontTx/>
              <a:buChar char="-"/>
            </a:pPr>
            <a:r>
              <a:rPr lang="en-GB" dirty="0" smtClean="0"/>
              <a:t>The isolation sheets would also need to be twisted which could lead to some weak insulation points;</a:t>
            </a:r>
          </a:p>
          <a:p>
            <a:pPr marL="285750" indent="-285750">
              <a:buFontTx/>
              <a:buChar char="-"/>
            </a:pPr>
            <a:endParaRPr lang="en-GB" dirty="0"/>
          </a:p>
          <a:p>
            <a:pPr marL="285750" indent="-285750">
              <a:buFontTx/>
              <a:buChar char="-"/>
            </a:pPr>
            <a:r>
              <a:rPr lang="en-GB" dirty="0" smtClean="0"/>
              <a:t>It was judged that the assembling/disassembling of the </a:t>
            </a:r>
            <a:r>
              <a:rPr lang="en-GB" dirty="0" err="1" smtClean="0"/>
              <a:t>busbars</a:t>
            </a:r>
            <a:r>
              <a:rPr lang="en-GB" dirty="0" smtClean="0"/>
              <a:t> with the present configuration can still be done reasonably well with an adequate set of tools and, if needed, by using a mirror placed behind the connection points to orient the insertion of the keys into the screws/nuts. </a:t>
            </a:r>
            <a:r>
              <a:rPr lang="en-GB" b="1" u="sng" dirty="0" smtClean="0"/>
              <a:t>Will be shown in session 3.2</a:t>
            </a:r>
          </a:p>
        </p:txBody>
      </p:sp>
    </p:spTree>
    <p:extLst>
      <p:ext uri="{BB962C8B-B14F-4D97-AF65-F5344CB8AC3E}">
        <p14:creationId xmlns:p14="http://schemas.microsoft.com/office/powerpoint/2010/main" val="229775272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sv-SE"/>
          </a:p>
        </p:txBody>
      </p:sp>
      <p:sp>
        <p:nvSpPr>
          <p:cNvPr id="32" name="Title 1"/>
          <p:cNvSpPr txBox="1">
            <a:spLocks/>
          </p:cNvSpPr>
          <p:nvPr/>
        </p:nvSpPr>
        <p:spPr>
          <a:xfrm>
            <a:off x="146883" y="143933"/>
            <a:ext cx="7007015" cy="115146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Answers to PDR recommendations</a:t>
            </a:r>
          </a:p>
        </p:txBody>
      </p:sp>
      <p:sp>
        <p:nvSpPr>
          <p:cNvPr id="4" name="TextBox 3"/>
          <p:cNvSpPr txBox="1"/>
          <p:nvPr/>
        </p:nvSpPr>
        <p:spPr>
          <a:xfrm>
            <a:off x="77873" y="1453206"/>
            <a:ext cx="8859096" cy="1605568"/>
          </a:xfrm>
          <a:prstGeom prst="rect">
            <a:avLst/>
          </a:prstGeom>
          <a:noFill/>
        </p:spPr>
        <p:txBody>
          <a:bodyPr wrap="square" rtlCol="0">
            <a:spAutoFit/>
          </a:bodyPr>
          <a:lstStyle/>
          <a:p>
            <a:pPr marL="285750" indent="-285750">
              <a:spcBef>
                <a:spcPts val="1000"/>
              </a:spcBef>
              <a:buFont typeface="Wingdings" panose="05000000000000000000" pitchFamily="2" charset="2"/>
              <a:buChar char="Ø"/>
            </a:pPr>
            <a:r>
              <a:rPr lang="en-US" b="1" dirty="0">
                <a:solidFill>
                  <a:srgbClr val="0066FF"/>
                </a:solidFill>
              </a:rPr>
              <a:t>[JIRA] (ADR-189) Review the Bill of Materials to ensure it contains all necessary </a:t>
            </a:r>
            <a:r>
              <a:rPr lang="en-US" b="1" dirty="0" smtClean="0">
                <a:solidFill>
                  <a:srgbClr val="0066FF"/>
                </a:solidFill>
              </a:rPr>
              <a:t>items</a:t>
            </a:r>
          </a:p>
          <a:p>
            <a:pPr marL="285750" indent="-285750">
              <a:spcBef>
                <a:spcPts val="1000"/>
              </a:spcBef>
              <a:buFont typeface="Wingdings" panose="05000000000000000000" pitchFamily="2" charset="2"/>
              <a:buChar char="v"/>
            </a:pPr>
            <a:r>
              <a:rPr lang="en-US" i="1" dirty="0"/>
              <a:t>Review the Bill of Materials to ensure it contains all necessary items including those to be developed by the vendor prior to request for quote. The BOM as presented had many parts which are ‘</a:t>
            </a:r>
            <a:r>
              <a:rPr lang="en-US" i="1" dirty="0" err="1"/>
              <a:t>tbd</a:t>
            </a:r>
            <a:r>
              <a:rPr lang="en-US" i="1" dirty="0"/>
              <a:t>’, and also Farnell references (one should consider specifying the component manufacturer and part number).</a:t>
            </a:r>
            <a:endParaRPr lang="en-US" b="1" i="1" dirty="0" smtClean="0">
              <a:solidFill>
                <a:srgbClr val="0066FF"/>
              </a:solidFill>
            </a:endParaRPr>
          </a:p>
        </p:txBody>
      </p:sp>
      <p:sp>
        <p:nvSpPr>
          <p:cNvPr id="35" name="TextBox 34"/>
          <p:cNvSpPr txBox="1"/>
          <p:nvPr/>
        </p:nvSpPr>
        <p:spPr>
          <a:xfrm>
            <a:off x="146883" y="2959918"/>
            <a:ext cx="8790086" cy="2308324"/>
          </a:xfrm>
          <a:prstGeom prst="rect">
            <a:avLst/>
          </a:prstGeom>
          <a:noFill/>
        </p:spPr>
        <p:txBody>
          <a:bodyPr wrap="square" rtlCol="0">
            <a:spAutoFit/>
          </a:bodyPr>
          <a:lstStyle/>
          <a:p>
            <a:r>
              <a:rPr lang="en-GB" b="1" u="sng" dirty="0" smtClean="0"/>
              <a:t>Answer</a:t>
            </a:r>
            <a:r>
              <a:rPr lang="en-GB" dirty="0" smtClean="0"/>
              <a:t>: </a:t>
            </a:r>
            <a:r>
              <a:rPr lang="en-GB" b="1" dirty="0" smtClean="0">
                <a:solidFill>
                  <a:srgbClr val="00E100"/>
                </a:solidFill>
              </a:rPr>
              <a:t>Done</a:t>
            </a:r>
          </a:p>
          <a:p>
            <a:pPr marL="285750" indent="-285750">
              <a:buFontTx/>
              <a:buChar char="-"/>
            </a:pPr>
            <a:r>
              <a:rPr lang="en-GB" dirty="0" smtClean="0"/>
              <a:t>The Bill Of Materials (BOM) was updated and very well discussed with </a:t>
            </a:r>
            <a:r>
              <a:rPr lang="en-GB" dirty="0" err="1" smtClean="0"/>
              <a:t>Jema</a:t>
            </a:r>
            <a:r>
              <a:rPr lang="en-GB" dirty="0" smtClean="0"/>
              <a:t> in detail. </a:t>
            </a:r>
            <a:r>
              <a:rPr lang="en-GB" b="1" u="sng" dirty="0" smtClean="0"/>
              <a:t>Will be presented in session 3.3</a:t>
            </a:r>
            <a:r>
              <a:rPr lang="en-GB" dirty="0" smtClean="0"/>
              <a:t>;</a:t>
            </a:r>
          </a:p>
          <a:p>
            <a:pPr marL="285750" indent="-285750">
              <a:buFontTx/>
              <a:buChar char="-"/>
            </a:pPr>
            <a:r>
              <a:rPr lang="en-GB" dirty="0" smtClean="0"/>
              <a:t>The BOM is now at about 95% of completion, and the remaining components to be identified are non critical;</a:t>
            </a:r>
          </a:p>
          <a:p>
            <a:pPr marL="285750" indent="-285750">
              <a:buFontTx/>
              <a:buChar char="-"/>
            </a:pPr>
            <a:r>
              <a:rPr lang="en-GB" dirty="0" err="1" smtClean="0"/>
              <a:t>Jema</a:t>
            </a:r>
            <a:r>
              <a:rPr lang="en-GB" dirty="0" smtClean="0"/>
              <a:t> will update and control the references, manufacturers, etc. in the list according to their usual procedures;</a:t>
            </a:r>
          </a:p>
          <a:p>
            <a:pPr marL="285750" indent="-285750">
              <a:buFontTx/>
              <a:buChar char="-"/>
            </a:pPr>
            <a:r>
              <a:rPr lang="en-GB" dirty="0" smtClean="0"/>
              <a:t>According to the </a:t>
            </a:r>
            <a:r>
              <a:rPr lang="en-GB" dirty="0" err="1" smtClean="0"/>
              <a:t>SoW</a:t>
            </a:r>
            <a:r>
              <a:rPr lang="en-GB" dirty="0" smtClean="0"/>
              <a:t>, the realization of the final BOM list is the responsibility of </a:t>
            </a:r>
            <a:r>
              <a:rPr lang="en-GB" dirty="0" err="1" smtClean="0"/>
              <a:t>Jema</a:t>
            </a:r>
            <a:r>
              <a:rPr lang="en-GB" dirty="0" smtClean="0"/>
              <a:t>.</a:t>
            </a:r>
          </a:p>
        </p:txBody>
      </p:sp>
    </p:spTree>
    <p:extLst>
      <p:ext uri="{BB962C8B-B14F-4D97-AF65-F5344CB8AC3E}">
        <p14:creationId xmlns:p14="http://schemas.microsoft.com/office/powerpoint/2010/main" val="86962690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sv-SE"/>
          </a:p>
        </p:txBody>
      </p:sp>
      <p:sp>
        <p:nvSpPr>
          <p:cNvPr id="32" name="Title 1"/>
          <p:cNvSpPr txBox="1">
            <a:spLocks/>
          </p:cNvSpPr>
          <p:nvPr/>
        </p:nvSpPr>
        <p:spPr>
          <a:xfrm>
            <a:off x="146883" y="143933"/>
            <a:ext cx="7007015" cy="115146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Answers to PDR recommendations</a:t>
            </a:r>
          </a:p>
        </p:txBody>
      </p:sp>
      <p:sp>
        <p:nvSpPr>
          <p:cNvPr id="4" name="TextBox 3"/>
          <p:cNvSpPr txBox="1"/>
          <p:nvPr/>
        </p:nvSpPr>
        <p:spPr>
          <a:xfrm>
            <a:off x="77873" y="1453206"/>
            <a:ext cx="8859096" cy="1882567"/>
          </a:xfrm>
          <a:prstGeom prst="rect">
            <a:avLst/>
          </a:prstGeom>
          <a:noFill/>
        </p:spPr>
        <p:txBody>
          <a:bodyPr wrap="square" rtlCol="0">
            <a:spAutoFit/>
          </a:bodyPr>
          <a:lstStyle/>
          <a:p>
            <a:pPr marL="285750" indent="-285750">
              <a:spcBef>
                <a:spcPts val="1000"/>
              </a:spcBef>
              <a:buFont typeface="Wingdings" panose="05000000000000000000" pitchFamily="2" charset="2"/>
              <a:buChar char="Ø"/>
            </a:pPr>
            <a:r>
              <a:rPr lang="en-US" b="1" dirty="0">
                <a:solidFill>
                  <a:srgbClr val="0066FF"/>
                </a:solidFill>
              </a:rPr>
              <a:t>[JIRA] (ADR-190) Improve the maintainability of the modulator and define specifications for RAMI</a:t>
            </a:r>
            <a:r>
              <a:rPr lang="en-US" b="1" dirty="0" smtClean="0">
                <a:solidFill>
                  <a:srgbClr val="0066FF"/>
                </a:solidFill>
              </a:rPr>
              <a:t>.</a:t>
            </a:r>
          </a:p>
          <a:p>
            <a:pPr marL="285750" indent="-285750">
              <a:spcBef>
                <a:spcPts val="1000"/>
              </a:spcBef>
              <a:buFont typeface="Wingdings" panose="05000000000000000000" pitchFamily="2" charset="2"/>
              <a:buChar char="v"/>
            </a:pPr>
            <a:r>
              <a:rPr lang="en-US" i="1" dirty="0"/>
              <a:t>Prior to releasing the request for quote, work with the RAMI expert to improve the maintainability of the modulator and define specifications for RAMI. Use this analysis to identify areas where higher safety margins might be employed to improve the reliability</a:t>
            </a:r>
            <a:r>
              <a:rPr lang="en-US" dirty="0"/>
              <a:t>.</a:t>
            </a:r>
            <a:r>
              <a:rPr lang="en-US" i="1" dirty="0" smtClean="0"/>
              <a:t> </a:t>
            </a:r>
            <a:r>
              <a:rPr lang="en-US" i="1" dirty="0"/>
              <a:t>manufacturer and part number).</a:t>
            </a:r>
            <a:endParaRPr lang="en-US" b="1" i="1" dirty="0" smtClean="0">
              <a:solidFill>
                <a:srgbClr val="0066FF"/>
              </a:solidFill>
            </a:endParaRPr>
          </a:p>
        </p:txBody>
      </p:sp>
      <p:sp>
        <p:nvSpPr>
          <p:cNvPr id="35" name="TextBox 34"/>
          <p:cNvSpPr txBox="1"/>
          <p:nvPr/>
        </p:nvSpPr>
        <p:spPr>
          <a:xfrm>
            <a:off x="146883" y="3231772"/>
            <a:ext cx="8790086" cy="3693319"/>
          </a:xfrm>
          <a:prstGeom prst="rect">
            <a:avLst/>
          </a:prstGeom>
          <a:noFill/>
        </p:spPr>
        <p:txBody>
          <a:bodyPr wrap="square" rtlCol="0">
            <a:spAutoFit/>
          </a:bodyPr>
          <a:lstStyle/>
          <a:p>
            <a:r>
              <a:rPr lang="en-GB" b="1" u="sng" dirty="0" smtClean="0"/>
              <a:t>Answer</a:t>
            </a:r>
            <a:r>
              <a:rPr lang="en-GB" dirty="0" smtClean="0"/>
              <a:t>: </a:t>
            </a:r>
            <a:r>
              <a:rPr lang="en-GB" b="1" dirty="0" smtClean="0">
                <a:solidFill>
                  <a:srgbClr val="00E100"/>
                </a:solidFill>
              </a:rPr>
              <a:t>Done</a:t>
            </a:r>
          </a:p>
          <a:p>
            <a:pPr marL="285750" indent="-285750">
              <a:buFontTx/>
              <a:buChar char="-"/>
            </a:pPr>
            <a:r>
              <a:rPr lang="en-GB" dirty="0" smtClean="0"/>
              <a:t>A detailed MTBF calculation was done by Goran Göransson and communicated to the RAMI expert (Enrico </a:t>
            </a:r>
            <a:r>
              <a:rPr lang="en-GB" dirty="0" err="1" smtClean="0"/>
              <a:t>Bargalo</a:t>
            </a:r>
            <a:r>
              <a:rPr lang="en-GB" dirty="0" smtClean="0"/>
              <a:t>). </a:t>
            </a:r>
            <a:r>
              <a:rPr lang="en-GB" b="1" u="sng" dirty="0" smtClean="0"/>
              <a:t>Will be presented in session 5.3</a:t>
            </a:r>
            <a:r>
              <a:rPr lang="en-GB" dirty="0" smtClean="0"/>
              <a:t>;</a:t>
            </a:r>
          </a:p>
          <a:p>
            <a:pPr marL="285750" indent="-285750">
              <a:buFontTx/>
              <a:buChar char="-"/>
            </a:pPr>
            <a:r>
              <a:rPr lang="en-GB" dirty="0" smtClean="0"/>
              <a:t>Considerable safety margins were adopted throughout the whole design; increased with respect to the SML reduced scale prototype:</a:t>
            </a:r>
          </a:p>
          <a:p>
            <a:pPr marL="742950" lvl="1" indent="-285750">
              <a:buFontTx/>
              <a:buChar char="-"/>
            </a:pPr>
            <a:r>
              <a:rPr lang="en-GB" dirty="0" smtClean="0"/>
              <a:t>&gt;20% on the power rating of all inductors;</a:t>
            </a:r>
          </a:p>
          <a:p>
            <a:pPr marL="742950" lvl="1" indent="-285750">
              <a:buFontTx/>
              <a:buChar char="-"/>
            </a:pPr>
            <a:r>
              <a:rPr lang="en-GB" dirty="0" smtClean="0"/>
              <a:t>&gt;50% on the power rating of all resistors;</a:t>
            </a:r>
          </a:p>
          <a:p>
            <a:pPr marL="742950" lvl="1" indent="-285750">
              <a:buFontTx/>
              <a:buChar char="-"/>
            </a:pPr>
            <a:r>
              <a:rPr lang="en-GB" dirty="0" smtClean="0"/>
              <a:t>&gt;40% on voltage rating of all capacitors;</a:t>
            </a:r>
          </a:p>
          <a:p>
            <a:pPr marL="742950" lvl="1" indent="-285750">
              <a:buFontTx/>
              <a:buChar char="-"/>
            </a:pPr>
            <a:r>
              <a:rPr lang="en-GB" dirty="0"/>
              <a:t>&gt;100’000 </a:t>
            </a:r>
            <a:r>
              <a:rPr lang="en-GB" dirty="0" smtClean="0"/>
              <a:t>hours on lifetime expectations for all components, including power semiconductors operating in pulsed mode (i.e. subject to thermal cycling);</a:t>
            </a:r>
          </a:p>
          <a:p>
            <a:pPr marL="742950" lvl="1" indent="-285750">
              <a:buFontTx/>
              <a:buChar char="-"/>
            </a:pPr>
            <a:r>
              <a:rPr lang="en-GB" dirty="0" smtClean="0"/>
              <a:t>Extra insulation sheets in the </a:t>
            </a:r>
            <a:r>
              <a:rPr lang="en-GB" dirty="0" err="1" smtClean="0"/>
              <a:t>busbars</a:t>
            </a:r>
            <a:r>
              <a:rPr lang="en-GB" dirty="0" smtClean="0"/>
              <a:t> and HV transformer windings;</a:t>
            </a:r>
          </a:p>
          <a:p>
            <a:pPr marL="742950" lvl="1" indent="-285750">
              <a:buFontTx/>
              <a:buChar char="-"/>
            </a:pPr>
            <a:r>
              <a:rPr lang="en-GB" dirty="0" smtClean="0"/>
              <a:t>Only well proven </a:t>
            </a:r>
            <a:r>
              <a:rPr lang="en-GB" dirty="0"/>
              <a:t>active components were </a:t>
            </a:r>
            <a:r>
              <a:rPr lang="en-GB" dirty="0" smtClean="0"/>
              <a:t>employed, COTS and well documented by datasheet;</a:t>
            </a:r>
          </a:p>
        </p:txBody>
      </p:sp>
    </p:spTree>
    <p:extLst>
      <p:ext uri="{BB962C8B-B14F-4D97-AF65-F5344CB8AC3E}">
        <p14:creationId xmlns:p14="http://schemas.microsoft.com/office/powerpoint/2010/main" val="1162761542"/>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sv-SE"/>
          </a:p>
        </p:txBody>
      </p:sp>
      <p:sp>
        <p:nvSpPr>
          <p:cNvPr id="32" name="Title 1"/>
          <p:cNvSpPr txBox="1">
            <a:spLocks/>
          </p:cNvSpPr>
          <p:nvPr/>
        </p:nvSpPr>
        <p:spPr>
          <a:xfrm>
            <a:off x="146883" y="143933"/>
            <a:ext cx="7007015" cy="115146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Answers to PDR recommendations</a:t>
            </a:r>
          </a:p>
        </p:txBody>
      </p:sp>
      <p:sp>
        <p:nvSpPr>
          <p:cNvPr id="4" name="TextBox 3"/>
          <p:cNvSpPr txBox="1"/>
          <p:nvPr/>
        </p:nvSpPr>
        <p:spPr>
          <a:xfrm>
            <a:off x="77873" y="1453206"/>
            <a:ext cx="8859096" cy="2159566"/>
          </a:xfrm>
          <a:prstGeom prst="rect">
            <a:avLst/>
          </a:prstGeom>
          <a:noFill/>
        </p:spPr>
        <p:txBody>
          <a:bodyPr wrap="square" rtlCol="0">
            <a:spAutoFit/>
          </a:bodyPr>
          <a:lstStyle/>
          <a:p>
            <a:pPr marL="285750" indent="-285750">
              <a:spcBef>
                <a:spcPts val="1000"/>
              </a:spcBef>
              <a:buFont typeface="Wingdings" panose="05000000000000000000" pitchFamily="2" charset="2"/>
              <a:buChar char="Ø"/>
            </a:pPr>
            <a:r>
              <a:rPr lang="en-US" b="1" dirty="0">
                <a:solidFill>
                  <a:srgbClr val="0066FF"/>
                </a:solidFill>
              </a:rPr>
              <a:t>[JIRA] (ADR-191)  Estimate the inductance values and assess the impact on the voltage transients generated </a:t>
            </a:r>
            <a:r>
              <a:rPr lang="en-US" b="1" dirty="0" smtClean="0">
                <a:solidFill>
                  <a:srgbClr val="0066FF"/>
                </a:solidFill>
              </a:rPr>
              <a:t>during switching events.</a:t>
            </a:r>
          </a:p>
          <a:p>
            <a:pPr marL="285750" indent="-285750">
              <a:spcBef>
                <a:spcPts val="1000"/>
              </a:spcBef>
              <a:buFont typeface="Wingdings" panose="05000000000000000000" pitchFamily="2" charset="2"/>
              <a:buChar char="v"/>
            </a:pPr>
            <a:r>
              <a:rPr lang="en-US" i="1" dirty="0"/>
              <a:t>The fuses proposed for the H-bridge will likely introduce additional stray inductance. Estimate the inductance values and assess the impact on the voltage transients generated during fast high current switching events to assure IGBT ratings are not exceeded. Include the fuses on any additional bridge prototype(s) deployed and measure VCE during switching events</a:t>
            </a:r>
            <a:endParaRPr lang="en-US" b="1" i="1" dirty="0" smtClean="0">
              <a:solidFill>
                <a:srgbClr val="0066FF"/>
              </a:solidFill>
            </a:endParaRPr>
          </a:p>
        </p:txBody>
      </p:sp>
      <p:sp>
        <p:nvSpPr>
          <p:cNvPr id="35" name="TextBox 34"/>
          <p:cNvSpPr txBox="1"/>
          <p:nvPr/>
        </p:nvSpPr>
        <p:spPr>
          <a:xfrm>
            <a:off x="146883" y="3528340"/>
            <a:ext cx="8790086" cy="2308324"/>
          </a:xfrm>
          <a:prstGeom prst="rect">
            <a:avLst/>
          </a:prstGeom>
          <a:noFill/>
        </p:spPr>
        <p:txBody>
          <a:bodyPr wrap="square" rtlCol="0">
            <a:spAutoFit/>
          </a:bodyPr>
          <a:lstStyle/>
          <a:p>
            <a:r>
              <a:rPr lang="en-GB" b="1" u="sng" dirty="0" smtClean="0"/>
              <a:t>Answer</a:t>
            </a:r>
            <a:r>
              <a:rPr lang="en-GB" dirty="0" smtClean="0"/>
              <a:t>: </a:t>
            </a:r>
            <a:r>
              <a:rPr lang="en-GB" b="1" dirty="0" smtClean="0">
                <a:solidFill>
                  <a:srgbClr val="00E100"/>
                </a:solidFill>
              </a:rPr>
              <a:t>Done</a:t>
            </a:r>
          </a:p>
          <a:p>
            <a:pPr marL="285750" indent="-285750">
              <a:buFontTx/>
              <a:buChar char="-"/>
            </a:pPr>
            <a:r>
              <a:rPr lang="en-GB" dirty="0" smtClean="0"/>
              <a:t>The presence of the fuses did not create any relevant voltage transients during switching. This was experimentally evaluated by the waveforms recorded on the testing of the full scale HV module prototype using the final H-bridge power stack from </a:t>
            </a:r>
            <a:r>
              <a:rPr lang="en-GB" dirty="0" err="1" smtClean="0"/>
              <a:t>Semikron</a:t>
            </a:r>
            <a:r>
              <a:rPr lang="en-GB" dirty="0" smtClean="0"/>
              <a:t>.</a:t>
            </a:r>
          </a:p>
          <a:p>
            <a:pPr marL="285750" indent="-285750">
              <a:buFontTx/>
              <a:buChar char="-"/>
            </a:pPr>
            <a:r>
              <a:rPr lang="en-GB" dirty="0" smtClean="0"/>
              <a:t>Indeed, after the fuse, the H-bridges have a “local” capacitor bank very close to the IGBT’s, and without fuses in series. This local capacitor bank is of about 6mF @1kV and it avoids voltage transients due to switching of the IGBT’s</a:t>
            </a:r>
            <a:endParaRPr lang="en-GB" dirty="0"/>
          </a:p>
          <a:p>
            <a:pPr marL="285750" indent="-285750">
              <a:buFontTx/>
              <a:buChar char="-"/>
            </a:pPr>
            <a:r>
              <a:rPr lang="en-GB" dirty="0" smtClean="0"/>
              <a:t> </a:t>
            </a:r>
            <a:r>
              <a:rPr lang="en-GB" b="1" u="sng" dirty="0" smtClean="0"/>
              <a:t>Will be presented in session 5.1</a:t>
            </a:r>
            <a:r>
              <a:rPr lang="en-GB" dirty="0" smtClean="0"/>
              <a:t>;</a:t>
            </a:r>
          </a:p>
        </p:txBody>
      </p:sp>
    </p:spTree>
    <p:extLst>
      <p:ext uri="{BB962C8B-B14F-4D97-AF65-F5344CB8AC3E}">
        <p14:creationId xmlns:p14="http://schemas.microsoft.com/office/powerpoint/2010/main" val="63501704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sv-SE"/>
          </a:p>
        </p:txBody>
      </p:sp>
      <p:sp>
        <p:nvSpPr>
          <p:cNvPr id="32" name="Title 1"/>
          <p:cNvSpPr txBox="1">
            <a:spLocks/>
          </p:cNvSpPr>
          <p:nvPr/>
        </p:nvSpPr>
        <p:spPr>
          <a:xfrm>
            <a:off x="146883" y="143933"/>
            <a:ext cx="7007015" cy="115146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Answers to PDR recommendations</a:t>
            </a:r>
          </a:p>
        </p:txBody>
      </p:sp>
      <p:sp>
        <p:nvSpPr>
          <p:cNvPr id="4" name="TextBox 3"/>
          <p:cNvSpPr txBox="1"/>
          <p:nvPr/>
        </p:nvSpPr>
        <p:spPr>
          <a:xfrm>
            <a:off x="77873" y="1453206"/>
            <a:ext cx="8859096" cy="774571"/>
          </a:xfrm>
          <a:prstGeom prst="rect">
            <a:avLst/>
          </a:prstGeom>
          <a:noFill/>
        </p:spPr>
        <p:txBody>
          <a:bodyPr wrap="square" rtlCol="0">
            <a:spAutoFit/>
          </a:bodyPr>
          <a:lstStyle/>
          <a:p>
            <a:pPr marL="285750" indent="-285750">
              <a:spcBef>
                <a:spcPts val="1000"/>
              </a:spcBef>
              <a:buFont typeface="Wingdings" panose="05000000000000000000" pitchFamily="2" charset="2"/>
              <a:buChar char="Ø"/>
            </a:pPr>
            <a:r>
              <a:rPr lang="en-US" b="1" dirty="0">
                <a:solidFill>
                  <a:srgbClr val="0066FF"/>
                </a:solidFill>
              </a:rPr>
              <a:t>[JIRA] (ADR-192) Hold a separate electrical safety review concurrent with the CDR</a:t>
            </a:r>
            <a:r>
              <a:rPr lang="en-US" b="1" dirty="0" smtClean="0">
                <a:solidFill>
                  <a:srgbClr val="0066FF"/>
                </a:solidFill>
              </a:rPr>
              <a:t>.</a:t>
            </a:r>
          </a:p>
          <a:p>
            <a:pPr marL="285750" indent="-285750">
              <a:spcBef>
                <a:spcPts val="1000"/>
              </a:spcBef>
              <a:buFont typeface="Wingdings" panose="05000000000000000000" pitchFamily="2" charset="2"/>
              <a:buChar char="v"/>
            </a:pPr>
            <a:r>
              <a:rPr lang="en-US" i="1" dirty="0"/>
              <a:t>Hold a separate electrical safety review concurrent with the CDR</a:t>
            </a:r>
            <a:endParaRPr lang="en-US" b="1" i="1" dirty="0" smtClean="0">
              <a:solidFill>
                <a:srgbClr val="0066FF"/>
              </a:solidFill>
            </a:endParaRPr>
          </a:p>
        </p:txBody>
      </p:sp>
      <p:sp>
        <p:nvSpPr>
          <p:cNvPr id="35" name="TextBox 34"/>
          <p:cNvSpPr txBox="1"/>
          <p:nvPr/>
        </p:nvSpPr>
        <p:spPr>
          <a:xfrm>
            <a:off x="146883" y="3528340"/>
            <a:ext cx="8790086" cy="646331"/>
          </a:xfrm>
          <a:prstGeom prst="rect">
            <a:avLst/>
          </a:prstGeom>
          <a:noFill/>
        </p:spPr>
        <p:txBody>
          <a:bodyPr wrap="square" rtlCol="0">
            <a:spAutoFit/>
          </a:bodyPr>
          <a:lstStyle/>
          <a:p>
            <a:r>
              <a:rPr lang="en-GB" b="1" u="sng" dirty="0" smtClean="0"/>
              <a:t>Answer</a:t>
            </a:r>
            <a:r>
              <a:rPr lang="en-GB" dirty="0" smtClean="0"/>
              <a:t>: </a:t>
            </a:r>
            <a:r>
              <a:rPr lang="en-GB" b="1" dirty="0" smtClean="0">
                <a:solidFill>
                  <a:srgbClr val="00E100"/>
                </a:solidFill>
              </a:rPr>
              <a:t>Done</a:t>
            </a:r>
          </a:p>
          <a:p>
            <a:pPr marL="285750" indent="-285750">
              <a:buFontTx/>
              <a:buChar char="-"/>
            </a:pPr>
            <a:r>
              <a:rPr lang="en-GB" dirty="0" smtClean="0"/>
              <a:t>The safety review was held on 13</a:t>
            </a:r>
            <a:r>
              <a:rPr lang="en-GB" baseline="30000" dirty="0" smtClean="0"/>
              <a:t>th</a:t>
            </a:r>
            <a:r>
              <a:rPr lang="en-GB" dirty="0" smtClean="0"/>
              <a:t> March 2018, from 13h30 to 17h30.</a:t>
            </a:r>
          </a:p>
        </p:txBody>
      </p:sp>
    </p:spTree>
    <p:extLst>
      <p:ext uri="{BB962C8B-B14F-4D97-AF65-F5344CB8AC3E}">
        <p14:creationId xmlns:p14="http://schemas.microsoft.com/office/powerpoint/2010/main" val="2187237693"/>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sv-SE"/>
          </a:p>
        </p:txBody>
      </p:sp>
      <p:sp>
        <p:nvSpPr>
          <p:cNvPr id="32" name="Title 1"/>
          <p:cNvSpPr txBox="1">
            <a:spLocks/>
          </p:cNvSpPr>
          <p:nvPr/>
        </p:nvSpPr>
        <p:spPr>
          <a:xfrm>
            <a:off x="146883" y="143933"/>
            <a:ext cx="7007015" cy="115146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Answers to PDR recommendations</a:t>
            </a:r>
          </a:p>
        </p:txBody>
      </p:sp>
      <p:sp>
        <p:nvSpPr>
          <p:cNvPr id="4" name="TextBox 3"/>
          <p:cNvSpPr txBox="1"/>
          <p:nvPr/>
        </p:nvSpPr>
        <p:spPr>
          <a:xfrm>
            <a:off x="77873" y="1453206"/>
            <a:ext cx="8859096" cy="1328569"/>
          </a:xfrm>
          <a:prstGeom prst="rect">
            <a:avLst/>
          </a:prstGeom>
          <a:noFill/>
        </p:spPr>
        <p:txBody>
          <a:bodyPr wrap="square" rtlCol="0">
            <a:spAutoFit/>
          </a:bodyPr>
          <a:lstStyle/>
          <a:p>
            <a:pPr marL="285750" indent="-285750">
              <a:spcBef>
                <a:spcPts val="1000"/>
              </a:spcBef>
              <a:buFont typeface="Wingdings" panose="05000000000000000000" pitchFamily="2" charset="2"/>
              <a:buChar char="Ø"/>
            </a:pPr>
            <a:r>
              <a:rPr lang="en-US" b="1" dirty="0">
                <a:solidFill>
                  <a:srgbClr val="0066FF"/>
                </a:solidFill>
              </a:rPr>
              <a:t>[JIRA] (ADR-193) Give priority to the use of ester oil for safety reasons</a:t>
            </a:r>
            <a:r>
              <a:rPr lang="en-US" b="1" dirty="0" smtClean="0">
                <a:solidFill>
                  <a:srgbClr val="0066FF"/>
                </a:solidFill>
              </a:rPr>
              <a:t>.</a:t>
            </a:r>
          </a:p>
          <a:p>
            <a:pPr marL="285750" indent="-285750">
              <a:spcBef>
                <a:spcPts val="1000"/>
              </a:spcBef>
              <a:buFont typeface="Wingdings" panose="05000000000000000000" pitchFamily="2" charset="2"/>
              <a:buChar char="v"/>
            </a:pPr>
            <a:r>
              <a:rPr lang="en-US" i="1" dirty="0"/>
              <a:t>Give priority to the use of ester oil for safety reasons. As a backup, work with the ES&amp;H department to find acceptable ways to use other oil solutions if required by modulator performance</a:t>
            </a:r>
            <a:endParaRPr lang="en-US" b="1" i="1" dirty="0" smtClean="0">
              <a:solidFill>
                <a:srgbClr val="0066FF"/>
              </a:solidFill>
            </a:endParaRPr>
          </a:p>
        </p:txBody>
      </p:sp>
      <p:sp>
        <p:nvSpPr>
          <p:cNvPr id="35" name="TextBox 34"/>
          <p:cNvSpPr txBox="1"/>
          <p:nvPr/>
        </p:nvSpPr>
        <p:spPr>
          <a:xfrm>
            <a:off x="146883" y="2813154"/>
            <a:ext cx="8790086" cy="3693319"/>
          </a:xfrm>
          <a:prstGeom prst="rect">
            <a:avLst/>
          </a:prstGeom>
          <a:noFill/>
        </p:spPr>
        <p:txBody>
          <a:bodyPr wrap="square" rtlCol="0">
            <a:spAutoFit/>
          </a:bodyPr>
          <a:lstStyle/>
          <a:p>
            <a:r>
              <a:rPr lang="en-GB" b="1" u="sng" dirty="0" smtClean="0"/>
              <a:t>Answer</a:t>
            </a:r>
            <a:r>
              <a:rPr lang="en-GB" dirty="0" smtClean="0"/>
              <a:t>: </a:t>
            </a:r>
            <a:r>
              <a:rPr lang="en-GB" b="1" dirty="0" smtClean="0">
                <a:solidFill>
                  <a:srgbClr val="00E100"/>
                </a:solidFill>
              </a:rPr>
              <a:t>Done</a:t>
            </a:r>
          </a:p>
          <a:p>
            <a:pPr marL="285750" indent="-285750">
              <a:buFontTx/>
              <a:buChar char="-"/>
            </a:pPr>
            <a:r>
              <a:rPr lang="en-GB" dirty="0" smtClean="0"/>
              <a:t>The utilisation of ester oil for safety reasons was tried out to the maximum possible extent;</a:t>
            </a:r>
          </a:p>
          <a:p>
            <a:pPr marL="285750" indent="-285750">
              <a:buFontTx/>
              <a:buChar char="-"/>
            </a:pPr>
            <a:r>
              <a:rPr lang="en-GB" dirty="0" smtClean="0"/>
              <a:t>However, it was found that above 100kV, the electrical insulation is not reliable. Tests were carried out with the full scale HV module (see report from David Anderson) and breakdown was found at about 100kV during </a:t>
            </a:r>
            <a:r>
              <a:rPr lang="en-GB" dirty="0" err="1" smtClean="0"/>
              <a:t>Hipot</a:t>
            </a:r>
            <a:r>
              <a:rPr lang="en-GB" dirty="0" smtClean="0"/>
              <a:t> testing. With mineral, similar </a:t>
            </a:r>
            <a:r>
              <a:rPr lang="en-GB" dirty="0" err="1" smtClean="0"/>
              <a:t>Hipot</a:t>
            </a:r>
            <a:r>
              <a:rPr lang="en-GB" dirty="0" smtClean="0"/>
              <a:t> tests resulted in successful insulation tests up to 140kVdc/1 min;</a:t>
            </a:r>
          </a:p>
          <a:p>
            <a:pPr marL="285750" indent="-285750">
              <a:buFontTx/>
              <a:buChar char="-"/>
            </a:pPr>
            <a:r>
              <a:rPr lang="en-GB" dirty="0" err="1" smtClean="0"/>
              <a:t>SwissFEL</a:t>
            </a:r>
            <a:r>
              <a:rPr lang="en-GB" dirty="0" smtClean="0"/>
              <a:t> initially planned to also use MIDEL 7131 in their modulators, but were forced to change back to Mineral oil after initial testing;</a:t>
            </a:r>
          </a:p>
          <a:p>
            <a:pPr marL="285750" indent="-285750">
              <a:buFontTx/>
              <a:buChar char="-"/>
            </a:pPr>
            <a:r>
              <a:rPr lang="en-GB" dirty="0" smtClean="0"/>
              <a:t>Very detailed documentation was published since 6 years ago, clearly identifying a huge reduction of voltage breakdown strength of MIDEL7131 </a:t>
            </a:r>
            <a:r>
              <a:rPr lang="en-GB" dirty="0" err="1" smtClean="0"/>
              <a:t>wrt</a:t>
            </a:r>
            <a:r>
              <a:rPr lang="en-GB" dirty="0" smtClean="0"/>
              <a:t> Mineral oil, particularly with non homogeneous electrode surfaces and negative polarities;</a:t>
            </a:r>
          </a:p>
          <a:p>
            <a:pPr marL="285750" indent="-285750">
              <a:buFontTx/>
              <a:buChar char="-"/>
            </a:pPr>
            <a:r>
              <a:rPr lang="en-GB" dirty="0" smtClean="0"/>
              <a:t>David Anderson, from SNS, also reported several issues with their ester oil.</a:t>
            </a:r>
          </a:p>
        </p:txBody>
      </p:sp>
    </p:spTree>
    <p:extLst>
      <p:ext uri="{BB962C8B-B14F-4D97-AF65-F5344CB8AC3E}">
        <p14:creationId xmlns:p14="http://schemas.microsoft.com/office/powerpoint/2010/main" val="387756618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sv-SE"/>
          </a:p>
        </p:txBody>
      </p:sp>
      <p:sp>
        <p:nvSpPr>
          <p:cNvPr id="32" name="Title 1"/>
          <p:cNvSpPr txBox="1">
            <a:spLocks/>
          </p:cNvSpPr>
          <p:nvPr/>
        </p:nvSpPr>
        <p:spPr>
          <a:xfrm>
            <a:off x="146883" y="143933"/>
            <a:ext cx="7007015" cy="115146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Answers to PDR recommendations</a:t>
            </a:r>
          </a:p>
        </p:txBody>
      </p:sp>
      <p:sp>
        <p:nvSpPr>
          <p:cNvPr id="4" name="TextBox 3"/>
          <p:cNvSpPr txBox="1"/>
          <p:nvPr/>
        </p:nvSpPr>
        <p:spPr>
          <a:xfrm>
            <a:off x="77873" y="1453206"/>
            <a:ext cx="8859096" cy="1605568"/>
          </a:xfrm>
          <a:prstGeom prst="rect">
            <a:avLst/>
          </a:prstGeom>
          <a:noFill/>
        </p:spPr>
        <p:txBody>
          <a:bodyPr wrap="square" rtlCol="0">
            <a:spAutoFit/>
          </a:bodyPr>
          <a:lstStyle/>
          <a:p>
            <a:pPr marL="285750" indent="-285750">
              <a:spcBef>
                <a:spcPts val="1000"/>
              </a:spcBef>
              <a:buFont typeface="Wingdings" panose="05000000000000000000" pitchFamily="2" charset="2"/>
              <a:buChar char="Ø"/>
            </a:pPr>
            <a:r>
              <a:rPr lang="en-US" b="1" dirty="0">
                <a:solidFill>
                  <a:srgbClr val="0066FF"/>
                </a:solidFill>
              </a:rPr>
              <a:t>[JIRA] (ADR-194) Repeat the test of the reduced scale prototype using ester oil installed under vacuum conditions</a:t>
            </a:r>
            <a:r>
              <a:rPr lang="en-US" b="1" dirty="0" smtClean="0">
                <a:solidFill>
                  <a:srgbClr val="0066FF"/>
                </a:solidFill>
              </a:rPr>
              <a:t>.</a:t>
            </a:r>
          </a:p>
          <a:p>
            <a:pPr marL="285750" indent="-285750">
              <a:spcBef>
                <a:spcPts val="1000"/>
              </a:spcBef>
              <a:buFont typeface="Wingdings" panose="05000000000000000000" pitchFamily="2" charset="2"/>
              <a:buChar char="v"/>
            </a:pPr>
            <a:r>
              <a:rPr lang="en-US" i="1" dirty="0" smtClean="0"/>
              <a:t>Give </a:t>
            </a:r>
            <a:r>
              <a:rPr lang="en-US" i="1" dirty="0"/>
              <a:t>priority to the use of ester oil for safety reasons. As a backup, work with the ES&amp;H department to find acceptable ways to use other oil solutions if required by modulator performance</a:t>
            </a:r>
            <a:endParaRPr lang="en-US" b="1" i="1" dirty="0" smtClean="0">
              <a:solidFill>
                <a:srgbClr val="0066FF"/>
              </a:solidFill>
            </a:endParaRPr>
          </a:p>
        </p:txBody>
      </p:sp>
      <p:sp>
        <p:nvSpPr>
          <p:cNvPr id="35" name="TextBox 34"/>
          <p:cNvSpPr txBox="1"/>
          <p:nvPr/>
        </p:nvSpPr>
        <p:spPr>
          <a:xfrm>
            <a:off x="146883" y="2986152"/>
            <a:ext cx="8790086" cy="1754326"/>
          </a:xfrm>
          <a:prstGeom prst="rect">
            <a:avLst/>
          </a:prstGeom>
          <a:noFill/>
        </p:spPr>
        <p:txBody>
          <a:bodyPr wrap="square" rtlCol="0">
            <a:spAutoFit/>
          </a:bodyPr>
          <a:lstStyle/>
          <a:p>
            <a:r>
              <a:rPr lang="en-GB" b="1" u="sng" dirty="0" smtClean="0"/>
              <a:t>Answer</a:t>
            </a:r>
            <a:r>
              <a:rPr lang="en-GB" dirty="0" smtClean="0"/>
              <a:t>: </a:t>
            </a:r>
            <a:r>
              <a:rPr lang="en-GB" b="1" dirty="0" smtClean="0">
                <a:solidFill>
                  <a:srgbClr val="FFC000"/>
                </a:solidFill>
              </a:rPr>
              <a:t>Ongoing</a:t>
            </a:r>
          </a:p>
          <a:p>
            <a:pPr marL="285750" indent="-285750">
              <a:buFontTx/>
              <a:buChar char="-"/>
            </a:pPr>
            <a:r>
              <a:rPr lang="en-GB" dirty="0" smtClean="0"/>
              <a:t>We consider this would have been good to do;</a:t>
            </a:r>
          </a:p>
          <a:p>
            <a:pPr marL="285750" indent="-285750">
              <a:buFontTx/>
              <a:buChar char="-"/>
            </a:pPr>
            <a:r>
              <a:rPr lang="en-GB" dirty="0" smtClean="0"/>
              <a:t>Not done due to lack of time;</a:t>
            </a:r>
          </a:p>
          <a:p>
            <a:pPr marL="285750" indent="-285750">
              <a:buFontTx/>
              <a:buChar char="-"/>
            </a:pPr>
            <a:r>
              <a:rPr lang="en-GB" dirty="0" smtClean="0"/>
              <a:t>Instead, it was given priority to the utilisation of mineral oil for the modulators to be installed in the machine;</a:t>
            </a:r>
          </a:p>
          <a:p>
            <a:pPr marL="285750" indent="-285750">
              <a:buFontTx/>
              <a:buChar char="-"/>
            </a:pPr>
            <a:r>
              <a:rPr lang="en-GB" dirty="0" smtClean="0"/>
              <a:t>Discussions with ES&amp;H have been initiated;</a:t>
            </a:r>
          </a:p>
        </p:txBody>
      </p:sp>
    </p:spTree>
    <p:extLst>
      <p:ext uri="{BB962C8B-B14F-4D97-AF65-F5344CB8AC3E}">
        <p14:creationId xmlns:p14="http://schemas.microsoft.com/office/powerpoint/2010/main" val="2462634357"/>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sv-SE"/>
          </a:p>
        </p:txBody>
      </p:sp>
      <p:sp>
        <p:nvSpPr>
          <p:cNvPr id="32" name="Title 1"/>
          <p:cNvSpPr txBox="1">
            <a:spLocks/>
          </p:cNvSpPr>
          <p:nvPr/>
        </p:nvSpPr>
        <p:spPr>
          <a:xfrm>
            <a:off x="146883" y="143933"/>
            <a:ext cx="7007015" cy="115146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Answers to PDR recommendations</a:t>
            </a:r>
          </a:p>
        </p:txBody>
      </p:sp>
      <p:sp>
        <p:nvSpPr>
          <p:cNvPr id="4" name="TextBox 3"/>
          <p:cNvSpPr txBox="1"/>
          <p:nvPr/>
        </p:nvSpPr>
        <p:spPr>
          <a:xfrm>
            <a:off x="77873" y="1453206"/>
            <a:ext cx="8859096" cy="1605568"/>
          </a:xfrm>
          <a:prstGeom prst="rect">
            <a:avLst/>
          </a:prstGeom>
          <a:noFill/>
        </p:spPr>
        <p:txBody>
          <a:bodyPr wrap="square" rtlCol="0">
            <a:spAutoFit/>
          </a:bodyPr>
          <a:lstStyle/>
          <a:p>
            <a:pPr marL="285750" indent="-285750">
              <a:spcBef>
                <a:spcPts val="1000"/>
              </a:spcBef>
              <a:buFont typeface="Wingdings" panose="05000000000000000000" pitchFamily="2" charset="2"/>
              <a:buChar char="Ø"/>
            </a:pPr>
            <a:r>
              <a:rPr lang="en-US" b="1" dirty="0">
                <a:solidFill>
                  <a:srgbClr val="0066FF"/>
                </a:solidFill>
              </a:rPr>
              <a:t>[JIRA] (ADR-195) Fabricate a prototype and demonstrate the ability of the module to </a:t>
            </a:r>
            <a:r>
              <a:rPr lang="en-US" b="1" dirty="0" err="1">
                <a:solidFill>
                  <a:srgbClr val="0066FF"/>
                </a:solidFill>
              </a:rPr>
              <a:t>hipot</a:t>
            </a:r>
            <a:r>
              <a:rPr lang="en-US" b="1" dirty="0">
                <a:solidFill>
                  <a:srgbClr val="0066FF"/>
                </a:solidFill>
              </a:rPr>
              <a:t> to conservative values under oil</a:t>
            </a:r>
            <a:r>
              <a:rPr lang="en-US" b="1" dirty="0" smtClean="0">
                <a:solidFill>
                  <a:srgbClr val="0066FF"/>
                </a:solidFill>
              </a:rPr>
              <a:t>.</a:t>
            </a:r>
          </a:p>
          <a:p>
            <a:pPr marL="285750" indent="-285750">
              <a:spcBef>
                <a:spcPts val="1000"/>
              </a:spcBef>
              <a:buFont typeface="Wingdings" panose="05000000000000000000" pitchFamily="2" charset="2"/>
              <a:buChar char="v"/>
            </a:pPr>
            <a:r>
              <a:rPr lang="en-US" i="1" dirty="0"/>
              <a:t>30% additional clearance was added to the HV module clearances based on prototype </a:t>
            </a:r>
            <a:r>
              <a:rPr lang="en-US" i="1" dirty="0" err="1"/>
              <a:t>hipotting</a:t>
            </a:r>
            <a:r>
              <a:rPr lang="en-US" i="1" dirty="0"/>
              <a:t> results. Fabricate a prototype and demonstrate the ability of the module to </a:t>
            </a:r>
            <a:r>
              <a:rPr lang="en-US" i="1" dirty="0" err="1"/>
              <a:t>hipot</a:t>
            </a:r>
            <a:r>
              <a:rPr lang="en-US" i="1" dirty="0"/>
              <a:t> to conservative values under oil</a:t>
            </a:r>
            <a:endParaRPr lang="en-US" b="1" i="1" dirty="0" smtClean="0">
              <a:solidFill>
                <a:srgbClr val="0066FF"/>
              </a:solidFill>
            </a:endParaRPr>
          </a:p>
        </p:txBody>
      </p:sp>
      <p:sp>
        <p:nvSpPr>
          <p:cNvPr id="35" name="TextBox 34"/>
          <p:cNvSpPr txBox="1"/>
          <p:nvPr/>
        </p:nvSpPr>
        <p:spPr>
          <a:xfrm>
            <a:off x="146883" y="2986152"/>
            <a:ext cx="8790086" cy="3693319"/>
          </a:xfrm>
          <a:prstGeom prst="rect">
            <a:avLst/>
          </a:prstGeom>
          <a:noFill/>
        </p:spPr>
        <p:txBody>
          <a:bodyPr wrap="square" rtlCol="0">
            <a:spAutoFit/>
          </a:bodyPr>
          <a:lstStyle/>
          <a:p>
            <a:r>
              <a:rPr lang="en-GB" b="1" u="sng" dirty="0" smtClean="0"/>
              <a:t>Answer</a:t>
            </a:r>
            <a:r>
              <a:rPr lang="en-GB" dirty="0" smtClean="0"/>
              <a:t>: </a:t>
            </a:r>
            <a:r>
              <a:rPr lang="en-GB" b="1" dirty="0" smtClean="0">
                <a:solidFill>
                  <a:srgbClr val="00E100"/>
                </a:solidFill>
              </a:rPr>
              <a:t>Done</a:t>
            </a:r>
          </a:p>
          <a:p>
            <a:pPr marL="285750" indent="-285750">
              <a:buFontTx/>
              <a:buChar char="-"/>
            </a:pPr>
            <a:r>
              <a:rPr lang="en-GB" dirty="0" smtClean="0"/>
              <a:t>A full scale HV module was built according to final drawings;</a:t>
            </a:r>
          </a:p>
          <a:p>
            <a:pPr marL="285750" indent="-285750">
              <a:buFontTx/>
              <a:buChar char="-"/>
            </a:pPr>
            <a:r>
              <a:rPr lang="en-GB" dirty="0" smtClean="0"/>
              <a:t>David Anderson was invited and accepted to lead the testing at LTH, TS1, in order to have an independent assessment;</a:t>
            </a:r>
          </a:p>
          <a:p>
            <a:pPr marL="285750" indent="-285750">
              <a:buFontTx/>
              <a:buChar char="-"/>
            </a:pPr>
            <a:r>
              <a:rPr lang="en-GB" dirty="0" smtClean="0"/>
              <a:t>A test report was written by David Anderson (see annexes);</a:t>
            </a:r>
          </a:p>
          <a:p>
            <a:pPr marL="285750" indent="-285750">
              <a:buFontTx/>
              <a:buChar char="-"/>
            </a:pPr>
            <a:r>
              <a:rPr lang="en-GB" dirty="0" smtClean="0"/>
              <a:t>Two main issues were found and needed correction:</a:t>
            </a:r>
          </a:p>
          <a:p>
            <a:pPr marL="742950" lvl="1" indent="-285750">
              <a:buFontTx/>
              <a:buChar char="-"/>
            </a:pPr>
            <a:r>
              <a:rPr lang="en-GB" dirty="0" err="1" smtClean="0"/>
              <a:t>Hipot</a:t>
            </a:r>
            <a:r>
              <a:rPr lang="en-GB" dirty="0" smtClean="0"/>
              <a:t> testing did not pass the specifications (150kVdc/1 min) due to spark between the HV box corner and the HV transformer primary terminal leads at 145kVdc/0.5min.</a:t>
            </a:r>
          </a:p>
          <a:p>
            <a:pPr marL="1257300" lvl="2" indent="-342900">
              <a:buFont typeface="Wingdings" panose="05000000000000000000" pitchFamily="2" charset="2"/>
              <a:buChar char="ü"/>
            </a:pPr>
            <a:r>
              <a:rPr lang="en-GB" u="sng" dirty="0" smtClean="0"/>
              <a:t>Corrected by shielding the leads</a:t>
            </a:r>
            <a:r>
              <a:rPr lang="en-GB" dirty="0" smtClean="0"/>
              <a:t>;</a:t>
            </a:r>
            <a:endParaRPr lang="en-GB" dirty="0"/>
          </a:p>
          <a:p>
            <a:pPr marL="742950" lvl="1" indent="-285750">
              <a:buFontTx/>
              <a:buChar char="-"/>
            </a:pPr>
            <a:r>
              <a:rPr lang="en-GB" dirty="0" smtClean="0"/>
              <a:t>Overheating of the oil on the region of the HV rectifier bridge.</a:t>
            </a:r>
          </a:p>
          <a:p>
            <a:pPr marL="1200150" lvl="2" indent="-285750">
              <a:buFont typeface="Wingdings" panose="05000000000000000000" pitchFamily="2" charset="2"/>
              <a:buChar char="ü"/>
            </a:pPr>
            <a:r>
              <a:rPr lang="en-GB" dirty="0" smtClean="0"/>
              <a:t>Corrected by adding extra oil forced circulation inside the HV rectifier box</a:t>
            </a:r>
          </a:p>
          <a:p>
            <a:pPr lvl="1"/>
            <a:r>
              <a:rPr lang="en-GB" b="1" u="sng" dirty="0" smtClean="0"/>
              <a:t>- See presentation on session 3.2</a:t>
            </a:r>
          </a:p>
        </p:txBody>
      </p:sp>
    </p:spTree>
    <p:extLst>
      <p:ext uri="{BB962C8B-B14F-4D97-AF65-F5344CB8AC3E}">
        <p14:creationId xmlns:p14="http://schemas.microsoft.com/office/powerpoint/2010/main" val="317283456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sv-SE"/>
          </a:p>
        </p:txBody>
      </p:sp>
      <p:sp>
        <p:nvSpPr>
          <p:cNvPr id="32" name="Title 1"/>
          <p:cNvSpPr txBox="1">
            <a:spLocks/>
          </p:cNvSpPr>
          <p:nvPr/>
        </p:nvSpPr>
        <p:spPr>
          <a:xfrm>
            <a:off x="146883" y="143933"/>
            <a:ext cx="7007015" cy="115146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Answers to PDR recommendations</a:t>
            </a:r>
          </a:p>
        </p:txBody>
      </p:sp>
      <p:sp>
        <p:nvSpPr>
          <p:cNvPr id="4" name="TextBox 3"/>
          <p:cNvSpPr txBox="1"/>
          <p:nvPr/>
        </p:nvSpPr>
        <p:spPr>
          <a:xfrm>
            <a:off x="77873" y="1453206"/>
            <a:ext cx="8859096" cy="1328569"/>
          </a:xfrm>
          <a:prstGeom prst="rect">
            <a:avLst/>
          </a:prstGeom>
          <a:noFill/>
        </p:spPr>
        <p:txBody>
          <a:bodyPr wrap="square" rtlCol="0">
            <a:spAutoFit/>
          </a:bodyPr>
          <a:lstStyle/>
          <a:p>
            <a:pPr marL="285750" indent="-285750">
              <a:spcBef>
                <a:spcPts val="1000"/>
              </a:spcBef>
              <a:buFont typeface="Wingdings" panose="05000000000000000000" pitchFamily="2" charset="2"/>
              <a:buChar char="Ø"/>
            </a:pPr>
            <a:r>
              <a:rPr lang="en-US" b="1" dirty="0">
                <a:solidFill>
                  <a:srgbClr val="0066FF"/>
                </a:solidFill>
              </a:rPr>
              <a:t>[JIRA] (ADR-196) Develop a strategy for repair</a:t>
            </a:r>
            <a:r>
              <a:rPr lang="en-US" b="1" dirty="0" smtClean="0">
                <a:solidFill>
                  <a:srgbClr val="0066FF"/>
                </a:solidFill>
              </a:rPr>
              <a:t>.</a:t>
            </a:r>
          </a:p>
          <a:p>
            <a:pPr marL="285750" indent="-285750">
              <a:spcBef>
                <a:spcPts val="1000"/>
              </a:spcBef>
              <a:buFont typeface="Wingdings" panose="05000000000000000000" pitchFamily="2" charset="2"/>
              <a:buChar char="v"/>
            </a:pPr>
            <a:r>
              <a:rPr lang="en-US" i="1" dirty="0"/>
              <a:t>Develop a strategy for repair of equipment, subsystems and components. Utilize the results from the RAMI analysis to estimate the probability of failure and ensure the design layout supports minimizing the mean time to repair.</a:t>
            </a:r>
            <a:endParaRPr lang="en-US" b="1" i="1" dirty="0" smtClean="0">
              <a:solidFill>
                <a:srgbClr val="0066FF"/>
              </a:solidFill>
            </a:endParaRPr>
          </a:p>
        </p:txBody>
      </p:sp>
      <p:sp>
        <p:nvSpPr>
          <p:cNvPr id="35" name="TextBox 34"/>
          <p:cNvSpPr txBox="1"/>
          <p:nvPr/>
        </p:nvSpPr>
        <p:spPr>
          <a:xfrm>
            <a:off x="0" y="2652513"/>
            <a:ext cx="9143999" cy="4293483"/>
          </a:xfrm>
          <a:prstGeom prst="rect">
            <a:avLst/>
          </a:prstGeom>
          <a:noFill/>
        </p:spPr>
        <p:txBody>
          <a:bodyPr wrap="square" rtlCol="0">
            <a:spAutoFit/>
          </a:bodyPr>
          <a:lstStyle/>
          <a:p>
            <a:r>
              <a:rPr lang="en-GB" b="1" u="sng" dirty="0" smtClean="0"/>
              <a:t>Answer</a:t>
            </a:r>
            <a:r>
              <a:rPr lang="en-GB" dirty="0" smtClean="0"/>
              <a:t>: </a:t>
            </a:r>
            <a:r>
              <a:rPr lang="en-GB" b="1" dirty="0" smtClean="0">
                <a:solidFill>
                  <a:srgbClr val="00E100"/>
                </a:solidFill>
              </a:rPr>
              <a:t>Done</a:t>
            </a:r>
          </a:p>
          <a:p>
            <a:pPr marL="285750" indent="-285750">
              <a:buFontTx/>
              <a:buChar char="-"/>
            </a:pPr>
            <a:r>
              <a:rPr lang="en-GB" sz="1500" dirty="0" smtClean="0"/>
              <a:t>The topology is modular. Each module weights less than 250kg;</a:t>
            </a:r>
          </a:p>
          <a:p>
            <a:pPr marL="285750" indent="-285750">
              <a:buFontTx/>
              <a:buChar char="-"/>
            </a:pPr>
            <a:r>
              <a:rPr lang="en-GB" sz="1500" dirty="0" smtClean="0"/>
              <a:t>In case of a failure in one component/sub-system, only this one needs to be exchanged ;</a:t>
            </a:r>
          </a:p>
          <a:p>
            <a:pPr marL="285750" indent="-285750">
              <a:buFontTx/>
              <a:buChar char="-"/>
            </a:pPr>
            <a:r>
              <a:rPr lang="en-GB" sz="1500" dirty="0" smtClean="0"/>
              <a:t>The placement of components on the LV power conversion cabinet was made in order to reduce MTTR and maximize availability:</a:t>
            </a:r>
          </a:p>
          <a:p>
            <a:pPr marL="742950" lvl="1" indent="-285750">
              <a:buFontTx/>
              <a:buChar char="-"/>
            </a:pPr>
            <a:r>
              <a:rPr lang="en-GB" sz="1500" dirty="0" smtClean="0"/>
              <a:t>The most sensitive components  (that fail more often) were placed immediately in front of the doors;</a:t>
            </a:r>
          </a:p>
          <a:p>
            <a:pPr marL="742950" lvl="1" indent="-285750">
              <a:buFontTx/>
              <a:buChar char="-"/>
            </a:pPr>
            <a:r>
              <a:rPr lang="en-GB" sz="1500" dirty="0" smtClean="0"/>
              <a:t>The passive components (inductors, resistors, capacitors, contactors, etc.) were placed behind, since these fail much less often;</a:t>
            </a:r>
          </a:p>
          <a:p>
            <a:pPr marL="742950" lvl="1" indent="-285750">
              <a:buFontTx/>
              <a:buChar char="-"/>
            </a:pPr>
            <a:r>
              <a:rPr lang="en-GB" sz="1500" dirty="0" smtClean="0"/>
              <a:t>The HV oil tank can easily be slide out/in for easy access for repair. All the components inside the tank are assembled into a frame that can be lifted from the tank;</a:t>
            </a:r>
          </a:p>
          <a:p>
            <a:pPr marL="742950" lvl="1" indent="-285750">
              <a:buFontTx/>
              <a:buChar char="-"/>
            </a:pPr>
            <a:r>
              <a:rPr lang="en-GB" sz="1500" dirty="0" smtClean="0"/>
              <a:t>Complete modulator can be easily removed and transported as a single unit. Embedded wheels;</a:t>
            </a:r>
          </a:p>
          <a:p>
            <a:pPr marL="742950" lvl="1" indent="-285750">
              <a:buFontTx/>
              <a:buChar char="-"/>
            </a:pPr>
            <a:r>
              <a:rPr lang="en-GB" sz="1500" dirty="0" smtClean="0"/>
              <a:t>Spare parts deployed in 3 stages:</a:t>
            </a:r>
          </a:p>
          <a:p>
            <a:pPr marL="1257300" lvl="2" indent="-342900">
              <a:buFont typeface="+mj-lt"/>
              <a:buAutoNum type="arabicPeriod"/>
            </a:pPr>
            <a:r>
              <a:rPr lang="en-GB" sz="1500" dirty="0" smtClean="0"/>
              <a:t>complete modulators ready to go;</a:t>
            </a:r>
          </a:p>
          <a:p>
            <a:pPr marL="1257300" lvl="2" indent="-342900">
              <a:buFont typeface="+mj-lt"/>
              <a:buAutoNum type="arabicPeriod"/>
            </a:pPr>
            <a:r>
              <a:rPr lang="en-GB" sz="1500" dirty="0"/>
              <a:t>s</a:t>
            </a:r>
            <a:r>
              <a:rPr lang="en-GB" sz="1500" dirty="0" smtClean="0"/>
              <a:t>ub-assemblies ready to install: H-bridge power stacks; AC/DC+DC/DC power stacks; HV modules; Control crates;</a:t>
            </a:r>
          </a:p>
          <a:p>
            <a:pPr marL="1257300" lvl="2" indent="-342900">
              <a:buFont typeface="+mj-lt"/>
              <a:buAutoNum type="arabicPeriod"/>
            </a:pPr>
            <a:r>
              <a:rPr lang="en-GB" sz="1500" dirty="0"/>
              <a:t>i</a:t>
            </a:r>
            <a:r>
              <a:rPr lang="en-GB" sz="1500" dirty="0" smtClean="0"/>
              <a:t>ndividual components: Control modules, PCB’s, resistors, inductors, capacitors, IGBT modules, IGBT drivers, current sensors, voltage sensors, contactors, relays, valves, pumps, flowmeters, HV rectifier bridges, HV inductors, etc.	</a:t>
            </a:r>
            <a:r>
              <a:rPr lang="en-GB" sz="1500" b="1" u="sng" dirty="0" smtClean="0"/>
              <a:t>see presentation in Session 4.3</a:t>
            </a:r>
          </a:p>
        </p:txBody>
      </p:sp>
    </p:spTree>
    <p:extLst>
      <p:ext uri="{BB962C8B-B14F-4D97-AF65-F5344CB8AC3E}">
        <p14:creationId xmlns:p14="http://schemas.microsoft.com/office/powerpoint/2010/main" val="2713139084"/>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sv-SE"/>
          </a:p>
        </p:txBody>
      </p:sp>
      <p:sp>
        <p:nvSpPr>
          <p:cNvPr id="32" name="Title 1"/>
          <p:cNvSpPr txBox="1">
            <a:spLocks/>
          </p:cNvSpPr>
          <p:nvPr/>
        </p:nvSpPr>
        <p:spPr>
          <a:xfrm>
            <a:off x="146883" y="143933"/>
            <a:ext cx="7007015" cy="115146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Answers to PDR recommendations</a:t>
            </a:r>
          </a:p>
        </p:txBody>
      </p:sp>
      <p:sp>
        <p:nvSpPr>
          <p:cNvPr id="4" name="TextBox 3"/>
          <p:cNvSpPr txBox="1"/>
          <p:nvPr/>
        </p:nvSpPr>
        <p:spPr>
          <a:xfrm>
            <a:off x="77873" y="1453206"/>
            <a:ext cx="8859096" cy="1882567"/>
          </a:xfrm>
          <a:prstGeom prst="rect">
            <a:avLst/>
          </a:prstGeom>
          <a:noFill/>
        </p:spPr>
        <p:txBody>
          <a:bodyPr wrap="square" rtlCol="0">
            <a:spAutoFit/>
          </a:bodyPr>
          <a:lstStyle/>
          <a:p>
            <a:pPr marL="285750" indent="-285750">
              <a:spcBef>
                <a:spcPts val="1000"/>
              </a:spcBef>
              <a:buFont typeface="Wingdings" panose="05000000000000000000" pitchFamily="2" charset="2"/>
              <a:buChar char="Ø"/>
            </a:pPr>
            <a:r>
              <a:rPr lang="en-US" b="1" dirty="0">
                <a:solidFill>
                  <a:srgbClr val="0066FF"/>
                </a:solidFill>
              </a:rPr>
              <a:t>[JIRA] (ADR-197) Consider increasing the sampling rate for the analog signal acquisition 	</a:t>
            </a:r>
            <a:r>
              <a:rPr lang="en-US" b="1" dirty="0" smtClean="0">
                <a:solidFill>
                  <a:srgbClr val="0066FF"/>
                </a:solidFill>
              </a:rPr>
              <a:t>system</a:t>
            </a:r>
          </a:p>
          <a:p>
            <a:pPr marL="285750" indent="-285750">
              <a:spcBef>
                <a:spcPts val="1000"/>
              </a:spcBef>
              <a:buFont typeface="Wingdings" panose="05000000000000000000" pitchFamily="2" charset="2"/>
              <a:buChar char="v"/>
            </a:pPr>
            <a:r>
              <a:rPr lang="en-US" i="1" dirty="0"/>
              <a:t>Consider increasing the sampling rate for the analog signal acquisition system. 100 </a:t>
            </a:r>
            <a:r>
              <a:rPr lang="en-US" i="1" dirty="0" err="1"/>
              <a:t>kSa</a:t>
            </a:r>
            <a:r>
              <a:rPr lang="en-US" i="1" dirty="0"/>
              <a:t>/s may alias important information that may compromise troubleshooting. Consider buffering data locally, storing data files locally after fault events and time-stamping fault events to aide in troubleshooting while equipment is in </a:t>
            </a:r>
            <a:r>
              <a:rPr lang="en-US" i="1" dirty="0" smtClean="0"/>
              <a:t>operation.</a:t>
            </a:r>
            <a:endParaRPr lang="en-US" b="1" i="1" dirty="0" smtClean="0">
              <a:solidFill>
                <a:srgbClr val="0066FF"/>
              </a:solidFill>
            </a:endParaRPr>
          </a:p>
        </p:txBody>
      </p:sp>
      <p:sp>
        <p:nvSpPr>
          <p:cNvPr id="35" name="TextBox 34"/>
          <p:cNvSpPr txBox="1"/>
          <p:nvPr/>
        </p:nvSpPr>
        <p:spPr>
          <a:xfrm>
            <a:off x="146884" y="3307434"/>
            <a:ext cx="8790086" cy="3139321"/>
          </a:xfrm>
          <a:prstGeom prst="rect">
            <a:avLst/>
          </a:prstGeom>
          <a:noFill/>
        </p:spPr>
        <p:txBody>
          <a:bodyPr wrap="square" rtlCol="0">
            <a:spAutoFit/>
          </a:bodyPr>
          <a:lstStyle/>
          <a:p>
            <a:r>
              <a:rPr lang="en-GB" b="1" u="sng" dirty="0" smtClean="0"/>
              <a:t>Answer</a:t>
            </a:r>
            <a:r>
              <a:rPr lang="en-GB" dirty="0" smtClean="0"/>
              <a:t>: </a:t>
            </a:r>
            <a:r>
              <a:rPr lang="en-GB" b="1" dirty="0" smtClean="0">
                <a:solidFill>
                  <a:srgbClr val="00E100"/>
                </a:solidFill>
              </a:rPr>
              <a:t>Done</a:t>
            </a:r>
          </a:p>
          <a:p>
            <a:pPr marL="285750" indent="-285750">
              <a:buFontTx/>
              <a:buChar char="-"/>
            </a:pPr>
            <a:r>
              <a:rPr lang="en-GB" dirty="0" smtClean="0"/>
              <a:t>The sampling rate of the primary currents on the HVHF transformers and of the HV output signal have been increased from 100kSa/s to 1MSa/s. These are the fastest signals of the entire modulator;</a:t>
            </a:r>
          </a:p>
          <a:p>
            <a:pPr marL="285750" indent="-285750">
              <a:buFontTx/>
              <a:buChar char="-"/>
            </a:pPr>
            <a:r>
              <a:rPr lang="en-GB" dirty="0" smtClean="0"/>
              <a:t>Buffering will be done locally on the modulator controller in a circular buffer;</a:t>
            </a:r>
          </a:p>
          <a:p>
            <a:pPr marL="285750" indent="-285750">
              <a:buFontTx/>
              <a:buChar char="-"/>
            </a:pPr>
            <a:r>
              <a:rPr lang="en-GB" dirty="0" smtClean="0"/>
              <a:t>The local buffers will be frozen in case of an event, but the stored data must be pushed out via the Ethernet port to ICS after the fault since the controller does not have local data files storage and time stamping capacity. This is however found to be sufficient;</a:t>
            </a:r>
          </a:p>
          <a:p>
            <a:pPr marL="285750" indent="-285750">
              <a:buFontTx/>
              <a:buChar char="-"/>
            </a:pPr>
            <a:r>
              <a:rPr lang="en-GB" dirty="0" smtClean="0"/>
              <a:t>A set of variables, status and waveforms will be made available in the internal registers and circular buffers ;</a:t>
            </a:r>
          </a:p>
          <a:p>
            <a:pPr marL="285750" indent="-285750">
              <a:buFontTx/>
              <a:buChar char="-"/>
            </a:pPr>
            <a:r>
              <a:rPr lang="en-GB" b="1" u="sng" dirty="0" smtClean="0"/>
              <a:t>See presentation in session 3.4</a:t>
            </a:r>
          </a:p>
        </p:txBody>
      </p:sp>
    </p:spTree>
    <p:extLst>
      <p:ext uri="{BB962C8B-B14F-4D97-AF65-F5344CB8AC3E}">
        <p14:creationId xmlns:p14="http://schemas.microsoft.com/office/powerpoint/2010/main" val="144307690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sv-SE"/>
          </a:p>
        </p:txBody>
      </p:sp>
      <p:sp>
        <p:nvSpPr>
          <p:cNvPr id="32" name="Title 1"/>
          <p:cNvSpPr txBox="1">
            <a:spLocks/>
          </p:cNvSpPr>
          <p:nvPr/>
        </p:nvSpPr>
        <p:spPr>
          <a:xfrm>
            <a:off x="146883" y="143933"/>
            <a:ext cx="7007015" cy="115146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Answers to PDR recommendations</a:t>
            </a:r>
          </a:p>
        </p:txBody>
      </p:sp>
      <p:sp>
        <p:nvSpPr>
          <p:cNvPr id="4" name="TextBox 3"/>
          <p:cNvSpPr txBox="1"/>
          <p:nvPr/>
        </p:nvSpPr>
        <p:spPr>
          <a:xfrm>
            <a:off x="77873" y="1453206"/>
            <a:ext cx="8859096" cy="1328569"/>
          </a:xfrm>
          <a:prstGeom prst="rect">
            <a:avLst/>
          </a:prstGeom>
          <a:noFill/>
        </p:spPr>
        <p:txBody>
          <a:bodyPr wrap="square" rtlCol="0">
            <a:spAutoFit/>
          </a:bodyPr>
          <a:lstStyle/>
          <a:p>
            <a:pPr marL="285750" indent="-285750">
              <a:spcBef>
                <a:spcPts val="1000"/>
              </a:spcBef>
              <a:buFont typeface="Wingdings" panose="05000000000000000000" pitchFamily="2" charset="2"/>
              <a:buChar char="Ø"/>
            </a:pPr>
            <a:r>
              <a:rPr lang="en-US" b="1" dirty="0">
                <a:solidFill>
                  <a:srgbClr val="0066FF"/>
                </a:solidFill>
              </a:rPr>
              <a:t>[JIRA] (ADR-198) Examine and make more explicit the selection of hoses and connectors in the water cooling system</a:t>
            </a:r>
            <a:r>
              <a:rPr lang="en-US" b="1" dirty="0" smtClean="0">
                <a:solidFill>
                  <a:srgbClr val="0066FF"/>
                </a:solidFill>
              </a:rPr>
              <a:t>.</a:t>
            </a:r>
          </a:p>
          <a:p>
            <a:pPr marL="285750" indent="-285750">
              <a:spcBef>
                <a:spcPts val="1000"/>
              </a:spcBef>
              <a:buFont typeface="Wingdings" panose="05000000000000000000" pitchFamily="2" charset="2"/>
              <a:buChar char="v"/>
            </a:pPr>
            <a:r>
              <a:rPr lang="en-US" i="1" dirty="0"/>
              <a:t>Examine and make more explicit the selection of hoses and connectors in the water cooling system</a:t>
            </a:r>
            <a:r>
              <a:rPr lang="en-US" i="1" dirty="0" smtClean="0"/>
              <a:t>.</a:t>
            </a:r>
            <a:endParaRPr lang="en-US" b="1" i="1" dirty="0" smtClean="0">
              <a:solidFill>
                <a:srgbClr val="0066FF"/>
              </a:solidFill>
            </a:endParaRPr>
          </a:p>
        </p:txBody>
      </p:sp>
      <p:sp>
        <p:nvSpPr>
          <p:cNvPr id="35" name="TextBox 34"/>
          <p:cNvSpPr txBox="1"/>
          <p:nvPr/>
        </p:nvSpPr>
        <p:spPr>
          <a:xfrm>
            <a:off x="146884" y="3307434"/>
            <a:ext cx="8790086" cy="2031325"/>
          </a:xfrm>
          <a:prstGeom prst="rect">
            <a:avLst/>
          </a:prstGeom>
          <a:noFill/>
        </p:spPr>
        <p:txBody>
          <a:bodyPr wrap="square" rtlCol="0">
            <a:spAutoFit/>
          </a:bodyPr>
          <a:lstStyle/>
          <a:p>
            <a:r>
              <a:rPr lang="en-GB" b="1" u="sng" dirty="0" smtClean="0"/>
              <a:t>Answer</a:t>
            </a:r>
            <a:r>
              <a:rPr lang="en-GB" dirty="0" smtClean="0"/>
              <a:t>: </a:t>
            </a:r>
            <a:r>
              <a:rPr lang="en-GB" b="1" dirty="0" smtClean="0">
                <a:solidFill>
                  <a:srgbClr val="00E100"/>
                </a:solidFill>
              </a:rPr>
              <a:t>Done</a:t>
            </a:r>
          </a:p>
          <a:p>
            <a:pPr marL="285750" indent="-285750">
              <a:buFontTx/>
              <a:buChar char="-"/>
            </a:pPr>
            <a:r>
              <a:rPr lang="en-GB" dirty="0" smtClean="0"/>
              <a:t>The components of the water cooling circuit have been selected from the most reliable manufacturers (stainless steel manifolds, flowmeters and flow switches from </a:t>
            </a:r>
            <a:r>
              <a:rPr lang="en-GB" dirty="0" err="1" smtClean="0"/>
              <a:t>Eletta</a:t>
            </a:r>
            <a:r>
              <a:rPr lang="en-GB" baseline="30000" dirty="0" err="1" smtClean="0"/>
              <a:t>TM</a:t>
            </a:r>
            <a:r>
              <a:rPr lang="en-GB" dirty="0" smtClean="0"/>
              <a:t>, water hoses and nipples from </a:t>
            </a:r>
            <a:r>
              <a:rPr lang="en-GB" dirty="0" err="1" smtClean="0"/>
              <a:t>Parker</a:t>
            </a:r>
            <a:r>
              <a:rPr lang="en-GB" baseline="30000" dirty="0" err="1" smtClean="0"/>
              <a:t>TM</a:t>
            </a:r>
            <a:r>
              <a:rPr lang="en-GB" dirty="0" smtClean="0"/>
              <a:t> (</a:t>
            </a:r>
            <a:r>
              <a:rPr lang="en-GB" dirty="0"/>
              <a:t>compatible</a:t>
            </a:r>
            <a:r>
              <a:rPr lang="en-GB" dirty="0" smtClean="0"/>
              <a:t>);</a:t>
            </a:r>
          </a:p>
          <a:p>
            <a:pPr marL="285750" indent="-285750">
              <a:buFontTx/>
              <a:buChar char="-"/>
            </a:pPr>
            <a:r>
              <a:rPr lang="en-GB" dirty="0" smtClean="0"/>
              <a:t>Only stainless steel or copper materials are in contact with the water;</a:t>
            </a:r>
          </a:p>
          <a:p>
            <a:pPr marL="285750" indent="-285750">
              <a:buFontTx/>
              <a:buChar char="-"/>
            </a:pPr>
            <a:endParaRPr lang="en-GB" dirty="0"/>
          </a:p>
          <a:p>
            <a:pPr marL="285750" indent="-285750">
              <a:buFontTx/>
              <a:buChar char="-"/>
            </a:pPr>
            <a:r>
              <a:rPr lang="en-GB" b="1" u="sng" dirty="0" smtClean="0"/>
              <a:t>See presentation in session 3.3</a:t>
            </a:r>
          </a:p>
        </p:txBody>
      </p:sp>
    </p:spTree>
    <p:extLst>
      <p:ext uri="{BB962C8B-B14F-4D97-AF65-F5344CB8AC3E}">
        <p14:creationId xmlns:p14="http://schemas.microsoft.com/office/powerpoint/2010/main" val="125875287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sv-SE"/>
          </a:p>
        </p:txBody>
      </p:sp>
      <p:sp>
        <p:nvSpPr>
          <p:cNvPr id="32" name="Title 1"/>
          <p:cNvSpPr txBox="1">
            <a:spLocks/>
          </p:cNvSpPr>
          <p:nvPr/>
        </p:nvSpPr>
        <p:spPr>
          <a:xfrm>
            <a:off x="146883" y="143933"/>
            <a:ext cx="7007015" cy="115146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Answers to PDR recommendations</a:t>
            </a:r>
          </a:p>
        </p:txBody>
      </p:sp>
      <p:sp>
        <p:nvSpPr>
          <p:cNvPr id="4" name="TextBox 3"/>
          <p:cNvSpPr txBox="1"/>
          <p:nvPr/>
        </p:nvSpPr>
        <p:spPr>
          <a:xfrm>
            <a:off x="77873" y="1453206"/>
            <a:ext cx="8859096" cy="1051570"/>
          </a:xfrm>
          <a:prstGeom prst="rect">
            <a:avLst/>
          </a:prstGeom>
          <a:noFill/>
        </p:spPr>
        <p:txBody>
          <a:bodyPr wrap="square" rtlCol="0">
            <a:spAutoFit/>
          </a:bodyPr>
          <a:lstStyle/>
          <a:p>
            <a:pPr marL="285750" indent="-285750">
              <a:spcBef>
                <a:spcPts val="1000"/>
              </a:spcBef>
              <a:buFont typeface="Wingdings" panose="05000000000000000000" pitchFamily="2" charset="2"/>
              <a:buChar char="Ø"/>
            </a:pPr>
            <a:r>
              <a:rPr lang="en-US" b="1" dirty="0">
                <a:solidFill>
                  <a:srgbClr val="0066FF"/>
                </a:solidFill>
              </a:rPr>
              <a:t>[JIRA] (ADR-199) Put a high priority in the check of the HV transformer in full scale</a:t>
            </a:r>
            <a:r>
              <a:rPr lang="en-US" b="1" dirty="0" smtClean="0">
                <a:solidFill>
                  <a:srgbClr val="0066FF"/>
                </a:solidFill>
              </a:rPr>
              <a:t>.</a:t>
            </a:r>
          </a:p>
          <a:p>
            <a:pPr marL="285750" indent="-285750">
              <a:spcBef>
                <a:spcPts val="1000"/>
              </a:spcBef>
              <a:buFont typeface="Wingdings" panose="05000000000000000000" pitchFamily="2" charset="2"/>
              <a:buChar char="v"/>
            </a:pPr>
            <a:r>
              <a:rPr lang="en-US" i="1" dirty="0"/>
              <a:t>Put a high priority in the check of the HV transformer in full scale. There might be technical problems in building this combination of transformer and HV rectifier and filter</a:t>
            </a:r>
            <a:r>
              <a:rPr lang="en-US" i="1" dirty="0" smtClean="0"/>
              <a:t>.</a:t>
            </a:r>
            <a:endParaRPr lang="en-US" b="1" i="1" dirty="0" smtClean="0">
              <a:solidFill>
                <a:srgbClr val="0066FF"/>
              </a:solidFill>
            </a:endParaRPr>
          </a:p>
        </p:txBody>
      </p:sp>
      <p:sp>
        <p:nvSpPr>
          <p:cNvPr id="35" name="TextBox 34"/>
          <p:cNvSpPr txBox="1"/>
          <p:nvPr/>
        </p:nvSpPr>
        <p:spPr>
          <a:xfrm>
            <a:off x="146884" y="3307434"/>
            <a:ext cx="8790086" cy="2031325"/>
          </a:xfrm>
          <a:prstGeom prst="rect">
            <a:avLst/>
          </a:prstGeom>
          <a:noFill/>
        </p:spPr>
        <p:txBody>
          <a:bodyPr wrap="square" rtlCol="0">
            <a:spAutoFit/>
          </a:bodyPr>
          <a:lstStyle/>
          <a:p>
            <a:r>
              <a:rPr lang="en-GB" b="1" u="sng" dirty="0" smtClean="0"/>
              <a:t>Answer</a:t>
            </a:r>
            <a:r>
              <a:rPr lang="en-GB" dirty="0" smtClean="0"/>
              <a:t>: </a:t>
            </a:r>
            <a:r>
              <a:rPr lang="en-GB" b="1" dirty="0" smtClean="0">
                <a:solidFill>
                  <a:srgbClr val="00E100"/>
                </a:solidFill>
              </a:rPr>
              <a:t>Done</a:t>
            </a:r>
          </a:p>
          <a:p>
            <a:pPr marL="285750" indent="-285750">
              <a:buFontTx/>
              <a:buChar char="-"/>
            </a:pPr>
            <a:r>
              <a:rPr lang="en-GB" dirty="0" smtClean="0"/>
              <a:t>One prototype of a complete full scale HV module (including the HV transformer) was made at LTH, TS1 and validated successfully;</a:t>
            </a:r>
          </a:p>
          <a:p>
            <a:pPr marL="285750" indent="-285750">
              <a:buFontTx/>
              <a:buChar char="-"/>
            </a:pPr>
            <a:r>
              <a:rPr lang="en-GB" dirty="0" smtClean="0"/>
              <a:t>The assembling procedure was simplified with respect to the reduced scale prototype and the assembling work was made easier. This was verified in practice during the assembling phase;</a:t>
            </a:r>
          </a:p>
          <a:p>
            <a:pPr marL="285750" indent="-285750">
              <a:buFontTx/>
              <a:buChar char="-"/>
            </a:pPr>
            <a:r>
              <a:rPr lang="en-GB" dirty="0" smtClean="0"/>
              <a:t>No issues were found in the design, construction and testing;</a:t>
            </a:r>
          </a:p>
        </p:txBody>
      </p:sp>
    </p:spTree>
    <p:extLst>
      <p:ext uri="{BB962C8B-B14F-4D97-AF65-F5344CB8AC3E}">
        <p14:creationId xmlns:p14="http://schemas.microsoft.com/office/powerpoint/2010/main" val="1125070213"/>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sv-SE"/>
          </a:p>
        </p:txBody>
      </p:sp>
      <p:sp>
        <p:nvSpPr>
          <p:cNvPr id="32" name="Title 1"/>
          <p:cNvSpPr txBox="1">
            <a:spLocks/>
          </p:cNvSpPr>
          <p:nvPr/>
        </p:nvSpPr>
        <p:spPr>
          <a:xfrm>
            <a:off x="146883" y="143933"/>
            <a:ext cx="7007015" cy="115146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Answers to PDR recommendations</a:t>
            </a:r>
          </a:p>
        </p:txBody>
      </p:sp>
      <p:sp>
        <p:nvSpPr>
          <p:cNvPr id="4" name="TextBox 3"/>
          <p:cNvSpPr txBox="1"/>
          <p:nvPr/>
        </p:nvSpPr>
        <p:spPr>
          <a:xfrm>
            <a:off x="77873" y="1453206"/>
            <a:ext cx="8859096" cy="1605568"/>
          </a:xfrm>
          <a:prstGeom prst="rect">
            <a:avLst/>
          </a:prstGeom>
          <a:noFill/>
        </p:spPr>
        <p:txBody>
          <a:bodyPr wrap="square" rtlCol="0">
            <a:spAutoFit/>
          </a:bodyPr>
          <a:lstStyle/>
          <a:p>
            <a:pPr marL="285750" indent="-285750">
              <a:spcBef>
                <a:spcPts val="1000"/>
              </a:spcBef>
              <a:buFont typeface="Wingdings" panose="05000000000000000000" pitchFamily="2" charset="2"/>
              <a:buChar char="Ø"/>
            </a:pPr>
            <a:r>
              <a:rPr lang="en-US" b="1" dirty="0">
                <a:solidFill>
                  <a:srgbClr val="0066FF"/>
                </a:solidFill>
              </a:rPr>
              <a:t>[JIRA] (ADR-200) Consider additional testing time for R&amp;D and improvement on the prototype. e.g. EMI, internal </a:t>
            </a:r>
            <a:r>
              <a:rPr lang="en-US" b="1" dirty="0" err="1">
                <a:solidFill>
                  <a:srgbClr val="0066FF"/>
                </a:solidFill>
              </a:rPr>
              <a:t>parasitics</a:t>
            </a:r>
            <a:r>
              <a:rPr lang="en-US" b="1" dirty="0">
                <a:solidFill>
                  <a:srgbClr val="0066FF"/>
                </a:solidFill>
              </a:rPr>
              <a:t> etc</a:t>
            </a:r>
            <a:r>
              <a:rPr lang="en-US" b="1" dirty="0" smtClean="0">
                <a:solidFill>
                  <a:srgbClr val="0066FF"/>
                </a:solidFill>
              </a:rPr>
              <a:t>.</a:t>
            </a:r>
          </a:p>
          <a:p>
            <a:pPr marL="285750" indent="-285750">
              <a:spcBef>
                <a:spcPts val="1000"/>
              </a:spcBef>
              <a:buFont typeface="Wingdings" panose="05000000000000000000" pitchFamily="2" charset="2"/>
              <a:buChar char="v"/>
            </a:pPr>
            <a:r>
              <a:rPr lang="en-US" i="1" dirty="0"/>
              <a:t>Consider additional testing time for R&amp;D and improvement on the prototype. e.g. EMI, internal </a:t>
            </a:r>
            <a:r>
              <a:rPr lang="en-US" i="1" dirty="0" err="1"/>
              <a:t>parasitics</a:t>
            </a:r>
            <a:r>
              <a:rPr lang="en-US" i="1" dirty="0"/>
              <a:t> etc.. Even after long period of testing and improving of the XFEL modulator (more than 10.000 </a:t>
            </a:r>
            <a:r>
              <a:rPr lang="en-US" i="1" dirty="0" err="1"/>
              <a:t>hrs</a:t>
            </a:r>
            <a:r>
              <a:rPr lang="en-US" i="1" dirty="0"/>
              <a:t>) problems were found in the series production</a:t>
            </a:r>
            <a:r>
              <a:rPr lang="en-US" i="1" dirty="0" smtClean="0"/>
              <a:t>.</a:t>
            </a:r>
            <a:endParaRPr lang="en-US" b="1" i="1" dirty="0" smtClean="0">
              <a:solidFill>
                <a:srgbClr val="0066FF"/>
              </a:solidFill>
            </a:endParaRPr>
          </a:p>
        </p:txBody>
      </p:sp>
      <p:sp>
        <p:nvSpPr>
          <p:cNvPr id="35" name="TextBox 34"/>
          <p:cNvSpPr txBox="1"/>
          <p:nvPr/>
        </p:nvSpPr>
        <p:spPr>
          <a:xfrm>
            <a:off x="146884" y="3307434"/>
            <a:ext cx="8790086" cy="3139321"/>
          </a:xfrm>
          <a:prstGeom prst="rect">
            <a:avLst/>
          </a:prstGeom>
          <a:noFill/>
        </p:spPr>
        <p:txBody>
          <a:bodyPr wrap="square" rtlCol="0">
            <a:spAutoFit/>
          </a:bodyPr>
          <a:lstStyle/>
          <a:p>
            <a:r>
              <a:rPr lang="en-GB" b="1" u="sng" dirty="0" smtClean="0"/>
              <a:t>Answer</a:t>
            </a:r>
            <a:r>
              <a:rPr lang="en-GB" dirty="0" smtClean="0"/>
              <a:t>: </a:t>
            </a:r>
            <a:r>
              <a:rPr lang="en-GB" b="1" dirty="0" smtClean="0">
                <a:solidFill>
                  <a:srgbClr val="00E100"/>
                </a:solidFill>
              </a:rPr>
              <a:t>Done</a:t>
            </a:r>
          </a:p>
          <a:p>
            <a:pPr marL="285750" indent="-285750">
              <a:buFontTx/>
              <a:buChar char="-"/>
            </a:pPr>
            <a:r>
              <a:rPr lang="en-GB" dirty="0" smtClean="0"/>
              <a:t>The reduced scale modulator prototype was tested for an extra period of 100 hours with a real load (klystron);</a:t>
            </a:r>
          </a:p>
          <a:p>
            <a:pPr marL="285750" indent="-285750">
              <a:buFontTx/>
              <a:buChar char="-"/>
            </a:pPr>
            <a:r>
              <a:rPr lang="en-GB" dirty="0" smtClean="0"/>
              <a:t>Indeed some additional were found during this second test phase, but they were understood and corrected;</a:t>
            </a:r>
          </a:p>
          <a:p>
            <a:pPr marL="285750" indent="-285750">
              <a:buFontTx/>
              <a:buChar char="-"/>
            </a:pPr>
            <a:r>
              <a:rPr lang="en-GB" dirty="0" smtClean="0"/>
              <a:t>The issues found during this second testing phase were had already been corrected before the tests took place in the design of the full scale modulator (extra margins had been added already);</a:t>
            </a:r>
          </a:p>
          <a:p>
            <a:pPr marL="285750" indent="-285750">
              <a:buFontTx/>
              <a:buChar char="-"/>
            </a:pPr>
            <a:r>
              <a:rPr lang="en-GB" dirty="0" smtClean="0"/>
              <a:t>For the full scale modulator, the schedule requested by ESS does not allow time for any extra testing and the testing campaign that was foreseen for the 1</a:t>
            </a:r>
            <a:r>
              <a:rPr lang="en-GB" baseline="30000" dirty="0" smtClean="0"/>
              <a:t>st</a:t>
            </a:r>
            <a:r>
              <a:rPr lang="en-GB" dirty="0" smtClean="0"/>
              <a:t> unit at ESS must be reduced. This will increase the risks;</a:t>
            </a:r>
          </a:p>
        </p:txBody>
      </p:sp>
    </p:spTree>
    <p:extLst>
      <p:ext uri="{BB962C8B-B14F-4D97-AF65-F5344CB8AC3E}">
        <p14:creationId xmlns:p14="http://schemas.microsoft.com/office/powerpoint/2010/main" val="416085862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sv-SE"/>
          </a:p>
        </p:txBody>
      </p:sp>
      <p:sp>
        <p:nvSpPr>
          <p:cNvPr id="32" name="Title 1"/>
          <p:cNvSpPr txBox="1">
            <a:spLocks/>
          </p:cNvSpPr>
          <p:nvPr/>
        </p:nvSpPr>
        <p:spPr>
          <a:xfrm>
            <a:off x="146883" y="143933"/>
            <a:ext cx="7007015" cy="115146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Answers to PDR recommendations</a:t>
            </a:r>
          </a:p>
        </p:txBody>
      </p:sp>
      <p:sp>
        <p:nvSpPr>
          <p:cNvPr id="4" name="TextBox 3"/>
          <p:cNvSpPr txBox="1"/>
          <p:nvPr/>
        </p:nvSpPr>
        <p:spPr>
          <a:xfrm>
            <a:off x="77873" y="1453206"/>
            <a:ext cx="8859096" cy="1051570"/>
          </a:xfrm>
          <a:prstGeom prst="rect">
            <a:avLst/>
          </a:prstGeom>
          <a:noFill/>
        </p:spPr>
        <p:txBody>
          <a:bodyPr wrap="square" rtlCol="0">
            <a:spAutoFit/>
          </a:bodyPr>
          <a:lstStyle/>
          <a:p>
            <a:pPr marL="285750" indent="-285750">
              <a:spcBef>
                <a:spcPts val="1000"/>
              </a:spcBef>
              <a:buFont typeface="Wingdings" panose="05000000000000000000" pitchFamily="2" charset="2"/>
              <a:buChar char="Ø"/>
            </a:pPr>
            <a:r>
              <a:rPr lang="en-US" b="1" dirty="0">
                <a:solidFill>
                  <a:srgbClr val="0066FF"/>
                </a:solidFill>
              </a:rPr>
              <a:t>[JIRA] (ADR-201) Carefully monitor and manage the software development time schedule</a:t>
            </a:r>
            <a:r>
              <a:rPr lang="en-US" b="1" dirty="0" smtClean="0">
                <a:solidFill>
                  <a:srgbClr val="0066FF"/>
                </a:solidFill>
              </a:rPr>
              <a:t>.</a:t>
            </a:r>
          </a:p>
          <a:p>
            <a:pPr marL="285750" indent="-285750">
              <a:spcBef>
                <a:spcPts val="1000"/>
              </a:spcBef>
              <a:buFont typeface="Wingdings" panose="05000000000000000000" pitchFamily="2" charset="2"/>
              <a:buChar char="v"/>
            </a:pPr>
            <a:r>
              <a:rPr lang="en-US" i="1" dirty="0"/>
              <a:t>Carefully monitor and manage the software development time schedule</a:t>
            </a:r>
            <a:r>
              <a:rPr lang="en-US" i="1" dirty="0" smtClean="0"/>
              <a:t>.</a:t>
            </a:r>
            <a:endParaRPr lang="en-US" b="1" i="1" dirty="0" smtClean="0">
              <a:solidFill>
                <a:srgbClr val="0066FF"/>
              </a:solidFill>
            </a:endParaRPr>
          </a:p>
        </p:txBody>
      </p:sp>
      <p:sp>
        <p:nvSpPr>
          <p:cNvPr id="35" name="TextBox 34"/>
          <p:cNvSpPr txBox="1"/>
          <p:nvPr/>
        </p:nvSpPr>
        <p:spPr>
          <a:xfrm>
            <a:off x="146884" y="3307434"/>
            <a:ext cx="8790086" cy="2862322"/>
          </a:xfrm>
          <a:prstGeom prst="rect">
            <a:avLst/>
          </a:prstGeom>
          <a:noFill/>
        </p:spPr>
        <p:txBody>
          <a:bodyPr wrap="square" rtlCol="0">
            <a:spAutoFit/>
          </a:bodyPr>
          <a:lstStyle/>
          <a:p>
            <a:r>
              <a:rPr lang="en-GB" b="1" u="sng" dirty="0" smtClean="0"/>
              <a:t>Answer</a:t>
            </a:r>
            <a:r>
              <a:rPr lang="en-GB" dirty="0" smtClean="0"/>
              <a:t>: </a:t>
            </a:r>
            <a:r>
              <a:rPr lang="en-GB" b="1" dirty="0" smtClean="0">
                <a:solidFill>
                  <a:srgbClr val="00E100"/>
                </a:solidFill>
              </a:rPr>
              <a:t>Ongoing</a:t>
            </a:r>
          </a:p>
          <a:p>
            <a:pPr marL="285750" indent="-285750">
              <a:buFontTx/>
              <a:buChar char="-"/>
            </a:pPr>
            <a:r>
              <a:rPr lang="en-GB" dirty="0" smtClean="0"/>
              <a:t>The software used for the reduced scale prototype will be re-used for the full scale modulators into a great extent;</a:t>
            </a:r>
          </a:p>
          <a:p>
            <a:pPr marL="285750" indent="-285750">
              <a:buFontTx/>
              <a:buChar char="-"/>
            </a:pPr>
            <a:r>
              <a:rPr lang="en-GB" dirty="0" smtClean="0"/>
              <a:t>The state machine needs to be improved slightly;</a:t>
            </a:r>
          </a:p>
          <a:p>
            <a:pPr marL="285750" indent="-285750">
              <a:buFontTx/>
              <a:buChar char="-"/>
            </a:pPr>
            <a:r>
              <a:rPr lang="en-GB" dirty="0" smtClean="0"/>
              <a:t>The HMI needs to be improved slightly;</a:t>
            </a:r>
          </a:p>
          <a:p>
            <a:pPr marL="285750" indent="-285750">
              <a:buFontTx/>
              <a:buChar char="-"/>
            </a:pPr>
            <a:r>
              <a:rPr lang="en-GB" dirty="0" smtClean="0"/>
              <a:t>The principle of “stand alone booting” has been implemented and tested. Still needs to be finalized;</a:t>
            </a:r>
          </a:p>
          <a:p>
            <a:pPr marL="285750" indent="-285750">
              <a:buFontTx/>
              <a:buChar char="-"/>
            </a:pPr>
            <a:r>
              <a:rPr lang="en-GB" dirty="0" smtClean="0"/>
              <a:t>The remote communication protocol and procedure (interface to ICS) needs to be developed entirely;</a:t>
            </a:r>
          </a:p>
          <a:p>
            <a:pPr marL="285750" indent="-285750">
              <a:buFontTx/>
              <a:buChar char="-"/>
            </a:pPr>
            <a:r>
              <a:rPr lang="en-GB" dirty="0" smtClean="0"/>
              <a:t>Local post mortem analysis needs to be implemented entirely;</a:t>
            </a:r>
          </a:p>
        </p:txBody>
      </p:sp>
    </p:spTree>
    <p:extLst>
      <p:ext uri="{BB962C8B-B14F-4D97-AF65-F5344CB8AC3E}">
        <p14:creationId xmlns:p14="http://schemas.microsoft.com/office/powerpoint/2010/main" val="345010479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sv-SE"/>
          </a:p>
        </p:txBody>
      </p:sp>
      <p:sp>
        <p:nvSpPr>
          <p:cNvPr id="32" name="Title 1"/>
          <p:cNvSpPr txBox="1">
            <a:spLocks/>
          </p:cNvSpPr>
          <p:nvPr/>
        </p:nvSpPr>
        <p:spPr>
          <a:xfrm>
            <a:off x="146883" y="143933"/>
            <a:ext cx="7007015" cy="115146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Answers to PDR recommendations</a:t>
            </a:r>
          </a:p>
        </p:txBody>
      </p:sp>
      <p:sp>
        <p:nvSpPr>
          <p:cNvPr id="4" name="TextBox 3"/>
          <p:cNvSpPr txBox="1"/>
          <p:nvPr/>
        </p:nvSpPr>
        <p:spPr>
          <a:xfrm>
            <a:off x="77873" y="1453206"/>
            <a:ext cx="8859096" cy="1754326"/>
          </a:xfrm>
          <a:prstGeom prst="rect">
            <a:avLst/>
          </a:prstGeom>
          <a:noFill/>
        </p:spPr>
        <p:txBody>
          <a:bodyPr wrap="square" rtlCol="0">
            <a:spAutoFit/>
          </a:bodyPr>
          <a:lstStyle/>
          <a:p>
            <a:pPr marL="285750" indent="-285750">
              <a:spcBef>
                <a:spcPts val="1000"/>
              </a:spcBef>
              <a:buFont typeface="Wingdings" panose="05000000000000000000" pitchFamily="2" charset="2"/>
              <a:buChar char="Ø"/>
            </a:pPr>
            <a:r>
              <a:rPr lang="en-US" b="1" dirty="0" smtClean="0">
                <a:solidFill>
                  <a:srgbClr val="0066FF"/>
                </a:solidFill>
              </a:rPr>
              <a:t>Additional recommendation issued by the PDR review committee.</a:t>
            </a:r>
          </a:p>
          <a:p>
            <a:r>
              <a:rPr lang="en-GB" dirty="0"/>
              <a:t>11) Are there sufficient staff resources and competence assigned to the Work Unit team to allow to progress with work in accordance with activities, durations and milestone dates shown in the ESS ACCSYS Project plan?</a:t>
            </a:r>
            <a:endParaRPr lang="en-US" dirty="0"/>
          </a:p>
          <a:p>
            <a:r>
              <a:rPr lang="en-US" dirty="0"/>
              <a:t> </a:t>
            </a:r>
          </a:p>
          <a:p>
            <a:r>
              <a:rPr lang="en-US" i="1" dirty="0"/>
              <a:t>The resources are stretched thin and additional staff are required for </a:t>
            </a:r>
            <a:r>
              <a:rPr lang="en-US" i="1" dirty="0" smtClean="0"/>
              <a:t>success.</a:t>
            </a:r>
            <a:endParaRPr lang="en-US" b="1" i="1" dirty="0" smtClean="0">
              <a:solidFill>
                <a:srgbClr val="0066FF"/>
              </a:solidFill>
            </a:endParaRPr>
          </a:p>
        </p:txBody>
      </p:sp>
      <p:sp>
        <p:nvSpPr>
          <p:cNvPr id="35" name="TextBox 34"/>
          <p:cNvSpPr txBox="1"/>
          <p:nvPr/>
        </p:nvSpPr>
        <p:spPr>
          <a:xfrm>
            <a:off x="146884" y="3307434"/>
            <a:ext cx="8790086" cy="2585323"/>
          </a:xfrm>
          <a:prstGeom prst="rect">
            <a:avLst/>
          </a:prstGeom>
          <a:noFill/>
        </p:spPr>
        <p:txBody>
          <a:bodyPr wrap="square" rtlCol="0">
            <a:spAutoFit/>
          </a:bodyPr>
          <a:lstStyle/>
          <a:p>
            <a:r>
              <a:rPr lang="en-GB" b="1" u="sng" dirty="0" smtClean="0"/>
              <a:t>Answer</a:t>
            </a:r>
            <a:r>
              <a:rPr lang="en-GB" dirty="0" smtClean="0"/>
              <a:t>:</a:t>
            </a:r>
            <a:endParaRPr lang="en-GB" b="1" dirty="0" smtClean="0">
              <a:solidFill>
                <a:srgbClr val="FF0000"/>
              </a:solidFill>
            </a:endParaRPr>
          </a:p>
          <a:p>
            <a:pPr marL="285750" indent="-285750">
              <a:buFontTx/>
              <a:buChar char="-"/>
            </a:pPr>
            <a:r>
              <a:rPr lang="en-GB" dirty="0" smtClean="0"/>
              <a:t>The resources situation has not improved since the PDR;</a:t>
            </a:r>
          </a:p>
          <a:p>
            <a:pPr marL="285750" indent="-285750">
              <a:buFontTx/>
              <a:buChar char="-"/>
            </a:pPr>
            <a:r>
              <a:rPr lang="en-GB" dirty="0" smtClean="0"/>
              <a:t>One valuable element of the power converters section has announced resignation recently;</a:t>
            </a:r>
          </a:p>
          <a:p>
            <a:pPr marL="285750" indent="-285750">
              <a:buFontTx/>
              <a:buChar char="-"/>
            </a:pPr>
            <a:r>
              <a:rPr lang="en-GB" dirty="0" smtClean="0"/>
              <a:t>A replacement has been requested but it will take 6 to 8 months to find a substitute;</a:t>
            </a:r>
          </a:p>
          <a:p>
            <a:pPr marL="285750" indent="-285750">
              <a:buFontTx/>
              <a:buChar char="-"/>
            </a:pPr>
            <a:r>
              <a:rPr lang="en-GB" dirty="0" smtClean="0"/>
              <a:t>There is a risk that the substitute does not have the desirable skills and experience, therefore requiring extra training time;</a:t>
            </a:r>
          </a:p>
          <a:p>
            <a:pPr marL="285750" indent="-285750">
              <a:buFontTx/>
              <a:buChar char="-"/>
            </a:pPr>
            <a:r>
              <a:rPr lang="en-GB" dirty="0" smtClean="0"/>
              <a:t>This is a major risk for the mission of WP17 and may have severe consequences in the project, both in terms of quality and schedule.</a:t>
            </a:r>
          </a:p>
        </p:txBody>
      </p:sp>
    </p:spTree>
    <p:extLst>
      <p:ext uri="{BB962C8B-B14F-4D97-AF65-F5344CB8AC3E}">
        <p14:creationId xmlns:p14="http://schemas.microsoft.com/office/powerpoint/2010/main" val="232989970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theme/theme1.xml><?xml version="1.0" encoding="utf-8"?>
<a:theme xmlns:a="http://schemas.openxmlformats.org/drawingml/2006/main" name="Anpassad formgivning">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1_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4.xml><?xml version="1.0" encoding="utf-8"?>
<a:theme xmlns:a="http://schemas.openxmlformats.org/drawingml/2006/main" name="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
  <TotalTime>35142</TotalTime>
  <Words>3093</Words>
  <Application>Microsoft Office PowerPoint</Application>
  <PresentationFormat>On-screen Show (4:3)</PresentationFormat>
  <Paragraphs>187</Paragraphs>
  <Slides>21</Slides>
  <Notes>0</Notes>
  <HiddenSlides>0</HiddenSlides>
  <MMClips>0</MMClips>
  <ScaleCrop>false</ScaleCrop>
  <HeadingPairs>
    <vt:vector size="4" baseType="variant">
      <vt:variant>
        <vt:lpstr>Theme</vt:lpstr>
      </vt:variant>
      <vt:variant>
        <vt:i4>2</vt:i4>
      </vt:variant>
      <vt:variant>
        <vt:lpstr>Slide Titles</vt:lpstr>
      </vt:variant>
      <vt:variant>
        <vt:i4>21</vt:i4>
      </vt:variant>
    </vt:vector>
  </HeadingPairs>
  <TitlesOfParts>
    <vt:vector size="23" baseType="lpstr">
      <vt:lpstr>Anpassad formgivning</vt:lpstr>
      <vt:lpstr>1_Office-tema</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PowerPoint-presentation</dc:title>
  <dc:creator>Ola Grahm</dc:creator>
  <cp:lastModifiedBy>Carlos Martins</cp:lastModifiedBy>
  <cp:revision>1006</cp:revision>
  <cp:lastPrinted>2013-11-06T14:19:55Z</cp:lastPrinted>
  <dcterms:created xsi:type="dcterms:W3CDTF">2013-09-21T18:00:17Z</dcterms:created>
  <dcterms:modified xsi:type="dcterms:W3CDTF">2018-02-24T20:18:54Z</dcterms:modified>
</cp:coreProperties>
</file>