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2" r:id="rId1"/>
    <p:sldMasterId id="2147483677" r:id="rId2"/>
  </p:sldMasterIdLst>
  <p:notesMasterIdLst>
    <p:notesMasterId r:id="rId18"/>
  </p:notesMasterIdLst>
  <p:handoutMasterIdLst>
    <p:handoutMasterId r:id="rId19"/>
  </p:handoutMasterIdLst>
  <p:sldIdLst>
    <p:sldId id="410" r:id="rId3"/>
    <p:sldId id="412" r:id="rId4"/>
    <p:sldId id="416" r:id="rId5"/>
    <p:sldId id="421" r:id="rId6"/>
    <p:sldId id="420" r:id="rId7"/>
    <p:sldId id="417" r:id="rId8"/>
    <p:sldId id="418" r:id="rId9"/>
    <p:sldId id="419" r:id="rId10"/>
    <p:sldId id="422" r:id="rId11"/>
    <p:sldId id="423" r:id="rId12"/>
    <p:sldId id="424" r:id="rId13"/>
    <p:sldId id="425" r:id="rId14"/>
    <p:sldId id="429" r:id="rId15"/>
    <p:sldId id="430" r:id="rId16"/>
    <p:sldId id="426" r:id="rId17"/>
  </p:sldIdLst>
  <p:sldSz cx="9144000" cy="6858000" type="screen4x3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232">
          <p15:clr>
            <a:srgbClr val="A4A3A4"/>
          </p15:clr>
        </p15:guide>
        <p15:guide id="2" orient="horz" pos="908">
          <p15:clr>
            <a:srgbClr val="A4A3A4"/>
          </p15:clr>
        </p15:guide>
        <p15:guide id="3" pos="498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B9B8"/>
    <a:srgbClr val="E9EDF4"/>
    <a:srgbClr val="CC0099"/>
    <a:srgbClr val="00E100"/>
    <a:srgbClr val="FFFF66"/>
    <a:srgbClr val="FFCC00"/>
    <a:srgbClr val="0094CA"/>
    <a:srgbClr val="0066FF"/>
    <a:srgbClr val="FF5050"/>
    <a:srgbClr val="FF7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42" autoAdjust="0"/>
    <p:restoredTop sz="99518" autoAdjust="0"/>
  </p:normalViewPr>
  <p:slideViewPr>
    <p:cSldViewPr snapToGrid="0" snapToObjects="1">
      <p:cViewPr varScale="1">
        <p:scale>
          <a:sx n="104" d="100"/>
          <a:sy n="104" d="100"/>
        </p:scale>
        <p:origin x="114" y="138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82" d="100"/>
          <a:sy n="82" d="100"/>
        </p:scale>
        <p:origin x="2034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1" Type="http://schemas.openxmlformats.org/officeDocument/2006/relationships/viewProps" Target="view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BB8640-21E4-4DF7-82E4-489CAFEF9DED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5AEB99-AC6E-48D2-952D-3D83B639195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6E4A36-D68D-4694-87DB-DFA8FA4CFE26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6222C4-E157-4E53-9EF8-232316FE09CC}" type="datetime1">
              <a:rPr lang="sv-SE" smtClean="0"/>
              <a:t>2018-03-07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C93802-762A-4A6E-A1BC-2EB1229795D8}" type="datetime1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01E932-36F6-4388-A044-AA7A78DE8FDE}" type="datetime1">
              <a:rPr lang="sv-SE" smtClean="0"/>
              <a:t>2018-03-07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F82D74-2346-4358-902A-DA156CC04F9A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37F66-422D-4DAE-AE18-D60629C43F89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01167-117F-420C-9F45-458E836B179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58F1B5-19A1-41D4-B931-AF48A1AC2F9B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06240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73735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77650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3620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dirty="0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30124A-1269-4A82-9CD6-F217771AACC3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048592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D026A2-1382-4128-A41F-7A0D58C6504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62834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B11EA-695A-4791-9DA2-DD0D5A8D94C6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476171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32A4C5-CD3F-419F-9FAF-8131295A15F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433445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>
          <a:xfrm>
            <a:off x="457200" y="6515100"/>
            <a:ext cx="1046285" cy="281354"/>
          </a:xfrm>
        </p:spPr>
        <p:txBody>
          <a:bodyPr/>
          <a:lstStyle/>
          <a:p>
            <a:fld id="{779B4711-C7EC-4FCD-B532-1DF72AC9585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>
          <a:xfrm>
            <a:off x="2655277" y="6515100"/>
            <a:ext cx="3897923" cy="281354"/>
          </a:xfrm>
        </p:spPr>
        <p:txBody>
          <a:bodyPr/>
          <a:lstStyle>
            <a:lvl1pPr>
              <a:defRPr i="1"/>
            </a:lvl1pPr>
          </a:lstStyle>
          <a:p>
            <a:r>
              <a:rPr lang="en-US"/>
              <a:t>Confidential: For ESS internal restricted usage only</a:t>
            </a:r>
            <a:endParaRPr lang="sv-SE" dirty="0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>
          <a:xfrm>
            <a:off x="8036168" y="6515100"/>
            <a:ext cx="650631" cy="281354"/>
          </a:xfrm>
        </p:spPr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61738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0F0EB3-1275-490F-86ED-24C4C2BB1B85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6947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5780C9-C9BE-4098-B06A-E91382C3258D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549386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B8A73A-2386-472F-A860-E3421B6157F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133444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B226B2-1083-4668-8764-A3C4D41FED4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708054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7EE4E0-BDD5-4662-A004-134C0E4ABA0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54698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BC515B-C211-4A0B-A0EA-E8995A75CF0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254589269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931477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9EB55F-3AE4-4AA8-BBE5-D2F4D522B413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1" y="1964945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fld id="{64DD356A-05C0-4661-BD85-91B68063E91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19373418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6.jpg"/><Relationship Id="rId2" Type="http://schemas.openxmlformats.org/officeDocument/2006/relationships/hyperlink" Target="http://www.europeanspallationsource.se/" TargetMode="External"/><Relationship Id="rId1" Type="http://schemas.openxmlformats.org/officeDocument/2006/relationships/slideLayout" Target="../slideLayouts/slideLayout27.xml"/><Relationship Id="rId6" Type="http://schemas.openxmlformats.org/officeDocument/2006/relationships/image" Target="../media/image5.png"/><Relationship Id="rId5" Type="http://schemas.openxmlformats.org/officeDocument/2006/relationships/image" Target="../media/image4.jp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9.emf"/><Relationship Id="rId5" Type="http://schemas.openxmlformats.org/officeDocument/2006/relationships/image" Target="../media/image8.emf"/><Relationship Id="rId4" Type="http://schemas.openxmlformats.org/officeDocument/2006/relationships/image" Target="../media/image7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1.emf"/><Relationship Id="rId4" Type="http://schemas.openxmlformats.org/officeDocument/2006/relationships/image" Target="../media/image10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4.emf"/><Relationship Id="rId5" Type="http://schemas.openxmlformats.org/officeDocument/2006/relationships/image" Target="../media/image13.emf"/><Relationship Id="rId4" Type="http://schemas.openxmlformats.org/officeDocument/2006/relationships/image" Target="../media/image12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5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8.emf"/><Relationship Id="rId5" Type="http://schemas.openxmlformats.org/officeDocument/2006/relationships/image" Target="../media/image17.emf"/><Relationship Id="rId4" Type="http://schemas.openxmlformats.org/officeDocument/2006/relationships/image" Target="../media/image16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0.emf"/><Relationship Id="rId4" Type="http://schemas.openxmlformats.org/officeDocument/2006/relationships/image" Target="../media/image19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2.emf"/><Relationship Id="rId4" Type="http://schemas.openxmlformats.org/officeDocument/2006/relationships/image" Target="../media/image21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4.emf"/><Relationship Id="rId4" Type="http://schemas.openxmlformats.org/officeDocument/2006/relationships/image" Target="../media/image23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6.emf"/><Relationship Id="rId4" Type="http://schemas.openxmlformats.org/officeDocument/2006/relationships/image" Target="../media/image25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27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9.emf"/><Relationship Id="rId4" Type="http://schemas.openxmlformats.org/officeDocument/2006/relationships/image" Target="../media/image28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412777"/>
            <a:ext cx="9144000" cy="5445224"/>
          </a:xfrm>
          <a:prstGeom prst="rect">
            <a:avLst/>
          </a:prstGeom>
          <a:solidFill>
            <a:srgbClr val="00A1DA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ruta 3"/>
          <p:cNvSpPr txBox="1"/>
          <p:nvPr/>
        </p:nvSpPr>
        <p:spPr>
          <a:xfrm>
            <a:off x="0" y="5274120"/>
            <a:ext cx="9144000" cy="11264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err="1">
                <a:solidFill>
                  <a:srgbClr val="FFFFFF"/>
                </a:solidFill>
              </a:rPr>
              <a:t>Txema</a:t>
            </a:r>
            <a:r>
              <a:rPr lang="en-GB" sz="2400" dirty="0">
                <a:solidFill>
                  <a:srgbClr val="FFFFFF"/>
                </a:solidFill>
              </a:rPr>
              <a:t> de la Fuente (</a:t>
            </a:r>
            <a:r>
              <a:rPr lang="en-GB" sz="2000" dirty="0" err="1">
                <a:solidFill>
                  <a:srgbClr val="FFFFFF"/>
                </a:solidFill>
              </a:rPr>
              <a:t>JEMA</a:t>
            </a:r>
            <a:r>
              <a:rPr lang="en-GB" sz="2000" dirty="0">
                <a:solidFill>
                  <a:srgbClr val="FFFFFF"/>
                </a:solidFill>
              </a:rPr>
              <a:t>), Carlos Martins (</a:t>
            </a:r>
            <a:r>
              <a:rPr lang="en-GB" sz="2000" dirty="0" err="1">
                <a:solidFill>
                  <a:srgbClr val="FFFFFF"/>
                </a:solidFill>
              </a:rPr>
              <a:t>ESS</a:t>
            </a:r>
            <a:r>
              <a:rPr lang="en-GB" sz="2000" dirty="0">
                <a:solidFill>
                  <a:srgbClr val="FFFFFF"/>
                </a:solidFill>
              </a:rPr>
              <a:t>)</a:t>
            </a: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dirty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</a:rPr>
              <a:t>Critical Design Review on 660kVA klystron modulators for RFQ/DTL and </a:t>
            </a:r>
            <a:r>
              <a:rPr lang="en-GB" dirty="0" err="1">
                <a:solidFill>
                  <a:srgbClr val="FFFFFF"/>
                </a:solidFill>
              </a:rPr>
              <a:t>MBeta</a:t>
            </a:r>
            <a:endParaRPr lang="en-GB" dirty="0">
              <a:solidFill>
                <a:srgbClr val="FFFFFF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246617"/>
            <a:ext cx="5706219" cy="3801533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245534" y="4172483"/>
            <a:ext cx="8619066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" algn="ctr"/>
            <a:r>
              <a:rPr lang="en-US" sz="2500" b="1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S3.3 – Bill </a:t>
            </a:r>
            <a:r>
              <a:rPr lang="en-US" sz="2500" b="1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of materials</a:t>
            </a:r>
            <a:endParaRPr lang="en-US" sz="2500" b="1" dirty="0">
              <a:solidFill>
                <a:schemeClr val="bg1"/>
              </a:solidFill>
              <a:latin typeface="Arial"/>
              <a:ea typeface="ＭＳ Ｐゴシック" charset="0"/>
              <a:cs typeface="Arial"/>
              <a:sym typeface="Helvetica" charset="0"/>
            </a:endParaRPr>
          </a:p>
        </p:txBody>
      </p:sp>
      <p:pic>
        <p:nvPicPr>
          <p:cNvPr id="9" name="Bildobjekt 5" descr="ESS-vit-logg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1950"/>
            <a:ext cx="2082800" cy="1114297"/>
          </a:xfrm>
          <a:prstGeom prst="rect">
            <a:avLst/>
          </a:prstGeom>
          <a:solidFill>
            <a:srgbClr val="00A1DA"/>
          </a:solidFill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4778"/>
            <a:ext cx="2319330" cy="1247999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2774A6BA-5596-48EF-BEBD-C392B007C15E}"/>
              </a:ext>
            </a:extLst>
          </p:cNvPr>
          <p:cNvPicPr/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6620412" y="1583907"/>
            <a:ext cx="2319330" cy="94033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AB4B8167-65AB-40D7-BA0C-A511B7E90D7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27928" y="2684129"/>
            <a:ext cx="2311813" cy="945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949910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Input unit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3D248C91-7ED5-4F24-97FA-8AEC0DA05CC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81040783"/>
              </p:ext>
            </p:extLst>
          </p:nvPr>
        </p:nvGraphicFramePr>
        <p:xfrm>
          <a:off x="1691680" y="1940951"/>
          <a:ext cx="5619750" cy="1793748"/>
        </p:xfrm>
        <a:graphic>
          <a:graphicData uri="http://schemas.openxmlformats.org/drawingml/2006/table">
            <a:tbl>
              <a:tblPr firstCol="1" bandRow="1" bandCol="1"/>
              <a:tblGrid>
                <a:gridCol w="1006134">
                  <a:extLst>
                    <a:ext uri="{9D8B030D-6E8A-4147-A177-3AD203B41FA5}">
                      <a16:colId xmlns:a16="http://schemas.microsoft.com/office/drawing/2014/main" val="2910940801"/>
                    </a:ext>
                  </a:extLst>
                </a:gridCol>
                <a:gridCol w="934403">
                  <a:extLst>
                    <a:ext uri="{9D8B030D-6E8A-4147-A177-3AD203B41FA5}">
                      <a16:colId xmlns:a16="http://schemas.microsoft.com/office/drawing/2014/main" val="138693909"/>
                    </a:ext>
                  </a:extLst>
                </a:gridCol>
                <a:gridCol w="1188317">
                  <a:extLst>
                    <a:ext uri="{9D8B030D-6E8A-4147-A177-3AD203B41FA5}">
                      <a16:colId xmlns:a16="http://schemas.microsoft.com/office/drawing/2014/main" val="734940708"/>
                    </a:ext>
                  </a:extLst>
                </a:gridCol>
                <a:gridCol w="1245448">
                  <a:extLst>
                    <a:ext uri="{9D8B030D-6E8A-4147-A177-3AD203B41FA5}">
                      <a16:colId xmlns:a16="http://schemas.microsoft.com/office/drawing/2014/main" val="2653953154"/>
                    </a:ext>
                  </a:extLst>
                </a:gridCol>
                <a:gridCol w="1245448">
                  <a:extLst>
                    <a:ext uri="{9D8B030D-6E8A-4147-A177-3AD203B41FA5}">
                      <a16:colId xmlns:a16="http://schemas.microsoft.com/office/drawing/2014/main" val="2036548690"/>
                    </a:ext>
                  </a:extLst>
                </a:gridCol>
              </a:tblGrid>
              <a:tr h="0">
                <a:tc gridSpan="5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INPUT UNIT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31070966"/>
                  </a:ext>
                </a:extLst>
              </a:tr>
              <a:tr h="0">
                <a:tc gridSpan="2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57250537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666162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01U01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EMC FILTER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FUSS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3F690-800.260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800A, 690Vac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2347175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4545436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01Q01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MCB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T7H800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800A, 690Vac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71833234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1442786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01L01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Lfg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EREMU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65-750m030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30µH, 750A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54609600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01C01…06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Cfg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ELECTRONICON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E62.P17-204C60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400 µF, 350V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543071047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01R01…06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Rfg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OHMITE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TGHLVR100JE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100mΩ, 250W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12247609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362884213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918B443B-B077-4B93-A789-19C9ED4054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6877" y="3974984"/>
            <a:ext cx="2592288" cy="2652103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C951478E-7BB8-4142-B31E-97F673C8BAC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65189" y="4001846"/>
            <a:ext cx="2865366" cy="1966082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9F2A6A1F-7CD3-4279-960D-3DF08F17F6B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117517" y="4865651"/>
            <a:ext cx="2865366" cy="1678341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4091352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AC/DC + DC/DC Capacitor charger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719D283E-6551-4F43-964D-76FC3D45CEE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3893" y="2153210"/>
            <a:ext cx="5370010" cy="3140824"/>
          </a:xfrm>
          <a:prstGeom prst="rect">
            <a:avLst/>
          </a:prstGeom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02F909BC-8715-4536-87BC-4BEAAF66CF0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76158" y="4285922"/>
            <a:ext cx="2505772" cy="2315344"/>
          </a:xfrm>
          <a:prstGeom prst="rect">
            <a:avLst/>
          </a:prstGeom>
        </p:spPr>
      </p:pic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E8B9A551-A182-46E6-8FE4-2A4B295F82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20948245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AC/DC + DC/DC Capacitor charger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6F8ED5BF-FCDD-4BAA-8E74-553D2F25E7F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61570105"/>
              </p:ext>
            </p:extLst>
          </p:nvPr>
        </p:nvGraphicFramePr>
        <p:xfrm>
          <a:off x="1451823" y="2018137"/>
          <a:ext cx="6172863" cy="4565904"/>
        </p:xfrm>
        <a:graphic>
          <a:graphicData uri="http://schemas.openxmlformats.org/drawingml/2006/table">
            <a:tbl>
              <a:tblPr firstCol="1" bandRow="1" bandCol="1"/>
              <a:tblGrid>
                <a:gridCol w="1078704">
                  <a:extLst>
                    <a:ext uri="{9D8B030D-6E8A-4147-A177-3AD203B41FA5}">
                      <a16:colId xmlns:a16="http://schemas.microsoft.com/office/drawing/2014/main" val="106721849"/>
                    </a:ext>
                  </a:extLst>
                </a:gridCol>
                <a:gridCol w="1047884">
                  <a:extLst>
                    <a:ext uri="{9D8B030D-6E8A-4147-A177-3AD203B41FA5}">
                      <a16:colId xmlns:a16="http://schemas.microsoft.com/office/drawing/2014/main" val="3792630513"/>
                    </a:ext>
                  </a:extLst>
                </a:gridCol>
                <a:gridCol w="1299477">
                  <a:extLst>
                    <a:ext uri="{9D8B030D-6E8A-4147-A177-3AD203B41FA5}">
                      <a16:colId xmlns:a16="http://schemas.microsoft.com/office/drawing/2014/main" val="111361080"/>
                    </a:ext>
                  </a:extLst>
                </a:gridCol>
                <a:gridCol w="1338474">
                  <a:extLst>
                    <a:ext uri="{9D8B030D-6E8A-4147-A177-3AD203B41FA5}">
                      <a16:colId xmlns:a16="http://schemas.microsoft.com/office/drawing/2014/main" val="1418221677"/>
                    </a:ext>
                  </a:extLst>
                </a:gridCol>
                <a:gridCol w="1338474">
                  <a:extLst>
                    <a:ext uri="{9D8B030D-6E8A-4147-A177-3AD203B41FA5}">
                      <a16:colId xmlns:a16="http://schemas.microsoft.com/office/drawing/2014/main" val="2632176553"/>
                    </a:ext>
                  </a:extLst>
                </a:gridCol>
                <a:gridCol w="69850">
                  <a:extLst>
                    <a:ext uri="{9D8B030D-6E8A-4147-A177-3AD203B41FA5}">
                      <a16:colId xmlns:a16="http://schemas.microsoft.com/office/drawing/2014/main" val="796865504"/>
                    </a:ext>
                  </a:extLst>
                </a:gridCol>
              </a:tblGrid>
              <a:tr h="0">
                <a:tc gridSpan="6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US" sz="1000" b="1" dirty="0">
                          <a:solidFill>
                            <a:schemeClr val="tx1"/>
                          </a:solidFill>
                        </a:rPr>
                        <a:t>AC/DC + DC/DC </a:t>
                      </a:r>
                      <a:r>
                        <a:rPr lang="en-GB" sz="1000" dirty="0">
                          <a:effectLst/>
                        </a:rPr>
                        <a:t>CAPACITOR CHARGER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37322310"/>
                  </a:ext>
                </a:extLst>
              </a:tr>
              <a:tr h="0">
                <a:tc gridSpan="2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0239032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7988465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02K11,31,51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KAC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SCHNEIDER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LC1F330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330A, 1000Vac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4598084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84481884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02L11,31,51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Lf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MAGCOMP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911-2030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600µH, 245A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7926411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6019293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02A11,31,51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Charger stack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SEMIKRON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08801679AA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220A, 1100V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43832720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02U14,34,54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CB A,B,C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WELWYN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WDBR5-47RKTW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47Ω, 5kW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43093003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227619477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02Q12,32,52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CB PRECH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MS132-1.6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1A, 690Vac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7516170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02,11,31,51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CB DC PRECH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S802PV-S10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10A, 800Vdc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71731903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02K12,32,52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K PRECH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SCHNEIDER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LC1D25BD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25A, 690Vac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30086887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02V11,31,51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RB PRECH 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SEMIKRON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SKD53/18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53A, 1800V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5635069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02R17..37..57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DC PRECH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VISHAY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RPS0500DH47R0JB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47Ω, 50W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31361335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4825304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02K13,33,53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K DS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MICROELETTRICA SCIENTIFICA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MS-LTC1001PNCDC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100A, 1KV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6081076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02R15..35..55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DS A1…6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TEE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CJT80047RJ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47Ω, 800W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27656587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54516853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02L12,32,52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MAGCOMP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911-2031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4mH, 240A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21306988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69865102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02L13,33,53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Lcm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VACUUMSCHMELZE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T60009-L2380-V276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8989391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Ccm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VISHAY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MKP1848C61010JP4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10µF, 1KV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26203849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Rcm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VISHAY DALE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CPF3100R00FKE14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100Ω, 3W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74199332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285938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02A12,32,52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DC diodes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SEMIKRON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08801677AA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600A, 2200V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26780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720048442"/>
                  </a:ext>
                </a:extLst>
              </a:tr>
            </a:tbl>
          </a:graphicData>
        </a:graphic>
      </p:graphicFrame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39AAAD44-9DED-4D20-96D3-F21B8A548C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5060515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DC/AC Inverters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418D1838-63E0-419E-AE0F-FB77119A465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56801657"/>
              </p:ext>
            </p:extLst>
          </p:nvPr>
        </p:nvGraphicFramePr>
        <p:xfrm>
          <a:off x="1457326" y="2000787"/>
          <a:ext cx="6229348" cy="3098292"/>
        </p:xfrm>
        <a:graphic>
          <a:graphicData uri="http://schemas.openxmlformats.org/drawingml/2006/table">
            <a:tbl>
              <a:tblPr firstCol="1" bandRow="1" bandCol="1"/>
              <a:tblGrid>
                <a:gridCol w="1089691">
                  <a:extLst>
                    <a:ext uri="{9D8B030D-6E8A-4147-A177-3AD203B41FA5}">
                      <a16:colId xmlns:a16="http://schemas.microsoft.com/office/drawing/2014/main" val="3033777118"/>
                    </a:ext>
                  </a:extLst>
                </a:gridCol>
                <a:gridCol w="1090962">
                  <a:extLst>
                    <a:ext uri="{9D8B030D-6E8A-4147-A177-3AD203B41FA5}">
                      <a16:colId xmlns:a16="http://schemas.microsoft.com/office/drawing/2014/main" val="3549027732"/>
                    </a:ext>
                  </a:extLst>
                </a:gridCol>
                <a:gridCol w="1189447">
                  <a:extLst>
                    <a:ext uri="{9D8B030D-6E8A-4147-A177-3AD203B41FA5}">
                      <a16:colId xmlns:a16="http://schemas.microsoft.com/office/drawing/2014/main" val="2425785369"/>
                    </a:ext>
                  </a:extLst>
                </a:gridCol>
                <a:gridCol w="1429624">
                  <a:extLst>
                    <a:ext uri="{9D8B030D-6E8A-4147-A177-3AD203B41FA5}">
                      <a16:colId xmlns:a16="http://schemas.microsoft.com/office/drawing/2014/main" val="4184179440"/>
                    </a:ext>
                  </a:extLst>
                </a:gridCol>
                <a:gridCol w="1429624">
                  <a:extLst>
                    <a:ext uri="{9D8B030D-6E8A-4147-A177-3AD203B41FA5}">
                      <a16:colId xmlns:a16="http://schemas.microsoft.com/office/drawing/2014/main" val="2407758917"/>
                    </a:ext>
                  </a:extLst>
                </a:gridCol>
              </a:tblGrid>
              <a:tr h="0">
                <a:tc gridSpan="5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DC/AC INVERTERS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52563641"/>
                  </a:ext>
                </a:extLst>
              </a:tr>
              <a:tr h="0">
                <a:tc gridSpan="2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5547797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78876637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03C11…61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CBK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AVX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FFLC46MMC1698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16900µF, 400A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79149917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67081866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06V01…06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 METER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SACI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CC3V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0-1000V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71337876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89079864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03F11…61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FHB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BUSSMANN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170M7803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1000A, 1200Vdc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98247390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26120791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03A11…61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 bridge stack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SEMIKRON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08801678AA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2600A, 1000V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53128735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7162572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02K14,34,54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K DS CBK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MICROELETTRICA SCIENTIFICA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MS-LTC1001PNCDC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100A, 1kV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50127653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02R21..41..61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DS 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SK2620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2Ω, 1kV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3292549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02R24…64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DS 10…60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AL708A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22Ω, 5650J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85683766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94839668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02Q13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GSw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SIEMENS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3KD4060-0PE20-0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315A, 1200Vdc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28379883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02R23…63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 GSw 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SK2621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0.5Ω, 1kV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99094561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58983465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1FCC69EF-EAFA-4E18-B2CB-347169C2B1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00952" y="5312509"/>
            <a:ext cx="1640902" cy="1352983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C4F85314-D49E-4362-8369-78D2B0C242A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779912" y="5312509"/>
            <a:ext cx="832647" cy="1368152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10CCF688-BD15-44BF-AF63-B480EA7F1AE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089873" y="5241217"/>
            <a:ext cx="2753175" cy="1439444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46EE7CBD-FBD0-4468-A246-116051AC5A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301237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Aux Power supply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98DCA6CE-54DF-483C-9419-D53CD79D2EC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76254409"/>
              </p:ext>
            </p:extLst>
          </p:nvPr>
        </p:nvGraphicFramePr>
        <p:xfrm>
          <a:off x="1475656" y="2033867"/>
          <a:ext cx="5867400" cy="1956816"/>
        </p:xfrm>
        <a:graphic>
          <a:graphicData uri="http://schemas.openxmlformats.org/drawingml/2006/table">
            <a:tbl>
              <a:tblPr firstCol="1" bandRow="1" bandCol="1"/>
              <a:tblGrid>
                <a:gridCol w="1006148">
                  <a:extLst>
                    <a:ext uri="{9D8B030D-6E8A-4147-A177-3AD203B41FA5}">
                      <a16:colId xmlns:a16="http://schemas.microsoft.com/office/drawing/2014/main" val="2048390908"/>
                    </a:ext>
                  </a:extLst>
                </a:gridCol>
                <a:gridCol w="1343859">
                  <a:extLst>
                    <a:ext uri="{9D8B030D-6E8A-4147-A177-3AD203B41FA5}">
                      <a16:colId xmlns:a16="http://schemas.microsoft.com/office/drawing/2014/main" val="1924977579"/>
                    </a:ext>
                  </a:extLst>
                </a:gridCol>
                <a:gridCol w="1015035">
                  <a:extLst>
                    <a:ext uri="{9D8B030D-6E8A-4147-A177-3AD203B41FA5}">
                      <a16:colId xmlns:a16="http://schemas.microsoft.com/office/drawing/2014/main" val="2639836485"/>
                    </a:ext>
                  </a:extLst>
                </a:gridCol>
                <a:gridCol w="1251179">
                  <a:extLst>
                    <a:ext uri="{9D8B030D-6E8A-4147-A177-3AD203B41FA5}">
                      <a16:colId xmlns:a16="http://schemas.microsoft.com/office/drawing/2014/main" val="3619663437"/>
                    </a:ext>
                  </a:extLst>
                </a:gridCol>
                <a:gridCol w="1251179">
                  <a:extLst>
                    <a:ext uri="{9D8B030D-6E8A-4147-A177-3AD203B41FA5}">
                      <a16:colId xmlns:a16="http://schemas.microsoft.com/office/drawing/2014/main" val="1739837097"/>
                    </a:ext>
                  </a:extLst>
                </a:gridCol>
              </a:tblGrid>
              <a:tr h="0">
                <a:tc gridSpan="5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AUXILIARY POWER DISTRIBUTION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27027164"/>
                  </a:ext>
                </a:extLst>
              </a:tr>
              <a:tr h="0">
                <a:tc gridSpan="2"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marL="0" algn="ctr" defTabSz="457200" rtl="0" eaLnBrk="1" latinLnBrk="0" hangingPunct="1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kern="1200" dirty="0">
                          <a:effectLst/>
                        </a:rPr>
                        <a:t>Item</a:t>
                      </a:r>
                      <a:endParaRPr lang="es-ES" sz="1000" b="1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9932904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247823377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06Q01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CB AUX 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ABB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S803S-B16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16A, 400Vac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967428135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06G01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AUX PS 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PULS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QT40.241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40A, 24Vdc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902685608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06G02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AUX PS 4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PULS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CT10.241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10A, 24Vdc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77653936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06G03,04,05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AUX PS 2 /31 / 32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TRACO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TEP 150-2413WI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10A, 15Vdc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799866464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248586609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06Q02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CB AUX 2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T4H250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100A, 690Vac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290865753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06Q03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CB AUX 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S802S-B10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10A, 400Vac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44333080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06T01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TRF 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EREMU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21-402BMWW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4KVA, 600V/400V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374843602"/>
                  </a:ext>
                </a:extLst>
              </a:tr>
              <a:tr h="0"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b="1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>
                      <a:lvl1pPr marL="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1pPr>
                      <a:lvl2pPr marL="457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2pPr>
                      <a:lvl3pPr marL="914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3pPr>
                      <a:lvl4pPr marL="1371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4pPr>
                      <a:lvl5pPr marL="18288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5pPr>
                      <a:lvl6pPr marL="22860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6pPr>
                      <a:lvl7pPr marL="27432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7pPr>
                      <a:lvl8pPr marL="32004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8pPr>
                      <a:lvl9pPr marL="3657600" algn="l" defTabSz="4572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/>
                        </a:defRPr>
                      </a:lvl9pPr>
                    </a:lstStyle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lnL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L>
                    <a:lnR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R>
                    <a:lnT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T>
                    <a:lnB w="9525" cap="flat" cmpd="sng" algn="ctr">
                      <a:solidFill>
                        <a:srgbClr val="9BBB59">
                          <a:shade val="95000"/>
                          <a:satMod val="105000"/>
                        </a:srgbClr>
                      </a:solidFill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513367816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D5D412F9-AC10-4620-BB91-632369F8B63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08005" y="4214569"/>
            <a:ext cx="2592288" cy="2450235"/>
          </a:xfrm>
          <a:prstGeom prst="rect">
            <a:avLst/>
          </a:prstGeom>
        </p:spPr>
      </p:pic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73EDDCB8-CF09-478F-9482-1F3671920F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6696436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Racks. 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BA365F84-D484-41B6-BBA5-743B095D76C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44436687"/>
              </p:ext>
            </p:extLst>
          </p:nvPr>
        </p:nvGraphicFramePr>
        <p:xfrm>
          <a:off x="1604962" y="1973375"/>
          <a:ext cx="5934076" cy="2119884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1664711">
                  <a:extLst>
                    <a:ext uri="{9D8B030D-6E8A-4147-A177-3AD203B41FA5}">
                      <a16:colId xmlns:a16="http://schemas.microsoft.com/office/drawing/2014/main" val="2099831867"/>
                    </a:ext>
                  </a:extLst>
                </a:gridCol>
                <a:gridCol w="308450">
                  <a:extLst>
                    <a:ext uri="{9D8B030D-6E8A-4147-A177-3AD203B41FA5}">
                      <a16:colId xmlns:a16="http://schemas.microsoft.com/office/drawing/2014/main" val="2800750524"/>
                    </a:ext>
                  </a:extLst>
                </a:gridCol>
                <a:gridCol w="1014497">
                  <a:extLst>
                    <a:ext uri="{9D8B030D-6E8A-4147-A177-3AD203B41FA5}">
                      <a16:colId xmlns:a16="http://schemas.microsoft.com/office/drawing/2014/main" val="1551911194"/>
                    </a:ext>
                  </a:extLst>
                </a:gridCol>
                <a:gridCol w="1784727">
                  <a:extLst>
                    <a:ext uri="{9D8B030D-6E8A-4147-A177-3AD203B41FA5}">
                      <a16:colId xmlns:a16="http://schemas.microsoft.com/office/drawing/2014/main" val="3678221683"/>
                    </a:ext>
                  </a:extLst>
                </a:gridCol>
                <a:gridCol w="1161691">
                  <a:extLst>
                    <a:ext uri="{9D8B030D-6E8A-4147-A177-3AD203B41FA5}">
                      <a16:colId xmlns:a16="http://schemas.microsoft.com/office/drawing/2014/main" val="2951601158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CENTRAL CONTROL SYSTEM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03996683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5218717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55640886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cRIO-9039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DSP, FPGA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3594770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06U12,13,38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NI-9220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16 AI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8945283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06U14,15,16,22,26,27,28,35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NI-9401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8 DI/DO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58723065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--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TPC-2230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Screen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3218384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06U53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>
                          <a:effectLst/>
                        </a:rPr>
                        <a:t>NI Moxa EDS-G205-1GTXSFP-T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>
                          <a:effectLst/>
                        </a:rPr>
                        <a:t>Ethernet switch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55659943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06U21,31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NI-9149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FPGA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3083299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06U23,24,25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NI-9223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 AI Diff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46382864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06U32,33,34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NI-9482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 SPST Relay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1489975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06U36U37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NI-9425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32 DI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66818372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587453836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862B7A10-30BA-4501-93A1-52D8ABD631E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4520413"/>
            <a:ext cx="3494407" cy="1143855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DD21AC77-4873-4288-B65D-27FE87334B5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491880" y="4952461"/>
            <a:ext cx="2783772" cy="1038975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535ED67B-4D87-4C96-8132-44E3BFF7AF2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264901" y="5425576"/>
            <a:ext cx="2771595" cy="1038975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C1B3045-2235-45CF-89A6-F26932A934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2763658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PCB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59AB03CC-0CD7-43AA-BE74-9F2D6FE786D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7072542"/>
              </p:ext>
            </p:extLst>
          </p:nvPr>
        </p:nvGraphicFramePr>
        <p:xfrm>
          <a:off x="2132889" y="1963432"/>
          <a:ext cx="4239313" cy="4608252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897452">
                  <a:extLst>
                    <a:ext uri="{9D8B030D-6E8A-4147-A177-3AD203B41FA5}">
                      <a16:colId xmlns:a16="http://schemas.microsoft.com/office/drawing/2014/main" val="1261559361"/>
                    </a:ext>
                  </a:extLst>
                </a:gridCol>
                <a:gridCol w="1092819">
                  <a:extLst>
                    <a:ext uri="{9D8B030D-6E8A-4147-A177-3AD203B41FA5}">
                      <a16:colId xmlns:a16="http://schemas.microsoft.com/office/drawing/2014/main" val="1585314616"/>
                    </a:ext>
                  </a:extLst>
                </a:gridCol>
                <a:gridCol w="1071684">
                  <a:extLst>
                    <a:ext uri="{9D8B030D-6E8A-4147-A177-3AD203B41FA5}">
                      <a16:colId xmlns:a16="http://schemas.microsoft.com/office/drawing/2014/main" val="369715671"/>
                    </a:ext>
                  </a:extLst>
                </a:gridCol>
                <a:gridCol w="1177358">
                  <a:extLst>
                    <a:ext uri="{9D8B030D-6E8A-4147-A177-3AD203B41FA5}">
                      <a16:colId xmlns:a16="http://schemas.microsoft.com/office/drawing/2014/main" val="3500361223"/>
                    </a:ext>
                  </a:extLst>
                </a:gridCol>
              </a:tblGrid>
              <a:tr h="139644">
                <a:tc gridSpan="4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CONTROL AND SIGNAL CIRCUITS (PCB)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56402635"/>
                  </a:ext>
                </a:extLst>
              </a:tr>
              <a:tr h="139644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Item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Manufacturer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Model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5409810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87456253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06U47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Vmeas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649663998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38683776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06U43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15273273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0313833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06U44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76410294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30490854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06U45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Inv current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00757313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2685704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06U46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 err="1">
                          <a:effectLst/>
                        </a:rPr>
                        <a:t>PROELEK</a:t>
                      </a:r>
                      <a:r>
                        <a:rPr lang="en-GB" sz="800" dirty="0">
                          <a:effectLst/>
                        </a:rPr>
                        <a:t>/FALCON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Out I V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7016606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49337004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02U01….03U02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IGBT splitter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1970464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58231428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06U41,42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Log Itlk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97973517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28934898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02U11,31,51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Crowbar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49189290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31653153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01U02…02U53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PTC support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74670863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826906680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06U50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Vmeter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75627078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7477213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04A11-U01…42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HV rectifier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1253779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09418921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02U15,35,55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Common mode filter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8216064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51016540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05U06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RC snubber ARC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1042965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8016120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05U01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IGBT adapter ARC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05479777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 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04507980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06U100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External port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38038438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 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24043980"/>
                  </a:ext>
                </a:extLst>
              </a:tr>
            </a:tbl>
          </a:graphicData>
        </a:graphic>
      </p:graphicFrame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E42DD9C9-CD76-4F57-BA6A-7406784CCA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81698567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oil tank: </a:t>
            </a:r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module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9" name="Tabla 8">
            <a:extLst>
              <a:ext uri="{FF2B5EF4-FFF2-40B4-BE49-F238E27FC236}">
                <a16:creationId xmlns:a16="http://schemas.microsoft.com/office/drawing/2014/main" id="{8E555692-8381-40F9-9DB5-69DEBC62360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32478019"/>
              </p:ext>
            </p:extLst>
          </p:nvPr>
        </p:nvGraphicFramePr>
        <p:xfrm>
          <a:off x="1209675" y="1894745"/>
          <a:ext cx="6724650" cy="3913632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1250714">
                  <a:extLst>
                    <a:ext uri="{9D8B030D-6E8A-4147-A177-3AD203B41FA5}">
                      <a16:colId xmlns:a16="http://schemas.microsoft.com/office/drawing/2014/main" val="788452427"/>
                    </a:ext>
                  </a:extLst>
                </a:gridCol>
                <a:gridCol w="1069773">
                  <a:extLst>
                    <a:ext uri="{9D8B030D-6E8A-4147-A177-3AD203B41FA5}">
                      <a16:colId xmlns:a16="http://schemas.microsoft.com/office/drawing/2014/main" val="3156981260"/>
                    </a:ext>
                  </a:extLst>
                </a:gridCol>
                <a:gridCol w="1421497">
                  <a:extLst>
                    <a:ext uri="{9D8B030D-6E8A-4147-A177-3AD203B41FA5}">
                      <a16:colId xmlns:a16="http://schemas.microsoft.com/office/drawing/2014/main" val="1450694690"/>
                    </a:ext>
                  </a:extLst>
                </a:gridCol>
                <a:gridCol w="1491333">
                  <a:extLst>
                    <a:ext uri="{9D8B030D-6E8A-4147-A177-3AD203B41FA5}">
                      <a16:colId xmlns:a16="http://schemas.microsoft.com/office/drawing/2014/main" val="2791345984"/>
                    </a:ext>
                  </a:extLst>
                </a:gridCol>
                <a:gridCol w="1491333">
                  <a:extLst>
                    <a:ext uri="{9D8B030D-6E8A-4147-A177-3AD203B41FA5}">
                      <a16:colId xmlns:a16="http://schemas.microsoft.com/office/drawing/2014/main" val="2331077669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</a:rPr>
                        <a:t>HVHF</a:t>
                      </a:r>
                      <a:r>
                        <a:rPr lang="en-GB" sz="1000" dirty="0">
                          <a:effectLst/>
                        </a:rPr>
                        <a:t> MODULE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23368623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Item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691630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123678919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 err="1">
                          <a:effectLst/>
                        </a:rPr>
                        <a:t>HVHF</a:t>
                      </a:r>
                      <a:r>
                        <a:rPr lang="en-GB" sz="1000" b="1" dirty="0">
                          <a:effectLst/>
                        </a:rPr>
                        <a:t> TRANSFORMER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9859718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04T11…61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HVHFTRF 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VACUUMSCHMELZE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T60009-L2530-V275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Nanocrystaline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86762746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CMC Klebetechnik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CMC 38293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Isolated Copper foil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24112483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BRONYMEC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75964584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542884112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 err="1">
                          <a:effectLst/>
                        </a:rPr>
                        <a:t>HV</a:t>
                      </a:r>
                      <a:r>
                        <a:rPr lang="en-GB" sz="1000" b="1" dirty="0">
                          <a:effectLst/>
                        </a:rPr>
                        <a:t> COMMON MODE INDUCTOR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25775855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04L11…61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Lcm 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VACUUMSCHMELZE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T60009-L2380-V276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Nanocrystaline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39123555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BRONYMEC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56084983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627406614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 err="1">
                          <a:effectLst/>
                        </a:rPr>
                        <a:t>HV</a:t>
                      </a:r>
                      <a:r>
                        <a:rPr lang="en-GB" sz="1000" b="1" dirty="0">
                          <a:effectLst/>
                        </a:rPr>
                        <a:t> RECTIFIER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43663808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Diode bridge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Customize PCB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62168776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638575406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 err="1">
                          <a:effectLst/>
                        </a:rPr>
                        <a:t>HV</a:t>
                      </a:r>
                      <a:r>
                        <a:rPr lang="en-GB" sz="1000" b="1" dirty="0">
                          <a:effectLst/>
                        </a:rPr>
                        <a:t> INDUCTOR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48208251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04L12…62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HVL 1…6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BALERMA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Silicon steel 237x392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Silicon steel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32783406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BRONYMEC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98082391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756744491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 err="1">
                          <a:effectLst/>
                        </a:rPr>
                        <a:t>HV</a:t>
                      </a:r>
                      <a:r>
                        <a:rPr lang="en-GB" sz="1000" b="1" dirty="0">
                          <a:effectLst/>
                        </a:rPr>
                        <a:t> FILTER CAPACITORS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15797023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04A12…62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TDK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UHV-12A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1.7nF, 50kV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6546047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04A12…62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OHMITE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MOX-5N-3306J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330MΩ, 6W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85107367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BRONYMEC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01130508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71829550"/>
                  </a:ext>
                </a:extLst>
              </a:tr>
            </a:tbl>
          </a:graphicData>
        </a:graphic>
      </p:graphicFrame>
      <p:pic>
        <p:nvPicPr>
          <p:cNvPr id="10" name="Imagen 9">
            <a:extLst>
              <a:ext uri="{FF2B5EF4-FFF2-40B4-BE49-F238E27FC236}">
                <a16:creationId xmlns:a16="http://schemas.microsoft.com/office/drawing/2014/main" id="{05F55719-8CA5-4E33-842F-EC8B0F1A36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81310" y="5892800"/>
            <a:ext cx="2088232" cy="920576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77217510-60C4-463B-B22A-E7ADC3B12D9D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4665" y="5903962"/>
            <a:ext cx="1543189" cy="981421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EAE0EAD7-B62D-415A-989D-CBD425DC6B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52915016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oil tank: </a:t>
            </a:r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output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963A90CF-154E-4340-82AF-25DFA0A41D0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01098486"/>
              </p:ext>
            </p:extLst>
          </p:nvPr>
        </p:nvGraphicFramePr>
        <p:xfrm>
          <a:off x="1209675" y="1941976"/>
          <a:ext cx="6724650" cy="2119884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1250714">
                  <a:extLst>
                    <a:ext uri="{9D8B030D-6E8A-4147-A177-3AD203B41FA5}">
                      <a16:colId xmlns:a16="http://schemas.microsoft.com/office/drawing/2014/main" val="3885248497"/>
                    </a:ext>
                  </a:extLst>
                </a:gridCol>
                <a:gridCol w="1069773">
                  <a:extLst>
                    <a:ext uri="{9D8B030D-6E8A-4147-A177-3AD203B41FA5}">
                      <a16:colId xmlns:a16="http://schemas.microsoft.com/office/drawing/2014/main" val="2763833789"/>
                    </a:ext>
                  </a:extLst>
                </a:gridCol>
                <a:gridCol w="1421497">
                  <a:extLst>
                    <a:ext uri="{9D8B030D-6E8A-4147-A177-3AD203B41FA5}">
                      <a16:colId xmlns:a16="http://schemas.microsoft.com/office/drawing/2014/main" val="2833385815"/>
                    </a:ext>
                  </a:extLst>
                </a:gridCol>
                <a:gridCol w="1491333">
                  <a:extLst>
                    <a:ext uri="{9D8B030D-6E8A-4147-A177-3AD203B41FA5}">
                      <a16:colId xmlns:a16="http://schemas.microsoft.com/office/drawing/2014/main" val="3301440415"/>
                    </a:ext>
                  </a:extLst>
                </a:gridCol>
                <a:gridCol w="1491333">
                  <a:extLst>
                    <a:ext uri="{9D8B030D-6E8A-4147-A177-3AD203B41FA5}">
                      <a16:colId xmlns:a16="http://schemas.microsoft.com/office/drawing/2014/main" val="1147331023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</a:rPr>
                        <a:t>HV</a:t>
                      </a:r>
                      <a:r>
                        <a:rPr lang="en-GB" sz="1000" dirty="0">
                          <a:effectLst/>
                        </a:rPr>
                        <a:t> OUTPUT COMPONENTS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79992471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  <a:buClrTx/>
                        <a:buSzTx/>
                        <a:buFontTx/>
                        <a:buNone/>
                        <a:tabLst>
                          <a:tab pos="457200" algn="l"/>
                        </a:tabLst>
                        <a:defRPr/>
                      </a:pPr>
                      <a:r>
                        <a:rPr lang="en-GB" sz="1000" b="1" dirty="0">
                          <a:effectLst/>
                        </a:rPr>
                        <a:t>Features 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7961167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836328848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OUTPUT COMMON MODE INDUCTOR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33631561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04L01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LcmOut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VACUUMSCHMELZE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T60009-L2530-V275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Nanocrystaline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2621363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BRONYMEC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9624824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288192884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OUTPUT CAPACITOR BANK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72204129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04A01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TDK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UHV-12A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1.7nF, 50kV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89869448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RC 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METALLUX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HVI 969.105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600Ω, 105W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65309384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RC 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METALLUX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HVI 969.71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50Ω, 71W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98469271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RC 3,4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OHMITE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MOX-5N-131007JE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100MΩ, 6W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3866049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734550198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CE7658ED-A842-457C-B17C-1C57948669D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52004" y="4239738"/>
            <a:ext cx="1575445" cy="2178764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CF6FA524-A4A6-428B-B01B-4AEF4C23EBC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32165" y="4311746"/>
            <a:ext cx="2992447" cy="2178764"/>
          </a:xfrm>
          <a:prstGeom prst="rect">
            <a:avLst/>
          </a:prstGeom>
        </p:spPr>
      </p:pic>
      <p:sp>
        <p:nvSpPr>
          <p:cNvPr id="11" name="Slide Number Placeholder 3">
            <a:extLst>
              <a:ext uri="{FF2B5EF4-FFF2-40B4-BE49-F238E27FC236}">
                <a16:creationId xmlns:a16="http://schemas.microsoft.com/office/drawing/2014/main" id="{067810F3-AD17-4837-9E18-C02B931D99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10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59734251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oil tank: </a:t>
            </a:r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output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43CACB8E-B928-405C-AC9E-42341C4C546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63705185"/>
              </p:ext>
            </p:extLst>
          </p:nvPr>
        </p:nvGraphicFramePr>
        <p:xfrm>
          <a:off x="1087710" y="1956726"/>
          <a:ext cx="6724650" cy="1467612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1250714">
                  <a:extLst>
                    <a:ext uri="{9D8B030D-6E8A-4147-A177-3AD203B41FA5}">
                      <a16:colId xmlns:a16="http://schemas.microsoft.com/office/drawing/2014/main" val="614036974"/>
                    </a:ext>
                  </a:extLst>
                </a:gridCol>
                <a:gridCol w="1175507">
                  <a:extLst>
                    <a:ext uri="{9D8B030D-6E8A-4147-A177-3AD203B41FA5}">
                      <a16:colId xmlns:a16="http://schemas.microsoft.com/office/drawing/2014/main" val="157205064"/>
                    </a:ext>
                  </a:extLst>
                </a:gridCol>
                <a:gridCol w="1315763">
                  <a:extLst>
                    <a:ext uri="{9D8B030D-6E8A-4147-A177-3AD203B41FA5}">
                      <a16:colId xmlns:a16="http://schemas.microsoft.com/office/drawing/2014/main" val="1094869279"/>
                    </a:ext>
                  </a:extLst>
                </a:gridCol>
                <a:gridCol w="1708573">
                  <a:extLst>
                    <a:ext uri="{9D8B030D-6E8A-4147-A177-3AD203B41FA5}">
                      <a16:colId xmlns:a16="http://schemas.microsoft.com/office/drawing/2014/main" val="804390545"/>
                    </a:ext>
                  </a:extLst>
                </a:gridCol>
                <a:gridCol w="1274093">
                  <a:extLst>
                    <a:ext uri="{9D8B030D-6E8A-4147-A177-3AD203B41FA5}">
                      <a16:colId xmlns:a16="http://schemas.microsoft.com/office/drawing/2014/main" val="1303652071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</a:rPr>
                        <a:t>HV</a:t>
                      </a:r>
                      <a:r>
                        <a:rPr lang="en-GB" sz="1000" dirty="0">
                          <a:effectLst/>
                        </a:rPr>
                        <a:t> OUTPUT COMPONENTS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31499560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2741737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78479856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04T01…04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</a:rPr>
                        <a:t>LEM</a:t>
                      </a:r>
                      <a:r>
                        <a:rPr lang="en-GB" sz="1000" dirty="0">
                          <a:effectLst/>
                        </a:rPr>
                        <a:t> I PULSE 1,2,3,4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</a:rPr>
                        <a:t>CAENELS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PCT0024 + 4xWCT100CXHPAA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100A, 200kHz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29319003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26244388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04T06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 DIV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NORTHSTAR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VD-115B-ESS-100917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120kV, 0.25%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96944892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81963276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04K01…04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ROSS 1,2,3,4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ROSS ENGINEERING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E60-NO-80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Gravity return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80479711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70873508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984C5FD4-48D2-4001-BB05-83A95182946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75948" y="3709855"/>
            <a:ext cx="898831" cy="2882358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0CF12882-645D-49EF-A8DE-0B8212A2A643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0164" y="3709855"/>
            <a:ext cx="3384376" cy="2882358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Slide Number Placeholder 3">
            <a:extLst>
              <a:ext uri="{FF2B5EF4-FFF2-40B4-BE49-F238E27FC236}">
                <a16:creationId xmlns:a16="http://schemas.microsoft.com/office/drawing/2014/main" id="{6E065661-F97A-4E61-84F9-582A8ECCE5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11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0801639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 err="1">
                <a:solidFill>
                  <a:schemeClr val="tx1"/>
                </a:solidFill>
              </a:rPr>
              <a:t>HV</a:t>
            </a:r>
            <a:r>
              <a:rPr lang="en-US" sz="1800" b="1" dirty="0">
                <a:solidFill>
                  <a:schemeClr val="tx1"/>
                </a:solidFill>
              </a:rPr>
              <a:t> oil tank: Oil cooling system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CA708BBB-9247-476C-90D2-02227EC2177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02204560"/>
              </p:ext>
            </p:extLst>
          </p:nvPr>
        </p:nvGraphicFramePr>
        <p:xfrm>
          <a:off x="927820" y="2014704"/>
          <a:ext cx="7343775" cy="2446020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599971">
                  <a:extLst>
                    <a:ext uri="{9D8B030D-6E8A-4147-A177-3AD203B41FA5}">
                      <a16:colId xmlns:a16="http://schemas.microsoft.com/office/drawing/2014/main" val="2883073329"/>
                    </a:ext>
                  </a:extLst>
                </a:gridCol>
                <a:gridCol w="1624049">
                  <a:extLst>
                    <a:ext uri="{9D8B030D-6E8A-4147-A177-3AD203B41FA5}">
                      <a16:colId xmlns:a16="http://schemas.microsoft.com/office/drawing/2014/main" val="3236646496"/>
                    </a:ext>
                  </a:extLst>
                </a:gridCol>
                <a:gridCol w="1300890">
                  <a:extLst>
                    <a:ext uri="{9D8B030D-6E8A-4147-A177-3AD203B41FA5}">
                      <a16:colId xmlns:a16="http://schemas.microsoft.com/office/drawing/2014/main" val="721945062"/>
                    </a:ext>
                  </a:extLst>
                </a:gridCol>
                <a:gridCol w="1909115">
                  <a:extLst>
                    <a:ext uri="{9D8B030D-6E8A-4147-A177-3AD203B41FA5}">
                      <a16:colId xmlns:a16="http://schemas.microsoft.com/office/drawing/2014/main" val="76634350"/>
                    </a:ext>
                  </a:extLst>
                </a:gridCol>
                <a:gridCol w="1909750">
                  <a:extLst>
                    <a:ext uri="{9D8B030D-6E8A-4147-A177-3AD203B41FA5}">
                      <a16:colId xmlns:a16="http://schemas.microsoft.com/office/drawing/2014/main" val="564193614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OIL COOLING SYSTEM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39308410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2886309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5339771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04M01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OIL PUMP MOTOR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HYDAC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VPBM-3-1.0-V-100/70-2.2/400-50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2.2kW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35383667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42861295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--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OIL HEAT EXCHANGER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HYDAC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HEX S615-100-00-NI/G1"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100 plates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31795849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83117648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--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OIL FILTER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HYDAC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LPF W/HC 160 GE 25 B 1.2/V-A2-B6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Wire mesh 25µm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55284255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131152110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04K01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OIL FLOW SWITCH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HYDAC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HFS 2155-1W-0035-0110-7-S-1-000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35-110 l/min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9279130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71851050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04B02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OIL MOISTURE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E+E ELEKTRONIK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EE364-T63BEA/AwT021M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4-20mA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41322598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162064230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3E518564-F1C1-48E9-B200-AC9A8E42613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94024" y="4640892"/>
            <a:ext cx="2195139" cy="2095191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9567D0C2-3D53-4142-96BB-E663DABB7E6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84025" y="4662446"/>
            <a:ext cx="4512850" cy="2073637"/>
          </a:xfrm>
          <a:prstGeom prst="rect">
            <a:avLst/>
          </a:prstGeom>
        </p:spPr>
      </p:pic>
      <p:sp>
        <p:nvSpPr>
          <p:cNvPr id="11" name="Slide Number Placeholder 3">
            <a:extLst>
              <a:ext uri="{FF2B5EF4-FFF2-40B4-BE49-F238E27FC236}">
                <a16:creationId xmlns:a16="http://schemas.microsoft.com/office/drawing/2014/main" id="{82570DCB-6B17-4FEE-AD3D-6E5FBA23A8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25595121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Water cooling system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4561702E-B67D-4019-A554-578B72CB71F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58982" y="1941349"/>
            <a:ext cx="6973454" cy="4749187"/>
          </a:xfrm>
          <a:prstGeom prst="rect">
            <a:avLst/>
          </a:prstGeom>
        </p:spPr>
      </p:pic>
      <p:sp>
        <p:nvSpPr>
          <p:cNvPr id="8" name="Slide Number Placeholder 3">
            <a:extLst>
              <a:ext uri="{FF2B5EF4-FFF2-40B4-BE49-F238E27FC236}">
                <a16:creationId xmlns:a16="http://schemas.microsoft.com/office/drawing/2014/main" id="{B65E199B-5883-4D61-AAB2-AEB5C4F75B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3655219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Water cooling system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06E93D1D-5039-43D1-B304-057D248C1A8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79501650"/>
              </p:ext>
            </p:extLst>
          </p:nvPr>
        </p:nvGraphicFramePr>
        <p:xfrm>
          <a:off x="999841" y="1961311"/>
          <a:ext cx="7144317" cy="4076700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781013">
                  <a:extLst>
                    <a:ext uri="{9D8B030D-6E8A-4147-A177-3AD203B41FA5}">
                      <a16:colId xmlns:a16="http://schemas.microsoft.com/office/drawing/2014/main" val="2372881000"/>
                    </a:ext>
                  </a:extLst>
                </a:gridCol>
                <a:gridCol w="1216869">
                  <a:extLst>
                    <a:ext uri="{9D8B030D-6E8A-4147-A177-3AD203B41FA5}">
                      <a16:colId xmlns:a16="http://schemas.microsoft.com/office/drawing/2014/main" val="2686793386"/>
                    </a:ext>
                  </a:extLst>
                </a:gridCol>
                <a:gridCol w="1289931">
                  <a:extLst>
                    <a:ext uri="{9D8B030D-6E8A-4147-A177-3AD203B41FA5}">
                      <a16:colId xmlns:a16="http://schemas.microsoft.com/office/drawing/2014/main" val="1745047320"/>
                    </a:ext>
                  </a:extLst>
                </a:gridCol>
                <a:gridCol w="1893327">
                  <a:extLst>
                    <a:ext uri="{9D8B030D-6E8A-4147-A177-3AD203B41FA5}">
                      <a16:colId xmlns:a16="http://schemas.microsoft.com/office/drawing/2014/main" val="2873486606"/>
                    </a:ext>
                  </a:extLst>
                </a:gridCol>
                <a:gridCol w="1893327">
                  <a:extLst>
                    <a:ext uri="{9D8B030D-6E8A-4147-A177-3AD203B41FA5}">
                      <a16:colId xmlns:a16="http://schemas.microsoft.com/office/drawing/2014/main" val="1327755501"/>
                    </a:ext>
                  </a:extLst>
                </a:gridCol>
                <a:gridCol w="69850">
                  <a:extLst>
                    <a:ext uri="{9D8B030D-6E8A-4147-A177-3AD203B41FA5}">
                      <a16:colId xmlns:a16="http://schemas.microsoft.com/office/drawing/2014/main" val="2664636687"/>
                    </a:ext>
                  </a:extLst>
                </a:gridCol>
              </a:tblGrid>
              <a:tr h="0">
                <a:tc gridSpan="6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WATER COOLING SYSTEM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33872771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9035135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182003899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1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  <a:latin typeface="+mn-lt"/>
                        </a:rPr>
                        <a:t>NIERUF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GK04000003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BALL VALVE DN15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87277173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  <a:latin typeface="+mn-lt"/>
                        </a:rPr>
                        <a:t> </a:t>
                      </a: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 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 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  <a:latin typeface="+mn-lt"/>
                        </a:rPr>
                        <a:t> </a:t>
                      </a: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 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99626513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  <a:latin typeface="+mn-lt"/>
                        </a:rPr>
                        <a:t>NIERUF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NV01000003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NEEDLE VALVE DN15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198324898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  <a:latin typeface="+mn-lt"/>
                        </a:rPr>
                        <a:t> </a:t>
                      </a: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 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51525279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3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ELETTA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GSS15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FLOW MONITOR  DN15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36004491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47392276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4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ELETTA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SP</a:t>
                      </a: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-G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FLOW </a:t>
                      </a: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SWITCH</a:t>
                      </a: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 DN15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10672376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400148662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WIKA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A52,063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TEMPERATURE</a:t>
                      </a: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 GAUGE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25214623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498211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6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WIKA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233,50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PRESSURE</a:t>
                      </a: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GAGE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13795283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  <a:latin typeface="+mn-lt"/>
                        </a:rPr>
                        <a:t> </a:t>
                      </a: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96267656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7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  <a:latin typeface="+mn-lt"/>
                        </a:rPr>
                        <a:t>NIERUF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GK04000005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BALL VALVE DN25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42005491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  <a:latin typeface="+mn-lt"/>
                        </a:rPr>
                        <a:t> </a:t>
                      </a: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 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60651418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8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  <a:latin typeface="+mn-lt"/>
                        </a:rPr>
                        <a:t>NIERUF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NV01000005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NEEDLE VALVE DN25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17231906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34629772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9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ELETTA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GSS25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FLOW MONITOR  DN25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96601679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57396922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10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 err="1">
                          <a:effectLst/>
                          <a:latin typeface="+mn-lt"/>
                        </a:rPr>
                        <a:t>NIERUF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FK06010008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  <a:latin typeface="+mn-lt"/>
                        </a:rPr>
                        <a:t>BALL VALVE DN50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410349956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b="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82929262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b="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--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11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ELETTA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 err="1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FSS</a:t>
                      </a:r>
                      <a:endParaRPr lang="es-ES" sz="1000" dirty="0">
                        <a:effectLst/>
                        <a:latin typeface="+mn-lt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 dirty="0">
                          <a:effectLst/>
                          <a:latin typeface="+mn-lt"/>
                          <a:ea typeface="Cambria" panose="02040503050406030204" pitchFamily="18" charset="0"/>
                          <a:cs typeface="Times New Roman" panose="02020603050405020304" pitchFamily="18" charset="0"/>
                        </a:rPr>
                        <a:t>FLOW MONITOR  DN50</a:t>
                      </a: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22806838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97731332"/>
                  </a:ext>
                </a:extLst>
              </a:tr>
            </a:tbl>
          </a:graphicData>
        </a:graphic>
      </p:graphicFrame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6BCC9643-26A8-4629-A586-D60E5490CB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3635853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Bill of materials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Arc protection system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B9E8128B-FDC8-450A-84D1-756C6E5319C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8662875"/>
              </p:ext>
            </p:extLst>
          </p:nvPr>
        </p:nvGraphicFramePr>
        <p:xfrm>
          <a:off x="999841" y="1961311"/>
          <a:ext cx="7144317" cy="3098292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781013">
                  <a:extLst>
                    <a:ext uri="{9D8B030D-6E8A-4147-A177-3AD203B41FA5}">
                      <a16:colId xmlns:a16="http://schemas.microsoft.com/office/drawing/2014/main" val="2372881000"/>
                    </a:ext>
                  </a:extLst>
                </a:gridCol>
                <a:gridCol w="1216869">
                  <a:extLst>
                    <a:ext uri="{9D8B030D-6E8A-4147-A177-3AD203B41FA5}">
                      <a16:colId xmlns:a16="http://schemas.microsoft.com/office/drawing/2014/main" val="2686793386"/>
                    </a:ext>
                  </a:extLst>
                </a:gridCol>
                <a:gridCol w="1289931">
                  <a:extLst>
                    <a:ext uri="{9D8B030D-6E8A-4147-A177-3AD203B41FA5}">
                      <a16:colId xmlns:a16="http://schemas.microsoft.com/office/drawing/2014/main" val="1745047320"/>
                    </a:ext>
                  </a:extLst>
                </a:gridCol>
                <a:gridCol w="1893327">
                  <a:extLst>
                    <a:ext uri="{9D8B030D-6E8A-4147-A177-3AD203B41FA5}">
                      <a16:colId xmlns:a16="http://schemas.microsoft.com/office/drawing/2014/main" val="2873486606"/>
                    </a:ext>
                  </a:extLst>
                </a:gridCol>
                <a:gridCol w="1893327">
                  <a:extLst>
                    <a:ext uri="{9D8B030D-6E8A-4147-A177-3AD203B41FA5}">
                      <a16:colId xmlns:a16="http://schemas.microsoft.com/office/drawing/2014/main" val="1327755501"/>
                    </a:ext>
                  </a:extLst>
                </a:gridCol>
                <a:gridCol w="69850">
                  <a:extLst>
                    <a:ext uri="{9D8B030D-6E8A-4147-A177-3AD203B41FA5}">
                      <a16:colId xmlns:a16="http://schemas.microsoft.com/office/drawing/2014/main" val="2664636687"/>
                    </a:ext>
                  </a:extLst>
                </a:gridCol>
              </a:tblGrid>
              <a:tr h="0">
                <a:tc gridSpan="6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ARC PROTECTION SYSTEM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33872771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9035135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182003899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05V01,02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V1,2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INFINEON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FZ250R65KE3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250A, 6500V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87277173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>
                          <a:effectLst/>
                        </a:rPr>
                        <a:t> </a:t>
                      </a:r>
                      <a:endParaRPr lang="es-ES" sz="1000" b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99626513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05U04,05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DRIVER 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CONCEPT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1SP0335V2M1-FZ250R65KE3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2.5W, 6500V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198324898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51525279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05U02,03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DC-DC 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CONCEPT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ISO5125I-65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5W, 6500V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36004491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>
                          <a:effectLst/>
                        </a:rPr>
                        <a:t> </a:t>
                      </a:r>
                      <a:endParaRPr lang="es-ES" sz="1000" b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47392276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05R01,02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R1,2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SR0250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12Ω, 1.5W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10672376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400148662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>
                          <a:effectLst/>
                        </a:rPr>
                        <a:t>05R03,04</a:t>
                      </a:r>
                      <a:endParaRPr lang="es-ES" sz="1000" b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R3,4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HVR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AB 061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40Ω, 9W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25214623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498211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>
                          <a:effectLst/>
                        </a:rPr>
                        <a:t>05C01,02</a:t>
                      </a:r>
                      <a:endParaRPr lang="es-ES" sz="1000" b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C1,2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WIMA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SNMPU042008L1IKS00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2µF, 2000Vdc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13795283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96267656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05R05,06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V1,2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LITTLEFUSE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V751BA60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970Vdc, 2600J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42005491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60651418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05R07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ARC V3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LITTLEFUSE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V131BA60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130Vdc, 450J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82929262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</a:pPr>
                      <a:r>
                        <a:rPr lang="es-ES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297731332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62A0978D-C5B1-4699-AEC1-2BF9DAF3DA7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09316" y="5329709"/>
            <a:ext cx="1402061" cy="1306655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46CDC7DF-7F60-4795-A798-24FBFD93FDE5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12528" y="5268212"/>
            <a:ext cx="3816424" cy="1440159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Slide Number Placeholder 3">
            <a:extLst>
              <a:ext uri="{FF2B5EF4-FFF2-40B4-BE49-F238E27FC236}">
                <a16:creationId xmlns:a16="http://schemas.microsoft.com/office/drawing/2014/main" id="{070D421F-72E7-480A-BEA4-151977F51A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15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58448483"/>
      </p:ext>
    </p:extLst>
  </p:cSld>
  <p:clrMapOvr>
    <a:masterClrMapping/>
  </p:clrMapOvr>
</p:sld>
</file>

<file path=ppt/theme/theme1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34853</TotalTime>
  <Words>1084</Words>
  <Application>Microsoft Office PowerPoint</Application>
  <PresentationFormat>Presentación en pantalla (4:3)</PresentationFormat>
  <Paragraphs>1053</Paragraphs>
  <Slides>15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10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15</vt:i4>
      </vt:variant>
    </vt:vector>
  </HeadingPairs>
  <TitlesOfParts>
    <vt:vector size="27" baseType="lpstr">
      <vt:lpstr>ＭＳ Ｐゴシック</vt:lpstr>
      <vt:lpstr>Aharoni</vt:lpstr>
      <vt:lpstr>Arial</vt:lpstr>
      <vt:lpstr>Calibri</vt:lpstr>
      <vt:lpstr>Cambria</vt:lpstr>
      <vt:lpstr>Helvetica</vt:lpstr>
      <vt:lpstr>Lucida Grande</vt:lpstr>
      <vt:lpstr>Times New Roman</vt:lpstr>
      <vt:lpstr>Verdana</vt:lpstr>
      <vt:lpstr>Wingdings</vt:lpstr>
      <vt:lpstr>Anpassad formgivning</vt:lpstr>
      <vt:lpstr>1_Office-tema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Jose Maria de la Fuente</cp:lastModifiedBy>
  <cp:revision>1017</cp:revision>
  <cp:lastPrinted>2013-11-06T14:19:55Z</cp:lastPrinted>
  <dcterms:created xsi:type="dcterms:W3CDTF">2013-09-21T18:00:17Z</dcterms:created>
  <dcterms:modified xsi:type="dcterms:W3CDTF">2018-03-07T13:20:13Z</dcterms:modified>
</cp:coreProperties>
</file>