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2" r:id="rId1"/>
    <p:sldMasterId id="2147483677" r:id="rId2"/>
  </p:sldMasterIdLst>
  <p:notesMasterIdLst>
    <p:notesMasterId r:id="rId21"/>
  </p:notesMasterIdLst>
  <p:handoutMasterIdLst>
    <p:handoutMasterId r:id="rId22"/>
  </p:handoutMasterIdLst>
  <p:sldIdLst>
    <p:sldId id="410" r:id="rId3"/>
    <p:sldId id="412" r:id="rId4"/>
    <p:sldId id="415" r:id="rId5"/>
    <p:sldId id="416" r:id="rId6"/>
    <p:sldId id="414" r:id="rId7"/>
    <p:sldId id="419" r:id="rId8"/>
    <p:sldId id="418" r:id="rId9"/>
    <p:sldId id="420" r:id="rId10"/>
    <p:sldId id="421" r:id="rId11"/>
    <p:sldId id="423" r:id="rId12"/>
    <p:sldId id="430" r:id="rId13"/>
    <p:sldId id="426" r:id="rId14"/>
    <p:sldId id="427" r:id="rId15"/>
    <p:sldId id="425" r:id="rId16"/>
    <p:sldId id="428" r:id="rId17"/>
    <p:sldId id="429" r:id="rId18"/>
    <p:sldId id="424" r:id="rId19"/>
    <p:sldId id="431" r:id="rId20"/>
  </p:sldIdLst>
  <p:sldSz cx="9144000" cy="6858000" type="screen4x3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232">
          <p15:clr>
            <a:srgbClr val="A4A3A4"/>
          </p15:clr>
        </p15:guide>
        <p15:guide id="2" orient="horz" pos="908">
          <p15:clr>
            <a:srgbClr val="A4A3A4"/>
          </p15:clr>
        </p15:guide>
        <p15:guide id="3" pos="498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B9B8"/>
    <a:srgbClr val="E9EDF4"/>
    <a:srgbClr val="CC0099"/>
    <a:srgbClr val="00E100"/>
    <a:srgbClr val="FFFF66"/>
    <a:srgbClr val="FFCC00"/>
    <a:srgbClr val="0094CA"/>
    <a:srgbClr val="0066FF"/>
    <a:srgbClr val="FF5050"/>
    <a:srgbClr val="FF7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42" autoAdjust="0"/>
    <p:restoredTop sz="99518" autoAdjust="0"/>
  </p:normalViewPr>
  <p:slideViewPr>
    <p:cSldViewPr snapToGrid="0" snapToObjects="1">
      <p:cViewPr varScale="1">
        <p:scale>
          <a:sx n="104" d="100"/>
          <a:sy n="104" d="100"/>
        </p:scale>
        <p:origin x="114" y="138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82" d="100"/>
          <a:sy n="82" d="100"/>
        </p:scale>
        <p:origin x="2034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ableStyles" Target="tableStyles.xml"/><Relationship Id="rId3" Type="http://schemas.openxmlformats.org/officeDocument/2006/relationships/slide" Target="slides/slide1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BB8640-21E4-4DF7-82E4-489CAFEF9DED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5AEB99-AC6E-48D2-952D-3D83B639195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6E4A36-D68D-4694-87DB-DFA8FA4CFE26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6222C4-E157-4E53-9EF8-232316FE09CC}" type="datetime1">
              <a:rPr lang="sv-SE" smtClean="0"/>
              <a:t>2018-03-07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C93802-762A-4A6E-A1BC-2EB1229795D8}" type="datetime1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01E932-36F6-4388-A044-AA7A78DE8FDE}" type="datetime1">
              <a:rPr lang="sv-SE" smtClean="0"/>
              <a:t>2018-03-07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F82D74-2346-4358-902A-DA156CC04F9A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37F66-422D-4DAE-AE18-D60629C43F89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01167-117F-420C-9F45-458E836B179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58F1B5-19A1-41D4-B931-AF48A1AC2F9B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06240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73735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77650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3620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dirty="0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30124A-1269-4A82-9CD6-F217771AACC3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048592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D026A2-1382-4128-A41F-7A0D58C6504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62834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B11EA-695A-4791-9DA2-DD0D5A8D94C6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476171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32A4C5-CD3F-419F-9FAF-8131295A15F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433445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>
          <a:xfrm>
            <a:off x="457200" y="6515100"/>
            <a:ext cx="1046285" cy="281354"/>
          </a:xfrm>
        </p:spPr>
        <p:txBody>
          <a:bodyPr/>
          <a:lstStyle/>
          <a:p>
            <a:fld id="{779B4711-C7EC-4FCD-B532-1DF72AC9585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>
          <a:xfrm>
            <a:off x="2655277" y="6515100"/>
            <a:ext cx="3897923" cy="281354"/>
          </a:xfrm>
        </p:spPr>
        <p:txBody>
          <a:bodyPr/>
          <a:lstStyle>
            <a:lvl1pPr>
              <a:defRPr i="1"/>
            </a:lvl1pPr>
          </a:lstStyle>
          <a:p>
            <a:r>
              <a:rPr lang="en-US"/>
              <a:t>Confidential: For ESS internal restricted usage only</a:t>
            </a:r>
            <a:endParaRPr lang="sv-SE" dirty="0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>
          <a:xfrm>
            <a:off x="8036168" y="6515100"/>
            <a:ext cx="650631" cy="281354"/>
          </a:xfrm>
        </p:spPr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61738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0F0EB3-1275-490F-86ED-24C4C2BB1B85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6947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5780C9-C9BE-4098-B06A-E91382C3258D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549386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B8A73A-2386-472F-A860-E3421B6157F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133444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B226B2-1083-4668-8764-A3C4D41FED4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708054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7EE4E0-BDD5-4662-A004-134C0E4ABA0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54698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BC515B-C211-4A0B-A0EA-E8995A75CF0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254589269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931477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9EB55F-3AE4-4AA8-BBE5-D2F4D522B413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1" y="1964945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fld id="{64DD356A-05C0-4661-BD85-91B68063E91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19373418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6.jpg"/><Relationship Id="rId2" Type="http://schemas.openxmlformats.org/officeDocument/2006/relationships/hyperlink" Target="http://www.europeanspallationsource.se/" TargetMode="External"/><Relationship Id="rId1" Type="http://schemas.openxmlformats.org/officeDocument/2006/relationships/slideLayout" Target="../slideLayouts/slideLayout27.xml"/><Relationship Id="rId6" Type="http://schemas.openxmlformats.org/officeDocument/2006/relationships/image" Target="../media/image5.png"/><Relationship Id="rId5" Type="http://schemas.openxmlformats.org/officeDocument/2006/relationships/image" Target="../media/image4.jp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7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7" Type="http://schemas.openxmlformats.org/officeDocument/2006/relationships/image" Target="../media/image11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0.emf"/><Relationship Id="rId5" Type="http://schemas.openxmlformats.org/officeDocument/2006/relationships/image" Target="../media/image9.emf"/><Relationship Id="rId4" Type="http://schemas.openxmlformats.org/officeDocument/2006/relationships/image" Target="../media/image8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3.emf"/><Relationship Id="rId4" Type="http://schemas.openxmlformats.org/officeDocument/2006/relationships/image" Target="../media/image12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4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4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6.emf"/><Relationship Id="rId4" Type="http://schemas.openxmlformats.org/officeDocument/2006/relationships/image" Target="../media/image15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4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6.emf"/><Relationship Id="rId4" Type="http://schemas.openxmlformats.org/officeDocument/2006/relationships/image" Target="../media/image15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0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7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9.emf"/><Relationship Id="rId4" Type="http://schemas.openxmlformats.org/officeDocument/2006/relationships/image" Target="../media/image18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1.emf"/><Relationship Id="rId4" Type="http://schemas.openxmlformats.org/officeDocument/2006/relationships/image" Target="../media/image20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3.emf"/><Relationship Id="rId4" Type="http://schemas.openxmlformats.org/officeDocument/2006/relationships/image" Target="../media/image22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24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0.emf"/><Relationship Id="rId4" Type="http://schemas.openxmlformats.org/officeDocument/2006/relationships/image" Target="../media/image25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26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8.emf"/><Relationship Id="rId4" Type="http://schemas.openxmlformats.org/officeDocument/2006/relationships/image" Target="../media/image27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412777"/>
            <a:ext cx="9144000" cy="5445224"/>
          </a:xfrm>
          <a:prstGeom prst="rect">
            <a:avLst/>
          </a:prstGeom>
          <a:solidFill>
            <a:srgbClr val="00A1DA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ruta 3"/>
          <p:cNvSpPr txBox="1"/>
          <p:nvPr/>
        </p:nvSpPr>
        <p:spPr>
          <a:xfrm>
            <a:off x="0" y="5274120"/>
            <a:ext cx="9144000" cy="11264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err="1">
                <a:solidFill>
                  <a:srgbClr val="FFFFFF"/>
                </a:solidFill>
              </a:rPr>
              <a:t>Txema</a:t>
            </a:r>
            <a:r>
              <a:rPr lang="en-GB" sz="2400" dirty="0">
                <a:solidFill>
                  <a:srgbClr val="FFFFFF"/>
                </a:solidFill>
              </a:rPr>
              <a:t> de la Fuente (</a:t>
            </a:r>
            <a:r>
              <a:rPr lang="en-GB" sz="2000" dirty="0" err="1">
                <a:solidFill>
                  <a:srgbClr val="FFFFFF"/>
                </a:solidFill>
              </a:rPr>
              <a:t>JEMA</a:t>
            </a:r>
            <a:r>
              <a:rPr lang="en-GB" sz="2000" dirty="0">
                <a:solidFill>
                  <a:srgbClr val="FFFFFF"/>
                </a:solidFill>
              </a:rPr>
              <a:t>), Carlos Martins (</a:t>
            </a:r>
            <a:r>
              <a:rPr lang="en-GB" sz="2000" dirty="0" err="1">
                <a:solidFill>
                  <a:srgbClr val="FFFFFF"/>
                </a:solidFill>
              </a:rPr>
              <a:t>ESS</a:t>
            </a:r>
            <a:r>
              <a:rPr lang="en-GB" sz="2000" dirty="0">
                <a:solidFill>
                  <a:srgbClr val="FFFFFF"/>
                </a:solidFill>
              </a:rPr>
              <a:t>)</a:t>
            </a: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dirty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</a:rPr>
              <a:t>Critical Design Review on 660kVA klystron modulators for RFQ/DTL and </a:t>
            </a:r>
            <a:r>
              <a:rPr lang="en-GB" dirty="0" err="1">
                <a:solidFill>
                  <a:srgbClr val="FFFFFF"/>
                </a:solidFill>
              </a:rPr>
              <a:t>MBeta</a:t>
            </a:r>
            <a:endParaRPr lang="en-GB" dirty="0">
              <a:solidFill>
                <a:srgbClr val="FFFFFF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246617"/>
            <a:ext cx="5706219" cy="3801533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245534" y="4172483"/>
            <a:ext cx="8619066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" algn="ctr"/>
            <a:r>
              <a:rPr lang="en-US" sz="2500" b="1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S3.2 – Mechanical layout</a:t>
            </a:r>
          </a:p>
        </p:txBody>
      </p:sp>
      <p:pic>
        <p:nvPicPr>
          <p:cNvPr id="9" name="Bildobjekt 5" descr="ESS-vit-logg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1950"/>
            <a:ext cx="2082800" cy="1114297"/>
          </a:xfrm>
          <a:prstGeom prst="rect">
            <a:avLst/>
          </a:prstGeom>
          <a:solidFill>
            <a:srgbClr val="00A1DA"/>
          </a:solidFill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4778"/>
            <a:ext cx="2319330" cy="1247999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2774A6BA-5596-48EF-BEBD-C392B007C15E}"/>
              </a:ext>
            </a:extLst>
          </p:cNvPr>
          <p:cNvPicPr/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6620412" y="1583907"/>
            <a:ext cx="2319330" cy="94033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AB4B8167-65AB-40D7-BA0C-A511B7E90D7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27928" y="2684129"/>
            <a:ext cx="2311813" cy="945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949910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Modulator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Divided in different parts/sub-assemblies:</a:t>
            </a:r>
          </a:p>
          <a:p>
            <a:pPr marL="742950" lvl="1" indent="-285750" algn="just">
              <a:buFont typeface="Arial" panose="020B0604020202020204" pitchFamily="34" charset="0"/>
              <a:buChar char="•"/>
            </a:pPr>
            <a:r>
              <a:rPr lang="en-US" sz="1400" dirty="0"/>
              <a:t>The LV power electronics stage: composed by standard power electronics circuits and installed in a conventional air insulated electrical cabinet.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The </a:t>
            </a:r>
            <a:r>
              <a:rPr lang="en-US" sz="1400" dirty="0" err="1"/>
              <a:t>HV</a:t>
            </a:r>
            <a:r>
              <a:rPr lang="en-US" sz="1400" dirty="0"/>
              <a:t> oil tank assembly: composed by the oil tank (with all the </a:t>
            </a:r>
            <a:r>
              <a:rPr lang="en-US" sz="1400" dirty="0" err="1"/>
              <a:t>HV</a:t>
            </a:r>
            <a:r>
              <a:rPr lang="en-US" sz="1400" dirty="0"/>
              <a:t> modules, sensors and filters) and the oil pumping system.</a:t>
            </a:r>
          </a:p>
        </p:txBody>
      </p:sp>
      <p:pic>
        <p:nvPicPr>
          <p:cNvPr id="15" name="Imagen 14">
            <a:extLst>
              <a:ext uri="{FF2B5EF4-FFF2-40B4-BE49-F238E27FC236}">
                <a16:creationId xmlns:a16="http://schemas.microsoft.com/office/drawing/2014/main" id="{282D7DD3-80FA-4B83-B340-04528006997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09966" y="2673525"/>
            <a:ext cx="6853382" cy="4153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091352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Modulator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They are both mounted in frames and can be assembled separately before they are mounted together.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645FABA9-6C7C-48A5-BB48-91D14BE1D18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5855" y="2037595"/>
            <a:ext cx="3103418" cy="2119802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3E7750B8-748B-4CC5-A49E-036059FB21E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49087" y="1914418"/>
            <a:ext cx="3334327" cy="2367111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C0C26D35-96EE-43C9-9791-752EC0E94E4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46544" y="4310979"/>
            <a:ext cx="3482109" cy="2357237"/>
          </a:xfrm>
          <a:prstGeom prst="rect">
            <a:avLst/>
          </a:prstGeom>
        </p:spPr>
      </p:pic>
      <p:pic>
        <p:nvPicPr>
          <p:cNvPr id="8" name="Imagen 7">
            <a:extLst>
              <a:ext uri="{FF2B5EF4-FFF2-40B4-BE49-F238E27FC236}">
                <a16:creationId xmlns:a16="http://schemas.microsoft.com/office/drawing/2014/main" id="{D1F968D3-C1AA-4E3F-B792-9DFBD16C6AB7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784441" y="4356741"/>
            <a:ext cx="3579085" cy="23199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226654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Modulator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The </a:t>
            </a:r>
            <a:r>
              <a:rPr lang="en-US" dirty="0" err="1"/>
              <a:t>HV</a:t>
            </a:r>
            <a:r>
              <a:rPr lang="en-US" dirty="0"/>
              <a:t> oil tank assembly can easily slide in and out over externally mountable rails for easier access to its interior for maintenance purposes.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20005476-8C42-4488-8FB2-B6E3EDE0150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91294" y="2449160"/>
            <a:ext cx="4518596" cy="3822328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D965A169-75A4-446C-AFFF-34F74945878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3127" y="2407776"/>
            <a:ext cx="4087300" cy="35866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416387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Input unit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Input unit.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MCB</a:t>
            </a:r>
            <a:r>
              <a:rPr lang="en-US" sz="1400" dirty="0"/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EMC filter.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AC line filter.</a:t>
            </a: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CC3B2185-5063-4635-88DC-62007E1FC64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33604" y="1853445"/>
            <a:ext cx="6925564" cy="46951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612867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AC/</a:t>
            </a:r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DC+DC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/DC converter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AC/DC + DC/DC converter.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AC/DC + DC/DC power stacks.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AC line contactors.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AFE</a:t>
            </a:r>
            <a:r>
              <a:rPr lang="en-US" sz="1400" dirty="0"/>
              <a:t> filter inductors.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Pre-charging circuit.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 filter inductors.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 com mode filter.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400" dirty="0"/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CC3B2185-5063-4635-88DC-62007E1FC64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67987" y="2078183"/>
            <a:ext cx="6598140" cy="4473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07041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AC/</a:t>
            </a:r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DC+DC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/DC converter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AC/DC + DC/DC converter.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AC/DC + DC/DC power stacks.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AC line contactors.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AFE</a:t>
            </a:r>
            <a:r>
              <a:rPr lang="en-US" sz="1400" dirty="0"/>
              <a:t> filter inductors.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Pre-charging circuit.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 filter inductors.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 com mode filter.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400" dirty="0"/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1C641FD6-3640-4DA5-A397-16B62403F1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97649" y="1538597"/>
            <a:ext cx="5368478" cy="2458485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E0F7ABB9-A814-48FE-BD87-8941B283952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12435" y="4082473"/>
            <a:ext cx="5378346" cy="25857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020684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DC/AC converter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DC/AC converter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DC/AC power stacks.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Capacitor bank.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Protection fuses.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400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400" dirty="0"/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CC3B2185-5063-4635-88DC-62007E1FC64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67987" y="2078183"/>
            <a:ext cx="6598140" cy="4473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954807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DC/AC converter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DC/AC converter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DC/AC power stacks.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Capacitor bank.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Protection fuses.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81E69B8C-2DF3-4D3E-A1BC-AE9217A78A9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97649" y="1538597"/>
            <a:ext cx="5368478" cy="2458485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B3577AD7-BCB3-48D7-A4A9-294C7C20D1F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12435" y="4082473"/>
            <a:ext cx="5378346" cy="25857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756502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10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14" name="Imagen 13">
            <a:extLst>
              <a:ext uri="{FF2B5EF4-FFF2-40B4-BE49-F238E27FC236}">
                <a16:creationId xmlns:a16="http://schemas.microsoft.com/office/drawing/2014/main" id="{40E0451C-8F33-45A3-8028-8E90F58170B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535997" y="2456874"/>
            <a:ext cx="6387913" cy="43243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192610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11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47BD2C59-3D23-45A9-806C-28D185963E6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59108" y="2899756"/>
            <a:ext cx="6456452" cy="36894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179404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CDAD9A75-9365-4D61-8890-B2CEDB07EB76}"/>
              </a:ext>
            </a:extLst>
          </p:cNvPr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4219" y="3155784"/>
            <a:ext cx="3754581" cy="2930979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8386684F-DC09-4F28-B869-907D5A50AE1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314371" y="3270763"/>
            <a:ext cx="2795156" cy="29120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931844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EA64E1F4-5609-483D-8C70-5E64E2D2009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6871" y="2899756"/>
            <a:ext cx="2884888" cy="3206729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51A1CCA3-EA93-493D-BE47-B5C3EBC0AE3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85478" y="3233566"/>
            <a:ext cx="3587294" cy="26864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712425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DC77B65D-7ED7-4509-B3B6-19BD3CDD9D0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6415" y="3270763"/>
            <a:ext cx="3854979" cy="2806763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93119B9A-3640-46A6-9E37-A2111B11B6E2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67564" y="3077203"/>
            <a:ext cx="3579090" cy="300032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3505190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 err="1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HV</a:t>
            </a:r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oil tank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15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oil tank: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HVHF</a:t>
            </a:r>
            <a:r>
              <a:rPr lang="en-US" sz="1400" dirty="0"/>
              <a:t> module (Transformer, rectifier, inductor, common inductor, capacitor)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capacitor bank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common mode output inductor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 err="1"/>
              <a:t>HV</a:t>
            </a:r>
            <a:r>
              <a:rPr lang="en-US" sz="1400" dirty="0"/>
              <a:t> output stage.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Oil cooling system.</a:t>
            </a:r>
          </a:p>
        </p:txBody>
      </p:sp>
      <p:pic>
        <p:nvPicPr>
          <p:cNvPr id="11" name="Imagen 10">
            <a:extLst>
              <a:ext uri="{FF2B5EF4-FFF2-40B4-BE49-F238E27FC236}">
                <a16:creationId xmlns:a16="http://schemas.microsoft.com/office/drawing/2014/main" id="{6F737394-48DD-4F3E-9EF6-6E500AFDD8A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83711" y="2374837"/>
            <a:ext cx="4636654" cy="44255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891269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Arc protection system</a:t>
            </a:r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16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Arc protection system: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IGBTs.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Snubber protection.</a:t>
            </a: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EF377DB8-0E3F-4C4C-BFB8-6EE54470029F}"/>
              </a:ext>
            </a:extLst>
          </p:cNvPr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935" y="5314898"/>
            <a:ext cx="3816424" cy="1440159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D4AAF437-034C-410F-8F62-0F2CED48524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687664" y="1710638"/>
            <a:ext cx="5378463" cy="36409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549957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Water cooling system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17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Water cooling system: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In/out manifolds.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Valves.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T, P gauges.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Flow meters.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Flexible hoses.</a:t>
            </a:r>
          </a:p>
        </p:txBody>
      </p:sp>
      <p:pic>
        <p:nvPicPr>
          <p:cNvPr id="8" name="Picture 3">
            <a:extLst>
              <a:ext uri="{FF2B5EF4-FFF2-40B4-BE49-F238E27FC236}">
                <a16:creationId xmlns:a16="http://schemas.microsoft.com/office/drawing/2014/main" id="{0AA502C3-B005-419E-8CF6-74D2C7B9EC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68853" y="2445457"/>
            <a:ext cx="5108527" cy="43495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26">
            <a:extLst>
              <a:ext uri="{FF2B5EF4-FFF2-40B4-BE49-F238E27FC236}">
                <a16:creationId xmlns:a16="http://schemas.microsoft.com/office/drawing/2014/main" id="{DEE4B2ED-434E-409C-ABFE-A7A2C5C1D3C3}"/>
              </a:ext>
            </a:extLst>
          </p:cNvPr>
          <p:cNvSpPr txBox="1"/>
          <p:nvPr/>
        </p:nvSpPr>
        <p:spPr>
          <a:xfrm>
            <a:off x="1727200" y="3557899"/>
            <a:ext cx="65050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1200" dirty="0">
                <a:solidFill>
                  <a:srgbClr val="FF0000"/>
                </a:solidFill>
              </a:rPr>
              <a:t>Water panel</a:t>
            </a:r>
          </a:p>
        </p:txBody>
      </p:sp>
      <p:cxnSp>
        <p:nvCxnSpPr>
          <p:cNvPr id="10" name="Straight Arrow Connector 30">
            <a:extLst>
              <a:ext uri="{FF2B5EF4-FFF2-40B4-BE49-F238E27FC236}">
                <a16:creationId xmlns:a16="http://schemas.microsoft.com/office/drawing/2014/main" id="{0A6E6A65-DF0A-470B-9314-35F537E4F37D}"/>
              </a:ext>
            </a:extLst>
          </p:cNvPr>
          <p:cNvCxnSpPr>
            <a:cxnSpLocks/>
          </p:cNvCxnSpPr>
          <p:nvPr/>
        </p:nvCxnSpPr>
        <p:spPr>
          <a:xfrm>
            <a:off x="2437381" y="3894822"/>
            <a:ext cx="1349528" cy="455505"/>
          </a:xfrm>
          <a:prstGeom prst="straightConnector1">
            <a:avLst/>
          </a:prstGeom>
          <a:ln w="9525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6543990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Mechanical layout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Control cabinet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2E34C2DB-C8EF-4820-8DFF-3362E7B6A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18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3" name="TextBox 3">
            <a:extLst>
              <a:ext uri="{FF2B5EF4-FFF2-40B4-BE49-F238E27FC236}">
                <a16:creationId xmlns:a16="http://schemas.microsoft.com/office/drawing/2014/main" id="{023B50D2-265D-4450-94DE-352D41CD4D26}"/>
              </a:ext>
            </a:extLst>
          </p:cNvPr>
          <p:cNvSpPr txBox="1"/>
          <p:nvPr/>
        </p:nvSpPr>
        <p:spPr>
          <a:xfrm>
            <a:off x="77873" y="1453206"/>
            <a:ext cx="8859096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Control cabinet: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NI racks.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Aux PS.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PCBs.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/>
              <a:t>Aux relays.</a:t>
            </a: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B962E3A1-5A47-4DF5-801A-6FACF3B73C5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07420" y="1847936"/>
            <a:ext cx="4322543" cy="4740055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4987E693-EEAD-4E7C-95C5-6B3DD71DCD9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0211" y="3065549"/>
            <a:ext cx="3169825" cy="34201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3768415"/>
      </p:ext>
    </p:extLst>
  </p:cSld>
  <p:clrMapOvr>
    <a:masterClrMapping/>
  </p:clrMapOvr>
</p:sld>
</file>

<file path=ppt/theme/theme1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35001</TotalTime>
  <Words>618</Words>
  <Application>Microsoft Office PowerPoint</Application>
  <PresentationFormat>Presentación en pantalla (4:3)</PresentationFormat>
  <Paragraphs>137</Paragraphs>
  <Slides>18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7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18</vt:i4>
      </vt:variant>
    </vt:vector>
  </HeadingPairs>
  <TitlesOfParts>
    <vt:vector size="27" baseType="lpstr">
      <vt:lpstr>ＭＳ Ｐゴシック</vt:lpstr>
      <vt:lpstr>Aharoni</vt:lpstr>
      <vt:lpstr>Arial</vt:lpstr>
      <vt:lpstr>Calibri</vt:lpstr>
      <vt:lpstr>Helvetica</vt:lpstr>
      <vt:lpstr>Lucida Grande</vt:lpstr>
      <vt:lpstr>Wingdings</vt:lpstr>
      <vt:lpstr>Anpassad formgivning</vt:lpstr>
      <vt:lpstr>1_Office-tema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Jose Maria de la Fuente</cp:lastModifiedBy>
  <cp:revision>1056</cp:revision>
  <cp:lastPrinted>2013-11-06T14:19:55Z</cp:lastPrinted>
  <dcterms:created xsi:type="dcterms:W3CDTF">2013-09-21T18:00:17Z</dcterms:created>
  <dcterms:modified xsi:type="dcterms:W3CDTF">2018-03-07T13:19:24Z</dcterms:modified>
</cp:coreProperties>
</file>