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62" r:id="rId1"/>
    <p:sldMasterId id="2147483677" r:id="rId2"/>
  </p:sldMasterIdLst>
  <p:notesMasterIdLst>
    <p:notesMasterId r:id="rId17"/>
  </p:notesMasterIdLst>
  <p:handoutMasterIdLst>
    <p:handoutMasterId r:id="rId18"/>
  </p:handoutMasterIdLst>
  <p:sldIdLst>
    <p:sldId id="410" r:id="rId3"/>
    <p:sldId id="418" r:id="rId4"/>
    <p:sldId id="419" r:id="rId5"/>
    <p:sldId id="427" r:id="rId6"/>
    <p:sldId id="428" r:id="rId7"/>
    <p:sldId id="423" r:id="rId8"/>
    <p:sldId id="420" r:id="rId9"/>
    <p:sldId id="421" r:id="rId10"/>
    <p:sldId id="422" r:id="rId11"/>
    <p:sldId id="429" r:id="rId12"/>
    <p:sldId id="424" r:id="rId13"/>
    <p:sldId id="425" r:id="rId14"/>
    <p:sldId id="426" r:id="rId15"/>
    <p:sldId id="430" r:id="rId16"/>
  </p:sldIdLst>
  <p:sldSz cx="9144000" cy="6858000" type="screen4x3"/>
  <p:notesSz cx="6735763" cy="9866313"/>
  <p:defaultTextStyle>
    <a:defPPr>
      <a:defRPr lang="sv-SE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232">
          <p15:clr>
            <a:srgbClr val="A4A3A4"/>
          </p15:clr>
        </p15:guide>
        <p15:guide id="2" orient="horz" pos="908">
          <p15:clr>
            <a:srgbClr val="A4A3A4"/>
          </p15:clr>
        </p15:guide>
        <p15:guide id="3" pos="498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6B9B8"/>
    <a:srgbClr val="E9EDF4"/>
    <a:srgbClr val="CC0099"/>
    <a:srgbClr val="00E100"/>
    <a:srgbClr val="FFFF66"/>
    <a:srgbClr val="FFCC00"/>
    <a:srgbClr val="0094CA"/>
    <a:srgbClr val="0066FF"/>
    <a:srgbClr val="FF5050"/>
    <a:srgbClr val="FF7D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42" autoAdjust="0"/>
    <p:restoredTop sz="99518" autoAdjust="0"/>
  </p:normalViewPr>
  <p:slideViewPr>
    <p:cSldViewPr snapToGrid="0" snapToObjects="1">
      <p:cViewPr varScale="1">
        <p:scale>
          <a:sx n="104" d="100"/>
          <a:sy n="104" d="100"/>
        </p:scale>
        <p:origin x="114" y="138"/>
      </p:cViewPr>
      <p:guideLst>
        <p:guide orient="horz" pos="1232"/>
        <p:guide orient="horz" pos="908"/>
        <p:guide pos="49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3" d="2"/>
        <a:sy n="3" d="2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82" d="100"/>
          <a:sy n="82" d="100"/>
        </p:scale>
        <p:origin x="2034" y="96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handoutMaster" Target="handoutMasters/handoutMaster1.xml"/><Relationship Id="rId3" Type="http://schemas.openxmlformats.org/officeDocument/2006/relationships/slide" Target="slides/slide1.xml"/><Relationship Id="rId21" Type="http://schemas.openxmlformats.org/officeDocument/2006/relationships/theme" Target="theme/them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10" Type="http://schemas.openxmlformats.org/officeDocument/2006/relationships/slide" Target="slides/slide8.xml"/><Relationship Id="rId19" Type="http://schemas.openxmlformats.org/officeDocument/2006/relationships/presProps" Target="pres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18831" cy="49331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quarter" idx="1"/>
          </p:nvPr>
        </p:nvSpPr>
        <p:spPr>
          <a:xfrm>
            <a:off x="3815373" y="0"/>
            <a:ext cx="2918831" cy="49331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5A3AE58-0CB7-2B49-BC2B-99543F812727}" type="datetimeFigureOut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2"/>
          </p:nvPr>
        </p:nvSpPr>
        <p:spPr>
          <a:xfrm>
            <a:off x="0" y="9371285"/>
            <a:ext cx="2918831" cy="49331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3"/>
          </p:nvPr>
        </p:nvSpPr>
        <p:spPr>
          <a:xfrm>
            <a:off x="3815373" y="9371285"/>
            <a:ext cx="2918831" cy="49331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00A657-9475-004C-BDED-BB6C61EC9492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56410452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18831" cy="49331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15373" y="0"/>
            <a:ext cx="2918831" cy="49331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441830-0E87-9D46-A15F-C0C0B780FA23}" type="datetimeFigureOut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901700" y="739775"/>
            <a:ext cx="4932363" cy="370046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73577" y="4686499"/>
            <a:ext cx="5388610" cy="4439841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9371285"/>
            <a:ext cx="2918831" cy="49331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15373" y="9371285"/>
            <a:ext cx="2918831" cy="49331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E0035E-6164-C447-BCFF-46EC70F74028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942122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6870982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BB8640-21E4-4DF7-82E4-489CAFEF9DED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0480990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5AEB99-AC6E-48D2-952D-3D83B6391950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893341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6E4A36-D68D-4694-87DB-DFA8FA4CFE26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61081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6222C4-E157-4E53-9EF8-232316FE09CC}" type="datetime1">
              <a:rPr lang="sv-SE" smtClean="0"/>
              <a:t>2018-03-07</a:t>
            </a:fld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9263387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C93802-762A-4A6E-A1BC-2EB1229795D8}" type="datetime1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828659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01E932-36F6-4388-A044-AA7A78DE8FDE}" type="datetime1">
              <a:rPr lang="sv-SE" smtClean="0"/>
              <a:t>2018-03-07</a:t>
            </a:fld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30615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F82D74-2346-4358-902A-DA156CC04F9A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700504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37F66-422D-4DAE-AE18-D60629C43F89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339349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01167-117F-420C-9F45-458E836B1790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5526619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58F1B5-19A1-41D4-B931-AF48A1AC2F9B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417069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1062401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42900" indent="-342900" algn="l">
              <a:lnSpc>
                <a:spcPct val="90000"/>
              </a:lnSpc>
              <a:buFont typeface="Arial"/>
              <a:buChar char="•"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6" name="Rektangel med rundade hörn 5"/>
          <p:cNvSpPr/>
          <p:nvPr userDrawn="1"/>
        </p:nvSpPr>
        <p:spPr>
          <a:xfrm>
            <a:off x="6205857" y="1955801"/>
            <a:ext cx="2479040" cy="2479040"/>
          </a:xfrm>
          <a:prstGeom prst="roundRect">
            <a:avLst/>
          </a:prstGeom>
          <a:noFill/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7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737350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chemeClr val="bg1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FFFFFF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  <a:p>
            <a:pPr lvl="1"/>
            <a:r>
              <a:rPr lang="sv-SE" dirty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Blue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0776506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rgbClr val="0094CA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0094CA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  <a:p>
            <a:pPr lvl="1"/>
            <a:r>
              <a:rPr lang="sv-SE" dirty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White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36203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78913" y="0"/>
            <a:ext cx="6067426" cy="1441531"/>
          </a:xfrm>
          <a:prstGeom prst="rect">
            <a:avLst/>
          </a:prstGeom>
        </p:spPr>
        <p:txBody>
          <a:bodyPr/>
          <a:lstStyle/>
          <a:p>
            <a:r>
              <a:rPr lang="sv-SE" dirty="0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69993" y="1964945"/>
            <a:ext cx="6536399" cy="4038981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30124A-1269-4A82-9CD6-F217771AACC3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1048592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D026A2-1382-4128-A41F-7A0D58C65048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4628340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B11EA-695A-4791-9DA2-DD0D5A8D94C6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4761710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32A4C5-CD3F-419F-9FAF-8131295A15F1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10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4334452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>
          <a:xfrm>
            <a:off x="457200" y="6515100"/>
            <a:ext cx="1046285" cy="281354"/>
          </a:xfrm>
        </p:spPr>
        <p:txBody>
          <a:bodyPr/>
          <a:lstStyle/>
          <a:p>
            <a:fld id="{779B4711-C7EC-4FCD-B532-1DF72AC9585E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>
          <a:xfrm>
            <a:off x="2655277" y="6515100"/>
            <a:ext cx="3897923" cy="281354"/>
          </a:xfrm>
        </p:spPr>
        <p:txBody>
          <a:bodyPr/>
          <a:lstStyle>
            <a:lvl1pPr>
              <a:defRPr i="1"/>
            </a:lvl1pPr>
          </a:lstStyle>
          <a:p>
            <a:r>
              <a:rPr lang="en-US"/>
              <a:t>Confidential: For ESS internal restricted usage only</a:t>
            </a:r>
            <a:endParaRPr lang="sv-SE" dirty="0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>
          <a:xfrm>
            <a:off x="8036168" y="6515100"/>
            <a:ext cx="650631" cy="281354"/>
          </a:xfrm>
        </p:spPr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6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3661738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0F0EB3-1275-490F-86ED-24C4C2BB1B85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0586947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5780C9-C9BE-4098-B06A-E91382C3258D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5493862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B8A73A-2386-472F-A860-E3421B6157F0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1334442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B226B2-1083-4668-8764-A3C4D41FED4E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70805400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7EE4E0-BDD5-4662-A004-134C0E4ABA08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454698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äng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682749"/>
          </a:xfrm>
          <a:prstGeom prst="rect">
            <a:avLst/>
          </a:prstGeom>
          <a:solidFill>
            <a:schemeClr val="bg1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11" name="Bildobjekt 10" descr="ESS-logga-blå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2756" y="362809"/>
            <a:ext cx="1728000" cy="924480"/>
          </a:xfrm>
          <a:prstGeom prst="rect">
            <a:avLst/>
          </a:prstGeom>
        </p:spPr>
      </p:pic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BC515B-C211-4A0B-A0EA-E8995A75CF00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/>
          </p:nvPr>
        </p:nvSpPr>
        <p:spPr>
          <a:xfrm>
            <a:off x="622138" y="130718"/>
            <a:ext cx="6290083" cy="1470025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 algn="l">
              <a:defRPr sz="4000">
                <a:solidFill>
                  <a:srgbClr val="0094CA"/>
                </a:solidFill>
              </a:defRPr>
            </a:lvl1pPr>
          </a:lstStyle>
          <a:p>
            <a:r>
              <a:rPr lang="sv-SE" dirty="0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254589269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931477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18" Type="http://schemas.openxmlformats.org/officeDocument/2006/relationships/image" Target="../media/image1.pn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9EB55F-3AE4-4AA8-BBE5-D2F4D522B413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030477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</p:sldLayoutIdLst>
  <p:hf hdr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593511" y="1964945"/>
            <a:ext cx="6536399" cy="4038981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0094CA"/>
                </a:solidFill>
              </a:defRPr>
            </a:lvl1pPr>
          </a:lstStyle>
          <a:p>
            <a:fld id="{64DD356A-05C0-4661-BD85-91B68063E911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0094CA"/>
                </a:solidFill>
              </a:defRPr>
            </a:lvl1pPr>
          </a:lstStyle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0094CA"/>
                </a:solidFill>
              </a:defRPr>
            </a:lvl1pPr>
          </a:lstStyle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6974" y="378759"/>
            <a:ext cx="1359826" cy="727507"/>
          </a:xfrm>
          <a:prstGeom prst="rect">
            <a:avLst/>
          </a:prstGeom>
        </p:spPr>
      </p:pic>
      <p:sp>
        <p:nvSpPr>
          <p:cNvPr id="11" name="Platshållare för rubrik 10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sv-SE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19373418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hf hdr="0"/>
  <p:txStyles>
    <p:titleStyle>
      <a:lvl1pPr algn="l" defTabSz="457200" rtl="0" eaLnBrk="1" latinLnBrk="0" hangingPunct="1">
        <a:spcBef>
          <a:spcPct val="0"/>
        </a:spcBef>
        <a:buNone/>
        <a:defRPr sz="28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457200" rtl="0" eaLnBrk="1" latinLnBrk="0" hangingPunct="1">
        <a:lnSpc>
          <a:spcPts val="2400"/>
        </a:lnSpc>
        <a:spcBef>
          <a:spcPct val="20000"/>
        </a:spcBef>
        <a:spcAft>
          <a:spcPts val="1200"/>
        </a:spcAft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2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4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6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8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7" Type="http://schemas.openxmlformats.org/officeDocument/2006/relationships/image" Target="../media/image6.jpg"/><Relationship Id="rId2" Type="http://schemas.openxmlformats.org/officeDocument/2006/relationships/hyperlink" Target="http://www.europeanspallationsource.se/" TargetMode="External"/><Relationship Id="rId1" Type="http://schemas.openxmlformats.org/officeDocument/2006/relationships/slideLayout" Target="../slideLayouts/slideLayout27.xml"/><Relationship Id="rId6" Type="http://schemas.openxmlformats.org/officeDocument/2006/relationships/image" Target="../media/image5.png"/><Relationship Id="rId5" Type="http://schemas.openxmlformats.org/officeDocument/2006/relationships/image" Target="../media/image4.jpg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9.emf"/><Relationship Id="rId5" Type="http://schemas.openxmlformats.org/officeDocument/2006/relationships/image" Target="../media/image8.emf"/><Relationship Id="rId4" Type="http://schemas.openxmlformats.org/officeDocument/2006/relationships/image" Target="../media/image7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12.emf"/><Relationship Id="rId5" Type="http://schemas.openxmlformats.org/officeDocument/2006/relationships/image" Target="../media/image11.emf"/><Relationship Id="rId4" Type="http://schemas.openxmlformats.org/officeDocument/2006/relationships/image" Target="../media/image10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3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4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5.e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17.emf"/><Relationship Id="rId4" Type="http://schemas.openxmlformats.org/officeDocument/2006/relationships/image" Target="../media/image16.em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8.em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9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20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1412777"/>
            <a:ext cx="9144000" cy="5445224"/>
          </a:xfrm>
          <a:prstGeom prst="rect">
            <a:avLst/>
          </a:prstGeom>
          <a:solidFill>
            <a:srgbClr val="00A1DA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ruta 3"/>
          <p:cNvSpPr txBox="1"/>
          <p:nvPr/>
        </p:nvSpPr>
        <p:spPr>
          <a:xfrm>
            <a:off x="0" y="5274120"/>
            <a:ext cx="9144000" cy="11264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 err="1">
                <a:solidFill>
                  <a:srgbClr val="FFFFFF"/>
                </a:solidFill>
              </a:rPr>
              <a:t>Txema</a:t>
            </a:r>
            <a:r>
              <a:rPr lang="en-GB" sz="2400" dirty="0">
                <a:solidFill>
                  <a:srgbClr val="FFFFFF"/>
                </a:solidFill>
              </a:rPr>
              <a:t> de la Fuente (</a:t>
            </a:r>
            <a:r>
              <a:rPr lang="en-GB" sz="2000" dirty="0" err="1">
                <a:solidFill>
                  <a:srgbClr val="FFFFFF"/>
                </a:solidFill>
              </a:rPr>
              <a:t>JEMA</a:t>
            </a:r>
            <a:r>
              <a:rPr lang="en-GB" sz="2000" dirty="0">
                <a:solidFill>
                  <a:srgbClr val="FFFFFF"/>
                </a:solidFill>
              </a:rPr>
              <a:t>)</a:t>
            </a:r>
          </a:p>
          <a:p>
            <a:pPr algn="ctr">
              <a:lnSpc>
                <a:spcPct val="120000"/>
              </a:lnSpc>
            </a:pPr>
            <a:r>
              <a:rPr lang="en-GB" dirty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dirty="0">
              <a:solidFill>
                <a:srgbClr val="FFFFFF"/>
              </a:solidFill>
            </a:endParaRPr>
          </a:p>
          <a:p>
            <a:pPr algn="ctr">
              <a:lnSpc>
                <a:spcPct val="120000"/>
              </a:lnSpc>
            </a:pPr>
            <a:r>
              <a:rPr lang="en-GB" dirty="0">
                <a:solidFill>
                  <a:srgbClr val="FFFFFF"/>
                </a:solidFill>
              </a:rPr>
              <a:t>Critical Design Review on 660kVA klystron modulators for RFQ/DTL and </a:t>
            </a:r>
            <a:r>
              <a:rPr lang="en-GB" dirty="0" err="1">
                <a:solidFill>
                  <a:srgbClr val="FFFFFF"/>
                </a:solidFill>
              </a:rPr>
              <a:t>MBeta</a:t>
            </a:r>
            <a:endParaRPr lang="en-GB" dirty="0">
              <a:solidFill>
                <a:srgbClr val="FFFFFF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000" y="246617"/>
            <a:ext cx="5706219" cy="3801533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245534" y="4172483"/>
            <a:ext cx="8619066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" algn="ctr"/>
            <a:r>
              <a:rPr lang="en-US" sz="2500" b="1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  <a:sym typeface="Helvetica" charset="0"/>
              </a:rPr>
              <a:t>S3.4 – Central control system</a:t>
            </a:r>
          </a:p>
        </p:txBody>
      </p:sp>
      <p:pic>
        <p:nvPicPr>
          <p:cNvPr id="9" name="Bildobjekt 5" descr="ESS-vit-logga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1950"/>
            <a:ext cx="2082800" cy="1114297"/>
          </a:xfrm>
          <a:prstGeom prst="rect">
            <a:avLst/>
          </a:prstGeom>
          <a:solidFill>
            <a:srgbClr val="00A1DA"/>
          </a:solidFill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4778"/>
            <a:ext cx="2319330" cy="1247999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2774A6BA-5596-48EF-BEBD-C392B007C15E}"/>
              </a:ext>
            </a:extLst>
          </p:cNvPr>
          <p:cNvPicPr/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6620412" y="1583907"/>
            <a:ext cx="2319330" cy="94033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AB4B8167-65AB-40D7-BA0C-A511B7E90D7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627928" y="2684129"/>
            <a:ext cx="2311813" cy="9451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949910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Racks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Racks. 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BA365F84-D484-41B6-BBA5-743B095D76C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02544054"/>
              </p:ext>
            </p:extLst>
          </p:nvPr>
        </p:nvGraphicFramePr>
        <p:xfrm>
          <a:off x="1604962" y="1973375"/>
          <a:ext cx="5934076" cy="2119884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1646238">
                  <a:extLst>
                    <a:ext uri="{9D8B030D-6E8A-4147-A177-3AD203B41FA5}">
                      <a16:colId xmlns:a16="http://schemas.microsoft.com/office/drawing/2014/main" val="2099831867"/>
                    </a:ext>
                  </a:extLst>
                </a:gridCol>
                <a:gridCol w="326923">
                  <a:extLst>
                    <a:ext uri="{9D8B030D-6E8A-4147-A177-3AD203B41FA5}">
                      <a16:colId xmlns:a16="http://schemas.microsoft.com/office/drawing/2014/main" val="2800750524"/>
                    </a:ext>
                  </a:extLst>
                </a:gridCol>
                <a:gridCol w="1014497">
                  <a:extLst>
                    <a:ext uri="{9D8B030D-6E8A-4147-A177-3AD203B41FA5}">
                      <a16:colId xmlns:a16="http://schemas.microsoft.com/office/drawing/2014/main" val="1551911194"/>
                    </a:ext>
                  </a:extLst>
                </a:gridCol>
                <a:gridCol w="1784727">
                  <a:extLst>
                    <a:ext uri="{9D8B030D-6E8A-4147-A177-3AD203B41FA5}">
                      <a16:colId xmlns:a16="http://schemas.microsoft.com/office/drawing/2014/main" val="3678221683"/>
                    </a:ext>
                  </a:extLst>
                </a:gridCol>
                <a:gridCol w="1161691">
                  <a:extLst>
                    <a:ext uri="{9D8B030D-6E8A-4147-A177-3AD203B41FA5}">
                      <a16:colId xmlns:a16="http://schemas.microsoft.com/office/drawing/2014/main" val="2951601158"/>
                    </a:ext>
                  </a:extLst>
                </a:gridCol>
              </a:tblGrid>
              <a:tr h="0">
                <a:tc gridSpan="5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CENTRAL CONTROL SYSTEM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03996683"/>
                  </a:ext>
                </a:extLst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Item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Manufacturer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Model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1" dirty="0">
                          <a:effectLst/>
                        </a:rPr>
                        <a:t>Features</a:t>
                      </a:r>
                      <a:endParaRPr lang="es-ES" sz="10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5218717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556408862"/>
                  </a:ext>
                </a:extLst>
              </a:tr>
              <a:tr h="52898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06U11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cRIO-9039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DSP, FPGA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3594770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06U12,13,38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NI-9220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16 AI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08945283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06U14,15,16,22,26,27,28,35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--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NI-9401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8 DI/DO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58723065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06U52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TPC-2230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Screen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32183840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06U53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>
                          <a:effectLst/>
                        </a:rPr>
                        <a:t>NI Moxa EDS-G205-1GTXSFP-T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s-ES" sz="1000">
                          <a:effectLst/>
                        </a:rPr>
                        <a:t>Ethernet switch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55659943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06U21,31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NI-9149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FPGA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43083299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06U23,24,25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NI-9223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 AI Diff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46382864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06U32,33,34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NI-9482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4 SPST Relay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301489975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06U36U37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--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NI-9425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32 DI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66818372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b="0" dirty="0">
                          <a:effectLst/>
                        </a:rPr>
                        <a:t> </a:t>
                      </a:r>
                      <a:endParaRPr lang="es-ES" sz="10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>
                          <a:effectLst/>
                        </a:rPr>
                        <a:t> </a:t>
                      </a:r>
                      <a:endParaRPr lang="es-ES" sz="10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1000" dirty="0">
                          <a:effectLst/>
                        </a:rPr>
                        <a:t> </a:t>
                      </a:r>
                      <a:endParaRPr lang="es-ES" sz="10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4450" marR="44450" marT="0" marB="0"/>
                </a:tc>
                <a:extLst>
                  <a:ext uri="{0D108BD9-81ED-4DB2-BD59-A6C34878D82A}">
                    <a16:rowId xmlns:a16="http://schemas.microsoft.com/office/drawing/2014/main" val="2587453836"/>
                  </a:ext>
                </a:extLst>
              </a:tr>
            </a:tbl>
          </a:graphicData>
        </a:graphic>
      </p:graphicFrame>
      <p:pic>
        <p:nvPicPr>
          <p:cNvPr id="9" name="Imagen 8">
            <a:extLst>
              <a:ext uri="{FF2B5EF4-FFF2-40B4-BE49-F238E27FC236}">
                <a16:creationId xmlns:a16="http://schemas.microsoft.com/office/drawing/2014/main" id="{862B7A10-30BA-4501-93A1-52D8ABD631E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4520413"/>
            <a:ext cx="3494407" cy="1143855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DD21AC77-4873-4288-B65D-27FE87334B5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491880" y="4952461"/>
            <a:ext cx="2783772" cy="1038975"/>
          </a:xfrm>
          <a:prstGeom prst="rect">
            <a:avLst/>
          </a:prstGeom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535ED67B-4D87-4C96-8132-44E3BFF7AF2B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264901" y="5425576"/>
            <a:ext cx="2771595" cy="1038975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85AE4F17-3920-4D4A-AEC1-5DFC2A7D28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12763658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PCB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PCB</a:t>
            </a:r>
            <a:endParaRPr lang="en-US" sz="1800" dirty="0">
              <a:solidFill>
                <a:schemeClr val="tx1"/>
              </a:solidFill>
            </a:endParaRPr>
          </a:p>
        </p:txBody>
      </p:sp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59AB03CC-0CD7-43AA-BE74-9F2D6FE786D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7072542"/>
              </p:ext>
            </p:extLst>
          </p:nvPr>
        </p:nvGraphicFramePr>
        <p:xfrm>
          <a:off x="2132889" y="1963432"/>
          <a:ext cx="4239313" cy="4608252"/>
        </p:xfrm>
        <a:graphic>
          <a:graphicData uri="http://schemas.openxmlformats.org/drawingml/2006/table">
            <a:tbl>
              <a:tblPr firstCol="1" bandRow="1" bandCol="1">
                <a:tableStyleId>{F2DE63D5-997A-4646-A377-4702673A728D}</a:tableStyleId>
              </a:tblPr>
              <a:tblGrid>
                <a:gridCol w="897452">
                  <a:extLst>
                    <a:ext uri="{9D8B030D-6E8A-4147-A177-3AD203B41FA5}">
                      <a16:colId xmlns:a16="http://schemas.microsoft.com/office/drawing/2014/main" val="1261559361"/>
                    </a:ext>
                  </a:extLst>
                </a:gridCol>
                <a:gridCol w="1092819">
                  <a:extLst>
                    <a:ext uri="{9D8B030D-6E8A-4147-A177-3AD203B41FA5}">
                      <a16:colId xmlns:a16="http://schemas.microsoft.com/office/drawing/2014/main" val="1585314616"/>
                    </a:ext>
                  </a:extLst>
                </a:gridCol>
                <a:gridCol w="1071684">
                  <a:extLst>
                    <a:ext uri="{9D8B030D-6E8A-4147-A177-3AD203B41FA5}">
                      <a16:colId xmlns:a16="http://schemas.microsoft.com/office/drawing/2014/main" val="369715671"/>
                    </a:ext>
                  </a:extLst>
                </a:gridCol>
                <a:gridCol w="1177358">
                  <a:extLst>
                    <a:ext uri="{9D8B030D-6E8A-4147-A177-3AD203B41FA5}">
                      <a16:colId xmlns:a16="http://schemas.microsoft.com/office/drawing/2014/main" val="3500361223"/>
                    </a:ext>
                  </a:extLst>
                </a:gridCol>
              </a:tblGrid>
              <a:tr h="139644">
                <a:tc gridSpan="4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>
                          <a:effectLst/>
                        </a:rPr>
                        <a:t>CONTROL AND SIGNAL CIRCUITS (PCB)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>
                    <a:solidFill>
                      <a:srgbClr val="92D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56402635"/>
                  </a:ext>
                </a:extLst>
              </a:tr>
              <a:tr h="139644">
                <a:tc gridSpan="2"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1" dirty="0">
                          <a:effectLst/>
                        </a:rPr>
                        <a:t>Item</a:t>
                      </a:r>
                      <a:endParaRPr lang="es-ES" sz="8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>
                    <a:solidFill>
                      <a:srgbClr val="DEE7D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1" dirty="0">
                          <a:effectLst/>
                        </a:rPr>
                        <a:t>Manufacturer</a:t>
                      </a:r>
                      <a:endParaRPr lang="es-ES" sz="8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>
                    <a:solidFill>
                      <a:srgbClr val="DEE7D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1" dirty="0">
                          <a:effectLst/>
                        </a:rPr>
                        <a:t>Model</a:t>
                      </a:r>
                      <a:endParaRPr lang="es-ES" sz="800" b="1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>
                    <a:solidFill>
                      <a:srgbClr val="DEE7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54098106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874562536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06U47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Vmeas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649663998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386837762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06U43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Imeas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152732736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03138332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06U44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Pmeas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764102947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304908543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06U45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Inv current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00757313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526857045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06U46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 err="1">
                          <a:effectLst/>
                        </a:rPr>
                        <a:t>PROELEK</a:t>
                      </a:r>
                      <a:r>
                        <a:rPr lang="en-GB" sz="800" dirty="0">
                          <a:effectLst/>
                        </a:rPr>
                        <a:t>/FALCON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Out I V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570166067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>
                          <a:effectLst/>
                        </a:rPr>
                        <a:t> 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493370043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02U01….03U02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IGBT splitter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519704644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58231428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06U41,42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Log Itlk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979735173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28934898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02U11,31,51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Crowbar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491892904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316531537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01U02…02U53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>
                          <a:effectLst/>
                        </a:rPr>
                        <a:t>--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PTC support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746708639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826906680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06U50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Vmeter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756270786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474772135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04A11-U01…42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HV rectifier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412537792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094189214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02U15,35,55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Common mode filter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482160645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51016540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05U06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RC snubber ARC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11042965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180161201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05U01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IGBT adapter ARC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054797779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>
                          <a:effectLst/>
                        </a:rPr>
                        <a:t> 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3045079802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06U100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--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PROELEK/FALCON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External port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1380384389"/>
                  </a:ext>
                </a:extLst>
              </a:tr>
              <a:tr h="139644"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b="0" dirty="0">
                          <a:effectLst/>
                        </a:rPr>
                        <a:t> </a:t>
                      </a:r>
                      <a:endParaRPr lang="es-ES" sz="800" b="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>
                          <a:effectLst/>
                        </a:rPr>
                        <a:t> </a:t>
                      </a:r>
                      <a:endParaRPr lang="es-ES" sz="80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tc>
                  <a:txBody>
                    <a:bodyPr/>
                    <a:lstStyle/>
                    <a:p>
                      <a:pPr algn="just">
                        <a:lnSpc>
                          <a:spcPct val="107000"/>
                        </a:lnSpc>
                        <a:spcAft>
                          <a:spcPts val="600"/>
                        </a:spcAft>
                        <a:tabLst>
                          <a:tab pos="457200" algn="l"/>
                        </a:tabLst>
                      </a:pPr>
                      <a:r>
                        <a:rPr lang="en-GB" sz="800" dirty="0">
                          <a:effectLst/>
                        </a:rPr>
                        <a:t> </a:t>
                      </a:r>
                      <a:endParaRPr lang="es-ES" sz="800" dirty="0">
                        <a:effectLst/>
                        <a:latin typeface="Verdana" panose="020B0604030504040204" pitchFamily="34" charset="0"/>
                        <a:ea typeface="Cambria" panose="020405030504060302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1542" marR="41542" marT="0" marB="0"/>
                </a:tc>
                <a:extLst>
                  <a:ext uri="{0D108BD9-81ED-4DB2-BD59-A6C34878D82A}">
                    <a16:rowId xmlns:a16="http://schemas.microsoft.com/office/drawing/2014/main" val="2124043980"/>
                  </a:ext>
                </a:extLst>
              </a:tr>
            </a:tbl>
          </a:graphicData>
        </a:graphic>
      </p:graphicFrame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397C4BDB-0A5E-4DE8-A594-CFDAFB3EC4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81698567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PCB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944219"/>
          </a:xfrm>
        </p:spPr>
        <p:txBody>
          <a:bodyPr>
            <a:noAutofit/>
          </a:bodyPr>
          <a:lstStyle/>
          <a:p>
            <a:pPr marL="285750" lvl="0" indent="-28575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Voltage measurement board (</a:t>
            </a:r>
            <a:r>
              <a:rPr lang="en-GB" sz="1800" b="1" dirty="0" err="1">
                <a:solidFill>
                  <a:schemeClr val="tx1"/>
                </a:solidFill>
              </a:rPr>
              <a:t>Vmeas</a:t>
            </a:r>
            <a:r>
              <a:rPr lang="en-GB" sz="1800" b="1" dirty="0">
                <a:solidFill>
                  <a:schemeClr val="tx1"/>
                </a:solidFill>
              </a:rPr>
              <a:t>):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Concentrate, adjust and condition the signals coming from the voltage analogue sensors and interface them to the central control system.</a:t>
            </a: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 Current measurement board (</a:t>
            </a:r>
            <a:r>
              <a:rPr lang="en-GB" sz="1800" b="1" dirty="0" err="1">
                <a:solidFill>
                  <a:schemeClr val="tx1"/>
                </a:solidFill>
              </a:rPr>
              <a:t>Imeas</a:t>
            </a:r>
            <a:r>
              <a:rPr lang="en-GB" sz="1800" b="1" dirty="0">
                <a:solidFill>
                  <a:schemeClr val="tx1"/>
                </a:solidFill>
              </a:rPr>
              <a:t>):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Concentrate, adjust and condition the signals coming from the current analogue sensors and interface them to the central control system.</a:t>
            </a: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 err="1">
                <a:solidFill>
                  <a:schemeClr val="tx1"/>
                </a:solidFill>
              </a:rPr>
              <a:t>Pulser</a:t>
            </a:r>
            <a:r>
              <a:rPr lang="en-GB" sz="1800" b="1" dirty="0">
                <a:solidFill>
                  <a:schemeClr val="tx1"/>
                </a:solidFill>
              </a:rPr>
              <a:t> measurement board (</a:t>
            </a:r>
            <a:r>
              <a:rPr lang="en-GB" sz="1800" b="1" dirty="0" err="1">
                <a:solidFill>
                  <a:schemeClr val="tx1"/>
                </a:solidFill>
              </a:rPr>
              <a:t>Pmeas</a:t>
            </a:r>
            <a:r>
              <a:rPr lang="en-GB" sz="1800" b="1" dirty="0">
                <a:solidFill>
                  <a:schemeClr val="tx1"/>
                </a:solidFill>
              </a:rPr>
              <a:t>):</a:t>
            </a:r>
            <a:endParaRPr lang="es-ES" sz="1800" b="1" dirty="0">
              <a:solidFill>
                <a:schemeClr val="tx1"/>
              </a:solidFill>
            </a:endParaRP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Concentrate, adjust and condition the signals coming from the different analogue sensors (voltage, current and others) and interface them to the central control system.</a:t>
            </a: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Inverter current measurement board: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Conditioning of the analogue inverter current fast measurements.</a:t>
            </a: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Output current and voltage measurement board: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Conditioning of the analogue output current and voltage fast measurements.</a:t>
            </a: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IGBT driver splitter board: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Interface the IGBT control signals coming from the central control system and dispatch them to the different IGBT drivers.</a:t>
            </a: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Logic interlock board (</a:t>
            </a:r>
            <a:r>
              <a:rPr lang="en-GB" sz="1800" b="1" dirty="0" err="1">
                <a:solidFill>
                  <a:schemeClr val="tx1"/>
                </a:solidFill>
              </a:rPr>
              <a:t>Ltkl</a:t>
            </a:r>
            <a:r>
              <a:rPr lang="en-GB" sz="1800" b="1" dirty="0">
                <a:solidFill>
                  <a:schemeClr val="tx1"/>
                </a:solidFill>
              </a:rPr>
              <a:t>):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Concentrate, adjust and condition the digital signals coming from the different components and interface them to the central control system.</a:t>
            </a:r>
            <a:endParaRPr lang="es-ES" sz="1400" dirty="0">
              <a:solidFill>
                <a:schemeClr val="tx1"/>
              </a:solidFill>
            </a:endParaRPr>
          </a:p>
        </p:txBody>
      </p:sp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397C4BDB-0A5E-4DE8-A594-CFDAFB3EC4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34814075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PCB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944219"/>
          </a:xfrm>
        </p:spPr>
        <p:txBody>
          <a:bodyPr>
            <a:noAutofit/>
          </a:bodyPr>
          <a:lstStyle/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Crowbar board: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DC crowbar independent driver to manage and trigger the crowbar thyristor.</a:t>
            </a: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PTC support board: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Mechanical and electrical conditioning of the PTC for measurements.</a:t>
            </a:r>
            <a:endParaRPr lang="es-ES" sz="1400" dirty="0">
              <a:solidFill>
                <a:schemeClr val="tx1"/>
              </a:solidFill>
            </a:endParaRPr>
          </a:p>
          <a:p>
            <a:pPr marL="285750" lvl="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Voltage meter board (</a:t>
            </a:r>
            <a:r>
              <a:rPr lang="en-GB" sz="1800" b="1" dirty="0" err="1">
                <a:solidFill>
                  <a:schemeClr val="tx1"/>
                </a:solidFill>
              </a:rPr>
              <a:t>Vmeter</a:t>
            </a:r>
            <a:r>
              <a:rPr lang="en-GB" sz="1800" b="1" dirty="0">
                <a:solidFill>
                  <a:schemeClr val="tx1"/>
                </a:solidFill>
              </a:rPr>
              <a:t>):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Adjust and condition the analogue measurement coming from the voltage sensors to visualize in the voltmeters.</a:t>
            </a: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Rectifier board: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 err="1">
                <a:solidFill>
                  <a:schemeClr val="tx1"/>
                </a:solidFill>
              </a:rPr>
              <a:t>HV</a:t>
            </a:r>
            <a:r>
              <a:rPr lang="en-GB" sz="1400" dirty="0">
                <a:solidFill>
                  <a:schemeClr val="tx1"/>
                </a:solidFill>
              </a:rPr>
              <a:t> rectifier one leg for the </a:t>
            </a:r>
            <a:r>
              <a:rPr lang="en-GB" sz="1400" dirty="0" err="1">
                <a:solidFill>
                  <a:schemeClr val="tx1"/>
                </a:solidFill>
              </a:rPr>
              <a:t>HV</a:t>
            </a:r>
            <a:r>
              <a:rPr lang="en-GB" sz="1400" dirty="0">
                <a:solidFill>
                  <a:schemeClr val="tx1"/>
                </a:solidFill>
              </a:rPr>
              <a:t> module.</a:t>
            </a:r>
            <a:endParaRPr lang="es-ES" sz="1400" dirty="0">
              <a:solidFill>
                <a:schemeClr val="tx1"/>
              </a:solidFill>
            </a:endParaRPr>
          </a:p>
          <a:p>
            <a:pPr marL="285750" lvl="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Common mode filter board (DC LV side):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Resistor and capacitor network for the DC common mode filter.</a:t>
            </a:r>
            <a:endParaRPr lang="es-ES" sz="1400" dirty="0">
              <a:solidFill>
                <a:schemeClr val="tx1"/>
              </a:solidFill>
            </a:endParaRPr>
          </a:p>
          <a:p>
            <a:pPr marL="285750" lvl="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RC snubber board (arc protection):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RC snubber for the arc protection system IGBTs.</a:t>
            </a: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IGBT adapter board (arc protection):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Interface electrical/optical with the arc protection system IGBT drivers.</a:t>
            </a:r>
            <a:endParaRPr lang="es-ES" sz="1400" dirty="0">
              <a:solidFill>
                <a:schemeClr val="tx1"/>
              </a:solidFill>
            </a:endParaRPr>
          </a:p>
          <a:p>
            <a:pPr marL="285750" lvl="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External hardwired port board: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Conditioning of the external interface signals: remote hard control port and external pulse trigger port. </a:t>
            </a:r>
            <a:endParaRPr lang="es-ES" sz="1400" dirty="0">
              <a:solidFill>
                <a:schemeClr val="tx1"/>
              </a:solidFill>
            </a:endParaRPr>
          </a:p>
          <a:p>
            <a:endParaRPr lang="en-US" sz="1800" b="1" dirty="0">
              <a:solidFill>
                <a:schemeClr val="tx1"/>
              </a:solidFill>
            </a:endParaRPr>
          </a:p>
        </p:txBody>
      </p:sp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397C4BDB-0A5E-4DE8-A594-CFDAFB3EC4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1430280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Location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 cabinet location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38B8F001-319D-48C2-87AB-8DC353E541C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01479" y="1930397"/>
            <a:ext cx="3787099" cy="3464335"/>
          </a:xfrm>
          <a:prstGeom prst="rect">
            <a:avLst/>
          </a:prstGeom>
        </p:spPr>
      </p:pic>
      <p:pic>
        <p:nvPicPr>
          <p:cNvPr id="9" name="Imagen 8">
            <a:extLst>
              <a:ext uri="{FF2B5EF4-FFF2-40B4-BE49-F238E27FC236}">
                <a16:creationId xmlns:a16="http://schemas.microsoft.com/office/drawing/2014/main" id="{9D7E21E4-B7D7-45A6-BFB4-D840F74342A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72796" y="2125410"/>
            <a:ext cx="3818406" cy="3280867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70F33A1E-84B0-4FD7-8559-286FAB443669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375808" y="4572001"/>
            <a:ext cx="2002046" cy="2190916"/>
          </a:xfrm>
          <a:prstGeom prst="rect">
            <a:avLst/>
          </a:prstGeom>
        </p:spPr>
      </p:pic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04A9C419-2F81-4062-ABFA-FAAC3DAD02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6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56764866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Racks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Chassis #1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6CFB6C2C-402A-4549-A360-43D0F4646A3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5779" y="2025308"/>
            <a:ext cx="7924800" cy="4453045"/>
          </a:xfrm>
          <a:prstGeom prst="rect">
            <a:avLst/>
          </a:prstGeom>
        </p:spPr>
      </p:pic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84EE8894-5632-40E8-9890-42A05C264A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5701547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Racks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Chassis #2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4F5C9F80-0ED5-4237-A40F-A36AFFA62A6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3564" y="1981090"/>
            <a:ext cx="7284489" cy="4763660"/>
          </a:xfrm>
          <a:prstGeom prst="rect">
            <a:avLst/>
          </a:prstGeom>
        </p:spPr>
      </p:pic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5E162ABE-A4A5-4B26-9AEF-BFE4C2B602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8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46585760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Racks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Chassis #3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1786A52A-4A85-47F4-B498-6FF7FDA71A4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3559" y="1998765"/>
            <a:ext cx="7352150" cy="4704408"/>
          </a:xfrm>
          <a:prstGeom prst="rect">
            <a:avLst/>
          </a:prstGeom>
        </p:spPr>
      </p:pic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17E4928F-ED71-4ADA-A003-E0ED47A2A0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723484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HMI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17E4928F-ED71-4ADA-A003-E0ED47A2A0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10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344ECB3C-057F-41D1-A8F4-ECED07F7563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946315" y="1678902"/>
            <a:ext cx="3954600" cy="3284297"/>
          </a:xfrm>
          <a:prstGeom prst="rect">
            <a:avLst/>
          </a:prstGeom>
        </p:spPr>
      </p:pic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A8DA9813-080B-4E3D-A105-FF9C57327C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4539673" cy="1632527"/>
          </a:xfrm>
        </p:spPr>
        <p:txBody>
          <a:bodyPr>
            <a:noAutofit/>
          </a:bodyPr>
          <a:lstStyle/>
          <a:p>
            <a:pPr marL="285750" lvl="0" indent="-28575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HMI: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TPC-2230.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15” Touch screen.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Size: 307 x 383 mm.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CPU Intel Atom E3827, 1.5GHz.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 err="1">
                <a:solidFill>
                  <a:schemeClr val="tx1"/>
                </a:solidFill>
              </a:rPr>
              <a:t>TFT</a:t>
            </a:r>
            <a:r>
              <a:rPr lang="en-GB" sz="1400" dirty="0">
                <a:solidFill>
                  <a:schemeClr val="tx1"/>
                </a:solidFill>
              </a:rPr>
              <a:t> Led LCD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Resolution: 1024 x 768 </a:t>
            </a:r>
            <a:r>
              <a:rPr lang="en-GB" sz="1400" dirty="0" err="1">
                <a:solidFill>
                  <a:schemeClr val="tx1"/>
                </a:solidFill>
              </a:rPr>
              <a:t>VGS</a:t>
            </a:r>
            <a:endParaRPr lang="en-GB" sz="1400" dirty="0">
              <a:solidFill>
                <a:schemeClr val="tx1"/>
              </a:solidFill>
            </a:endParaRP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GB" sz="1400" dirty="0">
              <a:solidFill>
                <a:schemeClr val="tx1"/>
              </a:solidFill>
            </a:endParaRP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GB" sz="1400" dirty="0">
              <a:solidFill>
                <a:schemeClr val="tx1"/>
              </a:solidFill>
            </a:endParaRP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GB" sz="1400" dirty="0">
              <a:solidFill>
                <a:schemeClr val="tx1"/>
              </a:solidFill>
            </a:endParaRP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s-ES" sz="1400" dirty="0">
              <a:solidFill>
                <a:schemeClr val="tx1"/>
              </a:solidFill>
            </a:endParaRPr>
          </a:p>
        </p:txBody>
      </p:sp>
      <p:pic>
        <p:nvPicPr>
          <p:cNvPr id="13" name="Imagen 12">
            <a:extLst>
              <a:ext uri="{FF2B5EF4-FFF2-40B4-BE49-F238E27FC236}">
                <a16:creationId xmlns:a16="http://schemas.microsoft.com/office/drawing/2014/main" id="{1A3B6521-929D-4EC7-A4CE-A13A7E99DA4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43085" y="3534419"/>
            <a:ext cx="4623761" cy="29512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930609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Internal signals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Internal signal list.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8" name="Imagen 7">
            <a:extLst>
              <a:ext uri="{FF2B5EF4-FFF2-40B4-BE49-F238E27FC236}">
                <a16:creationId xmlns:a16="http://schemas.microsoft.com/office/drawing/2014/main" id="{C44D6B32-B77A-47CD-A01B-BECFD9E5240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94329" y="1900806"/>
            <a:ext cx="7259780" cy="4896448"/>
          </a:xfrm>
          <a:prstGeom prst="rect">
            <a:avLst/>
          </a:prstGeom>
        </p:spPr>
      </p:pic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A8DEF6DD-3C81-4054-AA42-21A4F32718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11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8632868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Internal signals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Internal signal list.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0EFF4F4A-E683-4E22-A09D-B8EA41B60A8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66622" y="1873105"/>
            <a:ext cx="7296733" cy="4982857"/>
          </a:xfrm>
          <a:prstGeom prst="rect">
            <a:avLst/>
          </a:prstGeom>
        </p:spPr>
      </p:pic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7E93CC34-9D82-46D4-8B16-FDC38FA99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12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94836622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Internal signals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8745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chemeClr val="tx1"/>
                </a:solidFill>
              </a:rPr>
              <a:t>Control. Internal signal list.</a:t>
            </a:r>
            <a:endParaRPr lang="en-US" sz="1800" dirty="0">
              <a:solidFill>
                <a:schemeClr val="tx1"/>
              </a:solidFill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65F31B90-FAD7-4933-B7DF-3F58D8C0DE2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83493" y="1929367"/>
            <a:ext cx="8017164" cy="3898143"/>
          </a:xfrm>
          <a:prstGeom prst="rect">
            <a:avLst/>
          </a:prstGeom>
        </p:spPr>
      </p:pic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61E1B725-73DA-4BEA-9C87-EAB0028489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06928048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Central control system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External interface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81A027CD-5A05-461B-AB74-50A75B3103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929909"/>
          </a:xfrm>
        </p:spPr>
        <p:txBody>
          <a:bodyPr>
            <a:noAutofit/>
          </a:bodyPr>
          <a:lstStyle/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Remote hard control port: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Connection between modulator and external RF Local Protection System.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Remote fieldbus port: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TCP/IP over Ethernet.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s-ES" sz="1400" dirty="0">
              <a:solidFill>
                <a:schemeClr val="tx1"/>
              </a:solidFill>
            </a:endParaRPr>
          </a:p>
          <a:p>
            <a:pPr marL="285750" lvl="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External trigger port: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Independent connector for the trigger.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s-ES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GB" sz="1800" b="1" dirty="0">
                <a:solidFill>
                  <a:schemeClr val="tx1"/>
                </a:solidFill>
              </a:rPr>
              <a:t>Local port:</a:t>
            </a:r>
          </a:p>
          <a:p>
            <a:pPr marL="742950" lvl="1" indent="-285750"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400" dirty="0">
                <a:solidFill>
                  <a:schemeClr val="tx1"/>
                </a:solidFill>
              </a:rPr>
              <a:t>Monitoring of status, interlock, signals and parameters.</a:t>
            </a:r>
            <a:endParaRPr lang="es-ES" sz="1400" dirty="0">
              <a:solidFill>
                <a:schemeClr val="tx1"/>
              </a:solidFill>
            </a:endParaRPr>
          </a:p>
          <a:p>
            <a:endParaRPr lang="en-US" sz="1800" b="1" dirty="0">
              <a:solidFill>
                <a:schemeClr val="tx1"/>
              </a:solidFill>
            </a:endParaRPr>
          </a:p>
        </p:txBody>
      </p:sp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397C4BDB-0A5E-4DE8-A594-CFDAFB3EC4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14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133979216"/>
      </p:ext>
    </p:extLst>
  </p:cSld>
  <p:clrMapOvr>
    <a:masterClrMapping/>
  </p:clrMapOvr>
</p:sld>
</file>

<file path=ppt/theme/theme1.xml><?xml version="1.0" encoding="utf-8"?>
<a:theme xmlns:a="http://schemas.openxmlformats.org/drawingml/2006/main" name="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35008</TotalTime>
  <Words>573</Words>
  <Application>Microsoft Office PowerPoint</Application>
  <PresentationFormat>Presentación en pantalla (4:3)</PresentationFormat>
  <Paragraphs>290</Paragraphs>
  <Slides>14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10</vt:i4>
      </vt:variant>
      <vt:variant>
        <vt:lpstr>Tema</vt:lpstr>
      </vt:variant>
      <vt:variant>
        <vt:i4>2</vt:i4>
      </vt:variant>
      <vt:variant>
        <vt:lpstr>Títulos de diapositiva</vt:lpstr>
      </vt:variant>
      <vt:variant>
        <vt:i4>14</vt:i4>
      </vt:variant>
    </vt:vector>
  </HeadingPairs>
  <TitlesOfParts>
    <vt:vector size="26" baseType="lpstr">
      <vt:lpstr>ＭＳ Ｐゴシック</vt:lpstr>
      <vt:lpstr>Aharoni</vt:lpstr>
      <vt:lpstr>Arial</vt:lpstr>
      <vt:lpstr>Calibri</vt:lpstr>
      <vt:lpstr>Cambria</vt:lpstr>
      <vt:lpstr>Helvetica</vt:lpstr>
      <vt:lpstr>Lucida Grande</vt:lpstr>
      <vt:lpstr>Times New Roman</vt:lpstr>
      <vt:lpstr>Verdana</vt:lpstr>
      <vt:lpstr>Wingdings</vt:lpstr>
      <vt:lpstr>Anpassad formgivning</vt:lpstr>
      <vt:lpstr>1_Office-tema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PowerPoint-presentation</dc:title>
  <dc:creator>Ola Grahm</dc:creator>
  <cp:lastModifiedBy>Jose Maria de la Fuente</cp:lastModifiedBy>
  <cp:revision>1050</cp:revision>
  <cp:lastPrinted>2018-03-07T07:28:37Z</cp:lastPrinted>
  <dcterms:created xsi:type="dcterms:W3CDTF">2013-09-21T18:00:17Z</dcterms:created>
  <dcterms:modified xsi:type="dcterms:W3CDTF">2018-03-07T13:18:23Z</dcterms:modified>
</cp:coreProperties>
</file>