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theme/theme4.xml" ContentType="application/vnd.openxmlformats-officedocument.them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aveSubsetFonts="1" autoCompressPictures="0" bookmarkIdSeed="4">
  <p:sldMasterIdLst>
    <p:sldMasterId id="2147483662" r:id="rId1"/>
    <p:sldMasterId id="2147483677" r:id="rId2"/>
  </p:sldMasterIdLst>
  <p:notesMasterIdLst>
    <p:notesMasterId r:id="rId24"/>
  </p:notesMasterIdLst>
  <p:handoutMasterIdLst>
    <p:handoutMasterId r:id="rId25"/>
  </p:handoutMasterIdLst>
  <p:sldIdLst>
    <p:sldId id="410" r:id="rId3"/>
    <p:sldId id="411" r:id="rId4"/>
    <p:sldId id="412" r:id="rId5"/>
    <p:sldId id="422" r:id="rId6"/>
    <p:sldId id="413" r:id="rId7"/>
    <p:sldId id="423" r:id="rId8"/>
    <p:sldId id="415" r:id="rId9"/>
    <p:sldId id="424" r:id="rId10"/>
    <p:sldId id="416" r:id="rId11"/>
    <p:sldId id="417" r:id="rId12"/>
    <p:sldId id="420" r:id="rId13"/>
    <p:sldId id="418" r:id="rId14"/>
    <p:sldId id="419" r:id="rId15"/>
    <p:sldId id="421" r:id="rId16"/>
    <p:sldId id="409" r:id="rId17"/>
    <p:sldId id="426" r:id="rId18"/>
    <p:sldId id="431" r:id="rId19"/>
    <p:sldId id="428" r:id="rId20"/>
    <p:sldId id="427" r:id="rId21"/>
    <p:sldId id="429" r:id="rId22"/>
    <p:sldId id="425" r:id="rId23"/>
  </p:sldIdLst>
  <p:sldSz cx="9144000" cy="6858000" type="screen4x3"/>
  <p:notesSz cx="6858000" cy="9144000"/>
  <p:defaultTextStyle>
    <a:defPPr>
      <a:defRPr lang="sv-SE"/>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prnPr/>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FFFF66"/>
    <a:srgbClr val="FFCC00"/>
    <a:srgbClr val="CC0099"/>
    <a:srgbClr val="0094CA"/>
    <a:srgbClr val="0066FF"/>
    <a:srgbClr val="FF5050"/>
    <a:srgbClr val="00E100"/>
    <a:srgbClr val="FF7D00"/>
  </p:clrMru>
  <p:extLst>
    <p:ext uri="{E76CE94A-603C-4142-B9EB-6D1370010A27}">
      <p14:discardImageEditData xmlns:p14="http://schemas.microsoft.com/office/powerpoint/2010/main" val="0"/>
    </p:ext>
    <p:ext uri="{D31A062A-798A-4329-ABDD-BBA856620510}">
      <p14:defaultImageDpi xmlns:p14="http://schemas.microsoft.com/office/powerpoint/2010/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21921" autoAdjust="0"/>
    <p:restoredTop sz="99518" autoAdjust="0"/>
  </p:normalViewPr>
  <p:slideViewPr>
    <p:cSldViewPr snapToGrid="0" snapToObjects="1">
      <p:cViewPr varScale="1">
        <p:scale>
          <a:sx n="113" d="100"/>
          <a:sy n="113" d="100"/>
        </p:scale>
        <p:origin x="-1500" y="-108"/>
      </p:cViewPr>
      <p:guideLst>
        <p:guide orient="horz" pos="1232"/>
        <p:guide orient="horz" pos="908"/>
        <p:guide pos="498"/>
      </p:guideLst>
    </p:cSldViewPr>
  </p:slideViewPr>
  <p:outlineViewPr>
    <p:cViewPr>
      <p:scale>
        <a:sx n="33" d="100"/>
        <a:sy n="33" d="100"/>
      </p:scale>
      <p:origin x="0" y="0"/>
    </p:cViewPr>
  </p:outlineViewPr>
  <p:notesTextViewPr>
    <p:cViewPr>
      <p:scale>
        <a:sx n="100" d="100"/>
        <a:sy n="100" d="100"/>
      </p:scale>
      <p:origin x="0" y="0"/>
    </p:cViewPr>
  </p:notesTextViewPr>
  <p:sorterViewPr>
    <p:cViewPr>
      <p:scale>
        <a:sx n="66" d="100"/>
        <a:sy n="66" d="100"/>
      </p:scale>
      <p:origin x="0" y="0"/>
    </p:cViewPr>
  </p:sorter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6.xml"/><Relationship Id="rId13" Type="http://schemas.openxmlformats.org/officeDocument/2006/relationships/slide" Target="slides/slide11.xml"/><Relationship Id="rId18" Type="http://schemas.openxmlformats.org/officeDocument/2006/relationships/slide" Target="slides/slide16.xml"/><Relationship Id="rId26" Type="http://schemas.openxmlformats.org/officeDocument/2006/relationships/presProps" Target="presProps.xml"/><Relationship Id="rId3" Type="http://schemas.openxmlformats.org/officeDocument/2006/relationships/slide" Target="slides/slide1.xml"/><Relationship Id="rId21" Type="http://schemas.openxmlformats.org/officeDocument/2006/relationships/slide" Target="slides/slide19.xml"/><Relationship Id="rId7" Type="http://schemas.openxmlformats.org/officeDocument/2006/relationships/slide" Target="slides/slide5.xml"/><Relationship Id="rId12" Type="http://schemas.openxmlformats.org/officeDocument/2006/relationships/slide" Target="slides/slide10.xml"/><Relationship Id="rId17" Type="http://schemas.openxmlformats.org/officeDocument/2006/relationships/slide" Target="slides/slide15.xml"/><Relationship Id="rId25" Type="http://schemas.openxmlformats.org/officeDocument/2006/relationships/handoutMaster" Target="handoutMasters/handoutMaster1.xml"/><Relationship Id="rId2" Type="http://schemas.openxmlformats.org/officeDocument/2006/relationships/slideMaster" Target="slideMasters/slideMaster2.xml"/><Relationship Id="rId16" Type="http://schemas.openxmlformats.org/officeDocument/2006/relationships/slide" Target="slides/slide14.xml"/><Relationship Id="rId20" Type="http://schemas.openxmlformats.org/officeDocument/2006/relationships/slide" Target="slides/slide18.xml"/><Relationship Id="rId29"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4.xml"/><Relationship Id="rId11" Type="http://schemas.openxmlformats.org/officeDocument/2006/relationships/slide" Target="slides/slide9.xml"/><Relationship Id="rId24" Type="http://schemas.openxmlformats.org/officeDocument/2006/relationships/notesMaster" Target="notesMasters/notesMaster1.xml"/><Relationship Id="rId5" Type="http://schemas.openxmlformats.org/officeDocument/2006/relationships/slide" Target="slides/slide3.xml"/><Relationship Id="rId15" Type="http://schemas.openxmlformats.org/officeDocument/2006/relationships/slide" Target="slides/slide13.xml"/><Relationship Id="rId23" Type="http://schemas.openxmlformats.org/officeDocument/2006/relationships/slide" Target="slides/slide21.xml"/><Relationship Id="rId28" Type="http://schemas.openxmlformats.org/officeDocument/2006/relationships/theme" Target="theme/theme1.xml"/><Relationship Id="rId10" Type="http://schemas.openxmlformats.org/officeDocument/2006/relationships/slide" Target="slides/slide8.xml"/><Relationship Id="rId19" Type="http://schemas.openxmlformats.org/officeDocument/2006/relationships/slide" Target="slides/slide17.xml"/><Relationship Id="rId4" Type="http://schemas.openxmlformats.org/officeDocument/2006/relationships/slide" Target="slides/slide2.xml"/><Relationship Id="rId9" Type="http://schemas.openxmlformats.org/officeDocument/2006/relationships/slide" Target="slides/slide7.xml"/><Relationship Id="rId14" Type="http://schemas.openxmlformats.org/officeDocument/2006/relationships/slide" Target="slides/slide12.xml"/><Relationship Id="rId22" Type="http://schemas.openxmlformats.org/officeDocument/2006/relationships/slide" Target="slides/slide20.xml"/><Relationship Id="rId27" Type="http://schemas.openxmlformats.org/officeDocument/2006/relationships/viewProps" Target="viewProps.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4.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Platshållare för sidhuvud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sv-SE"/>
          </a:p>
        </p:txBody>
      </p:sp>
      <p:sp>
        <p:nvSpPr>
          <p:cNvPr id="3" name="Platshållare för datum 2"/>
          <p:cNvSpPr>
            <a:spLocks noGrp="1"/>
          </p:cNvSpPr>
          <p:nvPr>
            <p:ph type="dt" sz="quarter" idx="1"/>
          </p:nvPr>
        </p:nvSpPr>
        <p:spPr>
          <a:xfrm>
            <a:off x="3884613" y="0"/>
            <a:ext cx="2971800" cy="457200"/>
          </a:xfrm>
          <a:prstGeom prst="rect">
            <a:avLst/>
          </a:prstGeom>
        </p:spPr>
        <p:txBody>
          <a:bodyPr vert="horz" lIns="91440" tIns="45720" rIns="91440" bIns="45720" rtlCol="0"/>
          <a:lstStyle>
            <a:lvl1pPr algn="r">
              <a:defRPr sz="1200"/>
            </a:lvl1pPr>
          </a:lstStyle>
          <a:p>
            <a:fld id="{E5A3AE58-0CB7-2B49-BC2B-99543F812727}" type="datetimeFigureOut">
              <a:rPr lang="sv-SE" smtClean="0"/>
              <a:t>2018-03-10</a:t>
            </a:fld>
            <a:endParaRPr lang="sv-SE"/>
          </a:p>
        </p:txBody>
      </p:sp>
      <p:sp>
        <p:nvSpPr>
          <p:cNvPr id="4" name="Platshållare för sidfot 3"/>
          <p:cNvSpPr>
            <a:spLocks noGrp="1"/>
          </p:cNvSpPr>
          <p:nvPr>
            <p:ph type="ftr" sz="quarter" idx="2"/>
          </p:nvPr>
        </p:nvSpPr>
        <p:spPr>
          <a:xfrm>
            <a:off x="0" y="8685213"/>
            <a:ext cx="2971800" cy="457200"/>
          </a:xfrm>
          <a:prstGeom prst="rect">
            <a:avLst/>
          </a:prstGeom>
        </p:spPr>
        <p:txBody>
          <a:bodyPr vert="horz" lIns="91440" tIns="45720" rIns="91440" bIns="45720" rtlCol="0" anchor="b"/>
          <a:lstStyle>
            <a:lvl1pPr algn="l">
              <a:defRPr sz="1200"/>
            </a:lvl1pPr>
          </a:lstStyle>
          <a:p>
            <a:endParaRPr lang="sv-SE"/>
          </a:p>
        </p:txBody>
      </p:sp>
      <p:sp>
        <p:nvSpPr>
          <p:cNvPr id="5" name="Platshållare för bildnummer 4"/>
          <p:cNvSpPr>
            <a:spLocks noGrp="1"/>
          </p:cNvSpPr>
          <p:nvPr>
            <p:ph type="sldNum" sz="quarter" idx="3"/>
          </p:nvPr>
        </p:nvSpPr>
        <p:spPr>
          <a:xfrm>
            <a:off x="3884613" y="8685213"/>
            <a:ext cx="2971800" cy="457200"/>
          </a:xfrm>
          <a:prstGeom prst="rect">
            <a:avLst/>
          </a:prstGeom>
        </p:spPr>
        <p:txBody>
          <a:bodyPr vert="horz" lIns="91440" tIns="45720" rIns="91440" bIns="45720" rtlCol="0" anchor="b"/>
          <a:lstStyle>
            <a:lvl1pPr algn="r">
              <a:defRPr sz="1200"/>
            </a:lvl1pPr>
          </a:lstStyle>
          <a:p>
            <a:fld id="{1600A657-9475-004C-BDED-BB6C61EC9492}" type="slidenum">
              <a:rPr lang="sv-SE" smtClean="0"/>
              <a:t>‹#›</a:t>
            </a:fld>
            <a:endParaRPr lang="sv-SE"/>
          </a:p>
        </p:txBody>
      </p:sp>
    </p:spTree>
    <p:extLst>
      <p:ext uri="{BB962C8B-B14F-4D97-AF65-F5344CB8AC3E}">
        <p14:creationId xmlns:p14="http://schemas.microsoft.com/office/powerpoint/2010/main" val="4056410452"/>
      </p:ext>
    </p:extLst>
  </p:cSld>
  <p:clrMap bg1="lt1" tx1="dk1" bg2="lt2" tx2="dk2" accent1="accent1" accent2="accent2" accent3="accent3" accent4="accent4" accent5="accent5" accent6="accent6" hlink="hlink" folHlink="folHlink"/>
  <p:hf hdr="0" ftr="0" dt="0"/>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Platshållare för sidhuvud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sv-SE"/>
          </a:p>
        </p:txBody>
      </p:sp>
      <p:sp>
        <p:nvSpPr>
          <p:cNvPr id="3" name="Platshållare för datum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74441830-0E87-9D46-A15F-C0C0B780FA23}" type="datetimeFigureOut">
              <a:rPr lang="sv-SE" smtClean="0"/>
              <a:t>2018-03-10</a:t>
            </a:fld>
            <a:endParaRPr lang="sv-SE"/>
          </a:p>
        </p:txBody>
      </p:sp>
      <p:sp>
        <p:nvSpPr>
          <p:cNvPr id="4" name="Platshållare för bildobjekt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sv-SE"/>
          </a:p>
        </p:txBody>
      </p:sp>
      <p:sp>
        <p:nvSpPr>
          <p:cNvPr id="5" name="Platshållare för anteckninga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6" name="Platshållare för sidfot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sv-SE"/>
          </a:p>
        </p:txBody>
      </p:sp>
      <p:sp>
        <p:nvSpPr>
          <p:cNvPr id="7" name="Platshållare för bildnumm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9DE0035E-6164-C447-BCFF-46EC70F74028}" type="slidenum">
              <a:rPr lang="sv-SE" smtClean="0"/>
              <a:t>‹#›</a:t>
            </a:fld>
            <a:endParaRPr lang="sv-SE"/>
          </a:p>
        </p:txBody>
      </p:sp>
    </p:spTree>
    <p:extLst>
      <p:ext uri="{BB962C8B-B14F-4D97-AF65-F5344CB8AC3E}">
        <p14:creationId xmlns:p14="http://schemas.microsoft.com/office/powerpoint/2010/main" val="829421225"/>
      </p:ext>
    </p:extLst>
  </p:cSld>
  <p:clrMap bg1="lt1" tx1="dk1" bg2="lt2" tx2="dk2" accent1="accent1" accent2="accent2" accent3="accent3" accent4="accent4" accent5="accent5" accent6="accent6" hlink="hlink" folHlink="folHlink"/>
  <p:hf hdr="0" ftr="0" dt="0"/>
  <p:notesStyle>
    <a:lvl1pPr marL="0" algn="l" defTabSz="457200" rtl="0" eaLnBrk="1" latinLnBrk="0" hangingPunct="1">
      <a:defRPr sz="1200" kern="1200">
        <a:solidFill>
          <a:schemeClr val="tx1"/>
        </a:solidFill>
        <a:latin typeface="+mn-lt"/>
        <a:ea typeface="+mn-ea"/>
        <a:cs typeface="+mn-cs"/>
      </a:defRPr>
    </a:lvl1pPr>
    <a:lvl2pPr marL="457200" algn="l" defTabSz="457200" rtl="0" eaLnBrk="1" latinLnBrk="0" hangingPunct="1">
      <a:defRPr sz="1200" kern="1200">
        <a:solidFill>
          <a:schemeClr val="tx1"/>
        </a:solidFill>
        <a:latin typeface="+mn-lt"/>
        <a:ea typeface="+mn-ea"/>
        <a:cs typeface="+mn-cs"/>
      </a:defRPr>
    </a:lvl2pPr>
    <a:lvl3pPr marL="914400" algn="l" defTabSz="457200" rtl="0" eaLnBrk="1" latinLnBrk="0" hangingPunct="1">
      <a:defRPr sz="1200" kern="1200">
        <a:solidFill>
          <a:schemeClr val="tx1"/>
        </a:solidFill>
        <a:latin typeface="+mn-lt"/>
        <a:ea typeface="+mn-ea"/>
        <a:cs typeface="+mn-cs"/>
      </a:defRPr>
    </a:lvl3pPr>
    <a:lvl4pPr marL="1371600" algn="l" defTabSz="457200" rtl="0" eaLnBrk="1" latinLnBrk="0" hangingPunct="1">
      <a:defRPr sz="1200" kern="1200">
        <a:solidFill>
          <a:schemeClr val="tx1"/>
        </a:solidFill>
        <a:latin typeface="+mn-lt"/>
        <a:ea typeface="+mn-ea"/>
        <a:cs typeface="+mn-cs"/>
      </a:defRPr>
    </a:lvl4pPr>
    <a:lvl5pPr marL="1828800" algn="l" defTabSz="457200" rtl="0" eaLnBrk="1" latinLnBrk="0" hangingPunct="1">
      <a:defRPr sz="1200" kern="1200">
        <a:solidFill>
          <a:schemeClr val="tx1"/>
        </a:solidFill>
        <a:latin typeface="+mn-lt"/>
        <a:ea typeface="+mn-ea"/>
        <a:cs typeface="+mn-cs"/>
      </a:defRPr>
    </a:lvl5pPr>
    <a:lvl6pPr marL="2286000" algn="l" defTabSz="457200" rtl="0" eaLnBrk="1" latinLnBrk="0" hangingPunct="1">
      <a:defRPr sz="1200" kern="1200">
        <a:solidFill>
          <a:schemeClr val="tx1"/>
        </a:solidFill>
        <a:latin typeface="+mn-lt"/>
        <a:ea typeface="+mn-ea"/>
        <a:cs typeface="+mn-cs"/>
      </a:defRPr>
    </a:lvl6pPr>
    <a:lvl7pPr marL="2743200" algn="l" defTabSz="457200" rtl="0" eaLnBrk="1" latinLnBrk="0" hangingPunct="1">
      <a:defRPr sz="1200" kern="1200">
        <a:solidFill>
          <a:schemeClr val="tx1"/>
        </a:solidFill>
        <a:latin typeface="+mn-lt"/>
        <a:ea typeface="+mn-ea"/>
        <a:cs typeface="+mn-cs"/>
      </a:defRPr>
    </a:lvl7pPr>
    <a:lvl8pPr marL="3200400" algn="l" defTabSz="457200" rtl="0" eaLnBrk="1" latinLnBrk="0" hangingPunct="1">
      <a:defRPr sz="1200" kern="1200">
        <a:solidFill>
          <a:schemeClr val="tx1"/>
        </a:solidFill>
        <a:latin typeface="+mn-lt"/>
        <a:ea typeface="+mn-ea"/>
        <a:cs typeface="+mn-cs"/>
      </a:defRPr>
    </a:lvl8pPr>
    <a:lvl9pPr marL="3657600" algn="l" defTabSz="4572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6.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2.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Rubrikbild">
    <p:spTree>
      <p:nvGrpSpPr>
        <p:cNvPr id="1" name=""/>
        <p:cNvGrpSpPr/>
        <p:nvPr/>
      </p:nvGrpSpPr>
      <p:grpSpPr>
        <a:xfrm>
          <a:off x="0" y="0"/>
          <a:ext cx="0" cy="0"/>
          <a:chOff x="0" y="0"/>
          <a:chExt cx="0" cy="0"/>
        </a:xfrm>
      </p:grpSpPr>
      <p:sp>
        <p:nvSpPr>
          <p:cNvPr id="3" name="Underrubrik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sv-SE" smtClean="0"/>
              <a:t>Klicka här för att ändra format på underrubrik i bakgrunden</a:t>
            </a:r>
            <a:endParaRPr lang="sv-SE"/>
          </a:p>
        </p:txBody>
      </p:sp>
    </p:spTree>
    <p:extLst>
      <p:ext uri="{BB962C8B-B14F-4D97-AF65-F5344CB8AC3E}">
        <p14:creationId xmlns:p14="http://schemas.microsoft.com/office/powerpoint/2010/main" val="687098280"/>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Rubrik och innehåll">
    <p:spTree>
      <p:nvGrpSpPr>
        <p:cNvPr id="1" name=""/>
        <p:cNvGrpSpPr/>
        <p:nvPr/>
      </p:nvGrpSpPr>
      <p:grpSpPr>
        <a:xfrm>
          <a:off x="0" y="0"/>
          <a:ext cx="0" cy="0"/>
          <a:chOff x="0" y="0"/>
          <a:chExt cx="0" cy="0"/>
        </a:xfrm>
      </p:grpSpPr>
      <p:sp>
        <p:nvSpPr>
          <p:cNvPr id="2" name="Rubrik 1"/>
          <p:cNvSpPr>
            <a:spLocks noGrp="1"/>
          </p:cNvSpPr>
          <p:nvPr>
            <p:ph type="title"/>
          </p:nvPr>
        </p:nvSpPr>
        <p:spPr/>
        <p:txBody>
          <a:bodyPr/>
          <a:lstStyle/>
          <a:p>
            <a:r>
              <a:rPr lang="sv-SE" smtClean="0"/>
              <a:t>Klicka här för att ändra format</a:t>
            </a:r>
            <a:endParaRPr lang="sv-SE"/>
          </a:p>
        </p:txBody>
      </p:sp>
      <p:sp>
        <p:nvSpPr>
          <p:cNvPr id="3" name="Platshållare för innehåll 2"/>
          <p:cNvSpPr>
            <a:spLocks noGrp="1"/>
          </p:cNvSpPr>
          <p:nvPr>
            <p:ph idx="1"/>
          </p:nvPr>
        </p:nvSpPr>
        <p:spPr/>
        <p:txBody>
          <a:body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10"/>
          </p:nvPr>
        </p:nvSpPr>
        <p:spPr/>
        <p:txBody>
          <a:bodyPr/>
          <a:lstStyle/>
          <a:p>
            <a:fld id="{98BB8640-21E4-4DF7-82E4-489CAFEF9DED}" type="datetime1">
              <a:rPr lang="sv-SE" smtClean="0"/>
              <a:t>2018-03-10</a:t>
            </a:fld>
            <a:endParaRPr lang="sv-SE"/>
          </a:p>
        </p:txBody>
      </p:sp>
      <p:sp>
        <p:nvSpPr>
          <p:cNvPr id="5" name="Platshållare för sidfot 4"/>
          <p:cNvSpPr>
            <a:spLocks noGrp="1"/>
          </p:cNvSpPr>
          <p:nvPr>
            <p:ph type="ftr" sz="quarter" idx="11"/>
          </p:nvPr>
        </p:nvSpPr>
        <p:spPr/>
        <p:txBody>
          <a:bodyPr/>
          <a:lstStyle/>
          <a:p>
            <a:r>
              <a:rPr lang="en-US" smtClean="0"/>
              <a:t>Confidential: For ESS internal restricted usage only</a:t>
            </a:r>
            <a:endParaRPr lang="sv-SE"/>
          </a:p>
        </p:txBody>
      </p:sp>
      <p:sp>
        <p:nvSpPr>
          <p:cNvPr id="6" name="Platshållare för bildnummer 5"/>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3104809909"/>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Avsnittsrubrik">
    <p:spTree>
      <p:nvGrpSpPr>
        <p:cNvPr id="1" name=""/>
        <p:cNvGrpSpPr/>
        <p:nvPr/>
      </p:nvGrpSpPr>
      <p:grpSpPr>
        <a:xfrm>
          <a:off x="0" y="0"/>
          <a:ext cx="0" cy="0"/>
          <a:chOff x="0" y="0"/>
          <a:chExt cx="0" cy="0"/>
        </a:xfrm>
      </p:grpSpPr>
      <p:sp>
        <p:nvSpPr>
          <p:cNvPr id="2" name="Rubrik 1"/>
          <p:cNvSpPr>
            <a:spLocks noGrp="1"/>
          </p:cNvSpPr>
          <p:nvPr>
            <p:ph type="title"/>
          </p:nvPr>
        </p:nvSpPr>
        <p:spPr>
          <a:xfrm>
            <a:off x="722313" y="4406900"/>
            <a:ext cx="7772400" cy="1362075"/>
          </a:xfrm>
        </p:spPr>
        <p:txBody>
          <a:bodyPr anchor="t"/>
          <a:lstStyle>
            <a:lvl1pPr algn="l">
              <a:defRPr sz="4000" b="1" cap="all"/>
            </a:lvl1pPr>
          </a:lstStyle>
          <a:p>
            <a:r>
              <a:rPr lang="sv-SE" smtClean="0"/>
              <a:t>Klicka här för att ändra format</a:t>
            </a:r>
            <a:endParaRPr lang="sv-SE"/>
          </a:p>
        </p:txBody>
      </p:sp>
      <p:sp>
        <p:nvSpPr>
          <p:cNvPr id="3" name="Platshållare för text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sv-SE" smtClean="0"/>
              <a:t>Klicka här för att ändra format på bakgrundstexten</a:t>
            </a:r>
          </a:p>
        </p:txBody>
      </p:sp>
      <p:sp>
        <p:nvSpPr>
          <p:cNvPr id="4" name="Platshållare för datum 3"/>
          <p:cNvSpPr>
            <a:spLocks noGrp="1"/>
          </p:cNvSpPr>
          <p:nvPr>
            <p:ph type="dt" sz="half" idx="10"/>
          </p:nvPr>
        </p:nvSpPr>
        <p:spPr/>
        <p:txBody>
          <a:bodyPr/>
          <a:lstStyle/>
          <a:p>
            <a:fld id="{BB5AEB99-AC6E-48D2-952D-3D83B6391950}" type="datetime1">
              <a:rPr lang="sv-SE" smtClean="0"/>
              <a:t>2018-03-10</a:t>
            </a:fld>
            <a:endParaRPr lang="sv-SE"/>
          </a:p>
        </p:txBody>
      </p:sp>
      <p:sp>
        <p:nvSpPr>
          <p:cNvPr id="5" name="Platshållare för sidfot 4"/>
          <p:cNvSpPr>
            <a:spLocks noGrp="1"/>
          </p:cNvSpPr>
          <p:nvPr>
            <p:ph type="ftr" sz="quarter" idx="11"/>
          </p:nvPr>
        </p:nvSpPr>
        <p:spPr/>
        <p:txBody>
          <a:bodyPr/>
          <a:lstStyle/>
          <a:p>
            <a:r>
              <a:rPr lang="en-US" smtClean="0"/>
              <a:t>Confidential: For ESS internal restricted usage only</a:t>
            </a:r>
            <a:endParaRPr lang="sv-SE"/>
          </a:p>
        </p:txBody>
      </p:sp>
      <p:sp>
        <p:nvSpPr>
          <p:cNvPr id="6" name="Platshållare för bildnummer 5"/>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3789334119"/>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vå innehållsdelar">
    <p:spTree>
      <p:nvGrpSpPr>
        <p:cNvPr id="1" name=""/>
        <p:cNvGrpSpPr/>
        <p:nvPr/>
      </p:nvGrpSpPr>
      <p:grpSpPr>
        <a:xfrm>
          <a:off x="0" y="0"/>
          <a:ext cx="0" cy="0"/>
          <a:chOff x="0" y="0"/>
          <a:chExt cx="0" cy="0"/>
        </a:xfrm>
      </p:grpSpPr>
      <p:sp>
        <p:nvSpPr>
          <p:cNvPr id="2" name="Rubrik 1"/>
          <p:cNvSpPr>
            <a:spLocks noGrp="1"/>
          </p:cNvSpPr>
          <p:nvPr>
            <p:ph type="title"/>
          </p:nvPr>
        </p:nvSpPr>
        <p:spPr/>
        <p:txBody>
          <a:bodyPr/>
          <a:lstStyle/>
          <a:p>
            <a:r>
              <a:rPr lang="sv-SE" smtClean="0"/>
              <a:t>Klicka här för att ändra format</a:t>
            </a:r>
            <a:endParaRPr lang="sv-SE"/>
          </a:p>
        </p:txBody>
      </p:sp>
      <p:sp>
        <p:nvSpPr>
          <p:cNvPr id="3" name="Platshållare för innehåll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innehåll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5" name="Platshållare för datum 4"/>
          <p:cNvSpPr>
            <a:spLocks noGrp="1"/>
          </p:cNvSpPr>
          <p:nvPr>
            <p:ph type="dt" sz="half" idx="10"/>
          </p:nvPr>
        </p:nvSpPr>
        <p:spPr/>
        <p:txBody>
          <a:bodyPr/>
          <a:lstStyle/>
          <a:p>
            <a:fld id="{D06E4A36-D68D-4694-87DB-DFA8FA4CFE26}" type="datetime1">
              <a:rPr lang="sv-SE" smtClean="0"/>
              <a:t>2018-03-10</a:t>
            </a:fld>
            <a:endParaRPr lang="sv-SE"/>
          </a:p>
        </p:txBody>
      </p:sp>
      <p:sp>
        <p:nvSpPr>
          <p:cNvPr id="6" name="Platshållare för sidfot 5"/>
          <p:cNvSpPr>
            <a:spLocks noGrp="1"/>
          </p:cNvSpPr>
          <p:nvPr>
            <p:ph type="ftr" sz="quarter" idx="11"/>
          </p:nvPr>
        </p:nvSpPr>
        <p:spPr/>
        <p:txBody>
          <a:bodyPr/>
          <a:lstStyle/>
          <a:p>
            <a:r>
              <a:rPr lang="en-US" smtClean="0"/>
              <a:t>Confidential: For ESS internal restricted usage only</a:t>
            </a:r>
            <a:endParaRPr lang="sv-SE"/>
          </a:p>
        </p:txBody>
      </p:sp>
      <p:sp>
        <p:nvSpPr>
          <p:cNvPr id="7" name="Platshållare för bildnummer 6"/>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4096108106"/>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Jämförelse">
    <p:spTree>
      <p:nvGrpSpPr>
        <p:cNvPr id="1" name=""/>
        <p:cNvGrpSpPr/>
        <p:nvPr/>
      </p:nvGrpSpPr>
      <p:grpSpPr>
        <a:xfrm>
          <a:off x="0" y="0"/>
          <a:ext cx="0" cy="0"/>
          <a:chOff x="0" y="0"/>
          <a:chExt cx="0" cy="0"/>
        </a:xfrm>
      </p:grpSpPr>
      <p:sp>
        <p:nvSpPr>
          <p:cNvPr id="2" name="Rubrik 1"/>
          <p:cNvSpPr>
            <a:spLocks noGrp="1"/>
          </p:cNvSpPr>
          <p:nvPr>
            <p:ph type="title"/>
          </p:nvPr>
        </p:nvSpPr>
        <p:spPr/>
        <p:txBody>
          <a:bodyPr/>
          <a:lstStyle>
            <a:lvl1pPr>
              <a:defRPr/>
            </a:lvl1pPr>
          </a:lstStyle>
          <a:p>
            <a:r>
              <a:rPr lang="sv-SE" smtClean="0"/>
              <a:t>Klicka här för att ändra format</a:t>
            </a:r>
            <a:endParaRPr lang="sv-SE"/>
          </a:p>
        </p:txBody>
      </p:sp>
      <p:sp>
        <p:nvSpPr>
          <p:cNvPr id="3" name="Platshållare för text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sv-SE" smtClean="0"/>
              <a:t>Klicka här för att ändra format på bakgrundstexten</a:t>
            </a:r>
          </a:p>
        </p:txBody>
      </p:sp>
      <p:sp>
        <p:nvSpPr>
          <p:cNvPr id="4" name="Platshållare för innehåll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5" name="Platshållare för text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sv-SE" smtClean="0"/>
              <a:t>Klicka här för att ändra format på bakgrundstexten</a:t>
            </a:r>
          </a:p>
        </p:txBody>
      </p:sp>
      <p:sp>
        <p:nvSpPr>
          <p:cNvPr id="6" name="Platshållare för innehåll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7" name="Platshållare för datum 6"/>
          <p:cNvSpPr>
            <a:spLocks noGrp="1"/>
          </p:cNvSpPr>
          <p:nvPr>
            <p:ph type="dt" sz="half" idx="10"/>
          </p:nvPr>
        </p:nvSpPr>
        <p:spPr/>
        <p:txBody>
          <a:bodyPr/>
          <a:lstStyle/>
          <a:p>
            <a:fld id="{246222C4-E157-4E53-9EF8-232316FE09CC}" type="datetime1">
              <a:rPr lang="sv-SE" smtClean="0"/>
              <a:t>2018-03-10</a:t>
            </a:fld>
            <a:endParaRPr lang="sv-SE"/>
          </a:p>
        </p:txBody>
      </p:sp>
      <p:sp>
        <p:nvSpPr>
          <p:cNvPr id="8" name="Platshållare för sidfot 7"/>
          <p:cNvSpPr>
            <a:spLocks noGrp="1"/>
          </p:cNvSpPr>
          <p:nvPr>
            <p:ph type="ftr" sz="quarter" idx="11"/>
          </p:nvPr>
        </p:nvSpPr>
        <p:spPr/>
        <p:txBody>
          <a:bodyPr/>
          <a:lstStyle/>
          <a:p>
            <a:r>
              <a:rPr lang="en-US" smtClean="0"/>
              <a:t>Confidential: For ESS internal restricted usage only</a:t>
            </a:r>
            <a:endParaRPr lang="sv-SE"/>
          </a:p>
        </p:txBody>
      </p:sp>
      <p:sp>
        <p:nvSpPr>
          <p:cNvPr id="9" name="Platshållare för bildnummer 8"/>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292633873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Endast rubrik">
    <p:spTree>
      <p:nvGrpSpPr>
        <p:cNvPr id="1" name=""/>
        <p:cNvGrpSpPr/>
        <p:nvPr/>
      </p:nvGrpSpPr>
      <p:grpSpPr>
        <a:xfrm>
          <a:off x="0" y="0"/>
          <a:ext cx="0" cy="0"/>
          <a:chOff x="0" y="0"/>
          <a:chExt cx="0" cy="0"/>
        </a:xfrm>
      </p:grpSpPr>
      <p:sp>
        <p:nvSpPr>
          <p:cNvPr id="2" name="Rubrik 1"/>
          <p:cNvSpPr>
            <a:spLocks noGrp="1"/>
          </p:cNvSpPr>
          <p:nvPr>
            <p:ph type="title"/>
          </p:nvPr>
        </p:nvSpPr>
        <p:spPr/>
        <p:txBody>
          <a:bodyPr/>
          <a:lstStyle/>
          <a:p>
            <a:r>
              <a:rPr lang="sv-SE" smtClean="0"/>
              <a:t>Klicka här för att ändra format</a:t>
            </a:r>
            <a:endParaRPr lang="sv-SE"/>
          </a:p>
        </p:txBody>
      </p:sp>
      <p:sp>
        <p:nvSpPr>
          <p:cNvPr id="3" name="Platshållare för datum 2"/>
          <p:cNvSpPr>
            <a:spLocks noGrp="1"/>
          </p:cNvSpPr>
          <p:nvPr>
            <p:ph type="dt" sz="half" idx="10"/>
          </p:nvPr>
        </p:nvSpPr>
        <p:spPr/>
        <p:txBody>
          <a:bodyPr/>
          <a:lstStyle/>
          <a:p>
            <a:fld id="{57C93802-762A-4A6E-A1BC-2EB1229795D8}" type="datetime1">
              <a:rPr lang="sv-SE" smtClean="0"/>
              <a:t>2018-03-10</a:t>
            </a:fld>
            <a:endParaRPr lang="sv-SE"/>
          </a:p>
        </p:txBody>
      </p:sp>
      <p:sp>
        <p:nvSpPr>
          <p:cNvPr id="4" name="Platshållare för sidfot 3"/>
          <p:cNvSpPr>
            <a:spLocks noGrp="1"/>
          </p:cNvSpPr>
          <p:nvPr>
            <p:ph type="ftr" sz="quarter" idx="11"/>
          </p:nvPr>
        </p:nvSpPr>
        <p:spPr/>
        <p:txBody>
          <a:bodyPr/>
          <a:lstStyle/>
          <a:p>
            <a:r>
              <a:rPr lang="en-US" smtClean="0"/>
              <a:t>Confidential: For ESS internal restricted usage only</a:t>
            </a:r>
            <a:endParaRPr lang="sv-SE"/>
          </a:p>
        </p:txBody>
      </p:sp>
      <p:sp>
        <p:nvSpPr>
          <p:cNvPr id="5" name="Platshållare för bildnummer 4"/>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1982865904"/>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Platshållare för datum 1"/>
          <p:cNvSpPr>
            <a:spLocks noGrp="1"/>
          </p:cNvSpPr>
          <p:nvPr>
            <p:ph type="dt" sz="half" idx="10"/>
          </p:nvPr>
        </p:nvSpPr>
        <p:spPr/>
        <p:txBody>
          <a:bodyPr/>
          <a:lstStyle/>
          <a:p>
            <a:fld id="{3A01E932-36F6-4388-A044-AA7A78DE8FDE}" type="datetime1">
              <a:rPr lang="sv-SE" smtClean="0"/>
              <a:t>2018-03-10</a:t>
            </a:fld>
            <a:endParaRPr lang="sv-SE"/>
          </a:p>
        </p:txBody>
      </p:sp>
      <p:sp>
        <p:nvSpPr>
          <p:cNvPr id="3" name="Platshållare för sidfot 2"/>
          <p:cNvSpPr>
            <a:spLocks noGrp="1"/>
          </p:cNvSpPr>
          <p:nvPr>
            <p:ph type="ftr" sz="quarter" idx="11"/>
          </p:nvPr>
        </p:nvSpPr>
        <p:spPr/>
        <p:txBody>
          <a:bodyPr/>
          <a:lstStyle/>
          <a:p>
            <a:r>
              <a:rPr lang="en-US" smtClean="0"/>
              <a:t>Confidential: For ESS internal restricted usage only</a:t>
            </a:r>
            <a:endParaRPr lang="sv-SE"/>
          </a:p>
        </p:txBody>
      </p:sp>
      <p:sp>
        <p:nvSpPr>
          <p:cNvPr id="4" name="Platshållare för bildnummer 3"/>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409306155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Innehåll med bildtext">
    <p:spTree>
      <p:nvGrpSpPr>
        <p:cNvPr id="1" name=""/>
        <p:cNvGrpSpPr/>
        <p:nvPr/>
      </p:nvGrpSpPr>
      <p:grpSpPr>
        <a:xfrm>
          <a:off x="0" y="0"/>
          <a:ext cx="0" cy="0"/>
          <a:chOff x="0" y="0"/>
          <a:chExt cx="0" cy="0"/>
        </a:xfrm>
      </p:grpSpPr>
      <p:sp>
        <p:nvSpPr>
          <p:cNvPr id="2" name="Rubrik 1"/>
          <p:cNvSpPr>
            <a:spLocks noGrp="1"/>
          </p:cNvSpPr>
          <p:nvPr>
            <p:ph type="title"/>
          </p:nvPr>
        </p:nvSpPr>
        <p:spPr>
          <a:xfrm>
            <a:off x="457200" y="273050"/>
            <a:ext cx="3008313" cy="1162050"/>
          </a:xfrm>
        </p:spPr>
        <p:txBody>
          <a:bodyPr anchor="b"/>
          <a:lstStyle>
            <a:lvl1pPr algn="l">
              <a:defRPr sz="2000" b="1"/>
            </a:lvl1pPr>
          </a:lstStyle>
          <a:p>
            <a:r>
              <a:rPr lang="sv-SE" smtClean="0"/>
              <a:t>Klicka här för att ändra format</a:t>
            </a:r>
            <a:endParaRPr lang="sv-SE"/>
          </a:p>
        </p:txBody>
      </p:sp>
      <p:sp>
        <p:nvSpPr>
          <p:cNvPr id="3" name="Platshållare för innehåll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text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sv-SE" smtClean="0"/>
              <a:t>Klicka här för att ändra format på bakgrundstexten</a:t>
            </a:r>
          </a:p>
        </p:txBody>
      </p:sp>
      <p:sp>
        <p:nvSpPr>
          <p:cNvPr id="5" name="Platshållare för datum 4"/>
          <p:cNvSpPr>
            <a:spLocks noGrp="1"/>
          </p:cNvSpPr>
          <p:nvPr>
            <p:ph type="dt" sz="half" idx="10"/>
          </p:nvPr>
        </p:nvSpPr>
        <p:spPr/>
        <p:txBody>
          <a:bodyPr/>
          <a:lstStyle/>
          <a:p>
            <a:fld id="{BEF82D74-2346-4358-902A-DA156CC04F9A}" type="datetime1">
              <a:rPr lang="sv-SE" smtClean="0"/>
              <a:t>2018-03-10</a:t>
            </a:fld>
            <a:endParaRPr lang="sv-SE"/>
          </a:p>
        </p:txBody>
      </p:sp>
      <p:sp>
        <p:nvSpPr>
          <p:cNvPr id="6" name="Platshållare för sidfot 5"/>
          <p:cNvSpPr>
            <a:spLocks noGrp="1"/>
          </p:cNvSpPr>
          <p:nvPr>
            <p:ph type="ftr" sz="quarter" idx="11"/>
          </p:nvPr>
        </p:nvSpPr>
        <p:spPr/>
        <p:txBody>
          <a:bodyPr/>
          <a:lstStyle/>
          <a:p>
            <a:r>
              <a:rPr lang="en-US" smtClean="0"/>
              <a:t>Confidential: For ESS internal restricted usage only</a:t>
            </a:r>
            <a:endParaRPr lang="sv-SE"/>
          </a:p>
        </p:txBody>
      </p:sp>
      <p:sp>
        <p:nvSpPr>
          <p:cNvPr id="7" name="Platshållare för bildnummer 6"/>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3170050446"/>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Bild med bildtext">
    <p:spTree>
      <p:nvGrpSpPr>
        <p:cNvPr id="1" name=""/>
        <p:cNvGrpSpPr/>
        <p:nvPr/>
      </p:nvGrpSpPr>
      <p:grpSpPr>
        <a:xfrm>
          <a:off x="0" y="0"/>
          <a:ext cx="0" cy="0"/>
          <a:chOff x="0" y="0"/>
          <a:chExt cx="0" cy="0"/>
        </a:xfrm>
      </p:grpSpPr>
      <p:sp>
        <p:nvSpPr>
          <p:cNvPr id="2" name="Rubrik 1"/>
          <p:cNvSpPr>
            <a:spLocks noGrp="1"/>
          </p:cNvSpPr>
          <p:nvPr>
            <p:ph type="title"/>
          </p:nvPr>
        </p:nvSpPr>
        <p:spPr>
          <a:xfrm>
            <a:off x="1792288" y="4800600"/>
            <a:ext cx="5486400" cy="566738"/>
          </a:xfrm>
        </p:spPr>
        <p:txBody>
          <a:bodyPr anchor="b"/>
          <a:lstStyle>
            <a:lvl1pPr algn="l">
              <a:defRPr sz="2000" b="1"/>
            </a:lvl1pPr>
          </a:lstStyle>
          <a:p>
            <a:r>
              <a:rPr lang="sv-SE" smtClean="0"/>
              <a:t>Klicka här för att ändra format</a:t>
            </a:r>
            <a:endParaRPr lang="sv-SE"/>
          </a:p>
        </p:txBody>
      </p:sp>
      <p:sp>
        <p:nvSpPr>
          <p:cNvPr id="3" name="Platshållare för bild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sv-SE"/>
          </a:p>
        </p:txBody>
      </p:sp>
      <p:sp>
        <p:nvSpPr>
          <p:cNvPr id="4" name="Platshållare för text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sv-SE" smtClean="0"/>
              <a:t>Klicka här för att ändra format på bakgrundstexten</a:t>
            </a:r>
          </a:p>
        </p:txBody>
      </p:sp>
      <p:sp>
        <p:nvSpPr>
          <p:cNvPr id="5" name="Platshållare för datum 4"/>
          <p:cNvSpPr>
            <a:spLocks noGrp="1"/>
          </p:cNvSpPr>
          <p:nvPr>
            <p:ph type="dt" sz="half" idx="10"/>
          </p:nvPr>
        </p:nvSpPr>
        <p:spPr/>
        <p:txBody>
          <a:bodyPr/>
          <a:lstStyle/>
          <a:p>
            <a:fld id="{3C737F66-422D-4DAE-AE18-D60629C43F89}" type="datetime1">
              <a:rPr lang="sv-SE" smtClean="0"/>
              <a:t>2018-03-10</a:t>
            </a:fld>
            <a:endParaRPr lang="sv-SE"/>
          </a:p>
        </p:txBody>
      </p:sp>
      <p:sp>
        <p:nvSpPr>
          <p:cNvPr id="6" name="Platshållare för sidfot 5"/>
          <p:cNvSpPr>
            <a:spLocks noGrp="1"/>
          </p:cNvSpPr>
          <p:nvPr>
            <p:ph type="ftr" sz="quarter" idx="11"/>
          </p:nvPr>
        </p:nvSpPr>
        <p:spPr/>
        <p:txBody>
          <a:bodyPr/>
          <a:lstStyle/>
          <a:p>
            <a:r>
              <a:rPr lang="en-US" smtClean="0"/>
              <a:t>Confidential: For ESS internal restricted usage only</a:t>
            </a:r>
            <a:endParaRPr lang="sv-SE"/>
          </a:p>
        </p:txBody>
      </p:sp>
      <p:sp>
        <p:nvSpPr>
          <p:cNvPr id="7" name="Platshållare för bildnummer 6"/>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4033934957"/>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Rubrik och lodrät text">
    <p:spTree>
      <p:nvGrpSpPr>
        <p:cNvPr id="1" name=""/>
        <p:cNvGrpSpPr/>
        <p:nvPr/>
      </p:nvGrpSpPr>
      <p:grpSpPr>
        <a:xfrm>
          <a:off x="0" y="0"/>
          <a:ext cx="0" cy="0"/>
          <a:chOff x="0" y="0"/>
          <a:chExt cx="0" cy="0"/>
        </a:xfrm>
      </p:grpSpPr>
      <p:sp>
        <p:nvSpPr>
          <p:cNvPr id="2" name="Rubrik 1"/>
          <p:cNvSpPr>
            <a:spLocks noGrp="1"/>
          </p:cNvSpPr>
          <p:nvPr>
            <p:ph type="title"/>
          </p:nvPr>
        </p:nvSpPr>
        <p:spPr/>
        <p:txBody>
          <a:bodyPr/>
          <a:lstStyle/>
          <a:p>
            <a:r>
              <a:rPr lang="sv-SE" smtClean="0"/>
              <a:t>Klicka här för att ändra format</a:t>
            </a:r>
            <a:endParaRPr lang="sv-SE"/>
          </a:p>
        </p:txBody>
      </p:sp>
      <p:sp>
        <p:nvSpPr>
          <p:cNvPr id="3" name="Platshållare för lodrät text 2"/>
          <p:cNvSpPr>
            <a:spLocks noGrp="1"/>
          </p:cNvSpPr>
          <p:nvPr>
            <p:ph type="body" orient="vert" idx="1"/>
          </p:nvPr>
        </p:nvSpPr>
        <p:spPr/>
        <p:txBody>
          <a:bodyPr vert="eaVert"/>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10"/>
          </p:nvPr>
        </p:nvSpPr>
        <p:spPr/>
        <p:txBody>
          <a:bodyPr/>
          <a:lstStyle/>
          <a:p>
            <a:fld id="{8FA01167-117F-420C-9F45-458E836B1790}" type="datetime1">
              <a:rPr lang="sv-SE" smtClean="0"/>
              <a:t>2018-03-10</a:t>
            </a:fld>
            <a:endParaRPr lang="sv-SE"/>
          </a:p>
        </p:txBody>
      </p:sp>
      <p:sp>
        <p:nvSpPr>
          <p:cNvPr id="5" name="Platshållare för sidfot 4"/>
          <p:cNvSpPr>
            <a:spLocks noGrp="1"/>
          </p:cNvSpPr>
          <p:nvPr>
            <p:ph type="ftr" sz="quarter" idx="11"/>
          </p:nvPr>
        </p:nvSpPr>
        <p:spPr/>
        <p:txBody>
          <a:bodyPr/>
          <a:lstStyle/>
          <a:p>
            <a:r>
              <a:rPr lang="en-US" smtClean="0"/>
              <a:t>Confidential: For ESS internal restricted usage only</a:t>
            </a:r>
            <a:endParaRPr lang="sv-SE"/>
          </a:p>
        </p:txBody>
      </p:sp>
      <p:sp>
        <p:nvSpPr>
          <p:cNvPr id="6" name="Platshållare för bildnummer 5"/>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1552661936"/>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Lodrät rubrik och text">
    <p:spTree>
      <p:nvGrpSpPr>
        <p:cNvPr id="1" name=""/>
        <p:cNvGrpSpPr/>
        <p:nvPr/>
      </p:nvGrpSpPr>
      <p:grpSpPr>
        <a:xfrm>
          <a:off x="0" y="0"/>
          <a:ext cx="0" cy="0"/>
          <a:chOff x="0" y="0"/>
          <a:chExt cx="0" cy="0"/>
        </a:xfrm>
      </p:grpSpPr>
      <p:sp>
        <p:nvSpPr>
          <p:cNvPr id="2" name="Lodrät rubrik 1"/>
          <p:cNvSpPr>
            <a:spLocks noGrp="1"/>
          </p:cNvSpPr>
          <p:nvPr>
            <p:ph type="title" orient="vert"/>
          </p:nvPr>
        </p:nvSpPr>
        <p:spPr>
          <a:xfrm>
            <a:off x="6629400" y="274638"/>
            <a:ext cx="2057400" cy="5851525"/>
          </a:xfrm>
        </p:spPr>
        <p:txBody>
          <a:bodyPr vert="eaVert"/>
          <a:lstStyle/>
          <a:p>
            <a:r>
              <a:rPr lang="sv-SE" smtClean="0"/>
              <a:t>Klicka här för att ändra format</a:t>
            </a:r>
            <a:endParaRPr lang="sv-SE"/>
          </a:p>
        </p:txBody>
      </p:sp>
      <p:sp>
        <p:nvSpPr>
          <p:cNvPr id="3" name="Platshållare för lodrät text 2"/>
          <p:cNvSpPr>
            <a:spLocks noGrp="1"/>
          </p:cNvSpPr>
          <p:nvPr>
            <p:ph type="body" orient="vert" idx="1"/>
          </p:nvPr>
        </p:nvSpPr>
        <p:spPr>
          <a:xfrm>
            <a:off x="457200" y="274638"/>
            <a:ext cx="6019800" cy="5851525"/>
          </a:xfrm>
        </p:spPr>
        <p:txBody>
          <a:bodyPr vert="eaVert"/>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10"/>
          </p:nvPr>
        </p:nvSpPr>
        <p:spPr/>
        <p:txBody>
          <a:bodyPr/>
          <a:lstStyle/>
          <a:p>
            <a:fld id="{8758F1B5-19A1-41D4-B931-AF48A1AC2F9B}" type="datetime1">
              <a:rPr lang="sv-SE" smtClean="0"/>
              <a:t>2018-03-10</a:t>
            </a:fld>
            <a:endParaRPr lang="sv-SE"/>
          </a:p>
        </p:txBody>
      </p:sp>
      <p:sp>
        <p:nvSpPr>
          <p:cNvPr id="5" name="Platshållare för sidfot 4"/>
          <p:cNvSpPr>
            <a:spLocks noGrp="1"/>
          </p:cNvSpPr>
          <p:nvPr>
            <p:ph type="ftr" sz="quarter" idx="11"/>
          </p:nvPr>
        </p:nvSpPr>
        <p:spPr/>
        <p:txBody>
          <a:bodyPr/>
          <a:lstStyle/>
          <a:p>
            <a:r>
              <a:rPr lang="en-US" smtClean="0"/>
              <a:t>Confidential: For ESS internal restricted usage only</a:t>
            </a:r>
            <a:endParaRPr lang="sv-SE"/>
          </a:p>
        </p:txBody>
      </p:sp>
      <p:sp>
        <p:nvSpPr>
          <p:cNvPr id="6" name="Platshållare för bildnummer 5"/>
          <p:cNvSpPr>
            <a:spLocks noGrp="1"/>
          </p:cNvSpPr>
          <p:nvPr>
            <p:ph type="sldNum" sz="quarter" idx="12"/>
          </p:nvPr>
        </p:nvSpPr>
        <p:spPr/>
        <p:txBody>
          <a:bodyPr/>
          <a:lstStyle/>
          <a:p>
            <a:fld id="{276797C7-3D02-2A4F-97AD-9EB2A99A67F0}" type="slidenum">
              <a:rPr lang="sv-SE" smtClean="0"/>
              <a:t>‹#›</a:t>
            </a:fld>
            <a:endParaRPr lang="sv-SE"/>
          </a:p>
        </p:txBody>
      </p:sp>
    </p:spTree>
    <p:extLst>
      <p:ext uri="{BB962C8B-B14F-4D97-AF65-F5344CB8AC3E}">
        <p14:creationId xmlns:p14="http://schemas.microsoft.com/office/powerpoint/2010/main" val="824170697"/>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userDrawn="1">
  <p:cSld name="Rubrikbild bild">
    <p:spTree>
      <p:nvGrpSpPr>
        <p:cNvPr id="1" name=""/>
        <p:cNvGrpSpPr/>
        <p:nvPr/>
      </p:nvGrpSpPr>
      <p:grpSpPr>
        <a:xfrm>
          <a:off x="0" y="0"/>
          <a:ext cx="0" cy="0"/>
          <a:chOff x="0" y="0"/>
          <a:chExt cx="0" cy="0"/>
        </a:xfrm>
      </p:grpSpPr>
      <p:sp>
        <p:nvSpPr>
          <p:cNvPr id="2" name="Rubrik 1"/>
          <p:cNvSpPr>
            <a:spLocks noGrp="1"/>
          </p:cNvSpPr>
          <p:nvPr>
            <p:ph type="title"/>
          </p:nvPr>
        </p:nvSpPr>
        <p:spPr>
          <a:xfrm>
            <a:off x="593512" y="-1"/>
            <a:ext cx="5762624" cy="1441451"/>
          </a:xfrm>
        </p:spPr>
        <p:txBody>
          <a:bodyPr/>
          <a:lstStyle/>
          <a:p>
            <a:r>
              <a:rPr lang="sv-SE" smtClean="0"/>
              <a:t>Klicka här för att ändra format</a:t>
            </a:r>
            <a:endParaRPr lang="sv-SE"/>
          </a:p>
        </p:txBody>
      </p:sp>
      <p:cxnSp>
        <p:nvCxnSpPr>
          <p:cNvPr id="3" name="Rak 7"/>
          <p:cNvCxnSpPr/>
          <p:nvPr userDrawn="1"/>
        </p:nvCxnSpPr>
        <p:spPr>
          <a:xfrm>
            <a:off x="-326073"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1010624010"/>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userDrawn="1">
  <p:cSld name="1_Rubrikbild text">
    <p:bg>
      <p:bgPr>
        <a:solidFill>
          <a:srgbClr val="0094CA"/>
        </a:solidFill>
        <a:effectLst/>
      </p:bgPr>
    </p:bg>
    <p:spTree>
      <p:nvGrpSpPr>
        <p:cNvPr id="1" name=""/>
        <p:cNvGrpSpPr/>
        <p:nvPr/>
      </p:nvGrpSpPr>
      <p:grpSpPr>
        <a:xfrm>
          <a:off x="0" y="0"/>
          <a:ext cx="0" cy="0"/>
          <a:chOff x="0" y="0"/>
          <a:chExt cx="0" cy="0"/>
        </a:xfrm>
      </p:grpSpPr>
      <p:sp>
        <p:nvSpPr>
          <p:cNvPr id="5" name="Underrubrik 2"/>
          <p:cNvSpPr>
            <a:spLocks noGrp="1"/>
          </p:cNvSpPr>
          <p:nvPr>
            <p:ph type="subTitle" idx="1"/>
          </p:nvPr>
        </p:nvSpPr>
        <p:spPr>
          <a:xfrm>
            <a:off x="593513" y="1955801"/>
            <a:ext cx="4766944" cy="3780620"/>
          </a:xfrm>
        </p:spPr>
        <p:txBody>
          <a:bodyPr lIns="0" tIns="0" rIns="0" bIns="0">
            <a:noAutofit/>
          </a:bodyPr>
          <a:lstStyle>
            <a:lvl1pPr marL="342900" indent="-342900" algn="l">
              <a:lnSpc>
                <a:spcPct val="90000"/>
              </a:lnSpc>
              <a:buFont typeface="Arial"/>
              <a:buChar char="•"/>
              <a:defRPr sz="2400">
                <a:solidFill>
                  <a:schemeClr val="bg1"/>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sv-SE" dirty="0" smtClean="0"/>
              <a:t>Klicka här för att ändra format på underrubrik i bakgrunden</a:t>
            </a:r>
            <a:endParaRPr lang="sv-SE" dirty="0"/>
          </a:p>
        </p:txBody>
      </p:sp>
      <p:sp>
        <p:nvSpPr>
          <p:cNvPr id="2" name="Rubrik 1"/>
          <p:cNvSpPr>
            <a:spLocks noGrp="1"/>
          </p:cNvSpPr>
          <p:nvPr>
            <p:ph type="title"/>
          </p:nvPr>
        </p:nvSpPr>
        <p:spPr>
          <a:xfrm>
            <a:off x="593512" y="-1"/>
            <a:ext cx="5762624" cy="1441451"/>
          </a:xfrm>
        </p:spPr>
        <p:txBody>
          <a:bodyPr/>
          <a:lstStyle/>
          <a:p>
            <a:r>
              <a:rPr lang="sv-SE" smtClean="0"/>
              <a:t>Klicka här för att ändra format</a:t>
            </a:r>
            <a:endParaRPr lang="sv-SE"/>
          </a:p>
        </p:txBody>
      </p:sp>
      <p:sp>
        <p:nvSpPr>
          <p:cNvPr id="6" name="Rektangel med rundade hörn 5"/>
          <p:cNvSpPr/>
          <p:nvPr userDrawn="1"/>
        </p:nvSpPr>
        <p:spPr>
          <a:xfrm>
            <a:off x="6205857" y="1955801"/>
            <a:ext cx="2479040" cy="2479040"/>
          </a:xfrm>
          <a:prstGeom prst="roundRect">
            <a:avLst/>
          </a:prstGeom>
          <a:noFill/>
          <a:ln>
            <a:solidFill>
              <a:schemeClr val="bg1"/>
            </a:solid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sv-SE">
              <a:solidFill>
                <a:prstClr val="white"/>
              </a:solidFill>
              <a:latin typeface="Calibri"/>
            </a:endParaRPr>
          </a:p>
        </p:txBody>
      </p:sp>
      <p:cxnSp>
        <p:nvCxnSpPr>
          <p:cNvPr id="7" name="Rak 5"/>
          <p:cNvCxnSpPr/>
          <p:nvPr userDrawn="1"/>
        </p:nvCxnSpPr>
        <p:spPr>
          <a:xfrm>
            <a:off x="-326073"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1577373509"/>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userDrawn="1">
  <p:cSld name="2_Rubrikbild text">
    <p:bg>
      <p:bgPr>
        <a:solidFill>
          <a:srgbClr val="0094CA"/>
        </a:solidFill>
        <a:effectLst/>
      </p:bgPr>
    </p:bg>
    <p:spTree>
      <p:nvGrpSpPr>
        <p:cNvPr id="1" name=""/>
        <p:cNvGrpSpPr/>
        <p:nvPr/>
      </p:nvGrpSpPr>
      <p:grpSpPr>
        <a:xfrm>
          <a:off x="0" y="0"/>
          <a:ext cx="0" cy="0"/>
          <a:chOff x="0" y="0"/>
          <a:chExt cx="0" cy="0"/>
        </a:xfrm>
      </p:grpSpPr>
      <p:sp>
        <p:nvSpPr>
          <p:cNvPr id="5" name="Underrubrik 2"/>
          <p:cNvSpPr>
            <a:spLocks noGrp="1"/>
          </p:cNvSpPr>
          <p:nvPr>
            <p:ph type="subTitle" idx="1" hasCustomPrompt="1"/>
          </p:nvPr>
        </p:nvSpPr>
        <p:spPr>
          <a:xfrm>
            <a:off x="593513" y="1955801"/>
            <a:ext cx="4766944" cy="3780620"/>
          </a:xfrm>
        </p:spPr>
        <p:txBody>
          <a:bodyPr lIns="0" tIns="0" rIns="0" bIns="0">
            <a:noAutofit/>
          </a:bodyPr>
          <a:lstStyle>
            <a:lvl1pPr marL="396900" marR="0" indent="-342900" algn="l" defTabSz="457200" rtl="0" eaLnBrk="1" fontAlgn="auto" latinLnBrk="0" hangingPunct="1">
              <a:lnSpc>
                <a:spcPct val="100000"/>
              </a:lnSpc>
              <a:spcBef>
                <a:spcPts val="1200"/>
              </a:spcBef>
              <a:spcAft>
                <a:spcPts val="600"/>
              </a:spcAft>
              <a:buClrTx/>
              <a:buSzTx/>
              <a:buFont typeface="Arial"/>
              <a:buChar char="•"/>
              <a:tabLst/>
              <a:defRPr sz="2400" b="0">
                <a:solidFill>
                  <a:schemeClr val="bg1"/>
                </a:solidFill>
              </a:defRPr>
            </a:lvl1pPr>
            <a:lvl2pPr marL="648000" marR="0" indent="-234000" algn="l" defTabSz="457200" rtl="0" eaLnBrk="1" fontAlgn="auto" latinLnBrk="0" hangingPunct="1">
              <a:lnSpc>
                <a:spcPct val="100000"/>
              </a:lnSpc>
              <a:spcBef>
                <a:spcPts val="200"/>
              </a:spcBef>
              <a:spcAft>
                <a:spcPts val="200"/>
              </a:spcAft>
              <a:buClrTx/>
              <a:buSzPct val="75000"/>
              <a:buFont typeface="Lucida Grande"/>
              <a:buChar char="-"/>
              <a:tabLst/>
              <a:defRPr sz="1800" baseline="0">
                <a:solidFill>
                  <a:srgbClr val="FFFFFF"/>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sv-SE" dirty="0" smtClean="0"/>
              <a:t>Klicka här för att ändra format på underrubrik i bakgrunden</a:t>
            </a:r>
          </a:p>
          <a:p>
            <a:pPr lvl="1"/>
            <a:r>
              <a:rPr lang="sv-SE" dirty="0" smtClean="0"/>
              <a:t>Test sub bullet</a:t>
            </a:r>
          </a:p>
        </p:txBody>
      </p:sp>
      <p:sp>
        <p:nvSpPr>
          <p:cNvPr id="2" name="Rubrik 1"/>
          <p:cNvSpPr>
            <a:spLocks noGrp="1"/>
          </p:cNvSpPr>
          <p:nvPr>
            <p:ph type="title" hasCustomPrompt="1"/>
          </p:nvPr>
        </p:nvSpPr>
        <p:spPr>
          <a:xfrm>
            <a:off x="593512" y="-1"/>
            <a:ext cx="5762624" cy="1441451"/>
          </a:xfrm>
        </p:spPr>
        <p:txBody>
          <a:bodyPr/>
          <a:lstStyle>
            <a:lvl1pPr>
              <a:defRPr baseline="0"/>
            </a:lvl1pPr>
          </a:lstStyle>
          <a:p>
            <a:r>
              <a:rPr lang="sv-SE" smtClean="0"/>
              <a:t>Blue bullet page</a:t>
            </a:r>
            <a:endParaRPr lang="sv-SE"/>
          </a:p>
        </p:txBody>
      </p:sp>
      <p:cxnSp>
        <p:nvCxnSpPr>
          <p:cNvPr id="4" name="Rak 5"/>
          <p:cNvCxnSpPr/>
          <p:nvPr userDrawn="1"/>
        </p:nvCxnSpPr>
        <p:spPr>
          <a:xfrm>
            <a:off x="-326073"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2807765060"/>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userDrawn="1">
  <p:cSld name="3_Rubrikbild text">
    <p:bg>
      <p:bgRef idx="1001">
        <a:schemeClr val="bg1"/>
      </p:bgRef>
    </p:bg>
    <p:spTree>
      <p:nvGrpSpPr>
        <p:cNvPr id="1" name=""/>
        <p:cNvGrpSpPr/>
        <p:nvPr/>
      </p:nvGrpSpPr>
      <p:grpSpPr>
        <a:xfrm>
          <a:off x="0" y="0"/>
          <a:ext cx="0" cy="0"/>
          <a:chOff x="0" y="0"/>
          <a:chExt cx="0" cy="0"/>
        </a:xfrm>
      </p:grpSpPr>
      <p:sp>
        <p:nvSpPr>
          <p:cNvPr id="5" name="Underrubrik 2"/>
          <p:cNvSpPr>
            <a:spLocks noGrp="1"/>
          </p:cNvSpPr>
          <p:nvPr>
            <p:ph type="subTitle" idx="1" hasCustomPrompt="1"/>
          </p:nvPr>
        </p:nvSpPr>
        <p:spPr>
          <a:xfrm>
            <a:off x="593513" y="1955801"/>
            <a:ext cx="4766944" cy="3780620"/>
          </a:xfrm>
        </p:spPr>
        <p:txBody>
          <a:bodyPr lIns="0" tIns="0" rIns="0" bIns="0">
            <a:noAutofit/>
          </a:bodyPr>
          <a:lstStyle>
            <a:lvl1pPr marL="396900" marR="0" indent="-342900" algn="l" defTabSz="457200" rtl="0" eaLnBrk="1" fontAlgn="auto" latinLnBrk="0" hangingPunct="1">
              <a:lnSpc>
                <a:spcPct val="100000"/>
              </a:lnSpc>
              <a:spcBef>
                <a:spcPts val="1200"/>
              </a:spcBef>
              <a:spcAft>
                <a:spcPts val="600"/>
              </a:spcAft>
              <a:buClrTx/>
              <a:buSzTx/>
              <a:buFont typeface="Arial"/>
              <a:buChar char="•"/>
              <a:tabLst/>
              <a:defRPr sz="2400" b="0">
                <a:solidFill>
                  <a:srgbClr val="0094CA"/>
                </a:solidFill>
              </a:defRPr>
            </a:lvl1pPr>
            <a:lvl2pPr marL="648000" marR="0" indent="-234000" algn="l" defTabSz="457200" rtl="0" eaLnBrk="1" fontAlgn="auto" latinLnBrk="0" hangingPunct="1">
              <a:lnSpc>
                <a:spcPct val="100000"/>
              </a:lnSpc>
              <a:spcBef>
                <a:spcPts val="200"/>
              </a:spcBef>
              <a:spcAft>
                <a:spcPts val="200"/>
              </a:spcAft>
              <a:buClrTx/>
              <a:buSzPct val="75000"/>
              <a:buFont typeface="Lucida Grande"/>
              <a:buChar char="-"/>
              <a:tabLst/>
              <a:defRPr sz="1800" baseline="0">
                <a:solidFill>
                  <a:srgbClr val="0094CA"/>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sv-SE" dirty="0" smtClean="0"/>
              <a:t>Klicka här för att ändra format på underrubrik i bakgrunden</a:t>
            </a:r>
          </a:p>
          <a:p>
            <a:pPr lvl="1"/>
            <a:r>
              <a:rPr lang="sv-SE" dirty="0" smtClean="0"/>
              <a:t>Test sub bullet</a:t>
            </a:r>
          </a:p>
        </p:txBody>
      </p:sp>
      <p:sp>
        <p:nvSpPr>
          <p:cNvPr id="2" name="Rubrik 1"/>
          <p:cNvSpPr>
            <a:spLocks noGrp="1"/>
          </p:cNvSpPr>
          <p:nvPr>
            <p:ph type="title" hasCustomPrompt="1"/>
          </p:nvPr>
        </p:nvSpPr>
        <p:spPr>
          <a:xfrm>
            <a:off x="593512" y="-1"/>
            <a:ext cx="5762624" cy="1441451"/>
          </a:xfrm>
        </p:spPr>
        <p:txBody>
          <a:bodyPr/>
          <a:lstStyle>
            <a:lvl1pPr>
              <a:defRPr baseline="0"/>
            </a:lvl1pPr>
          </a:lstStyle>
          <a:p>
            <a:r>
              <a:rPr lang="sv-SE" smtClean="0"/>
              <a:t>White bullet page</a:t>
            </a:r>
            <a:endParaRPr lang="sv-SE"/>
          </a:p>
        </p:txBody>
      </p:sp>
      <p:cxnSp>
        <p:nvCxnSpPr>
          <p:cNvPr id="4" name="Rak 5"/>
          <p:cNvCxnSpPr/>
          <p:nvPr userDrawn="1"/>
        </p:nvCxnSpPr>
        <p:spPr>
          <a:xfrm>
            <a:off x="-326073"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339362032"/>
      </p:ext>
    </p:extLst>
  </p:cSld>
  <p:clrMapOvr>
    <a:overrideClrMapping bg1="lt1" tx1="dk1" bg2="lt2" tx2="dk2" accent1="accent1" accent2="accent2" accent3="accent3" accent4="accent4" accent5="accent5" accent6="accent6" hlink="hlink" folHlink="folHlink"/>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obj" preserve="1">
  <p:cSld name="Rubrik och innehåll">
    <p:spTree>
      <p:nvGrpSpPr>
        <p:cNvPr id="1" name=""/>
        <p:cNvGrpSpPr/>
        <p:nvPr/>
      </p:nvGrpSpPr>
      <p:grpSpPr>
        <a:xfrm>
          <a:off x="0" y="0"/>
          <a:ext cx="0" cy="0"/>
          <a:chOff x="0" y="0"/>
          <a:chExt cx="0" cy="0"/>
        </a:xfrm>
      </p:grpSpPr>
      <p:sp>
        <p:nvSpPr>
          <p:cNvPr id="2" name="Rubrik 1"/>
          <p:cNvSpPr>
            <a:spLocks noGrp="1"/>
          </p:cNvSpPr>
          <p:nvPr>
            <p:ph type="title"/>
          </p:nvPr>
        </p:nvSpPr>
        <p:spPr>
          <a:xfrm>
            <a:off x="578913" y="0"/>
            <a:ext cx="6067426" cy="1441531"/>
          </a:xfrm>
          <a:prstGeom prst="rect">
            <a:avLst/>
          </a:prstGeom>
        </p:spPr>
        <p:txBody>
          <a:bodyPr/>
          <a:lstStyle/>
          <a:p>
            <a:r>
              <a:rPr lang="sv-SE" smtClean="0"/>
              <a:t>Klicka här för att ändra format</a:t>
            </a:r>
            <a:endParaRPr lang="sv-SE"/>
          </a:p>
        </p:txBody>
      </p:sp>
      <p:sp>
        <p:nvSpPr>
          <p:cNvPr id="3" name="Platshållare för innehåll 2"/>
          <p:cNvSpPr>
            <a:spLocks noGrp="1"/>
          </p:cNvSpPr>
          <p:nvPr>
            <p:ph idx="1"/>
          </p:nvPr>
        </p:nvSpPr>
        <p:spPr>
          <a:xfrm>
            <a:off x="569993" y="1964945"/>
            <a:ext cx="6536399" cy="4038981"/>
          </a:xfrm>
        </p:spPr>
        <p:txBody>
          <a:bodyPr/>
          <a:lstStyle>
            <a:lvl1pPr marL="0" indent="0">
              <a:buNone/>
              <a:defRPr/>
            </a:lvl1pPr>
            <a:lvl2pPr marL="457200" indent="0">
              <a:buNone/>
              <a:defRPr/>
            </a:lvl2pPr>
            <a:lvl3pPr marL="914400" indent="0">
              <a:buNone/>
              <a:defRPr/>
            </a:lvl3pPr>
            <a:lvl4pPr marL="1371600" indent="0">
              <a:buNone/>
              <a:defRPr/>
            </a:lvl4pPr>
            <a:lvl5pPr marL="1828800" indent="0">
              <a:buNone/>
              <a:defRPr/>
            </a:lvl5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10"/>
          </p:nvPr>
        </p:nvSpPr>
        <p:spPr/>
        <p:txBody>
          <a:bodyPr/>
          <a:lstStyle/>
          <a:p>
            <a:fld id="{E430124A-1269-4A82-9CD6-F217771AACC3}" type="datetime1">
              <a:rPr lang="sv-SE" smtClean="0">
                <a:latin typeface="Calibri"/>
              </a:rPr>
              <a:t>2018-03-10</a:t>
            </a:fld>
            <a:endParaRPr lang="sv-SE">
              <a:latin typeface="Calibri"/>
            </a:endParaRPr>
          </a:p>
        </p:txBody>
      </p:sp>
      <p:sp>
        <p:nvSpPr>
          <p:cNvPr id="5" name="Platshållare för sidfot 4"/>
          <p:cNvSpPr>
            <a:spLocks noGrp="1"/>
          </p:cNvSpPr>
          <p:nvPr>
            <p:ph type="ftr" sz="quarter" idx="11"/>
          </p:nvPr>
        </p:nvSpPr>
        <p:spPr/>
        <p:txBody>
          <a:bodyPr/>
          <a:lstStyle/>
          <a:p>
            <a:r>
              <a:rPr lang="en-US" smtClean="0">
                <a:latin typeface="Calibri"/>
              </a:rPr>
              <a:t>Confidential: For ESS internal restricted usage only</a:t>
            </a:r>
            <a:endParaRPr lang="sv-SE">
              <a:latin typeface="Calibri"/>
            </a:endParaRPr>
          </a:p>
        </p:txBody>
      </p:sp>
      <p:sp>
        <p:nvSpPr>
          <p:cNvPr id="6" name="Platshållare för bildnummer 5"/>
          <p:cNvSpPr>
            <a:spLocks noGrp="1"/>
          </p:cNvSpPr>
          <p:nvPr>
            <p:ph type="sldNum" sz="quarter" idx="12"/>
          </p:nvPr>
        </p:nvSpPr>
        <p:spPr/>
        <p:txBody>
          <a:bodyPr/>
          <a:lstStyle/>
          <a:p>
            <a:fld id="{038C62C7-F79B-CD4A-A5DF-5683BBEC4A65}" type="slidenum">
              <a:rPr lang="sv-SE" smtClean="0">
                <a:latin typeface="Calibri"/>
              </a:rPr>
              <a:pPr/>
              <a:t>‹#›</a:t>
            </a:fld>
            <a:endParaRPr lang="sv-SE">
              <a:latin typeface="Calibri"/>
            </a:endParaRPr>
          </a:p>
        </p:txBody>
      </p:sp>
      <p:cxnSp>
        <p:nvCxnSpPr>
          <p:cNvPr id="7" name="Rak 7"/>
          <p:cNvCxnSpPr/>
          <p:nvPr userDrawn="1"/>
        </p:nvCxnSpPr>
        <p:spPr>
          <a:xfrm>
            <a:off x="-326073"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3910485927"/>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secHead" preserve="1">
  <p:cSld name="Avsnittsrubrik">
    <p:spTree>
      <p:nvGrpSpPr>
        <p:cNvPr id="1" name=""/>
        <p:cNvGrpSpPr/>
        <p:nvPr/>
      </p:nvGrpSpPr>
      <p:grpSpPr>
        <a:xfrm>
          <a:off x="0" y="0"/>
          <a:ext cx="0" cy="0"/>
          <a:chOff x="0" y="0"/>
          <a:chExt cx="0" cy="0"/>
        </a:xfrm>
      </p:grpSpPr>
      <p:sp>
        <p:nvSpPr>
          <p:cNvPr id="2" name="Rubrik 1"/>
          <p:cNvSpPr>
            <a:spLocks noGrp="1"/>
          </p:cNvSpPr>
          <p:nvPr>
            <p:ph type="title"/>
          </p:nvPr>
        </p:nvSpPr>
        <p:spPr>
          <a:xfrm>
            <a:off x="722313" y="4406900"/>
            <a:ext cx="7772400" cy="1362075"/>
          </a:xfrm>
          <a:prstGeom prst="rect">
            <a:avLst/>
          </a:prstGeom>
        </p:spPr>
        <p:txBody>
          <a:bodyPr anchor="t"/>
          <a:lstStyle>
            <a:lvl1pPr algn="l">
              <a:defRPr sz="4000" b="1" cap="all"/>
            </a:lvl1pPr>
          </a:lstStyle>
          <a:p>
            <a:r>
              <a:rPr lang="sv-SE" smtClean="0"/>
              <a:t>Klicka här för att ändra format</a:t>
            </a:r>
            <a:endParaRPr lang="sv-SE"/>
          </a:p>
        </p:txBody>
      </p:sp>
      <p:sp>
        <p:nvSpPr>
          <p:cNvPr id="3" name="Platshållare för text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sv-SE" smtClean="0"/>
              <a:t>Klicka här för att ändra format på bakgrundstexten</a:t>
            </a:r>
          </a:p>
        </p:txBody>
      </p:sp>
      <p:sp>
        <p:nvSpPr>
          <p:cNvPr id="4" name="Platshållare för datum 3"/>
          <p:cNvSpPr>
            <a:spLocks noGrp="1"/>
          </p:cNvSpPr>
          <p:nvPr>
            <p:ph type="dt" sz="half" idx="10"/>
          </p:nvPr>
        </p:nvSpPr>
        <p:spPr/>
        <p:txBody>
          <a:bodyPr/>
          <a:lstStyle/>
          <a:p>
            <a:fld id="{CED026A2-1382-4128-A41F-7A0D58C65048}" type="datetime1">
              <a:rPr lang="sv-SE" smtClean="0">
                <a:latin typeface="Calibri"/>
              </a:rPr>
              <a:t>2018-03-10</a:t>
            </a:fld>
            <a:endParaRPr lang="sv-SE">
              <a:latin typeface="Calibri"/>
            </a:endParaRPr>
          </a:p>
        </p:txBody>
      </p:sp>
      <p:sp>
        <p:nvSpPr>
          <p:cNvPr id="5" name="Platshållare för sidfot 4"/>
          <p:cNvSpPr>
            <a:spLocks noGrp="1"/>
          </p:cNvSpPr>
          <p:nvPr>
            <p:ph type="ftr" sz="quarter" idx="11"/>
          </p:nvPr>
        </p:nvSpPr>
        <p:spPr/>
        <p:txBody>
          <a:bodyPr/>
          <a:lstStyle/>
          <a:p>
            <a:r>
              <a:rPr lang="en-US" smtClean="0">
                <a:latin typeface="Calibri"/>
              </a:rPr>
              <a:t>Confidential: For ESS internal restricted usage only</a:t>
            </a:r>
            <a:endParaRPr lang="sv-SE">
              <a:latin typeface="Calibri"/>
            </a:endParaRPr>
          </a:p>
        </p:txBody>
      </p:sp>
      <p:sp>
        <p:nvSpPr>
          <p:cNvPr id="6" name="Platshållare för bildnummer 5"/>
          <p:cNvSpPr>
            <a:spLocks noGrp="1"/>
          </p:cNvSpPr>
          <p:nvPr>
            <p:ph type="sldNum" sz="quarter" idx="12"/>
          </p:nvPr>
        </p:nvSpPr>
        <p:spPr/>
        <p:txBody>
          <a:bodyPr/>
          <a:lstStyle/>
          <a:p>
            <a:fld id="{038C62C7-F79B-CD4A-A5DF-5683BBEC4A65}" type="slidenum">
              <a:rPr lang="sv-SE" smtClean="0">
                <a:latin typeface="Calibri"/>
              </a:rPr>
              <a:pPr/>
              <a:t>‹#›</a:t>
            </a:fld>
            <a:endParaRPr lang="sv-SE">
              <a:latin typeface="Calibri"/>
            </a:endParaRPr>
          </a:p>
        </p:txBody>
      </p:sp>
      <p:cxnSp>
        <p:nvCxnSpPr>
          <p:cNvPr id="7" name="Rak 7"/>
          <p:cNvCxnSpPr/>
          <p:nvPr userDrawn="1"/>
        </p:nvCxnSpPr>
        <p:spPr>
          <a:xfrm>
            <a:off x="-326073"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3746283402"/>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twoObj" preserve="1">
  <p:cSld name="Två innehållsdelar">
    <p:spTree>
      <p:nvGrpSpPr>
        <p:cNvPr id="1" name=""/>
        <p:cNvGrpSpPr/>
        <p:nvPr/>
      </p:nvGrpSpPr>
      <p:grpSpPr>
        <a:xfrm>
          <a:off x="0" y="0"/>
          <a:ext cx="0" cy="0"/>
          <a:chOff x="0" y="0"/>
          <a:chExt cx="0" cy="0"/>
        </a:xfrm>
      </p:grpSpPr>
      <p:sp>
        <p:nvSpPr>
          <p:cNvPr id="2" name="Rubrik 1"/>
          <p:cNvSpPr>
            <a:spLocks noGrp="1"/>
          </p:cNvSpPr>
          <p:nvPr>
            <p:ph type="title"/>
          </p:nvPr>
        </p:nvSpPr>
        <p:spPr>
          <a:xfrm>
            <a:off x="457200" y="274638"/>
            <a:ext cx="8229600" cy="1143000"/>
          </a:xfrm>
          <a:prstGeom prst="rect">
            <a:avLst/>
          </a:prstGeom>
        </p:spPr>
        <p:txBody>
          <a:bodyPr/>
          <a:lstStyle/>
          <a:p>
            <a:r>
              <a:rPr lang="sv-SE" smtClean="0"/>
              <a:t>Klicka här för att ändra format</a:t>
            </a:r>
            <a:endParaRPr lang="sv-SE"/>
          </a:p>
        </p:txBody>
      </p:sp>
      <p:sp>
        <p:nvSpPr>
          <p:cNvPr id="3" name="Platshållare för innehåll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innehåll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5" name="Platshållare för datum 4"/>
          <p:cNvSpPr>
            <a:spLocks noGrp="1"/>
          </p:cNvSpPr>
          <p:nvPr>
            <p:ph type="dt" sz="half" idx="10"/>
          </p:nvPr>
        </p:nvSpPr>
        <p:spPr/>
        <p:txBody>
          <a:bodyPr/>
          <a:lstStyle/>
          <a:p>
            <a:fld id="{606B11EA-695A-4791-9DA2-DD0D5A8D94C6}" type="datetime1">
              <a:rPr lang="sv-SE" smtClean="0">
                <a:latin typeface="Calibri"/>
              </a:rPr>
              <a:t>2018-03-10</a:t>
            </a:fld>
            <a:endParaRPr lang="sv-SE">
              <a:latin typeface="Calibri"/>
            </a:endParaRPr>
          </a:p>
        </p:txBody>
      </p:sp>
      <p:sp>
        <p:nvSpPr>
          <p:cNvPr id="6" name="Platshållare för sidfot 5"/>
          <p:cNvSpPr>
            <a:spLocks noGrp="1"/>
          </p:cNvSpPr>
          <p:nvPr>
            <p:ph type="ftr" sz="quarter" idx="11"/>
          </p:nvPr>
        </p:nvSpPr>
        <p:spPr/>
        <p:txBody>
          <a:bodyPr/>
          <a:lstStyle/>
          <a:p>
            <a:r>
              <a:rPr lang="en-US" smtClean="0">
                <a:latin typeface="Calibri"/>
              </a:rPr>
              <a:t>Confidential: For ESS internal restricted usage only</a:t>
            </a:r>
            <a:endParaRPr lang="sv-SE">
              <a:latin typeface="Calibri"/>
            </a:endParaRPr>
          </a:p>
        </p:txBody>
      </p:sp>
      <p:sp>
        <p:nvSpPr>
          <p:cNvPr id="7" name="Platshållare för bildnummer 6"/>
          <p:cNvSpPr>
            <a:spLocks noGrp="1"/>
          </p:cNvSpPr>
          <p:nvPr>
            <p:ph type="sldNum" sz="quarter" idx="12"/>
          </p:nvPr>
        </p:nvSpPr>
        <p:spPr/>
        <p:txBody>
          <a:bodyPr/>
          <a:lstStyle/>
          <a:p>
            <a:fld id="{038C62C7-F79B-CD4A-A5DF-5683BBEC4A65}" type="slidenum">
              <a:rPr lang="sv-SE" smtClean="0">
                <a:latin typeface="Calibri"/>
              </a:rPr>
              <a:pPr/>
              <a:t>‹#›</a:t>
            </a:fld>
            <a:endParaRPr lang="sv-SE">
              <a:latin typeface="Calibri"/>
            </a:endParaRPr>
          </a:p>
        </p:txBody>
      </p:sp>
      <p:cxnSp>
        <p:nvCxnSpPr>
          <p:cNvPr id="8" name="Rak 7"/>
          <p:cNvCxnSpPr/>
          <p:nvPr userDrawn="1"/>
        </p:nvCxnSpPr>
        <p:spPr>
          <a:xfrm>
            <a:off x="-326073"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4147617107"/>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twoTxTwoObj" preserve="1">
  <p:cSld name="Jämförelse">
    <p:spTree>
      <p:nvGrpSpPr>
        <p:cNvPr id="1" name=""/>
        <p:cNvGrpSpPr/>
        <p:nvPr/>
      </p:nvGrpSpPr>
      <p:grpSpPr>
        <a:xfrm>
          <a:off x="0" y="0"/>
          <a:ext cx="0" cy="0"/>
          <a:chOff x="0" y="0"/>
          <a:chExt cx="0" cy="0"/>
        </a:xfrm>
      </p:grpSpPr>
      <p:sp>
        <p:nvSpPr>
          <p:cNvPr id="2" name="Rubrik 1"/>
          <p:cNvSpPr>
            <a:spLocks noGrp="1"/>
          </p:cNvSpPr>
          <p:nvPr>
            <p:ph type="title"/>
          </p:nvPr>
        </p:nvSpPr>
        <p:spPr>
          <a:xfrm>
            <a:off x="457200" y="274638"/>
            <a:ext cx="8229600" cy="1143000"/>
          </a:xfrm>
          <a:prstGeom prst="rect">
            <a:avLst/>
          </a:prstGeom>
        </p:spPr>
        <p:txBody>
          <a:bodyPr/>
          <a:lstStyle>
            <a:lvl1pPr>
              <a:defRPr/>
            </a:lvl1pPr>
          </a:lstStyle>
          <a:p>
            <a:r>
              <a:rPr lang="sv-SE" smtClean="0"/>
              <a:t>Klicka här för att ändra format</a:t>
            </a:r>
            <a:endParaRPr lang="sv-SE"/>
          </a:p>
        </p:txBody>
      </p:sp>
      <p:sp>
        <p:nvSpPr>
          <p:cNvPr id="3" name="Platshållare för text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sv-SE" smtClean="0"/>
              <a:t>Klicka här för att ändra format på bakgrundstexten</a:t>
            </a:r>
          </a:p>
        </p:txBody>
      </p:sp>
      <p:sp>
        <p:nvSpPr>
          <p:cNvPr id="4" name="Platshållare för innehåll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5" name="Platshållare för text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sv-SE" smtClean="0"/>
              <a:t>Klicka här för att ändra format på bakgrundstexten</a:t>
            </a:r>
          </a:p>
        </p:txBody>
      </p:sp>
      <p:sp>
        <p:nvSpPr>
          <p:cNvPr id="6" name="Platshållare för innehåll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7" name="Platshållare för datum 6"/>
          <p:cNvSpPr>
            <a:spLocks noGrp="1"/>
          </p:cNvSpPr>
          <p:nvPr>
            <p:ph type="dt" sz="half" idx="10"/>
          </p:nvPr>
        </p:nvSpPr>
        <p:spPr/>
        <p:txBody>
          <a:bodyPr/>
          <a:lstStyle/>
          <a:p>
            <a:fld id="{0332A4C5-CD3F-419F-9FAF-8131295A15F1}" type="datetime1">
              <a:rPr lang="sv-SE" smtClean="0">
                <a:latin typeface="Calibri"/>
              </a:rPr>
              <a:t>2018-03-10</a:t>
            </a:fld>
            <a:endParaRPr lang="sv-SE">
              <a:latin typeface="Calibri"/>
            </a:endParaRPr>
          </a:p>
        </p:txBody>
      </p:sp>
      <p:sp>
        <p:nvSpPr>
          <p:cNvPr id="8" name="Platshållare för sidfot 7"/>
          <p:cNvSpPr>
            <a:spLocks noGrp="1"/>
          </p:cNvSpPr>
          <p:nvPr>
            <p:ph type="ftr" sz="quarter" idx="11"/>
          </p:nvPr>
        </p:nvSpPr>
        <p:spPr/>
        <p:txBody>
          <a:bodyPr/>
          <a:lstStyle/>
          <a:p>
            <a:r>
              <a:rPr lang="en-US" smtClean="0">
                <a:latin typeface="Calibri"/>
              </a:rPr>
              <a:t>Confidential: For ESS internal restricted usage only</a:t>
            </a:r>
            <a:endParaRPr lang="sv-SE">
              <a:latin typeface="Calibri"/>
            </a:endParaRPr>
          </a:p>
        </p:txBody>
      </p:sp>
      <p:sp>
        <p:nvSpPr>
          <p:cNvPr id="9" name="Platshållare för bildnummer 8"/>
          <p:cNvSpPr>
            <a:spLocks noGrp="1"/>
          </p:cNvSpPr>
          <p:nvPr>
            <p:ph type="sldNum" sz="quarter" idx="12"/>
          </p:nvPr>
        </p:nvSpPr>
        <p:spPr/>
        <p:txBody>
          <a:bodyPr/>
          <a:lstStyle/>
          <a:p>
            <a:fld id="{038C62C7-F79B-CD4A-A5DF-5683BBEC4A65}" type="slidenum">
              <a:rPr lang="sv-SE" smtClean="0">
                <a:latin typeface="Calibri"/>
              </a:rPr>
              <a:pPr/>
              <a:t>‹#›</a:t>
            </a:fld>
            <a:endParaRPr lang="sv-SE">
              <a:latin typeface="Calibri"/>
            </a:endParaRPr>
          </a:p>
        </p:txBody>
      </p:sp>
      <p:cxnSp>
        <p:nvCxnSpPr>
          <p:cNvPr id="10" name="Rak 7"/>
          <p:cNvCxnSpPr/>
          <p:nvPr userDrawn="1"/>
        </p:nvCxnSpPr>
        <p:spPr>
          <a:xfrm>
            <a:off x="-326073"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2043344523"/>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titleOnly" preserve="1">
  <p:cSld name="Endast rubrik">
    <p:spTree>
      <p:nvGrpSpPr>
        <p:cNvPr id="1" name=""/>
        <p:cNvGrpSpPr/>
        <p:nvPr/>
      </p:nvGrpSpPr>
      <p:grpSpPr>
        <a:xfrm>
          <a:off x="0" y="0"/>
          <a:ext cx="0" cy="0"/>
          <a:chOff x="0" y="0"/>
          <a:chExt cx="0" cy="0"/>
        </a:xfrm>
      </p:grpSpPr>
      <p:sp>
        <p:nvSpPr>
          <p:cNvPr id="2" name="Rubrik 1"/>
          <p:cNvSpPr>
            <a:spLocks noGrp="1"/>
          </p:cNvSpPr>
          <p:nvPr>
            <p:ph type="title"/>
          </p:nvPr>
        </p:nvSpPr>
        <p:spPr>
          <a:xfrm>
            <a:off x="457200" y="274638"/>
            <a:ext cx="8229600" cy="1143000"/>
          </a:xfrm>
          <a:prstGeom prst="rect">
            <a:avLst/>
          </a:prstGeom>
        </p:spPr>
        <p:txBody>
          <a:bodyPr/>
          <a:lstStyle/>
          <a:p>
            <a:r>
              <a:rPr lang="sv-SE" smtClean="0"/>
              <a:t>Klicka här för att ändra format</a:t>
            </a:r>
            <a:endParaRPr lang="sv-SE"/>
          </a:p>
        </p:txBody>
      </p:sp>
      <p:sp>
        <p:nvSpPr>
          <p:cNvPr id="3" name="Platshållare för datum 2"/>
          <p:cNvSpPr>
            <a:spLocks noGrp="1"/>
          </p:cNvSpPr>
          <p:nvPr>
            <p:ph type="dt" sz="half" idx="10"/>
          </p:nvPr>
        </p:nvSpPr>
        <p:spPr>
          <a:xfrm>
            <a:off x="457200" y="6515100"/>
            <a:ext cx="1046285" cy="281354"/>
          </a:xfrm>
        </p:spPr>
        <p:txBody>
          <a:bodyPr/>
          <a:lstStyle/>
          <a:p>
            <a:fld id="{779B4711-C7EC-4FCD-B532-1DF72AC9585E}" type="datetime1">
              <a:rPr lang="sv-SE" smtClean="0">
                <a:latin typeface="Calibri"/>
              </a:rPr>
              <a:t>2018-03-10</a:t>
            </a:fld>
            <a:endParaRPr lang="sv-SE">
              <a:latin typeface="Calibri"/>
            </a:endParaRPr>
          </a:p>
        </p:txBody>
      </p:sp>
      <p:sp>
        <p:nvSpPr>
          <p:cNvPr id="4" name="Platshållare för sidfot 3"/>
          <p:cNvSpPr>
            <a:spLocks noGrp="1"/>
          </p:cNvSpPr>
          <p:nvPr>
            <p:ph type="ftr" sz="quarter" idx="11"/>
          </p:nvPr>
        </p:nvSpPr>
        <p:spPr>
          <a:xfrm>
            <a:off x="2655277" y="6515100"/>
            <a:ext cx="3897923" cy="281354"/>
          </a:xfrm>
        </p:spPr>
        <p:txBody>
          <a:bodyPr/>
          <a:lstStyle>
            <a:lvl1pPr>
              <a:defRPr i="1"/>
            </a:lvl1pPr>
          </a:lstStyle>
          <a:p>
            <a:r>
              <a:rPr lang="en-US" smtClean="0"/>
              <a:t>Confidential: For ESS internal restricted usage only</a:t>
            </a:r>
            <a:endParaRPr lang="sv-SE" dirty="0"/>
          </a:p>
        </p:txBody>
      </p:sp>
      <p:sp>
        <p:nvSpPr>
          <p:cNvPr id="5" name="Platshållare för bildnummer 4"/>
          <p:cNvSpPr>
            <a:spLocks noGrp="1"/>
          </p:cNvSpPr>
          <p:nvPr>
            <p:ph type="sldNum" sz="quarter" idx="12"/>
          </p:nvPr>
        </p:nvSpPr>
        <p:spPr>
          <a:xfrm>
            <a:off x="8036168" y="6515100"/>
            <a:ext cx="650631" cy="281354"/>
          </a:xfrm>
        </p:spPr>
        <p:txBody>
          <a:bodyPr/>
          <a:lstStyle/>
          <a:p>
            <a:fld id="{038C62C7-F79B-CD4A-A5DF-5683BBEC4A65}" type="slidenum">
              <a:rPr lang="sv-SE" smtClean="0">
                <a:latin typeface="Calibri"/>
              </a:rPr>
              <a:pPr/>
              <a:t>‹#›</a:t>
            </a:fld>
            <a:endParaRPr lang="sv-SE">
              <a:latin typeface="Calibri"/>
            </a:endParaRPr>
          </a:p>
        </p:txBody>
      </p:sp>
      <p:cxnSp>
        <p:nvCxnSpPr>
          <p:cNvPr id="6" name="Rak 7"/>
          <p:cNvCxnSpPr/>
          <p:nvPr userDrawn="1"/>
        </p:nvCxnSpPr>
        <p:spPr>
          <a:xfrm>
            <a:off x="-326073"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536617385"/>
      </p:ext>
    </p:extLst>
  </p:cSld>
  <p:clrMapOvr>
    <a:masterClrMapping/>
  </p:clrMapOvr>
  <p:timing>
    <p:tnLst>
      <p:par>
        <p:cTn id="1" dur="indefinite" restart="never" nodeType="tmRoot"/>
      </p:par>
    </p:tnLst>
  </p:timing>
</p:sldLayout>
</file>

<file path=ppt/slideLayouts/slideLayout21.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Platshållare för datum 1"/>
          <p:cNvSpPr>
            <a:spLocks noGrp="1"/>
          </p:cNvSpPr>
          <p:nvPr>
            <p:ph type="dt" sz="half" idx="10"/>
          </p:nvPr>
        </p:nvSpPr>
        <p:spPr/>
        <p:txBody>
          <a:bodyPr/>
          <a:lstStyle/>
          <a:p>
            <a:fld id="{5C0F0EB3-1275-490F-86ED-24C4C2BB1B85}" type="datetime1">
              <a:rPr lang="sv-SE" smtClean="0">
                <a:latin typeface="Calibri"/>
              </a:rPr>
              <a:t>2018-03-10</a:t>
            </a:fld>
            <a:endParaRPr lang="sv-SE">
              <a:latin typeface="Calibri"/>
            </a:endParaRPr>
          </a:p>
        </p:txBody>
      </p:sp>
      <p:sp>
        <p:nvSpPr>
          <p:cNvPr id="3" name="Platshållare för sidfot 2"/>
          <p:cNvSpPr>
            <a:spLocks noGrp="1"/>
          </p:cNvSpPr>
          <p:nvPr>
            <p:ph type="ftr" sz="quarter" idx="11"/>
          </p:nvPr>
        </p:nvSpPr>
        <p:spPr/>
        <p:txBody>
          <a:bodyPr/>
          <a:lstStyle/>
          <a:p>
            <a:r>
              <a:rPr lang="en-US" smtClean="0">
                <a:latin typeface="Calibri"/>
              </a:rPr>
              <a:t>Confidential: For ESS internal restricted usage only</a:t>
            </a:r>
            <a:endParaRPr lang="sv-SE">
              <a:latin typeface="Calibri"/>
            </a:endParaRPr>
          </a:p>
        </p:txBody>
      </p:sp>
      <p:sp>
        <p:nvSpPr>
          <p:cNvPr id="4" name="Platshållare för bildnummer 3"/>
          <p:cNvSpPr>
            <a:spLocks noGrp="1"/>
          </p:cNvSpPr>
          <p:nvPr>
            <p:ph type="sldNum" sz="quarter" idx="12"/>
          </p:nvPr>
        </p:nvSpPr>
        <p:spPr/>
        <p:txBody>
          <a:bodyPr/>
          <a:lstStyle/>
          <a:p>
            <a:fld id="{038C62C7-F79B-CD4A-A5DF-5683BBEC4A65}" type="slidenum">
              <a:rPr lang="sv-SE" smtClean="0">
                <a:latin typeface="Calibri"/>
              </a:rPr>
              <a:pPr/>
              <a:t>‹#›</a:t>
            </a:fld>
            <a:endParaRPr lang="sv-SE">
              <a:latin typeface="Calibri"/>
            </a:endParaRPr>
          </a:p>
        </p:txBody>
      </p:sp>
    </p:spTree>
    <p:extLst>
      <p:ext uri="{BB962C8B-B14F-4D97-AF65-F5344CB8AC3E}">
        <p14:creationId xmlns:p14="http://schemas.microsoft.com/office/powerpoint/2010/main" val="2405869471"/>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objTx" preserve="1">
  <p:cSld name="Innehåll med bildtext">
    <p:spTree>
      <p:nvGrpSpPr>
        <p:cNvPr id="1" name=""/>
        <p:cNvGrpSpPr/>
        <p:nvPr/>
      </p:nvGrpSpPr>
      <p:grpSpPr>
        <a:xfrm>
          <a:off x="0" y="0"/>
          <a:ext cx="0" cy="0"/>
          <a:chOff x="0" y="0"/>
          <a:chExt cx="0" cy="0"/>
        </a:xfrm>
      </p:grpSpPr>
      <p:sp>
        <p:nvSpPr>
          <p:cNvPr id="2" name="Rubrik 1"/>
          <p:cNvSpPr>
            <a:spLocks noGrp="1"/>
          </p:cNvSpPr>
          <p:nvPr>
            <p:ph type="title"/>
          </p:nvPr>
        </p:nvSpPr>
        <p:spPr>
          <a:xfrm>
            <a:off x="457200" y="273050"/>
            <a:ext cx="3008313" cy="1162050"/>
          </a:xfrm>
          <a:prstGeom prst="rect">
            <a:avLst/>
          </a:prstGeom>
        </p:spPr>
        <p:txBody>
          <a:bodyPr anchor="b"/>
          <a:lstStyle>
            <a:lvl1pPr algn="l">
              <a:defRPr sz="2000" b="1"/>
            </a:lvl1pPr>
          </a:lstStyle>
          <a:p>
            <a:r>
              <a:rPr lang="sv-SE" smtClean="0"/>
              <a:t>Klicka här för att ändra format</a:t>
            </a:r>
            <a:endParaRPr lang="sv-SE"/>
          </a:p>
        </p:txBody>
      </p:sp>
      <p:sp>
        <p:nvSpPr>
          <p:cNvPr id="3" name="Platshållare för innehåll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text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sv-SE" smtClean="0"/>
              <a:t>Klicka här för att ändra format på bakgrundstexten</a:t>
            </a:r>
          </a:p>
        </p:txBody>
      </p:sp>
      <p:sp>
        <p:nvSpPr>
          <p:cNvPr id="5" name="Platshållare för datum 4"/>
          <p:cNvSpPr>
            <a:spLocks noGrp="1"/>
          </p:cNvSpPr>
          <p:nvPr>
            <p:ph type="dt" sz="half" idx="10"/>
          </p:nvPr>
        </p:nvSpPr>
        <p:spPr/>
        <p:txBody>
          <a:bodyPr/>
          <a:lstStyle/>
          <a:p>
            <a:fld id="{8C5780C9-C9BE-4098-B06A-E91382C3258D}" type="datetime1">
              <a:rPr lang="sv-SE" smtClean="0">
                <a:latin typeface="Calibri"/>
              </a:rPr>
              <a:t>2018-03-10</a:t>
            </a:fld>
            <a:endParaRPr lang="sv-SE">
              <a:latin typeface="Calibri"/>
            </a:endParaRPr>
          </a:p>
        </p:txBody>
      </p:sp>
      <p:sp>
        <p:nvSpPr>
          <p:cNvPr id="6" name="Platshållare för sidfot 5"/>
          <p:cNvSpPr>
            <a:spLocks noGrp="1"/>
          </p:cNvSpPr>
          <p:nvPr>
            <p:ph type="ftr" sz="quarter" idx="11"/>
          </p:nvPr>
        </p:nvSpPr>
        <p:spPr/>
        <p:txBody>
          <a:bodyPr/>
          <a:lstStyle/>
          <a:p>
            <a:r>
              <a:rPr lang="en-US" smtClean="0">
                <a:latin typeface="Calibri"/>
              </a:rPr>
              <a:t>Confidential: For ESS internal restricted usage only</a:t>
            </a:r>
            <a:endParaRPr lang="sv-SE">
              <a:latin typeface="Calibri"/>
            </a:endParaRPr>
          </a:p>
        </p:txBody>
      </p:sp>
      <p:sp>
        <p:nvSpPr>
          <p:cNvPr id="7" name="Platshållare för bildnummer 6"/>
          <p:cNvSpPr>
            <a:spLocks noGrp="1"/>
          </p:cNvSpPr>
          <p:nvPr>
            <p:ph type="sldNum" sz="quarter" idx="12"/>
          </p:nvPr>
        </p:nvSpPr>
        <p:spPr/>
        <p:txBody>
          <a:bodyPr/>
          <a:lstStyle/>
          <a:p>
            <a:fld id="{038C62C7-F79B-CD4A-A5DF-5683BBEC4A65}" type="slidenum">
              <a:rPr lang="sv-SE" smtClean="0">
                <a:latin typeface="Calibri"/>
              </a:rPr>
              <a:pPr/>
              <a:t>‹#›</a:t>
            </a:fld>
            <a:endParaRPr lang="sv-SE">
              <a:latin typeface="Calibri"/>
            </a:endParaRPr>
          </a:p>
        </p:txBody>
      </p:sp>
    </p:spTree>
    <p:extLst>
      <p:ext uri="{BB962C8B-B14F-4D97-AF65-F5344CB8AC3E}">
        <p14:creationId xmlns:p14="http://schemas.microsoft.com/office/powerpoint/2010/main" val="1754938621"/>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picTx" preserve="1">
  <p:cSld name="Bild med bildtext">
    <p:spTree>
      <p:nvGrpSpPr>
        <p:cNvPr id="1" name=""/>
        <p:cNvGrpSpPr/>
        <p:nvPr/>
      </p:nvGrpSpPr>
      <p:grpSpPr>
        <a:xfrm>
          <a:off x="0" y="0"/>
          <a:ext cx="0" cy="0"/>
          <a:chOff x="0" y="0"/>
          <a:chExt cx="0" cy="0"/>
        </a:xfrm>
      </p:grpSpPr>
      <p:sp>
        <p:nvSpPr>
          <p:cNvPr id="2" name="Rubrik 1"/>
          <p:cNvSpPr>
            <a:spLocks noGrp="1"/>
          </p:cNvSpPr>
          <p:nvPr>
            <p:ph type="title"/>
          </p:nvPr>
        </p:nvSpPr>
        <p:spPr>
          <a:xfrm>
            <a:off x="1792288" y="4800600"/>
            <a:ext cx="5486400" cy="566738"/>
          </a:xfrm>
          <a:prstGeom prst="rect">
            <a:avLst/>
          </a:prstGeom>
        </p:spPr>
        <p:txBody>
          <a:bodyPr anchor="b"/>
          <a:lstStyle>
            <a:lvl1pPr algn="l">
              <a:defRPr sz="2000" b="1"/>
            </a:lvl1pPr>
          </a:lstStyle>
          <a:p>
            <a:r>
              <a:rPr lang="sv-SE" smtClean="0"/>
              <a:t>Klicka här för att ändra format</a:t>
            </a:r>
            <a:endParaRPr lang="sv-SE"/>
          </a:p>
        </p:txBody>
      </p:sp>
      <p:sp>
        <p:nvSpPr>
          <p:cNvPr id="3" name="Platshållare för bild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sv-SE"/>
          </a:p>
        </p:txBody>
      </p:sp>
      <p:sp>
        <p:nvSpPr>
          <p:cNvPr id="4" name="Platshållare för text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sv-SE" smtClean="0"/>
              <a:t>Klicka här för att ändra format på bakgrundstexten</a:t>
            </a:r>
          </a:p>
        </p:txBody>
      </p:sp>
      <p:sp>
        <p:nvSpPr>
          <p:cNvPr id="5" name="Platshållare för datum 4"/>
          <p:cNvSpPr>
            <a:spLocks noGrp="1"/>
          </p:cNvSpPr>
          <p:nvPr>
            <p:ph type="dt" sz="half" idx="10"/>
          </p:nvPr>
        </p:nvSpPr>
        <p:spPr/>
        <p:txBody>
          <a:bodyPr/>
          <a:lstStyle/>
          <a:p>
            <a:fld id="{20B8A73A-2386-472F-A860-E3421B6157F0}" type="datetime1">
              <a:rPr lang="sv-SE" smtClean="0">
                <a:latin typeface="Calibri"/>
              </a:rPr>
              <a:t>2018-03-10</a:t>
            </a:fld>
            <a:endParaRPr lang="sv-SE">
              <a:latin typeface="Calibri"/>
            </a:endParaRPr>
          </a:p>
        </p:txBody>
      </p:sp>
      <p:sp>
        <p:nvSpPr>
          <p:cNvPr id="6" name="Platshållare för sidfot 5"/>
          <p:cNvSpPr>
            <a:spLocks noGrp="1"/>
          </p:cNvSpPr>
          <p:nvPr>
            <p:ph type="ftr" sz="quarter" idx="11"/>
          </p:nvPr>
        </p:nvSpPr>
        <p:spPr/>
        <p:txBody>
          <a:bodyPr/>
          <a:lstStyle/>
          <a:p>
            <a:r>
              <a:rPr lang="en-US" smtClean="0">
                <a:latin typeface="Calibri"/>
              </a:rPr>
              <a:t>Confidential: For ESS internal restricted usage only</a:t>
            </a:r>
            <a:endParaRPr lang="sv-SE">
              <a:latin typeface="Calibri"/>
            </a:endParaRPr>
          </a:p>
        </p:txBody>
      </p:sp>
      <p:sp>
        <p:nvSpPr>
          <p:cNvPr id="7" name="Platshållare för bildnummer 6"/>
          <p:cNvSpPr>
            <a:spLocks noGrp="1"/>
          </p:cNvSpPr>
          <p:nvPr>
            <p:ph type="sldNum" sz="quarter" idx="12"/>
          </p:nvPr>
        </p:nvSpPr>
        <p:spPr/>
        <p:txBody>
          <a:bodyPr/>
          <a:lstStyle/>
          <a:p>
            <a:fld id="{038C62C7-F79B-CD4A-A5DF-5683BBEC4A65}" type="slidenum">
              <a:rPr lang="sv-SE" smtClean="0">
                <a:latin typeface="Calibri"/>
              </a:rPr>
              <a:pPr/>
              <a:t>‹#›</a:t>
            </a:fld>
            <a:endParaRPr lang="sv-SE">
              <a:latin typeface="Calibri"/>
            </a:endParaRPr>
          </a:p>
        </p:txBody>
      </p:sp>
      <p:cxnSp>
        <p:nvCxnSpPr>
          <p:cNvPr id="8" name="Rak 7"/>
          <p:cNvCxnSpPr/>
          <p:nvPr userDrawn="1"/>
        </p:nvCxnSpPr>
        <p:spPr>
          <a:xfrm>
            <a:off x="-326073" y="1452399"/>
            <a:ext cx="9696394" cy="0"/>
          </a:xfrm>
          <a:prstGeom prst="line">
            <a:avLst/>
          </a:prstGeom>
          <a:ln w="6350">
            <a:solidFill>
              <a:schemeClr val="bg1"/>
            </a:solidFill>
          </a:ln>
          <a:effectLst/>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713344427"/>
      </p:ext>
    </p:extLst>
  </p:cSld>
  <p:clrMapOvr>
    <a:masterClrMapping/>
  </p:clrMapOvr>
</p:sldLayout>
</file>

<file path=ppt/slideLayouts/slideLayout24.xml><?xml version="1.0" encoding="utf-8"?>
<p:sldLayout xmlns:a="http://schemas.openxmlformats.org/drawingml/2006/main" xmlns:r="http://schemas.openxmlformats.org/officeDocument/2006/relationships" xmlns:p="http://schemas.openxmlformats.org/presentationml/2006/main" type="vertTx" preserve="1">
  <p:cSld name="Rubrik och lodrät text">
    <p:spTree>
      <p:nvGrpSpPr>
        <p:cNvPr id="1" name=""/>
        <p:cNvGrpSpPr/>
        <p:nvPr/>
      </p:nvGrpSpPr>
      <p:grpSpPr>
        <a:xfrm>
          <a:off x="0" y="0"/>
          <a:ext cx="0" cy="0"/>
          <a:chOff x="0" y="0"/>
          <a:chExt cx="0" cy="0"/>
        </a:xfrm>
      </p:grpSpPr>
      <p:sp>
        <p:nvSpPr>
          <p:cNvPr id="2" name="Rubrik 1"/>
          <p:cNvSpPr>
            <a:spLocks noGrp="1"/>
          </p:cNvSpPr>
          <p:nvPr>
            <p:ph type="title"/>
          </p:nvPr>
        </p:nvSpPr>
        <p:spPr>
          <a:xfrm>
            <a:off x="457200" y="274638"/>
            <a:ext cx="8229600" cy="1143000"/>
          </a:xfrm>
          <a:prstGeom prst="rect">
            <a:avLst/>
          </a:prstGeom>
        </p:spPr>
        <p:txBody>
          <a:bodyPr/>
          <a:lstStyle/>
          <a:p>
            <a:r>
              <a:rPr lang="sv-SE" smtClean="0"/>
              <a:t>Klicka här för att ändra format</a:t>
            </a:r>
            <a:endParaRPr lang="sv-SE"/>
          </a:p>
        </p:txBody>
      </p:sp>
      <p:sp>
        <p:nvSpPr>
          <p:cNvPr id="3" name="Platshållare för lodrät text 2"/>
          <p:cNvSpPr>
            <a:spLocks noGrp="1"/>
          </p:cNvSpPr>
          <p:nvPr>
            <p:ph type="body" orient="vert" idx="1"/>
          </p:nvPr>
        </p:nvSpPr>
        <p:spPr/>
        <p:txBody>
          <a:bodyPr vert="eaVert"/>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10"/>
          </p:nvPr>
        </p:nvSpPr>
        <p:spPr/>
        <p:txBody>
          <a:bodyPr/>
          <a:lstStyle/>
          <a:p>
            <a:fld id="{F9B226B2-1083-4668-8764-A3C4D41FED4E}" type="datetime1">
              <a:rPr lang="sv-SE" smtClean="0">
                <a:latin typeface="Calibri"/>
              </a:rPr>
              <a:t>2018-03-10</a:t>
            </a:fld>
            <a:endParaRPr lang="sv-SE">
              <a:latin typeface="Calibri"/>
            </a:endParaRPr>
          </a:p>
        </p:txBody>
      </p:sp>
      <p:sp>
        <p:nvSpPr>
          <p:cNvPr id="5" name="Platshållare för sidfot 4"/>
          <p:cNvSpPr>
            <a:spLocks noGrp="1"/>
          </p:cNvSpPr>
          <p:nvPr>
            <p:ph type="ftr" sz="quarter" idx="11"/>
          </p:nvPr>
        </p:nvSpPr>
        <p:spPr/>
        <p:txBody>
          <a:bodyPr/>
          <a:lstStyle/>
          <a:p>
            <a:r>
              <a:rPr lang="en-US" smtClean="0">
                <a:latin typeface="Calibri"/>
              </a:rPr>
              <a:t>Confidential: For ESS internal restricted usage only</a:t>
            </a:r>
            <a:endParaRPr lang="sv-SE">
              <a:latin typeface="Calibri"/>
            </a:endParaRPr>
          </a:p>
        </p:txBody>
      </p:sp>
      <p:sp>
        <p:nvSpPr>
          <p:cNvPr id="6" name="Platshållare för bildnummer 5"/>
          <p:cNvSpPr>
            <a:spLocks noGrp="1"/>
          </p:cNvSpPr>
          <p:nvPr>
            <p:ph type="sldNum" sz="quarter" idx="12"/>
          </p:nvPr>
        </p:nvSpPr>
        <p:spPr/>
        <p:txBody>
          <a:bodyPr/>
          <a:lstStyle/>
          <a:p>
            <a:fld id="{038C62C7-F79B-CD4A-A5DF-5683BBEC4A65}" type="slidenum">
              <a:rPr lang="sv-SE" smtClean="0">
                <a:latin typeface="Calibri"/>
              </a:rPr>
              <a:pPr/>
              <a:t>‹#›</a:t>
            </a:fld>
            <a:endParaRPr lang="sv-SE">
              <a:latin typeface="Calibri"/>
            </a:endParaRPr>
          </a:p>
        </p:txBody>
      </p:sp>
    </p:spTree>
    <p:extLst>
      <p:ext uri="{BB962C8B-B14F-4D97-AF65-F5344CB8AC3E}">
        <p14:creationId xmlns:p14="http://schemas.microsoft.com/office/powerpoint/2010/main" val="1870805400"/>
      </p:ext>
    </p:extLst>
  </p:cSld>
  <p:clrMapOvr>
    <a:masterClrMapping/>
  </p:clrMapOvr>
</p:sldLayout>
</file>

<file path=ppt/slideLayouts/slideLayout25.xml><?xml version="1.0" encoding="utf-8"?>
<p:sldLayout xmlns:a="http://schemas.openxmlformats.org/drawingml/2006/main" xmlns:r="http://schemas.openxmlformats.org/officeDocument/2006/relationships" xmlns:p="http://schemas.openxmlformats.org/presentationml/2006/main" type="vertTitleAndTx" preserve="1">
  <p:cSld name="Lodrät rubrik och text">
    <p:spTree>
      <p:nvGrpSpPr>
        <p:cNvPr id="1" name=""/>
        <p:cNvGrpSpPr/>
        <p:nvPr/>
      </p:nvGrpSpPr>
      <p:grpSpPr>
        <a:xfrm>
          <a:off x="0" y="0"/>
          <a:ext cx="0" cy="0"/>
          <a:chOff x="0" y="0"/>
          <a:chExt cx="0" cy="0"/>
        </a:xfrm>
      </p:grpSpPr>
      <p:sp>
        <p:nvSpPr>
          <p:cNvPr id="2" name="Lodrät rubrik 1"/>
          <p:cNvSpPr>
            <a:spLocks noGrp="1"/>
          </p:cNvSpPr>
          <p:nvPr>
            <p:ph type="title" orient="vert"/>
          </p:nvPr>
        </p:nvSpPr>
        <p:spPr>
          <a:xfrm>
            <a:off x="6629400" y="274638"/>
            <a:ext cx="2057400" cy="5851525"/>
          </a:xfrm>
          <a:prstGeom prst="rect">
            <a:avLst/>
          </a:prstGeom>
        </p:spPr>
        <p:txBody>
          <a:bodyPr vert="eaVert"/>
          <a:lstStyle/>
          <a:p>
            <a:r>
              <a:rPr lang="sv-SE" smtClean="0"/>
              <a:t>Klicka här för att ändra format</a:t>
            </a:r>
            <a:endParaRPr lang="sv-SE"/>
          </a:p>
        </p:txBody>
      </p:sp>
      <p:sp>
        <p:nvSpPr>
          <p:cNvPr id="3" name="Platshållare för lodrät text 2"/>
          <p:cNvSpPr>
            <a:spLocks noGrp="1"/>
          </p:cNvSpPr>
          <p:nvPr>
            <p:ph type="body" orient="vert" idx="1"/>
          </p:nvPr>
        </p:nvSpPr>
        <p:spPr>
          <a:xfrm>
            <a:off x="457200" y="274638"/>
            <a:ext cx="6019800" cy="5851525"/>
          </a:xfrm>
        </p:spPr>
        <p:txBody>
          <a:bodyPr vert="eaVert"/>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10"/>
          </p:nvPr>
        </p:nvSpPr>
        <p:spPr/>
        <p:txBody>
          <a:bodyPr/>
          <a:lstStyle/>
          <a:p>
            <a:fld id="{B57EE4E0-BDD5-4662-A004-134C0E4ABA08}" type="datetime1">
              <a:rPr lang="sv-SE" smtClean="0">
                <a:latin typeface="Calibri"/>
              </a:rPr>
              <a:t>2018-03-10</a:t>
            </a:fld>
            <a:endParaRPr lang="sv-SE">
              <a:latin typeface="Calibri"/>
            </a:endParaRPr>
          </a:p>
        </p:txBody>
      </p:sp>
      <p:sp>
        <p:nvSpPr>
          <p:cNvPr id="5" name="Platshållare för sidfot 4"/>
          <p:cNvSpPr>
            <a:spLocks noGrp="1"/>
          </p:cNvSpPr>
          <p:nvPr>
            <p:ph type="ftr" sz="quarter" idx="11"/>
          </p:nvPr>
        </p:nvSpPr>
        <p:spPr/>
        <p:txBody>
          <a:bodyPr/>
          <a:lstStyle/>
          <a:p>
            <a:r>
              <a:rPr lang="en-US" smtClean="0">
                <a:latin typeface="Calibri"/>
              </a:rPr>
              <a:t>Confidential: For ESS internal restricted usage only</a:t>
            </a:r>
            <a:endParaRPr lang="sv-SE">
              <a:latin typeface="Calibri"/>
            </a:endParaRPr>
          </a:p>
        </p:txBody>
      </p:sp>
      <p:sp>
        <p:nvSpPr>
          <p:cNvPr id="6" name="Platshållare för bildnummer 5"/>
          <p:cNvSpPr>
            <a:spLocks noGrp="1"/>
          </p:cNvSpPr>
          <p:nvPr>
            <p:ph type="sldNum" sz="quarter" idx="12"/>
          </p:nvPr>
        </p:nvSpPr>
        <p:spPr/>
        <p:txBody>
          <a:bodyPr/>
          <a:lstStyle/>
          <a:p>
            <a:fld id="{038C62C7-F79B-CD4A-A5DF-5683BBEC4A65}" type="slidenum">
              <a:rPr lang="sv-SE" smtClean="0">
                <a:latin typeface="Calibri"/>
              </a:rPr>
              <a:pPr/>
              <a:t>‹#›</a:t>
            </a:fld>
            <a:endParaRPr lang="sv-SE">
              <a:latin typeface="Calibri"/>
            </a:endParaRPr>
          </a:p>
        </p:txBody>
      </p:sp>
    </p:spTree>
    <p:extLst>
      <p:ext uri="{BB962C8B-B14F-4D97-AF65-F5344CB8AC3E}">
        <p14:creationId xmlns:p14="http://schemas.microsoft.com/office/powerpoint/2010/main" val="194546982"/>
      </p:ext>
    </p:extLst>
  </p:cSld>
  <p:clrMapOvr>
    <a:masterClrMapping/>
  </p:clrMapOvr>
</p:sldLayout>
</file>

<file path=ppt/slideLayouts/slideLayout26.xml><?xml version="1.0" encoding="utf-8"?>
<p:sldLayout xmlns:a="http://schemas.openxmlformats.org/drawingml/2006/main" xmlns:r="http://schemas.openxmlformats.org/officeDocument/2006/relationships" xmlns:p="http://schemas.openxmlformats.org/presentationml/2006/main" preserve="1" userDrawn="1">
  <p:cSld name="släng">
    <p:bg>
      <p:bgPr>
        <a:solidFill>
          <a:srgbClr val="0094CA"/>
        </a:solidFill>
        <a:effectLst/>
      </p:bgPr>
    </p:bg>
    <p:spTree>
      <p:nvGrpSpPr>
        <p:cNvPr id="1" name=""/>
        <p:cNvGrpSpPr/>
        <p:nvPr/>
      </p:nvGrpSpPr>
      <p:grpSpPr>
        <a:xfrm>
          <a:off x="0" y="0"/>
          <a:ext cx="0" cy="0"/>
          <a:chOff x="0" y="0"/>
          <a:chExt cx="0" cy="0"/>
        </a:xfrm>
      </p:grpSpPr>
      <p:sp>
        <p:nvSpPr>
          <p:cNvPr id="7" name="Rektangel 6"/>
          <p:cNvSpPr/>
          <p:nvPr userDrawn="1"/>
        </p:nvSpPr>
        <p:spPr>
          <a:xfrm>
            <a:off x="0" y="0"/>
            <a:ext cx="9144000" cy="1682749"/>
          </a:xfrm>
          <a:prstGeom prst="rect">
            <a:avLst/>
          </a:prstGeom>
          <a:solidFill>
            <a:schemeClr val="bg1"/>
          </a:solidFill>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sv-SE">
              <a:solidFill>
                <a:srgbClr val="0094CA"/>
              </a:solidFill>
              <a:latin typeface="Calibri"/>
            </a:endParaRPr>
          </a:p>
        </p:txBody>
      </p:sp>
      <p:pic>
        <p:nvPicPr>
          <p:cNvPr id="11" name="Bildobjekt 10" descr="ESS-logga-blå.png"/>
          <p:cNvPicPr>
            <a:picLocks noChangeAspect="1"/>
          </p:cNvPicPr>
          <p:nvPr userDrawn="1"/>
        </p:nvPicPr>
        <p:blipFill>
          <a:blip r:embed="rId2">
            <a:extLst>
              <a:ext uri="{28A0092B-C50C-407E-A947-70E740481C1C}">
                <a14:useLocalDpi xmlns:a14="http://schemas.microsoft.com/office/drawing/2010/main" val="0"/>
              </a:ext>
            </a:extLst>
          </a:blip>
          <a:stretch>
            <a:fillRect/>
          </a:stretch>
        </p:blipFill>
        <p:spPr>
          <a:xfrm>
            <a:off x="6902756" y="362809"/>
            <a:ext cx="1728000" cy="924480"/>
          </a:xfrm>
          <a:prstGeom prst="rect">
            <a:avLst/>
          </a:prstGeom>
        </p:spPr>
      </p:pic>
      <p:sp>
        <p:nvSpPr>
          <p:cNvPr id="3" name="Underrubrik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sv-SE" smtClean="0"/>
              <a:t>Klicka här för att ändra format på underrubrik i bakgrunden</a:t>
            </a:r>
            <a:endParaRPr lang="sv-SE"/>
          </a:p>
        </p:txBody>
      </p:sp>
      <p:sp>
        <p:nvSpPr>
          <p:cNvPr id="4" name="Platshållare för datum 3"/>
          <p:cNvSpPr>
            <a:spLocks noGrp="1"/>
          </p:cNvSpPr>
          <p:nvPr>
            <p:ph type="dt" sz="half" idx="10"/>
          </p:nvPr>
        </p:nvSpPr>
        <p:spPr/>
        <p:txBody>
          <a:bodyPr/>
          <a:lstStyle/>
          <a:p>
            <a:fld id="{A9BC515B-C211-4A0B-A0EA-E8995A75CF00}" type="datetime1">
              <a:rPr lang="sv-SE" smtClean="0">
                <a:latin typeface="Calibri"/>
              </a:rPr>
              <a:t>2018-03-10</a:t>
            </a:fld>
            <a:endParaRPr lang="sv-SE">
              <a:latin typeface="Calibri"/>
            </a:endParaRPr>
          </a:p>
        </p:txBody>
      </p:sp>
      <p:sp>
        <p:nvSpPr>
          <p:cNvPr id="5" name="Platshållare för sidfot 4"/>
          <p:cNvSpPr>
            <a:spLocks noGrp="1"/>
          </p:cNvSpPr>
          <p:nvPr>
            <p:ph type="ftr" sz="quarter" idx="11"/>
          </p:nvPr>
        </p:nvSpPr>
        <p:spPr/>
        <p:txBody>
          <a:bodyPr/>
          <a:lstStyle/>
          <a:p>
            <a:r>
              <a:rPr lang="en-US" smtClean="0">
                <a:latin typeface="Calibri"/>
              </a:rPr>
              <a:t>Confidential: For ESS internal restricted usage only</a:t>
            </a:r>
            <a:endParaRPr lang="sv-SE">
              <a:latin typeface="Calibri"/>
            </a:endParaRPr>
          </a:p>
        </p:txBody>
      </p:sp>
      <p:sp>
        <p:nvSpPr>
          <p:cNvPr id="6" name="Platshållare för bildnummer 5"/>
          <p:cNvSpPr>
            <a:spLocks noGrp="1"/>
          </p:cNvSpPr>
          <p:nvPr>
            <p:ph type="sldNum" sz="quarter" idx="12"/>
          </p:nvPr>
        </p:nvSpPr>
        <p:spPr/>
        <p:txBody>
          <a:bodyPr/>
          <a:lstStyle/>
          <a:p>
            <a:fld id="{038C62C7-F79B-CD4A-A5DF-5683BBEC4A65}" type="slidenum">
              <a:rPr lang="sv-SE" smtClean="0">
                <a:latin typeface="Calibri"/>
              </a:rPr>
              <a:pPr/>
              <a:t>‹#›</a:t>
            </a:fld>
            <a:endParaRPr lang="sv-SE">
              <a:latin typeface="Calibri"/>
            </a:endParaRPr>
          </a:p>
        </p:txBody>
      </p:sp>
      <p:sp>
        <p:nvSpPr>
          <p:cNvPr id="9" name="Rubrik 1"/>
          <p:cNvSpPr>
            <a:spLocks noGrp="1"/>
          </p:cNvSpPr>
          <p:nvPr>
            <p:ph type="ctrTitle"/>
          </p:nvPr>
        </p:nvSpPr>
        <p:spPr>
          <a:xfrm>
            <a:off x="622138" y="130718"/>
            <a:ext cx="6290083" cy="1470025"/>
          </a:xfrm>
          <a:prstGeom prst="rect">
            <a:avLst/>
          </a:prstGeom>
          <a:noFill/>
        </p:spPr>
        <p:txBody>
          <a:bodyPr>
            <a:normAutofit/>
          </a:bodyPr>
          <a:lstStyle>
            <a:lvl1pPr algn="l">
              <a:defRPr sz="4000">
                <a:solidFill>
                  <a:srgbClr val="0094CA"/>
                </a:solidFill>
              </a:defRPr>
            </a:lvl1pPr>
          </a:lstStyle>
          <a:p>
            <a:r>
              <a:rPr lang="sv-SE" dirty="0" smtClean="0"/>
              <a:t>Klicka här för att ändra format</a:t>
            </a:r>
            <a:endParaRPr lang="sv-SE" dirty="0"/>
          </a:p>
        </p:txBody>
      </p:sp>
    </p:spTree>
    <p:extLst>
      <p:ext uri="{BB962C8B-B14F-4D97-AF65-F5344CB8AC3E}">
        <p14:creationId xmlns:p14="http://schemas.microsoft.com/office/powerpoint/2010/main" val="2545892692"/>
      </p:ext>
    </p:extLst>
  </p:cSld>
  <p:clrMapOvr>
    <a:masterClrMapping/>
  </p:clrMapOvr>
</p:sldLayout>
</file>

<file path=ppt/slideLayouts/slideLayout27.xml><?xml version="1.0" encoding="utf-8"?>
<p:sldLayout xmlns:a="http://schemas.openxmlformats.org/drawingml/2006/main" xmlns:r="http://schemas.openxmlformats.org/officeDocument/2006/relationships" xmlns:p="http://schemas.openxmlformats.org/presentationml/2006/main" userDrawn="1">
  <p:cSld name="Rubrikbild">
    <p:spTree>
      <p:nvGrpSpPr>
        <p:cNvPr id="1" name=""/>
        <p:cNvGrpSpPr/>
        <p:nvPr/>
      </p:nvGrpSpPr>
      <p:grpSpPr>
        <a:xfrm>
          <a:off x="0" y="0"/>
          <a:ext cx="0" cy="0"/>
          <a:chOff x="0" y="0"/>
          <a:chExt cx="0" cy="0"/>
        </a:xfrm>
      </p:grpSpPr>
      <p:sp>
        <p:nvSpPr>
          <p:cNvPr id="3" name="Underrubrik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sv-SE" smtClean="0"/>
              <a:t>Klicka här för att ändra format på underrubrik i bakgrunden</a:t>
            </a:r>
            <a:endParaRPr lang="sv-SE"/>
          </a:p>
        </p:txBody>
      </p:sp>
    </p:spTree>
    <p:extLst>
      <p:ext uri="{BB962C8B-B14F-4D97-AF65-F5344CB8AC3E}">
        <p14:creationId xmlns:p14="http://schemas.microsoft.com/office/powerpoint/2010/main" val="2290293801"/>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13" Type="http://schemas.openxmlformats.org/officeDocument/2006/relationships/slideLayout" Target="../slideLayouts/slideLayout24.xml"/><Relationship Id="rId18" Type="http://schemas.openxmlformats.org/officeDocument/2006/relationships/image" Target="../media/image1.png"/><Relationship Id="rId3" Type="http://schemas.openxmlformats.org/officeDocument/2006/relationships/slideLayout" Target="../slideLayouts/slideLayout14.xml"/><Relationship Id="rId7" Type="http://schemas.openxmlformats.org/officeDocument/2006/relationships/slideLayout" Target="../slideLayouts/slideLayout18.xml"/><Relationship Id="rId12" Type="http://schemas.openxmlformats.org/officeDocument/2006/relationships/slideLayout" Target="../slideLayouts/slideLayout23.xml"/><Relationship Id="rId17" Type="http://schemas.openxmlformats.org/officeDocument/2006/relationships/theme" Target="../theme/theme2.xml"/><Relationship Id="rId2" Type="http://schemas.openxmlformats.org/officeDocument/2006/relationships/slideLayout" Target="../slideLayouts/slideLayout13.xml"/><Relationship Id="rId16" Type="http://schemas.openxmlformats.org/officeDocument/2006/relationships/slideLayout" Target="../slideLayouts/slideLayout27.xml"/><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slideLayout" Target="../slideLayouts/slideLayout22.xml"/><Relationship Id="rId5" Type="http://schemas.openxmlformats.org/officeDocument/2006/relationships/slideLayout" Target="../slideLayouts/slideLayout16.xml"/><Relationship Id="rId15" Type="http://schemas.openxmlformats.org/officeDocument/2006/relationships/slideLayout" Target="../slideLayouts/slideLayout26.xml"/><Relationship Id="rId10" Type="http://schemas.openxmlformats.org/officeDocument/2006/relationships/slideLayout" Target="../slideLayouts/slideLayout21.xml"/><Relationship Id="rId4" Type="http://schemas.openxmlformats.org/officeDocument/2006/relationships/slideLayout" Target="../slideLayouts/slideLayout15.xml"/><Relationship Id="rId9" Type="http://schemas.openxmlformats.org/officeDocument/2006/relationships/slideLayout" Target="../slideLayouts/slideLayout20.xml"/><Relationship Id="rId14" Type="http://schemas.openxmlformats.org/officeDocument/2006/relationships/slideLayout" Target="../slideLayouts/slideLayout25.xml"/></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
        <p:nvSpPr>
          <p:cNvPr id="2" name="Platshållare för rubrik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sv-SE" smtClean="0"/>
              <a:t>Klicka här för att ändra format</a:t>
            </a:r>
            <a:endParaRPr lang="sv-SE"/>
          </a:p>
        </p:txBody>
      </p:sp>
      <p:sp>
        <p:nvSpPr>
          <p:cNvPr id="3" name="Platshållare för text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E89EB55F-3AE4-4AA8-BBE5-D2F4D522B413}" type="datetime1">
              <a:rPr lang="sv-SE" smtClean="0"/>
              <a:t>2018-03-10</a:t>
            </a:fld>
            <a:endParaRPr lang="sv-SE"/>
          </a:p>
        </p:txBody>
      </p:sp>
      <p:sp>
        <p:nvSpPr>
          <p:cNvPr id="5" name="Platshållare för sidfot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r>
              <a:rPr lang="en-US" smtClean="0"/>
              <a:t>Confidential: For ESS internal restricted usage only</a:t>
            </a:r>
            <a:endParaRPr lang="sv-SE"/>
          </a:p>
        </p:txBody>
      </p:sp>
      <p:sp>
        <p:nvSpPr>
          <p:cNvPr id="6" name="Platshållare för bildnumm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276797C7-3D02-2A4F-97AD-9EB2A99A67F0}" type="slidenum">
              <a:rPr lang="sv-SE" smtClean="0"/>
              <a:t>‹#›</a:t>
            </a:fld>
            <a:endParaRPr lang="sv-SE"/>
          </a:p>
        </p:txBody>
      </p:sp>
    </p:spTree>
    <p:extLst>
      <p:ext uri="{BB962C8B-B14F-4D97-AF65-F5344CB8AC3E}">
        <p14:creationId xmlns:p14="http://schemas.microsoft.com/office/powerpoint/2010/main" val="903047709"/>
      </p:ext>
    </p:extLst>
  </p:cSld>
  <p:clrMap bg1="lt1" tx1="dk1" bg2="lt2" tx2="dk2" accent1="accent1" accent2="accent2" accent3="accent3" accent4="accent4" accent5="accent5" accent6="accent6" hlink="hlink" folHlink="folHlink"/>
  <p:sldLayoutIdLst>
    <p:sldLayoutId id="2147483663" r:id="rId1"/>
    <p:sldLayoutId id="2147483664" r:id="rId2"/>
    <p:sldLayoutId id="2147483665" r:id="rId3"/>
    <p:sldLayoutId id="2147483666" r:id="rId4"/>
    <p:sldLayoutId id="2147483667" r:id="rId5"/>
    <p:sldLayoutId id="2147483668" r:id="rId6"/>
    <p:sldLayoutId id="2147483669" r:id="rId7"/>
    <p:sldLayoutId id="2147483670" r:id="rId8"/>
    <p:sldLayoutId id="2147483671" r:id="rId9"/>
    <p:sldLayoutId id="2147483672" r:id="rId10"/>
    <p:sldLayoutId id="2147483673" r:id="rId11"/>
  </p:sldLayoutIdLst>
  <p:hf hdr="0"/>
  <p:txStyles>
    <p:titleStyle>
      <a:lvl1pPr algn="ctr" defTabSz="4572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457200" rtl="0" eaLnBrk="1" latinLnBrk="0" hangingPunct="1">
        <a:spcBef>
          <a:spcPct val="20000"/>
        </a:spcBef>
        <a:buFont typeface="Arial"/>
        <a:buChar char="•"/>
        <a:defRPr sz="3200" kern="120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sv-SE"/>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3" name="Platshållare för text 2"/>
          <p:cNvSpPr>
            <a:spLocks noGrp="1"/>
          </p:cNvSpPr>
          <p:nvPr>
            <p:ph type="body" idx="1"/>
          </p:nvPr>
        </p:nvSpPr>
        <p:spPr>
          <a:xfrm>
            <a:off x="593511" y="1964945"/>
            <a:ext cx="6536399" cy="4038981"/>
          </a:xfrm>
          <a:prstGeom prst="rect">
            <a:avLst/>
          </a:prstGeom>
        </p:spPr>
        <p:txBody>
          <a:bodyPr vert="horz" lIns="0" tIns="0" rIns="0" bIns="0" rtlCol="0">
            <a:noAutofit/>
          </a:bodyPr>
          <a:lstStyle/>
          <a:p>
            <a:pPr lvl="0"/>
            <a:r>
              <a:rPr lang="sv-SE" smtClean="0"/>
              <a:t>Klicka här för att ändra format på bakgrundstexten</a:t>
            </a:r>
          </a:p>
          <a:p>
            <a:pPr lvl="1"/>
            <a:r>
              <a:rPr lang="sv-SE" smtClean="0"/>
              <a:t>Nivå två</a:t>
            </a:r>
          </a:p>
          <a:p>
            <a:pPr lvl="2"/>
            <a:r>
              <a:rPr lang="sv-SE" smtClean="0"/>
              <a:t>Nivå tre</a:t>
            </a:r>
          </a:p>
          <a:p>
            <a:pPr lvl="3"/>
            <a:r>
              <a:rPr lang="sv-SE" smtClean="0"/>
              <a:t>Nivå fyra</a:t>
            </a:r>
          </a:p>
          <a:p>
            <a:pPr lvl="4"/>
            <a:r>
              <a:rPr lang="sv-SE" smtClean="0"/>
              <a:t>Nivå fem</a:t>
            </a:r>
            <a:endParaRPr lang="sv-SE"/>
          </a:p>
        </p:txBody>
      </p:sp>
      <p:sp>
        <p:nvSpPr>
          <p:cNvPr id="4" name="Platshållare för datum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rgbClr val="0094CA"/>
                </a:solidFill>
              </a:defRPr>
            </a:lvl1pPr>
          </a:lstStyle>
          <a:p>
            <a:fld id="{64DD356A-05C0-4661-BD85-91B68063E911}" type="datetime1">
              <a:rPr lang="sv-SE" smtClean="0">
                <a:latin typeface="Calibri"/>
              </a:rPr>
              <a:t>2018-03-10</a:t>
            </a:fld>
            <a:endParaRPr lang="sv-SE">
              <a:latin typeface="Calibri"/>
            </a:endParaRPr>
          </a:p>
        </p:txBody>
      </p:sp>
      <p:sp>
        <p:nvSpPr>
          <p:cNvPr id="5" name="Platshållare för sidfot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rgbClr val="0094CA"/>
                </a:solidFill>
              </a:defRPr>
            </a:lvl1pPr>
          </a:lstStyle>
          <a:p>
            <a:r>
              <a:rPr lang="en-US" smtClean="0">
                <a:latin typeface="Calibri"/>
              </a:rPr>
              <a:t>Confidential: For ESS internal restricted usage only</a:t>
            </a:r>
            <a:endParaRPr lang="sv-SE">
              <a:latin typeface="Calibri"/>
            </a:endParaRPr>
          </a:p>
        </p:txBody>
      </p:sp>
      <p:sp>
        <p:nvSpPr>
          <p:cNvPr id="6" name="Platshållare för bildnumm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rgbClr val="0094CA"/>
                </a:solidFill>
              </a:defRPr>
            </a:lvl1pPr>
          </a:lstStyle>
          <a:p>
            <a:fld id="{038C62C7-F79B-CD4A-A5DF-5683BBEC4A65}" type="slidenum">
              <a:rPr lang="sv-SE" smtClean="0">
                <a:latin typeface="Calibri"/>
              </a:rPr>
              <a:pPr/>
              <a:t>‹#›</a:t>
            </a:fld>
            <a:endParaRPr lang="sv-SE">
              <a:latin typeface="Calibri"/>
            </a:endParaRPr>
          </a:p>
        </p:txBody>
      </p:sp>
      <p:sp>
        <p:nvSpPr>
          <p:cNvPr id="7" name="Rektangel 6"/>
          <p:cNvSpPr/>
          <p:nvPr userDrawn="1"/>
        </p:nvSpPr>
        <p:spPr>
          <a:xfrm>
            <a:off x="0" y="0"/>
            <a:ext cx="9144000" cy="1434354"/>
          </a:xfrm>
          <a:prstGeom prst="rect">
            <a:avLst/>
          </a:prstGeom>
          <a:solidFill>
            <a:srgbClr val="0094CA"/>
          </a:solidFill>
          <a:ln>
            <a:noFill/>
          </a:ln>
          <a:effectLst/>
          <a:scene3d>
            <a:camera prst="orthographicFront"/>
            <a:lightRig rig="threePt" dir="t"/>
          </a:scene3d>
          <a:sp3d>
            <a:bevelT w="0"/>
          </a:sp3d>
        </p:spPr>
        <p:style>
          <a:lnRef idx="1">
            <a:schemeClr val="accent1"/>
          </a:lnRef>
          <a:fillRef idx="3">
            <a:schemeClr val="accent1"/>
          </a:fillRef>
          <a:effectRef idx="2">
            <a:schemeClr val="accent1"/>
          </a:effectRef>
          <a:fontRef idx="minor">
            <a:schemeClr val="lt1"/>
          </a:fontRef>
        </p:style>
        <p:txBody>
          <a:bodyPr rtlCol="0" anchor="ctr"/>
          <a:lstStyle/>
          <a:p>
            <a:pPr algn="ctr"/>
            <a:endParaRPr lang="sv-SE">
              <a:solidFill>
                <a:srgbClr val="0094CA"/>
              </a:solidFill>
              <a:latin typeface="Calibri"/>
            </a:endParaRPr>
          </a:p>
        </p:txBody>
      </p:sp>
      <p:pic>
        <p:nvPicPr>
          <p:cNvPr id="8" name="Bildobjekt 7" descr="ESS-vit-logga.png"/>
          <p:cNvPicPr>
            <a:picLocks noChangeAspect="1"/>
          </p:cNvPicPr>
          <p:nvPr userDrawn="1"/>
        </p:nvPicPr>
        <p:blipFill>
          <a:blip r:embed="rId18">
            <a:extLst>
              <a:ext uri="{28A0092B-C50C-407E-A947-70E740481C1C}">
                <a14:useLocalDpi xmlns:a14="http://schemas.microsoft.com/office/drawing/2010/main" val="0"/>
              </a:ext>
            </a:extLst>
          </a:blip>
          <a:stretch>
            <a:fillRect/>
          </a:stretch>
        </p:blipFill>
        <p:spPr>
          <a:xfrm>
            <a:off x="7326974" y="378759"/>
            <a:ext cx="1359826" cy="727507"/>
          </a:xfrm>
          <a:prstGeom prst="rect">
            <a:avLst/>
          </a:prstGeom>
        </p:spPr>
      </p:pic>
      <p:sp>
        <p:nvSpPr>
          <p:cNvPr id="11" name="Platshållare för rubrik 10"/>
          <p:cNvSpPr>
            <a:spLocks noGrp="1"/>
          </p:cNvSpPr>
          <p:nvPr>
            <p:ph type="title"/>
          </p:nvPr>
        </p:nvSpPr>
        <p:spPr>
          <a:xfrm>
            <a:off x="593512" y="-1"/>
            <a:ext cx="5762624" cy="1441451"/>
          </a:xfrm>
          <a:prstGeom prst="rect">
            <a:avLst/>
          </a:prstGeom>
        </p:spPr>
        <p:txBody>
          <a:bodyPr vert="horz" lIns="0" tIns="0" rIns="0" bIns="0" rtlCol="0" anchor="ctr">
            <a:noAutofit/>
          </a:bodyPr>
          <a:lstStyle/>
          <a:p>
            <a:r>
              <a:rPr lang="sv-SE" smtClean="0"/>
              <a:t>Klicka här för att ändra format</a:t>
            </a:r>
            <a:endParaRPr lang="sv-SE"/>
          </a:p>
        </p:txBody>
      </p:sp>
    </p:spTree>
    <p:extLst>
      <p:ext uri="{BB962C8B-B14F-4D97-AF65-F5344CB8AC3E}">
        <p14:creationId xmlns:p14="http://schemas.microsoft.com/office/powerpoint/2010/main" val="1937341887"/>
      </p:ext>
    </p:extLst>
  </p:cSld>
  <p:clrMap bg1="lt1" tx1="dk1" bg2="lt2" tx2="dk2" accent1="accent1" accent2="accent2" accent3="accent3" accent4="accent4" accent5="accent5" accent6="accent6" hlink="hlink" folHlink="folHlink"/>
  <p:sldLayoutIdLst>
    <p:sldLayoutId id="2147483678" r:id="rId1"/>
    <p:sldLayoutId id="2147483679" r:id="rId2"/>
    <p:sldLayoutId id="2147483680" r:id="rId3"/>
    <p:sldLayoutId id="2147483681" r:id="rId4"/>
    <p:sldLayoutId id="2147483682" r:id="rId5"/>
    <p:sldLayoutId id="2147483683" r:id="rId6"/>
    <p:sldLayoutId id="2147483684" r:id="rId7"/>
    <p:sldLayoutId id="2147483685" r:id="rId8"/>
    <p:sldLayoutId id="2147483686" r:id="rId9"/>
    <p:sldLayoutId id="2147483687" r:id="rId10"/>
    <p:sldLayoutId id="2147483688" r:id="rId11"/>
    <p:sldLayoutId id="2147483689" r:id="rId12"/>
    <p:sldLayoutId id="2147483690" r:id="rId13"/>
    <p:sldLayoutId id="2147483691" r:id="rId14"/>
    <p:sldLayoutId id="2147483692" r:id="rId15"/>
    <p:sldLayoutId id="2147483693" r:id="rId16"/>
  </p:sldLayoutIdLst>
  <p:hf hdr="0"/>
  <p:txStyles>
    <p:titleStyle>
      <a:lvl1pPr algn="l" defTabSz="457200" rtl="0" eaLnBrk="1" latinLnBrk="0" hangingPunct="1">
        <a:spcBef>
          <a:spcPct val="0"/>
        </a:spcBef>
        <a:buNone/>
        <a:defRPr sz="2800" kern="1200">
          <a:solidFill>
            <a:schemeClr val="bg1"/>
          </a:solidFill>
          <a:latin typeface="+mj-lt"/>
          <a:ea typeface="+mj-ea"/>
          <a:cs typeface="+mj-cs"/>
        </a:defRPr>
      </a:lvl1pPr>
    </p:titleStyle>
    <p:bodyStyle>
      <a:lvl1pPr marL="0" indent="0" algn="l" defTabSz="457200" rtl="0" eaLnBrk="1" latinLnBrk="0" hangingPunct="1">
        <a:lnSpc>
          <a:spcPts val="2400"/>
        </a:lnSpc>
        <a:spcBef>
          <a:spcPct val="20000"/>
        </a:spcBef>
        <a:spcAft>
          <a:spcPts val="1200"/>
        </a:spcAft>
        <a:buFont typeface="Wingdings" charset="2"/>
        <a:buNone/>
        <a:defRPr sz="2000" kern="1200">
          <a:solidFill>
            <a:srgbClr val="0094CA"/>
          </a:solidFill>
          <a:latin typeface="+mn-lt"/>
          <a:ea typeface="+mn-ea"/>
          <a:cs typeface="+mn-cs"/>
        </a:defRPr>
      </a:lvl1pPr>
      <a:lvl2pPr marL="457200" indent="0" algn="l" defTabSz="457200" rtl="0" eaLnBrk="1" latinLnBrk="0" hangingPunct="1">
        <a:spcBef>
          <a:spcPct val="20000"/>
        </a:spcBef>
        <a:buFont typeface="Wingdings" charset="2"/>
        <a:buNone/>
        <a:defRPr sz="2000" kern="1200">
          <a:solidFill>
            <a:srgbClr val="0094CA"/>
          </a:solidFill>
          <a:latin typeface="+mn-lt"/>
          <a:ea typeface="+mn-ea"/>
          <a:cs typeface="+mn-cs"/>
        </a:defRPr>
      </a:lvl2pPr>
      <a:lvl3pPr marL="914400" indent="0" algn="l" defTabSz="457200" rtl="0" eaLnBrk="1" latinLnBrk="0" hangingPunct="1">
        <a:spcBef>
          <a:spcPct val="20000"/>
        </a:spcBef>
        <a:buFont typeface="Wingdings" charset="2"/>
        <a:buNone/>
        <a:defRPr sz="2000" kern="1200">
          <a:solidFill>
            <a:srgbClr val="0094CA"/>
          </a:solidFill>
          <a:latin typeface="+mn-lt"/>
          <a:ea typeface="+mn-ea"/>
          <a:cs typeface="+mn-cs"/>
        </a:defRPr>
      </a:lvl3pPr>
      <a:lvl4pPr marL="1371600" indent="0" algn="l" defTabSz="457200" rtl="0" eaLnBrk="1" latinLnBrk="0" hangingPunct="1">
        <a:spcBef>
          <a:spcPct val="20000"/>
        </a:spcBef>
        <a:buFont typeface="Wingdings" charset="2"/>
        <a:buNone/>
        <a:defRPr sz="2000" kern="1200">
          <a:solidFill>
            <a:srgbClr val="0094CA"/>
          </a:solidFill>
          <a:latin typeface="+mn-lt"/>
          <a:ea typeface="+mn-ea"/>
          <a:cs typeface="+mn-cs"/>
        </a:defRPr>
      </a:lvl4pPr>
      <a:lvl5pPr marL="1828800" indent="0" algn="l" defTabSz="457200" rtl="0" eaLnBrk="1" latinLnBrk="0" hangingPunct="1">
        <a:spcBef>
          <a:spcPct val="20000"/>
        </a:spcBef>
        <a:buFont typeface="Wingdings" charset="2"/>
        <a:buNone/>
        <a:defRPr sz="2000" kern="1200">
          <a:solidFill>
            <a:srgbClr val="0094CA"/>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sv-SE"/>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3.jpg"/><Relationship Id="rId2" Type="http://schemas.openxmlformats.org/officeDocument/2006/relationships/hyperlink" Target="http://www.europeanspallationsource.se/" TargetMode="External"/><Relationship Id="rId1" Type="http://schemas.openxmlformats.org/officeDocument/2006/relationships/slideLayout" Target="../slideLayouts/slideLayout27.xml"/><Relationship Id="rId5" Type="http://schemas.openxmlformats.org/officeDocument/2006/relationships/image" Target="../media/image4.jpg"/><Relationship Id="rId4" Type="http://schemas.openxmlformats.org/officeDocument/2006/relationships/image" Target="../media/image1.png"/></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16.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16.xml"/></Relationships>
</file>

<file path=ppt/slides/_rels/slide4.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5.png"/><Relationship Id="rId1" Type="http://schemas.openxmlformats.org/officeDocument/2006/relationships/slideLayout" Target="../slideLayouts/slideLayout16.xml"/><Relationship Id="rId4" Type="http://schemas.openxmlformats.org/officeDocument/2006/relationships/image" Target="../media/image7.png"/></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16.xml"/></Relationships>
</file>

<file path=ppt/slides/_rels/slide6.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image" Target="../media/image8.png"/><Relationship Id="rId1" Type="http://schemas.openxmlformats.org/officeDocument/2006/relationships/slideLayout" Target="../slideLayouts/slideLayout16.xml"/><Relationship Id="rId5" Type="http://schemas.openxmlformats.org/officeDocument/2006/relationships/image" Target="../media/image11.png"/><Relationship Id="rId4" Type="http://schemas.openxmlformats.org/officeDocument/2006/relationships/image" Target="../media/image10.png"/></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16.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16.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16.xml"/></Relationships>
</file>

<file path=ppt/slides/_rels/slide10.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image" Target="../media/image12.jpg"/><Relationship Id="rId1" Type="http://schemas.openxmlformats.org/officeDocument/2006/relationships/slideLayout" Target="../slideLayouts/slideLayout16.xml"/></Relationships>
</file>

<file path=ppt/slides/_rels/slide11.xml.rels><?xml version="1.0" encoding="UTF-8" standalone="yes"?>
<Relationships xmlns="http://schemas.openxmlformats.org/package/2006/relationships"><Relationship Id="rId2" Type="http://schemas.openxmlformats.org/officeDocument/2006/relationships/image" Target="../media/image11.png"/><Relationship Id="rId1" Type="http://schemas.openxmlformats.org/officeDocument/2006/relationships/slideLayout" Target="../slideLayouts/slideLayout16.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16.xml"/></Relationships>
</file>

<file path=ppt/slides/_rels/slide13.xml.rels><?xml version="1.0" encoding="UTF-8" standalone="yes"?>
<Relationships xmlns="http://schemas.openxmlformats.org/package/2006/relationships"><Relationship Id="rId2" Type="http://schemas.openxmlformats.org/officeDocument/2006/relationships/image" Target="../media/image14.png"/><Relationship Id="rId1" Type="http://schemas.openxmlformats.org/officeDocument/2006/relationships/slideLayout" Target="../slideLayouts/slideLayout16.xml"/></Relationships>
</file>

<file path=ppt/slides/_rels/slide14.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15.png"/><Relationship Id="rId1" Type="http://schemas.openxmlformats.org/officeDocument/2006/relationships/slideLayout" Target="../slideLayouts/slideLayout16.xml"/><Relationship Id="rId4" Type="http://schemas.openxmlformats.org/officeDocument/2006/relationships/image" Target="../media/image7.png"/></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16.xml"/></Relationships>
</file>

<file path=ppt/slides/_rels/slide16.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image" Target="../media/image16.png"/><Relationship Id="rId1" Type="http://schemas.openxmlformats.org/officeDocument/2006/relationships/slideLayout" Target="../slideLayouts/slideLayout16.xml"/><Relationship Id="rId4" Type="http://schemas.openxmlformats.org/officeDocument/2006/relationships/image" Target="../media/image18.png"/></Relationships>
</file>

<file path=ppt/slides/_rels/slide17.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image" Target="../media/image16.png"/><Relationship Id="rId1" Type="http://schemas.openxmlformats.org/officeDocument/2006/relationships/slideLayout" Target="../slideLayouts/slideLayout16.xml"/><Relationship Id="rId4" Type="http://schemas.openxmlformats.org/officeDocument/2006/relationships/image" Target="../media/image18.png"/></Relationships>
</file>

<file path=ppt/slides/_rels/slide18.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image" Target="../media/image16.png"/><Relationship Id="rId1" Type="http://schemas.openxmlformats.org/officeDocument/2006/relationships/slideLayout" Target="../slideLayouts/slideLayout16.xml"/><Relationship Id="rId4" Type="http://schemas.openxmlformats.org/officeDocument/2006/relationships/image" Target="../media/image18.png"/></Relationships>
</file>

<file path=ppt/slides/_rels/slide19.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image" Target="../media/image16.png"/><Relationship Id="rId1" Type="http://schemas.openxmlformats.org/officeDocument/2006/relationships/slideLayout" Target="../slideLayouts/slideLayout16.xml"/><Relationship Id="rId4" Type="http://schemas.openxmlformats.org/officeDocument/2006/relationships/image" Target="../media/image18.png"/></Relationships>
</file>

<file path=ppt/slides/_rels/slide20.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image" Target="../media/image16.png"/><Relationship Id="rId1" Type="http://schemas.openxmlformats.org/officeDocument/2006/relationships/slideLayout" Target="../slideLayouts/slideLayout16.xml"/><Relationship Id="rId4" Type="http://schemas.openxmlformats.org/officeDocument/2006/relationships/image" Target="../media/image18.png"/></Relationships>
</file>

<file path=ppt/slides/_rels/slide21.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image" Target="../media/image16.png"/><Relationship Id="rId1" Type="http://schemas.openxmlformats.org/officeDocument/2006/relationships/slideLayout" Target="../slideLayouts/slideLayout16.xml"/><Relationship Id="rId4" Type="http://schemas.openxmlformats.org/officeDocument/2006/relationships/image" Target="../media/image18.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0" y="1412777"/>
            <a:ext cx="9144000" cy="5445224"/>
          </a:xfrm>
          <a:prstGeom prst="rect">
            <a:avLst/>
          </a:prstGeom>
          <a:solidFill>
            <a:srgbClr val="00A1DA"/>
          </a:solidFill>
          <a:ln>
            <a:no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8" name="textruta 3"/>
          <p:cNvSpPr txBox="1"/>
          <p:nvPr/>
        </p:nvSpPr>
        <p:spPr>
          <a:xfrm>
            <a:off x="0" y="5274120"/>
            <a:ext cx="9144000" cy="1434239"/>
          </a:xfrm>
          <a:prstGeom prst="rect">
            <a:avLst/>
          </a:prstGeom>
          <a:noFill/>
        </p:spPr>
        <p:txBody>
          <a:bodyPr wrap="square" rtlCol="0">
            <a:spAutoFit/>
          </a:bodyPr>
          <a:lstStyle/>
          <a:p>
            <a:pPr algn="ctr"/>
            <a:r>
              <a:rPr lang="en-GB" sz="2400" dirty="0" smtClean="0">
                <a:solidFill>
                  <a:srgbClr val="FFFFFF"/>
                </a:solidFill>
              </a:rPr>
              <a:t>Carlos A. Martins</a:t>
            </a:r>
          </a:p>
          <a:p>
            <a:pPr algn="ctr"/>
            <a:r>
              <a:rPr lang="en-GB" sz="2000" dirty="0" smtClean="0">
                <a:solidFill>
                  <a:srgbClr val="FFFFFF"/>
                </a:solidFill>
              </a:rPr>
              <a:t>ESS – Accelerator Division - RF Electrical Power Systems</a:t>
            </a:r>
          </a:p>
          <a:p>
            <a:pPr algn="ctr">
              <a:lnSpc>
                <a:spcPct val="120000"/>
              </a:lnSpc>
            </a:pPr>
            <a:r>
              <a:rPr lang="en-GB" dirty="0" smtClean="0">
                <a:solidFill>
                  <a:srgbClr val="FFFFFF"/>
                </a:solidFill>
                <a:hlinkClick r:id="rId2"/>
              </a:rPr>
              <a:t>www.europeanspallationsource.se</a:t>
            </a:r>
            <a:endParaRPr lang="en-GB" dirty="0" smtClean="0">
              <a:solidFill>
                <a:srgbClr val="FFFFFF"/>
              </a:solidFill>
            </a:endParaRPr>
          </a:p>
          <a:p>
            <a:pPr algn="ctr">
              <a:lnSpc>
                <a:spcPct val="120000"/>
              </a:lnSpc>
            </a:pPr>
            <a:r>
              <a:rPr lang="en-GB" dirty="0" smtClean="0">
                <a:solidFill>
                  <a:srgbClr val="FFFFFF"/>
                </a:solidFill>
              </a:rPr>
              <a:t>Critical Design Review on 660kVA klystron modulators for RFQ/DTL and </a:t>
            </a:r>
            <a:r>
              <a:rPr lang="en-GB" dirty="0" err="1" smtClean="0">
                <a:solidFill>
                  <a:srgbClr val="FFFFFF"/>
                </a:solidFill>
              </a:rPr>
              <a:t>MBeta</a:t>
            </a:r>
            <a:endParaRPr lang="en-GB" dirty="0" smtClean="0">
              <a:solidFill>
                <a:srgbClr val="FFFFFF"/>
              </a:solidFill>
            </a:endParaRPr>
          </a:p>
        </p:txBody>
      </p:sp>
      <p:pic>
        <p:nvPicPr>
          <p:cNvPr id="5" name="Picture 4"/>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27000" y="246617"/>
            <a:ext cx="5706219" cy="3801533"/>
          </a:xfrm>
          <a:prstGeom prst="rect">
            <a:avLst/>
          </a:prstGeom>
        </p:spPr>
      </p:pic>
      <p:sp>
        <p:nvSpPr>
          <p:cNvPr id="7" name="textruta 6"/>
          <p:cNvSpPr txBox="1"/>
          <p:nvPr/>
        </p:nvSpPr>
        <p:spPr>
          <a:xfrm>
            <a:off x="245534" y="4172483"/>
            <a:ext cx="8619066" cy="477054"/>
          </a:xfrm>
          <a:prstGeom prst="rect">
            <a:avLst/>
          </a:prstGeom>
          <a:noFill/>
        </p:spPr>
        <p:txBody>
          <a:bodyPr wrap="square" rtlCol="0">
            <a:spAutoFit/>
          </a:bodyPr>
          <a:lstStyle/>
          <a:p>
            <a:pPr marL="57150" algn="ctr"/>
            <a:r>
              <a:rPr lang="en-US" sz="2500" b="1" dirty="0" smtClean="0">
                <a:solidFill>
                  <a:schemeClr val="bg1"/>
                </a:solidFill>
                <a:latin typeface="Arial"/>
                <a:ea typeface="ＭＳ Ｐゴシック" charset="0"/>
                <a:cs typeface="Arial"/>
                <a:sym typeface="Helvetica" charset="0"/>
              </a:rPr>
              <a:t>S5 – Interfaces</a:t>
            </a:r>
          </a:p>
        </p:txBody>
      </p:sp>
      <p:pic>
        <p:nvPicPr>
          <p:cNvPr id="9" name="Bildobjekt 5" descr="ESS-vit-logga.pn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6620412" y="161950"/>
            <a:ext cx="2082800" cy="1114297"/>
          </a:xfrm>
          <a:prstGeom prst="rect">
            <a:avLst/>
          </a:prstGeom>
          <a:solidFill>
            <a:srgbClr val="00A1DA"/>
          </a:solidFill>
        </p:spPr>
      </p:pic>
      <p:pic>
        <p:nvPicPr>
          <p:cNvPr id="3" name="Picture 2"/>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6620412" y="164778"/>
            <a:ext cx="2319330" cy="1247999"/>
          </a:xfrm>
          <a:prstGeom prst="rect">
            <a:avLst/>
          </a:prstGeom>
        </p:spPr>
      </p:pic>
    </p:spTree>
    <p:extLst>
      <p:ext uri="{BB962C8B-B14F-4D97-AF65-F5344CB8AC3E}">
        <p14:creationId xmlns:p14="http://schemas.microsoft.com/office/powerpoint/2010/main" val="1022337246"/>
      </p:ext>
    </p:extLst>
  </p:cSld>
  <p:clrMapOvr>
    <a:masterClrMapping/>
  </p:clrMapOvr>
  <mc:AlternateContent xmlns:mc="http://schemas.openxmlformats.org/markup-compatibility/2006" xmlns:p14="http://schemas.microsoft.com/office/powerpoint/2010/main">
    <mc:Choice Requires="p14">
      <p:transition p14:dur="0"/>
    </mc:Choice>
    <mc:Fallback xmlns="">
      <p:transition xmlns:p14="http://schemas.microsoft.com/office/powerpoint/2010/main"/>
    </mc:Fallback>
  </mc:AlternateContent>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1"/>
          <p:cNvSpPr txBox="1">
            <a:spLocks/>
          </p:cNvSpPr>
          <p:nvPr/>
        </p:nvSpPr>
        <p:spPr>
          <a:xfrm>
            <a:off x="262467" y="272796"/>
            <a:ext cx="7069666" cy="768617"/>
          </a:xfrm>
          <a:prstGeom prst="rect">
            <a:avLst/>
          </a:prstGeom>
        </p:spPr>
        <p:txBody>
          <a:bodyPr vert="horz" lIns="91440" tIns="45720" rIns="91440" bIns="45720" rtlCol="0" anchor="ctr">
            <a:noAutofit/>
          </a:bodyPr>
          <a:lstStyle>
            <a:lvl1pPr algn="ctr" defTabSz="457200" rtl="0" eaLnBrk="1" latinLnBrk="0" hangingPunct="1">
              <a:spcBef>
                <a:spcPct val="0"/>
              </a:spcBef>
              <a:buNone/>
              <a:defRPr sz="4200" b="1" i="0" u="none" kern="1200">
                <a:solidFill>
                  <a:srgbClr val="006585"/>
                </a:solidFill>
                <a:latin typeface="Arial"/>
                <a:ea typeface="+mj-ea"/>
                <a:cs typeface="+mj-cs"/>
              </a:defRPr>
            </a:lvl1pPr>
          </a:lstStyle>
          <a:p>
            <a:pPr algn="l"/>
            <a:r>
              <a:rPr lang="en-US" sz="2500" dirty="0" smtClean="0">
                <a:solidFill>
                  <a:schemeClr val="bg1"/>
                </a:solidFill>
                <a:latin typeface="Aharoni" panose="02010803020104030203" pitchFamily="2" charset="-79"/>
                <a:cs typeface="Aharoni" panose="02010803020104030203" pitchFamily="2" charset="-79"/>
              </a:rPr>
              <a:t>Interfaces to Conventional Power (CNPW)</a:t>
            </a:r>
          </a:p>
        </p:txBody>
      </p:sp>
      <p:sp>
        <p:nvSpPr>
          <p:cNvPr id="13" name="Rectangle 9"/>
          <p:cNvSpPr>
            <a:spLocks noChangeArrowheads="1"/>
          </p:cNvSpPr>
          <p:nvPr/>
        </p:nvSpPr>
        <p:spPr bwMode="auto">
          <a:xfrm>
            <a:off x="0" y="0"/>
            <a:ext cx="91440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US"/>
          </a:p>
        </p:txBody>
      </p:sp>
      <p:sp>
        <p:nvSpPr>
          <p:cNvPr id="14" name="Rectangle 15"/>
          <p:cNvSpPr>
            <a:spLocks noChangeArrowheads="1"/>
          </p:cNvSpPr>
          <p:nvPr/>
        </p:nvSpPr>
        <p:spPr bwMode="auto">
          <a:xfrm>
            <a:off x="0" y="457200"/>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US"/>
          </a:p>
        </p:txBody>
      </p:sp>
      <p:sp>
        <p:nvSpPr>
          <p:cNvPr id="25" name="TextBox 24"/>
          <p:cNvSpPr txBox="1"/>
          <p:nvPr/>
        </p:nvSpPr>
        <p:spPr>
          <a:xfrm>
            <a:off x="131232" y="1483559"/>
            <a:ext cx="9012767" cy="4247317"/>
          </a:xfrm>
          <a:prstGeom prst="rect">
            <a:avLst/>
          </a:prstGeom>
          <a:noFill/>
        </p:spPr>
        <p:txBody>
          <a:bodyPr wrap="square" rtlCol="0">
            <a:spAutoFit/>
          </a:bodyPr>
          <a:lstStyle/>
          <a:p>
            <a:pPr marL="285750" indent="-285750">
              <a:buFont typeface="Wingdings" panose="05000000000000000000" pitchFamily="2" charset="2"/>
              <a:buChar char="Ø"/>
            </a:pPr>
            <a:r>
              <a:rPr lang="en-GB" b="1" dirty="0" smtClean="0">
                <a:solidFill>
                  <a:schemeClr val="accent1">
                    <a:lumMod val="75000"/>
                  </a:schemeClr>
                </a:solidFill>
              </a:rPr>
              <a:t>  </a:t>
            </a:r>
            <a:r>
              <a:rPr lang="en-GB" b="1" u="sng" dirty="0">
                <a:solidFill>
                  <a:schemeClr val="accent1">
                    <a:lumMod val="75000"/>
                  </a:schemeClr>
                </a:solidFill>
              </a:rPr>
              <a:t>AC mains supply conditions (CNPW)</a:t>
            </a:r>
            <a:endParaRPr lang="en-US" b="1" dirty="0">
              <a:solidFill>
                <a:schemeClr val="accent1">
                  <a:lumMod val="75000"/>
                </a:schemeClr>
              </a:solidFill>
            </a:endParaRPr>
          </a:p>
          <a:p>
            <a:r>
              <a:rPr lang="en-US" b="1" dirty="0">
                <a:solidFill>
                  <a:schemeClr val="accent1">
                    <a:lumMod val="75000"/>
                  </a:schemeClr>
                </a:solidFill>
              </a:rPr>
              <a:t>The klystron modulator will comply with the following mains supply conditions, both on the AC power port and AC control port:</a:t>
            </a:r>
          </a:p>
          <a:p>
            <a:pPr marL="285750" lvl="0" indent="-285750" fontAlgn="base">
              <a:buFont typeface="Arial" panose="020B0604020202020204" pitchFamily="34" charset="0"/>
              <a:buChar char="•"/>
            </a:pPr>
            <a:r>
              <a:rPr lang="en-US" b="1" dirty="0">
                <a:solidFill>
                  <a:schemeClr val="accent1">
                    <a:lumMod val="75000"/>
                  </a:schemeClr>
                </a:solidFill>
              </a:rPr>
              <a:t>Nominal </a:t>
            </a:r>
            <a:r>
              <a:rPr lang="en-US" b="1" dirty="0" smtClean="0">
                <a:solidFill>
                  <a:schemeClr val="accent1">
                    <a:lumMod val="75000"/>
                  </a:schemeClr>
                </a:solidFill>
              </a:rPr>
              <a:t>values, </a:t>
            </a:r>
            <a:r>
              <a:rPr lang="en-US" b="1" dirty="0">
                <a:solidFill>
                  <a:schemeClr val="accent1">
                    <a:lumMod val="75000"/>
                  </a:schemeClr>
                </a:solidFill>
              </a:rPr>
              <a:t>power port:	600 V AC, 50 </a:t>
            </a:r>
            <a:r>
              <a:rPr lang="en-US" b="1" dirty="0" smtClean="0">
                <a:solidFill>
                  <a:schemeClr val="accent1">
                    <a:lumMod val="75000"/>
                  </a:schemeClr>
                </a:solidFill>
              </a:rPr>
              <a:t>Hz, 660kVA, 3P + PE, TNS </a:t>
            </a:r>
            <a:r>
              <a:rPr lang="en-US" b="1" dirty="0" err="1" smtClean="0">
                <a:solidFill>
                  <a:schemeClr val="accent1">
                    <a:lumMod val="75000"/>
                  </a:schemeClr>
                </a:solidFill>
              </a:rPr>
              <a:t>earthing</a:t>
            </a:r>
            <a:r>
              <a:rPr lang="en-US" b="1" dirty="0" smtClean="0">
                <a:solidFill>
                  <a:schemeClr val="accent1">
                    <a:lumMod val="75000"/>
                  </a:schemeClr>
                </a:solidFill>
              </a:rPr>
              <a:t> system;</a:t>
            </a:r>
            <a:endParaRPr lang="en-US" b="1" dirty="0">
              <a:solidFill>
                <a:schemeClr val="accent1">
                  <a:lumMod val="75000"/>
                </a:schemeClr>
              </a:solidFill>
            </a:endParaRPr>
          </a:p>
          <a:p>
            <a:pPr marL="285750" indent="-285750" fontAlgn="base">
              <a:buFont typeface="Arial" panose="020B0604020202020204" pitchFamily="34" charset="0"/>
              <a:buChar char="•"/>
            </a:pPr>
            <a:r>
              <a:rPr lang="en-US" b="1" dirty="0">
                <a:solidFill>
                  <a:schemeClr val="accent1">
                    <a:lumMod val="75000"/>
                  </a:schemeClr>
                </a:solidFill>
              </a:rPr>
              <a:t>Nominal </a:t>
            </a:r>
            <a:r>
              <a:rPr lang="en-US" b="1" dirty="0" smtClean="0">
                <a:solidFill>
                  <a:schemeClr val="accent1">
                    <a:lumMod val="75000"/>
                  </a:schemeClr>
                </a:solidFill>
              </a:rPr>
              <a:t>values, </a:t>
            </a:r>
            <a:r>
              <a:rPr lang="en-US" b="1" dirty="0">
                <a:solidFill>
                  <a:schemeClr val="accent1">
                    <a:lumMod val="75000"/>
                  </a:schemeClr>
                </a:solidFill>
              </a:rPr>
              <a:t>control port:	400 V AC, 50 </a:t>
            </a:r>
            <a:r>
              <a:rPr lang="en-US" b="1" dirty="0" smtClean="0">
                <a:solidFill>
                  <a:schemeClr val="accent1">
                    <a:lumMod val="75000"/>
                  </a:schemeClr>
                </a:solidFill>
              </a:rPr>
              <a:t>Hz, 2kVA, 3P </a:t>
            </a:r>
            <a:r>
              <a:rPr lang="en-US" b="1" dirty="0">
                <a:solidFill>
                  <a:schemeClr val="accent1">
                    <a:lumMod val="75000"/>
                  </a:schemeClr>
                </a:solidFill>
              </a:rPr>
              <a:t>+ </a:t>
            </a:r>
            <a:r>
              <a:rPr lang="en-US" b="1" dirty="0" smtClean="0">
                <a:solidFill>
                  <a:schemeClr val="accent1">
                    <a:lumMod val="75000"/>
                  </a:schemeClr>
                </a:solidFill>
              </a:rPr>
              <a:t>N + PE</a:t>
            </a:r>
            <a:r>
              <a:rPr lang="en-US" b="1" dirty="0">
                <a:solidFill>
                  <a:schemeClr val="accent1">
                    <a:lumMod val="75000"/>
                  </a:schemeClr>
                </a:solidFill>
              </a:rPr>
              <a:t>, TNS </a:t>
            </a:r>
            <a:r>
              <a:rPr lang="en-US" b="1" dirty="0" err="1">
                <a:solidFill>
                  <a:schemeClr val="accent1">
                    <a:lumMod val="75000"/>
                  </a:schemeClr>
                </a:solidFill>
              </a:rPr>
              <a:t>earthing</a:t>
            </a:r>
            <a:r>
              <a:rPr lang="en-US" b="1" dirty="0">
                <a:solidFill>
                  <a:schemeClr val="accent1">
                    <a:lumMod val="75000"/>
                  </a:schemeClr>
                </a:solidFill>
              </a:rPr>
              <a:t> </a:t>
            </a:r>
            <a:r>
              <a:rPr lang="en-US" b="1" dirty="0" smtClean="0">
                <a:solidFill>
                  <a:schemeClr val="accent1">
                    <a:lumMod val="75000"/>
                  </a:schemeClr>
                </a:solidFill>
              </a:rPr>
              <a:t>system</a:t>
            </a:r>
            <a:r>
              <a:rPr lang="en-US" b="1" dirty="0">
                <a:solidFill>
                  <a:schemeClr val="accent1">
                    <a:lumMod val="75000"/>
                  </a:schemeClr>
                </a:solidFill>
              </a:rPr>
              <a:t>;</a:t>
            </a:r>
          </a:p>
          <a:p>
            <a:pPr marL="285750" lvl="0" indent="-285750" fontAlgn="base">
              <a:buFont typeface="Arial" panose="020B0604020202020204" pitchFamily="34" charset="0"/>
              <a:buChar char="•"/>
            </a:pPr>
            <a:endParaRPr lang="en-US" b="1" dirty="0">
              <a:solidFill>
                <a:schemeClr val="accent1">
                  <a:lumMod val="75000"/>
                </a:schemeClr>
              </a:solidFill>
            </a:endParaRPr>
          </a:p>
          <a:p>
            <a:pPr marL="285750" lvl="0" indent="-285750" fontAlgn="base">
              <a:buFont typeface="Arial" panose="020B0604020202020204" pitchFamily="34" charset="0"/>
              <a:buChar char="•"/>
            </a:pPr>
            <a:r>
              <a:rPr lang="en-US" b="1" dirty="0" smtClean="0">
                <a:solidFill>
                  <a:schemeClr val="accent1">
                    <a:lumMod val="75000"/>
                  </a:schemeClr>
                </a:solidFill>
              </a:rPr>
              <a:t>Max. operating </a:t>
            </a:r>
            <a:r>
              <a:rPr lang="en-US" b="1" dirty="0">
                <a:solidFill>
                  <a:schemeClr val="accent1">
                    <a:lumMod val="75000"/>
                  </a:schemeClr>
                </a:solidFill>
              </a:rPr>
              <a:t>variations, step changes, permanent:	± 10 %</a:t>
            </a:r>
          </a:p>
          <a:p>
            <a:pPr marL="285750" lvl="0" indent="-285750" fontAlgn="base">
              <a:buFont typeface="Arial" panose="020B0604020202020204" pitchFamily="34" charset="0"/>
              <a:buChar char="•"/>
            </a:pPr>
            <a:r>
              <a:rPr lang="en-US" b="1" dirty="0" smtClean="0">
                <a:solidFill>
                  <a:schemeClr val="accent1">
                    <a:lumMod val="75000"/>
                  </a:schemeClr>
                </a:solidFill>
              </a:rPr>
              <a:t>Max. phase </a:t>
            </a:r>
            <a:r>
              <a:rPr lang="en-US" b="1" dirty="0">
                <a:solidFill>
                  <a:schemeClr val="accent1">
                    <a:lumMod val="75000"/>
                  </a:schemeClr>
                </a:solidFill>
              </a:rPr>
              <a:t>imbalance:	</a:t>
            </a:r>
            <a:r>
              <a:rPr lang="en-US" b="1" dirty="0" smtClean="0">
                <a:solidFill>
                  <a:schemeClr val="accent1">
                    <a:lumMod val="75000"/>
                  </a:schemeClr>
                </a:solidFill>
              </a:rPr>
              <a:t>				± </a:t>
            </a:r>
            <a:r>
              <a:rPr lang="en-US" b="1" dirty="0">
                <a:solidFill>
                  <a:schemeClr val="accent1">
                    <a:lumMod val="75000"/>
                  </a:schemeClr>
                </a:solidFill>
              </a:rPr>
              <a:t>1.5 %</a:t>
            </a:r>
          </a:p>
          <a:p>
            <a:pPr marL="285750" lvl="0" indent="-285750" fontAlgn="base">
              <a:buFont typeface="Arial" panose="020B0604020202020204" pitchFamily="34" charset="0"/>
              <a:buChar char="•"/>
            </a:pPr>
            <a:r>
              <a:rPr lang="en-US" b="1" dirty="0" smtClean="0">
                <a:solidFill>
                  <a:schemeClr val="accent1">
                    <a:lumMod val="75000"/>
                  </a:schemeClr>
                </a:solidFill>
              </a:rPr>
              <a:t>Max. </a:t>
            </a:r>
            <a:r>
              <a:rPr lang="en-US" b="1" dirty="0">
                <a:solidFill>
                  <a:schemeClr val="accent1">
                    <a:lumMod val="75000"/>
                  </a:schemeClr>
                </a:solidFill>
              </a:rPr>
              <a:t>total harmonic voltage-distortion:	</a:t>
            </a:r>
            <a:r>
              <a:rPr lang="en-US" b="1" dirty="0" smtClean="0">
                <a:solidFill>
                  <a:schemeClr val="accent1">
                    <a:lumMod val="75000"/>
                  </a:schemeClr>
                </a:solidFill>
              </a:rPr>
              <a:t>	10</a:t>
            </a:r>
            <a:r>
              <a:rPr lang="en-US" b="1" dirty="0">
                <a:solidFill>
                  <a:schemeClr val="accent1">
                    <a:lumMod val="75000"/>
                  </a:schemeClr>
                </a:solidFill>
              </a:rPr>
              <a:t>% </a:t>
            </a:r>
            <a:r>
              <a:rPr lang="en-US" b="1" dirty="0" err="1">
                <a:solidFill>
                  <a:schemeClr val="accent1">
                    <a:lumMod val="75000"/>
                  </a:schemeClr>
                </a:solidFill>
              </a:rPr>
              <a:t>r.m.s</a:t>
            </a:r>
            <a:r>
              <a:rPr lang="en-US" b="1" dirty="0">
                <a:solidFill>
                  <a:schemeClr val="accent1">
                    <a:lumMod val="75000"/>
                  </a:schemeClr>
                </a:solidFill>
              </a:rPr>
              <a:t>.</a:t>
            </a:r>
          </a:p>
          <a:p>
            <a:pPr marL="285750" lvl="0" indent="-285750" fontAlgn="base">
              <a:buFont typeface="Arial" panose="020B0604020202020204" pitchFamily="34" charset="0"/>
              <a:buChar char="•"/>
            </a:pPr>
            <a:r>
              <a:rPr lang="en-US" b="1" dirty="0" smtClean="0">
                <a:solidFill>
                  <a:schemeClr val="accent1">
                    <a:lumMod val="75000"/>
                  </a:schemeClr>
                </a:solidFill>
              </a:rPr>
              <a:t>Max. Frequency </a:t>
            </a:r>
            <a:r>
              <a:rPr lang="en-US" b="1" dirty="0">
                <a:solidFill>
                  <a:schemeClr val="accent1">
                    <a:lumMod val="75000"/>
                  </a:schemeClr>
                </a:solidFill>
              </a:rPr>
              <a:t>variation:	</a:t>
            </a:r>
            <a:r>
              <a:rPr lang="en-US" b="1" dirty="0" smtClean="0">
                <a:solidFill>
                  <a:schemeClr val="accent1">
                    <a:lumMod val="75000"/>
                  </a:schemeClr>
                </a:solidFill>
              </a:rPr>
              <a:t>			± </a:t>
            </a:r>
            <a:r>
              <a:rPr lang="en-US" b="1" dirty="0">
                <a:solidFill>
                  <a:schemeClr val="accent1">
                    <a:lumMod val="75000"/>
                  </a:schemeClr>
                </a:solidFill>
              </a:rPr>
              <a:t>0.5%</a:t>
            </a:r>
          </a:p>
          <a:p>
            <a:pPr marL="285750" lvl="0" indent="-285750" fontAlgn="base">
              <a:buFont typeface="Arial" panose="020B0604020202020204" pitchFamily="34" charset="0"/>
              <a:buChar char="•"/>
            </a:pPr>
            <a:r>
              <a:rPr lang="en-US" b="1" dirty="0">
                <a:solidFill>
                  <a:schemeClr val="accent1">
                    <a:lumMod val="75000"/>
                  </a:schemeClr>
                </a:solidFill>
              </a:rPr>
              <a:t>Short-circuit power:	</a:t>
            </a:r>
            <a:r>
              <a:rPr lang="en-US" b="1" dirty="0" smtClean="0">
                <a:solidFill>
                  <a:schemeClr val="accent1">
                    <a:lumMod val="75000"/>
                  </a:schemeClr>
                </a:solidFill>
              </a:rPr>
              <a:t>				    	14 </a:t>
            </a:r>
            <a:r>
              <a:rPr lang="en-US" b="1" dirty="0">
                <a:solidFill>
                  <a:schemeClr val="accent1">
                    <a:lumMod val="75000"/>
                  </a:schemeClr>
                </a:solidFill>
              </a:rPr>
              <a:t>to </a:t>
            </a:r>
            <a:r>
              <a:rPr lang="en-US" b="1" dirty="0" smtClean="0">
                <a:solidFill>
                  <a:schemeClr val="accent1">
                    <a:lumMod val="75000"/>
                  </a:schemeClr>
                </a:solidFill>
              </a:rPr>
              <a:t>35 </a:t>
            </a:r>
            <a:r>
              <a:rPr lang="en-US" b="1" dirty="0">
                <a:solidFill>
                  <a:schemeClr val="accent1">
                    <a:lumMod val="75000"/>
                  </a:schemeClr>
                </a:solidFill>
              </a:rPr>
              <a:t>MVA</a:t>
            </a:r>
          </a:p>
          <a:p>
            <a:pPr marL="285750" lvl="0" indent="-285750" fontAlgn="base">
              <a:buFont typeface="Arial" panose="020B0604020202020204" pitchFamily="34" charset="0"/>
              <a:buChar char="•"/>
            </a:pPr>
            <a:r>
              <a:rPr lang="en-US" b="1" dirty="0" smtClean="0">
                <a:solidFill>
                  <a:schemeClr val="accent1">
                    <a:lumMod val="75000"/>
                  </a:schemeClr>
                </a:solidFill>
              </a:rPr>
              <a:t>Max. Peak </a:t>
            </a:r>
            <a:r>
              <a:rPr lang="en-US" b="1" dirty="0">
                <a:solidFill>
                  <a:schemeClr val="accent1">
                    <a:lumMod val="75000"/>
                  </a:schemeClr>
                </a:solidFill>
              </a:rPr>
              <a:t>mains surges, </a:t>
            </a:r>
            <a:r>
              <a:rPr lang="en-US" b="1" dirty="0" smtClean="0">
                <a:solidFill>
                  <a:schemeClr val="accent1">
                    <a:lumMod val="75000"/>
                  </a:schemeClr>
                </a:solidFill>
              </a:rPr>
              <a:t>phase-to-phase:</a:t>
            </a:r>
            <a:r>
              <a:rPr lang="en-US" b="1" dirty="0">
                <a:solidFill>
                  <a:schemeClr val="accent1">
                    <a:lumMod val="75000"/>
                  </a:schemeClr>
                </a:solidFill>
              </a:rPr>
              <a:t> </a:t>
            </a:r>
            <a:r>
              <a:rPr lang="en-US" b="1" dirty="0" smtClean="0">
                <a:solidFill>
                  <a:schemeClr val="accent1">
                    <a:lumMod val="75000"/>
                  </a:schemeClr>
                </a:solidFill>
              </a:rPr>
              <a:t>  	1.5 </a:t>
            </a:r>
            <a:r>
              <a:rPr lang="en-US" b="1" dirty="0">
                <a:solidFill>
                  <a:schemeClr val="accent1">
                    <a:lumMod val="75000"/>
                  </a:schemeClr>
                </a:solidFill>
              </a:rPr>
              <a:t>kV for 0.2 </a:t>
            </a:r>
            <a:r>
              <a:rPr lang="en-US" b="1" dirty="0" err="1">
                <a:solidFill>
                  <a:schemeClr val="accent1">
                    <a:lumMod val="75000"/>
                  </a:schemeClr>
                </a:solidFill>
              </a:rPr>
              <a:t>ms</a:t>
            </a:r>
            <a:endParaRPr lang="en-US" b="1" dirty="0">
              <a:solidFill>
                <a:schemeClr val="accent1">
                  <a:lumMod val="75000"/>
                </a:schemeClr>
              </a:solidFill>
            </a:endParaRPr>
          </a:p>
          <a:p>
            <a:pPr marL="285750" lvl="0" indent="-285750" fontAlgn="base">
              <a:buFont typeface="Arial" panose="020B0604020202020204" pitchFamily="34" charset="0"/>
              <a:buChar char="•"/>
            </a:pPr>
            <a:r>
              <a:rPr lang="en-US" b="1" dirty="0" smtClean="0">
                <a:solidFill>
                  <a:schemeClr val="accent1">
                    <a:lumMod val="75000"/>
                  </a:schemeClr>
                </a:solidFill>
              </a:rPr>
              <a:t>Max. </a:t>
            </a:r>
            <a:r>
              <a:rPr lang="en-US" b="1" dirty="0">
                <a:solidFill>
                  <a:schemeClr val="accent1">
                    <a:lumMod val="75000"/>
                  </a:schemeClr>
                </a:solidFill>
              </a:rPr>
              <a:t>mains over-voltage:	</a:t>
            </a:r>
            <a:r>
              <a:rPr lang="en-US" b="1" dirty="0" smtClean="0">
                <a:solidFill>
                  <a:schemeClr val="accent1">
                    <a:lumMod val="75000"/>
                  </a:schemeClr>
                </a:solidFill>
              </a:rPr>
              <a:t>		    		1.5 </a:t>
            </a:r>
            <a:r>
              <a:rPr lang="en-US" b="1" dirty="0">
                <a:solidFill>
                  <a:schemeClr val="accent1">
                    <a:lumMod val="75000"/>
                  </a:schemeClr>
                </a:solidFill>
              </a:rPr>
              <a:t>x nominal value for 20 </a:t>
            </a:r>
            <a:r>
              <a:rPr lang="en-US" b="1" dirty="0" err="1">
                <a:solidFill>
                  <a:schemeClr val="accent1">
                    <a:lumMod val="75000"/>
                  </a:schemeClr>
                </a:solidFill>
              </a:rPr>
              <a:t>ms</a:t>
            </a:r>
            <a:endParaRPr lang="en-US" b="1" dirty="0">
              <a:solidFill>
                <a:schemeClr val="accent1">
                  <a:lumMod val="75000"/>
                </a:schemeClr>
              </a:solidFill>
            </a:endParaRPr>
          </a:p>
          <a:p>
            <a:pPr marL="285750" indent="-285750">
              <a:buFont typeface="Arial" panose="020B0604020202020204" pitchFamily="34" charset="0"/>
              <a:buChar char="•"/>
            </a:pPr>
            <a:r>
              <a:rPr lang="en-GB" b="1" dirty="0">
                <a:solidFill>
                  <a:schemeClr val="accent1">
                    <a:lumMod val="75000"/>
                  </a:schemeClr>
                </a:solidFill>
              </a:rPr>
              <a:t>Dips in the mains supply of up to 100 </a:t>
            </a:r>
            <a:r>
              <a:rPr lang="en-GB" b="1" dirty="0" err="1">
                <a:solidFill>
                  <a:schemeClr val="accent1">
                    <a:lumMod val="75000"/>
                  </a:schemeClr>
                </a:solidFill>
              </a:rPr>
              <a:t>ms</a:t>
            </a:r>
            <a:r>
              <a:rPr lang="en-GB" b="1" dirty="0">
                <a:solidFill>
                  <a:schemeClr val="accent1">
                    <a:lumMod val="75000"/>
                  </a:schemeClr>
                </a:solidFill>
              </a:rPr>
              <a:t> duration and varying amplitudes, in one or more of the 3 phases, </a:t>
            </a:r>
            <a:r>
              <a:rPr lang="en-GB" b="1" dirty="0" smtClean="0">
                <a:solidFill>
                  <a:schemeClr val="accent1">
                    <a:lumMod val="75000"/>
                  </a:schemeClr>
                </a:solidFill>
              </a:rPr>
              <a:t>may occur.</a:t>
            </a:r>
            <a:endParaRPr lang="en-US" b="1" dirty="0">
              <a:solidFill>
                <a:schemeClr val="accent1">
                  <a:lumMod val="75000"/>
                </a:schemeClr>
              </a:solidFill>
            </a:endParaRPr>
          </a:p>
        </p:txBody>
      </p:sp>
    </p:spTree>
    <p:extLst>
      <p:ext uri="{BB962C8B-B14F-4D97-AF65-F5344CB8AC3E}">
        <p14:creationId xmlns:p14="http://schemas.microsoft.com/office/powerpoint/2010/main" val="2961122190"/>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1"/>
          <p:cNvSpPr txBox="1">
            <a:spLocks/>
          </p:cNvSpPr>
          <p:nvPr/>
        </p:nvSpPr>
        <p:spPr>
          <a:xfrm>
            <a:off x="262467" y="272796"/>
            <a:ext cx="7069666" cy="768617"/>
          </a:xfrm>
          <a:prstGeom prst="rect">
            <a:avLst/>
          </a:prstGeom>
        </p:spPr>
        <p:txBody>
          <a:bodyPr vert="horz" lIns="91440" tIns="45720" rIns="91440" bIns="45720" rtlCol="0" anchor="ctr">
            <a:noAutofit/>
          </a:bodyPr>
          <a:lstStyle>
            <a:lvl1pPr algn="ctr" defTabSz="457200" rtl="0" eaLnBrk="1" latinLnBrk="0" hangingPunct="1">
              <a:spcBef>
                <a:spcPct val="0"/>
              </a:spcBef>
              <a:buNone/>
              <a:defRPr sz="4200" b="1" i="0" u="none" kern="1200">
                <a:solidFill>
                  <a:srgbClr val="006585"/>
                </a:solidFill>
                <a:latin typeface="Arial"/>
                <a:ea typeface="+mj-ea"/>
                <a:cs typeface="+mj-cs"/>
              </a:defRPr>
            </a:lvl1pPr>
          </a:lstStyle>
          <a:p>
            <a:pPr algn="l"/>
            <a:r>
              <a:rPr lang="en-US" sz="2500" dirty="0" smtClean="0">
                <a:solidFill>
                  <a:schemeClr val="bg1"/>
                </a:solidFill>
                <a:latin typeface="Aharoni" panose="02010803020104030203" pitchFamily="2" charset="-79"/>
                <a:cs typeface="Aharoni" panose="02010803020104030203" pitchFamily="2" charset="-79"/>
              </a:rPr>
              <a:t>Interfaces to Conventional Power (CNPW)</a:t>
            </a:r>
          </a:p>
        </p:txBody>
      </p:sp>
      <p:sp>
        <p:nvSpPr>
          <p:cNvPr id="14" name="Rectangle 15"/>
          <p:cNvSpPr>
            <a:spLocks noChangeArrowheads="1"/>
          </p:cNvSpPr>
          <p:nvPr/>
        </p:nvSpPr>
        <p:spPr bwMode="auto">
          <a:xfrm>
            <a:off x="0" y="457200"/>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US"/>
          </a:p>
        </p:txBody>
      </p:sp>
      <p:sp>
        <p:nvSpPr>
          <p:cNvPr id="25" name="TextBox 24"/>
          <p:cNvSpPr txBox="1"/>
          <p:nvPr/>
        </p:nvSpPr>
        <p:spPr>
          <a:xfrm>
            <a:off x="131232" y="1400434"/>
            <a:ext cx="9012767" cy="5632311"/>
          </a:xfrm>
          <a:prstGeom prst="rect">
            <a:avLst/>
          </a:prstGeom>
          <a:noFill/>
        </p:spPr>
        <p:txBody>
          <a:bodyPr wrap="square" rtlCol="0">
            <a:spAutoFit/>
          </a:bodyPr>
          <a:lstStyle/>
          <a:p>
            <a:pPr marL="285750" indent="-285750">
              <a:buFont typeface="Wingdings" panose="05000000000000000000" pitchFamily="2" charset="2"/>
              <a:buChar char="Ø"/>
            </a:pPr>
            <a:r>
              <a:rPr lang="en-GB" b="1" u="sng" dirty="0" smtClean="0">
                <a:solidFill>
                  <a:schemeClr val="accent1">
                    <a:lumMod val="75000"/>
                  </a:schemeClr>
                </a:solidFill>
              </a:rPr>
              <a:t>AC </a:t>
            </a:r>
            <a:r>
              <a:rPr lang="en-GB" b="1" u="sng" dirty="0">
                <a:solidFill>
                  <a:schemeClr val="accent1">
                    <a:lumMod val="75000"/>
                  </a:schemeClr>
                </a:solidFill>
              </a:rPr>
              <a:t>grid power quality</a:t>
            </a:r>
            <a:endParaRPr lang="en-US" b="1" dirty="0">
              <a:solidFill>
                <a:schemeClr val="accent1">
                  <a:lumMod val="75000"/>
                </a:schemeClr>
              </a:solidFill>
            </a:endParaRPr>
          </a:p>
          <a:p>
            <a:pPr marL="285750" indent="-285750">
              <a:buFont typeface="Arial" panose="020B0604020202020204" pitchFamily="34" charset="0"/>
              <a:buChar char="•"/>
            </a:pPr>
            <a:r>
              <a:rPr lang="en-US" b="1" dirty="0">
                <a:solidFill>
                  <a:schemeClr val="accent1">
                    <a:lumMod val="75000"/>
                  </a:schemeClr>
                </a:solidFill>
              </a:rPr>
              <a:t>The SML klystron modulators have been designed in a way that maximizes the power quality at the AC grid (AC power port</a:t>
            </a:r>
            <a:r>
              <a:rPr lang="en-US" b="1" dirty="0" smtClean="0">
                <a:solidFill>
                  <a:schemeClr val="accent1">
                    <a:lumMod val="75000"/>
                  </a:schemeClr>
                </a:solidFill>
              </a:rPr>
              <a:t>).</a:t>
            </a:r>
          </a:p>
          <a:p>
            <a:pPr marL="285750" indent="-285750">
              <a:buFont typeface="Arial" panose="020B0604020202020204" pitchFamily="34" charset="0"/>
              <a:buChar char="•"/>
            </a:pPr>
            <a:r>
              <a:rPr lang="en-US" b="1" dirty="0" smtClean="0">
                <a:solidFill>
                  <a:schemeClr val="accent1">
                    <a:lumMod val="75000"/>
                  </a:schemeClr>
                </a:solidFill>
              </a:rPr>
              <a:t>The </a:t>
            </a:r>
            <a:r>
              <a:rPr lang="en-US" b="1" dirty="0">
                <a:solidFill>
                  <a:schemeClr val="accent1">
                    <a:lumMod val="75000"/>
                  </a:schemeClr>
                </a:solidFill>
              </a:rPr>
              <a:t>power quality definition comprises the following three terms: 1)- the voltage flicker; 2)- the low frequency current harmonic emissions; 3)- the power factor.</a:t>
            </a:r>
          </a:p>
          <a:p>
            <a:endParaRPr lang="en-US" sz="1000" b="1" dirty="0" smtClean="0">
              <a:solidFill>
                <a:schemeClr val="accent1">
                  <a:lumMod val="75000"/>
                </a:schemeClr>
              </a:solidFill>
            </a:endParaRPr>
          </a:p>
          <a:p>
            <a:pPr marL="285750" indent="-285750">
              <a:buFont typeface="Wingdings" panose="05000000000000000000" pitchFamily="2" charset="2"/>
              <a:buChar char="Ø"/>
            </a:pPr>
            <a:r>
              <a:rPr lang="en-US" b="1" u="sng" dirty="0" smtClean="0">
                <a:solidFill>
                  <a:schemeClr val="accent1">
                    <a:lumMod val="75000"/>
                  </a:schemeClr>
                </a:solidFill>
              </a:rPr>
              <a:t>With an AC </a:t>
            </a:r>
            <a:r>
              <a:rPr lang="en-US" b="1" u="sng" dirty="0">
                <a:solidFill>
                  <a:schemeClr val="accent1">
                    <a:lumMod val="75000"/>
                  </a:schemeClr>
                </a:solidFill>
              </a:rPr>
              <a:t>power grid having a short circuit power of </a:t>
            </a:r>
            <a:r>
              <a:rPr lang="en-US" b="1" u="sng" dirty="0" err="1" smtClean="0">
                <a:solidFill>
                  <a:schemeClr val="accent1">
                    <a:lumMod val="75000"/>
                  </a:schemeClr>
                </a:solidFill>
              </a:rPr>
              <a:t>Scc</a:t>
            </a:r>
            <a:r>
              <a:rPr lang="en-US" b="1" u="sng" dirty="0" smtClean="0">
                <a:solidFill>
                  <a:schemeClr val="accent1">
                    <a:lumMod val="75000"/>
                  </a:schemeClr>
                </a:solidFill>
              </a:rPr>
              <a:t>=14MVA (worst case condition):</a:t>
            </a:r>
            <a:endParaRPr lang="en-US" b="1" u="sng" dirty="0">
              <a:solidFill>
                <a:schemeClr val="accent1">
                  <a:lumMod val="75000"/>
                </a:schemeClr>
              </a:solidFill>
            </a:endParaRPr>
          </a:p>
          <a:p>
            <a:pPr marL="285750" lvl="0" indent="-285750">
              <a:buFont typeface="Arial" panose="020B0604020202020204" pitchFamily="34" charset="0"/>
              <a:buChar char="•"/>
            </a:pPr>
            <a:r>
              <a:rPr lang="en-GB" b="1" dirty="0">
                <a:solidFill>
                  <a:schemeClr val="accent1">
                    <a:lumMod val="75000"/>
                  </a:schemeClr>
                </a:solidFill>
              </a:rPr>
              <a:t>Flicker levels</a:t>
            </a:r>
            <a:endParaRPr lang="en-US" b="1" dirty="0">
              <a:solidFill>
                <a:schemeClr val="accent1">
                  <a:lumMod val="75000"/>
                </a:schemeClr>
              </a:solidFill>
            </a:endParaRPr>
          </a:p>
          <a:p>
            <a:pPr lvl="1"/>
            <a:r>
              <a:rPr lang="en-US" b="1" dirty="0">
                <a:solidFill>
                  <a:schemeClr val="accent1">
                    <a:lumMod val="75000"/>
                  </a:schemeClr>
                </a:solidFill>
              </a:rPr>
              <a:t>The maximum voltage amplitude variation at the modulators’ AC terminals, measured at each half cycle, shall not exceed ±0.3% of the nominal </a:t>
            </a:r>
            <a:r>
              <a:rPr lang="en-US" b="1" dirty="0" smtClean="0">
                <a:solidFill>
                  <a:schemeClr val="accent1">
                    <a:lumMod val="75000"/>
                  </a:schemeClr>
                </a:solidFill>
              </a:rPr>
              <a:t>voltage;</a:t>
            </a:r>
            <a:endParaRPr lang="en-US" b="1" dirty="0">
              <a:solidFill>
                <a:schemeClr val="accent1">
                  <a:lumMod val="75000"/>
                </a:schemeClr>
              </a:solidFill>
            </a:endParaRPr>
          </a:p>
          <a:p>
            <a:pPr marL="285750" lvl="0" indent="-285750">
              <a:buFont typeface="Arial" panose="020B0604020202020204" pitchFamily="34" charset="0"/>
              <a:buChar char="•"/>
            </a:pPr>
            <a:r>
              <a:rPr lang="en-GB" b="1" dirty="0">
                <a:solidFill>
                  <a:schemeClr val="accent1">
                    <a:lumMod val="75000"/>
                  </a:schemeClr>
                </a:solidFill>
              </a:rPr>
              <a:t>Low frequency line current harmonics</a:t>
            </a:r>
            <a:endParaRPr lang="en-US" b="1" dirty="0">
              <a:solidFill>
                <a:schemeClr val="accent1">
                  <a:lumMod val="75000"/>
                </a:schemeClr>
              </a:solidFill>
            </a:endParaRPr>
          </a:p>
          <a:p>
            <a:pPr lvl="1"/>
            <a:r>
              <a:rPr lang="en-US" b="1" dirty="0">
                <a:solidFill>
                  <a:schemeClr val="accent1">
                    <a:lumMod val="75000"/>
                  </a:schemeClr>
                </a:solidFill>
              </a:rPr>
              <a:t>The emission of low frequency current harmonics into the AC power port shall comply with the following limits (relative to the fundamental):</a:t>
            </a:r>
          </a:p>
          <a:p>
            <a:pPr lvl="1"/>
            <a:r>
              <a:rPr lang="en-US" b="1" dirty="0">
                <a:solidFill>
                  <a:schemeClr val="accent1">
                    <a:lumMod val="75000"/>
                  </a:schemeClr>
                </a:solidFill>
              </a:rPr>
              <a:t>H5 (250Hz):		3%;</a:t>
            </a:r>
          </a:p>
          <a:p>
            <a:pPr lvl="1"/>
            <a:r>
              <a:rPr lang="en-US" b="1" dirty="0">
                <a:solidFill>
                  <a:schemeClr val="accent1">
                    <a:lumMod val="75000"/>
                  </a:schemeClr>
                </a:solidFill>
              </a:rPr>
              <a:t>H7 (350Hz):		2.5%;</a:t>
            </a:r>
          </a:p>
          <a:p>
            <a:pPr lvl="1"/>
            <a:r>
              <a:rPr lang="en-US" b="1" dirty="0">
                <a:solidFill>
                  <a:schemeClr val="accent1">
                    <a:lumMod val="75000"/>
                  </a:schemeClr>
                </a:solidFill>
              </a:rPr>
              <a:t>H11 (550Hz):		2.5%;</a:t>
            </a:r>
          </a:p>
          <a:p>
            <a:pPr lvl="1"/>
            <a:r>
              <a:rPr lang="en-US" b="1" dirty="0">
                <a:solidFill>
                  <a:schemeClr val="accent1">
                    <a:lumMod val="75000"/>
                  </a:schemeClr>
                </a:solidFill>
              </a:rPr>
              <a:t>H13 (650Hz):		2%;</a:t>
            </a:r>
          </a:p>
          <a:p>
            <a:pPr marL="285750" indent="-285750">
              <a:buFont typeface="Arial" panose="020B0604020202020204" pitchFamily="34" charset="0"/>
              <a:buChar char="•"/>
            </a:pPr>
            <a:r>
              <a:rPr lang="en-US" b="1" dirty="0" smtClean="0">
                <a:solidFill>
                  <a:schemeClr val="accent1">
                    <a:lumMod val="75000"/>
                  </a:schemeClr>
                </a:solidFill>
              </a:rPr>
              <a:t>The </a:t>
            </a:r>
            <a:r>
              <a:rPr lang="en-US" b="1" dirty="0">
                <a:solidFill>
                  <a:schemeClr val="accent1">
                    <a:lumMod val="75000"/>
                  </a:schemeClr>
                </a:solidFill>
              </a:rPr>
              <a:t>THD (Total Harmonic Distortion) on the current line shall not exceed 5%.</a:t>
            </a:r>
          </a:p>
          <a:p>
            <a:pPr marL="285750" lvl="0" indent="-285750">
              <a:buFont typeface="Arial" panose="020B0604020202020204" pitchFamily="34" charset="0"/>
              <a:buChar char="•"/>
            </a:pPr>
            <a:r>
              <a:rPr lang="en-GB" b="1" dirty="0">
                <a:solidFill>
                  <a:schemeClr val="accent1">
                    <a:lumMod val="75000"/>
                  </a:schemeClr>
                </a:solidFill>
              </a:rPr>
              <a:t>Power factor</a:t>
            </a:r>
            <a:endParaRPr lang="en-US" b="1" dirty="0">
              <a:solidFill>
                <a:schemeClr val="accent1">
                  <a:lumMod val="75000"/>
                </a:schemeClr>
              </a:solidFill>
            </a:endParaRPr>
          </a:p>
          <a:p>
            <a:pPr lvl="1"/>
            <a:r>
              <a:rPr lang="en-US" b="1" dirty="0">
                <a:solidFill>
                  <a:schemeClr val="accent1">
                    <a:lumMod val="75000"/>
                  </a:schemeClr>
                </a:solidFill>
              </a:rPr>
              <a:t>The power factor, computed over a pulse repetition cycle, </a:t>
            </a:r>
            <a:r>
              <a:rPr lang="en-US" b="1" dirty="0" smtClean="0">
                <a:solidFill>
                  <a:schemeClr val="accent1">
                    <a:lumMod val="75000"/>
                  </a:schemeClr>
                </a:solidFill>
              </a:rPr>
              <a:t>will be </a:t>
            </a:r>
            <a:r>
              <a:rPr lang="en-US" b="1" dirty="0">
                <a:solidFill>
                  <a:schemeClr val="accent1">
                    <a:lumMod val="75000"/>
                  </a:schemeClr>
                </a:solidFill>
              </a:rPr>
              <a:t>greater than 0.98.</a:t>
            </a:r>
          </a:p>
        </p:txBody>
      </p:sp>
    </p:spTree>
    <p:extLst>
      <p:ext uri="{BB962C8B-B14F-4D97-AF65-F5344CB8AC3E}">
        <p14:creationId xmlns:p14="http://schemas.microsoft.com/office/powerpoint/2010/main" val="4111862502"/>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7" name="Picture 3"/>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4269706" y="1966624"/>
            <a:ext cx="2563047" cy="4587793"/>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7" name="Title 1"/>
          <p:cNvSpPr txBox="1">
            <a:spLocks/>
          </p:cNvSpPr>
          <p:nvPr/>
        </p:nvSpPr>
        <p:spPr>
          <a:xfrm>
            <a:off x="262467" y="272796"/>
            <a:ext cx="7069666" cy="768617"/>
          </a:xfrm>
          <a:prstGeom prst="rect">
            <a:avLst/>
          </a:prstGeom>
        </p:spPr>
        <p:txBody>
          <a:bodyPr vert="horz" lIns="91440" tIns="45720" rIns="91440" bIns="45720" rtlCol="0" anchor="ctr">
            <a:noAutofit/>
          </a:bodyPr>
          <a:lstStyle>
            <a:lvl1pPr algn="ctr" defTabSz="457200" rtl="0" eaLnBrk="1" latinLnBrk="0" hangingPunct="1">
              <a:spcBef>
                <a:spcPct val="0"/>
              </a:spcBef>
              <a:buNone/>
              <a:defRPr sz="4200" b="1" i="0" u="none" kern="1200">
                <a:solidFill>
                  <a:srgbClr val="006585"/>
                </a:solidFill>
                <a:latin typeface="Arial"/>
                <a:ea typeface="+mj-ea"/>
                <a:cs typeface="+mj-cs"/>
              </a:defRPr>
            </a:lvl1pPr>
          </a:lstStyle>
          <a:p>
            <a:pPr algn="l"/>
            <a:r>
              <a:rPr lang="en-US" sz="2500" dirty="0" smtClean="0">
                <a:solidFill>
                  <a:schemeClr val="bg1"/>
                </a:solidFill>
                <a:latin typeface="Aharoni" panose="02010803020104030203" pitchFamily="2" charset="-79"/>
                <a:cs typeface="Aharoni" panose="02010803020104030203" pitchFamily="2" charset="-79"/>
              </a:rPr>
              <a:t>Interfaces to Conventional Power (CNPW)</a:t>
            </a:r>
          </a:p>
        </p:txBody>
      </p:sp>
      <p:sp>
        <p:nvSpPr>
          <p:cNvPr id="14" name="Rectangle 15"/>
          <p:cNvSpPr>
            <a:spLocks noChangeArrowheads="1"/>
          </p:cNvSpPr>
          <p:nvPr/>
        </p:nvSpPr>
        <p:spPr bwMode="auto">
          <a:xfrm>
            <a:off x="0" y="457200"/>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US"/>
          </a:p>
        </p:txBody>
      </p:sp>
      <p:sp>
        <p:nvSpPr>
          <p:cNvPr id="25" name="TextBox 24"/>
          <p:cNvSpPr txBox="1"/>
          <p:nvPr/>
        </p:nvSpPr>
        <p:spPr>
          <a:xfrm>
            <a:off x="131232" y="1400434"/>
            <a:ext cx="9012767" cy="369332"/>
          </a:xfrm>
          <a:prstGeom prst="rect">
            <a:avLst/>
          </a:prstGeom>
          <a:noFill/>
        </p:spPr>
        <p:txBody>
          <a:bodyPr wrap="square" rtlCol="0">
            <a:spAutoFit/>
          </a:bodyPr>
          <a:lstStyle/>
          <a:p>
            <a:pPr marL="285750" indent="-285750">
              <a:buFont typeface="Wingdings" panose="05000000000000000000" pitchFamily="2" charset="2"/>
              <a:buChar char="Ø"/>
            </a:pPr>
            <a:r>
              <a:rPr lang="en-US" b="1" dirty="0" smtClean="0">
                <a:solidFill>
                  <a:schemeClr val="accent1">
                    <a:lumMod val="75000"/>
                  </a:schemeClr>
                </a:solidFill>
              </a:rPr>
              <a:t>Physical connections</a:t>
            </a:r>
            <a:endParaRPr lang="en-US" b="1" dirty="0">
              <a:solidFill>
                <a:schemeClr val="accent1">
                  <a:lumMod val="75000"/>
                </a:schemeClr>
              </a:solidFill>
            </a:endParaRPr>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703702" y="1840713"/>
            <a:ext cx="2440298" cy="2928357"/>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1028" name="Picture 4"/>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7297" y="2096812"/>
            <a:ext cx="4075385" cy="4576971"/>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2" name="TextBox 1"/>
          <p:cNvSpPr txBox="1"/>
          <p:nvPr/>
        </p:nvSpPr>
        <p:spPr>
          <a:xfrm>
            <a:off x="3197652" y="1551125"/>
            <a:ext cx="1072054" cy="830997"/>
          </a:xfrm>
          <a:prstGeom prst="rect">
            <a:avLst/>
          </a:prstGeom>
          <a:noFill/>
        </p:spPr>
        <p:txBody>
          <a:bodyPr wrap="square" rtlCol="0">
            <a:spAutoFit/>
          </a:bodyPr>
          <a:lstStyle/>
          <a:p>
            <a:r>
              <a:rPr lang="en-GB" sz="1600" b="1" dirty="0" smtClean="0">
                <a:solidFill>
                  <a:srgbClr val="FF0000"/>
                </a:solidFill>
              </a:rPr>
              <a:t>AC cables, power port</a:t>
            </a:r>
            <a:endParaRPr lang="en-GB" sz="1600" b="1" dirty="0">
              <a:solidFill>
                <a:srgbClr val="FF0000"/>
              </a:solidFill>
            </a:endParaRPr>
          </a:p>
        </p:txBody>
      </p:sp>
      <p:sp>
        <p:nvSpPr>
          <p:cNvPr id="10" name="TextBox 9"/>
          <p:cNvSpPr txBox="1"/>
          <p:nvPr/>
        </p:nvSpPr>
        <p:spPr>
          <a:xfrm>
            <a:off x="1986453" y="1956412"/>
            <a:ext cx="1072054" cy="830997"/>
          </a:xfrm>
          <a:prstGeom prst="rect">
            <a:avLst/>
          </a:prstGeom>
          <a:noFill/>
        </p:spPr>
        <p:txBody>
          <a:bodyPr wrap="square" rtlCol="0">
            <a:spAutoFit/>
          </a:bodyPr>
          <a:lstStyle/>
          <a:p>
            <a:r>
              <a:rPr lang="en-GB" sz="1600" b="1" dirty="0" smtClean="0">
                <a:solidFill>
                  <a:srgbClr val="FF0000"/>
                </a:solidFill>
              </a:rPr>
              <a:t>AC cables, control port</a:t>
            </a:r>
            <a:endParaRPr lang="en-GB" sz="1600" b="1" dirty="0">
              <a:solidFill>
                <a:srgbClr val="FF0000"/>
              </a:solidFill>
            </a:endParaRPr>
          </a:p>
        </p:txBody>
      </p:sp>
      <p:cxnSp>
        <p:nvCxnSpPr>
          <p:cNvPr id="4" name="Straight Arrow Connector 3"/>
          <p:cNvCxnSpPr/>
          <p:nvPr/>
        </p:nvCxnSpPr>
        <p:spPr>
          <a:xfrm>
            <a:off x="3733679" y="2382122"/>
            <a:ext cx="0" cy="1070526"/>
          </a:xfrm>
          <a:prstGeom prst="straightConnector1">
            <a:avLst/>
          </a:prstGeom>
          <a:ln>
            <a:solidFill>
              <a:srgbClr val="FF0000"/>
            </a:solidFill>
            <a:tailEnd type="arrow"/>
          </a:ln>
        </p:spPr>
        <p:style>
          <a:lnRef idx="2">
            <a:schemeClr val="accent1"/>
          </a:lnRef>
          <a:fillRef idx="0">
            <a:schemeClr val="accent1"/>
          </a:fillRef>
          <a:effectRef idx="1">
            <a:schemeClr val="accent1"/>
          </a:effectRef>
          <a:fontRef idx="minor">
            <a:schemeClr val="tx1"/>
          </a:fontRef>
        </p:style>
      </p:cxnSp>
      <p:cxnSp>
        <p:nvCxnSpPr>
          <p:cNvPr id="13" name="Straight Arrow Connector 12"/>
          <p:cNvCxnSpPr/>
          <p:nvPr/>
        </p:nvCxnSpPr>
        <p:spPr>
          <a:xfrm>
            <a:off x="4043734" y="1956412"/>
            <a:ext cx="1718563" cy="140400"/>
          </a:xfrm>
          <a:prstGeom prst="straightConnector1">
            <a:avLst/>
          </a:prstGeom>
          <a:ln>
            <a:solidFill>
              <a:srgbClr val="FF0000"/>
            </a:solidFill>
            <a:tailEnd type="arrow"/>
          </a:ln>
        </p:spPr>
        <p:style>
          <a:lnRef idx="2">
            <a:schemeClr val="accent1"/>
          </a:lnRef>
          <a:fillRef idx="0">
            <a:schemeClr val="accent1"/>
          </a:fillRef>
          <a:effectRef idx="1">
            <a:schemeClr val="accent1"/>
          </a:effectRef>
          <a:fontRef idx="minor">
            <a:schemeClr val="tx1"/>
          </a:fontRef>
        </p:style>
      </p:cxnSp>
      <p:cxnSp>
        <p:nvCxnSpPr>
          <p:cNvPr id="15" name="Straight Arrow Connector 14"/>
          <p:cNvCxnSpPr/>
          <p:nvPr/>
        </p:nvCxnSpPr>
        <p:spPr>
          <a:xfrm>
            <a:off x="2616955" y="2639013"/>
            <a:ext cx="946052" cy="1389077"/>
          </a:xfrm>
          <a:prstGeom prst="straightConnector1">
            <a:avLst/>
          </a:prstGeom>
          <a:ln>
            <a:solidFill>
              <a:srgbClr val="FF0000"/>
            </a:solidFill>
            <a:tailEnd type="arrow"/>
          </a:ln>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917438669"/>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1"/>
          <p:cNvSpPr txBox="1">
            <a:spLocks/>
          </p:cNvSpPr>
          <p:nvPr/>
        </p:nvSpPr>
        <p:spPr>
          <a:xfrm>
            <a:off x="262467" y="272796"/>
            <a:ext cx="7069666" cy="768617"/>
          </a:xfrm>
          <a:prstGeom prst="rect">
            <a:avLst/>
          </a:prstGeom>
        </p:spPr>
        <p:txBody>
          <a:bodyPr vert="horz" lIns="91440" tIns="45720" rIns="91440" bIns="45720" rtlCol="0" anchor="ctr">
            <a:noAutofit/>
          </a:bodyPr>
          <a:lstStyle>
            <a:lvl1pPr algn="ctr" defTabSz="457200" rtl="0" eaLnBrk="1" latinLnBrk="0" hangingPunct="1">
              <a:spcBef>
                <a:spcPct val="0"/>
              </a:spcBef>
              <a:buNone/>
              <a:defRPr sz="4200" b="1" i="0" u="none" kern="1200">
                <a:solidFill>
                  <a:srgbClr val="006585"/>
                </a:solidFill>
                <a:latin typeface="Arial"/>
                <a:ea typeface="+mj-ea"/>
                <a:cs typeface="+mj-cs"/>
              </a:defRPr>
            </a:lvl1pPr>
          </a:lstStyle>
          <a:p>
            <a:pPr algn="l"/>
            <a:r>
              <a:rPr lang="en-US" sz="2500" dirty="0" smtClean="0">
                <a:solidFill>
                  <a:schemeClr val="bg1"/>
                </a:solidFill>
                <a:latin typeface="Aharoni" panose="02010803020104030203" pitchFamily="2" charset="-79"/>
                <a:cs typeface="Aharoni" panose="02010803020104030203" pitchFamily="2" charset="-79"/>
              </a:rPr>
              <a:t>Interfaces to RF systems (RF SYS)</a:t>
            </a:r>
          </a:p>
        </p:txBody>
      </p:sp>
      <p:sp>
        <p:nvSpPr>
          <p:cNvPr id="14" name="Rectangle 15"/>
          <p:cNvSpPr>
            <a:spLocks noChangeArrowheads="1"/>
          </p:cNvSpPr>
          <p:nvPr/>
        </p:nvSpPr>
        <p:spPr bwMode="auto">
          <a:xfrm>
            <a:off x="0" y="457200"/>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US"/>
          </a:p>
        </p:txBody>
      </p:sp>
      <p:sp>
        <p:nvSpPr>
          <p:cNvPr id="25" name="TextBox 24"/>
          <p:cNvSpPr txBox="1"/>
          <p:nvPr/>
        </p:nvSpPr>
        <p:spPr>
          <a:xfrm>
            <a:off x="131232" y="1507309"/>
            <a:ext cx="9012767" cy="3970318"/>
          </a:xfrm>
          <a:prstGeom prst="rect">
            <a:avLst/>
          </a:prstGeom>
          <a:noFill/>
        </p:spPr>
        <p:txBody>
          <a:bodyPr wrap="square" rtlCol="0">
            <a:spAutoFit/>
          </a:bodyPr>
          <a:lstStyle/>
          <a:p>
            <a:pPr marL="285750" indent="-285750">
              <a:buFont typeface="Wingdings" panose="05000000000000000000" pitchFamily="2" charset="2"/>
              <a:buChar char="Ø"/>
            </a:pPr>
            <a:r>
              <a:rPr lang="en-US" b="1" u="sng" dirty="0" smtClean="0">
                <a:solidFill>
                  <a:schemeClr val="accent1">
                    <a:lumMod val="75000"/>
                  </a:schemeClr>
                </a:solidFill>
              </a:rPr>
              <a:t>Compliance with functional parameters specified in the table of Session 2.1: modulator requirements</a:t>
            </a:r>
          </a:p>
          <a:p>
            <a:pPr marL="285750" lvl="0" indent="-285750" defTabSz="914400" fontAlgn="base">
              <a:spcBef>
                <a:spcPct val="0"/>
              </a:spcBef>
              <a:spcAft>
                <a:spcPct val="0"/>
              </a:spcAft>
              <a:buFont typeface="Arial" panose="020B0604020202020204" pitchFamily="34" charset="0"/>
              <a:buChar char="•"/>
            </a:pPr>
            <a:r>
              <a:rPr lang="en-US" altLang="en-US" b="1" dirty="0">
                <a:solidFill>
                  <a:schemeClr val="accent1">
                    <a:lumMod val="75000"/>
                  </a:schemeClr>
                </a:solidFill>
                <a:ea typeface="ヒラギノ角ゴ Pro W3"/>
                <a:cs typeface="Tahoma" pitchFamily="34" charset="0"/>
              </a:rPr>
              <a:t>Four</a:t>
            </a:r>
            <a:r>
              <a:rPr lang="en-GB" altLang="en-US" b="1" dirty="0">
                <a:solidFill>
                  <a:schemeClr val="accent1">
                    <a:lumMod val="75000"/>
                  </a:schemeClr>
                </a:solidFill>
                <a:ea typeface="ヒラギノ角ゴ Pro W3"/>
                <a:cs typeface="Tahoma" pitchFamily="34" charset="0"/>
              </a:rPr>
              <a:t> high voltage </a:t>
            </a:r>
            <a:r>
              <a:rPr lang="en-GB" altLang="en-US" b="1" dirty="0" smtClean="0">
                <a:solidFill>
                  <a:schemeClr val="accent1">
                    <a:lumMod val="75000"/>
                  </a:schemeClr>
                </a:solidFill>
                <a:ea typeface="ヒラギノ角ゴ Pro W3"/>
                <a:cs typeface="Tahoma" pitchFamily="34" charset="0"/>
              </a:rPr>
              <a:t>cables and sockets </a:t>
            </a:r>
            <a:r>
              <a:rPr lang="en-GB" altLang="en-US" b="1" dirty="0">
                <a:solidFill>
                  <a:schemeClr val="accent1">
                    <a:lumMod val="75000"/>
                  </a:schemeClr>
                </a:solidFill>
                <a:ea typeface="ヒラギノ角ゴ Pro W3"/>
                <a:cs typeface="Tahoma" pitchFamily="34" charset="0"/>
              </a:rPr>
              <a:t>shall be used for the high potential outputs (HV1-, HV2-, HV3-, HV4-</a:t>
            </a:r>
            <a:r>
              <a:rPr lang="en-GB" altLang="en-US" b="1" dirty="0" smtClean="0">
                <a:solidFill>
                  <a:schemeClr val="accent1">
                    <a:lumMod val="75000"/>
                  </a:schemeClr>
                </a:solidFill>
                <a:ea typeface="ヒラギノ角ゴ Pro W3"/>
                <a:cs typeface="Tahoma" pitchFamily="34" charset="0"/>
              </a:rPr>
              <a:t>). </a:t>
            </a:r>
            <a:r>
              <a:rPr lang="en-GB" altLang="en-US" b="1" dirty="0">
                <a:solidFill>
                  <a:schemeClr val="accent1">
                    <a:lumMod val="75000"/>
                  </a:schemeClr>
                </a:solidFill>
                <a:ea typeface="ヒラギノ角ゴ Pro W3"/>
                <a:cs typeface="Tahoma" pitchFamily="34" charset="0"/>
              </a:rPr>
              <a:t>The reference shall be:</a:t>
            </a:r>
            <a:endParaRPr lang="en-US" altLang="en-US" b="1" dirty="0">
              <a:solidFill>
                <a:schemeClr val="accent1">
                  <a:lumMod val="75000"/>
                </a:schemeClr>
              </a:solidFill>
              <a:cs typeface="Arial" pitchFamily="34" charset="0"/>
            </a:endParaRPr>
          </a:p>
          <a:p>
            <a:pPr lvl="1" defTabSz="914400" eaLnBrk="0" fontAlgn="base" hangingPunct="0">
              <a:spcBef>
                <a:spcPct val="0"/>
              </a:spcBef>
              <a:spcAft>
                <a:spcPct val="0"/>
              </a:spcAft>
            </a:pPr>
            <a:r>
              <a:rPr lang="en-US" altLang="en-US" b="1" dirty="0" smtClean="0">
                <a:solidFill>
                  <a:schemeClr val="accent1">
                    <a:lumMod val="75000"/>
                  </a:schemeClr>
                </a:solidFill>
                <a:ea typeface="ヒラギノ角ゴ Pro W3"/>
                <a:cs typeface="Tahoma" pitchFamily="34" charset="0"/>
              </a:rPr>
              <a:t>- 160KV </a:t>
            </a:r>
            <a:r>
              <a:rPr lang="en-US" altLang="en-US" b="1" dirty="0">
                <a:solidFill>
                  <a:schemeClr val="accent1">
                    <a:lumMod val="75000"/>
                  </a:schemeClr>
                </a:solidFill>
                <a:ea typeface="ヒラギノ角ゴ Pro W3"/>
                <a:cs typeface="Tahoma" pitchFamily="34" charset="0"/>
              </a:rPr>
              <a:t>Receptacle ALI FLANGE Type S51041, equipped with FLANGE 160KV (R24) SPRUNG Type </a:t>
            </a:r>
            <a:r>
              <a:rPr lang="en-US" altLang="en-US" b="1" dirty="0" smtClean="0">
                <a:solidFill>
                  <a:schemeClr val="accent1">
                    <a:lumMod val="75000"/>
                  </a:schemeClr>
                </a:solidFill>
                <a:ea typeface="ヒラギノ角ゴ Pro W3"/>
                <a:cs typeface="Tahoma" pitchFamily="34" charset="0"/>
              </a:rPr>
              <a:t>T22179 </a:t>
            </a:r>
            <a:r>
              <a:rPr lang="en-GB" altLang="en-US" b="1" dirty="0" smtClean="0">
                <a:solidFill>
                  <a:schemeClr val="accent1">
                    <a:lumMod val="75000"/>
                  </a:schemeClr>
                </a:solidFill>
                <a:ea typeface="ヒラギノ角ゴ Pro W3"/>
                <a:cs typeface="Tahoma" pitchFamily="34" charset="0"/>
              </a:rPr>
              <a:t>from </a:t>
            </a:r>
            <a:r>
              <a:rPr lang="en-GB" altLang="en-US" b="1" dirty="0">
                <a:solidFill>
                  <a:schemeClr val="accent1">
                    <a:lumMod val="75000"/>
                  </a:schemeClr>
                </a:solidFill>
                <a:ea typeface="ヒラギノ角ゴ Pro W3"/>
                <a:cs typeface="Tahoma" pitchFamily="34" charset="0"/>
              </a:rPr>
              <a:t>ESSEX</a:t>
            </a:r>
            <a:r>
              <a:rPr lang="en-GB" altLang="en-US" b="1" baseline="30000" dirty="0">
                <a:solidFill>
                  <a:schemeClr val="accent1">
                    <a:lumMod val="75000"/>
                  </a:schemeClr>
                </a:solidFill>
                <a:ea typeface="ヒラギノ角ゴ Pro W3"/>
                <a:cs typeface="Tahoma" pitchFamily="34" charset="0"/>
              </a:rPr>
              <a:t>TM</a:t>
            </a:r>
            <a:r>
              <a:rPr lang="en-GB" altLang="en-US" b="1" dirty="0">
                <a:solidFill>
                  <a:schemeClr val="accent1">
                    <a:lumMod val="75000"/>
                  </a:schemeClr>
                </a:solidFill>
                <a:ea typeface="ヒラギノ角ゴ Pro W3"/>
                <a:cs typeface="Tahoma" pitchFamily="34" charset="0"/>
              </a:rPr>
              <a:t> (United Kingdom</a:t>
            </a:r>
            <a:r>
              <a:rPr lang="en-GB" altLang="en-US" b="1" dirty="0" smtClean="0">
                <a:solidFill>
                  <a:schemeClr val="accent1">
                    <a:lumMod val="75000"/>
                  </a:schemeClr>
                </a:solidFill>
                <a:ea typeface="ヒラギノ角ゴ Pro W3"/>
                <a:cs typeface="Tahoma" pitchFamily="34" charset="0"/>
              </a:rPr>
              <a:t>);</a:t>
            </a:r>
          </a:p>
          <a:p>
            <a:pPr lvl="1" defTabSz="914400" eaLnBrk="0" fontAlgn="base" hangingPunct="0">
              <a:spcBef>
                <a:spcPct val="0"/>
              </a:spcBef>
              <a:spcAft>
                <a:spcPct val="0"/>
              </a:spcAft>
            </a:pPr>
            <a:r>
              <a:rPr lang="en-US" altLang="en-US" b="1" dirty="0" smtClean="0">
                <a:solidFill>
                  <a:schemeClr val="accent1">
                    <a:lumMod val="75000"/>
                  </a:schemeClr>
                </a:solidFill>
                <a:ea typeface="ヒラギノ角ゴ Pro W3"/>
                <a:cs typeface="Tahoma" pitchFamily="34" charset="0"/>
              </a:rPr>
              <a:t>- 160KV </a:t>
            </a:r>
            <a:r>
              <a:rPr lang="en-US" altLang="en-US" b="1" dirty="0">
                <a:solidFill>
                  <a:schemeClr val="accent1">
                    <a:lumMod val="75000"/>
                  </a:schemeClr>
                </a:solidFill>
                <a:ea typeface="ヒラギノ角ゴ Pro W3"/>
                <a:cs typeface="Tahoma" pitchFamily="34" charset="0"/>
              </a:rPr>
              <a:t>EURO SOLID TIP, ZERO SMOKE JACKET - CABLE TYPE C2042 Type A59037/04M</a:t>
            </a:r>
            <a:endParaRPr lang="en-US" altLang="en-US" b="1" dirty="0">
              <a:solidFill>
                <a:schemeClr val="accent1">
                  <a:lumMod val="75000"/>
                </a:schemeClr>
              </a:solidFill>
              <a:cs typeface="Arial" pitchFamily="34" charset="0"/>
            </a:endParaRPr>
          </a:p>
          <a:p>
            <a:pPr lvl="1" defTabSz="914400" eaLnBrk="0" fontAlgn="base" hangingPunct="0">
              <a:spcBef>
                <a:spcPct val="0"/>
              </a:spcBef>
              <a:spcAft>
                <a:spcPct val="0"/>
              </a:spcAft>
            </a:pPr>
            <a:r>
              <a:rPr lang="en-GB" altLang="en-US" b="1" dirty="0">
                <a:solidFill>
                  <a:schemeClr val="accent1">
                    <a:lumMod val="75000"/>
                  </a:schemeClr>
                </a:solidFill>
                <a:ea typeface="ヒラギノ角ゴ Pro W3"/>
                <a:cs typeface="Tahoma" pitchFamily="34" charset="0"/>
              </a:rPr>
              <a:t>from ESSEX</a:t>
            </a:r>
            <a:r>
              <a:rPr lang="en-GB" altLang="en-US" b="1" baseline="30000" dirty="0">
                <a:solidFill>
                  <a:schemeClr val="accent1">
                    <a:lumMod val="75000"/>
                  </a:schemeClr>
                </a:solidFill>
                <a:ea typeface="ヒラギノ角ゴ Pro W3"/>
                <a:cs typeface="Tahoma" pitchFamily="34" charset="0"/>
              </a:rPr>
              <a:t>TM</a:t>
            </a:r>
            <a:r>
              <a:rPr lang="en-GB" altLang="en-US" b="1" dirty="0">
                <a:solidFill>
                  <a:schemeClr val="accent1">
                    <a:lumMod val="75000"/>
                  </a:schemeClr>
                </a:solidFill>
                <a:ea typeface="ヒラギノ角ゴ Pro W3"/>
                <a:cs typeface="Tahoma" pitchFamily="34" charset="0"/>
              </a:rPr>
              <a:t> (United Kingdom);</a:t>
            </a:r>
            <a:endParaRPr lang="en-GB" altLang="en-US" b="1" dirty="0">
              <a:solidFill>
                <a:schemeClr val="accent1">
                  <a:lumMod val="75000"/>
                </a:schemeClr>
              </a:solidFill>
              <a:cs typeface="Arial" pitchFamily="34" charset="0"/>
            </a:endParaRPr>
          </a:p>
          <a:p>
            <a:pPr lvl="0" defTabSz="914400" eaLnBrk="0" fontAlgn="base" hangingPunct="0">
              <a:spcBef>
                <a:spcPct val="0"/>
              </a:spcBef>
              <a:spcAft>
                <a:spcPct val="0"/>
              </a:spcAft>
            </a:pPr>
            <a:endParaRPr lang="en-GB" altLang="en-US" b="1" dirty="0" smtClean="0">
              <a:solidFill>
                <a:schemeClr val="accent1">
                  <a:lumMod val="75000"/>
                </a:schemeClr>
              </a:solidFill>
              <a:ea typeface="ヒラギノ角ゴ Pro W3"/>
              <a:cs typeface="Tahoma" pitchFamily="34" charset="0"/>
            </a:endParaRPr>
          </a:p>
          <a:p>
            <a:pPr marL="285750" lvl="0" indent="-285750" defTabSz="914400" eaLnBrk="0" fontAlgn="base" hangingPunct="0">
              <a:spcBef>
                <a:spcPct val="0"/>
              </a:spcBef>
              <a:spcAft>
                <a:spcPct val="0"/>
              </a:spcAft>
              <a:buFont typeface="Arial" panose="020B0604020202020204" pitchFamily="34" charset="0"/>
              <a:buChar char="•"/>
            </a:pPr>
            <a:r>
              <a:rPr lang="en-GB" altLang="en-US" b="1" dirty="0" smtClean="0">
                <a:solidFill>
                  <a:schemeClr val="accent1">
                    <a:lumMod val="75000"/>
                  </a:schemeClr>
                </a:solidFill>
                <a:ea typeface="ヒラギノ角ゴ Pro W3"/>
                <a:cs typeface="Tahoma" pitchFamily="34" charset="0"/>
              </a:rPr>
              <a:t>Four </a:t>
            </a:r>
            <a:r>
              <a:rPr lang="en-GB" altLang="en-US" b="1" dirty="0">
                <a:solidFill>
                  <a:schemeClr val="accent1">
                    <a:lumMod val="75000"/>
                  </a:schemeClr>
                </a:solidFill>
                <a:ea typeface="ヒラギノ角ゴ Pro W3"/>
                <a:cs typeface="Tahoma" pitchFamily="34" charset="0"/>
              </a:rPr>
              <a:t>LV return </a:t>
            </a:r>
            <a:r>
              <a:rPr lang="en-GB" altLang="en-US" b="1" dirty="0" smtClean="0">
                <a:solidFill>
                  <a:schemeClr val="accent1">
                    <a:lumMod val="75000"/>
                  </a:schemeClr>
                </a:solidFill>
                <a:ea typeface="ヒラギノ角ゴ Pro W3"/>
                <a:cs typeface="Tahoma" pitchFamily="34" charset="0"/>
              </a:rPr>
              <a:t>cables, </a:t>
            </a:r>
            <a:r>
              <a:rPr lang="en-GB" altLang="en-US" b="1" dirty="0" smtClean="0">
                <a:solidFill>
                  <a:schemeClr val="accent1">
                    <a:lumMod val="75000"/>
                  </a:schemeClr>
                </a:solidFill>
                <a:ea typeface="ヒラギノ角ゴ Pro W3"/>
                <a:cs typeface="Tahoma" pitchFamily="34" charset="0"/>
              </a:rPr>
              <a:t>black copper 35mm</a:t>
            </a:r>
            <a:r>
              <a:rPr lang="en-GB" altLang="en-US" b="1" baseline="30000" dirty="0" smtClean="0">
                <a:solidFill>
                  <a:schemeClr val="accent1">
                    <a:lumMod val="75000"/>
                  </a:schemeClr>
                </a:solidFill>
                <a:ea typeface="ヒラギノ角ゴ Pro W3"/>
                <a:cs typeface="Tahoma" pitchFamily="34" charset="0"/>
              </a:rPr>
              <a:t>2</a:t>
            </a:r>
            <a:r>
              <a:rPr lang="en-GB" altLang="en-US" b="1" dirty="0" smtClean="0">
                <a:solidFill>
                  <a:schemeClr val="accent1">
                    <a:lumMod val="75000"/>
                  </a:schemeClr>
                </a:solidFill>
                <a:ea typeface="ヒラギノ角ゴ Pro W3"/>
                <a:cs typeface="Tahoma" pitchFamily="34" charset="0"/>
              </a:rPr>
              <a:t>, </a:t>
            </a:r>
            <a:r>
              <a:rPr lang="en-GB" altLang="en-US" b="1" dirty="0">
                <a:solidFill>
                  <a:schemeClr val="accent1">
                    <a:lumMod val="75000"/>
                  </a:schemeClr>
                </a:solidFill>
                <a:ea typeface="ヒラギノ角ゴ Pro W3"/>
                <a:cs typeface="Tahoma" pitchFamily="34" charset="0"/>
              </a:rPr>
              <a:t>will be used for the low potential output (</a:t>
            </a:r>
            <a:r>
              <a:rPr lang="en-GB" altLang="en-US" b="1" dirty="0" smtClean="0">
                <a:solidFill>
                  <a:schemeClr val="accent1">
                    <a:lumMod val="75000"/>
                  </a:schemeClr>
                </a:solidFill>
                <a:ea typeface="ヒラギノ角ゴ Pro W3"/>
                <a:cs typeface="Tahoma" pitchFamily="34" charset="0"/>
              </a:rPr>
              <a:t>HV1+, HV2+, HV3+, HV4+);</a:t>
            </a:r>
            <a:endParaRPr lang="en-GB" altLang="en-US" b="1" dirty="0" smtClean="0">
              <a:solidFill>
                <a:schemeClr val="accent1">
                  <a:lumMod val="75000"/>
                </a:schemeClr>
              </a:solidFill>
              <a:ea typeface="ヒラギノ角ゴ Pro W3"/>
              <a:cs typeface="Tahoma" pitchFamily="34" charset="0"/>
            </a:endParaRPr>
          </a:p>
          <a:p>
            <a:pPr marL="285750" lvl="0" indent="-285750" defTabSz="914400" eaLnBrk="0" fontAlgn="base" hangingPunct="0">
              <a:spcBef>
                <a:spcPct val="0"/>
              </a:spcBef>
              <a:spcAft>
                <a:spcPct val="0"/>
              </a:spcAft>
              <a:buFont typeface="Arial" panose="020B0604020202020204" pitchFamily="34" charset="0"/>
              <a:buChar char="•"/>
            </a:pPr>
            <a:endParaRPr lang="en-GB" altLang="en-US" b="1" dirty="0">
              <a:solidFill>
                <a:schemeClr val="accent1">
                  <a:lumMod val="75000"/>
                </a:schemeClr>
              </a:solidFill>
              <a:cs typeface="Tahoma" pitchFamily="34" charset="0"/>
            </a:endParaRPr>
          </a:p>
          <a:p>
            <a:pPr marL="285750" lvl="0" indent="-285750" defTabSz="914400" eaLnBrk="0" fontAlgn="base" hangingPunct="0">
              <a:spcBef>
                <a:spcPct val="0"/>
              </a:spcBef>
              <a:spcAft>
                <a:spcPct val="0"/>
              </a:spcAft>
              <a:buFont typeface="Arial" panose="020B0604020202020204" pitchFamily="34" charset="0"/>
              <a:buChar char="•"/>
            </a:pPr>
            <a:r>
              <a:rPr lang="en-US" altLang="en-US" b="1" dirty="0" smtClean="0">
                <a:solidFill>
                  <a:schemeClr val="accent1">
                    <a:lumMod val="75000"/>
                  </a:schemeClr>
                </a:solidFill>
                <a:cs typeface="Arial" pitchFamily="34" charset="0"/>
              </a:rPr>
              <a:t>Four</a:t>
            </a:r>
            <a:r>
              <a:rPr lang="en-US" altLang="en-US" b="1" dirty="0" smtClean="0">
                <a:solidFill>
                  <a:schemeClr val="accent1">
                    <a:lumMod val="75000"/>
                  </a:schemeClr>
                </a:solidFill>
                <a:cs typeface="Arial" pitchFamily="34" charset="0"/>
              </a:rPr>
              <a:t> </a:t>
            </a:r>
            <a:r>
              <a:rPr lang="en-US" altLang="en-US" b="1" dirty="0" smtClean="0">
                <a:solidFill>
                  <a:schemeClr val="accent1">
                    <a:lumMod val="75000"/>
                  </a:schemeClr>
                </a:solidFill>
                <a:cs typeface="Arial" pitchFamily="34" charset="0"/>
              </a:rPr>
              <a:t>grounding </a:t>
            </a:r>
            <a:r>
              <a:rPr lang="en-US" altLang="en-US" b="1" dirty="0" smtClean="0">
                <a:solidFill>
                  <a:schemeClr val="accent1">
                    <a:lumMod val="75000"/>
                  </a:schemeClr>
                </a:solidFill>
                <a:cs typeface="Arial" pitchFamily="34" charset="0"/>
              </a:rPr>
              <a:t>cables, </a:t>
            </a:r>
            <a:r>
              <a:rPr lang="en-US" altLang="en-US" b="1" dirty="0" smtClean="0">
                <a:solidFill>
                  <a:schemeClr val="accent1">
                    <a:lumMod val="75000"/>
                  </a:schemeClr>
                </a:solidFill>
                <a:cs typeface="Arial" pitchFamily="34" charset="0"/>
              </a:rPr>
              <a:t>yellow/green copper </a:t>
            </a:r>
            <a:r>
              <a:rPr lang="en-US" altLang="en-US" b="1" dirty="0">
                <a:solidFill>
                  <a:schemeClr val="accent1">
                    <a:lumMod val="75000"/>
                  </a:schemeClr>
                </a:solidFill>
                <a:cs typeface="Arial" pitchFamily="34" charset="0"/>
              </a:rPr>
              <a:t>35mm</a:t>
            </a:r>
            <a:r>
              <a:rPr lang="en-US" altLang="en-US" b="1" baseline="30000" dirty="0" smtClean="0">
                <a:solidFill>
                  <a:schemeClr val="accent1">
                    <a:lumMod val="75000"/>
                  </a:schemeClr>
                </a:solidFill>
                <a:cs typeface="Arial" pitchFamily="34" charset="0"/>
              </a:rPr>
              <a:t>2</a:t>
            </a:r>
            <a:r>
              <a:rPr lang="en-US" altLang="en-US" b="1" dirty="0" smtClean="0">
                <a:solidFill>
                  <a:schemeClr val="accent1">
                    <a:lumMod val="75000"/>
                  </a:schemeClr>
                </a:solidFill>
                <a:cs typeface="Arial" pitchFamily="34" charset="0"/>
              </a:rPr>
              <a:t>, will be used as an extra grounding link between the modulators and each klystron</a:t>
            </a:r>
            <a:r>
              <a:rPr lang="en-US" altLang="en-US" b="1" dirty="0" smtClean="0">
                <a:solidFill>
                  <a:schemeClr val="accent1">
                    <a:lumMod val="75000"/>
                  </a:schemeClr>
                </a:solidFill>
                <a:cs typeface="Arial" pitchFamily="34" charset="0"/>
              </a:rPr>
              <a:t>;</a:t>
            </a:r>
            <a:endParaRPr lang="en-US" altLang="en-US" b="1" dirty="0">
              <a:solidFill>
                <a:schemeClr val="accent1">
                  <a:lumMod val="75000"/>
                </a:schemeClr>
              </a:solidFill>
              <a:cs typeface="Arial" pitchFamily="34" charset="0"/>
            </a:endParaRPr>
          </a:p>
        </p:txBody>
      </p:sp>
    </p:spTree>
    <p:extLst>
      <p:ext uri="{BB962C8B-B14F-4D97-AF65-F5344CB8AC3E}">
        <p14:creationId xmlns:p14="http://schemas.microsoft.com/office/powerpoint/2010/main" val="1576706957"/>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1"/>
          <p:cNvSpPr txBox="1">
            <a:spLocks/>
          </p:cNvSpPr>
          <p:nvPr/>
        </p:nvSpPr>
        <p:spPr>
          <a:xfrm>
            <a:off x="262467" y="272796"/>
            <a:ext cx="7069666" cy="768617"/>
          </a:xfrm>
          <a:prstGeom prst="rect">
            <a:avLst/>
          </a:prstGeom>
        </p:spPr>
        <p:txBody>
          <a:bodyPr vert="horz" lIns="91440" tIns="45720" rIns="91440" bIns="45720" rtlCol="0" anchor="ctr">
            <a:noAutofit/>
          </a:bodyPr>
          <a:lstStyle>
            <a:lvl1pPr algn="ctr" defTabSz="457200" rtl="0" eaLnBrk="1" latinLnBrk="0" hangingPunct="1">
              <a:spcBef>
                <a:spcPct val="0"/>
              </a:spcBef>
              <a:buNone/>
              <a:defRPr sz="4200" b="1" i="0" u="none" kern="1200">
                <a:solidFill>
                  <a:srgbClr val="006585"/>
                </a:solidFill>
                <a:latin typeface="Arial"/>
                <a:ea typeface="+mj-ea"/>
                <a:cs typeface="+mj-cs"/>
              </a:defRPr>
            </a:lvl1pPr>
          </a:lstStyle>
          <a:p>
            <a:pPr algn="l"/>
            <a:r>
              <a:rPr lang="en-US" sz="2500" dirty="0">
                <a:solidFill>
                  <a:schemeClr val="bg1"/>
                </a:solidFill>
                <a:latin typeface="Aharoni" panose="02010803020104030203" pitchFamily="2" charset="-79"/>
                <a:cs typeface="Aharoni" panose="02010803020104030203" pitchFamily="2" charset="-79"/>
              </a:rPr>
              <a:t>Interfaces to RF systems (RF SYS)</a:t>
            </a:r>
          </a:p>
        </p:txBody>
      </p:sp>
      <p:sp>
        <p:nvSpPr>
          <p:cNvPr id="14" name="Rectangle 15"/>
          <p:cNvSpPr>
            <a:spLocks noChangeArrowheads="1"/>
          </p:cNvSpPr>
          <p:nvPr/>
        </p:nvSpPr>
        <p:spPr bwMode="auto">
          <a:xfrm>
            <a:off x="0" y="457200"/>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US"/>
          </a:p>
        </p:txBody>
      </p:sp>
      <p:sp>
        <p:nvSpPr>
          <p:cNvPr id="25" name="TextBox 24"/>
          <p:cNvSpPr txBox="1"/>
          <p:nvPr/>
        </p:nvSpPr>
        <p:spPr>
          <a:xfrm>
            <a:off x="131232" y="1400434"/>
            <a:ext cx="9012767" cy="369332"/>
          </a:xfrm>
          <a:prstGeom prst="rect">
            <a:avLst/>
          </a:prstGeom>
          <a:noFill/>
        </p:spPr>
        <p:txBody>
          <a:bodyPr wrap="square" rtlCol="0">
            <a:spAutoFit/>
          </a:bodyPr>
          <a:lstStyle/>
          <a:p>
            <a:pPr marL="285750" indent="-285750">
              <a:buFont typeface="Wingdings" panose="05000000000000000000" pitchFamily="2" charset="2"/>
              <a:buChar char="Ø"/>
            </a:pPr>
            <a:r>
              <a:rPr lang="en-US" b="1" dirty="0" smtClean="0">
                <a:solidFill>
                  <a:schemeClr val="accent1">
                    <a:lumMod val="75000"/>
                  </a:schemeClr>
                </a:solidFill>
              </a:rPr>
              <a:t>Physical connections</a:t>
            </a:r>
            <a:endParaRPr lang="en-US" b="1" dirty="0">
              <a:solidFill>
                <a:schemeClr val="accent1">
                  <a:lumMod val="75000"/>
                </a:schemeClr>
              </a:solidFill>
            </a:endParaRPr>
          </a:p>
        </p:txBody>
      </p:sp>
      <p:pic>
        <p:nvPicPr>
          <p:cNvPr id="6" name="Picture 5"/>
          <p:cNvPicPr/>
          <p:nvPr/>
        </p:nvPicPr>
        <p:blipFill>
          <a:blip r:embed="rId2">
            <a:extLst>
              <a:ext uri="{28A0092B-C50C-407E-A947-70E740481C1C}">
                <a14:useLocalDpi xmlns:a14="http://schemas.microsoft.com/office/drawing/2010/main" val="0"/>
              </a:ext>
            </a:extLst>
          </a:blip>
          <a:srcRect/>
          <a:stretch>
            <a:fillRect/>
          </a:stretch>
        </p:blipFill>
        <p:spPr bwMode="auto">
          <a:xfrm>
            <a:off x="3486862" y="5312153"/>
            <a:ext cx="1949066" cy="1422961"/>
          </a:xfrm>
          <a:prstGeom prst="rect">
            <a:avLst/>
          </a:prstGeom>
          <a:noFill/>
          <a:ln>
            <a:noFill/>
          </a:ln>
          <a:extLst>
            <a:ext uri="{FAA26D3D-D897-4be2-8F04-BA451C77F1D7}">
              <ma14:placeholderFlag xmlns:lc="http://schemas.openxmlformats.org/drawingml/2006/lockedCanvas" xmlns="" xmlns:mo="http://schemas.microsoft.com/office/mac/office/2008/main" xmlns:mv="urn:schemas-microsoft-com:mac:vml" xmlns:o="urn:schemas-microsoft-com:office:office" xmlns:v="urn:schemas-microsoft-com:vml" xmlns:w10="urn:schemas-microsoft-com:office:word" xmlns:w="http://schemas.openxmlformats.org/wordprocessingml/2006/main" xmlns:ma14="http://schemas.microsoft.com/office/mac/drawingml/2011/main" xmlns:pic="http://schemas.openxmlformats.org/drawingml/2006/picture" xmlns:wps="http://schemas.microsoft.com/office/word/2010/wordprocessingShape" xmlns:wne="http://schemas.microsoft.com/office/word/2006/wordml" xmlns:wpi="http://schemas.microsoft.com/office/word/2010/wordprocessingInk" xmlns:wpg="http://schemas.microsoft.com/office/word/2010/wordprocessingGroup" xmlns:w14="http://schemas.microsoft.com/office/word/2010/wordml" xmlns:wp="http://schemas.openxmlformats.org/drawingml/2006/wordprocessingDrawing" xmlns:wp14="http://schemas.microsoft.com/office/word/2010/wordprocessingDrawing" xmlns:m="http://schemas.openxmlformats.org/officeDocument/2006/math" xmlns:mc="http://schemas.openxmlformats.org/markup-compatibility/2006" xmlns:wpc="http://schemas.microsoft.com/office/word/2010/wordprocessingCanvas"/>
            </a:ext>
          </a:extLst>
        </p:spPr>
      </p:pic>
      <p:pic>
        <p:nvPicPr>
          <p:cNvPr id="8" name="Picture 7"/>
          <p:cNvPicPr/>
          <p:nvPr/>
        </p:nvPicPr>
        <p:blipFill>
          <a:blip r:embed="rId3">
            <a:extLst>
              <a:ext uri="{28A0092B-C50C-407E-A947-70E740481C1C}">
                <a14:useLocalDpi xmlns:a14="http://schemas.microsoft.com/office/drawing/2010/main" val="0"/>
              </a:ext>
            </a:extLst>
          </a:blip>
          <a:srcRect/>
          <a:stretch>
            <a:fillRect/>
          </a:stretch>
        </p:blipFill>
        <p:spPr bwMode="auto">
          <a:xfrm>
            <a:off x="127199" y="5312153"/>
            <a:ext cx="3294949" cy="1430120"/>
          </a:xfrm>
          <a:prstGeom prst="rect">
            <a:avLst/>
          </a:prstGeom>
          <a:noFill/>
          <a:ln>
            <a:noFill/>
          </a:ln>
        </p:spPr>
      </p:pic>
      <p:sp>
        <p:nvSpPr>
          <p:cNvPr id="2" name="Rectangle 1"/>
          <p:cNvSpPr/>
          <p:nvPr/>
        </p:nvSpPr>
        <p:spPr>
          <a:xfrm>
            <a:off x="1356284" y="4963614"/>
            <a:ext cx="2265620" cy="338554"/>
          </a:xfrm>
          <a:prstGeom prst="rect">
            <a:avLst/>
          </a:prstGeom>
        </p:spPr>
        <p:txBody>
          <a:bodyPr wrap="none">
            <a:spAutoFit/>
          </a:bodyPr>
          <a:lstStyle/>
          <a:p>
            <a:r>
              <a:rPr lang="en-GB" sz="1600" b="1" dirty="0" smtClean="0">
                <a:solidFill>
                  <a:srgbClr val="FF0000"/>
                </a:solidFill>
              </a:rPr>
              <a:t>Picture of one HV socket</a:t>
            </a:r>
            <a:endParaRPr lang="en-GB" sz="1600" dirty="0"/>
          </a:p>
        </p:txBody>
      </p:sp>
      <p:sp>
        <p:nvSpPr>
          <p:cNvPr id="26" name="Rectangle 25"/>
          <p:cNvSpPr/>
          <p:nvPr/>
        </p:nvSpPr>
        <p:spPr>
          <a:xfrm>
            <a:off x="7731015" y="1439848"/>
            <a:ext cx="1104047" cy="338554"/>
          </a:xfrm>
          <a:prstGeom prst="rect">
            <a:avLst/>
          </a:prstGeom>
        </p:spPr>
        <p:txBody>
          <a:bodyPr wrap="square">
            <a:spAutoFit/>
          </a:bodyPr>
          <a:lstStyle/>
          <a:p>
            <a:r>
              <a:rPr lang="en-GB" sz="1600" b="1" dirty="0" smtClean="0">
                <a:solidFill>
                  <a:srgbClr val="FF0000"/>
                </a:solidFill>
              </a:rPr>
              <a:t>Klystrons</a:t>
            </a:r>
            <a:endParaRPr lang="en-GB" sz="1600" dirty="0"/>
          </a:p>
        </p:txBody>
      </p:sp>
      <p:grpSp>
        <p:nvGrpSpPr>
          <p:cNvPr id="55" name="Group 54"/>
          <p:cNvGrpSpPr/>
          <p:nvPr/>
        </p:nvGrpSpPr>
        <p:grpSpPr>
          <a:xfrm>
            <a:off x="87799" y="1192640"/>
            <a:ext cx="8888282" cy="4495680"/>
            <a:chOff x="87799" y="1192640"/>
            <a:chExt cx="8888282" cy="4495680"/>
          </a:xfrm>
        </p:grpSpPr>
        <p:pic>
          <p:nvPicPr>
            <p:cNvPr id="1026" name="Picture 2"/>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7799" y="1846321"/>
              <a:ext cx="4098105" cy="3137937"/>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9" name="Picture 2"/>
            <p:cNvPicPr>
              <a:picLocks noChangeAspect="1" noChangeArrowheads="1"/>
            </p:cNvPicPr>
            <p:nvPr/>
          </p:nvPicPr>
          <p:blipFill rotWithShape="1">
            <a:blip r:embed="rId5">
              <a:extLst>
                <a:ext uri="{28A0092B-C50C-407E-A947-70E740481C1C}">
                  <a14:useLocalDpi xmlns:a14="http://schemas.microsoft.com/office/drawing/2010/main" val="0"/>
                </a:ext>
              </a:extLst>
            </a:blip>
            <a:srcRect l="54109" t="2054" b="21527"/>
            <a:stretch/>
          </p:blipFill>
          <p:spPr bwMode="auto">
            <a:xfrm>
              <a:off x="5688184" y="1439848"/>
              <a:ext cx="3287897" cy="4248472"/>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cxnSp>
          <p:nvCxnSpPr>
            <p:cNvPr id="4" name="Straight Arrow Connector 3"/>
            <p:cNvCxnSpPr/>
            <p:nvPr/>
          </p:nvCxnSpPr>
          <p:spPr>
            <a:xfrm flipH="1" flipV="1">
              <a:off x="3090041" y="3046276"/>
              <a:ext cx="1305275" cy="1047154"/>
            </a:xfrm>
            <a:prstGeom prst="straightConnector1">
              <a:avLst/>
            </a:prstGeom>
            <a:ln w="19050">
              <a:solidFill>
                <a:srgbClr val="FF0000"/>
              </a:solidFill>
              <a:tailEnd type="arrow"/>
            </a:ln>
          </p:spPr>
          <p:style>
            <a:lnRef idx="2">
              <a:schemeClr val="accent1"/>
            </a:lnRef>
            <a:fillRef idx="0">
              <a:schemeClr val="accent1"/>
            </a:fillRef>
            <a:effectRef idx="1">
              <a:schemeClr val="accent1"/>
            </a:effectRef>
            <a:fontRef idx="minor">
              <a:schemeClr val="tx1"/>
            </a:fontRef>
          </p:style>
        </p:cxnSp>
        <p:sp>
          <p:nvSpPr>
            <p:cNvPr id="13" name="Rectangle 12"/>
            <p:cNvSpPr/>
            <p:nvPr/>
          </p:nvSpPr>
          <p:spPr>
            <a:xfrm>
              <a:off x="3185313" y="4066304"/>
              <a:ext cx="2420007" cy="584775"/>
            </a:xfrm>
            <a:prstGeom prst="rect">
              <a:avLst/>
            </a:prstGeom>
          </p:spPr>
          <p:txBody>
            <a:bodyPr wrap="square">
              <a:spAutoFit/>
            </a:bodyPr>
            <a:lstStyle/>
            <a:p>
              <a:r>
                <a:rPr lang="en-GB" sz="1600" b="1" dirty="0" smtClean="0">
                  <a:solidFill>
                    <a:srgbClr val="FF0000"/>
                  </a:solidFill>
                </a:rPr>
                <a:t>Klystron grounding cables (Gnd1, Gnd2, Gnd3, Gnd4)</a:t>
              </a:r>
              <a:endParaRPr lang="en-GB" sz="1600" dirty="0"/>
            </a:p>
          </p:txBody>
        </p:sp>
        <p:sp>
          <p:nvSpPr>
            <p:cNvPr id="18" name="Rectangle 17"/>
            <p:cNvSpPr/>
            <p:nvPr/>
          </p:nvSpPr>
          <p:spPr>
            <a:xfrm>
              <a:off x="4028087" y="2753888"/>
              <a:ext cx="1599709" cy="830997"/>
            </a:xfrm>
            <a:prstGeom prst="rect">
              <a:avLst/>
            </a:prstGeom>
          </p:spPr>
          <p:txBody>
            <a:bodyPr wrap="square">
              <a:spAutoFit/>
            </a:bodyPr>
            <a:lstStyle/>
            <a:p>
              <a:pPr algn="r"/>
              <a:r>
                <a:rPr lang="en-GB" sz="1600" b="1" dirty="0" smtClean="0">
                  <a:solidFill>
                    <a:srgbClr val="FF0000"/>
                  </a:solidFill>
                </a:rPr>
                <a:t>LV return cables</a:t>
              </a:r>
            </a:p>
            <a:p>
              <a:pPr algn="r"/>
              <a:r>
                <a:rPr lang="en-GB" sz="1600" b="1" dirty="0" smtClean="0">
                  <a:solidFill>
                    <a:srgbClr val="FF0000"/>
                  </a:solidFill>
                </a:rPr>
                <a:t>(HV1+, HV2+, HV3+, HV4+)</a:t>
              </a:r>
              <a:endParaRPr lang="en-GB" sz="1600" dirty="0"/>
            </a:p>
          </p:txBody>
        </p:sp>
        <p:cxnSp>
          <p:nvCxnSpPr>
            <p:cNvPr id="20" name="Straight Arrow Connector 19"/>
            <p:cNvCxnSpPr/>
            <p:nvPr/>
          </p:nvCxnSpPr>
          <p:spPr>
            <a:xfrm>
              <a:off x="5029200" y="3569853"/>
              <a:ext cx="2415970" cy="1278044"/>
            </a:xfrm>
            <a:prstGeom prst="straightConnector1">
              <a:avLst/>
            </a:prstGeom>
            <a:ln w="19050">
              <a:solidFill>
                <a:srgbClr val="FF0000"/>
              </a:solidFill>
              <a:tailEnd type="arrow"/>
            </a:ln>
          </p:spPr>
          <p:style>
            <a:lnRef idx="2">
              <a:schemeClr val="accent1"/>
            </a:lnRef>
            <a:fillRef idx="0">
              <a:schemeClr val="accent1"/>
            </a:fillRef>
            <a:effectRef idx="1">
              <a:schemeClr val="accent1"/>
            </a:effectRef>
            <a:fontRef idx="minor">
              <a:schemeClr val="tx1"/>
            </a:fontRef>
          </p:style>
        </p:cxnSp>
        <p:sp>
          <p:nvSpPr>
            <p:cNvPr id="24" name="Rectangle 23"/>
            <p:cNvSpPr/>
            <p:nvPr/>
          </p:nvSpPr>
          <p:spPr>
            <a:xfrm>
              <a:off x="5605320" y="1192640"/>
              <a:ext cx="1839850" cy="338554"/>
            </a:xfrm>
            <a:prstGeom prst="rect">
              <a:avLst/>
            </a:prstGeom>
          </p:spPr>
          <p:txBody>
            <a:bodyPr wrap="square">
              <a:spAutoFit/>
            </a:bodyPr>
            <a:lstStyle/>
            <a:p>
              <a:r>
                <a:rPr lang="en-GB" sz="1600" b="1" dirty="0" smtClean="0">
                  <a:solidFill>
                    <a:srgbClr val="FF0000"/>
                  </a:solidFill>
                </a:rPr>
                <a:t>Modulator oil tank</a:t>
              </a:r>
              <a:endParaRPr lang="en-GB" sz="1600" dirty="0"/>
            </a:p>
          </p:txBody>
        </p:sp>
        <p:cxnSp>
          <p:nvCxnSpPr>
            <p:cNvPr id="28" name="Straight Arrow Connector 27"/>
            <p:cNvCxnSpPr/>
            <p:nvPr/>
          </p:nvCxnSpPr>
          <p:spPr>
            <a:xfrm flipH="1" flipV="1">
              <a:off x="3090041" y="2435772"/>
              <a:ext cx="1095863" cy="480850"/>
            </a:xfrm>
            <a:prstGeom prst="straightConnector1">
              <a:avLst/>
            </a:prstGeom>
            <a:ln w="19050">
              <a:solidFill>
                <a:srgbClr val="FF0000"/>
              </a:solidFill>
              <a:tailEnd type="arrow"/>
            </a:ln>
          </p:spPr>
          <p:style>
            <a:lnRef idx="2">
              <a:schemeClr val="accent1"/>
            </a:lnRef>
            <a:fillRef idx="0">
              <a:schemeClr val="accent1"/>
            </a:fillRef>
            <a:effectRef idx="1">
              <a:schemeClr val="accent1"/>
            </a:effectRef>
            <a:fontRef idx="minor">
              <a:schemeClr val="tx1"/>
            </a:fontRef>
          </p:style>
        </p:cxnSp>
        <p:cxnSp>
          <p:nvCxnSpPr>
            <p:cNvPr id="30" name="Straight Arrow Connector 29"/>
            <p:cNvCxnSpPr/>
            <p:nvPr/>
          </p:nvCxnSpPr>
          <p:spPr>
            <a:xfrm flipH="1">
              <a:off x="2885090" y="1694793"/>
              <a:ext cx="1510226" cy="1243065"/>
            </a:xfrm>
            <a:prstGeom prst="straightConnector1">
              <a:avLst/>
            </a:prstGeom>
            <a:ln w="19050">
              <a:solidFill>
                <a:srgbClr val="FF0000"/>
              </a:solidFill>
              <a:tailEnd type="arrow"/>
            </a:ln>
          </p:spPr>
          <p:style>
            <a:lnRef idx="2">
              <a:schemeClr val="accent1"/>
            </a:lnRef>
            <a:fillRef idx="0">
              <a:schemeClr val="accent1"/>
            </a:fillRef>
            <a:effectRef idx="1">
              <a:schemeClr val="accent1"/>
            </a:effectRef>
            <a:fontRef idx="minor">
              <a:schemeClr val="tx1"/>
            </a:fontRef>
          </p:style>
        </p:cxnSp>
        <p:sp>
          <p:nvSpPr>
            <p:cNvPr id="34" name="Rectangle 33"/>
            <p:cNvSpPr/>
            <p:nvPr/>
          </p:nvSpPr>
          <p:spPr>
            <a:xfrm>
              <a:off x="4099027" y="1368901"/>
              <a:ext cx="1392081" cy="1200329"/>
            </a:xfrm>
            <a:prstGeom prst="rect">
              <a:avLst/>
            </a:prstGeom>
          </p:spPr>
          <p:txBody>
            <a:bodyPr wrap="square">
              <a:spAutoFit/>
            </a:bodyPr>
            <a:lstStyle/>
            <a:p>
              <a:pPr algn="r"/>
              <a:r>
                <a:rPr lang="en-GB" b="1" dirty="0">
                  <a:solidFill>
                    <a:srgbClr val="FF0000"/>
                  </a:solidFill>
                </a:rPr>
                <a:t>HV </a:t>
              </a:r>
              <a:r>
                <a:rPr lang="en-GB" b="1" dirty="0" smtClean="0">
                  <a:solidFill>
                    <a:srgbClr val="FF0000"/>
                  </a:solidFill>
                </a:rPr>
                <a:t>output sockets</a:t>
              </a:r>
            </a:p>
            <a:p>
              <a:pPr algn="r"/>
              <a:r>
                <a:rPr lang="en-GB" b="1" dirty="0" smtClean="0">
                  <a:solidFill>
                    <a:srgbClr val="FF0000"/>
                  </a:solidFill>
                </a:rPr>
                <a:t>(HV1-, HV2-, HV3-, HV4-)</a:t>
              </a:r>
              <a:endParaRPr lang="en-GB" dirty="0"/>
            </a:p>
          </p:txBody>
        </p:sp>
        <p:cxnSp>
          <p:nvCxnSpPr>
            <p:cNvPr id="43" name="Straight Arrow Connector 42"/>
            <p:cNvCxnSpPr/>
            <p:nvPr/>
          </p:nvCxnSpPr>
          <p:spPr>
            <a:xfrm>
              <a:off x="4910959" y="4651079"/>
              <a:ext cx="2421173" cy="661900"/>
            </a:xfrm>
            <a:prstGeom prst="straightConnector1">
              <a:avLst/>
            </a:prstGeom>
            <a:ln w="19050">
              <a:solidFill>
                <a:srgbClr val="FF0000"/>
              </a:solidFill>
              <a:tailEnd type="arrow"/>
            </a:ln>
          </p:spPr>
          <p:style>
            <a:lnRef idx="2">
              <a:schemeClr val="accent1"/>
            </a:lnRef>
            <a:fillRef idx="0">
              <a:schemeClr val="accent1"/>
            </a:fillRef>
            <a:effectRef idx="1">
              <a:schemeClr val="accent1"/>
            </a:effectRef>
            <a:fontRef idx="minor">
              <a:schemeClr val="tx1"/>
            </a:fontRef>
          </p:style>
        </p:cxnSp>
        <p:cxnSp>
          <p:nvCxnSpPr>
            <p:cNvPr id="53" name="Straight Arrow Connector 52"/>
            <p:cNvCxnSpPr>
              <a:stCxn id="34" idx="3"/>
            </p:cNvCxnSpPr>
            <p:nvPr/>
          </p:nvCxnSpPr>
          <p:spPr>
            <a:xfrm>
              <a:off x="5491108" y="1969066"/>
              <a:ext cx="1724245" cy="884493"/>
            </a:xfrm>
            <a:prstGeom prst="straightConnector1">
              <a:avLst/>
            </a:prstGeom>
            <a:ln w="19050">
              <a:solidFill>
                <a:srgbClr val="FF0000"/>
              </a:solidFill>
              <a:tailEnd type="arrow"/>
            </a:ln>
          </p:spPr>
          <p:style>
            <a:lnRef idx="2">
              <a:schemeClr val="accent1"/>
            </a:lnRef>
            <a:fillRef idx="0">
              <a:schemeClr val="accent1"/>
            </a:fillRef>
            <a:effectRef idx="1">
              <a:schemeClr val="accent1"/>
            </a:effectRef>
            <a:fontRef idx="minor">
              <a:schemeClr val="tx1"/>
            </a:fontRef>
          </p:style>
        </p:cxnSp>
      </p:grpSp>
    </p:spTree>
    <p:extLst>
      <p:ext uri="{BB962C8B-B14F-4D97-AF65-F5344CB8AC3E}">
        <p14:creationId xmlns:p14="http://schemas.microsoft.com/office/powerpoint/2010/main" val="3682715576"/>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1"/>
          <p:cNvSpPr txBox="1">
            <a:spLocks/>
          </p:cNvSpPr>
          <p:nvPr/>
        </p:nvSpPr>
        <p:spPr>
          <a:xfrm>
            <a:off x="262467" y="272796"/>
            <a:ext cx="7069666" cy="768617"/>
          </a:xfrm>
          <a:prstGeom prst="rect">
            <a:avLst/>
          </a:prstGeom>
        </p:spPr>
        <p:txBody>
          <a:bodyPr vert="horz" lIns="91440" tIns="45720" rIns="91440" bIns="45720" rtlCol="0" anchor="ctr">
            <a:noAutofit/>
          </a:bodyPr>
          <a:lstStyle>
            <a:lvl1pPr algn="ctr" defTabSz="457200" rtl="0" eaLnBrk="1" latinLnBrk="0" hangingPunct="1">
              <a:spcBef>
                <a:spcPct val="0"/>
              </a:spcBef>
              <a:buNone/>
              <a:defRPr sz="4200" b="1" i="0" u="none" kern="1200">
                <a:solidFill>
                  <a:srgbClr val="006585"/>
                </a:solidFill>
                <a:latin typeface="Arial"/>
                <a:ea typeface="+mj-ea"/>
                <a:cs typeface="+mj-cs"/>
              </a:defRPr>
            </a:lvl1pPr>
          </a:lstStyle>
          <a:p>
            <a:pPr algn="l"/>
            <a:r>
              <a:rPr lang="en-US" sz="2500" dirty="0" smtClean="0">
                <a:solidFill>
                  <a:schemeClr val="bg1"/>
                </a:solidFill>
                <a:latin typeface="Aharoni" panose="02010803020104030203" pitchFamily="2" charset="-79"/>
                <a:cs typeface="Aharoni" panose="02010803020104030203" pitchFamily="2" charset="-79"/>
              </a:rPr>
              <a:t>Interfaces to Water Cooling (WTCO)</a:t>
            </a:r>
          </a:p>
        </p:txBody>
      </p:sp>
      <p:sp>
        <p:nvSpPr>
          <p:cNvPr id="14" name="Rectangle 15"/>
          <p:cNvSpPr>
            <a:spLocks noChangeArrowheads="1"/>
          </p:cNvSpPr>
          <p:nvPr/>
        </p:nvSpPr>
        <p:spPr bwMode="auto">
          <a:xfrm>
            <a:off x="0" y="457200"/>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US"/>
          </a:p>
        </p:txBody>
      </p:sp>
      <p:sp>
        <p:nvSpPr>
          <p:cNvPr id="2" name="Rectangle 1"/>
          <p:cNvSpPr/>
          <p:nvPr/>
        </p:nvSpPr>
        <p:spPr>
          <a:xfrm>
            <a:off x="155588" y="1536014"/>
            <a:ext cx="8988412" cy="3693319"/>
          </a:xfrm>
          <a:prstGeom prst="rect">
            <a:avLst/>
          </a:prstGeom>
        </p:spPr>
        <p:txBody>
          <a:bodyPr wrap="square">
            <a:spAutoFit/>
          </a:bodyPr>
          <a:lstStyle/>
          <a:p>
            <a:pPr marL="285750" indent="-285750">
              <a:buFont typeface="Wingdings" panose="05000000000000000000" pitchFamily="2" charset="2"/>
              <a:buChar char="Ø"/>
            </a:pPr>
            <a:r>
              <a:rPr lang="en-GB" b="1" u="sng" dirty="0">
                <a:solidFill>
                  <a:schemeClr val="accent1">
                    <a:lumMod val="75000"/>
                  </a:schemeClr>
                </a:solidFill>
              </a:rPr>
              <a:t>Inlet and outlet </a:t>
            </a:r>
            <a:r>
              <a:rPr lang="en-GB" b="1" u="sng" dirty="0" smtClean="0">
                <a:solidFill>
                  <a:schemeClr val="accent1">
                    <a:lumMod val="75000"/>
                  </a:schemeClr>
                </a:solidFill>
              </a:rPr>
              <a:t>manifold plugs</a:t>
            </a:r>
          </a:p>
          <a:p>
            <a:pPr marL="742950" lvl="1" indent="-285750">
              <a:buFont typeface="Arial" panose="020B0604020202020204" pitchFamily="34" charset="0"/>
              <a:buChar char="•"/>
            </a:pPr>
            <a:r>
              <a:rPr lang="en-GB" b="1" dirty="0" smtClean="0">
                <a:solidFill>
                  <a:schemeClr val="accent1">
                    <a:lumMod val="75000"/>
                  </a:schemeClr>
                </a:solidFill>
              </a:rPr>
              <a:t>Size:	DN40</a:t>
            </a:r>
          </a:p>
          <a:p>
            <a:pPr marL="742950" lvl="1" indent="-285750">
              <a:buFont typeface="Arial" panose="020B0604020202020204" pitchFamily="34" charset="0"/>
              <a:buChar char="•"/>
            </a:pPr>
            <a:r>
              <a:rPr lang="en-GB" b="1" dirty="0" smtClean="0">
                <a:solidFill>
                  <a:schemeClr val="accent1">
                    <a:lumMod val="75000"/>
                  </a:schemeClr>
                </a:solidFill>
              </a:rPr>
              <a:t>Inlet/outlet couplings’ type: TC (</a:t>
            </a:r>
            <a:r>
              <a:rPr lang="en-GB" b="1" dirty="0" err="1" smtClean="0">
                <a:solidFill>
                  <a:schemeClr val="accent1">
                    <a:lumMod val="75000"/>
                  </a:schemeClr>
                </a:solidFill>
              </a:rPr>
              <a:t>t.b.c</a:t>
            </a:r>
            <a:r>
              <a:rPr lang="en-GB" b="1" dirty="0" smtClean="0">
                <a:solidFill>
                  <a:schemeClr val="accent1">
                    <a:lumMod val="75000"/>
                  </a:schemeClr>
                </a:solidFill>
              </a:rPr>
              <a:t>.)</a:t>
            </a:r>
          </a:p>
          <a:p>
            <a:pPr marL="285750" indent="-285750">
              <a:buFont typeface="Arial" panose="020B0604020202020204" pitchFamily="34" charset="0"/>
              <a:buChar char="•"/>
            </a:pPr>
            <a:endParaRPr lang="en-GB" b="1" dirty="0">
              <a:solidFill>
                <a:schemeClr val="accent1">
                  <a:lumMod val="75000"/>
                </a:schemeClr>
              </a:solidFill>
            </a:endParaRPr>
          </a:p>
          <a:p>
            <a:pPr marL="285750" indent="-285750">
              <a:buFont typeface="Wingdings" panose="05000000000000000000" pitchFamily="2" charset="2"/>
              <a:buChar char="Ø"/>
            </a:pPr>
            <a:r>
              <a:rPr lang="en-US" b="1" u="sng" dirty="0">
                <a:solidFill>
                  <a:schemeClr val="accent1">
                    <a:lumMod val="75000"/>
                  </a:schemeClr>
                </a:solidFill>
              </a:rPr>
              <a:t>The klystron modulators shall comply with the following water cooling circuit conditions:</a:t>
            </a:r>
          </a:p>
          <a:p>
            <a:pPr marL="742950" lvl="1" indent="-285750" fontAlgn="base">
              <a:buFont typeface="Arial" panose="020B0604020202020204" pitchFamily="34" charset="0"/>
              <a:buChar char="•"/>
            </a:pPr>
            <a:r>
              <a:rPr lang="en-US" b="1" dirty="0">
                <a:solidFill>
                  <a:schemeClr val="accent1">
                    <a:lumMod val="75000"/>
                  </a:schemeClr>
                </a:solidFill>
              </a:rPr>
              <a:t>Type of water:	</a:t>
            </a:r>
            <a:r>
              <a:rPr lang="en-US" b="1" dirty="0" smtClean="0">
                <a:solidFill>
                  <a:schemeClr val="accent1">
                    <a:lumMod val="75000"/>
                  </a:schemeClr>
                </a:solidFill>
              </a:rPr>
              <a:t>							Demineralized</a:t>
            </a:r>
            <a:endParaRPr lang="en-US" b="1" dirty="0">
              <a:solidFill>
                <a:schemeClr val="accent1">
                  <a:lumMod val="75000"/>
                </a:schemeClr>
              </a:solidFill>
            </a:endParaRPr>
          </a:p>
          <a:p>
            <a:pPr marL="742950" lvl="1" indent="-285750" fontAlgn="base">
              <a:buFont typeface="Arial" panose="020B0604020202020204" pitchFamily="34" charset="0"/>
              <a:buChar char="•"/>
            </a:pPr>
            <a:r>
              <a:rPr lang="en-US" b="1" dirty="0">
                <a:solidFill>
                  <a:schemeClr val="accent1">
                    <a:lumMod val="75000"/>
                  </a:schemeClr>
                </a:solidFill>
              </a:rPr>
              <a:t>Maximal water conductivity:	</a:t>
            </a:r>
            <a:r>
              <a:rPr lang="en-US" b="1" dirty="0" smtClean="0">
                <a:solidFill>
                  <a:schemeClr val="accent1">
                    <a:lumMod val="75000"/>
                  </a:schemeClr>
                </a:solidFill>
              </a:rPr>
              <a:t>				1.2 </a:t>
            </a:r>
            <a:r>
              <a:rPr lang="en-US" b="1" dirty="0">
                <a:solidFill>
                  <a:schemeClr val="accent1">
                    <a:lumMod val="75000"/>
                  </a:schemeClr>
                </a:solidFill>
              </a:rPr>
              <a:t>µS/cm</a:t>
            </a:r>
          </a:p>
          <a:p>
            <a:pPr marL="742950" lvl="1" indent="-285750" fontAlgn="base">
              <a:buFont typeface="Arial" panose="020B0604020202020204" pitchFamily="34" charset="0"/>
              <a:buChar char="•"/>
            </a:pPr>
            <a:r>
              <a:rPr lang="en-US" b="1" dirty="0">
                <a:solidFill>
                  <a:schemeClr val="accent1">
                    <a:lumMod val="75000"/>
                  </a:schemeClr>
                </a:solidFill>
              </a:rPr>
              <a:t>Operating inlet pressure (90% of working time):	</a:t>
            </a:r>
            <a:r>
              <a:rPr lang="en-US" b="1" dirty="0" smtClean="0">
                <a:solidFill>
                  <a:schemeClr val="accent1">
                    <a:lumMod val="75000"/>
                  </a:schemeClr>
                </a:solidFill>
              </a:rPr>
              <a:t>&lt; 10 </a:t>
            </a:r>
            <a:r>
              <a:rPr lang="en-US" b="1" dirty="0">
                <a:solidFill>
                  <a:schemeClr val="accent1">
                    <a:lumMod val="75000"/>
                  </a:schemeClr>
                </a:solidFill>
              </a:rPr>
              <a:t>bar</a:t>
            </a:r>
          </a:p>
          <a:p>
            <a:pPr marL="742950" lvl="1" indent="-285750" fontAlgn="base">
              <a:buFont typeface="Arial" panose="020B0604020202020204" pitchFamily="34" charset="0"/>
              <a:buChar char="•"/>
            </a:pPr>
            <a:r>
              <a:rPr lang="en-US" b="1" dirty="0">
                <a:solidFill>
                  <a:schemeClr val="accent1">
                    <a:lumMod val="75000"/>
                  </a:schemeClr>
                </a:solidFill>
              </a:rPr>
              <a:t>Maximum inlet working pressure:	</a:t>
            </a:r>
            <a:r>
              <a:rPr lang="en-US" b="1" dirty="0" smtClean="0">
                <a:solidFill>
                  <a:schemeClr val="accent1">
                    <a:lumMod val="75000"/>
                  </a:schemeClr>
                </a:solidFill>
              </a:rPr>
              <a:t>			13 </a:t>
            </a:r>
            <a:r>
              <a:rPr lang="en-US" b="1" dirty="0">
                <a:solidFill>
                  <a:schemeClr val="accent1">
                    <a:lumMod val="75000"/>
                  </a:schemeClr>
                </a:solidFill>
              </a:rPr>
              <a:t>bar</a:t>
            </a:r>
          </a:p>
          <a:p>
            <a:pPr marL="742950" lvl="1" indent="-285750" fontAlgn="base">
              <a:buFont typeface="Arial" panose="020B0604020202020204" pitchFamily="34" charset="0"/>
              <a:buChar char="•"/>
            </a:pPr>
            <a:r>
              <a:rPr lang="en-US" b="1" dirty="0">
                <a:solidFill>
                  <a:schemeClr val="accent1">
                    <a:lumMod val="75000"/>
                  </a:schemeClr>
                </a:solidFill>
              </a:rPr>
              <a:t>Maximum inlet temperature:	</a:t>
            </a:r>
            <a:r>
              <a:rPr lang="en-US" b="1" dirty="0" smtClean="0">
                <a:solidFill>
                  <a:schemeClr val="accent1">
                    <a:lumMod val="75000"/>
                  </a:schemeClr>
                </a:solidFill>
              </a:rPr>
              <a:t>				27ºC</a:t>
            </a:r>
            <a:endParaRPr lang="en-US" b="1" dirty="0">
              <a:solidFill>
                <a:schemeClr val="accent1">
                  <a:lumMod val="75000"/>
                </a:schemeClr>
              </a:solidFill>
            </a:endParaRPr>
          </a:p>
          <a:p>
            <a:pPr marL="742950" lvl="1" indent="-285750" fontAlgn="base">
              <a:buFont typeface="Arial" panose="020B0604020202020204" pitchFamily="34" charset="0"/>
              <a:buChar char="•"/>
            </a:pPr>
            <a:r>
              <a:rPr lang="en-US" b="1" dirty="0">
                <a:solidFill>
                  <a:schemeClr val="accent1">
                    <a:lumMod val="75000"/>
                  </a:schemeClr>
                </a:solidFill>
              </a:rPr>
              <a:t>Maximum inlet/outlet temperature rise:	</a:t>
            </a:r>
            <a:r>
              <a:rPr lang="en-US" b="1" dirty="0" smtClean="0">
                <a:solidFill>
                  <a:schemeClr val="accent1">
                    <a:lumMod val="75000"/>
                  </a:schemeClr>
                </a:solidFill>
              </a:rPr>
              <a:t>		10ºC</a:t>
            </a:r>
            <a:endParaRPr lang="en-US" b="1" dirty="0">
              <a:solidFill>
                <a:schemeClr val="accent1">
                  <a:lumMod val="75000"/>
                </a:schemeClr>
              </a:solidFill>
            </a:endParaRPr>
          </a:p>
          <a:p>
            <a:pPr marL="742950" lvl="1" indent="-285750" fontAlgn="base">
              <a:buFont typeface="Arial" panose="020B0604020202020204" pitchFamily="34" charset="0"/>
              <a:buChar char="•"/>
            </a:pPr>
            <a:r>
              <a:rPr lang="en-US" b="1" dirty="0">
                <a:solidFill>
                  <a:schemeClr val="accent1">
                    <a:lumMod val="75000"/>
                  </a:schemeClr>
                </a:solidFill>
              </a:rPr>
              <a:t>Maximum inlet/outlet pressure drop:	</a:t>
            </a:r>
            <a:r>
              <a:rPr lang="en-US" b="1" dirty="0" smtClean="0">
                <a:solidFill>
                  <a:schemeClr val="accent1">
                    <a:lumMod val="75000"/>
                  </a:schemeClr>
                </a:solidFill>
              </a:rPr>
              <a:t>		3 bar</a:t>
            </a:r>
          </a:p>
          <a:p>
            <a:pPr marL="742950" lvl="1" indent="-285750" fontAlgn="base">
              <a:buFont typeface="Arial" panose="020B0604020202020204" pitchFamily="34" charset="0"/>
              <a:buChar char="•"/>
            </a:pPr>
            <a:r>
              <a:rPr lang="en-US" b="1" dirty="0" smtClean="0">
                <a:solidFill>
                  <a:schemeClr val="accent1">
                    <a:lumMod val="75000"/>
                  </a:schemeClr>
                </a:solidFill>
              </a:rPr>
              <a:t>Minimum flow:								100 liters/min.</a:t>
            </a:r>
            <a:endParaRPr lang="en-US" b="1" dirty="0">
              <a:solidFill>
                <a:schemeClr val="accent1">
                  <a:lumMod val="75000"/>
                </a:schemeClr>
              </a:solidFill>
            </a:endParaRPr>
          </a:p>
        </p:txBody>
      </p:sp>
    </p:spTree>
    <p:extLst>
      <p:ext uri="{BB962C8B-B14F-4D97-AF65-F5344CB8AC3E}">
        <p14:creationId xmlns:p14="http://schemas.microsoft.com/office/powerpoint/2010/main" val="3725645499"/>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1"/>
          <p:cNvSpPr txBox="1">
            <a:spLocks/>
          </p:cNvSpPr>
          <p:nvPr/>
        </p:nvSpPr>
        <p:spPr>
          <a:xfrm>
            <a:off x="262467" y="272796"/>
            <a:ext cx="7069666" cy="768617"/>
          </a:xfrm>
          <a:prstGeom prst="rect">
            <a:avLst/>
          </a:prstGeom>
        </p:spPr>
        <p:txBody>
          <a:bodyPr vert="horz" lIns="91440" tIns="45720" rIns="91440" bIns="45720" rtlCol="0" anchor="ctr">
            <a:noAutofit/>
          </a:bodyPr>
          <a:lstStyle>
            <a:lvl1pPr algn="ctr" defTabSz="457200" rtl="0" eaLnBrk="1" latinLnBrk="0" hangingPunct="1">
              <a:spcBef>
                <a:spcPct val="0"/>
              </a:spcBef>
              <a:buNone/>
              <a:defRPr sz="4200" b="1" i="0" u="none" kern="1200">
                <a:solidFill>
                  <a:srgbClr val="006585"/>
                </a:solidFill>
                <a:latin typeface="Arial"/>
                <a:ea typeface="+mj-ea"/>
                <a:cs typeface="+mj-cs"/>
              </a:defRPr>
            </a:lvl1pPr>
          </a:lstStyle>
          <a:p>
            <a:pPr algn="l"/>
            <a:r>
              <a:rPr lang="en-US" sz="2500" dirty="0" smtClean="0">
                <a:solidFill>
                  <a:schemeClr val="bg1"/>
                </a:solidFill>
                <a:latin typeface="Aharoni" panose="02010803020104030203" pitchFamily="2" charset="-79"/>
                <a:cs typeface="Aharoni" panose="02010803020104030203" pitchFamily="2" charset="-79"/>
              </a:rPr>
              <a:t>Interfaces to Water Cooling (WTCO)</a:t>
            </a:r>
          </a:p>
        </p:txBody>
      </p:sp>
      <p:sp>
        <p:nvSpPr>
          <p:cNvPr id="14" name="Rectangle 15"/>
          <p:cNvSpPr>
            <a:spLocks noChangeArrowheads="1"/>
          </p:cNvSpPr>
          <p:nvPr/>
        </p:nvSpPr>
        <p:spPr bwMode="auto">
          <a:xfrm>
            <a:off x="0" y="457200"/>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US"/>
          </a:p>
        </p:txBody>
      </p:sp>
      <p:sp>
        <p:nvSpPr>
          <p:cNvPr id="5" name="TextBox 4"/>
          <p:cNvSpPr txBox="1"/>
          <p:nvPr/>
        </p:nvSpPr>
        <p:spPr>
          <a:xfrm>
            <a:off x="131232" y="1400434"/>
            <a:ext cx="9012767" cy="369332"/>
          </a:xfrm>
          <a:prstGeom prst="rect">
            <a:avLst/>
          </a:prstGeom>
          <a:noFill/>
        </p:spPr>
        <p:txBody>
          <a:bodyPr wrap="square" rtlCol="0">
            <a:spAutoFit/>
          </a:bodyPr>
          <a:lstStyle/>
          <a:p>
            <a:pPr marL="285750" indent="-285750">
              <a:buFont typeface="Wingdings" panose="05000000000000000000" pitchFamily="2" charset="2"/>
              <a:buChar char="Ø"/>
            </a:pPr>
            <a:r>
              <a:rPr lang="en-US" b="1" dirty="0" smtClean="0">
                <a:solidFill>
                  <a:schemeClr val="accent1">
                    <a:lumMod val="75000"/>
                  </a:schemeClr>
                </a:solidFill>
              </a:rPr>
              <a:t>Physical connections</a:t>
            </a:r>
            <a:endParaRPr lang="en-US" b="1" dirty="0">
              <a:solidFill>
                <a:schemeClr val="accent1">
                  <a:lumMod val="75000"/>
                </a:schemeClr>
              </a:solidFill>
            </a:endParaRPr>
          </a:p>
        </p:txBody>
      </p:sp>
      <p:sp>
        <p:nvSpPr>
          <p:cNvPr id="6" name="TextBox 5"/>
          <p:cNvSpPr txBox="1"/>
          <p:nvPr/>
        </p:nvSpPr>
        <p:spPr>
          <a:xfrm>
            <a:off x="3362502" y="3776783"/>
            <a:ext cx="2418996" cy="369332"/>
          </a:xfrm>
          <a:prstGeom prst="rect">
            <a:avLst/>
          </a:prstGeom>
          <a:noFill/>
        </p:spPr>
        <p:txBody>
          <a:bodyPr wrap="none" rtlCol="0">
            <a:spAutoFit/>
          </a:bodyPr>
          <a:lstStyle/>
          <a:p>
            <a:r>
              <a:rPr lang="en-GB" b="1" dirty="0" smtClean="0">
                <a:solidFill>
                  <a:srgbClr val="FF0000"/>
                </a:solidFill>
              </a:rPr>
              <a:t>To be designed by </a:t>
            </a:r>
            <a:r>
              <a:rPr lang="en-GB" b="1" dirty="0" err="1" smtClean="0">
                <a:solidFill>
                  <a:srgbClr val="FF0000"/>
                </a:solidFill>
              </a:rPr>
              <a:t>Jema</a:t>
            </a:r>
            <a:endParaRPr lang="en-GB" b="1" dirty="0">
              <a:solidFill>
                <a:srgbClr val="FF0000"/>
              </a:solidFill>
            </a:endParaRPr>
          </a:p>
        </p:txBody>
      </p:sp>
    </p:spTree>
    <p:extLst>
      <p:ext uri="{BB962C8B-B14F-4D97-AF65-F5344CB8AC3E}">
        <p14:creationId xmlns:p14="http://schemas.microsoft.com/office/powerpoint/2010/main" val="1636408274"/>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1"/>
          <p:cNvSpPr txBox="1">
            <a:spLocks/>
          </p:cNvSpPr>
          <p:nvPr/>
        </p:nvSpPr>
        <p:spPr>
          <a:xfrm>
            <a:off x="48716" y="272796"/>
            <a:ext cx="7361492" cy="768617"/>
          </a:xfrm>
          <a:prstGeom prst="rect">
            <a:avLst/>
          </a:prstGeom>
        </p:spPr>
        <p:txBody>
          <a:bodyPr vert="horz" lIns="91440" tIns="45720" rIns="91440" bIns="45720" rtlCol="0" anchor="ctr">
            <a:noAutofit/>
          </a:bodyPr>
          <a:lstStyle>
            <a:lvl1pPr algn="ctr" defTabSz="457200" rtl="0" eaLnBrk="1" latinLnBrk="0" hangingPunct="1">
              <a:spcBef>
                <a:spcPct val="0"/>
              </a:spcBef>
              <a:buNone/>
              <a:defRPr sz="4200" b="1" i="0" u="none" kern="1200">
                <a:solidFill>
                  <a:srgbClr val="006585"/>
                </a:solidFill>
                <a:latin typeface="Arial"/>
                <a:ea typeface="+mj-ea"/>
                <a:cs typeface="+mj-cs"/>
              </a:defRPr>
            </a:lvl1pPr>
          </a:lstStyle>
          <a:p>
            <a:pPr algn="l"/>
            <a:r>
              <a:rPr lang="en-US" sz="2500" dirty="0" smtClean="0">
                <a:solidFill>
                  <a:schemeClr val="bg1"/>
                </a:solidFill>
                <a:latin typeface="Aharoni" panose="02010803020104030203" pitchFamily="2" charset="-79"/>
                <a:cs typeface="Aharoni" panose="02010803020104030203" pitchFamily="2" charset="-79"/>
              </a:rPr>
              <a:t>Interfaces to RF Local Protection System (RF LPS)</a:t>
            </a:r>
          </a:p>
        </p:txBody>
      </p:sp>
      <p:sp>
        <p:nvSpPr>
          <p:cNvPr id="14" name="Rectangle 15"/>
          <p:cNvSpPr>
            <a:spLocks noChangeArrowheads="1"/>
          </p:cNvSpPr>
          <p:nvPr/>
        </p:nvSpPr>
        <p:spPr bwMode="auto">
          <a:xfrm>
            <a:off x="0" y="457200"/>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US"/>
          </a:p>
        </p:txBody>
      </p:sp>
      <p:sp>
        <p:nvSpPr>
          <p:cNvPr id="2" name="Rectangle 1"/>
          <p:cNvSpPr/>
          <p:nvPr/>
        </p:nvSpPr>
        <p:spPr>
          <a:xfrm>
            <a:off x="155588" y="1315304"/>
            <a:ext cx="8988412" cy="5632311"/>
          </a:xfrm>
          <a:prstGeom prst="rect">
            <a:avLst/>
          </a:prstGeom>
        </p:spPr>
        <p:txBody>
          <a:bodyPr wrap="square">
            <a:spAutoFit/>
          </a:bodyPr>
          <a:lstStyle/>
          <a:p>
            <a:pPr marL="285750" indent="-285750">
              <a:buFont typeface="Wingdings" panose="05000000000000000000" pitchFamily="2" charset="2"/>
              <a:buChar char="Ø"/>
            </a:pPr>
            <a:r>
              <a:rPr lang="en-US" b="1" u="sng" dirty="0" smtClean="0">
                <a:solidFill>
                  <a:schemeClr val="accent1">
                    <a:lumMod val="75000"/>
                  </a:schemeClr>
                </a:solidFill>
              </a:rPr>
              <a:t>Remote </a:t>
            </a:r>
            <a:r>
              <a:rPr lang="en-US" b="1" u="sng" dirty="0">
                <a:solidFill>
                  <a:schemeClr val="accent1">
                    <a:lumMod val="75000"/>
                  </a:schemeClr>
                </a:solidFill>
              </a:rPr>
              <a:t>hard control port (RF LPS)</a:t>
            </a:r>
          </a:p>
          <a:p>
            <a:pPr marL="285750" indent="-285750">
              <a:buFont typeface="Arial" panose="020B0604020202020204" pitchFamily="34" charset="0"/>
              <a:buChar char="•"/>
            </a:pPr>
            <a:r>
              <a:rPr lang="en-US" b="1" dirty="0" smtClean="0">
                <a:solidFill>
                  <a:schemeClr val="accent1">
                    <a:lumMod val="75000"/>
                  </a:schemeClr>
                </a:solidFill>
              </a:rPr>
              <a:t>Direct </a:t>
            </a:r>
            <a:r>
              <a:rPr lang="en-US" b="1" dirty="0">
                <a:solidFill>
                  <a:schemeClr val="accent1">
                    <a:lumMod val="75000"/>
                  </a:schemeClr>
                </a:solidFill>
              </a:rPr>
              <a:t>wired connection between the klystron modulator controller and the external RF Local Protection </a:t>
            </a:r>
            <a:r>
              <a:rPr lang="en-US" b="1" dirty="0" smtClean="0">
                <a:solidFill>
                  <a:schemeClr val="accent1">
                    <a:lumMod val="75000"/>
                  </a:schemeClr>
                </a:solidFill>
              </a:rPr>
              <a:t>System;</a:t>
            </a:r>
          </a:p>
          <a:p>
            <a:pPr marL="285750" indent="-285750">
              <a:buFont typeface="Arial" panose="020B0604020202020204" pitchFamily="34" charset="0"/>
              <a:buChar char="•"/>
            </a:pPr>
            <a:r>
              <a:rPr lang="en-US" b="1" dirty="0" smtClean="0">
                <a:solidFill>
                  <a:schemeClr val="accent1">
                    <a:lumMod val="75000"/>
                  </a:schemeClr>
                </a:solidFill>
              </a:rPr>
              <a:t>The </a:t>
            </a:r>
            <a:r>
              <a:rPr lang="en-US" b="1" dirty="0">
                <a:solidFill>
                  <a:schemeClr val="accent1">
                    <a:lumMod val="75000"/>
                  </a:schemeClr>
                </a:solidFill>
              </a:rPr>
              <a:t>following logic and analogue signals shall be exchanged through this port:</a:t>
            </a:r>
          </a:p>
          <a:p>
            <a:pPr marL="742950" lvl="1" indent="-285750">
              <a:buFont typeface="Wingdings" panose="05000000000000000000" pitchFamily="2" charset="2"/>
              <a:buChar char="ü"/>
            </a:pPr>
            <a:r>
              <a:rPr lang="en-US" b="1" dirty="0" smtClean="0">
                <a:solidFill>
                  <a:schemeClr val="accent1">
                    <a:lumMod val="75000"/>
                  </a:schemeClr>
                </a:solidFill>
              </a:rPr>
              <a:t>POWERING_FAILURE</a:t>
            </a:r>
            <a:r>
              <a:rPr lang="en-US" b="1" dirty="0">
                <a:solidFill>
                  <a:schemeClr val="accent1">
                    <a:lumMod val="75000"/>
                  </a:schemeClr>
                </a:solidFill>
              </a:rPr>
              <a:t>: Sum of klystron modulator internal faults. Indicates that the klystron modulator has at least one internal fault and is therefore at “off” state;</a:t>
            </a:r>
          </a:p>
          <a:p>
            <a:pPr marL="742950" lvl="1" indent="-285750">
              <a:buFont typeface="Wingdings" panose="05000000000000000000" pitchFamily="2" charset="2"/>
              <a:buChar char="ü"/>
            </a:pPr>
            <a:r>
              <a:rPr lang="en-US" b="1" dirty="0" smtClean="0">
                <a:solidFill>
                  <a:schemeClr val="accent1">
                    <a:lumMod val="75000"/>
                  </a:schemeClr>
                </a:solidFill>
              </a:rPr>
              <a:t>PC_CONNECT</a:t>
            </a:r>
            <a:r>
              <a:rPr lang="en-US" b="1" dirty="0">
                <a:solidFill>
                  <a:schemeClr val="accent1">
                    <a:lumMod val="75000"/>
                  </a:schemeClr>
                </a:solidFill>
              </a:rPr>
              <a:t>: External cable connected. Indicates that the external cable, linking the klystron modulator to the RF Local Protection System is connected at both ends;</a:t>
            </a:r>
          </a:p>
          <a:p>
            <a:pPr marL="742950" lvl="1" indent="-285750">
              <a:buFont typeface="Wingdings" panose="05000000000000000000" pitchFamily="2" charset="2"/>
              <a:buChar char="ü"/>
            </a:pPr>
            <a:r>
              <a:rPr lang="en-US" b="1" dirty="0" smtClean="0">
                <a:solidFill>
                  <a:schemeClr val="accent1">
                    <a:lumMod val="75000"/>
                  </a:schemeClr>
                </a:solidFill>
              </a:rPr>
              <a:t>PC_FAST_ABORT</a:t>
            </a:r>
            <a:r>
              <a:rPr lang="en-US" b="1" dirty="0">
                <a:solidFill>
                  <a:schemeClr val="accent1">
                    <a:lumMod val="75000"/>
                  </a:schemeClr>
                </a:solidFill>
              </a:rPr>
              <a:t>: External fast interlock from the RF general controller. Indicates an external order for a fast stop of the klystron modulator. Shall be treated identically to the internal fast stop red button or door open interlocks;</a:t>
            </a:r>
          </a:p>
          <a:p>
            <a:pPr marL="742950" lvl="1" indent="-285750">
              <a:buFont typeface="Wingdings" panose="05000000000000000000" pitchFamily="2" charset="2"/>
              <a:buChar char="ü"/>
            </a:pPr>
            <a:r>
              <a:rPr lang="en-US" b="1" dirty="0" smtClean="0">
                <a:solidFill>
                  <a:schemeClr val="accent1">
                    <a:lumMod val="75000"/>
                  </a:schemeClr>
                </a:solidFill>
              </a:rPr>
              <a:t>HV_PERMIT: </a:t>
            </a:r>
            <a:r>
              <a:rPr lang="en-US" b="1" dirty="0">
                <a:solidFill>
                  <a:schemeClr val="accent1">
                    <a:lumMod val="75000"/>
                  </a:schemeClr>
                </a:solidFill>
              </a:rPr>
              <a:t>HV Pulse Permit. Enables/Disables the klystron modulator to pulse. If deactivated, the klystron modulator shall inhibit the HV pulse by inhibiting all H-bridge IGBT’s, however all capacitor banks shall remain charged and all auxiliary systems shall remain “on” and ready for subsequent pulsing when this signal is enabled again. During its deactivation period, the modulator will keep its same operating state</a:t>
            </a:r>
            <a:r>
              <a:rPr lang="en-US" b="1" dirty="0" smtClean="0">
                <a:solidFill>
                  <a:schemeClr val="accent1">
                    <a:lumMod val="75000"/>
                  </a:schemeClr>
                </a:solidFill>
              </a:rPr>
              <a:t>;</a:t>
            </a:r>
          </a:p>
          <a:p>
            <a:pPr marL="742950" lvl="1" indent="-285750">
              <a:buFont typeface="Wingdings" panose="05000000000000000000" pitchFamily="2" charset="2"/>
              <a:buChar char="ü"/>
            </a:pPr>
            <a:r>
              <a:rPr lang="en-US" b="1" dirty="0" smtClean="0">
                <a:solidFill>
                  <a:schemeClr val="accent1">
                    <a:lumMod val="75000"/>
                  </a:schemeClr>
                </a:solidFill>
              </a:rPr>
              <a:t>K1,2,3,4_ENABLE: Klystron Enable. Directly controls the state of the Ross HV relays;</a:t>
            </a:r>
            <a:endParaRPr lang="en-US" b="1" dirty="0">
              <a:solidFill>
                <a:schemeClr val="accent1">
                  <a:lumMod val="75000"/>
                </a:schemeClr>
              </a:solidFill>
            </a:endParaRPr>
          </a:p>
          <a:p>
            <a:pPr marL="742950" lvl="1" indent="-285750">
              <a:buFont typeface="Wingdings" panose="05000000000000000000" pitchFamily="2" charset="2"/>
              <a:buChar char="ü"/>
            </a:pPr>
            <a:r>
              <a:rPr lang="en-US" b="1" dirty="0" err="1" smtClean="0">
                <a:solidFill>
                  <a:schemeClr val="accent1">
                    <a:lumMod val="75000"/>
                  </a:schemeClr>
                </a:solidFill>
              </a:rPr>
              <a:t>Uk</a:t>
            </a:r>
            <a:r>
              <a:rPr lang="en-US" b="1" dirty="0">
                <a:solidFill>
                  <a:schemeClr val="accent1">
                    <a:lumMod val="75000"/>
                  </a:schemeClr>
                </a:solidFill>
              </a:rPr>
              <a:t>: Analogue signal for read-back of output pulse voltage waveform;</a:t>
            </a:r>
          </a:p>
          <a:p>
            <a:pPr marL="742950" lvl="1" indent="-285750">
              <a:buFont typeface="Wingdings" panose="05000000000000000000" pitchFamily="2" charset="2"/>
              <a:buChar char="ü"/>
            </a:pPr>
            <a:r>
              <a:rPr lang="en-US" b="1" dirty="0" smtClean="0">
                <a:solidFill>
                  <a:schemeClr val="accent1">
                    <a:lumMod val="75000"/>
                  </a:schemeClr>
                </a:solidFill>
              </a:rPr>
              <a:t>Ik1,2,3,4</a:t>
            </a:r>
            <a:r>
              <a:rPr lang="en-US" b="1" dirty="0">
                <a:solidFill>
                  <a:schemeClr val="accent1">
                    <a:lumMod val="75000"/>
                  </a:schemeClr>
                </a:solidFill>
              </a:rPr>
              <a:t>: Analogue signals for read-back of output pulse current waveforms</a:t>
            </a:r>
            <a:r>
              <a:rPr lang="en-US" b="1" dirty="0" smtClean="0">
                <a:solidFill>
                  <a:schemeClr val="accent1">
                    <a:lumMod val="75000"/>
                  </a:schemeClr>
                </a:solidFill>
              </a:rPr>
              <a:t>.</a:t>
            </a:r>
            <a:endParaRPr lang="en-US" b="1" dirty="0">
              <a:solidFill>
                <a:schemeClr val="accent1">
                  <a:lumMod val="75000"/>
                </a:schemeClr>
              </a:solidFill>
            </a:endParaRPr>
          </a:p>
        </p:txBody>
      </p:sp>
    </p:spTree>
    <p:extLst>
      <p:ext uri="{BB962C8B-B14F-4D97-AF65-F5344CB8AC3E}">
        <p14:creationId xmlns:p14="http://schemas.microsoft.com/office/powerpoint/2010/main" val="4035437203"/>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5132674"/>
            <a:ext cx="1348583" cy="1382843"/>
          </a:xfrm>
          <a:prstGeom prst="rect">
            <a:avLst/>
          </a:prstGeom>
        </p:spPr>
      </p:pic>
      <p:sp>
        <p:nvSpPr>
          <p:cNvPr id="7" name="Title 1"/>
          <p:cNvSpPr txBox="1">
            <a:spLocks/>
          </p:cNvSpPr>
          <p:nvPr/>
        </p:nvSpPr>
        <p:spPr>
          <a:xfrm>
            <a:off x="48716" y="272796"/>
            <a:ext cx="7361492" cy="768617"/>
          </a:xfrm>
          <a:prstGeom prst="rect">
            <a:avLst/>
          </a:prstGeom>
        </p:spPr>
        <p:txBody>
          <a:bodyPr vert="horz" lIns="91440" tIns="45720" rIns="91440" bIns="45720" rtlCol="0" anchor="ctr">
            <a:noAutofit/>
          </a:bodyPr>
          <a:lstStyle>
            <a:lvl1pPr algn="ctr" defTabSz="457200" rtl="0" eaLnBrk="1" latinLnBrk="0" hangingPunct="1">
              <a:spcBef>
                <a:spcPct val="0"/>
              </a:spcBef>
              <a:buNone/>
              <a:defRPr sz="4200" b="1" i="0" u="none" kern="1200">
                <a:solidFill>
                  <a:srgbClr val="006585"/>
                </a:solidFill>
                <a:latin typeface="Arial"/>
                <a:ea typeface="+mj-ea"/>
                <a:cs typeface="+mj-cs"/>
              </a:defRPr>
            </a:lvl1pPr>
          </a:lstStyle>
          <a:p>
            <a:pPr algn="l"/>
            <a:r>
              <a:rPr lang="en-US" sz="2500" dirty="0" smtClean="0">
                <a:solidFill>
                  <a:schemeClr val="bg1"/>
                </a:solidFill>
                <a:latin typeface="Aharoni" panose="02010803020104030203" pitchFamily="2" charset="-79"/>
                <a:cs typeface="Aharoni" panose="02010803020104030203" pitchFamily="2" charset="-79"/>
              </a:rPr>
              <a:t>Interfaces to RF Local Protection System (RF LPS)</a:t>
            </a:r>
          </a:p>
        </p:txBody>
      </p:sp>
      <p:sp>
        <p:nvSpPr>
          <p:cNvPr id="14" name="Rectangle 15"/>
          <p:cNvSpPr>
            <a:spLocks noChangeArrowheads="1"/>
          </p:cNvSpPr>
          <p:nvPr/>
        </p:nvSpPr>
        <p:spPr bwMode="auto">
          <a:xfrm>
            <a:off x="0" y="457200"/>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US"/>
          </a:p>
        </p:txBody>
      </p:sp>
      <p:sp>
        <p:nvSpPr>
          <p:cNvPr id="2" name="Rectangle 1"/>
          <p:cNvSpPr/>
          <p:nvPr/>
        </p:nvSpPr>
        <p:spPr>
          <a:xfrm>
            <a:off x="29468" y="1381635"/>
            <a:ext cx="3796302" cy="3970318"/>
          </a:xfrm>
          <a:prstGeom prst="rect">
            <a:avLst/>
          </a:prstGeom>
        </p:spPr>
        <p:txBody>
          <a:bodyPr wrap="square">
            <a:spAutoFit/>
          </a:bodyPr>
          <a:lstStyle/>
          <a:p>
            <a:pPr marL="285750" indent="-285750">
              <a:buFont typeface="Wingdings" panose="05000000000000000000" pitchFamily="2" charset="2"/>
              <a:buChar char="Ø"/>
            </a:pPr>
            <a:r>
              <a:rPr lang="en-US" b="1" u="sng" dirty="0" smtClean="0">
                <a:solidFill>
                  <a:schemeClr val="accent1">
                    <a:lumMod val="75000"/>
                  </a:schemeClr>
                </a:solidFill>
              </a:rPr>
              <a:t>Physical connections</a:t>
            </a:r>
          </a:p>
          <a:p>
            <a:pPr marL="285750" indent="-285750">
              <a:buFont typeface="Wingdings" panose="05000000000000000000" pitchFamily="2" charset="2"/>
              <a:buChar char="v"/>
            </a:pPr>
            <a:r>
              <a:rPr lang="en-US" b="1" u="sng" dirty="0" smtClean="0">
                <a:solidFill>
                  <a:schemeClr val="accent1">
                    <a:lumMod val="75000"/>
                  </a:schemeClr>
                </a:solidFill>
              </a:rPr>
              <a:t>Remote </a:t>
            </a:r>
            <a:r>
              <a:rPr lang="en-US" b="1" u="sng" dirty="0">
                <a:solidFill>
                  <a:schemeClr val="accent1">
                    <a:lumMod val="75000"/>
                  </a:schemeClr>
                </a:solidFill>
              </a:rPr>
              <a:t>hard control port (RF LPS)</a:t>
            </a:r>
          </a:p>
          <a:p>
            <a:pPr marL="285750" indent="-285750">
              <a:buFont typeface="Arial" panose="020B0604020202020204" pitchFamily="34" charset="0"/>
              <a:buChar char="•"/>
            </a:pPr>
            <a:r>
              <a:rPr lang="en-US" b="1" dirty="0">
                <a:solidFill>
                  <a:schemeClr val="accent1">
                    <a:lumMod val="75000"/>
                  </a:schemeClr>
                </a:solidFill>
              </a:rPr>
              <a:t>A shielded cable with at least 14 twisted pairs, provided by </a:t>
            </a:r>
            <a:r>
              <a:rPr lang="en-US" b="1" dirty="0" smtClean="0">
                <a:solidFill>
                  <a:schemeClr val="accent1">
                    <a:lumMod val="75000"/>
                  </a:schemeClr>
                </a:solidFill>
              </a:rPr>
              <a:t>ESS WP8, </a:t>
            </a:r>
            <a:r>
              <a:rPr lang="en-US" b="1" dirty="0">
                <a:solidFill>
                  <a:schemeClr val="accent1">
                    <a:lumMod val="75000"/>
                  </a:schemeClr>
                </a:solidFill>
              </a:rPr>
              <a:t>will be used for interfacing the klystron modulator with the RF-LPS </a:t>
            </a:r>
            <a:r>
              <a:rPr lang="en-US" b="1" dirty="0" smtClean="0">
                <a:solidFill>
                  <a:schemeClr val="accent1">
                    <a:lumMod val="75000"/>
                  </a:schemeClr>
                </a:solidFill>
              </a:rPr>
              <a:t>system;</a:t>
            </a:r>
          </a:p>
          <a:p>
            <a:pPr marL="285750" indent="-285750">
              <a:buFont typeface="Arial" panose="020B0604020202020204" pitchFamily="34" charset="0"/>
              <a:buChar char="•"/>
            </a:pPr>
            <a:r>
              <a:rPr lang="en-US" b="1" dirty="0" smtClean="0">
                <a:solidFill>
                  <a:schemeClr val="accent1">
                    <a:lumMod val="75000"/>
                  </a:schemeClr>
                </a:solidFill>
              </a:rPr>
              <a:t>The </a:t>
            </a:r>
            <a:r>
              <a:rPr lang="en-US" b="1" dirty="0">
                <a:solidFill>
                  <a:schemeClr val="accent1">
                    <a:lumMod val="75000"/>
                  </a:schemeClr>
                </a:solidFill>
              </a:rPr>
              <a:t>connector on the klystron modulator side shall be a metallic 28 </a:t>
            </a:r>
            <a:r>
              <a:rPr lang="en-US" b="1" dirty="0" smtClean="0">
                <a:solidFill>
                  <a:schemeClr val="accent1">
                    <a:lumMod val="75000"/>
                  </a:schemeClr>
                </a:solidFill>
              </a:rPr>
              <a:t>pole female </a:t>
            </a:r>
            <a:r>
              <a:rPr lang="en-US" b="1" dirty="0">
                <a:solidFill>
                  <a:schemeClr val="accent1">
                    <a:lumMod val="75000"/>
                  </a:schemeClr>
                </a:solidFill>
              </a:rPr>
              <a:t>Burndy/</a:t>
            </a:r>
            <a:r>
              <a:rPr lang="en-US" b="1" dirty="0" err="1">
                <a:solidFill>
                  <a:schemeClr val="accent1">
                    <a:lumMod val="75000"/>
                  </a:schemeClr>
                </a:solidFill>
              </a:rPr>
              <a:t>Souriau</a:t>
            </a:r>
            <a:r>
              <a:rPr lang="en-US" b="1" baseline="30000" dirty="0">
                <a:solidFill>
                  <a:schemeClr val="accent1">
                    <a:lumMod val="75000"/>
                  </a:schemeClr>
                </a:solidFill>
              </a:rPr>
              <a:t>®</a:t>
            </a:r>
            <a:r>
              <a:rPr lang="en-US" b="1" dirty="0">
                <a:solidFill>
                  <a:schemeClr val="accent1">
                    <a:lumMod val="75000"/>
                  </a:schemeClr>
                </a:solidFill>
              </a:rPr>
              <a:t> </a:t>
            </a:r>
            <a:r>
              <a:rPr lang="en-US" b="1" dirty="0" smtClean="0">
                <a:solidFill>
                  <a:schemeClr val="accent1">
                    <a:lumMod val="75000"/>
                  </a:schemeClr>
                </a:solidFill>
              </a:rPr>
              <a:t>UTO series for wall mounting</a:t>
            </a:r>
            <a:r>
              <a:rPr lang="en-US" b="1" dirty="0">
                <a:solidFill>
                  <a:schemeClr val="accent1">
                    <a:lumMod val="75000"/>
                  </a:schemeClr>
                </a:solidFill>
              </a:rPr>
              <a:t>, with the following pin </a:t>
            </a:r>
            <a:r>
              <a:rPr lang="en-US" b="1" dirty="0" smtClean="0">
                <a:solidFill>
                  <a:schemeClr val="accent1">
                    <a:lumMod val="75000"/>
                  </a:schemeClr>
                </a:solidFill>
              </a:rPr>
              <a:t>assignment:</a:t>
            </a:r>
          </a:p>
          <a:p>
            <a:pPr marL="285750" indent="-285750">
              <a:buFont typeface="Arial" panose="020B0604020202020204" pitchFamily="34" charset="0"/>
              <a:buChar char="•"/>
            </a:pPr>
            <a:r>
              <a:rPr lang="en-US" b="1" dirty="0" smtClean="0">
                <a:solidFill>
                  <a:schemeClr val="accent1">
                    <a:lumMod val="75000"/>
                  </a:schemeClr>
                </a:solidFill>
              </a:rPr>
              <a:t>The connector will be placed in the controls enclosure</a:t>
            </a:r>
            <a:endParaRPr lang="en-US" b="1" dirty="0">
              <a:solidFill>
                <a:schemeClr val="accent1">
                  <a:lumMod val="75000"/>
                </a:schemeClr>
              </a:solidFill>
            </a:endParaRPr>
          </a:p>
        </p:txBody>
      </p:sp>
      <p:graphicFrame>
        <p:nvGraphicFramePr>
          <p:cNvPr id="4" name="Table 3"/>
          <p:cNvGraphicFramePr>
            <a:graphicFrameLocks noGrp="1"/>
          </p:cNvGraphicFramePr>
          <p:nvPr>
            <p:extLst>
              <p:ext uri="{D42A27DB-BD31-4B8C-83A1-F6EECF244321}">
                <p14:modId xmlns:p14="http://schemas.microsoft.com/office/powerpoint/2010/main" val="1697228470"/>
              </p:ext>
            </p:extLst>
          </p:nvPr>
        </p:nvGraphicFramePr>
        <p:xfrm>
          <a:off x="3860251" y="824259"/>
          <a:ext cx="5178645" cy="5993723"/>
        </p:xfrm>
        <a:graphic>
          <a:graphicData uri="http://schemas.openxmlformats.org/drawingml/2006/table">
            <a:tbl>
              <a:tblPr firstRow="1" firstCol="1" bandRow="1">
                <a:tableStyleId>{5C22544A-7EE6-4342-B048-85BDC9FD1C3A}</a:tableStyleId>
              </a:tblPr>
              <a:tblGrid>
                <a:gridCol w="1321349"/>
                <a:gridCol w="1229710"/>
                <a:gridCol w="683173"/>
                <a:gridCol w="562971"/>
                <a:gridCol w="1381442"/>
              </a:tblGrid>
              <a:tr h="538480">
                <a:tc>
                  <a:txBody>
                    <a:bodyPr/>
                    <a:lstStyle/>
                    <a:p>
                      <a:pPr algn="just">
                        <a:spcBef>
                          <a:spcPts val="300"/>
                        </a:spcBef>
                        <a:spcAft>
                          <a:spcPts val="300"/>
                        </a:spcAft>
                      </a:pPr>
                      <a:r>
                        <a:rPr lang="en-US" sz="1000" dirty="0">
                          <a:effectLst/>
                        </a:rPr>
                        <a:t>Name of signal</a:t>
                      </a:r>
                      <a:endParaRPr lang="en-US" sz="1000" dirty="0">
                        <a:solidFill>
                          <a:srgbClr val="000000"/>
                        </a:solidFill>
                        <a:effectLst/>
                        <a:latin typeface="Tahoma"/>
                        <a:ea typeface="Calibri"/>
                      </a:endParaRPr>
                    </a:p>
                  </a:txBody>
                  <a:tcPr marL="40386" marR="40386" marT="0" marB="0"/>
                </a:tc>
                <a:tc>
                  <a:txBody>
                    <a:bodyPr/>
                    <a:lstStyle/>
                    <a:p>
                      <a:pPr algn="just">
                        <a:spcBef>
                          <a:spcPts val="300"/>
                        </a:spcBef>
                        <a:spcAft>
                          <a:spcPts val="300"/>
                        </a:spcAft>
                      </a:pPr>
                      <a:r>
                        <a:rPr lang="en-US" sz="1000" dirty="0">
                          <a:effectLst/>
                        </a:rPr>
                        <a:t>Direction</a:t>
                      </a:r>
                    </a:p>
                    <a:p>
                      <a:pPr algn="just">
                        <a:spcBef>
                          <a:spcPts val="300"/>
                        </a:spcBef>
                        <a:spcAft>
                          <a:spcPts val="300"/>
                        </a:spcAft>
                      </a:pPr>
                      <a:r>
                        <a:rPr lang="en-US" sz="1000" dirty="0">
                          <a:effectLst/>
                        </a:rPr>
                        <a:t>(with respect to the klystron modulator)</a:t>
                      </a:r>
                      <a:endParaRPr lang="en-US" sz="1000" dirty="0">
                        <a:solidFill>
                          <a:srgbClr val="000000"/>
                        </a:solidFill>
                        <a:effectLst/>
                        <a:latin typeface="Tahoma"/>
                        <a:ea typeface="Calibri"/>
                      </a:endParaRPr>
                    </a:p>
                  </a:txBody>
                  <a:tcPr marL="40386" marR="40386" marT="0" marB="0"/>
                </a:tc>
                <a:tc>
                  <a:txBody>
                    <a:bodyPr/>
                    <a:lstStyle/>
                    <a:p>
                      <a:pPr algn="just">
                        <a:spcBef>
                          <a:spcPts val="300"/>
                        </a:spcBef>
                        <a:spcAft>
                          <a:spcPts val="300"/>
                        </a:spcAft>
                      </a:pPr>
                      <a:r>
                        <a:rPr lang="en-US" sz="1000">
                          <a:effectLst/>
                        </a:rPr>
                        <a:t>Pin number on connector</a:t>
                      </a:r>
                      <a:endParaRPr lang="en-US" sz="1000">
                        <a:solidFill>
                          <a:srgbClr val="000000"/>
                        </a:solidFill>
                        <a:effectLst/>
                        <a:latin typeface="Tahoma"/>
                        <a:ea typeface="Calibri"/>
                      </a:endParaRPr>
                    </a:p>
                  </a:txBody>
                  <a:tcPr marL="40386" marR="40386" marT="0" marB="0"/>
                </a:tc>
                <a:tc>
                  <a:txBody>
                    <a:bodyPr/>
                    <a:lstStyle/>
                    <a:p>
                      <a:pPr algn="just">
                        <a:spcBef>
                          <a:spcPts val="300"/>
                        </a:spcBef>
                        <a:spcAft>
                          <a:spcPts val="300"/>
                        </a:spcAft>
                      </a:pPr>
                      <a:r>
                        <a:rPr lang="en-US" sz="1000">
                          <a:effectLst/>
                        </a:rPr>
                        <a:t>Cable Wire #</a:t>
                      </a:r>
                      <a:endParaRPr lang="en-US" sz="1000">
                        <a:solidFill>
                          <a:srgbClr val="000000"/>
                        </a:solidFill>
                        <a:effectLst/>
                        <a:latin typeface="Tahoma"/>
                        <a:ea typeface="Calibri"/>
                      </a:endParaRPr>
                    </a:p>
                  </a:txBody>
                  <a:tcPr marL="40386" marR="40386" marT="0" marB="0"/>
                </a:tc>
                <a:tc>
                  <a:txBody>
                    <a:bodyPr/>
                    <a:lstStyle/>
                    <a:p>
                      <a:pPr algn="just">
                        <a:spcBef>
                          <a:spcPts val="300"/>
                        </a:spcBef>
                        <a:spcAft>
                          <a:spcPts val="300"/>
                        </a:spcAft>
                      </a:pPr>
                      <a:r>
                        <a:rPr lang="en-US" sz="1000" dirty="0">
                          <a:effectLst/>
                        </a:rPr>
                        <a:t>Logic level or analogue level</a:t>
                      </a:r>
                      <a:endParaRPr lang="en-US" sz="1000" dirty="0">
                        <a:solidFill>
                          <a:srgbClr val="000000"/>
                        </a:solidFill>
                        <a:effectLst/>
                        <a:latin typeface="Tahoma"/>
                        <a:ea typeface="Calibri"/>
                      </a:endParaRPr>
                    </a:p>
                  </a:txBody>
                  <a:tcPr marL="40386" marR="40386" marT="0" marB="0"/>
                </a:tc>
              </a:tr>
              <a:tr h="197443">
                <a:tc>
                  <a:txBody>
                    <a:bodyPr/>
                    <a:lstStyle/>
                    <a:p>
                      <a:pPr algn="just">
                        <a:spcBef>
                          <a:spcPts val="300"/>
                        </a:spcBef>
                        <a:spcAft>
                          <a:spcPts val="300"/>
                        </a:spcAft>
                      </a:pPr>
                      <a:r>
                        <a:rPr lang="en-US" sz="1000">
                          <a:effectLst/>
                        </a:rPr>
                        <a:t>POWERING_FAILURE+</a:t>
                      </a:r>
                      <a:endParaRPr lang="en-US" sz="1000">
                        <a:solidFill>
                          <a:srgbClr val="000000"/>
                        </a:solidFill>
                        <a:effectLst/>
                        <a:latin typeface="Tahoma"/>
                        <a:ea typeface="Calibri"/>
                      </a:endParaRPr>
                    </a:p>
                  </a:txBody>
                  <a:tcPr marL="40386" marR="40386" marT="0" marB="0"/>
                </a:tc>
                <a:tc rowSpan="2">
                  <a:txBody>
                    <a:bodyPr/>
                    <a:lstStyle/>
                    <a:p>
                      <a:pPr algn="just">
                        <a:spcBef>
                          <a:spcPts val="300"/>
                        </a:spcBef>
                        <a:spcAft>
                          <a:spcPts val="300"/>
                        </a:spcAft>
                      </a:pPr>
                      <a:r>
                        <a:rPr lang="en-US" sz="1000" dirty="0">
                          <a:effectLst/>
                        </a:rPr>
                        <a:t>output</a:t>
                      </a:r>
                      <a:endParaRPr lang="en-US" sz="1000" dirty="0">
                        <a:solidFill>
                          <a:srgbClr val="000000"/>
                        </a:solidFill>
                        <a:effectLst/>
                        <a:latin typeface="Tahoma"/>
                        <a:ea typeface="Calibri"/>
                      </a:endParaRPr>
                    </a:p>
                  </a:txBody>
                  <a:tcPr marL="40386" marR="40386" marT="0" marB="0"/>
                </a:tc>
                <a:tc>
                  <a:txBody>
                    <a:bodyPr/>
                    <a:lstStyle/>
                    <a:p>
                      <a:pPr algn="just">
                        <a:spcBef>
                          <a:spcPts val="300"/>
                        </a:spcBef>
                        <a:spcAft>
                          <a:spcPts val="300"/>
                        </a:spcAft>
                      </a:pPr>
                      <a:r>
                        <a:rPr lang="en-US" sz="1000">
                          <a:effectLst/>
                        </a:rPr>
                        <a:t>Pin 1</a:t>
                      </a:r>
                      <a:endParaRPr lang="en-US" sz="1000">
                        <a:solidFill>
                          <a:srgbClr val="000000"/>
                        </a:solidFill>
                        <a:effectLst/>
                        <a:latin typeface="Tahoma"/>
                        <a:ea typeface="Calibri"/>
                      </a:endParaRPr>
                    </a:p>
                  </a:txBody>
                  <a:tcPr marL="40386" marR="40386" marT="0" marB="0"/>
                </a:tc>
                <a:tc>
                  <a:txBody>
                    <a:bodyPr/>
                    <a:lstStyle/>
                    <a:p>
                      <a:pPr algn="just">
                        <a:spcBef>
                          <a:spcPts val="300"/>
                        </a:spcBef>
                        <a:spcAft>
                          <a:spcPts val="300"/>
                        </a:spcAft>
                      </a:pPr>
                      <a:r>
                        <a:rPr lang="en-US" sz="1000">
                          <a:effectLst/>
                        </a:rPr>
                        <a:t>1</a:t>
                      </a:r>
                      <a:endParaRPr lang="en-US" sz="1000">
                        <a:solidFill>
                          <a:srgbClr val="000000"/>
                        </a:solidFill>
                        <a:effectLst/>
                        <a:latin typeface="Tahoma"/>
                        <a:ea typeface="Calibri"/>
                      </a:endParaRPr>
                    </a:p>
                  </a:txBody>
                  <a:tcPr marL="40386" marR="40386" marT="0" marB="0"/>
                </a:tc>
                <a:tc rowSpan="2">
                  <a:txBody>
                    <a:bodyPr/>
                    <a:lstStyle/>
                    <a:p>
                      <a:pPr algn="just">
                        <a:spcBef>
                          <a:spcPts val="300"/>
                        </a:spcBef>
                        <a:spcAft>
                          <a:spcPts val="300"/>
                        </a:spcAft>
                      </a:pPr>
                      <a:r>
                        <a:rPr lang="en-US" sz="1000" u="sng" dirty="0">
                          <a:effectLst/>
                        </a:rPr>
                        <a:t>Failure</a:t>
                      </a:r>
                      <a:r>
                        <a:rPr lang="en-US" sz="1000" dirty="0">
                          <a:effectLst/>
                        </a:rPr>
                        <a:t>: Transistor open</a:t>
                      </a:r>
                      <a:endParaRPr lang="en-US" sz="1000" dirty="0">
                        <a:solidFill>
                          <a:srgbClr val="000000"/>
                        </a:solidFill>
                        <a:effectLst/>
                        <a:latin typeface="Tahoma"/>
                        <a:ea typeface="Calibri"/>
                      </a:endParaRPr>
                    </a:p>
                  </a:txBody>
                  <a:tcPr marL="40386" marR="40386" marT="0" marB="0"/>
                </a:tc>
              </a:tr>
              <a:tr h="98721">
                <a:tc>
                  <a:txBody>
                    <a:bodyPr/>
                    <a:lstStyle/>
                    <a:p>
                      <a:pPr algn="just">
                        <a:spcBef>
                          <a:spcPts val="300"/>
                        </a:spcBef>
                        <a:spcAft>
                          <a:spcPts val="300"/>
                        </a:spcAft>
                      </a:pPr>
                      <a:r>
                        <a:rPr lang="en-US" sz="1000">
                          <a:effectLst/>
                        </a:rPr>
                        <a:t>POWERING_FAILURE-</a:t>
                      </a:r>
                      <a:endParaRPr lang="en-US" sz="1000">
                        <a:solidFill>
                          <a:srgbClr val="000000"/>
                        </a:solidFill>
                        <a:effectLst/>
                        <a:latin typeface="Tahoma"/>
                        <a:ea typeface="Calibri"/>
                      </a:endParaRPr>
                    </a:p>
                  </a:txBody>
                  <a:tcPr marL="40386" marR="40386" marT="0" marB="0"/>
                </a:tc>
                <a:tc vMerge="1">
                  <a:txBody>
                    <a:bodyPr/>
                    <a:lstStyle/>
                    <a:p>
                      <a:endParaRPr lang="en-GB"/>
                    </a:p>
                  </a:txBody>
                  <a:tcPr/>
                </a:tc>
                <a:tc>
                  <a:txBody>
                    <a:bodyPr/>
                    <a:lstStyle/>
                    <a:p>
                      <a:pPr algn="just">
                        <a:spcBef>
                          <a:spcPts val="300"/>
                        </a:spcBef>
                        <a:spcAft>
                          <a:spcPts val="300"/>
                        </a:spcAft>
                      </a:pPr>
                      <a:r>
                        <a:rPr lang="en-US" sz="1000" dirty="0">
                          <a:effectLst/>
                        </a:rPr>
                        <a:t>Pin 2</a:t>
                      </a:r>
                      <a:endParaRPr lang="en-US" sz="1000" dirty="0">
                        <a:solidFill>
                          <a:srgbClr val="000000"/>
                        </a:solidFill>
                        <a:effectLst/>
                        <a:latin typeface="Tahoma"/>
                        <a:ea typeface="Calibri"/>
                      </a:endParaRPr>
                    </a:p>
                  </a:txBody>
                  <a:tcPr marL="40386" marR="40386" marT="0" marB="0"/>
                </a:tc>
                <a:tc>
                  <a:txBody>
                    <a:bodyPr/>
                    <a:lstStyle/>
                    <a:p>
                      <a:pPr algn="just">
                        <a:spcBef>
                          <a:spcPts val="300"/>
                        </a:spcBef>
                        <a:spcAft>
                          <a:spcPts val="300"/>
                        </a:spcAft>
                      </a:pPr>
                      <a:r>
                        <a:rPr lang="en-US" sz="1000">
                          <a:effectLst/>
                        </a:rPr>
                        <a:t>2</a:t>
                      </a:r>
                      <a:endParaRPr lang="en-US" sz="1000">
                        <a:solidFill>
                          <a:srgbClr val="000000"/>
                        </a:solidFill>
                        <a:effectLst/>
                        <a:latin typeface="Tahoma"/>
                        <a:ea typeface="Calibri"/>
                      </a:endParaRPr>
                    </a:p>
                  </a:txBody>
                  <a:tcPr marL="40386" marR="40386" marT="0" marB="0"/>
                </a:tc>
                <a:tc vMerge="1">
                  <a:txBody>
                    <a:bodyPr/>
                    <a:lstStyle/>
                    <a:p>
                      <a:endParaRPr lang="en-GB"/>
                    </a:p>
                  </a:txBody>
                  <a:tcPr/>
                </a:tc>
              </a:tr>
              <a:tr h="98721">
                <a:tc>
                  <a:txBody>
                    <a:bodyPr/>
                    <a:lstStyle/>
                    <a:p>
                      <a:pPr algn="just">
                        <a:spcBef>
                          <a:spcPts val="300"/>
                        </a:spcBef>
                        <a:spcAft>
                          <a:spcPts val="300"/>
                        </a:spcAft>
                      </a:pPr>
                      <a:r>
                        <a:rPr lang="en-US" sz="1000">
                          <a:effectLst/>
                        </a:rPr>
                        <a:t>Ik4+</a:t>
                      </a:r>
                      <a:endParaRPr lang="en-US" sz="1000">
                        <a:solidFill>
                          <a:srgbClr val="000000"/>
                        </a:solidFill>
                        <a:effectLst/>
                        <a:latin typeface="Tahoma"/>
                        <a:ea typeface="Calibri"/>
                      </a:endParaRPr>
                    </a:p>
                  </a:txBody>
                  <a:tcPr marL="40386" marR="40386" marT="0" marB="0"/>
                </a:tc>
                <a:tc rowSpan="2">
                  <a:txBody>
                    <a:bodyPr/>
                    <a:lstStyle/>
                    <a:p>
                      <a:pPr algn="just">
                        <a:spcBef>
                          <a:spcPts val="300"/>
                        </a:spcBef>
                        <a:spcAft>
                          <a:spcPts val="300"/>
                        </a:spcAft>
                      </a:pPr>
                      <a:r>
                        <a:rPr lang="en-US" sz="1000">
                          <a:effectLst/>
                        </a:rPr>
                        <a:t>output</a:t>
                      </a:r>
                      <a:endParaRPr lang="en-US" sz="1000">
                        <a:solidFill>
                          <a:srgbClr val="000000"/>
                        </a:solidFill>
                        <a:effectLst/>
                        <a:latin typeface="Tahoma"/>
                        <a:ea typeface="Calibri"/>
                      </a:endParaRPr>
                    </a:p>
                  </a:txBody>
                  <a:tcPr marL="40386" marR="40386" marT="0" marB="0"/>
                </a:tc>
                <a:tc>
                  <a:txBody>
                    <a:bodyPr/>
                    <a:lstStyle/>
                    <a:p>
                      <a:pPr algn="just">
                        <a:spcBef>
                          <a:spcPts val="300"/>
                        </a:spcBef>
                        <a:spcAft>
                          <a:spcPts val="300"/>
                        </a:spcAft>
                      </a:pPr>
                      <a:r>
                        <a:rPr lang="en-US" sz="1000" dirty="0">
                          <a:effectLst/>
                        </a:rPr>
                        <a:t>Pin 3</a:t>
                      </a:r>
                      <a:endParaRPr lang="en-US" sz="1000" dirty="0">
                        <a:solidFill>
                          <a:srgbClr val="000000"/>
                        </a:solidFill>
                        <a:effectLst/>
                        <a:latin typeface="Tahoma"/>
                        <a:ea typeface="Calibri"/>
                      </a:endParaRPr>
                    </a:p>
                  </a:txBody>
                  <a:tcPr marL="40386" marR="40386" marT="0" marB="0"/>
                </a:tc>
                <a:tc>
                  <a:txBody>
                    <a:bodyPr/>
                    <a:lstStyle/>
                    <a:p>
                      <a:pPr algn="just">
                        <a:spcBef>
                          <a:spcPts val="300"/>
                        </a:spcBef>
                        <a:spcAft>
                          <a:spcPts val="300"/>
                        </a:spcAft>
                      </a:pPr>
                      <a:r>
                        <a:rPr lang="en-US" sz="1000">
                          <a:effectLst/>
                        </a:rPr>
                        <a:t>3</a:t>
                      </a:r>
                      <a:endParaRPr lang="en-US" sz="1000">
                        <a:solidFill>
                          <a:srgbClr val="000000"/>
                        </a:solidFill>
                        <a:effectLst/>
                        <a:latin typeface="Tahoma"/>
                        <a:ea typeface="Calibri"/>
                      </a:endParaRPr>
                    </a:p>
                  </a:txBody>
                  <a:tcPr marL="40386" marR="40386" marT="0" marB="0"/>
                </a:tc>
                <a:tc rowSpan="2">
                  <a:txBody>
                    <a:bodyPr/>
                    <a:lstStyle/>
                    <a:p>
                      <a:pPr algn="just">
                        <a:spcBef>
                          <a:spcPts val="300"/>
                        </a:spcBef>
                        <a:spcAft>
                          <a:spcPts val="300"/>
                        </a:spcAft>
                      </a:pPr>
                      <a:r>
                        <a:rPr lang="en-US" sz="1000">
                          <a:effectLst/>
                        </a:rPr>
                        <a:t>Low output impedance analogue signal: 0..10V (10V=25A)</a:t>
                      </a:r>
                      <a:endParaRPr lang="en-US" sz="1000">
                        <a:solidFill>
                          <a:srgbClr val="000000"/>
                        </a:solidFill>
                        <a:effectLst/>
                        <a:latin typeface="Tahoma"/>
                        <a:ea typeface="Calibri"/>
                      </a:endParaRPr>
                    </a:p>
                  </a:txBody>
                  <a:tcPr marL="40386" marR="40386" marT="0" marB="0"/>
                </a:tc>
              </a:tr>
              <a:tr h="197443">
                <a:tc>
                  <a:txBody>
                    <a:bodyPr/>
                    <a:lstStyle/>
                    <a:p>
                      <a:pPr algn="just">
                        <a:spcBef>
                          <a:spcPts val="300"/>
                        </a:spcBef>
                        <a:spcAft>
                          <a:spcPts val="300"/>
                        </a:spcAft>
                      </a:pPr>
                      <a:r>
                        <a:rPr lang="en-US" sz="1000">
                          <a:effectLst/>
                        </a:rPr>
                        <a:t>Ik4-</a:t>
                      </a:r>
                      <a:endParaRPr lang="en-US" sz="1000">
                        <a:solidFill>
                          <a:srgbClr val="000000"/>
                        </a:solidFill>
                        <a:effectLst/>
                        <a:latin typeface="Tahoma"/>
                        <a:ea typeface="Calibri"/>
                      </a:endParaRPr>
                    </a:p>
                  </a:txBody>
                  <a:tcPr marL="40386" marR="40386" marT="0" marB="0"/>
                </a:tc>
                <a:tc vMerge="1">
                  <a:txBody>
                    <a:bodyPr/>
                    <a:lstStyle/>
                    <a:p>
                      <a:endParaRPr lang="en-GB"/>
                    </a:p>
                  </a:txBody>
                  <a:tcPr/>
                </a:tc>
                <a:tc>
                  <a:txBody>
                    <a:bodyPr/>
                    <a:lstStyle/>
                    <a:p>
                      <a:pPr algn="just">
                        <a:spcBef>
                          <a:spcPts val="300"/>
                        </a:spcBef>
                        <a:spcAft>
                          <a:spcPts val="300"/>
                        </a:spcAft>
                      </a:pPr>
                      <a:r>
                        <a:rPr lang="en-US" sz="1000" dirty="0">
                          <a:effectLst/>
                        </a:rPr>
                        <a:t>Pin 4</a:t>
                      </a:r>
                      <a:endParaRPr lang="en-US" sz="1000" dirty="0">
                        <a:solidFill>
                          <a:srgbClr val="000000"/>
                        </a:solidFill>
                        <a:effectLst/>
                        <a:latin typeface="Tahoma"/>
                        <a:ea typeface="Calibri"/>
                      </a:endParaRPr>
                    </a:p>
                  </a:txBody>
                  <a:tcPr marL="40386" marR="40386" marT="0" marB="0"/>
                </a:tc>
                <a:tc>
                  <a:txBody>
                    <a:bodyPr/>
                    <a:lstStyle/>
                    <a:p>
                      <a:pPr algn="just">
                        <a:spcBef>
                          <a:spcPts val="300"/>
                        </a:spcBef>
                        <a:spcAft>
                          <a:spcPts val="300"/>
                        </a:spcAft>
                      </a:pPr>
                      <a:r>
                        <a:rPr lang="en-US" sz="1000" dirty="0">
                          <a:effectLst/>
                        </a:rPr>
                        <a:t>4</a:t>
                      </a:r>
                      <a:endParaRPr lang="en-US" sz="1000" dirty="0">
                        <a:solidFill>
                          <a:srgbClr val="000000"/>
                        </a:solidFill>
                        <a:effectLst/>
                        <a:latin typeface="Tahoma"/>
                        <a:ea typeface="Calibri"/>
                      </a:endParaRPr>
                    </a:p>
                  </a:txBody>
                  <a:tcPr marL="40386" marR="40386" marT="0" marB="0"/>
                </a:tc>
                <a:tc vMerge="1">
                  <a:txBody>
                    <a:bodyPr/>
                    <a:lstStyle/>
                    <a:p>
                      <a:endParaRPr lang="en-GB"/>
                    </a:p>
                  </a:txBody>
                  <a:tcPr/>
                </a:tc>
              </a:tr>
              <a:tr h="98721">
                <a:tc>
                  <a:txBody>
                    <a:bodyPr/>
                    <a:lstStyle/>
                    <a:p>
                      <a:pPr algn="just">
                        <a:spcBef>
                          <a:spcPts val="300"/>
                        </a:spcBef>
                        <a:spcAft>
                          <a:spcPts val="300"/>
                        </a:spcAft>
                      </a:pPr>
                      <a:r>
                        <a:rPr lang="en-US" sz="1000">
                          <a:effectLst/>
                        </a:rPr>
                        <a:t>PC_CONNECT+</a:t>
                      </a:r>
                      <a:endParaRPr lang="en-US" sz="1000">
                        <a:solidFill>
                          <a:srgbClr val="000000"/>
                        </a:solidFill>
                        <a:effectLst/>
                        <a:latin typeface="Tahoma"/>
                        <a:ea typeface="Calibri"/>
                      </a:endParaRPr>
                    </a:p>
                  </a:txBody>
                  <a:tcPr marL="40386" marR="40386" marT="0" marB="0"/>
                </a:tc>
                <a:tc rowSpan="2">
                  <a:txBody>
                    <a:bodyPr/>
                    <a:lstStyle/>
                    <a:p>
                      <a:pPr algn="just">
                        <a:spcBef>
                          <a:spcPts val="300"/>
                        </a:spcBef>
                        <a:spcAft>
                          <a:spcPts val="300"/>
                        </a:spcAft>
                      </a:pPr>
                      <a:r>
                        <a:rPr lang="en-US" sz="1000">
                          <a:effectLst/>
                        </a:rPr>
                        <a:t>output</a:t>
                      </a:r>
                      <a:endParaRPr lang="en-US" sz="1000">
                        <a:solidFill>
                          <a:srgbClr val="000000"/>
                        </a:solidFill>
                        <a:effectLst/>
                        <a:latin typeface="Tahoma"/>
                        <a:ea typeface="Calibri"/>
                      </a:endParaRPr>
                    </a:p>
                  </a:txBody>
                  <a:tcPr marL="40386" marR="40386" marT="0" marB="0"/>
                </a:tc>
                <a:tc>
                  <a:txBody>
                    <a:bodyPr/>
                    <a:lstStyle/>
                    <a:p>
                      <a:pPr algn="just">
                        <a:spcBef>
                          <a:spcPts val="300"/>
                        </a:spcBef>
                        <a:spcAft>
                          <a:spcPts val="300"/>
                        </a:spcAft>
                      </a:pPr>
                      <a:r>
                        <a:rPr lang="en-US" sz="1000">
                          <a:effectLst/>
                        </a:rPr>
                        <a:t>Pin 5</a:t>
                      </a:r>
                      <a:endParaRPr lang="en-US" sz="1000">
                        <a:solidFill>
                          <a:srgbClr val="000000"/>
                        </a:solidFill>
                        <a:effectLst/>
                        <a:latin typeface="Tahoma"/>
                        <a:ea typeface="Calibri"/>
                      </a:endParaRPr>
                    </a:p>
                  </a:txBody>
                  <a:tcPr marL="40386" marR="40386" marT="0" marB="0"/>
                </a:tc>
                <a:tc>
                  <a:txBody>
                    <a:bodyPr/>
                    <a:lstStyle/>
                    <a:p>
                      <a:pPr algn="just">
                        <a:spcBef>
                          <a:spcPts val="300"/>
                        </a:spcBef>
                        <a:spcAft>
                          <a:spcPts val="300"/>
                        </a:spcAft>
                      </a:pPr>
                      <a:r>
                        <a:rPr lang="en-US" sz="1000" dirty="0">
                          <a:effectLst/>
                        </a:rPr>
                        <a:t>5</a:t>
                      </a:r>
                      <a:endParaRPr lang="en-US" sz="1000" dirty="0">
                        <a:solidFill>
                          <a:srgbClr val="000000"/>
                        </a:solidFill>
                        <a:effectLst/>
                        <a:latin typeface="Tahoma"/>
                        <a:ea typeface="Calibri"/>
                      </a:endParaRPr>
                    </a:p>
                  </a:txBody>
                  <a:tcPr marL="40386" marR="40386" marT="0" marB="0"/>
                </a:tc>
                <a:tc rowSpan="2">
                  <a:txBody>
                    <a:bodyPr/>
                    <a:lstStyle/>
                    <a:p>
                      <a:pPr algn="just">
                        <a:spcBef>
                          <a:spcPts val="300"/>
                        </a:spcBef>
                        <a:spcAft>
                          <a:spcPts val="300"/>
                        </a:spcAft>
                      </a:pPr>
                      <a:r>
                        <a:rPr lang="en-US" sz="1000">
                          <a:effectLst/>
                        </a:rPr>
                        <a:t>Connected:</a:t>
                      </a:r>
                    </a:p>
                    <a:p>
                      <a:pPr algn="just">
                        <a:spcBef>
                          <a:spcPts val="300"/>
                        </a:spcBef>
                        <a:spcAft>
                          <a:spcPts val="300"/>
                        </a:spcAft>
                      </a:pPr>
                      <a:r>
                        <a:rPr lang="en-US" sz="1000">
                          <a:effectLst/>
                        </a:rPr>
                        <a:t>Pins 5 &amp; 6 short circuited</a:t>
                      </a:r>
                      <a:endParaRPr lang="en-US" sz="1000">
                        <a:solidFill>
                          <a:srgbClr val="000000"/>
                        </a:solidFill>
                        <a:effectLst/>
                        <a:latin typeface="Tahoma"/>
                        <a:ea typeface="Calibri"/>
                      </a:endParaRPr>
                    </a:p>
                  </a:txBody>
                  <a:tcPr marL="40386" marR="40386" marT="0" marB="0"/>
                </a:tc>
              </a:tr>
              <a:tr h="143595">
                <a:tc>
                  <a:txBody>
                    <a:bodyPr/>
                    <a:lstStyle/>
                    <a:p>
                      <a:pPr algn="just">
                        <a:spcBef>
                          <a:spcPts val="300"/>
                        </a:spcBef>
                        <a:spcAft>
                          <a:spcPts val="300"/>
                        </a:spcAft>
                      </a:pPr>
                      <a:r>
                        <a:rPr lang="en-US" sz="1000">
                          <a:effectLst/>
                        </a:rPr>
                        <a:t>PC_CONNECT-</a:t>
                      </a:r>
                      <a:endParaRPr lang="en-US" sz="1000">
                        <a:solidFill>
                          <a:srgbClr val="000000"/>
                        </a:solidFill>
                        <a:effectLst/>
                        <a:latin typeface="Tahoma"/>
                        <a:ea typeface="Calibri"/>
                      </a:endParaRPr>
                    </a:p>
                  </a:txBody>
                  <a:tcPr marL="40386" marR="40386" marT="0" marB="0"/>
                </a:tc>
                <a:tc vMerge="1">
                  <a:txBody>
                    <a:bodyPr/>
                    <a:lstStyle/>
                    <a:p>
                      <a:endParaRPr lang="en-GB"/>
                    </a:p>
                  </a:txBody>
                  <a:tcPr/>
                </a:tc>
                <a:tc>
                  <a:txBody>
                    <a:bodyPr/>
                    <a:lstStyle/>
                    <a:p>
                      <a:pPr algn="just">
                        <a:spcBef>
                          <a:spcPts val="300"/>
                        </a:spcBef>
                        <a:spcAft>
                          <a:spcPts val="300"/>
                        </a:spcAft>
                      </a:pPr>
                      <a:r>
                        <a:rPr lang="en-US" sz="1000">
                          <a:effectLst/>
                        </a:rPr>
                        <a:t>Pin 6</a:t>
                      </a:r>
                      <a:endParaRPr lang="en-US" sz="1000">
                        <a:solidFill>
                          <a:srgbClr val="000000"/>
                        </a:solidFill>
                        <a:effectLst/>
                        <a:latin typeface="Tahoma"/>
                        <a:ea typeface="Calibri"/>
                      </a:endParaRPr>
                    </a:p>
                  </a:txBody>
                  <a:tcPr marL="40386" marR="40386" marT="0" marB="0"/>
                </a:tc>
                <a:tc>
                  <a:txBody>
                    <a:bodyPr/>
                    <a:lstStyle/>
                    <a:p>
                      <a:pPr algn="just">
                        <a:spcBef>
                          <a:spcPts val="300"/>
                        </a:spcBef>
                        <a:spcAft>
                          <a:spcPts val="300"/>
                        </a:spcAft>
                      </a:pPr>
                      <a:r>
                        <a:rPr lang="en-US" sz="1000" dirty="0">
                          <a:effectLst/>
                        </a:rPr>
                        <a:t>6</a:t>
                      </a:r>
                      <a:endParaRPr lang="en-US" sz="1000" dirty="0">
                        <a:solidFill>
                          <a:srgbClr val="000000"/>
                        </a:solidFill>
                        <a:effectLst/>
                        <a:latin typeface="Tahoma"/>
                        <a:ea typeface="Calibri"/>
                      </a:endParaRPr>
                    </a:p>
                  </a:txBody>
                  <a:tcPr marL="40386" marR="40386" marT="0" marB="0"/>
                </a:tc>
                <a:tc vMerge="1">
                  <a:txBody>
                    <a:bodyPr/>
                    <a:lstStyle/>
                    <a:p>
                      <a:endParaRPr lang="en-GB"/>
                    </a:p>
                  </a:txBody>
                  <a:tcPr/>
                </a:tc>
              </a:tr>
              <a:tr h="98721">
                <a:tc>
                  <a:txBody>
                    <a:bodyPr/>
                    <a:lstStyle/>
                    <a:p>
                      <a:pPr algn="just">
                        <a:spcBef>
                          <a:spcPts val="300"/>
                        </a:spcBef>
                        <a:spcAft>
                          <a:spcPts val="300"/>
                        </a:spcAft>
                      </a:pPr>
                      <a:r>
                        <a:rPr lang="en-US" sz="1000">
                          <a:effectLst/>
                        </a:rPr>
                        <a:t>PC_FAST _ABORT+</a:t>
                      </a:r>
                      <a:endParaRPr lang="en-US" sz="1000">
                        <a:solidFill>
                          <a:srgbClr val="000000"/>
                        </a:solidFill>
                        <a:effectLst/>
                        <a:latin typeface="Tahoma"/>
                        <a:ea typeface="Calibri"/>
                      </a:endParaRPr>
                    </a:p>
                  </a:txBody>
                  <a:tcPr marL="40386" marR="40386" marT="0" marB="0"/>
                </a:tc>
                <a:tc rowSpan="2">
                  <a:txBody>
                    <a:bodyPr/>
                    <a:lstStyle/>
                    <a:p>
                      <a:pPr algn="just">
                        <a:spcBef>
                          <a:spcPts val="300"/>
                        </a:spcBef>
                        <a:spcAft>
                          <a:spcPts val="300"/>
                        </a:spcAft>
                      </a:pPr>
                      <a:r>
                        <a:rPr lang="en-US" sz="1000">
                          <a:effectLst/>
                        </a:rPr>
                        <a:t>input</a:t>
                      </a:r>
                      <a:endParaRPr lang="en-US" sz="1000">
                        <a:solidFill>
                          <a:srgbClr val="000000"/>
                        </a:solidFill>
                        <a:effectLst/>
                        <a:latin typeface="Tahoma"/>
                        <a:ea typeface="Calibri"/>
                      </a:endParaRPr>
                    </a:p>
                  </a:txBody>
                  <a:tcPr marL="40386" marR="40386" marT="0" marB="0"/>
                </a:tc>
                <a:tc>
                  <a:txBody>
                    <a:bodyPr/>
                    <a:lstStyle/>
                    <a:p>
                      <a:pPr algn="just">
                        <a:spcBef>
                          <a:spcPts val="300"/>
                        </a:spcBef>
                        <a:spcAft>
                          <a:spcPts val="300"/>
                        </a:spcAft>
                      </a:pPr>
                      <a:r>
                        <a:rPr lang="en-US" sz="1000">
                          <a:effectLst/>
                        </a:rPr>
                        <a:t>Pin 7</a:t>
                      </a:r>
                      <a:endParaRPr lang="en-US" sz="1000">
                        <a:solidFill>
                          <a:srgbClr val="000000"/>
                        </a:solidFill>
                        <a:effectLst/>
                        <a:latin typeface="Tahoma"/>
                        <a:ea typeface="Calibri"/>
                      </a:endParaRPr>
                    </a:p>
                  </a:txBody>
                  <a:tcPr marL="40386" marR="40386" marT="0" marB="0"/>
                </a:tc>
                <a:tc>
                  <a:txBody>
                    <a:bodyPr/>
                    <a:lstStyle/>
                    <a:p>
                      <a:pPr algn="just">
                        <a:spcBef>
                          <a:spcPts val="300"/>
                        </a:spcBef>
                        <a:spcAft>
                          <a:spcPts val="300"/>
                        </a:spcAft>
                      </a:pPr>
                      <a:r>
                        <a:rPr lang="en-US" sz="1000" dirty="0">
                          <a:effectLst/>
                        </a:rPr>
                        <a:t>7</a:t>
                      </a:r>
                      <a:endParaRPr lang="en-US" sz="1000" dirty="0">
                        <a:solidFill>
                          <a:srgbClr val="000000"/>
                        </a:solidFill>
                        <a:effectLst/>
                        <a:latin typeface="Tahoma"/>
                        <a:ea typeface="Calibri"/>
                      </a:endParaRPr>
                    </a:p>
                  </a:txBody>
                  <a:tcPr marL="40386" marR="40386" marT="0" marB="0"/>
                </a:tc>
                <a:tc rowSpan="2">
                  <a:txBody>
                    <a:bodyPr/>
                    <a:lstStyle/>
                    <a:p>
                      <a:pPr algn="just">
                        <a:spcBef>
                          <a:spcPts val="300"/>
                        </a:spcBef>
                        <a:spcAft>
                          <a:spcPts val="300"/>
                        </a:spcAft>
                      </a:pPr>
                      <a:r>
                        <a:rPr lang="en-US" sz="1000" u="sng">
                          <a:effectLst/>
                        </a:rPr>
                        <a:t>Not Fast Abort</a:t>
                      </a:r>
                      <a:r>
                        <a:rPr lang="en-US" sz="1000">
                          <a:effectLst/>
                        </a:rPr>
                        <a:t>: Pins 7 &amp; 8 short circuited</a:t>
                      </a:r>
                      <a:endParaRPr lang="en-US" sz="1000">
                        <a:solidFill>
                          <a:srgbClr val="000000"/>
                        </a:solidFill>
                        <a:effectLst/>
                        <a:latin typeface="Tahoma"/>
                        <a:ea typeface="Calibri"/>
                      </a:endParaRPr>
                    </a:p>
                  </a:txBody>
                  <a:tcPr marL="40386" marR="40386" marT="0" marB="0"/>
                </a:tc>
              </a:tr>
              <a:tr h="98721">
                <a:tc>
                  <a:txBody>
                    <a:bodyPr/>
                    <a:lstStyle/>
                    <a:p>
                      <a:pPr algn="just">
                        <a:spcBef>
                          <a:spcPts val="300"/>
                        </a:spcBef>
                        <a:spcAft>
                          <a:spcPts val="300"/>
                        </a:spcAft>
                      </a:pPr>
                      <a:r>
                        <a:rPr lang="en-US" sz="1000">
                          <a:effectLst/>
                        </a:rPr>
                        <a:t>PC_FAST _ABORT-</a:t>
                      </a:r>
                      <a:endParaRPr lang="en-US" sz="1000">
                        <a:solidFill>
                          <a:srgbClr val="000000"/>
                        </a:solidFill>
                        <a:effectLst/>
                        <a:latin typeface="Tahoma"/>
                        <a:ea typeface="Calibri"/>
                      </a:endParaRPr>
                    </a:p>
                  </a:txBody>
                  <a:tcPr marL="40386" marR="40386" marT="0" marB="0"/>
                </a:tc>
                <a:tc vMerge="1">
                  <a:txBody>
                    <a:bodyPr/>
                    <a:lstStyle/>
                    <a:p>
                      <a:endParaRPr lang="en-GB"/>
                    </a:p>
                  </a:txBody>
                  <a:tcPr/>
                </a:tc>
                <a:tc>
                  <a:txBody>
                    <a:bodyPr/>
                    <a:lstStyle/>
                    <a:p>
                      <a:pPr algn="just">
                        <a:spcBef>
                          <a:spcPts val="300"/>
                        </a:spcBef>
                        <a:spcAft>
                          <a:spcPts val="300"/>
                        </a:spcAft>
                      </a:pPr>
                      <a:r>
                        <a:rPr lang="en-US" sz="1000">
                          <a:effectLst/>
                        </a:rPr>
                        <a:t>Pin 8</a:t>
                      </a:r>
                      <a:endParaRPr lang="en-US" sz="1000">
                        <a:solidFill>
                          <a:srgbClr val="000000"/>
                        </a:solidFill>
                        <a:effectLst/>
                        <a:latin typeface="Tahoma"/>
                        <a:ea typeface="Calibri"/>
                      </a:endParaRPr>
                    </a:p>
                  </a:txBody>
                  <a:tcPr marL="40386" marR="40386" marT="0" marB="0"/>
                </a:tc>
                <a:tc>
                  <a:txBody>
                    <a:bodyPr/>
                    <a:lstStyle/>
                    <a:p>
                      <a:pPr algn="just">
                        <a:spcBef>
                          <a:spcPts val="300"/>
                        </a:spcBef>
                        <a:spcAft>
                          <a:spcPts val="300"/>
                        </a:spcAft>
                      </a:pPr>
                      <a:r>
                        <a:rPr lang="en-US" sz="1000">
                          <a:effectLst/>
                        </a:rPr>
                        <a:t>8</a:t>
                      </a:r>
                      <a:endParaRPr lang="en-US" sz="1000">
                        <a:solidFill>
                          <a:srgbClr val="000000"/>
                        </a:solidFill>
                        <a:effectLst/>
                        <a:latin typeface="Tahoma"/>
                        <a:ea typeface="Calibri"/>
                      </a:endParaRPr>
                    </a:p>
                  </a:txBody>
                  <a:tcPr marL="40386" marR="40386" marT="0" marB="0"/>
                </a:tc>
                <a:tc vMerge="1">
                  <a:txBody>
                    <a:bodyPr/>
                    <a:lstStyle/>
                    <a:p>
                      <a:endParaRPr lang="en-GB"/>
                    </a:p>
                  </a:txBody>
                  <a:tcPr/>
                </a:tc>
              </a:tr>
              <a:tr h="98721">
                <a:tc>
                  <a:txBody>
                    <a:bodyPr/>
                    <a:lstStyle/>
                    <a:p>
                      <a:pPr algn="just">
                        <a:spcBef>
                          <a:spcPts val="300"/>
                        </a:spcBef>
                        <a:spcAft>
                          <a:spcPts val="300"/>
                        </a:spcAft>
                      </a:pPr>
                      <a:r>
                        <a:rPr lang="en-US" sz="1000">
                          <a:effectLst/>
                        </a:rPr>
                        <a:t>Uk+</a:t>
                      </a:r>
                      <a:endParaRPr lang="en-US" sz="1000">
                        <a:solidFill>
                          <a:srgbClr val="000000"/>
                        </a:solidFill>
                        <a:effectLst/>
                        <a:latin typeface="Tahoma"/>
                        <a:ea typeface="Calibri"/>
                      </a:endParaRPr>
                    </a:p>
                  </a:txBody>
                  <a:tcPr marL="40386" marR="40386" marT="0" marB="0"/>
                </a:tc>
                <a:tc rowSpan="2">
                  <a:txBody>
                    <a:bodyPr/>
                    <a:lstStyle/>
                    <a:p>
                      <a:pPr algn="just">
                        <a:spcBef>
                          <a:spcPts val="300"/>
                        </a:spcBef>
                        <a:spcAft>
                          <a:spcPts val="300"/>
                        </a:spcAft>
                      </a:pPr>
                      <a:r>
                        <a:rPr lang="en-US" sz="1000">
                          <a:effectLst/>
                        </a:rPr>
                        <a:t>output</a:t>
                      </a:r>
                      <a:endParaRPr lang="en-US" sz="1000">
                        <a:solidFill>
                          <a:srgbClr val="000000"/>
                        </a:solidFill>
                        <a:effectLst/>
                        <a:latin typeface="Tahoma"/>
                        <a:ea typeface="Calibri"/>
                      </a:endParaRPr>
                    </a:p>
                  </a:txBody>
                  <a:tcPr marL="40386" marR="40386" marT="0" marB="0"/>
                </a:tc>
                <a:tc>
                  <a:txBody>
                    <a:bodyPr/>
                    <a:lstStyle/>
                    <a:p>
                      <a:pPr algn="just">
                        <a:spcBef>
                          <a:spcPts val="300"/>
                        </a:spcBef>
                        <a:spcAft>
                          <a:spcPts val="300"/>
                        </a:spcAft>
                      </a:pPr>
                      <a:r>
                        <a:rPr lang="en-US" sz="1000">
                          <a:effectLst/>
                        </a:rPr>
                        <a:t>Pin 9</a:t>
                      </a:r>
                      <a:endParaRPr lang="en-US" sz="1000">
                        <a:solidFill>
                          <a:srgbClr val="000000"/>
                        </a:solidFill>
                        <a:effectLst/>
                        <a:latin typeface="Tahoma"/>
                        <a:ea typeface="Calibri"/>
                      </a:endParaRPr>
                    </a:p>
                  </a:txBody>
                  <a:tcPr marL="40386" marR="40386" marT="0" marB="0"/>
                </a:tc>
                <a:tc>
                  <a:txBody>
                    <a:bodyPr/>
                    <a:lstStyle/>
                    <a:p>
                      <a:pPr algn="just">
                        <a:spcBef>
                          <a:spcPts val="300"/>
                        </a:spcBef>
                        <a:spcAft>
                          <a:spcPts val="300"/>
                        </a:spcAft>
                      </a:pPr>
                      <a:r>
                        <a:rPr lang="en-US" sz="1000">
                          <a:effectLst/>
                        </a:rPr>
                        <a:t>9</a:t>
                      </a:r>
                      <a:endParaRPr lang="en-US" sz="1000">
                        <a:solidFill>
                          <a:srgbClr val="000000"/>
                        </a:solidFill>
                        <a:effectLst/>
                        <a:latin typeface="Tahoma"/>
                        <a:ea typeface="Calibri"/>
                      </a:endParaRPr>
                    </a:p>
                  </a:txBody>
                  <a:tcPr marL="40386" marR="40386" marT="0" marB="0"/>
                </a:tc>
                <a:tc rowSpan="2">
                  <a:txBody>
                    <a:bodyPr/>
                    <a:lstStyle/>
                    <a:p>
                      <a:pPr algn="just">
                        <a:spcBef>
                          <a:spcPts val="300"/>
                        </a:spcBef>
                        <a:spcAft>
                          <a:spcPts val="300"/>
                        </a:spcAft>
                      </a:pPr>
                      <a:r>
                        <a:rPr lang="en-US" sz="1000" dirty="0">
                          <a:effectLst/>
                        </a:rPr>
                        <a:t>Low output impedance analogue signal: 0..10V (10V=110kV)</a:t>
                      </a:r>
                      <a:endParaRPr lang="en-US" sz="1000" dirty="0">
                        <a:solidFill>
                          <a:srgbClr val="000000"/>
                        </a:solidFill>
                        <a:effectLst/>
                        <a:latin typeface="Tahoma"/>
                        <a:ea typeface="Calibri"/>
                      </a:endParaRPr>
                    </a:p>
                  </a:txBody>
                  <a:tcPr marL="40386" marR="40386" marT="0" marB="0"/>
                </a:tc>
              </a:tr>
              <a:tr h="197443">
                <a:tc>
                  <a:txBody>
                    <a:bodyPr/>
                    <a:lstStyle/>
                    <a:p>
                      <a:pPr algn="just">
                        <a:spcBef>
                          <a:spcPts val="300"/>
                        </a:spcBef>
                        <a:spcAft>
                          <a:spcPts val="300"/>
                        </a:spcAft>
                      </a:pPr>
                      <a:r>
                        <a:rPr lang="en-US" sz="1000">
                          <a:effectLst/>
                        </a:rPr>
                        <a:t>Uk-</a:t>
                      </a:r>
                      <a:endParaRPr lang="en-US" sz="1000">
                        <a:solidFill>
                          <a:srgbClr val="000000"/>
                        </a:solidFill>
                        <a:effectLst/>
                        <a:latin typeface="Tahoma"/>
                        <a:ea typeface="Calibri"/>
                      </a:endParaRPr>
                    </a:p>
                  </a:txBody>
                  <a:tcPr marL="40386" marR="40386" marT="0" marB="0"/>
                </a:tc>
                <a:tc vMerge="1">
                  <a:txBody>
                    <a:bodyPr/>
                    <a:lstStyle/>
                    <a:p>
                      <a:endParaRPr lang="en-GB"/>
                    </a:p>
                  </a:txBody>
                  <a:tcPr/>
                </a:tc>
                <a:tc>
                  <a:txBody>
                    <a:bodyPr/>
                    <a:lstStyle/>
                    <a:p>
                      <a:pPr algn="just">
                        <a:spcBef>
                          <a:spcPts val="300"/>
                        </a:spcBef>
                        <a:spcAft>
                          <a:spcPts val="300"/>
                        </a:spcAft>
                      </a:pPr>
                      <a:r>
                        <a:rPr lang="en-US" sz="1000">
                          <a:effectLst/>
                        </a:rPr>
                        <a:t>Pin 10</a:t>
                      </a:r>
                      <a:endParaRPr lang="en-US" sz="1000">
                        <a:solidFill>
                          <a:srgbClr val="000000"/>
                        </a:solidFill>
                        <a:effectLst/>
                        <a:latin typeface="Tahoma"/>
                        <a:ea typeface="Calibri"/>
                      </a:endParaRPr>
                    </a:p>
                  </a:txBody>
                  <a:tcPr marL="40386" marR="40386" marT="0" marB="0"/>
                </a:tc>
                <a:tc>
                  <a:txBody>
                    <a:bodyPr/>
                    <a:lstStyle/>
                    <a:p>
                      <a:pPr algn="just">
                        <a:spcBef>
                          <a:spcPts val="300"/>
                        </a:spcBef>
                        <a:spcAft>
                          <a:spcPts val="300"/>
                        </a:spcAft>
                      </a:pPr>
                      <a:r>
                        <a:rPr lang="en-US" sz="1000" dirty="0">
                          <a:effectLst/>
                        </a:rPr>
                        <a:t>10</a:t>
                      </a:r>
                      <a:endParaRPr lang="en-US" sz="1000" dirty="0">
                        <a:solidFill>
                          <a:srgbClr val="000000"/>
                        </a:solidFill>
                        <a:effectLst/>
                        <a:latin typeface="Tahoma"/>
                        <a:ea typeface="Calibri"/>
                      </a:endParaRPr>
                    </a:p>
                  </a:txBody>
                  <a:tcPr marL="40386" marR="40386" marT="0" marB="0"/>
                </a:tc>
                <a:tc vMerge="1">
                  <a:txBody>
                    <a:bodyPr/>
                    <a:lstStyle/>
                    <a:p>
                      <a:endParaRPr lang="en-GB"/>
                    </a:p>
                  </a:txBody>
                  <a:tcPr/>
                </a:tc>
              </a:tr>
              <a:tr h="98721">
                <a:tc>
                  <a:txBody>
                    <a:bodyPr/>
                    <a:lstStyle/>
                    <a:p>
                      <a:pPr algn="just">
                        <a:spcBef>
                          <a:spcPts val="300"/>
                        </a:spcBef>
                        <a:spcAft>
                          <a:spcPts val="300"/>
                        </a:spcAft>
                      </a:pPr>
                      <a:r>
                        <a:rPr lang="en-US" sz="1000">
                          <a:effectLst/>
                        </a:rPr>
                        <a:t>Ik1+</a:t>
                      </a:r>
                      <a:endParaRPr lang="en-US" sz="1000">
                        <a:solidFill>
                          <a:srgbClr val="000000"/>
                        </a:solidFill>
                        <a:effectLst/>
                        <a:latin typeface="Tahoma"/>
                        <a:ea typeface="Calibri"/>
                      </a:endParaRPr>
                    </a:p>
                  </a:txBody>
                  <a:tcPr marL="40386" marR="40386" marT="0" marB="0"/>
                </a:tc>
                <a:tc rowSpan="2">
                  <a:txBody>
                    <a:bodyPr/>
                    <a:lstStyle/>
                    <a:p>
                      <a:pPr algn="just">
                        <a:spcBef>
                          <a:spcPts val="300"/>
                        </a:spcBef>
                        <a:spcAft>
                          <a:spcPts val="300"/>
                        </a:spcAft>
                      </a:pPr>
                      <a:r>
                        <a:rPr lang="en-US" sz="1000">
                          <a:effectLst/>
                        </a:rPr>
                        <a:t>output</a:t>
                      </a:r>
                      <a:endParaRPr lang="en-US" sz="1000">
                        <a:solidFill>
                          <a:srgbClr val="000000"/>
                        </a:solidFill>
                        <a:effectLst/>
                        <a:latin typeface="Tahoma"/>
                        <a:ea typeface="Calibri"/>
                      </a:endParaRPr>
                    </a:p>
                  </a:txBody>
                  <a:tcPr marL="40386" marR="40386" marT="0" marB="0"/>
                </a:tc>
                <a:tc>
                  <a:txBody>
                    <a:bodyPr/>
                    <a:lstStyle/>
                    <a:p>
                      <a:pPr algn="just">
                        <a:spcBef>
                          <a:spcPts val="300"/>
                        </a:spcBef>
                        <a:spcAft>
                          <a:spcPts val="300"/>
                        </a:spcAft>
                      </a:pPr>
                      <a:r>
                        <a:rPr lang="en-US" sz="1000">
                          <a:effectLst/>
                        </a:rPr>
                        <a:t>Pin 11</a:t>
                      </a:r>
                      <a:endParaRPr lang="en-US" sz="1000">
                        <a:solidFill>
                          <a:srgbClr val="000000"/>
                        </a:solidFill>
                        <a:effectLst/>
                        <a:latin typeface="Tahoma"/>
                        <a:ea typeface="Calibri"/>
                      </a:endParaRPr>
                    </a:p>
                  </a:txBody>
                  <a:tcPr marL="40386" marR="40386" marT="0" marB="0"/>
                </a:tc>
                <a:tc>
                  <a:txBody>
                    <a:bodyPr/>
                    <a:lstStyle/>
                    <a:p>
                      <a:pPr algn="just">
                        <a:spcBef>
                          <a:spcPts val="300"/>
                        </a:spcBef>
                        <a:spcAft>
                          <a:spcPts val="300"/>
                        </a:spcAft>
                      </a:pPr>
                      <a:r>
                        <a:rPr lang="en-US" sz="1000">
                          <a:effectLst/>
                        </a:rPr>
                        <a:t>11</a:t>
                      </a:r>
                      <a:endParaRPr lang="en-US" sz="1000">
                        <a:solidFill>
                          <a:srgbClr val="000000"/>
                        </a:solidFill>
                        <a:effectLst/>
                        <a:latin typeface="Tahoma"/>
                        <a:ea typeface="Calibri"/>
                      </a:endParaRPr>
                    </a:p>
                  </a:txBody>
                  <a:tcPr marL="40386" marR="40386" marT="0" marB="0"/>
                </a:tc>
                <a:tc rowSpan="2">
                  <a:txBody>
                    <a:bodyPr/>
                    <a:lstStyle/>
                    <a:p>
                      <a:pPr algn="just">
                        <a:spcBef>
                          <a:spcPts val="300"/>
                        </a:spcBef>
                        <a:spcAft>
                          <a:spcPts val="300"/>
                        </a:spcAft>
                      </a:pPr>
                      <a:r>
                        <a:rPr lang="en-US" sz="1000" dirty="0">
                          <a:effectLst/>
                        </a:rPr>
                        <a:t>Low output impedance analogue signal: 0..10V (10V=25A)</a:t>
                      </a:r>
                      <a:endParaRPr lang="en-US" sz="1000" dirty="0">
                        <a:solidFill>
                          <a:srgbClr val="000000"/>
                        </a:solidFill>
                        <a:effectLst/>
                        <a:latin typeface="Tahoma"/>
                        <a:ea typeface="Calibri"/>
                      </a:endParaRPr>
                    </a:p>
                  </a:txBody>
                  <a:tcPr marL="40386" marR="40386" marT="0" marB="0"/>
                </a:tc>
              </a:tr>
              <a:tr h="197443">
                <a:tc>
                  <a:txBody>
                    <a:bodyPr/>
                    <a:lstStyle/>
                    <a:p>
                      <a:pPr algn="just">
                        <a:spcBef>
                          <a:spcPts val="300"/>
                        </a:spcBef>
                        <a:spcAft>
                          <a:spcPts val="300"/>
                        </a:spcAft>
                      </a:pPr>
                      <a:r>
                        <a:rPr lang="en-US" sz="1000">
                          <a:effectLst/>
                        </a:rPr>
                        <a:t>Ik1-</a:t>
                      </a:r>
                      <a:endParaRPr lang="en-US" sz="1000">
                        <a:solidFill>
                          <a:srgbClr val="000000"/>
                        </a:solidFill>
                        <a:effectLst/>
                        <a:latin typeface="Tahoma"/>
                        <a:ea typeface="Calibri"/>
                      </a:endParaRPr>
                    </a:p>
                  </a:txBody>
                  <a:tcPr marL="40386" marR="40386" marT="0" marB="0"/>
                </a:tc>
                <a:tc vMerge="1">
                  <a:txBody>
                    <a:bodyPr/>
                    <a:lstStyle/>
                    <a:p>
                      <a:endParaRPr lang="en-GB"/>
                    </a:p>
                  </a:txBody>
                  <a:tcPr/>
                </a:tc>
                <a:tc>
                  <a:txBody>
                    <a:bodyPr/>
                    <a:lstStyle/>
                    <a:p>
                      <a:pPr algn="just">
                        <a:spcBef>
                          <a:spcPts val="300"/>
                        </a:spcBef>
                        <a:spcAft>
                          <a:spcPts val="300"/>
                        </a:spcAft>
                      </a:pPr>
                      <a:r>
                        <a:rPr lang="en-US" sz="1000">
                          <a:effectLst/>
                        </a:rPr>
                        <a:t>Pin 12</a:t>
                      </a:r>
                      <a:endParaRPr lang="en-US" sz="1000">
                        <a:solidFill>
                          <a:srgbClr val="000000"/>
                        </a:solidFill>
                        <a:effectLst/>
                        <a:latin typeface="Tahoma"/>
                        <a:ea typeface="Calibri"/>
                      </a:endParaRPr>
                    </a:p>
                  </a:txBody>
                  <a:tcPr marL="40386" marR="40386" marT="0" marB="0"/>
                </a:tc>
                <a:tc>
                  <a:txBody>
                    <a:bodyPr/>
                    <a:lstStyle/>
                    <a:p>
                      <a:pPr algn="just">
                        <a:spcBef>
                          <a:spcPts val="300"/>
                        </a:spcBef>
                        <a:spcAft>
                          <a:spcPts val="300"/>
                        </a:spcAft>
                      </a:pPr>
                      <a:r>
                        <a:rPr lang="en-US" sz="1000" dirty="0">
                          <a:effectLst/>
                        </a:rPr>
                        <a:t>12</a:t>
                      </a:r>
                      <a:endParaRPr lang="en-US" sz="1000" dirty="0">
                        <a:solidFill>
                          <a:srgbClr val="000000"/>
                        </a:solidFill>
                        <a:effectLst/>
                        <a:latin typeface="Tahoma"/>
                        <a:ea typeface="Calibri"/>
                      </a:endParaRPr>
                    </a:p>
                  </a:txBody>
                  <a:tcPr marL="40386" marR="40386" marT="0" marB="0"/>
                </a:tc>
                <a:tc vMerge="1">
                  <a:txBody>
                    <a:bodyPr/>
                    <a:lstStyle/>
                    <a:p>
                      <a:endParaRPr lang="en-GB"/>
                    </a:p>
                  </a:txBody>
                  <a:tcPr/>
                </a:tc>
              </a:tr>
              <a:tr h="98721">
                <a:tc>
                  <a:txBody>
                    <a:bodyPr/>
                    <a:lstStyle/>
                    <a:p>
                      <a:pPr algn="just">
                        <a:spcBef>
                          <a:spcPts val="300"/>
                        </a:spcBef>
                        <a:spcAft>
                          <a:spcPts val="300"/>
                        </a:spcAft>
                      </a:pPr>
                      <a:r>
                        <a:rPr lang="en-US" sz="1000">
                          <a:effectLst/>
                        </a:rPr>
                        <a:t>Ik2+</a:t>
                      </a:r>
                      <a:endParaRPr lang="en-US" sz="1000">
                        <a:solidFill>
                          <a:srgbClr val="000000"/>
                        </a:solidFill>
                        <a:effectLst/>
                        <a:latin typeface="Tahoma"/>
                        <a:ea typeface="Calibri"/>
                      </a:endParaRPr>
                    </a:p>
                  </a:txBody>
                  <a:tcPr marL="40386" marR="40386" marT="0" marB="0"/>
                </a:tc>
                <a:tc rowSpan="2">
                  <a:txBody>
                    <a:bodyPr/>
                    <a:lstStyle/>
                    <a:p>
                      <a:pPr algn="just">
                        <a:spcBef>
                          <a:spcPts val="300"/>
                        </a:spcBef>
                        <a:spcAft>
                          <a:spcPts val="300"/>
                        </a:spcAft>
                      </a:pPr>
                      <a:r>
                        <a:rPr lang="en-US" sz="1000" dirty="0">
                          <a:effectLst/>
                        </a:rPr>
                        <a:t>output</a:t>
                      </a:r>
                      <a:endParaRPr lang="en-US" sz="1000" dirty="0">
                        <a:solidFill>
                          <a:srgbClr val="000000"/>
                        </a:solidFill>
                        <a:effectLst/>
                        <a:latin typeface="Tahoma"/>
                        <a:ea typeface="Calibri"/>
                      </a:endParaRPr>
                    </a:p>
                  </a:txBody>
                  <a:tcPr marL="40386" marR="40386" marT="0" marB="0"/>
                </a:tc>
                <a:tc>
                  <a:txBody>
                    <a:bodyPr/>
                    <a:lstStyle/>
                    <a:p>
                      <a:pPr algn="just">
                        <a:spcBef>
                          <a:spcPts val="300"/>
                        </a:spcBef>
                        <a:spcAft>
                          <a:spcPts val="300"/>
                        </a:spcAft>
                      </a:pPr>
                      <a:r>
                        <a:rPr lang="en-US" sz="1000">
                          <a:effectLst/>
                        </a:rPr>
                        <a:t>Pin 13</a:t>
                      </a:r>
                      <a:endParaRPr lang="en-US" sz="1000">
                        <a:solidFill>
                          <a:srgbClr val="000000"/>
                        </a:solidFill>
                        <a:effectLst/>
                        <a:latin typeface="Tahoma"/>
                        <a:ea typeface="Calibri"/>
                      </a:endParaRPr>
                    </a:p>
                  </a:txBody>
                  <a:tcPr marL="40386" marR="40386" marT="0" marB="0"/>
                </a:tc>
                <a:tc>
                  <a:txBody>
                    <a:bodyPr/>
                    <a:lstStyle/>
                    <a:p>
                      <a:pPr algn="just">
                        <a:spcBef>
                          <a:spcPts val="300"/>
                        </a:spcBef>
                        <a:spcAft>
                          <a:spcPts val="300"/>
                        </a:spcAft>
                      </a:pPr>
                      <a:r>
                        <a:rPr lang="en-US" sz="1000">
                          <a:effectLst/>
                        </a:rPr>
                        <a:t>13</a:t>
                      </a:r>
                      <a:endParaRPr lang="en-US" sz="1000">
                        <a:solidFill>
                          <a:srgbClr val="000000"/>
                        </a:solidFill>
                        <a:effectLst/>
                        <a:latin typeface="Tahoma"/>
                        <a:ea typeface="Calibri"/>
                      </a:endParaRPr>
                    </a:p>
                  </a:txBody>
                  <a:tcPr marL="40386" marR="40386" marT="0" marB="0"/>
                </a:tc>
                <a:tc rowSpan="2">
                  <a:txBody>
                    <a:bodyPr/>
                    <a:lstStyle/>
                    <a:p>
                      <a:pPr algn="just">
                        <a:spcBef>
                          <a:spcPts val="300"/>
                        </a:spcBef>
                        <a:spcAft>
                          <a:spcPts val="300"/>
                        </a:spcAft>
                      </a:pPr>
                      <a:r>
                        <a:rPr lang="en-US" sz="1000" dirty="0">
                          <a:effectLst/>
                        </a:rPr>
                        <a:t>Low output impedance analogue signal: 0..10V (10V=25A)</a:t>
                      </a:r>
                      <a:endParaRPr lang="en-US" sz="1000" dirty="0">
                        <a:solidFill>
                          <a:srgbClr val="000000"/>
                        </a:solidFill>
                        <a:effectLst/>
                        <a:latin typeface="Tahoma"/>
                        <a:ea typeface="Calibri"/>
                      </a:endParaRPr>
                    </a:p>
                  </a:txBody>
                  <a:tcPr marL="40386" marR="40386" marT="0" marB="0"/>
                </a:tc>
              </a:tr>
              <a:tr h="197443">
                <a:tc>
                  <a:txBody>
                    <a:bodyPr/>
                    <a:lstStyle/>
                    <a:p>
                      <a:pPr algn="just">
                        <a:spcBef>
                          <a:spcPts val="300"/>
                        </a:spcBef>
                        <a:spcAft>
                          <a:spcPts val="300"/>
                        </a:spcAft>
                      </a:pPr>
                      <a:r>
                        <a:rPr lang="en-US" sz="1000">
                          <a:effectLst/>
                        </a:rPr>
                        <a:t>Ik2-</a:t>
                      </a:r>
                      <a:endParaRPr lang="en-US" sz="1000">
                        <a:solidFill>
                          <a:srgbClr val="000000"/>
                        </a:solidFill>
                        <a:effectLst/>
                        <a:latin typeface="Tahoma"/>
                        <a:ea typeface="Calibri"/>
                      </a:endParaRPr>
                    </a:p>
                  </a:txBody>
                  <a:tcPr marL="40386" marR="40386" marT="0" marB="0"/>
                </a:tc>
                <a:tc vMerge="1">
                  <a:txBody>
                    <a:bodyPr/>
                    <a:lstStyle/>
                    <a:p>
                      <a:endParaRPr lang="en-GB"/>
                    </a:p>
                  </a:txBody>
                  <a:tcPr/>
                </a:tc>
                <a:tc>
                  <a:txBody>
                    <a:bodyPr/>
                    <a:lstStyle/>
                    <a:p>
                      <a:pPr algn="just">
                        <a:spcBef>
                          <a:spcPts val="300"/>
                        </a:spcBef>
                        <a:spcAft>
                          <a:spcPts val="300"/>
                        </a:spcAft>
                      </a:pPr>
                      <a:r>
                        <a:rPr lang="en-US" sz="1000">
                          <a:effectLst/>
                        </a:rPr>
                        <a:t>Pin 14</a:t>
                      </a:r>
                      <a:endParaRPr lang="en-US" sz="1000">
                        <a:solidFill>
                          <a:srgbClr val="000000"/>
                        </a:solidFill>
                        <a:effectLst/>
                        <a:latin typeface="Tahoma"/>
                        <a:ea typeface="Calibri"/>
                      </a:endParaRPr>
                    </a:p>
                  </a:txBody>
                  <a:tcPr marL="40386" marR="40386" marT="0" marB="0"/>
                </a:tc>
                <a:tc>
                  <a:txBody>
                    <a:bodyPr/>
                    <a:lstStyle/>
                    <a:p>
                      <a:pPr algn="just">
                        <a:spcBef>
                          <a:spcPts val="300"/>
                        </a:spcBef>
                        <a:spcAft>
                          <a:spcPts val="300"/>
                        </a:spcAft>
                      </a:pPr>
                      <a:r>
                        <a:rPr lang="en-US" sz="1000" dirty="0">
                          <a:effectLst/>
                        </a:rPr>
                        <a:t>14</a:t>
                      </a:r>
                      <a:endParaRPr lang="en-US" sz="1000" dirty="0">
                        <a:solidFill>
                          <a:srgbClr val="000000"/>
                        </a:solidFill>
                        <a:effectLst/>
                        <a:latin typeface="Tahoma"/>
                        <a:ea typeface="Calibri"/>
                      </a:endParaRPr>
                    </a:p>
                  </a:txBody>
                  <a:tcPr marL="40386" marR="40386" marT="0" marB="0"/>
                </a:tc>
                <a:tc vMerge="1">
                  <a:txBody>
                    <a:bodyPr/>
                    <a:lstStyle/>
                    <a:p>
                      <a:endParaRPr lang="en-GB"/>
                    </a:p>
                  </a:txBody>
                  <a:tcPr/>
                </a:tc>
              </a:tr>
              <a:tr h="98721">
                <a:tc>
                  <a:txBody>
                    <a:bodyPr/>
                    <a:lstStyle/>
                    <a:p>
                      <a:pPr algn="just">
                        <a:spcBef>
                          <a:spcPts val="300"/>
                        </a:spcBef>
                        <a:spcAft>
                          <a:spcPts val="300"/>
                        </a:spcAft>
                      </a:pPr>
                      <a:r>
                        <a:rPr lang="en-US" sz="1000">
                          <a:effectLst/>
                        </a:rPr>
                        <a:t>Ik3+</a:t>
                      </a:r>
                      <a:endParaRPr lang="en-US" sz="1000">
                        <a:solidFill>
                          <a:srgbClr val="000000"/>
                        </a:solidFill>
                        <a:effectLst/>
                        <a:latin typeface="Tahoma"/>
                        <a:ea typeface="Calibri"/>
                      </a:endParaRPr>
                    </a:p>
                  </a:txBody>
                  <a:tcPr marL="40386" marR="40386" marT="0" marB="0"/>
                </a:tc>
                <a:tc rowSpan="2">
                  <a:txBody>
                    <a:bodyPr/>
                    <a:lstStyle/>
                    <a:p>
                      <a:pPr algn="just">
                        <a:spcBef>
                          <a:spcPts val="300"/>
                        </a:spcBef>
                        <a:spcAft>
                          <a:spcPts val="300"/>
                        </a:spcAft>
                      </a:pPr>
                      <a:r>
                        <a:rPr lang="en-GB" sz="1000" dirty="0">
                          <a:effectLst/>
                        </a:rPr>
                        <a:t> </a:t>
                      </a:r>
                      <a:r>
                        <a:rPr lang="en-US" sz="1000" dirty="0" smtClean="0">
                          <a:effectLst/>
                        </a:rPr>
                        <a:t>output</a:t>
                      </a:r>
                      <a:endParaRPr lang="en-US" sz="1000" dirty="0">
                        <a:solidFill>
                          <a:srgbClr val="000000"/>
                        </a:solidFill>
                        <a:effectLst/>
                        <a:latin typeface="Tahoma"/>
                        <a:ea typeface="Calibri"/>
                      </a:endParaRPr>
                    </a:p>
                  </a:txBody>
                  <a:tcPr marL="40386" marR="40386" marT="0" marB="0"/>
                </a:tc>
                <a:tc>
                  <a:txBody>
                    <a:bodyPr/>
                    <a:lstStyle/>
                    <a:p>
                      <a:pPr algn="just">
                        <a:spcBef>
                          <a:spcPts val="300"/>
                        </a:spcBef>
                        <a:spcAft>
                          <a:spcPts val="300"/>
                        </a:spcAft>
                      </a:pPr>
                      <a:r>
                        <a:rPr lang="en-US" sz="1000">
                          <a:effectLst/>
                        </a:rPr>
                        <a:t>Pin 15</a:t>
                      </a:r>
                      <a:endParaRPr lang="en-US" sz="1000">
                        <a:solidFill>
                          <a:srgbClr val="000000"/>
                        </a:solidFill>
                        <a:effectLst/>
                        <a:latin typeface="Tahoma"/>
                        <a:ea typeface="Calibri"/>
                      </a:endParaRPr>
                    </a:p>
                  </a:txBody>
                  <a:tcPr marL="40386" marR="40386" marT="0" marB="0"/>
                </a:tc>
                <a:tc>
                  <a:txBody>
                    <a:bodyPr/>
                    <a:lstStyle/>
                    <a:p>
                      <a:pPr algn="just">
                        <a:spcBef>
                          <a:spcPts val="300"/>
                        </a:spcBef>
                        <a:spcAft>
                          <a:spcPts val="300"/>
                        </a:spcAft>
                      </a:pPr>
                      <a:r>
                        <a:rPr lang="en-US" sz="1000">
                          <a:effectLst/>
                        </a:rPr>
                        <a:t>15</a:t>
                      </a:r>
                      <a:endParaRPr lang="en-US" sz="1000">
                        <a:solidFill>
                          <a:srgbClr val="000000"/>
                        </a:solidFill>
                        <a:effectLst/>
                        <a:latin typeface="Tahoma"/>
                        <a:ea typeface="Calibri"/>
                      </a:endParaRPr>
                    </a:p>
                  </a:txBody>
                  <a:tcPr marL="40386" marR="40386" marT="0" marB="0"/>
                </a:tc>
                <a:tc rowSpan="2">
                  <a:txBody>
                    <a:bodyPr/>
                    <a:lstStyle/>
                    <a:p>
                      <a:pPr algn="just">
                        <a:spcBef>
                          <a:spcPts val="300"/>
                        </a:spcBef>
                        <a:spcAft>
                          <a:spcPts val="300"/>
                        </a:spcAft>
                      </a:pPr>
                      <a:r>
                        <a:rPr lang="en-US" sz="1000" dirty="0">
                          <a:effectLst/>
                        </a:rPr>
                        <a:t>Low output impedance analogue signal: 0..10V (10V=25A)</a:t>
                      </a:r>
                      <a:endParaRPr lang="en-US" sz="1000" dirty="0">
                        <a:solidFill>
                          <a:srgbClr val="000000"/>
                        </a:solidFill>
                        <a:effectLst/>
                        <a:latin typeface="Tahoma"/>
                        <a:ea typeface="Calibri"/>
                      </a:endParaRPr>
                    </a:p>
                  </a:txBody>
                  <a:tcPr marL="40386" marR="40386" marT="0" marB="0"/>
                </a:tc>
              </a:tr>
              <a:tr h="197443">
                <a:tc>
                  <a:txBody>
                    <a:bodyPr/>
                    <a:lstStyle/>
                    <a:p>
                      <a:pPr algn="just">
                        <a:spcBef>
                          <a:spcPts val="300"/>
                        </a:spcBef>
                        <a:spcAft>
                          <a:spcPts val="300"/>
                        </a:spcAft>
                      </a:pPr>
                      <a:r>
                        <a:rPr lang="en-US" sz="1000">
                          <a:effectLst/>
                        </a:rPr>
                        <a:t>Ik3-</a:t>
                      </a:r>
                      <a:endParaRPr lang="en-US" sz="1000">
                        <a:solidFill>
                          <a:srgbClr val="000000"/>
                        </a:solidFill>
                        <a:effectLst/>
                        <a:latin typeface="Tahoma"/>
                        <a:ea typeface="Calibri"/>
                      </a:endParaRPr>
                    </a:p>
                  </a:txBody>
                  <a:tcPr marL="40386" marR="40386" marT="0" marB="0"/>
                </a:tc>
                <a:tc vMerge="1">
                  <a:txBody>
                    <a:bodyPr/>
                    <a:lstStyle/>
                    <a:p>
                      <a:endParaRPr lang="en-GB"/>
                    </a:p>
                  </a:txBody>
                  <a:tcPr/>
                </a:tc>
                <a:tc>
                  <a:txBody>
                    <a:bodyPr/>
                    <a:lstStyle/>
                    <a:p>
                      <a:pPr algn="just">
                        <a:spcBef>
                          <a:spcPts val="300"/>
                        </a:spcBef>
                        <a:spcAft>
                          <a:spcPts val="300"/>
                        </a:spcAft>
                      </a:pPr>
                      <a:r>
                        <a:rPr lang="en-US" sz="1000">
                          <a:effectLst/>
                        </a:rPr>
                        <a:t>Pin 16</a:t>
                      </a:r>
                      <a:endParaRPr lang="en-US" sz="1000">
                        <a:solidFill>
                          <a:srgbClr val="000000"/>
                        </a:solidFill>
                        <a:effectLst/>
                        <a:latin typeface="Tahoma"/>
                        <a:ea typeface="Calibri"/>
                      </a:endParaRPr>
                    </a:p>
                  </a:txBody>
                  <a:tcPr marL="40386" marR="40386" marT="0" marB="0"/>
                </a:tc>
                <a:tc>
                  <a:txBody>
                    <a:bodyPr/>
                    <a:lstStyle/>
                    <a:p>
                      <a:pPr algn="just">
                        <a:spcBef>
                          <a:spcPts val="300"/>
                        </a:spcBef>
                        <a:spcAft>
                          <a:spcPts val="300"/>
                        </a:spcAft>
                      </a:pPr>
                      <a:r>
                        <a:rPr lang="en-US" sz="1000" dirty="0">
                          <a:effectLst/>
                        </a:rPr>
                        <a:t>16</a:t>
                      </a:r>
                      <a:endParaRPr lang="en-US" sz="1000" dirty="0">
                        <a:solidFill>
                          <a:srgbClr val="000000"/>
                        </a:solidFill>
                        <a:effectLst/>
                        <a:latin typeface="Tahoma"/>
                        <a:ea typeface="Calibri"/>
                      </a:endParaRPr>
                    </a:p>
                  </a:txBody>
                  <a:tcPr marL="40386" marR="40386" marT="0" marB="0"/>
                </a:tc>
                <a:tc vMerge="1">
                  <a:txBody>
                    <a:bodyPr/>
                    <a:lstStyle/>
                    <a:p>
                      <a:endParaRPr lang="en-GB"/>
                    </a:p>
                  </a:txBody>
                  <a:tcPr/>
                </a:tc>
              </a:tr>
              <a:tr h="98721">
                <a:tc rowSpan="2">
                  <a:txBody>
                    <a:bodyPr/>
                    <a:lstStyle/>
                    <a:p>
                      <a:pPr algn="just">
                        <a:spcBef>
                          <a:spcPts val="300"/>
                        </a:spcBef>
                        <a:spcAft>
                          <a:spcPts val="300"/>
                        </a:spcAft>
                      </a:pPr>
                      <a:r>
                        <a:rPr lang="en-US" sz="1000">
                          <a:effectLst/>
                        </a:rPr>
                        <a:t>Spare</a:t>
                      </a:r>
                      <a:endParaRPr lang="en-US" sz="1000">
                        <a:solidFill>
                          <a:srgbClr val="000000"/>
                        </a:solidFill>
                        <a:effectLst/>
                        <a:latin typeface="Tahoma"/>
                        <a:ea typeface="Calibri"/>
                      </a:endParaRPr>
                    </a:p>
                  </a:txBody>
                  <a:tcPr marL="40386" marR="40386" marT="0" marB="0"/>
                </a:tc>
                <a:tc rowSpan="2">
                  <a:txBody>
                    <a:bodyPr/>
                    <a:lstStyle/>
                    <a:p>
                      <a:pPr algn="just">
                        <a:spcBef>
                          <a:spcPts val="300"/>
                        </a:spcBef>
                        <a:spcAft>
                          <a:spcPts val="300"/>
                        </a:spcAft>
                      </a:pPr>
                      <a:r>
                        <a:rPr lang="en-GB" sz="1000">
                          <a:effectLst/>
                        </a:rPr>
                        <a:t> </a:t>
                      </a:r>
                      <a:endParaRPr lang="en-US" sz="1000">
                        <a:solidFill>
                          <a:srgbClr val="000000"/>
                        </a:solidFill>
                        <a:effectLst/>
                        <a:latin typeface="Tahoma"/>
                        <a:ea typeface="Calibri"/>
                      </a:endParaRPr>
                    </a:p>
                  </a:txBody>
                  <a:tcPr marL="40386" marR="40386" marT="0" marB="0"/>
                </a:tc>
                <a:tc>
                  <a:txBody>
                    <a:bodyPr/>
                    <a:lstStyle/>
                    <a:p>
                      <a:pPr algn="just">
                        <a:spcBef>
                          <a:spcPts val="300"/>
                        </a:spcBef>
                        <a:spcAft>
                          <a:spcPts val="300"/>
                        </a:spcAft>
                      </a:pPr>
                      <a:r>
                        <a:rPr lang="en-US" sz="1000">
                          <a:effectLst/>
                        </a:rPr>
                        <a:t>Pin 17</a:t>
                      </a:r>
                      <a:endParaRPr lang="en-US" sz="1000">
                        <a:solidFill>
                          <a:srgbClr val="000000"/>
                        </a:solidFill>
                        <a:effectLst/>
                        <a:latin typeface="Tahoma"/>
                        <a:ea typeface="Calibri"/>
                      </a:endParaRPr>
                    </a:p>
                  </a:txBody>
                  <a:tcPr marL="40386" marR="40386" marT="0" marB="0"/>
                </a:tc>
                <a:tc>
                  <a:txBody>
                    <a:bodyPr/>
                    <a:lstStyle/>
                    <a:p>
                      <a:pPr algn="just">
                        <a:spcBef>
                          <a:spcPts val="300"/>
                        </a:spcBef>
                        <a:spcAft>
                          <a:spcPts val="300"/>
                        </a:spcAft>
                      </a:pPr>
                      <a:r>
                        <a:rPr lang="en-US" sz="1000">
                          <a:effectLst/>
                        </a:rPr>
                        <a:t>Pin 17</a:t>
                      </a:r>
                      <a:endParaRPr lang="en-US" sz="1000">
                        <a:solidFill>
                          <a:srgbClr val="000000"/>
                        </a:solidFill>
                        <a:effectLst/>
                        <a:latin typeface="Tahoma"/>
                        <a:ea typeface="Calibri"/>
                      </a:endParaRPr>
                    </a:p>
                  </a:txBody>
                  <a:tcPr marL="40386" marR="40386" marT="0" marB="0"/>
                </a:tc>
                <a:tc>
                  <a:txBody>
                    <a:bodyPr/>
                    <a:lstStyle/>
                    <a:p>
                      <a:pPr algn="just">
                        <a:spcBef>
                          <a:spcPts val="300"/>
                        </a:spcBef>
                        <a:spcAft>
                          <a:spcPts val="300"/>
                        </a:spcAft>
                      </a:pPr>
                      <a:r>
                        <a:rPr lang="en-US" sz="1000" dirty="0">
                          <a:effectLst/>
                        </a:rPr>
                        <a:t>-</a:t>
                      </a:r>
                      <a:endParaRPr lang="en-US" sz="1000" dirty="0">
                        <a:solidFill>
                          <a:srgbClr val="000000"/>
                        </a:solidFill>
                        <a:effectLst/>
                        <a:latin typeface="Tahoma"/>
                        <a:ea typeface="Calibri"/>
                      </a:endParaRPr>
                    </a:p>
                  </a:txBody>
                  <a:tcPr marL="40386" marR="40386" marT="0" marB="0"/>
                </a:tc>
              </a:tr>
              <a:tr h="98721">
                <a:tc vMerge="1">
                  <a:txBody>
                    <a:bodyPr/>
                    <a:lstStyle/>
                    <a:p>
                      <a:endParaRPr lang="en-GB"/>
                    </a:p>
                  </a:txBody>
                  <a:tcPr/>
                </a:tc>
                <a:tc vMerge="1">
                  <a:txBody>
                    <a:bodyPr/>
                    <a:lstStyle/>
                    <a:p>
                      <a:endParaRPr lang="en-GB"/>
                    </a:p>
                  </a:txBody>
                  <a:tcPr/>
                </a:tc>
                <a:tc>
                  <a:txBody>
                    <a:bodyPr/>
                    <a:lstStyle/>
                    <a:p>
                      <a:pPr algn="just">
                        <a:spcBef>
                          <a:spcPts val="300"/>
                        </a:spcBef>
                        <a:spcAft>
                          <a:spcPts val="300"/>
                        </a:spcAft>
                      </a:pPr>
                      <a:r>
                        <a:rPr lang="en-US" sz="1000">
                          <a:effectLst/>
                        </a:rPr>
                        <a:t>Pin 18</a:t>
                      </a:r>
                      <a:endParaRPr lang="en-US" sz="1000">
                        <a:solidFill>
                          <a:srgbClr val="000000"/>
                        </a:solidFill>
                        <a:effectLst/>
                        <a:latin typeface="Tahoma"/>
                        <a:ea typeface="Calibri"/>
                      </a:endParaRPr>
                    </a:p>
                  </a:txBody>
                  <a:tcPr marL="40386" marR="40386" marT="0" marB="0"/>
                </a:tc>
                <a:tc>
                  <a:txBody>
                    <a:bodyPr/>
                    <a:lstStyle/>
                    <a:p>
                      <a:pPr algn="just">
                        <a:spcBef>
                          <a:spcPts val="300"/>
                        </a:spcBef>
                        <a:spcAft>
                          <a:spcPts val="300"/>
                        </a:spcAft>
                      </a:pPr>
                      <a:r>
                        <a:rPr lang="en-US" sz="1000">
                          <a:effectLst/>
                        </a:rPr>
                        <a:t>Pin 18</a:t>
                      </a:r>
                      <a:endParaRPr lang="en-US" sz="1000">
                        <a:solidFill>
                          <a:srgbClr val="000000"/>
                        </a:solidFill>
                        <a:effectLst/>
                        <a:latin typeface="Tahoma"/>
                        <a:ea typeface="Calibri"/>
                      </a:endParaRPr>
                    </a:p>
                  </a:txBody>
                  <a:tcPr marL="40386" marR="40386" marT="0" marB="0"/>
                </a:tc>
                <a:tc>
                  <a:txBody>
                    <a:bodyPr/>
                    <a:lstStyle/>
                    <a:p>
                      <a:pPr algn="just">
                        <a:spcBef>
                          <a:spcPts val="300"/>
                        </a:spcBef>
                        <a:spcAft>
                          <a:spcPts val="300"/>
                        </a:spcAft>
                      </a:pPr>
                      <a:r>
                        <a:rPr lang="en-US" sz="1000" dirty="0">
                          <a:effectLst/>
                        </a:rPr>
                        <a:t>-</a:t>
                      </a:r>
                      <a:endParaRPr lang="en-US" sz="1000" dirty="0">
                        <a:solidFill>
                          <a:srgbClr val="000000"/>
                        </a:solidFill>
                        <a:effectLst/>
                        <a:latin typeface="Tahoma"/>
                        <a:ea typeface="Calibri"/>
                      </a:endParaRPr>
                    </a:p>
                  </a:txBody>
                  <a:tcPr marL="40386" marR="40386" marT="0" marB="0"/>
                </a:tc>
              </a:tr>
              <a:tr h="98721">
                <a:tc>
                  <a:txBody>
                    <a:bodyPr/>
                    <a:lstStyle/>
                    <a:p>
                      <a:pPr algn="just">
                        <a:spcBef>
                          <a:spcPts val="300"/>
                        </a:spcBef>
                        <a:spcAft>
                          <a:spcPts val="300"/>
                        </a:spcAft>
                      </a:pPr>
                      <a:r>
                        <a:rPr lang="en-US" sz="1000">
                          <a:effectLst/>
                        </a:rPr>
                        <a:t>HV_PERMIT+</a:t>
                      </a:r>
                      <a:endParaRPr lang="en-US" sz="1000">
                        <a:solidFill>
                          <a:srgbClr val="000000"/>
                        </a:solidFill>
                        <a:effectLst/>
                        <a:latin typeface="Tahoma"/>
                        <a:ea typeface="Calibri"/>
                      </a:endParaRPr>
                    </a:p>
                  </a:txBody>
                  <a:tcPr marL="40386" marR="40386" marT="0" marB="0"/>
                </a:tc>
                <a:tc rowSpan="2">
                  <a:txBody>
                    <a:bodyPr/>
                    <a:lstStyle/>
                    <a:p>
                      <a:pPr algn="just">
                        <a:spcBef>
                          <a:spcPts val="300"/>
                        </a:spcBef>
                        <a:spcAft>
                          <a:spcPts val="300"/>
                        </a:spcAft>
                      </a:pPr>
                      <a:r>
                        <a:rPr lang="en-US" sz="1000">
                          <a:effectLst/>
                        </a:rPr>
                        <a:t>input</a:t>
                      </a:r>
                      <a:endParaRPr lang="en-US" sz="1000">
                        <a:solidFill>
                          <a:srgbClr val="000000"/>
                        </a:solidFill>
                        <a:effectLst/>
                        <a:latin typeface="Tahoma"/>
                        <a:ea typeface="Calibri"/>
                      </a:endParaRPr>
                    </a:p>
                  </a:txBody>
                  <a:tcPr marL="40386" marR="40386" marT="0" marB="0"/>
                </a:tc>
                <a:tc>
                  <a:txBody>
                    <a:bodyPr/>
                    <a:lstStyle/>
                    <a:p>
                      <a:pPr algn="just">
                        <a:spcBef>
                          <a:spcPts val="300"/>
                        </a:spcBef>
                        <a:spcAft>
                          <a:spcPts val="300"/>
                        </a:spcAft>
                      </a:pPr>
                      <a:r>
                        <a:rPr lang="en-US" sz="1000">
                          <a:effectLst/>
                        </a:rPr>
                        <a:t>Pin 19</a:t>
                      </a:r>
                      <a:endParaRPr lang="en-US" sz="1000">
                        <a:solidFill>
                          <a:srgbClr val="000000"/>
                        </a:solidFill>
                        <a:effectLst/>
                        <a:latin typeface="Tahoma"/>
                        <a:ea typeface="Calibri"/>
                      </a:endParaRPr>
                    </a:p>
                  </a:txBody>
                  <a:tcPr marL="40386" marR="40386" marT="0" marB="0"/>
                </a:tc>
                <a:tc>
                  <a:txBody>
                    <a:bodyPr/>
                    <a:lstStyle/>
                    <a:p>
                      <a:pPr algn="just">
                        <a:spcBef>
                          <a:spcPts val="300"/>
                        </a:spcBef>
                        <a:spcAft>
                          <a:spcPts val="300"/>
                        </a:spcAft>
                      </a:pPr>
                      <a:r>
                        <a:rPr lang="en-US" sz="1000">
                          <a:effectLst/>
                        </a:rPr>
                        <a:t>Pin 19</a:t>
                      </a:r>
                      <a:endParaRPr lang="en-US" sz="1000">
                        <a:solidFill>
                          <a:srgbClr val="000000"/>
                        </a:solidFill>
                        <a:effectLst/>
                        <a:latin typeface="Tahoma"/>
                        <a:ea typeface="Calibri"/>
                      </a:endParaRPr>
                    </a:p>
                  </a:txBody>
                  <a:tcPr marL="40386" marR="40386" marT="0" marB="0"/>
                </a:tc>
                <a:tc rowSpan="2">
                  <a:txBody>
                    <a:bodyPr/>
                    <a:lstStyle/>
                    <a:p>
                      <a:pPr algn="just">
                        <a:spcBef>
                          <a:spcPts val="300"/>
                        </a:spcBef>
                        <a:spcAft>
                          <a:spcPts val="300"/>
                        </a:spcAft>
                      </a:pPr>
                      <a:r>
                        <a:rPr lang="en-US" sz="1000">
                          <a:effectLst/>
                        </a:rPr>
                        <a:t>HV Pulse Permit (H-bridge IGBT’s enabled): Pins 19 &amp; 20 short circuited</a:t>
                      </a:r>
                      <a:endParaRPr lang="en-US" sz="1000">
                        <a:solidFill>
                          <a:srgbClr val="000000"/>
                        </a:solidFill>
                        <a:effectLst/>
                        <a:latin typeface="Tahoma"/>
                        <a:ea typeface="Calibri"/>
                      </a:endParaRPr>
                    </a:p>
                  </a:txBody>
                  <a:tcPr marL="40386" marR="40386" marT="0" marB="0"/>
                </a:tc>
              </a:tr>
              <a:tr h="197443">
                <a:tc>
                  <a:txBody>
                    <a:bodyPr/>
                    <a:lstStyle/>
                    <a:p>
                      <a:pPr algn="just">
                        <a:spcBef>
                          <a:spcPts val="300"/>
                        </a:spcBef>
                        <a:spcAft>
                          <a:spcPts val="300"/>
                        </a:spcAft>
                      </a:pPr>
                      <a:r>
                        <a:rPr lang="en-US" sz="1000">
                          <a:effectLst/>
                        </a:rPr>
                        <a:t>HV_PERMIT-</a:t>
                      </a:r>
                      <a:endParaRPr lang="en-US" sz="1000">
                        <a:solidFill>
                          <a:srgbClr val="000000"/>
                        </a:solidFill>
                        <a:effectLst/>
                        <a:latin typeface="Tahoma"/>
                        <a:ea typeface="Calibri"/>
                      </a:endParaRPr>
                    </a:p>
                  </a:txBody>
                  <a:tcPr marL="40386" marR="40386" marT="0" marB="0"/>
                </a:tc>
                <a:tc vMerge="1">
                  <a:txBody>
                    <a:bodyPr/>
                    <a:lstStyle/>
                    <a:p>
                      <a:endParaRPr lang="en-GB"/>
                    </a:p>
                  </a:txBody>
                  <a:tcPr/>
                </a:tc>
                <a:tc>
                  <a:txBody>
                    <a:bodyPr/>
                    <a:lstStyle/>
                    <a:p>
                      <a:pPr algn="just">
                        <a:spcBef>
                          <a:spcPts val="300"/>
                        </a:spcBef>
                        <a:spcAft>
                          <a:spcPts val="300"/>
                        </a:spcAft>
                      </a:pPr>
                      <a:r>
                        <a:rPr lang="en-US" sz="1000">
                          <a:effectLst/>
                        </a:rPr>
                        <a:t>Pin 20</a:t>
                      </a:r>
                      <a:endParaRPr lang="en-US" sz="1000">
                        <a:solidFill>
                          <a:srgbClr val="000000"/>
                        </a:solidFill>
                        <a:effectLst/>
                        <a:latin typeface="Tahoma"/>
                        <a:ea typeface="Calibri"/>
                      </a:endParaRPr>
                    </a:p>
                  </a:txBody>
                  <a:tcPr marL="40386" marR="40386" marT="0" marB="0"/>
                </a:tc>
                <a:tc>
                  <a:txBody>
                    <a:bodyPr/>
                    <a:lstStyle/>
                    <a:p>
                      <a:pPr algn="just">
                        <a:spcBef>
                          <a:spcPts val="300"/>
                        </a:spcBef>
                        <a:spcAft>
                          <a:spcPts val="300"/>
                        </a:spcAft>
                      </a:pPr>
                      <a:r>
                        <a:rPr lang="en-US" sz="1000" dirty="0">
                          <a:effectLst/>
                        </a:rPr>
                        <a:t>Pin 20</a:t>
                      </a:r>
                      <a:endParaRPr lang="en-US" sz="1000" dirty="0">
                        <a:solidFill>
                          <a:srgbClr val="000000"/>
                        </a:solidFill>
                        <a:effectLst/>
                        <a:latin typeface="Tahoma"/>
                        <a:ea typeface="Calibri"/>
                      </a:endParaRPr>
                    </a:p>
                  </a:txBody>
                  <a:tcPr marL="40386" marR="40386" marT="0" marB="0"/>
                </a:tc>
                <a:tc vMerge="1">
                  <a:txBody>
                    <a:bodyPr/>
                    <a:lstStyle/>
                    <a:p>
                      <a:endParaRPr lang="en-GB"/>
                    </a:p>
                  </a:txBody>
                  <a:tcPr/>
                </a:tc>
              </a:tr>
              <a:tr h="98721">
                <a:tc>
                  <a:txBody>
                    <a:bodyPr/>
                    <a:lstStyle/>
                    <a:p>
                      <a:pPr algn="just">
                        <a:spcBef>
                          <a:spcPts val="300"/>
                        </a:spcBef>
                        <a:spcAft>
                          <a:spcPts val="300"/>
                        </a:spcAft>
                      </a:pPr>
                      <a:r>
                        <a:rPr lang="en-US" sz="1000">
                          <a:effectLst/>
                        </a:rPr>
                        <a:t>K1_ENABLE+</a:t>
                      </a:r>
                      <a:endParaRPr lang="en-US" sz="1000">
                        <a:solidFill>
                          <a:srgbClr val="000000"/>
                        </a:solidFill>
                        <a:effectLst/>
                        <a:latin typeface="Tahoma"/>
                        <a:ea typeface="Calibri"/>
                      </a:endParaRPr>
                    </a:p>
                  </a:txBody>
                  <a:tcPr marL="40386" marR="40386" marT="0" marB="0"/>
                </a:tc>
                <a:tc rowSpan="2">
                  <a:txBody>
                    <a:bodyPr/>
                    <a:lstStyle/>
                    <a:p>
                      <a:pPr algn="just">
                        <a:spcBef>
                          <a:spcPts val="300"/>
                        </a:spcBef>
                        <a:spcAft>
                          <a:spcPts val="300"/>
                        </a:spcAft>
                      </a:pPr>
                      <a:r>
                        <a:rPr lang="en-US" sz="1000">
                          <a:effectLst/>
                        </a:rPr>
                        <a:t>input</a:t>
                      </a:r>
                      <a:endParaRPr lang="en-US" sz="1000">
                        <a:solidFill>
                          <a:srgbClr val="000000"/>
                        </a:solidFill>
                        <a:effectLst/>
                        <a:latin typeface="Tahoma"/>
                        <a:ea typeface="Calibri"/>
                      </a:endParaRPr>
                    </a:p>
                  </a:txBody>
                  <a:tcPr marL="40386" marR="40386" marT="0" marB="0"/>
                </a:tc>
                <a:tc>
                  <a:txBody>
                    <a:bodyPr/>
                    <a:lstStyle/>
                    <a:p>
                      <a:pPr algn="just">
                        <a:spcBef>
                          <a:spcPts val="300"/>
                        </a:spcBef>
                        <a:spcAft>
                          <a:spcPts val="300"/>
                        </a:spcAft>
                      </a:pPr>
                      <a:r>
                        <a:rPr lang="en-US" sz="1000">
                          <a:effectLst/>
                        </a:rPr>
                        <a:t>Pin 21</a:t>
                      </a:r>
                      <a:endParaRPr lang="en-US" sz="1000">
                        <a:solidFill>
                          <a:srgbClr val="000000"/>
                        </a:solidFill>
                        <a:effectLst/>
                        <a:latin typeface="Tahoma"/>
                        <a:ea typeface="Calibri"/>
                      </a:endParaRPr>
                    </a:p>
                  </a:txBody>
                  <a:tcPr marL="40386" marR="40386" marT="0" marB="0"/>
                </a:tc>
                <a:tc>
                  <a:txBody>
                    <a:bodyPr/>
                    <a:lstStyle/>
                    <a:p>
                      <a:pPr algn="just">
                        <a:spcBef>
                          <a:spcPts val="300"/>
                        </a:spcBef>
                        <a:spcAft>
                          <a:spcPts val="300"/>
                        </a:spcAft>
                      </a:pPr>
                      <a:r>
                        <a:rPr lang="en-US" sz="1000">
                          <a:effectLst/>
                        </a:rPr>
                        <a:t>Pin 21</a:t>
                      </a:r>
                      <a:endParaRPr lang="en-US" sz="1000">
                        <a:solidFill>
                          <a:srgbClr val="000000"/>
                        </a:solidFill>
                        <a:effectLst/>
                        <a:latin typeface="Tahoma"/>
                        <a:ea typeface="Calibri"/>
                      </a:endParaRPr>
                    </a:p>
                  </a:txBody>
                  <a:tcPr marL="40386" marR="40386" marT="0" marB="0"/>
                </a:tc>
                <a:tc rowSpan="2">
                  <a:txBody>
                    <a:bodyPr/>
                    <a:lstStyle/>
                    <a:p>
                      <a:pPr algn="just">
                        <a:spcBef>
                          <a:spcPts val="300"/>
                        </a:spcBef>
                        <a:spcAft>
                          <a:spcPts val="300"/>
                        </a:spcAft>
                      </a:pPr>
                      <a:r>
                        <a:rPr lang="en-US" sz="1000" dirty="0">
                          <a:effectLst/>
                        </a:rPr>
                        <a:t>K1 HV relay closed: Pins 21 and 22 short circuited</a:t>
                      </a:r>
                      <a:endParaRPr lang="en-US" sz="1000" dirty="0">
                        <a:solidFill>
                          <a:srgbClr val="000000"/>
                        </a:solidFill>
                        <a:effectLst/>
                        <a:latin typeface="Tahoma"/>
                        <a:ea typeface="Calibri"/>
                      </a:endParaRPr>
                    </a:p>
                  </a:txBody>
                  <a:tcPr marL="40386" marR="40386" marT="0" marB="0"/>
                </a:tc>
              </a:tr>
              <a:tr h="98721">
                <a:tc>
                  <a:txBody>
                    <a:bodyPr/>
                    <a:lstStyle/>
                    <a:p>
                      <a:pPr algn="just">
                        <a:spcBef>
                          <a:spcPts val="300"/>
                        </a:spcBef>
                        <a:spcAft>
                          <a:spcPts val="300"/>
                        </a:spcAft>
                      </a:pPr>
                      <a:r>
                        <a:rPr lang="en-US" sz="1000">
                          <a:effectLst/>
                        </a:rPr>
                        <a:t>K1_ENABLE-</a:t>
                      </a:r>
                      <a:endParaRPr lang="en-US" sz="1000">
                        <a:solidFill>
                          <a:srgbClr val="000000"/>
                        </a:solidFill>
                        <a:effectLst/>
                        <a:latin typeface="Tahoma"/>
                        <a:ea typeface="Calibri"/>
                      </a:endParaRPr>
                    </a:p>
                  </a:txBody>
                  <a:tcPr marL="40386" marR="40386" marT="0" marB="0"/>
                </a:tc>
                <a:tc vMerge="1">
                  <a:txBody>
                    <a:bodyPr/>
                    <a:lstStyle/>
                    <a:p>
                      <a:endParaRPr lang="en-GB"/>
                    </a:p>
                  </a:txBody>
                  <a:tcPr/>
                </a:tc>
                <a:tc>
                  <a:txBody>
                    <a:bodyPr/>
                    <a:lstStyle/>
                    <a:p>
                      <a:pPr algn="just">
                        <a:spcBef>
                          <a:spcPts val="300"/>
                        </a:spcBef>
                        <a:spcAft>
                          <a:spcPts val="300"/>
                        </a:spcAft>
                      </a:pPr>
                      <a:r>
                        <a:rPr lang="en-US" sz="1000">
                          <a:effectLst/>
                        </a:rPr>
                        <a:t>Pin 22</a:t>
                      </a:r>
                      <a:endParaRPr lang="en-US" sz="1000">
                        <a:solidFill>
                          <a:srgbClr val="000000"/>
                        </a:solidFill>
                        <a:effectLst/>
                        <a:latin typeface="Tahoma"/>
                        <a:ea typeface="Calibri"/>
                      </a:endParaRPr>
                    </a:p>
                  </a:txBody>
                  <a:tcPr marL="40386" marR="40386" marT="0" marB="0"/>
                </a:tc>
                <a:tc>
                  <a:txBody>
                    <a:bodyPr/>
                    <a:lstStyle/>
                    <a:p>
                      <a:pPr algn="just">
                        <a:spcBef>
                          <a:spcPts val="300"/>
                        </a:spcBef>
                        <a:spcAft>
                          <a:spcPts val="300"/>
                        </a:spcAft>
                      </a:pPr>
                      <a:r>
                        <a:rPr lang="en-US" sz="1000" dirty="0">
                          <a:effectLst/>
                        </a:rPr>
                        <a:t>Pin 22</a:t>
                      </a:r>
                      <a:endParaRPr lang="en-US" sz="1000" dirty="0">
                        <a:solidFill>
                          <a:srgbClr val="000000"/>
                        </a:solidFill>
                        <a:effectLst/>
                        <a:latin typeface="Tahoma"/>
                        <a:ea typeface="Calibri"/>
                      </a:endParaRPr>
                    </a:p>
                  </a:txBody>
                  <a:tcPr marL="40386" marR="40386" marT="0" marB="0"/>
                </a:tc>
                <a:tc vMerge="1">
                  <a:txBody>
                    <a:bodyPr/>
                    <a:lstStyle/>
                    <a:p>
                      <a:endParaRPr lang="en-GB"/>
                    </a:p>
                  </a:txBody>
                  <a:tcPr/>
                </a:tc>
              </a:tr>
              <a:tr h="98721">
                <a:tc>
                  <a:txBody>
                    <a:bodyPr/>
                    <a:lstStyle/>
                    <a:p>
                      <a:pPr algn="just">
                        <a:spcBef>
                          <a:spcPts val="300"/>
                        </a:spcBef>
                        <a:spcAft>
                          <a:spcPts val="300"/>
                        </a:spcAft>
                      </a:pPr>
                      <a:r>
                        <a:rPr lang="en-US" sz="1000">
                          <a:effectLst/>
                        </a:rPr>
                        <a:t>K2_ENABLE+</a:t>
                      </a:r>
                      <a:endParaRPr lang="en-US" sz="1000">
                        <a:solidFill>
                          <a:srgbClr val="000000"/>
                        </a:solidFill>
                        <a:effectLst/>
                        <a:latin typeface="Tahoma"/>
                        <a:ea typeface="Calibri"/>
                      </a:endParaRPr>
                    </a:p>
                  </a:txBody>
                  <a:tcPr marL="40386" marR="40386" marT="0" marB="0"/>
                </a:tc>
                <a:tc rowSpan="2">
                  <a:txBody>
                    <a:bodyPr/>
                    <a:lstStyle/>
                    <a:p>
                      <a:pPr algn="just">
                        <a:spcBef>
                          <a:spcPts val="300"/>
                        </a:spcBef>
                        <a:spcAft>
                          <a:spcPts val="300"/>
                        </a:spcAft>
                      </a:pPr>
                      <a:r>
                        <a:rPr lang="en-US" sz="1000">
                          <a:effectLst/>
                        </a:rPr>
                        <a:t>input</a:t>
                      </a:r>
                      <a:endParaRPr lang="en-US" sz="1000">
                        <a:solidFill>
                          <a:srgbClr val="000000"/>
                        </a:solidFill>
                        <a:effectLst/>
                        <a:latin typeface="Tahoma"/>
                        <a:ea typeface="Calibri"/>
                      </a:endParaRPr>
                    </a:p>
                  </a:txBody>
                  <a:tcPr marL="40386" marR="40386" marT="0" marB="0"/>
                </a:tc>
                <a:tc>
                  <a:txBody>
                    <a:bodyPr/>
                    <a:lstStyle/>
                    <a:p>
                      <a:pPr algn="just">
                        <a:spcBef>
                          <a:spcPts val="300"/>
                        </a:spcBef>
                        <a:spcAft>
                          <a:spcPts val="300"/>
                        </a:spcAft>
                      </a:pPr>
                      <a:r>
                        <a:rPr lang="en-US" sz="1000">
                          <a:effectLst/>
                        </a:rPr>
                        <a:t>Pin 23</a:t>
                      </a:r>
                      <a:endParaRPr lang="en-US" sz="1000">
                        <a:solidFill>
                          <a:srgbClr val="000000"/>
                        </a:solidFill>
                        <a:effectLst/>
                        <a:latin typeface="Tahoma"/>
                        <a:ea typeface="Calibri"/>
                      </a:endParaRPr>
                    </a:p>
                  </a:txBody>
                  <a:tcPr marL="40386" marR="40386" marT="0" marB="0"/>
                </a:tc>
                <a:tc>
                  <a:txBody>
                    <a:bodyPr/>
                    <a:lstStyle/>
                    <a:p>
                      <a:pPr algn="just">
                        <a:spcBef>
                          <a:spcPts val="300"/>
                        </a:spcBef>
                        <a:spcAft>
                          <a:spcPts val="300"/>
                        </a:spcAft>
                      </a:pPr>
                      <a:r>
                        <a:rPr lang="en-US" sz="1000">
                          <a:effectLst/>
                        </a:rPr>
                        <a:t>Pin 23</a:t>
                      </a:r>
                      <a:endParaRPr lang="en-US" sz="1000">
                        <a:solidFill>
                          <a:srgbClr val="000000"/>
                        </a:solidFill>
                        <a:effectLst/>
                        <a:latin typeface="Tahoma"/>
                        <a:ea typeface="Calibri"/>
                      </a:endParaRPr>
                    </a:p>
                  </a:txBody>
                  <a:tcPr marL="40386" marR="40386" marT="0" marB="0"/>
                </a:tc>
                <a:tc rowSpan="2">
                  <a:txBody>
                    <a:bodyPr/>
                    <a:lstStyle/>
                    <a:p>
                      <a:pPr algn="just">
                        <a:spcBef>
                          <a:spcPts val="300"/>
                        </a:spcBef>
                        <a:spcAft>
                          <a:spcPts val="300"/>
                        </a:spcAft>
                      </a:pPr>
                      <a:r>
                        <a:rPr lang="en-US" sz="1000" dirty="0">
                          <a:effectLst/>
                        </a:rPr>
                        <a:t>K2 HV relay closed: Pins 23 and 24 short circuited</a:t>
                      </a:r>
                      <a:endParaRPr lang="en-US" sz="1000" dirty="0">
                        <a:solidFill>
                          <a:srgbClr val="000000"/>
                        </a:solidFill>
                        <a:effectLst/>
                        <a:latin typeface="Tahoma"/>
                        <a:ea typeface="Calibri"/>
                      </a:endParaRPr>
                    </a:p>
                  </a:txBody>
                  <a:tcPr marL="40386" marR="40386" marT="0" marB="0"/>
                </a:tc>
              </a:tr>
              <a:tr h="98721">
                <a:tc>
                  <a:txBody>
                    <a:bodyPr/>
                    <a:lstStyle/>
                    <a:p>
                      <a:pPr algn="just">
                        <a:spcBef>
                          <a:spcPts val="300"/>
                        </a:spcBef>
                        <a:spcAft>
                          <a:spcPts val="300"/>
                        </a:spcAft>
                      </a:pPr>
                      <a:r>
                        <a:rPr lang="en-US" sz="1000">
                          <a:effectLst/>
                        </a:rPr>
                        <a:t>K2_ENABLE-</a:t>
                      </a:r>
                      <a:endParaRPr lang="en-US" sz="1000">
                        <a:solidFill>
                          <a:srgbClr val="000000"/>
                        </a:solidFill>
                        <a:effectLst/>
                        <a:latin typeface="Tahoma"/>
                        <a:ea typeface="Calibri"/>
                      </a:endParaRPr>
                    </a:p>
                  </a:txBody>
                  <a:tcPr marL="40386" marR="40386" marT="0" marB="0"/>
                </a:tc>
                <a:tc vMerge="1">
                  <a:txBody>
                    <a:bodyPr/>
                    <a:lstStyle/>
                    <a:p>
                      <a:endParaRPr lang="en-GB"/>
                    </a:p>
                  </a:txBody>
                  <a:tcPr/>
                </a:tc>
                <a:tc>
                  <a:txBody>
                    <a:bodyPr/>
                    <a:lstStyle/>
                    <a:p>
                      <a:pPr algn="just">
                        <a:spcBef>
                          <a:spcPts val="300"/>
                        </a:spcBef>
                        <a:spcAft>
                          <a:spcPts val="300"/>
                        </a:spcAft>
                      </a:pPr>
                      <a:r>
                        <a:rPr lang="en-US" sz="1000">
                          <a:effectLst/>
                        </a:rPr>
                        <a:t>Pin 24</a:t>
                      </a:r>
                      <a:endParaRPr lang="en-US" sz="1000">
                        <a:solidFill>
                          <a:srgbClr val="000000"/>
                        </a:solidFill>
                        <a:effectLst/>
                        <a:latin typeface="Tahoma"/>
                        <a:ea typeface="Calibri"/>
                      </a:endParaRPr>
                    </a:p>
                  </a:txBody>
                  <a:tcPr marL="40386" marR="40386" marT="0" marB="0"/>
                </a:tc>
                <a:tc>
                  <a:txBody>
                    <a:bodyPr/>
                    <a:lstStyle/>
                    <a:p>
                      <a:pPr algn="just">
                        <a:spcBef>
                          <a:spcPts val="300"/>
                        </a:spcBef>
                        <a:spcAft>
                          <a:spcPts val="300"/>
                        </a:spcAft>
                      </a:pPr>
                      <a:r>
                        <a:rPr lang="en-US" sz="1000" dirty="0">
                          <a:effectLst/>
                        </a:rPr>
                        <a:t>Pin 24</a:t>
                      </a:r>
                      <a:endParaRPr lang="en-US" sz="1000" dirty="0">
                        <a:solidFill>
                          <a:srgbClr val="000000"/>
                        </a:solidFill>
                        <a:effectLst/>
                        <a:latin typeface="Tahoma"/>
                        <a:ea typeface="Calibri"/>
                      </a:endParaRPr>
                    </a:p>
                  </a:txBody>
                  <a:tcPr marL="40386" marR="40386" marT="0" marB="0"/>
                </a:tc>
                <a:tc vMerge="1">
                  <a:txBody>
                    <a:bodyPr/>
                    <a:lstStyle/>
                    <a:p>
                      <a:endParaRPr lang="en-GB"/>
                    </a:p>
                  </a:txBody>
                  <a:tcPr/>
                </a:tc>
              </a:tr>
              <a:tr h="98721">
                <a:tc>
                  <a:txBody>
                    <a:bodyPr/>
                    <a:lstStyle/>
                    <a:p>
                      <a:pPr algn="just">
                        <a:spcBef>
                          <a:spcPts val="300"/>
                        </a:spcBef>
                        <a:spcAft>
                          <a:spcPts val="300"/>
                        </a:spcAft>
                      </a:pPr>
                      <a:r>
                        <a:rPr lang="en-US" sz="1000">
                          <a:effectLst/>
                        </a:rPr>
                        <a:t>K3_ENABLE+</a:t>
                      </a:r>
                      <a:endParaRPr lang="en-US" sz="1000">
                        <a:solidFill>
                          <a:srgbClr val="000000"/>
                        </a:solidFill>
                        <a:effectLst/>
                        <a:latin typeface="Tahoma"/>
                        <a:ea typeface="Calibri"/>
                      </a:endParaRPr>
                    </a:p>
                  </a:txBody>
                  <a:tcPr marL="40386" marR="40386" marT="0" marB="0"/>
                </a:tc>
                <a:tc rowSpan="2">
                  <a:txBody>
                    <a:bodyPr/>
                    <a:lstStyle/>
                    <a:p>
                      <a:pPr algn="just">
                        <a:spcBef>
                          <a:spcPts val="300"/>
                        </a:spcBef>
                        <a:spcAft>
                          <a:spcPts val="300"/>
                        </a:spcAft>
                      </a:pPr>
                      <a:r>
                        <a:rPr lang="en-US" sz="1000">
                          <a:effectLst/>
                        </a:rPr>
                        <a:t>input</a:t>
                      </a:r>
                      <a:endParaRPr lang="en-US" sz="1000">
                        <a:solidFill>
                          <a:srgbClr val="000000"/>
                        </a:solidFill>
                        <a:effectLst/>
                        <a:latin typeface="Tahoma"/>
                        <a:ea typeface="Calibri"/>
                      </a:endParaRPr>
                    </a:p>
                  </a:txBody>
                  <a:tcPr marL="40386" marR="40386" marT="0" marB="0"/>
                </a:tc>
                <a:tc>
                  <a:txBody>
                    <a:bodyPr/>
                    <a:lstStyle/>
                    <a:p>
                      <a:pPr algn="just">
                        <a:spcBef>
                          <a:spcPts val="300"/>
                        </a:spcBef>
                        <a:spcAft>
                          <a:spcPts val="300"/>
                        </a:spcAft>
                      </a:pPr>
                      <a:r>
                        <a:rPr lang="en-US" sz="1000">
                          <a:effectLst/>
                        </a:rPr>
                        <a:t>Pin 25</a:t>
                      </a:r>
                      <a:endParaRPr lang="en-US" sz="1000">
                        <a:solidFill>
                          <a:srgbClr val="000000"/>
                        </a:solidFill>
                        <a:effectLst/>
                        <a:latin typeface="Tahoma"/>
                        <a:ea typeface="Calibri"/>
                      </a:endParaRPr>
                    </a:p>
                  </a:txBody>
                  <a:tcPr marL="40386" marR="40386" marT="0" marB="0"/>
                </a:tc>
                <a:tc>
                  <a:txBody>
                    <a:bodyPr/>
                    <a:lstStyle/>
                    <a:p>
                      <a:pPr algn="just">
                        <a:spcBef>
                          <a:spcPts val="300"/>
                        </a:spcBef>
                        <a:spcAft>
                          <a:spcPts val="300"/>
                        </a:spcAft>
                      </a:pPr>
                      <a:r>
                        <a:rPr lang="en-US" sz="1000">
                          <a:effectLst/>
                        </a:rPr>
                        <a:t>Pin 25</a:t>
                      </a:r>
                      <a:endParaRPr lang="en-US" sz="1000">
                        <a:solidFill>
                          <a:srgbClr val="000000"/>
                        </a:solidFill>
                        <a:effectLst/>
                        <a:latin typeface="Tahoma"/>
                        <a:ea typeface="Calibri"/>
                      </a:endParaRPr>
                    </a:p>
                  </a:txBody>
                  <a:tcPr marL="40386" marR="40386" marT="0" marB="0"/>
                </a:tc>
                <a:tc rowSpan="2">
                  <a:txBody>
                    <a:bodyPr/>
                    <a:lstStyle/>
                    <a:p>
                      <a:pPr algn="just">
                        <a:spcBef>
                          <a:spcPts val="300"/>
                        </a:spcBef>
                        <a:spcAft>
                          <a:spcPts val="300"/>
                        </a:spcAft>
                      </a:pPr>
                      <a:r>
                        <a:rPr lang="en-US" sz="1000" dirty="0">
                          <a:effectLst/>
                        </a:rPr>
                        <a:t>K3 HV relay closed: Pins 25 and 26 short circuited</a:t>
                      </a:r>
                      <a:endParaRPr lang="en-US" sz="1000" dirty="0">
                        <a:solidFill>
                          <a:srgbClr val="000000"/>
                        </a:solidFill>
                        <a:effectLst/>
                        <a:latin typeface="Tahoma"/>
                        <a:ea typeface="Calibri"/>
                      </a:endParaRPr>
                    </a:p>
                  </a:txBody>
                  <a:tcPr marL="40386" marR="40386" marT="0" marB="0"/>
                </a:tc>
              </a:tr>
              <a:tr h="98721">
                <a:tc>
                  <a:txBody>
                    <a:bodyPr/>
                    <a:lstStyle/>
                    <a:p>
                      <a:pPr algn="just">
                        <a:spcBef>
                          <a:spcPts val="300"/>
                        </a:spcBef>
                        <a:spcAft>
                          <a:spcPts val="300"/>
                        </a:spcAft>
                      </a:pPr>
                      <a:r>
                        <a:rPr lang="en-US" sz="1000">
                          <a:effectLst/>
                        </a:rPr>
                        <a:t>K3_ENABLE-</a:t>
                      </a:r>
                      <a:endParaRPr lang="en-US" sz="1000">
                        <a:solidFill>
                          <a:srgbClr val="000000"/>
                        </a:solidFill>
                        <a:effectLst/>
                        <a:latin typeface="Tahoma"/>
                        <a:ea typeface="Calibri"/>
                      </a:endParaRPr>
                    </a:p>
                  </a:txBody>
                  <a:tcPr marL="40386" marR="40386" marT="0" marB="0"/>
                </a:tc>
                <a:tc vMerge="1">
                  <a:txBody>
                    <a:bodyPr/>
                    <a:lstStyle/>
                    <a:p>
                      <a:endParaRPr lang="en-GB"/>
                    </a:p>
                  </a:txBody>
                  <a:tcPr/>
                </a:tc>
                <a:tc>
                  <a:txBody>
                    <a:bodyPr/>
                    <a:lstStyle/>
                    <a:p>
                      <a:pPr algn="just">
                        <a:spcBef>
                          <a:spcPts val="300"/>
                        </a:spcBef>
                        <a:spcAft>
                          <a:spcPts val="300"/>
                        </a:spcAft>
                      </a:pPr>
                      <a:r>
                        <a:rPr lang="en-US" sz="1000">
                          <a:effectLst/>
                        </a:rPr>
                        <a:t>Pin 26</a:t>
                      </a:r>
                      <a:endParaRPr lang="en-US" sz="1000">
                        <a:solidFill>
                          <a:srgbClr val="000000"/>
                        </a:solidFill>
                        <a:effectLst/>
                        <a:latin typeface="Tahoma"/>
                        <a:ea typeface="Calibri"/>
                      </a:endParaRPr>
                    </a:p>
                  </a:txBody>
                  <a:tcPr marL="40386" marR="40386" marT="0" marB="0"/>
                </a:tc>
                <a:tc>
                  <a:txBody>
                    <a:bodyPr/>
                    <a:lstStyle/>
                    <a:p>
                      <a:pPr algn="just">
                        <a:spcBef>
                          <a:spcPts val="300"/>
                        </a:spcBef>
                        <a:spcAft>
                          <a:spcPts val="300"/>
                        </a:spcAft>
                      </a:pPr>
                      <a:r>
                        <a:rPr lang="en-US" sz="1000" dirty="0">
                          <a:effectLst/>
                        </a:rPr>
                        <a:t>Pin 26</a:t>
                      </a:r>
                      <a:endParaRPr lang="en-US" sz="1000" dirty="0">
                        <a:solidFill>
                          <a:srgbClr val="000000"/>
                        </a:solidFill>
                        <a:effectLst/>
                        <a:latin typeface="Tahoma"/>
                        <a:ea typeface="Calibri"/>
                      </a:endParaRPr>
                    </a:p>
                  </a:txBody>
                  <a:tcPr marL="40386" marR="40386" marT="0" marB="0"/>
                </a:tc>
                <a:tc vMerge="1">
                  <a:txBody>
                    <a:bodyPr/>
                    <a:lstStyle/>
                    <a:p>
                      <a:endParaRPr lang="en-GB"/>
                    </a:p>
                  </a:txBody>
                  <a:tcPr/>
                </a:tc>
              </a:tr>
              <a:tr h="98721">
                <a:tc>
                  <a:txBody>
                    <a:bodyPr/>
                    <a:lstStyle/>
                    <a:p>
                      <a:pPr algn="just">
                        <a:spcBef>
                          <a:spcPts val="300"/>
                        </a:spcBef>
                        <a:spcAft>
                          <a:spcPts val="300"/>
                        </a:spcAft>
                      </a:pPr>
                      <a:r>
                        <a:rPr lang="en-US" sz="1000">
                          <a:effectLst/>
                        </a:rPr>
                        <a:t>K4_ENABLE+</a:t>
                      </a:r>
                      <a:endParaRPr lang="en-US" sz="1000">
                        <a:solidFill>
                          <a:srgbClr val="000000"/>
                        </a:solidFill>
                        <a:effectLst/>
                        <a:latin typeface="Tahoma"/>
                        <a:ea typeface="Calibri"/>
                      </a:endParaRPr>
                    </a:p>
                  </a:txBody>
                  <a:tcPr marL="40386" marR="40386" marT="0" marB="0"/>
                </a:tc>
                <a:tc rowSpan="2">
                  <a:txBody>
                    <a:bodyPr/>
                    <a:lstStyle/>
                    <a:p>
                      <a:pPr algn="just">
                        <a:spcBef>
                          <a:spcPts val="300"/>
                        </a:spcBef>
                        <a:spcAft>
                          <a:spcPts val="300"/>
                        </a:spcAft>
                      </a:pPr>
                      <a:r>
                        <a:rPr lang="en-US" sz="1000">
                          <a:effectLst/>
                        </a:rPr>
                        <a:t>input</a:t>
                      </a:r>
                      <a:endParaRPr lang="en-US" sz="1000">
                        <a:solidFill>
                          <a:srgbClr val="000000"/>
                        </a:solidFill>
                        <a:effectLst/>
                        <a:latin typeface="Tahoma"/>
                        <a:ea typeface="Calibri"/>
                      </a:endParaRPr>
                    </a:p>
                  </a:txBody>
                  <a:tcPr marL="40386" marR="40386" marT="0" marB="0"/>
                </a:tc>
                <a:tc>
                  <a:txBody>
                    <a:bodyPr/>
                    <a:lstStyle/>
                    <a:p>
                      <a:pPr algn="just">
                        <a:spcBef>
                          <a:spcPts val="300"/>
                        </a:spcBef>
                        <a:spcAft>
                          <a:spcPts val="300"/>
                        </a:spcAft>
                      </a:pPr>
                      <a:r>
                        <a:rPr lang="en-US" sz="1000">
                          <a:effectLst/>
                        </a:rPr>
                        <a:t>Pin 27</a:t>
                      </a:r>
                      <a:endParaRPr lang="en-US" sz="1000">
                        <a:solidFill>
                          <a:srgbClr val="000000"/>
                        </a:solidFill>
                        <a:effectLst/>
                        <a:latin typeface="Tahoma"/>
                        <a:ea typeface="Calibri"/>
                      </a:endParaRPr>
                    </a:p>
                  </a:txBody>
                  <a:tcPr marL="40386" marR="40386" marT="0" marB="0"/>
                </a:tc>
                <a:tc>
                  <a:txBody>
                    <a:bodyPr/>
                    <a:lstStyle/>
                    <a:p>
                      <a:pPr algn="just">
                        <a:spcBef>
                          <a:spcPts val="300"/>
                        </a:spcBef>
                        <a:spcAft>
                          <a:spcPts val="300"/>
                        </a:spcAft>
                      </a:pPr>
                      <a:r>
                        <a:rPr lang="en-US" sz="1000">
                          <a:effectLst/>
                        </a:rPr>
                        <a:t>Pin 27</a:t>
                      </a:r>
                      <a:endParaRPr lang="en-US" sz="1000">
                        <a:solidFill>
                          <a:srgbClr val="000000"/>
                        </a:solidFill>
                        <a:effectLst/>
                        <a:latin typeface="Tahoma"/>
                        <a:ea typeface="Calibri"/>
                      </a:endParaRPr>
                    </a:p>
                  </a:txBody>
                  <a:tcPr marL="40386" marR="40386" marT="0" marB="0"/>
                </a:tc>
                <a:tc rowSpan="2">
                  <a:txBody>
                    <a:bodyPr/>
                    <a:lstStyle/>
                    <a:p>
                      <a:pPr algn="just">
                        <a:spcBef>
                          <a:spcPts val="300"/>
                        </a:spcBef>
                        <a:spcAft>
                          <a:spcPts val="300"/>
                        </a:spcAft>
                      </a:pPr>
                      <a:r>
                        <a:rPr lang="en-US" sz="1000" dirty="0">
                          <a:effectLst/>
                        </a:rPr>
                        <a:t>K4 HV relay closed: Pins 27 and 28 short circuited</a:t>
                      </a:r>
                      <a:endParaRPr lang="en-US" sz="1000" dirty="0">
                        <a:solidFill>
                          <a:srgbClr val="000000"/>
                        </a:solidFill>
                        <a:effectLst/>
                        <a:latin typeface="Tahoma"/>
                        <a:ea typeface="Calibri"/>
                      </a:endParaRPr>
                    </a:p>
                  </a:txBody>
                  <a:tcPr marL="40386" marR="40386" marT="0" marB="0"/>
                </a:tc>
              </a:tr>
              <a:tr h="98721">
                <a:tc>
                  <a:txBody>
                    <a:bodyPr/>
                    <a:lstStyle/>
                    <a:p>
                      <a:pPr algn="just">
                        <a:spcBef>
                          <a:spcPts val="300"/>
                        </a:spcBef>
                        <a:spcAft>
                          <a:spcPts val="300"/>
                        </a:spcAft>
                      </a:pPr>
                      <a:r>
                        <a:rPr lang="en-US" sz="1000">
                          <a:effectLst/>
                        </a:rPr>
                        <a:t>K4_ENABLE-</a:t>
                      </a:r>
                      <a:endParaRPr lang="en-US" sz="1000">
                        <a:solidFill>
                          <a:srgbClr val="000000"/>
                        </a:solidFill>
                        <a:effectLst/>
                        <a:latin typeface="Tahoma"/>
                        <a:ea typeface="Calibri"/>
                      </a:endParaRPr>
                    </a:p>
                  </a:txBody>
                  <a:tcPr marL="40386" marR="40386" marT="0" marB="0"/>
                </a:tc>
                <a:tc vMerge="1">
                  <a:txBody>
                    <a:bodyPr/>
                    <a:lstStyle/>
                    <a:p>
                      <a:endParaRPr lang="en-GB"/>
                    </a:p>
                  </a:txBody>
                  <a:tcPr/>
                </a:tc>
                <a:tc>
                  <a:txBody>
                    <a:bodyPr/>
                    <a:lstStyle/>
                    <a:p>
                      <a:pPr algn="just">
                        <a:spcBef>
                          <a:spcPts val="300"/>
                        </a:spcBef>
                        <a:spcAft>
                          <a:spcPts val="300"/>
                        </a:spcAft>
                      </a:pPr>
                      <a:r>
                        <a:rPr lang="en-US" sz="1000">
                          <a:effectLst/>
                        </a:rPr>
                        <a:t>Pin 28</a:t>
                      </a:r>
                      <a:endParaRPr lang="en-US" sz="1000">
                        <a:solidFill>
                          <a:srgbClr val="000000"/>
                        </a:solidFill>
                        <a:effectLst/>
                        <a:latin typeface="Tahoma"/>
                        <a:ea typeface="Calibri"/>
                      </a:endParaRPr>
                    </a:p>
                  </a:txBody>
                  <a:tcPr marL="40386" marR="40386" marT="0" marB="0"/>
                </a:tc>
                <a:tc>
                  <a:txBody>
                    <a:bodyPr/>
                    <a:lstStyle/>
                    <a:p>
                      <a:pPr algn="just">
                        <a:spcBef>
                          <a:spcPts val="300"/>
                        </a:spcBef>
                        <a:spcAft>
                          <a:spcPts val="300"/>
                        </a:spcAft>
                      </a:pPr>
                      <a:r>
                        <a:rPr lang="en-US" sz="1000" dirty="0">
                          <a:effectLst/>
                        </a:rPr>
                        <a:t>Pin 28</a:t>
                      </a:r>
                      <a:endParaRPr lang="en-US" sz="1000" dirty="0">
                        <a:solidFill>
                          <a:srgbClr val="000000"/>
                        </a:solidFill>
                        <a:effectLst/>
                        <a:latin typeface="Tahoma"/>
                        <a:ea typeface="Calibri"/>
                      </a:endParaRPr>
                    </a:p>
                  </a:txBody>
                  <a:tcPr marL="40386" marR="40386" marT="0" marB="0"/>
                </a:tc>
                <a:tc vMerge="1">
                  <a:txBody>
                    <a:bodyPr/>
                    <a:lstStyle/>
                    <a:p>
                      <a:endParaRPr lang="en-GB"/>
                    </a:p>
                  </a:txBody>
                  <a:tcPr/>
                </a:tc>
              </a:tr>
            </a:tbl>
          </a:graphicData>
        </a:graphic>
      </p:graphicFrame>
      <p:sp>
        <p:nvSpPr>
          <p:cNvPr id="6" name="TextBox 5"/>
          <p:cNvSpPr txBox="1"/>
          <p:nvPr/>
        </p:nvSpPr>
        <p:spPr>
          <a:xfrm>
            <a:off x="83794" y="6280510"/>
            <a:ext cx="1180994" cy="646331"/>
          </a:xfrm>
          <a:prstGeom prst="rect">
            <a:avLst/>
          </a:prstGeom>
          <a:noFill/>
        </p:spPr>
        <p:txBody>
          <a:bodyPr wrap="square" rtlCol="0">
            <a:spAutoFit/>
          </a:bodyPr>
          <a:lstStyle/>
          <a:p>
            <a:r>
              <a:rPr lang="en-GB" i="1" dirty="0"/>
              <a:t>s</a:t>
            </a:r>
            <a:r>
              <a:rPr lang="en-GB" i="1" dirty="0" smtClean="0"/>
              <a:t>imilar connector</a:t>
            </a:r>
            <a:endParaRPr lang="en-GB" i="1" dirty="0"/>
          </a:p>
        </p:txBody>
      </p:sp>
      <p:pic>
        <p:nvPicPr>
          <p:cNvPr id="1025" name="Picture 1"/>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391053" y="5251879"/>
            <a:ext cx="2434717" cy="1383271"/>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10" name="TextBox 9"/>
          <p:cNvSpPr txBox="1"/>
          <p:nvPr/>
        </p:nvSpPr>
        <p:spPr>
          <a:xfrm>
            <a:off x="1317484" y="6526604"/>
            <a:ext cx="2571346" cy="369332"/>
          </a:xfrm>
          <a:prstGeom prst="rect">
            <a:avLst/>
          </a:prstGeom>
          <a:noFill/>
        </p:spPr>
        <p:txBody>
          <a:bodyPr wrap="square" rtlCol="0">
            <a:spAutoFit/>
          </a:bodyPr>
          <a:lstStyle/>
          <a:p>
            <a:r>
              <a:rPr lang="en-GB" i="1" dirty="0"/>
              <a:t>e</a:t>
            </a:r>
            <a:r>
              <a:rPr lang="en-GB" i="1" dirty="0" smtClean="0"/>
              <a:t>xact connector (female)</a:t>
            </a:r>
            <a:endParaRPr lang="en-GB" i="1" dirty="0"/>
          </a:p>
        </p:txBody>
      </p:sp>
    </p:spTree>
    <p:extLst>
      <p:ext uri="{BB962C8B-B14F-4D97-AF65-F5344CB8AC3E}">
        <p14:creationId xmlns:p14="http://schemas.microsoft.com/office/powerpoint/2010/main" val="875786014"/>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1"/>
          <p:cNvSpPr txBox="1">
            <a:spLocks/>
          </p:cNvSpPr>
          <p:nvPr/>
        </p:nvSpPr>
        <p:spPr>
          <a:xfrm>
            <a:off x="48716" y="272796"/>
            <a:ext cx="7361492" cy="768617"/>
          </a:xfrm>
          <a:prstGeom prst="rect">
            <a:avLst/>
          </a:prstGeom>
        </p:spPr>
        <p:txBody>
          <a:bodyPr vert="horz" lIns="91440" tIns="45720" rIns="91440" bIns="45720" rtlCol="0" anchor="ctr">
            <a:noAutofit/>
          </a:bodyPr>
          <a:lstStyle>
            <a:lvl1pPr algn="ctr" defTabSz="457200" rtl="0" eaLnBrk="1" latinLnBrk="0" hangingPunct="1">
              <a:spcBef>
                <a:spcPct val="0"/>
              </a:spcBef>
              <a:buNone/>
              <a:defRPr sz="4200" b="1" i="0" u="none" kern="1200">
                <a:solidFill>
                  <a:srgbClr val="006585"/>
                </a:solidFill>
                <a:latin typeface="Arial"/>
                <a:ea typeface="+mj-ea"/>
                <a:cs typeface="+mj-cs"/>
              </a:defRPr>
            </a:lvl1pPr>
          </a:lstStyle>
          <a:p>
            <a:pPr algn="l"/>
            <a:r>
              <a:rPr lang="en-US" sz="2500" dirty="0" smtClean="0">
                <a:solidFill>
                  <a:schemeClr val="bg1"/>
                </a:solidFill>
                <a:latin typeface="Aharoni" panose="02010803020104030203" pitchFamily="2" charset="-79"/>
                <a:cs typeface="Aharoni" panose="02010803020104030203" pitchFamily="2" charset="-79"/>
              </a:rPr>
              <a:t>Interfaces to Integrated Control System (ICS)</a:t>
            </a:r>
          </a:p>
        </p:txBody>
      </p:sp>
      <p:sp>
        <p:nvSpPr>
          <p:cNvPr id="14" name="Rectangle 15"/>
          <p:cNvSpPr>
            <a:spLocks noChangeArrowheads="1"/>
          </p:cNvSpPr>
          <p:nvPr/>
        </p:nvSpPr>
        <p:spPr bwMode="auto">
          <a:xfrm>
            <a:off x="0" y="457200"/>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US"/>
          </a:p>
        </p:txBody>
      </p:sp>
      <p:sp>
        <p:nvSpPr>
          <p:cNvPr id="5" name="Rectangle 5"/>
          <p:cNvSpPr>
            <a:spLocks noChangeArrowheads="1"/>
          </p:cNvSpPr>
          <p:nvPr/>
        </p:nvSpPr>
        <p:spPr bwMode="auto">
          <a:xfrm>
            <a:off x="0" y="0"/>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GB"/>
          </a:p>
        </p:txBody>
      </p:sp>
      <p:pic>
        <p:nvPicPr>
          <p:cNvPr id="2050"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844820" y="1222376"/>
            <a:ext cx="7164644" cy="5559425"/>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3358164583"/>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1"/>
          <p:cNvSpPr txBox="1">
            <a:spLocks/>
          </p:cNvSpPr>
          <p:nvPr/>
        </p:nvSpPr>
        <p:spPr>
          <a:xfrm>
            <a:off x="48716" y="272796"/>
            <a:ext cx="7361492" cy="768617"/>
          </a:xfrm>
          <a:prstGeom prst="rect">
            <a:avLst/>
          </a:prstGeom>
        </p:spPr>
        <p:txBody>
          <a:bodyPr vert="horz" lIns="91440" tIns="45720" rIns="91440" bIns="45720" rtlCol="0" anchor="ctr">
            <a:noAutofit/>
          </a:bodyPr>
          <a:lstStyle>
            <a:lvl1pPr algn="ctr" defTabSz="457200" rtl="0" eaLnBrk="1" latinLnBrk="0" hangingPunct="1">
              <a:spcBef>
                <a:spcPct val="0"/>
              </a:spcBef>
              <a:buNone/>
              <a:defRPr sz="4200" b="1" i="0" u="none" kern="1200">
                <a:solidFill>
                  <a:srgbClr val="006585"/>
                </a:solidFill>
                <a:latin typeface="Arial"/>
                <a:ea typeface="+mj-ea"/>
                <a:cs typeface="+mj-cs"/>
              </a:defRPr>
            </a:lvl1pPr>
          </a:lstStyle>
          <a:p>
            <a:pPr algn="l"/>
            <a:r>
              <a:rPr lang="en-US" sz="2500" dirty="0" smtClean="0">
                <a:solidFill>
                  <a:schemeClr val="bg1"/>
                </a:solidFill>
                <a:latin typeface="Aharoni" panose="02010803020104030203" pitchFamily="2" charset="-79"/>
                <a:cs typeface="Aharoni" panose="02010803020104030203" pitchFamily="2" charset="-79"/>
              </a:rPr>
              <a:t>Interfaces to Integrated Control System (ICS)</a:t>
            </a:r>
          </a:p>
        </p:txBody>
      </p:sp>
      <p:sp>
        <p:nvSpPr>
          <p:cNvPr id="14" name="Rectangle 15"/>
          <p:cNvSpPr>
            <a:spLocks noChangeArrowheads="1"/>
          </p:cNvSpPr>
          <p:nvPr/>
        </p:nvSpPr>
        <p:spPr bwMode="auto">
          <a:xfrm>
            <a:off x="0" y="457200"/>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US"/>
          </a:p>
        </p:txBody>
      </p:sp>
      <p:sp>
        <p:nvSpPr>
          <p:cNvPr id="2" name="Rectangle 1"/>
          <p:cNvSpPr/>
          <p:nvPr/>
        </p:nvSpPr>
        <p:spPr>
          <a:xfrm>
            <a:off x="155588" y="1452575"/>
            <a:ext cx="8988412" cy="1754326"/>
          </a:xfrm>
          <a:prstGeom prst="rect">
            <a:avLst/>
          </a:prstGeom>
        </p:spPr>
        <p:txBody>
          <a:bodyPr wrap="square">
            <a:spAutoFit/>
          </a:bodyPr>
          <a:lstStyle/>
          <a:p>
            <a:pPr marL="285750" indent="-285750">
              <a:buFont typeface="Wingdings" panose="05000000000000000000" pitchFamily="2" charset="2"/>
              <a:buChar char="Ø"/>
            </a:pPr>
            <a:r>
              <a:rPr lang="en-US" b="1" u="sng" dirty="0" smtClean="0">
                <a:solidFill>
                  <a:schemeClr val="accent1">
                    <a:lumMod val="75000"/>
                  </a:schemeClr>
                </a:solidFill>
              </a:rPr>
              <a:t>Remote </a:t>
            </a:r>
            <a:r>
              <a:rPr lang="en-US" b="1" u="sng" dirty="0">
                <a:solidFill>
                  <a:schemeClr val="accent1">
                    <a:lumMod val="75000"/>
                  </a:schemeClr>
                </a:solidFill>
              </a:rPr>
              <a:t>fieldbus port (ICS)</a:t>
            </a:r>
          </a:p>
          <a:p>
            <a:pPr marL="285750" indent="-285750">
              <a:buFont typeface="Arial" panose="020B0604020202020204" pitchFamily="34" charset="0"/>
              <a:buChar char="•"/>
            </a:pPr>
            <a:r>
              <a:rPr lang="en-US" b="1" dirty="0">
                <a:solidFill>
                  <a:schemeClr val="accent1">
                    <a:lumMod val="75000"/>
                  </a:schemeClr>
                </a:solidFill>
              </a:rPr>
              <a:t>The remote fieldbus port will be </a:t>
            </a:r>
            <a:r>
              <a:rPr lang="en-US" b="1" dirty="0" smtClean="0">
                <a:solidFill>
                  <a:schemeClr val="accent1">
                    <a:lumMod val="75000"/>
                  </a:schemeClr>
                </a:solidFill>
              </a:rPr>
              <a:t>TCP/IP </a:t>
            </a:r>
            <a:r>
              <a:rPr lang="en-US" b="1" dirty="0">
                <a:solidFill>
                  <a:schemeClr val="accent1">
                    <a:lumMod val="75000"/>
                  </a:schemeClr>
                </a:solidFill>
              </a:rPr>
              <a:t>over Ethernet with RJ45 </a:t>
            </a:r>
            <a:r>
              <a:rPr lang="en-US" b="1" dirty="0" smtClean="0">
                <a:solidFill>
                  <a:schemeClr val="accent1">
                    <a:lumMod val="75000"/>
                  </a:schemeClr>
                </a:solidFill>
              </a:rPr>
              <a:t>connector;</a:t>
            </a:r>
          </a:p>
          <a:p>
            <a:pPr marL="285750" indent="-285750">
              <a:buFont typeface="Arial" panose="020B0604020202020204" pitchFamily="34" charset="0"/>
              <a:buChar char="•"/>
            </a:pPr>
            <a:r>
              <a:rPr lang="en-US" b="1" dirty="0" smtClean="0">
                <a:solidFill>
                  <a:schemeClr val="accent1">
                    <a:lumMod val="75000"/>
                  </a:schemeClr>
                </a:solidFill>
              </a:rPr>
              <a:t>The </a:t>
            </a:r>
            <a:r>
              <a:rPr lang="en-US" b="1" dirty="0">
                <a:solidFill>
                  <a:schemeClr val="accent1">
                    <a:lumMod val="75000"/>
                  </a:schemeClr>
                </a:solidFill>
              </a:rPr>
              <a:t>same functionalities will be present both on this port and on the local digital </a:t>
            </a:r>
            <a:r>
              <a:rPr lang="en-US" b="1" dirty="0" smtClean="0">
                <a:solidFill>
                  <a:schemeClr val="accent1">
                    <a:lumMod val="75000"/>
                  </a:schemeClr>
                </a:solidFill>
              </a:rPr>
              <a:t>port (also Ethernet);</a:t>
            </a:r>
          </a:p>
          <a:p>
            <a:pPr marL="285750" indent="-285750">
              <a:buFont typeface="Arial" panose="020B0604020202020204" pitchFamily="34" charset="0"/>
              <a:buChar char="•"/>
            </a:pPr>
            <a:r>
              <a:rPr lang="en-US" b="1" dirty="0" smtClean="0">
                <a:solidFill>
                  <a:schemeClr val="accent1">
                    <a:lumMod val="75000"/>
                  </a:schemeClr>
                </a:solidFill>
              </a:rPr>
              <a:t>The </a:t>
            </a:r>
            <a:r>
              <a:rPr lang="en-US" b="1" dirty="0">
                <a:solidFill>
                  <a:schemeClr val="accent1">
                    <a:lumMod val="75000"/>
                  </a:schemeClr>
                </a:solidFill>
              </a:rPr>
              <a:t>exact command list will be defined by ESS </a:t>
            </a:r>
            <a:r>
              <a:rPr lang="en-US" b="1" dirty="0" smtClean="0">
                <a:solidFill>
                  <a:schemeClr val="accent1">
                    <a:lumMod val="75000"/>
                  </a:schemeClr>
                </a:solidFill>
              </a:rPr>
              <a:t>(WP17 and ICS) </a:t>
            </a:r>
            <a:r>
              <a:rPr lang="en-US" b="1" dirty="0">
                <a:solidFill>
                  <a:schemeClr val="accent1">
                    <a:lumMod val="75000"/>
                  </a:schemeClr>
                </a:solidFill>
              </a:rPr>
              <a:t>in agreement </a:t>
            </a:r>
            <a:r>
              <a:rPr lang="en-US" b="1" dirty="0" smtClean="0">
                <a:solidFill>
                  <a:schemeClr val="accent1">
                    <a:lumMod val="75000"/>
                  </a:schemeClr>
                </a:solidFill>
              </a:rPr>
              <a:t>with the Contractor.</a:t>
            </a:r>
          </a:p>
        </p:txBody>
      </p:sp>
    </p:spTree>
    <p:extLst>
      <p:ext uri="{BB962C8B-B14F-4D97-AF65-F5344CB8AC3E}">
        <p14:creationId xmlns:p14="http://schemas.microsoft.com/office/powerpoint/2010/main" val="3357646780"/>
      </p:ext>
    </p:extLst>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1"/>
          <p:cNvSpPr txBox="1">
            <a:spLocks/>
          </p:cNvSpPr>
          <p:nvPr/>
        </p:nvSpPr>
        <p:spPr>
          <a:xfrm>
            <a:off x="48716" y="272796"/>
            <a:ext cx="7361492" cy="768617"/>
          </a:xfrm>
          <a:prstGeom prst="rect">
            <a:avLst/>
          </a:prstGeom>
        </p:spPr>
        <p:txBody>
          <a:bodyPr vert="horz" lIns="91440" tIns="45720" rIns="91440" bIns="45720" rtlCol="0" anchor="ctr">
            <a:noAutofit/>
          </a:bodyPr>
          <a:lstStyle>
            <a:lvl1pPr algn="ctr" defTabSz="457200" rtl="0" eaLnBrk="1" latinLnBrk="0" hangingPunct="1">
              <a:spcBef>
                <a:spcPct val="0"/>
              </a:spcBef>
              <a:buNone/>
              <a:defRPr sz="4200" b="1" i="0" u="none" kern="1200">
                <a:solidFill>
                  <a:srgbClr val="006585"/>
                </a:solidFill>
                <a:latin typeface="Arial"/>
                <a:ea typeface="+mj-ea"/>
                <a:cs typeface="+mj-cs"/>
              </a:defRPr>
            </a:lvl1pPr>
          </a:lstStyle>
          <a:p>
            <a:pPr algn="l"/>
            <a:r>
              <a:rPr lang="en-US" sz="2500" dirty="0" smtClean="0">
                <a:solidFill>
                  <a:schemeClr val="bg1"/>
                </a:solidFill>
                <a:latin typeface="Aharoni" panose="02010803020104030203" pitchFamily="2" charset="-79"/>
                <a:cs typeface="Aharoni" panose="02010803020104030203" pitchFamily="2" charset="-79"/>
              </a:rPr>
              <a:t>Interfaces to Integrated Control System (ICS)</a:t>
            </a:r>
          </a:p>
        </p:txBody>
      </p:sp>
      <p:sp>
        <p:nvSpPr>
          <p:cNvPr id="14" name="Rectangle 15"/>
          <p:cNvSpPr>
            <a:spLocks noChangeArrowheads="1"/>
          </p:cNvSpPr>
          <p:nvPr/>
        </p:nvSpPr>
        <p:spPr bwMode="auto">
          <a:xfrm>
            <a:off x="0" y="457200"/>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US"/>
          </a:p>
        </p:txBody>
      </p:sp>
      <p:sp>
        <p:nvSpPr>
          <p:cNvPr id="2" name="Rectangle 1"/>
          <p:cNvSpPr/>
          <p:nvPr/>
        </p:nvSpPr>
        <p:spPr>
          <a:xfrm>
            <a:off x="155588" y="1386456"/>
            <a:ext cx="8988412" cy="1477328"/>
          </a:xfrm>
          <a:prstGeom prst="rect">
            <a:avLst/>
          </a:prstGeom>
        </p:spPr>
        <p:txBody>
          <a:bodyPr wrap="square">
            <a:spAutoFit/>
          </a:bodyPr>
          <a:lstStyle/>
          <a:p>
            <a:pPr marL="285750" indent="-285750">
              <a:buFont typeface="Wingdings" panose="05000000000000000000" pitchFamily="2" charset="2"/>
              <a:buChar char="Ø"/>
            </a:pPr>
            <a:r>
              <a:rPr lang="en-US" b="1" u="sng" dirty="0">
                <a:solidFill>
                  <a:schemeClr val="accent1">
                    <a:lumMod val="75000"/>
                  </a:schemeClr>
                </a:solidFill>
              </a:rPr>
              <a:t>External pulse trigger port (ICS)</a:t>
            </a:r>
          </a:p>
          <a:p>
            <a:pPr marL="285750" indent="-285750">
              <a:buFont typeface="Arial" panose="020B0604020202020204" pitchFamily="34" charset="0"/>
              <a:buChar char="•"/>
            </a:pPr>
            <a:r>
              <a:rPr lang="en-US" b="1" dirty="0" smtClean="0">
                <a:solidFill>
                  <a:schemeClr val="accent1">
                    <a:lumMod val="75000"/>
                  </a:schemeClr>
                </a:solidFill>
              </a:rPr>
              <a:t>An </a:t>
            </a:r>
            <a:r>
              <a:rPr lang="en-US" b="1" dirty="0">
                <a:solidFill>
                  <a:schemeClr val="accent1">
                    <a:lumMod val="75000"/>
                  </a:schemeClr>
                </a:solidFill>
              </a:rPr>
              <a:t>independent connector compatible with a twisted pair shielded cable will be used for each one of these three signals. The connectors in the klystron modulator will be </a:t>
            </a:r>
            <a:r>
              <a:rPr lang="en-US" b="1" dirty="0" err="1">
                <a:solidFill>
                  <a:schemeClr val="accent1">
                    <a:lumMod val="75000"/>
                  </a:schemeClr>
                </a:solidFill>
              </a:rPr>
              <a:t>Lemo</a:t>
            </a:r>
            <a:r>
              <a:rPr lang="en-US" b="1" dirty="0">
                <a:solidFill>
                  <a:schemeClr val="accent1">
                    <a:lumMod val="75000"/>
                  </a:schemeClr>
                </a:solidFill>
              </a:rPr>
              <a:t>® 0B </a:t>
            </a:r>
            <a:r>
              <a:rPr lang="en-US" b="1" dirty="0" smtClean="0">
                <a:solidFill>
                  <a:schemeClr val="accent1">
                    <a:lumMod val="75000"/>
                  </a:schemeClr>
                </a:solidFill>
              </a:rPr>
              <a:t>Series, 2 pole female panel mount, ref. </a:t>
            </a:r>
            <a:r>
              <a:rPr lang="en-US" dirty="0" smtClean="0">
                <a:solidFill>
                  <a:schemeClr val="accent1">
                    <a:lumMod val="75000"/>
                  </a:schemeClr>
                </a:solidFill>
              </a:rPr>
              <a:t>EGG.0B.302.CLL</a:t>
            </a:r>
            <a:endParaRPr lang="en-US" b="1" dirty="0">
              <a:solidFill>
                <a:schemeClr val="accent1">
                  <a:lumMod val="75000"/>
                </a:schemeClr>
              </a:solidFill>
            </a:endParaRPr>
          </a:p>
          <a:p>
            <a:pPr marL="285750" indent="-285750">
              <a:buFont typeface="Arial" panose="020B0604020202020204" pitchFamily="34" charset="0"/>
              <a:buChar char="•"/>
            </a:pPr>
            <a:endParaRPr lang="en-US" b="1" dirty="0">
              <a:solidFill>
                <a:schemeClr val="accent1">
                  <a:lumMod val="75000"/>
                </a:schemeClr>
              </a:solidFill>
            </a:endParaRPr>
          </a:p>
        </p:txBody>
      </p:sp>
      <p:graphicFrame>
        <p:nvGraphicFramePr>
          <p:cNvPr id="3" name="Table 2"/>
          <p:cNvGraphicFramePr>
            <a:graphicFrameLocks noGrp="1"/>
          </p:cNvGraphicFramePr>
          <p:nvPr>
            <p:extLst>
              <p:ext uri="{D42A27DB-BD31-4B8C-83A1-F6EECF244321}">
                <p14:modId xmlns:p14="http://schemas.microsoft.com/office/powerpoint/2010/main" val="3307920842"/>
              </p:ext>
            </p:extLst>
          </p:nvPr>
        </p:nvGraphicFramePr>
        <p:xfrm>
          <a:off x="254002" y="2841452"/>
          <a:ext cx="6483130" cy="1082040"/>
        </p:xfrm>
        <a:graphic>
          <a:graphicData uri="http://schemas.openxmlformats.org/drawingml/2006/table">
            <a:tbl>
              <a:tblPr firstRow="1" firstCol="1" lastRow="1" lastCol="1" bandRow="1" bandCol="1">
                <a:tableStyleId>{5C22544A-7EE6-4342-B048-85BDC9FD1C3A}</a:tableStyleId>
              </a:tblPr>
              <a:tblGrid>
                <a:gridCol w="1522625"/>
                <a:gridCol w="1333372"/>
                <a:gridCol w="1104649"/>
                <a:gridCol w="693683"/>
                <a:gridCol w="1828801"/>
              </a:tblGrid>
              <a:tr h="0">
                <a:tc>
                  <a:txBody>
                    <a:bodyPr/>
                    <a:lstStyle/>
                    <a:p>
                      <a:pPr algn="just">
                        <a:spcBef>
                          <a:spcPts val="300"/>
                        </a:spcBef>
                        <a:spcAft>
                          <a:spcPts val="300"/>
                        </a:spcAft>
                      </a:pPr>
                      <a:r>
                        <a:rPr lang="en-GB" sz="1100" dirty="0">
                          <a:effectLst/>
                        </a:rPr>
                        <a:t>Name of signal</a:t>
                      </a:r>
                      <a:endParaRPr lang="en-US" sz="1100" dirty="0">
                        <a:solidFill>
                          <a:srgbClr val="000000"/>
                        </a:solidFill>
                        <a:effectLst/>
                        <a:latin typeface="Tahoma"/>
                        <a:ea typeface="ヒラギノ角ゴ Pro W3"/>
                        <a:cs typeface="Times New Roman"/>
                      </a:endParaRPr>
                    </a:p>
                  </a:txBody>
                  <a:tcPr marL="68580" marR="68580" marT="0" marB="0"/>
                </a:tc>
                <a:tc>
                  <a:txBody>
                    <a:bodyPr/>
                    <a:lstStyle/>
                    <a:p>
                      <a:pPr algn="just">
                        <a:spcBef>
                          <a:spcPts val="300"/>
                        </a:spcBef>
                        <a:spcAft>
                          <a:spcPts val="300"/>
                        </a:spcAft>
                      </a:pPr>
                      <a:r>
                        <a:rPr lang="en-GB" sz="1100">
                          <a:effectLst/>
                        </a:rPr>
                        <a:t>Direction</a:t>
                      </a:r>
                      <a:endParaRPr lang="en-US" sz="1100">
                        <a:effectLst/>
                      </a:endParaRPr>
                    </a:p>
                    <a:p>
                      <a:pPr algn="just">
                        <a:spcBef>
                          <a:spcPts val="300"/>
                        </a:spcBef>
                        <a:spcAft>
                          <a:spcPts val="300"/>
                        </a:spcAft>
                      </a:pPr>
                      <a:r>
                        <a:rPr lang="en-GB" sz="1100">
                          <a:effectLst/>
                        </a:rPr>
                        <a:t>(with respect to the klystron modulator)</a:t>
                      </a:r>
                      <a:endParaRPr lang="en-US" sz="1100">
                        <a:solidFill>
                          <a:srgbClr val="000000"/>
                        </a:solidFill>
                        <a:effectLst/>
                        <a:latin typeface="Tahoma"/>
                        <a:ea typeface="ヒラギノ角ゴ Pro W3"/>
                        <a:cs typeface="Times New Roman"/>
                      </a:endParaRPr>
                    </a:p>
                  </a:txBody>
                  <a:tcPr marL="68580" marR="68580" marT="0" marB="0"/>
                </a:tc>
                <a:tc>
                  <a:txBody>
                    <a:bodyPr/>
                    <a:lstStyle/>
                    <a:p>
                      <a:pPr algn="just">
                        <a:spcBef>
                          <a:spcPts val="300"/>
                        </a:spcBef>
                        <a:spcAft>
                          <a:spcPts val="300"/>
                        </a:spcAft>
                      </a:pPr>
                      <a:r>
                        <a:rPr lang="en-GB" sz="1100" dirty="0">
                          <a:effectLst/>
                        </a:rPr>
                        <a:t>Pin number on connector</a:t>
                      </a:r>
                      <a:endParaRPr lang="en-US" sz="1100" dirty="0">
                        <a:solidFill>
                          <a:srgbClr val="000000"/>
                        </a:solidFill>
                        <a:effectLst/>
                        <a:latin typeface="Tahoma"/>
                        <a:ea typeface="ヒラギノ角ゴ Pro W3"/>
                        <a:cs typeface="Times New Roman"/>
                      </a:endParaRPr>
                    </a:p>
                  </a:txBody>
                  <a:tcPr marL="68580" marR="68580" marT="0" marB="0"/>
                </a:tc>
                <a:tc>
                  <a:txBody>
                    <a:bodyPr/>
                    <a:lstStyle/>
                    <a:p>
                      <a:pPr algn="just">
                        <a:spcBef>
                          <a:spcPts val="300"/>
                        </a:spcBef>
                        <a:spcAft>
                          <a:spcPts val="300"/>
                        </a:spcAft>
                      </a:pPr>
                      <a:r>
                        <a:rPr lang="en-GB" sz="1100" dirty="0">
                          <a:effectLst/>
                        </a:rPr>
                        <a:t>Cable Wire #</a:t>
                      </a:r>
                      <a:endParaRPr lang="en-US" sz="1100" dirty="0">
                        <a:solidFill>
                          <a:srgbClr val="000000"/>
                        </a:solidFill>
                        <a:effectLst/>
                        <a:latin typeface="Tahoma"/>
                        <a:ea typeface="ヒラギノ角ゴ Pro W3"/>
                        <a:cs typeface="Times New Roman"/>
                      </a:endParaRPr>
                    </a:p>
                  </a:txBody>
                  <a:tcPr marL="68580" marR="68580" marT="0" marB="0"/>
                </a:tc>
                <a:tc>
                  <a:txBody>
                    <a:bodyPr/>
                    <a:lstStyle/>
                    <a:p>
                      <a:pPr algn="just">
                        <a:spcBef>
                          <a:spcPts val="300"/>
                        </a:spcBef>
                        <a:spcAft>
                          <a:spcPts val="300"/>
                        </a:spcAft>
                      </a:pPr>
                      <a:r>
                        <a:rPr lang="en-GB" sz="1100" dirty="0">
                          <a:effectLst/>
                        </a:rPr>
                        <a:t>Logic level </a:t>
                      </a:r>
                      <a:endParaRPr lang="en-US" sz="1100" dirty="0">
                        <a:solidFill>
                          <a:srgbClr val="000000"/>
                        </a:solidFill>
                        <a:effectLst/>
                        <a:latin typeface="Tahoma"/>
                        <a:ea typeface="ヒラギノ角ゴ Pro W3"/>
                        <a:cs typeface="Times New Roman"/>
                      </a:endParaRPr>
                    </a:p>
                  </a:txBody>
                  <a:tcPr marL="68580" marR="68580" marT="0" marB="0"/>
                </a:tc>
              </a:tr>
              <a:tr h="0">
                <a:tc gridSpan="5">
                  <a:txBody>
                    <a:bodyPr/>
                    <a:lstStyle/>
                    <a:p>
                      <a:pPr algn="just">
                        <a:spcBef>
                          <a:spcPts val="300"/>
                        </a:spcBef>
                        <a:spcAft>
                          <a:spcPts val="300"/>
                        </a:spcAft>
                      </a:pPr>
                      <a:r>
                        <a:rPr lang="en-GB" sz="1100" u="sng">
                          <a:effectLst/>
                        </a:rPr>
                        <a:t>Connector 1 (PLS_START)</a:t>
                      </a:r>
                      <a:endParaRPr lang="en-US" sz="1100">
                        <a:solidFill>
                          <a:srgbClr val="000000"/>
                        </a:solidFill>
                        <a:effectLst/>
                        <a:latin typeface="Tahoma"/>
                        <a:ea typeface="ヒラギノ角ゴ Pro W3"/>
                        <a:cs typeface="Times New Roman"/>
                      </a:endParaRPr>
                    </a:p>
                  </a:txBody>
                  <a:tcPr marL="68580" marR="68580" marT="0" marB="0"/>
                </a:tc>
                <a:tc hMerge="1">
                  <a:txBody>
                    <a:bodyPr/>
                    <a:lstStyle/>
                    <a:p>
                      <a:endParaRPr lang="en-GB"/>
                    </a:p>
                  </a:txBody>
                  <a:tcPr/>
                </a:tc>
                <a:tc hMerge="1">
                  <a:txBody>
                    <a:bodyPr/>
                    <a:lstStyle/>
                    <a:p>
                      <a:endParaRPr lang="en-GB"/>
                    </a:p>
                  </a:txBody>
                  <a:tcPr/>
                </a:tc>
                <a:tc hMerge="1">
                  <a:txBody>
                    <a:bodyPr/>
                    <a:lstStyle/>
                    <a:p>
                      <a:endParaRPr lang="en-GB"/>
                    </a:p>
                  </a:txBody>
                  <a:tcPr/>
                </a:tc>
                <a:tc hMerge="1">
                  <a:txBody>
                    <a:bodyPr/>
                    <a:lstStyle/>
                    <a:p>
                      <a:endParaRPr lang="en-GB"/>
                    </a:p>
                  </a:txBody>
                  <a:tcPr/>
                </a:tc>
              </a:tr>
              <a:tr h="0">
                <a:tc>
                  <a:txBody>
                    <a:bodyPr/>
                    <a:lstStyle/>
                    <a:p>
                      <a:pPr algn="just">
                        <a:spcBef>
                          <a:spcPts val="300"/>
                        </a:spcBef>
                        <a:spcAft>
                          <a:spcPts val="300"/>
                        </a:spcAft>
                      </a:pPr>
                      <a:r>
                        <a:rPr lang="en-GB" sz="1100">
                          <a:effectLst/>
                        </a:rPr>
                        <a:t>PLS_START+</a:t>
                      </a:r>
                      <a:endParaRPr lang="en-US" sz="1100">
                        <a:solidFill>
                          <a:srgbClr val="000000"/>
                        </a:solidFill>
                        <a:effectLst/>
                        <a:latin typeface="Tahoma"/>
                        <a:ea typeface="ヒラギノ角ゴ Pro W3"/>
                        <a:cs typeface="Times New Roman"/>
                      </a:endParaRPr>
                    </a:p>
                  </a:txBody>
                  <a:tcPr marL="68580" marR="68580" marT="0" marB="0"/>
                </a:tc>
                <a:tc rowSpan="2">
                  <a:txBody>
                    <a:bodyPr/>
                    <a:lstStyle/>
                    <a:p>
                      <a:pPr algn="just">
                        <a:spcBef>
                          <a:spcPts val="300"/>
                        </a:spcBef>
                        <a:spcAft>
                          <a:spcPts val="300"/>
                        </a:spcAft>
                      </a:pPr>
                      <a:r>
                        <a:rPr lang="en-GB" sz="1100">
                          <a:effectLst/>
                        </a:rPr>
                        <a:t>input</a:t>
                      </a:r>
                      <a:endParaRPr lang="en-US" sz="1100">
                        <a:solidFill>
                          <a:srgbClr val="000000"/>
                        </a:solidFill>
                        <a:effectLst/>
                        <a:latin typeface="Tahoma"/>
                        <a:ea typeface="ヒラギノ角ゴ Pro W3"/>
                        <a:cs typeface="Times New Roman"/>
                      </a:endParaRPr>
                    </a:p>
                  </a:txBody>
                  <a:tcPr marL="68580" marR="68580" marT="0" marB="0"/>
                </a:tc>
                <a:tc>
                  <a:txBody>
                    <a:bodyPr/>
                    <a:lstStyle/>
                    <a:p>
                      <a:pPr algn="just">
                        <a:spcBef>
                          <a:spcPts val="300"/>
                        </a:spcBef>
                        <a:spcAft>
                          <a:spcPts val="300"/>
                        </a:spcAft>
                      </a:pPr>
                      <a:r>
                        <a:rPr lang="en-GB" sz="1100" dirty="0">
                          <a:effectLst/>
                        </a:rPr>
                        <a:t>Pin 1</a:t>
                      </a:r>
                      <a:endParaRPr lang="en-US" sz="1100" dirty="0">
                        <a:solidFill>
                          <a:srgbClr val="000000"/>
                        </a:solidFill>
                        <a:effectLst/>
                        <a:latin typeface="Tahoma"/>
                        <a:ea typeface="ヒラギノ角ゴ Pro W3"/>
                        <a:cs typeface="Times New Roman"/>
                      </a:endParaRPr>
                    </a:p>
                  </a:txBody>
                  <a:tcPr marL="68580" marR="68580" marT="0" marB="0"/>
                </a:tc>
                <a:tc>
                  <a:txBody>
                    <a:bodyPr/>
                    <a:lstStyle/>
                    <a:p>
                      <a:pPr algn="just">
                        <a:spcBef>
                          <a:spcPts val="300"/>
                        </a:spcBef>
                        <a:spcAft>
                          <a:spcPts val="300"/>
                        </a:spcAft>
                      </a:pPr>
                      <a:r>
                        <a:rPr lang="en-GB" sz="1100" dirty="0">
                          <a:effectLst/>
                        </a:rPr>
                        <a:t>1</a:t>
                      </a:r>
                      <a:endParaRPr lang="en-US" sz="1100" dirty="0">
                        <a:solidFill>
                          <a:srgbClr val="000000"/>
                        </a:solidFill>
                        <a:effectLst/>
                        <a:latin typeface="Tahoma"/>
                        <a:ea typeface="ヒラギノ角ゴ Pro W3"/>
                        <a:cs typeface="Times New Roman"/>
                      </a:endParaRPr>
                    </a:p>
                  </a:txBody>
                  <a:tcPr marL="68580" marR="68580" marT="0" marB="0"/>
                </a:tc>
                <a:tc rowSpan="2">
                  <a:txBody>
                    <a:bodyPr/>
                    <a:lstStyle/>
                    <a:p>
                      <a:pPr algn="just">
                        <a:spcBef>
                          <a:spcPts val="300"/>
                        </a:spcBef>
                        <a:spcAft>
                          <a:spcPts val="300"/>
                        </a:spcAft>
                      </a:pPr>
                      <a:r>
                        <a:rPr lang="en-GB" sz="1100" u="sng" dirty="0">
                          <a:effectLst/>
                        </a:rPr>
                        <a:t>Pulse Start</a:t>
                      </a:r>
                      <a:r>
                        <a:rPr lang="en-GB" sz="1100" dirty="0">
                          <a:effectLst/>
                        </a:rPr>
                        <a:t>: Pins 1 &amp; 2 short circuited</a:t>
                      </a:r>
                      <a:endParaRPr lang="en-US" sz="1100" dirty="0">
                        <a:solidFill>
                          <a:srgbClr val="000000"/>
                        </a:solidFill>
                        <a:effectLst/>
                        <a:latin typeface="Tahoma"/>
                        <a:ea typeface="ヒラギノ角ゴ Pro W3"/>
                        <a:cs typeface="Times New Roman"/>
                      </a:endParaRPr>
                    </a:p>
                  </a:txBody>
                  <a:tcPr marL="68580" marR="68580" marT="0" marB="0"/>
                </a:tc>
              </a:tr>
              <a:tr h="0">
                <a:tc>
                  <a:txBody>
                    <a:bodyPr/>
                    <a:lstStyle/>
                    <a:p>
                      <a:pPr algn="just">
                        <a:spcBef>
                          <a:spcPts val="300"/>
                        </a:spcBef>
                        <a:spcAft>
                          <a:spcPts val="300"/>
                        </a:spcAft>
                      </a:pPr>
                      <a:r>
                        <a:rPr lang="en-GB" sz="1100">
                          <a:effectLst/>
                        </a:rPr>
                        <a:t>PLS_START-</a:t>
                      </a:r>
                      <a:endParaRPr lang="en-US" sz="1100">
                        <a:solidFill>
                          <a:srgbClr val="000000"/>
                        </a:solidFill>
                        <a:effectLst/>
                        <a:latin typeface="Tahoma"/>
                        <a:ea typeface="ヒラギノ角ゴ Pro W3"/>
                        <a:cs typeface="Times New Roman"/>
                      </a:endParaRPr>
                    </a:p>
                  </a:txBody>
                  <a:tcPr marL="68580" marR="68580" marT="0" marB="0"/>
                </a:tc>
                <a:tc vMerge="1">
                  <a:txBody>
                    <a:bodyPr/>
                    <a:lstStyle/>
                    <a:p>
                      <a:endParaRPr lang="en-GB"/>
                    </a:p>
                  </a:txBody>
                  <a:tcPr/>
                </a:tc>
                <a:tc>
                  <a:txBody>
                    <a:bodyPr/>
                    <a:lstStyle/>
                    <a:p>
                      <a:pPr algn="just">
                        <a:spcBef>
                          <a:spcPts val="300"/>
                        </a:spcBef>
                        <a:spcAft>
                          <a:spcPts val="300"/>
                        </a:spcAft>
                      </a:pPr>
                      <a:r>
                        <a:rPr lang="en-GB" sz="1100">
                          <a:effectLst/>
                        </a:rPr>
                        <a:t>Pin 2</a:t>
                      </a:r>
                      <a:endParaRPr lang="en-US" sz="1100">
                        <a:solidFill>
                          <a:srgbClr val="000000"/>
                        </a:solidFill>
                        <a:effectLst/>
                        <a:latin typeface="Tahoma"/>
                        <a:ea typeface="ヒラギノ角ゴ Pro W3"/>
                        <a:cs typeface="Times New Roman"/>
                      </a:endParaRPr>
                    </a:p>
                  </a:txBody>
                  <a:tcPr marL="68580" marR="68580" marT="0" marB="0"/>
                </a:tc>
                <a:tc>
                  <a:txBody>
                    <a:bodyPr/>
                    <a:lstStyle/>
                    <a:p>
                      <a:pPr algn="just">
                        <a:spcBef>
                          <a:spcPts val="300"/>
                        </a:spcBef>
                        <a:spcAft>
                          <a:spcPts val="300"/>
                        </a:spcAft>
                      </a:pPr>
                      <a:r>
                        <a:rPr lang="en-GB" sz="1100" dirty="0">
                          <a:effectLst/>
                        </a:rPr>
                        <a:t>2</a:t>
                      </a:r>
                      <a:endParaRPr lang="en-US" sz="1100" dirty="0">
                        <a:solidFill>
                          <a:srgbClr val="000000"/>
                        </a:solidFill>
                        <a:effectLst/>
                        <a:latin typeface="Tahoma"/>
                        <a:ea typeface="ヒラギノ角ゴ Pro W3"/>
                        <a:cs typeface="Times New Roman"/>
                      </a:endParaRPr>
                    </a:p>
                  </a:txBody>
                  <a:tcPr marL="68580" marR="68580" marT="0" marB="0"/>
                </a:tc>
                <a:tc vMerge="1">
                  <a:txBody>
                    <a:bodyPr/>
                    <a:lstStyle/>
                    <a:p>
                      <a:endParaRPr lang="en-GB"/>
                    </a:p>
                  </a:txBody>
                  <a:tcPr/>
                </a:tc>
              </a:tr>
            </a:tbl>
          </a:graphicData>
        </a:graphic>
      </p:graphicFrame>
      <p:sp>
        <p:nvSpPr>
          <p:cNvPr id="4" name="Rectangle 3"/>
          <p:cNvSpPr/>
          <p:nvPr/>
        </p:nvSpPr>
        <p:spPr>
          <a:xfrm>
            <a:off x="2476500" y="2518286"/>
            <a:ext cx="6375399" cy="369332"/>
          </a:xfrm>
          <a:prstGeom prst="rect">
            <a:avLst/>
          </a:prstGeom>
        </p:spPr>
        <p:txBody>
          <a:bodyPr wrap="square">
            <a:spAutoFit/>
          </a:bodyPr>
          <a:lstStyle/>
          <a:p>
            <a:r>
              <a:rPr lang="en-GB" dirty="0"/>
              <a:t>Pin assignment for the “external pulse trigger port” connectors</a:t>
            </a:r>
          </a:p>
        </p:txBody>
      </p:sp>
      <p:sp>
        <p:nvSpPr>
          <p:cNvPr id="5" name="Rectangle 1"/>
          <p:cNvSpPr>
            <a:spLocks noChangeArrowheads="1"/>
          </p:cNvSpPr>
          <p:nvPr/>
        </p:nvSpPr>
        <p:spPr bwMode="auto">
          <a:xfrm>
            <a:off x="193688" y="3943976"/>
            <a:ext cx="8890000" cy="244675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152352" rIns="91440" bIns="76176" numCol="1" anchor="ctr" anchorCtr="0" compatLnSpc="1">
            <a:prstTxWarp prst="textNoShape">
              <a:avLst/>
            </a:prstTxWarp>
            <a:spAutoFit/>
          </a:bodyPr>
          <a:lstStyle/>
          <a:p>
            <a:pPr marL="171450" marR="0" lvl="4" indent="-171450" defTabSz="914400" rtl="0" eaLnBrk="1" fontAlgn="base" latinLnBrk="0" hangingPunct="1">
              <a:lnSpc>
                <a:spcPct val="100000"/>
              </a:lnSpc>
              <a:spcBef>
                <a:spcPct val="0"/>
              </a:spcBef>
              <a:spcAft>
                <a:spcPct val="0"/>
              </a:spcAft>
              <a:buClrTx/>
              <a:buSzTx/>
              <a:buFont typeface="Wingdings" panose="05000000000000000000" pitchFamily="2" charset="2"/>
              <a:buChar char="Ø"/>
              <a:tabLst/>
            </a:pPr>
            <a:r>
              <a:rPr kumimoji="0" lang="en-US" altLang="en-US" b="1" u="sng" strike="noStrike" cap="none" normalizeH="0" baseline="0" dirty="0" smtClean="0" bmk="_Toc462627284">
                <a:ln>
                  <a:noFill/>
                </a:ln>
                <a:solidFill>
                  <a:schemeClr val="tx2"/>
                </a:solidFill>
                <a:effectLst/>
                <a:latin typeface="+mj-lt"/>
                <a:ea typeface="ヒラギノ角ゴ Pro W3"/>
                <a:cs typeface="Times New Roman" pitchFamily="18" charset="0"/>
              </a:rPr>
              <a:t>Monitoring of status, interlocks, signals and parameters (ICS)</a:t>
            </a:r>
            <a:endParaRPr kumimoji="0" lang="en-US" altLang="en-US" b="1" u="sng" strike="noStrike" cap="none" normalizeH="0" baseline="0" dirty="0" smtClean="0">
              <a:ln>
                <a:noFill/>
              </a:ln>
              <a:solidFill>
                <a:schemeClr val="tx2"/>
              </a:solidFill>
              <a:effectLst/>
              <a:latin typeface="+mj-lt"/>
              <a:ea typeface="ヒラギノ角ゴ Pro W3"/>
              <a:cs typeface="Times New Roman" pitchFamily="18" charset="0"/>
            </a:endParaRPr>
          </a:p>
          <a:p>
            <a:pPr marL="0" marR="0" lvl="0" indent="0" algn="l" defTabSz="914400" rtl="0" eaLnBrk="0" fontAlgn="base" latinLnBrk="0" hangingPunct="0">
              <a:lnSpc>
                <a:spcPct val="100000"/>
              </a:lnSpc>
              <a:spcBef>
                <a:spcPct val="0"/>
              </a:spcBef>
              <a:spcAft>
                <a:spcPct val="0"/>
              </a:spcAft>
              <a:buClrTx/>
              <a:buSzTx/>
              <a:buFontTx/>
              <a:buNone/>
              <a:tabLst/>
            </a:pPr>
            <a:r>
              <a:rPr kumimoji="0" lang="en-GB" altLang="en-US" b="1" strike="noStrike" cap="none" normalizeH="0" baseline="0" dirty="0" smtClean="0">
                <a:ln>
                  <a:noFill/>
                </a:ln>
                <a:solidFill>
                  <a:schemeClr val="tx2"/>
                </a:solidFill>
                <a:effectLst/>
                <a:latin typeface="+mj-lt"/>
                <a:ea typeface="ヒラギノ角ゴ Pro W3"/>
                <a:cs typeface="Tahoma" pitchFamily="34" charset="0"/>
              </a:rPr>
              <a:t>The klystron modulator status, interlocks and control parameters will be available online through both the local digital port and remote fieldbus port. Furthermore, this data will be also consultable from the HMI display at any time, including during “on” stage.</a:t>
            </a:r>
            <a:endParaRPr kumimoji="0" lang="en-US" altLang="en-US" b="1" strike="noStrike" cap="none" normalizeH="0" baseline="0" dirty="0" smtClean="0">
              <a:ln>
                <a:noFill/>
              </a:ln>
              <a:solidFill>
                <a:schemeClr val="tx2"/>
              </a:solidFill>
              <a:effectLst/>
              <a:latin typeface="+mj-lt"/>
              <a:cs typeface="Arial" pitchFamily="34" charset="0"/>
            </a:endParaRPr>
          </a:p>
          <a:p>
            <a:pPr marL="171450" marR="0" lvl="0" indent="-171450" algn="l" defTabSz="914400" rtl="0" eaLnBrk="0" fontAlgn="base" latinLnBrk="0" hangingPunct="0">
              <a:lnSpc>
                <a:spcPct val="100000"/>
              </a:lnSpc>
              <a:spcBef>
                <a:spcPct val="0"/>
              </a:spcBef>
              <a:spcAft>
                <a:spcPct val="0"/>
              </a:spcAft>
              <a:buClrTx/>
              <a:buSzTx/>
              <a:buFont typeface="Arial" panose="020B0604020202020204" pitchFamily="34" charset="0"/>
              <a:buChar char="•"/>
              <a:tabLst/>
            </a:pPr>
            <a:r>
              <a:rPr kumimoji="0" lang="en-GB" altLang="en-US" b="1" strike="noStrike" cap="none" normalizeH="0" baseline="0" dirty="0" smtClean="0">
                <a:ln>
                  <a:noFill/>
                </a:ln>
                <a:solidFill>
                  <a:schemeClr val="tx2"/>
                </a:solidFill>
                <a:effectLst/>
                <a:latin typeface="+mj-lt"/>
                <a:ea typeface="ヒラギノ角ゴ Pro W3"/>
                <a:cs typeface="Tahoma" pitchFamily="34" charset="0"/>
              </a:rPr>
              <a:t>Monitoring of operating stages;</a:t>
            </a:r>
            <a:endParaRPr kumimoji="0" lang="en-US" altLang="en-US" b="1" strike="noStrike" cap="none" normalizeH="0" baseline="0" dirty="0" smtClean="0">
              <a:ln>
                <a:noFill/>
              </a:ln>
              <a:solidFill>
                <a:schemeClr val="tx2"/>
              </a:solidFill>
              <a:effectLst/>
              <a:latin typeface="+mj-lt"/>
              <a:cs typeface="Arial" pitchFamily="34" charset="0"/>
            </a:endParaRPr>
          </a:p>
          <a:p>
            <a:pPr marL="171450" marR="0" lvl="0" indent="-171450" algn="l" defTabSz="914400" rtl="0" eaLnBrk="0" fontAlgn="base" latinLnBrk="0" hangingPunct="0">
              <a:lnSpc>
                <a:spcPct val="100000"/>
              </a:lnSpc>
              <a:spcBef>
                <a:spcPct val="0"/>
              </a:spcBef>
              <a:spcAft>
                <a:spcPct val="0"/>
              </a:spcAft>
              <a:buClrTx/>
              <a:buSzTx/>
              <a:buFont typeface="Arial" panose="020B0604020202020204" pitchFamily="34" charset="0"/>
              <a:buChar char="•"/>
              <a:tabLst/>
            </a:pPr>
            <a:r>
              <a:rPr kumimoji="0" lang="en-GB" altLang="en-US" b="1" strike="noStrike" cap="none" normalizeH="0" baseline="0" dirty="0" smtClean="0">
                <a:ln>
                  <a:noFill/>
                </a:ln>
                <a:solidFill>
                  <a:schemeClr val="tx2"/>
                </a:solidFill>
                <a:effectLst/>
                <a:latin typeface="+mj-lt"/>
                <a:ea typeface="ヒラギノ角ゴ Pro W3"/>
                <a:cs typeface="Tahoma" pitchFamily="34" charset="0"/>
              </a:rPr>
              <a:t>Monitoring of local/remote control modes;</a:t>
            </a:r>
            <a:endParaRPr kumimoji="0" lang="en-US" altLang="en-US" b="1" strike="noStrike" cap="none" normalizeH="0" baseline="0" dirty="0" smtClean="0">
              <a:ln>
                <a:noFill/>
              </a:ln>
              <a:solidFill>
                <a:schemeClr val="tx2"/>
              </a:solidFill>
              <a:effectLst/>
              <a:latin typeface="+mj-lt"/>
              <a:cs typeface="Arial" pitchFamily="34" charset="0"/>
            </a:endParaRPr>
          </a:p>
          <a:p>
            <a:pPr marL="171450" marR="0" lvl="0" indent="-171450" algn="l" defTabSz="914400" rtl="0" eaLnBrk="0" fontAlgn="base" latinLnBrk="0" hangingPunct="0">
              <a:lnSpc>
                <a:spcPct val="100000"/>
              </a:lnSpc>
              <a:spcBef>
                <a:spcPct val="0"/>
              </a:spcBef>
              <a:spcAft>
                <a:spcPct val="0"/>
              </a:spcAft>
              <a:buClrTx/>
              <a:buSzTx/>
              <a:buFont typeface="Arial" panose="020B0604020202020204" pitchFamily="34" charset="0"/>
              <a:buChar char="•"/>
              <a:tabLst/>
            </a:pPr>
            <a:r>
              <a:rPr kumimoji="0" lang="en-GB" altLang="en-US" b="1" strike="noStrike" cap="none" normalizeH="0" baseline="0" dirty="0" smtClean="0">
                <a:ln>
                  <a:noFill/>
                </a:ln>
                <a:solidFill>
                  <a:schemeClr val="tx2"/>
                </a:solidFill>
                <a:effectLst/>
                <a:latin typeface="+mj-lt"/>
                <a:ea typeface="ヒラギノ角ゴ Pro W3"/>
                <a:cs typeface="Tahoma" pitchFamily="34" charset="0"/>
              </a:rPr>
              <a:t>Monitoring of pulse characteristics;</a:t>
            </a:r>
            <a:endParaRPr kumimoji="0" lang="en-US" altLang="en-US" b="1" strike="noStrike" cap="none" normalizeH="0" baseline="0" dirty="0" smtClean="0">
              <a:ln>
                <a:noFill/>
              </a:ln>
              <a:solidFill>
                <a:schemeClr val="tx2"/>
              </a:solidFill>
              <a:effectLst/>
              <a:latin typeface="+mj-lt"/>
              <a:cs typeface="Arial" pitchFamily="34" charset="0"/>
            </a:endParaRPr>
          </a:p>
          <a:p>
            <a:pPr marL="171450" marR="0" lvl="0" indent="-171450" algn="l" defTabSz="914400" rtl="0" eaLnBrk="0" fontAlgn="base" latinLnBrk="0" hangingPunct="0">
              <a:lnSpc>
                <a:spcPct val="100000"/>
              </a:lnSpc>
              <a:spcBef>
                <a:spcPct val="0"/>
              </a:spcBef>
              <a:spcAft>
                <a:spcPct val="0"/>
              </a:spcAft>
              <a:buClrTx/>
              <a:buSzTx/>
              <a:buFont typeface="Arial" panose="020B0604020202020204" pitchFamily="34" charset="0"/>
              <a:buChar char="•"/>
              <a:tabLst/>
            </a:pPr>
            <a:r>
              <a:rPr kumimoji="0" lang="en-GB" altLang="en-US" b="1" strike="noStrike" cap="none" normalizeH="0" baseline="0" dirty="0" smtClean="0">
                <a:ln>
                  <a:noFill/>
                </a:ln>
                <a:solidFill>
                  <a:schemeClr val="tx2"/>
                </a:solidFill>
                <a:effectLst/>
                <a:latin typeface="+mj-lt"/>
                <a:ea typeface="ヒラギノ角ゴ Pro W3"/>
                <a:cs typeface="Tahoma" pitchFamily="34" charset="0"/>
              </a:rPr>
              <a:t>Indication of first fault and list of faults; Monitoring of faults and warnings; Reset;</a:t>
            </a:r>
            <a:endParaRPr kumimoji="0" lang="en-US" altLang="en-US" b="1" strike="noStrike" cap="none" normalizeH="0" baseline="0" dirty="0" smtClean="0">
              <a:ln>
                <a:noFill/>
              </a:ln>
              <a:solidFill>
                <a:schemeClr val="tx2"/>
              </a:solidFill>
              <a:effectLst/>
              <a:latin typeface="+mj-lt"/>
              <a:cs typeface="Arial" pitchFamily="34" charset="0"/>
            </a:endParaRPr>
          </a:p>
        </p:txBody>
      </p:sp>
      <p:pic>
        <p:nvPicPr>
          <p:cNvPr id="1026"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6989382" y="2863785"/>
            <a:ext cx="1318363" cy="1080192"/>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3321428072"/>
      </p:ext>
    </p:extLst>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50"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4080933" y="3264932"/>
            <a:ext cx="5026369" cy="3573616"/>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7" name="Title 1"/>
          <p:cNvSpPr txBox="1">
            <a:spLocks/>
          </p:cNvSpPr>
          <p:nvPr/>
        </p:nvSpPr>
        <p:spPr>
          <a:xfrm>
            <a:off x="48716" y="272796"/>
            <a:ext cx="7361492" cy="768617"/>
          </a:xfrm>
          <a:prstGeom prst="rect">
            <a:avLst/>
          </a:prstGeom>
        </p:spPr>
        <p:txBody>
          <a:bodyPr vert="horz" lIns="91440" tIns="45720" rIns="91440" bIns="45720" rtlCol="0" anchor="ctr">
            <a:noAutofit/>
          </a:bodyPr>
          <a:lstStyle>
            <a:lvl1pPr algn="ctr" defTabSz="457200" rtl="0" eaLnBrk="1" latinLnBrk="0" hangingPunct="1">
              <a:spcBef>
                <a:spcPct val="0"/>
              </a:spcBef>
              <a:buNone/>
              <a:defRPr sz="4200" b="1" i="0" u="none" kern="1200">
                <a:solidFill>
                  <a:srgbClr val="006585"/>
                </a:solidFill>
                <a:latin typeface="Arial"/>
                <a:ea typeface="+mj-ea"/>
                <a:cs typeface="+mj-cs"/>
              </a:defRPr>
            </a:lvl1pPr>
          </a:lstStyle>
          <a:p>
            <a:pPr algn="l"/>
            <a:r>
              <a:rPr lang="en-US" sz="2500" dirty="0" smtClean="0">
                <a:solidFill>
                  <a:schemeClr val="bg1"/>
                </a:solidFill>
                <a:latin typeface="Aharoni" panose="02010803020104030203" pitchFamily="2" charset="-79"/>
                <a:cs typeface="Aharoni" panose="02010803020104030203" pitchFamily="2" charset="-79"/>
              </a:rPr>
              <a:t>Interfaces to Personnel Protection System (PSS)</a:t>
            </a:r>
          </a:p>
        </p:txBody>
      </p:sp>
      <p:sp>
        <p:nvSpPr>
          <p:cNvPr id="14" name="Rectangle 15"/>
          <p:cNvSpPr>
            <a:spLocks noChangeArrowheads="1"/>
          </p:cNvSpPr>
          <p:nvPr/>
        </p:nvSpPr>
        <p:spPr bwMode="auto">
          <a:xfrm>
            <a:off x="0" y="457200"/>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US"/>
          </a:p>
        </p:txBody>
      </p:sp>
      <p:sp>
        <p:nvSpPr>
          <p:cNvPr id="2" name="Rectangle 1"/>
          <p:cNvSpPr/>
          <p:nvPr/>
        </p:nvSpPr>
        <p:spPr>
          <a:xfrm>
            <a:off x="1" y="1381631"/>
            <a:ext cx="4292600" cy="5293757"/>
          </a:xfrm>
          <a:prstGeom prst="rect">
            <a:avLst/>
          </a:prstGeom>
        </p:spPr>
        <p:txBody>
          <a:bodyPr wrap="square">
            <a:spAutoFit/>
          </a:bodyPr>
          <a:lstStyle/>
          <a:p>
            <a:pPr marL="285750" indent="-285750">
              <a:buFont typeface="Wingdings" panose="05000000000000000000" pitchFamily="2" charset="2"/>
              <a:buChar char="Ø"/>
            </a:pPr>
            <a:r>
              <a:rPr lang="en-US" b="1" u="sng" dirty="0" smtClean="0">
                <a:solidFill>
                  <a:schemeClr val="accent1">
                    <a:lumMod val="75000"/>
                  </a:schemeClr>
                </a:solidFill>
              </a:rPr>
              <a:t>PSS </a:t>
            </a:r>
            <a:r>
              <a:rPr lang="en-US" b="1" u="sng" dirty="0">
                <a:solidFill>
                  <a:schemeClr val="accent1">
                    <a:lumMod val="75000"/>
                  </a:schemeClr>
                </a:solidFill>
              </a:rPr>
              <a:t>Shutdown mode (PSS)</a:t>
            </a:r>
          </a:p>
          <a:p>
            <a:pPr marL="285750" indent="-285750">
              <a:buFont typeface="Arial" panose="020B0604020202020204" pitchFamily="34" charset="0"/>
              <a:buChar char="•"/>
            </a:pPr>
            <a:r>
              <a:rPr lang="en-US" sz="1600" b="1" dirty="0">
                <a:solidFill>
                  <a:schemeClr val="accent1">
                    <a:lumMod val="75000"/>
                  </a:schemeClr>
                </a:solidFill>
              </a:rPr>
              <a:t>As requested by </a:t>
            </a:r>
            <a:r>
              <a:rPr lang="en-US" sz="1600" b="1" dirty="0" smtClean="0">
                <a:solidFill>
                  <a:schemeClr val="accent1">
                    <a:lumMod val="75000"/>
                  </a:schemeClr>
                </a:solidFill>
              </a:rPr>
              <a:t>PSS, </a:t>
            </a:r>
            <a:r>
              <a:rPr lang="en-US" sz="1600" b="1" dirty="0">
                <a:solidFill>
                  <a:schemeClr val="accent1">
                    <a:lumMod val="75000"/>
                  </a:schemeClr>
                </a:solidFill>
              </a:rPr>
              <a:t>the </a:t>
            </a:r>
            <a:r>
              <a:rPr lang="en-US" sz="1600" b="1" dirty="0" smtClean="0">
                <a:solidFill>
                  <a:schemeClr val="accent1">
                    <a:lumMod val="75000"/>
                  </a:schemeClr>
                </a:solidFill>
              </a:rPr>
              <a:t>“Under-Voltage Release </a:t>
            </a:r>
            <a:r>
              <a:rPr lang="en-US" sz="1600" b="1" dirty="0">
                <a:solidFill>
                  <a:schemeClr val="accent1">
                    <a:lumMod val="75000"/>
                  </a:schemeClr>
                </a:solidFill>
              </a:rPr>
              <a:t>coil” of the MCB </a:t>
            </a:r>
            <a:r>
              <a:rPr lang="en-US" sz="1600" b="1" dirty="0" smtClean="0">
                <a:solidFill>
                  <a:schemeClr val="accent1">
                    <a:lumMod val="75000"/>
                  </a:schemeClr>
                </a:solidFill>
              </a:rPr>
              <a:t>(UVR coil </a:t>
            </a:r>
            <a:r>
              <a:rPr lang="en-US" sz="1600" b="1" dirty="0">
                <a:solidFill>
                  <a:schemeClr val="accent1">
                    <a:lumMod val="75000"/>
                  </a:schemeClr>
                </a:solidFill>
              </a:rPr>
              <a:t>in case of </a:t>
            </a:r>
            <a:r>
              <a:rPr lang="en-US" sz="1600" b="1" dirty="0" smtClean="0">
                <a:solidFill>
                  <a:schemeClr val="accent1">
                    <a:lumMod val="75000"/>
                  </a:schemeClr>
                </a:solidFill>
              </a:rPr>
              <a:t>ABB) </a:t>
            </a:r>
            <a:r>
              <a:rPr lang="en-US" sz="1600" b="1" dirty="0">
                <a:solidFill>
                  <a:schemeClr val="accent1">
                    <a:lumMod val="75000"/>
                  </a:schemeClr>
                </a:solidFill>
              </a:rPr>
              <a:t>will have </a:t>
            </a:r>
            <a:r>
              <a:rPr lang="en-US" sz="1600" b="1" dirty="0" smtClean="0">
                <a:solidFill>
                  <a:schemeClr val="accent1">
                    <a:lumMod val="75000"/>
                  </a:schemeClr>
                </a:solidFill>
              </a:rPr>
              <a:t>2 dry switches </a:t>
            </a:r>
            <a:r>
              <a:rPr lang="en-US" sz="1600" b="1" dirty="0">
                <a:solidFill>
                  <a:schemeClr val="accent1">
                    <a:lumMod val="75000"/>
                  </a:schemeClr>
                </a:solidFill>
              </a:rPr>
              <a:t>in series with </a:t>
            </a:r>
            <a:r>
              <a:rPr lang="en-US" sz="1600" b="1" dirty="0" smtClean="0">
                <a:solidFill>
                  <a:schemeClr val="accent1">
                    <a:lumMod val="75000"/>
                  </a:schemeClr>
                </a:solidFill>
              </a:rPr>
              <a:t>it;</a:t>
            </a:r>
          </a:p>
          <a:p>
            <a:pPr marL="285750" indent="-285750">
              <a:buFont typeface="Arial" panose="020B0604020202020204" pitchFamily="34" charset="0"/>
              <a:buChar char="•"/>
            </a:pPr>
            <a:r>
              <a:rPr lang="en-US" sz="1600" b="1" dirty="0" smtClean="0">
                <a:solidFill>
                  <a:schemeClr val="accent1">
                    <a:lumMod val="75000"/>
                  </a:schemeClr>
                </a:solidFill>
              </a:rPr>
              <a:t>The switches can </a:t>
            </a:r>
            <a:r>
              <a:rPr lang="en-US" sz="1600" b="1" dirty="0">
                <a:solidFill>
                  <a:schemeClr val="accent1">
                    <a:lumMod val="75000"/>
                  </a:schemeClr>
                </a:solidFill>
              </a:rPr>
              <a:t>be exclusively controlled remotely by the PSS </a:t>
            </a:r>
            <a:r>
              <a:rPr lang="en-US" sz="1600" b="1" dirty="0" smtClean="0">
                <a:solidFill>
                  <a:schemeClr val="accent1">
                    <a:lumMod val="75000"/>
                  </a:schemeClr>
                </a:solidFill>
              </a:rPr>
              <a:t>system;</a:t>
            </a:r>
          </a:p>
          <a:p>
            <a:pPr marL="285750" indent="-285750">
              <a:buFont typeface="Arial" panose="020B0604020202020204" pitchFamily="34" charset="0"/>
              <a:buChar char="•"/>
            </a:pPr>
            <a:r>
              <a:rPr lang="en-US" sz="1600" b="1" dirty="0" smtClean="0">
                <a:solidFill>
                  <a:schemeClr val="accent1">
                    <a:lumMod val="75000"/>
                  </a:schemeClr>
                </a:solidFill>
              </a:rPr>
              <a:t>The </a:t>
            </a:r>
            <a:r>
              <a:rPr lang="en-US" sz="1600" b="1" dirty="0">
                <a:solidFill>
                  <a:schemeClr val="accent1">
                    <a:lumMod val="75000"/>
                  </a:schemeClr>
                </a:solidFill>
              </a:rPr>
              <a:t>purpose being to ensure that the modulators are at “off” </a:t>
            </a:r>
            <a:r>
              <a:rPr lang="en-US" sz="1600" b="1" dirty="0" smtClean="0">
                <a:solidFill>
                  <a:schemeClr val="accent1">
                    <a:lumMod val="75000"/>
                  </a:schemeClr>
                </a:solidFill>
              </a:rPr>
              <a:t>state </a:t>
            </a:r>
            <a:r>
              <a:rPr lang="en-US" sz="1600" b="1" dirty="0">
                <a:solidFill>
                  <a:schemeClr val="accent1">
                    <a:lumMod val="75000"/>
                  </a:schemeClr>
                </a:solidFill>
              </a:rPr>
              <a:t>and de-energized in case of an access into the </a:t>
            </a:r>
            <a:r>
              <a:rPr lang="en-US" sz="1600" b="1" dirty="0" smtClean="0">
                <a:solidFill>
                  <a:schemeClr val="accent1">
                    <a:lumMod val="75000"/>
                  </a:schemeClr>
                </a:solidFill>
              </a:rPr>
              <a:t>tunnel</a:t>
            </a:r>
            <a:r>
              <a:rPr lang="en-US" sz="1600" b="1" dirty="0">
                <a:solidFill>
                  <a:schemeClr val="accent1">
                    <a:lumMod val="75000"/>
                  </a:schemeClr>
                </a:solidFill>
              </a:rPr>
              <a:t>;</a:t>
            </a:r>
            <a:endParaRPr lang="en-US" sz="1600" b="1" dirty="0" smtClean="0">
              <a:solidFill>
                <a:schemeClr val="accent1">
                  <a:lumMod val="75000"/>
                </a:schemeClr>
              </a:solidFill>
            </a:endParaRPr>
          </a:p>
          <a:p>
            <a:pPr marL="285750" indent="-285750">
              <a:buFont typeface="Arial" panose="020B0604020202020204" pitchFamily="34" charset="0"/>
              <a:buChar char="•"/>
            </a:pPr>
            <a:r>
              <a:rPr lang="en-US" sz="1600" b="1" dirty="0" smtClean="0">
                <a:solidFill>
                  <a:schemeClr val="accent1">
                    <a:lumMod val="75000"/>
                  </a:schemeClr>
                </a:solidFill>
              </a:rPr>
              <a:t>These </a:t>
            </a:r>
            <a:r>
              <a:rPr lang="en-US" sz="1600" b="1" dirty="0">
                <a:solidFill>
                  <a:schemeClr val="accent1">
                    <a:lumMod val="75000"/>
                  </a:schemeClr>
                </a:solidFill>
              </a:rPr>
              <a:t>dry </a:t>
            </a:r>
            <a:r>
              <a:rPr lang="en-US" sz="1600" b="1" dirty="0" smtClean="0">
                <a:solidFill>
                  <a:schemeClr val="accent1">
                    <a:lumMod val="75000"/>
                  </a:schemeClr>
                </a:solidFill>
              </a:rPr>
              <a:t>switches </a:t>
            </a:r>
            <a:r>
              <a:rPr lang="en-US" sz="1600" b="1" dirty="0" smtClean="0">
                <a:solidFill>
                  <a:schemeClr val="accent1">
                    <a:lumMod val="75000"/>
                  </a:schemeClr>
                </a:solidFill>
              </a:rPr>
              <a:t>will be placed in the PSS box, mounted on the </a:t>
            </a:r>
            <a:r>
              <a:rPr lang="en-US" sz="1600" b="1" dirty="0">
                <a:solidFill>
                  <a:schemeClr val="accent1">
                    <a:lumMod val="75000"/>
                  </a:schemeClr>
                </a:solidFill>
              </a:rPr>
              <a:t>modulator </a:t>
            </a:r>
            <a:r>
              <a:rPr lang="en-US" sz="1600" b="1" dirty="0" smtClean="0">
                <a:solidFill>
                  <a:schemeClr val="accent1">
                    <a:lumMod val="75000"/>
                  </a:schemeClr>
                </a:solidFill>
              </a:rPr>
              <a:t>panel, external side, located </a:t>
            </a:r>
            <a:r>
              <a:rPr lang="en-US" sz="1600" b="1" dirty="0">
                <a:solidFill>
                  <a:schemeClr val="accent1">
                    <a:lumMod val="75000"/>
                  </a:schemeClr>
                </a:solidFill>
              </a:rPr>
              <a:t>in the vicinity of the MCB;</a:t>
            </a:r>
            <a:endParaRPr lang="en-US" sz="1600" b="1" dirty="0" smtClean="0">
              <a:solidFill>
                <a:schemeClr val="accent1">
                  <a:lumMod val="75000"/>
                </a:schemeClr>
              </a:solidFill>
            </a:endParaRPr>
          </a:p>
          <a:p>
            <a:pPr marL="285750" indent="-285750">
              <a:buFont typeface="Arial" panose="020B0604020202020204" pitchFamily="34" charset="0"/>
              <a:buChar char="•"/>
            </a:pPr>
            <a:r>
              <a:rPr lang="en-US" sz="1600" b="1" dirty="0" smtClean="0">
                <a:solidFill>
                  <a:schemeClr val="accent1">
                    <a:lumMod val="75000"/>
                  </a:schemeClr>
                </a:solidFill>
              </a:rPr>
              <a:t>The control </a:t>
            </a:r>
            <a:r>
              <a:rPr lang="en-US" sz="1600" b="1" dirty="0">
                <a:solidFill>
                  <a:schemeClr val="accent1">
                    <a:lumMod val="75000"/>
                  </a:schemeClr>
                </a:solidFill>
              </a:rPr>
              <a:t>cable </a:t>
            </a:r>
            <a:r>
              <a:rPr lang="en-US" sz="1600" b="1" dirty="0" smtClean="0">
                <a:solidFill>
                  <a:schemeClr val="accent1">
                    <a:lumMod val="75000"/>
                  </a:schemeClr>
                </a:solidFill>
              </a:rPr>
              <a:t>between the PSS box and the “UVR Coil</a:t>
            </a:r>
            <a:r>
              <a:rPr lang="en-US" sz="1600" b="1" dirty="0">
                <a:solidFill>
                  <a:schemeClr val="accent1">
                    <a:lumMod val="75000"/>
                  </a:schemeClr>
                </a:solidFill>
              </a:rPr>
              <a:t>” of the </a:t>
            </a:r>
            <a:r>
              <a:rPr lang="en-US" sz="1600" b="1" dirty="0" smtClean="0">
                <a:solidFill>
                  <a:schemeClr val="accent1">
                    <a:lumMod val="75000"/>
                  </a:schemeClr>
                </a:solidFill>
              </a:rPr>
              <a:t>MCB, internal to the modulators, will </a:t>
            </a:r>
            <a:r>
              <a:rPr lang="en-US" sz="1600" b="1" dirty="0">
                <a:solidFill>
                  <a:schemeClr val="accent1">
                    <a:lumMod val="75000"/>
                  </a:schemeClr>
                </a:solidFill>
              </a:rPr>
              <a:t>be placed in </a:t>
            </a:r>
            <a:r>
              <a:rPr lang="en-US" sz="1600" b="1" dirty="0" smtClean="0">
                <a:solidFill>
                  <a:schemeClr val="accent1">
                    <a:lumMod val="75000"/>
                  </a:schemeClr>
                </a:solidFill>
              </a:rPr>
              <a:t>a rugged </a:t>
            </a:r>
            <a:r>
              <a:rPr lang="en-US" sz="1600" b="1" dirty="0" smtClean="0">
                <a:solidFill>
                  <a:schemeClr val="accent1">
                    <a:lumMod val="75000"/>
                  </a:schemeClr>
                </a:solidFill>
              </a:rPr>
              <a:t>conduit, with the same color of the PSS box in order to avoid accidental disruptions or disconnections during </a:t>
            </a:r>
            <a:r>
              <a:rPr lang="en-US" sz="1600" b="1" dirty="0" smtClean="0">
                <a:solidFill>
                  <a:schemeClr val="accent1">
                    <a:lumMod val="75000"/>
                  </a:schemeClr>
                </a:solidFill>
              </a:rPr>
              <a:t>maintenance.</a:t>
            </a:r>
            <a:endParaRPr lang="en-US" sz="1600" b="1" dirty="0">
              <a:solidFill>
                <a:schemeClr val="accent1">
                  <a:lumMod val="75000"/>
                </a:schemeClr>
              </a:solidFill>
            </a:endParaRPr>
          </a:p>
        </p:txBody>
      </p:sp>
      <p:pic>
        <p:nvPicPr>
          <p:cNvPr id="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496802" y="1253116"/>
            <a:ext cx="1610499" cy="1932598"/>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8" name="Picture 4"/>
          <p:cNvPicPr>
            <a:picLocks noChangeAspect="1" noChangeArrowheads="1"/>
          </p:cNvPicPr>
          <p:nvPr/>
        </p:nvPicPr>
        <p:blipFill rotWithShape="1">
          <a:blip r:embed="rId4">
            <a:extLst>
              <a:ext uri="{28A0092B-C50C-407E-A947-70E740481C1C}">
                <a14:useLocalDpi xmlns:a14="http://schemas.microsoft.com/office/drawing/2010/main" val="0"/>
              </a:ext>
            </a:extLst>
          </a:blip>
          <a:srcRect b="7316"/>
          <a:stretch/>
        </p:blipFill>
        <p:spPr bwMode="auto">
          <a:xfrm>
            <a:off x="4950372" y="838022"/>
            <a:ext cx="2399702" cy="2497845"/>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9" name="TextBox 8"/>
          <p:cNvSpPr txBox="1"/>
          <p:nvPr/>
        </p:nvSpPr>
        <p:spPr>
          <a:xfrm>
            <a:off x="7141658" y="1169859"/>
            <a:ext cx="894903" cy="338554"/>
          </a:xfrm>
          <a:prstGeom prst="rect">
            <a:avLst/>
          </a:prstGeom>
          <a:solidFill>
            <a:schemeClr val="bg1"/>
          </a:solidFill>
        </p:spPr>
        <p:txBody>
          <a:bodyPr wrap="square" rtlCol="0">
            <a:spAutoFit/>
          </a:bodyPr>
          <a:lstStyle/>
          <a:p>
            <a:r>
              <a:rPr lang="en-GB" sz="1600" b="1" dirty="0" smtClean="0">
                <a:solidFill>
                  <a:srgbClr val="FF0000"/>
                </a:solidFill>
              </a:rPr>
              <a:t>PSS box</a:t>
            </a:r>
            <a:endParaRPr lang="en-GB" sz="1600" b="1" dirty="0">
              <a:solidFill>
                <a:srgbClr val="FF0000"/>
              </a:solidFill>
            </a:endParaRPr>
          </a:p>
        </p:txBody>
      </p:sp>
      <p:cxnSp>
        <p:nvCxnSpPr>
          <p:cNvPr id="10" name="Straight Arrow Connector 9"/>
          <p:cNvCxnSpPr>
            <a:stCxn id="9" idx="2"/>
          </p:cNvCxnSpPr>
          <p:nvPr/>
        </p:nvCxnSpPr>
        <p:spPr>
          <a:xfrm>
            <a:off x="7589110" y="1508413"/>
            <a:ext cx="149423" cy="362711"/>
          </a:xfrm>
          <a:prstGeom prst="straightConnector1">
            <a:avLst/>
          </a:prstGeom>
          <a:ln>
            <a:solidFill>
              <a:srgbClr val="FF0000"/>
            </a:solidFill>
            <a:tailEnd type="arrow"/>
          </a:ln>
        </p:spPr>
        <p:style>
          <a:lnRef idx="2">
            <a:schemeClr val="accent1"/>
          </a:lnRef>
          <a:fillRef idx="0">
            <a:schemeClr val="accent1"/>
          </a:fillRef>
          <a:effectRef idx="1">
            <a:schemeClr val="accent1"/>
          </a:effectRef>
          <a:fontRef idx="minor">
            <a:schemeClr val="tx1"/>
          </a:fontRef>
        </p:style>
      </p:cxnSp>
      <p:cxnSp>
        <p:nvCxnSpPr>
          <p:cNvPr id="13" name="Straight Arrow Connector 12"/>
          <p:cNvCxnSpPr/>
          <p:nvPr/>
        </p:nvCxnSpPr>
        <p:spPr>
          <a:xfrm flipH="1">
            <a:off x="6798733" y="1508413"/>
            <a:ext cx="457200" cy="625178"/>
          </a:xfrm>
          <a:prstGeom prst="straightConnector1">
            <a:avLst/>
          </a:prstGeom>
          <a:ln>
            <a:solidFill>
              <a:srgbClr val="FF0000"/>
            </a:solidFill>
            <a:tailEnd type="arrow"/>
          </a:ln>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1229837976"/>
      </p:ext>
    </p:extLst>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1"/>
          <p:cNvSpPr txBox="1">
            <a:spLocks/>
          </p:cNvSpPr>
          <p:nvPr/>
        </p:nvSpPr>
        <p:spPr>
          <a:xfrm>
            <a:off x="262467" y="272796"/>
            <a:ext cx="7069666" cy="768617"/>
          </a:xfrm>
          <a:prstGeom prst="rect">
            <a:avLst/>
          </a:prstGeom>
        </p:spPr>
        <p:txBody>
          <a:bodyPr vert="horz" lIns="91440" tIns="45720" rIns="91440" bIns="45720" rtlCol="0" anchor="ctr">
            <a:noAutofit/>
          </a:bodyPr>
          <a:lstStyle>
            <a:lvl1pPr algn="ctr" defTabSz="457200" rtl="0" eaLnBrk="1" latinLnBrk="0" hangingPunct="1">
              <a:spcBef>
                <a:spcPct val="0"/>
              </a:spcBef>
              <a:buNone/>
              <a:defRPr sz="4200" b="1" i="0" u="none" kern="1200">
                <a:solidFill>
                  <a:srgbClr val="006585"/>
                </a:solidFill>
                <a:latin typeface="Arial"/>
                <a:ea typeface="+mj-ea"/>
                <a:cs typeface="+mj-cs"/>
              </a:defRPr>
            </a:lvl1pPr>
          </a:lstStyle>
          <a:p>
            <a:pPr algn="l"/>
            <a:r>
              <a:rPr lang="en-US" sz="2500" dirty="0" smtClean="0">
                <a:solidFill>
                  <a:schemeClr val="bg1"/>
                </a:solidFill>
                <a:latin typeface="Aharoni" panose="02010803020104030203" pitchFamily="2" charset="-79"/>
                <a:cs typeface="Aharoni" panose="02010803020104030203" pitchFamily="2" charset="-79"/>
              </a:rPr>
              <a:t>Interfaces to RF Gallery</a:t>
            </a:r>
          </a:p>
        </p:txBody>
      </p:sp>
      <p:sp>
        <p:nvSpPr>
          <p:cNvPr id="13" name="Rectangle 9"/>
          <p:cNvSpPr>
            <a:spLocks noChangeArrowheads="1"/>
          </p:cNvSpPr>
          <p:nvPr/>
        </p:nvSpPr>
        <p:spPr bwMode="auto">
          <a:xfrm>
            <a:off x="0" y="0"/>
            <a:ext cx="91440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US"/>
          </a:p>
        </p:txBody>
      </p:sp>
      <p:sp>
        <p:nvSpPr>
          <p:cNvPr id="14" name="Rectangle 15"/>
          <p:cNvSpPr>
            <a:spLocks noChangeArrowheads="1"/>
          </p:cNvSpPr>
          <p:nvPr/>
        </p:nvSpPr>
        <p:spPr bwMode="auto">
          <a:xfrm>
            <a:off x="0" y="457200"/>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US"/>
          </a:p>
        </p:txBody>
      </p:sp>
      <p:sp>
        <p:nvSpPr>
          <p:cNvPr id="25" name="TextBox 24"/>
          <p:cNvSpPr txBox="1"/>
          <p:nvPr/>
        </p:nvSpPr>
        <p:spPr>
          <a:xfrm>
            <a:off x="131232" y="1483559"/>
            <a:ext cx="9012767" cy="1138773"/>
          </a:xfrm>
          <a:prstGeom prst="rect">
            <a:avLst/>
          </a:prstGeom>
          <a:noFill/>
        </p:spPr>
        <p:txBody>
          <a:bodyPr wrap="square" rtlCol="0">
            <a:spAutoFit/>
          </a:bodyPr>
          <a:lstStyle/>
          <a:p>
            <a:pPr marL="14288" indent="-14288">
              <a:buFont typeface="Arial" panose="020B0604020202020204" pitchFamily="34" charset="0"/>
              <a:buChar char="•"/>
            </a:pPr>
            <a:r>
              <a:rPr lang="en-GB" sz="1700" b="1" dirty="0" smtClean="0">
                <a:solidFill>
                  <a:schemeClr val="accent1"/>
                </a:solidFill>
              </a:rPr>
              <a:t>  </a:t>
            </a:r>
            <a:r>
              <a:rPr lang="en-US" sz="1700" b="1" dirty="0">
                <a:solidFill>
                  <a:schemeClr val="accent1">
                    <a:lumMod val="75000"/>
                  </a:schemeClr>
                </a:solidFill>
              </a:rPr>
              <a:t>The equipment will be installed in the RF Gallery in the RFQ and DTL sections and on the Medium Beta </a:t>
            </a:r>
            <a:r>
              <a:rPr lang="en-US" sz="1700" b="1" dirty="0" smtClean="0">
                <a:solidFill>
                  <a:schemeClr val="accent1">
                    <a:lumMod val="75000"/>
                  </a:schemeClr>
                </a:solidFill>
              </a:rPr>
              <a:t>section;</a:t>
            </a:r>
          </a:p>
          <a:p>
            <a:pPr marL="14288" indent="-14288">
              <a:buFont typeface="Arial" panose="020B0604020202020204" pitchFamily="34" charset="0"/>
              <a:buChar char="•"/>
            </a:pPr>
            <a:r>
              <a:rPr lang="en-US" sz="1700" b="1" dirty="0">
                <a:solidFill>
                  <a:schemeClr val="accent1">
                    <a:lumMod val="75000"/>
                  </a:schemeClr>
                </a:solidFill>
              </a:rPr>
              <a:t> </a:t>
            </a:r>
            <a:r>
              <a:rPr lang="en-US" sz="1700" b="1" dirty="0" smtClean="0">
                <a:solidFill>
                  <a:schemeClr val="accent1">
                    <a:lumMod val="75000"/>
                  </a:schemeClr>
                </a:solidFill>
              </a:rPr>
              <a:t>It </a:t>
            </a:r>
            <a:r>
              <a:rPr lang="en-US" sz="1700" b="1" dirty="0">
                <a:solidFill>
                  <a:schemeClr val="accent1">
                    <a:lumMod val="75000"/>
                  </a:schemeClr>
                </a:solidFill>
              </a:rPr>
              <a:t>will be operated remotely and continuously i.e. 24 hours per day, ~250 days of the </a:t>
            </a:r>
            <a:r>
              <a:rPr lang="en-US" sz="1700" b="1" dirty="0" smtClean="0">
                <a:solidFill>
                  <a:schemeClr val="accent1">
                    <a:lumMod val="75000"/>
                  </a:schemeClr>
                </a:solidFill>
              </a:rPr>
              <a:t>year;</a:t>
            </a:r>
          </a:p>
          <a:p>
            <a:pPr marL="14288" indent="-14288">
              <a:buFont typeface="Arial" panose="020B0604020202020204" pitchFamily="34" charset="0"/>
              <a:buChar char="•"/>
            </a:pPr>
            <a:r>
              <a:rPr lang="en-US" sz="1700" b="1" dirty="0" smtClean="0">
                <a:solidFill>
                  <a:schemeClr val="accent1">
                    <a:lumMod val="75000"/>
                  </a:schemeClr>
                </a:solidFill>
              </a:rPr>
              <a:t> </a:t>
            </a:r>
            <a:r>
              <a:rPr lang="en-US" sz="1700" b="1" dirty="0">
                <a:solidFill>
                  <a:schemeClr val="accent1">
                    <a:lumMod val="75000"/>
                  </a:schemeClr>
                </a:solidFill>
              </a:rPr>
              <a:t>Maintenance is restricted to shutdown periods and is foreseen to take place only once per year</a:t>
            </a:r>
            <a:r>
              <a:rPr lang="en-US" sz="1700" b="1" dirty="0" smtClean="0">
                <a:solidFill>
                  <a:schemeClr val="accent1">
                    <a:lumMod val="75000"/>
                  </a:schemeClr>
                </a:solidFill>
              </a:rPr>
              <a:t>.</a:t>
            </a:r>
            <a:endParaRPr lang="en-GB" sz="1700" b="1" dirty="0" smtClean="0">
              <a:solidFill>
                <a:schemeClr val="accent1">
                  <a:lumMod val="75000"/>
                </a:schemeClr>
              </a:solidFill>
            </a:endParaRPr>
          </a:p>
        </p:txBody>
      </p:sp>
      <p:sp>
        <p:nvSpPr>
          <p:cNvPr id="2" name="Rectangle 1"/>
          <p:cNvSpPr/>
          <p:nvPr/>
        </p:nvSpPr>
        <p:spPr>
          <a:xfrm>
            <a:off x="131231" y="2609239"/>
            <a:ext cx="9012767" cy="4278094"/>
          </a:xfrm>
          <a:prstGeom prst="rect">
            <a:avLst/>
          </a:prstGeom>
        </p:spPr>
        <p:txBody>
          <a:bodyPr wrap="square">
            <a:spAutoFit/>
          </a:bodyPr>
          <a:lstStyle/>
          <a:p>
            <a:pPr marL="285750" indent="-285750">
              <a:buFont typeface="Wingdings" panose="05000000000000000000" pitchFamily="2" charset="2"/>
              <a:buChar char="Ø"/>
            </a:pPr>
            <a:r>
              <a:rPr lang="en-US" sz="1700" b="1" u="sng" dirty="0">
                <a:solidFill>
                  <a:schemeClr val="accent1">
                    <a:lumMod val="75000"/>
                  </a:schemeClr>
                </a:solidFill>
              </a:rPr>
              <a:t>Environmental conditions</a:t>
            </a:r>
          </a:p>
          <a:p>
            <a:r>
              <a:rPr lang="en-US" sz="1700" b="1" dirty="0">
                <a:solidFill>
                  <a:schemeClr val="accent1">
                    <a:lumMod val="75000"/>
                  </a:schemeClr>
                </a:solidFill>
              </a:rPr>
              <a:t>The klystron modulators shall comply with the following environmental conditions:</a:t>
            </a:r>
          </a:p>
          <a:p>
            <a:pPr lvl="0" fontAlgn="base"/>
            <a:r>
              <a:rPr lang="en-US" sz="1700" b="1" dirty="0">
                <a:solidFill>
                  <a:schemeClr val="accent1">
                    <a:lumMod val="75000"/>
                  </a:schemeClr>
                </a:solidFill>
              </a:rPr>
              <a:t>Altitude above sea-level:	</a:t>
            </a:r>
            <a:r>
              <a:rPr lang="en-US" sz="1700" b="1" dirty="0" smtClean="0">
                <a:solidFill>
                  <a:schemeClr val="accent1">
                    <a:lumMod val="75000"/>
                  </a:schemeClr>
                </a:solidFill>
              </a:rPr>
              <a:t>				0 </a:t>
            </a:r>
            <a:r>
              <a:rPr lang="en-US" sz="1700" b="1" dirty="0">
                <a:solidFill>
                  <a:schemeClr val="accent1">
                    <a:lumMod val="75000"/>
                  </a:schemeClr>
                </a:solidFill>
              </a:rPr>
              <a:t>m to 400 m</a:t>
            </a:r>
          </a:p>
          <a:p>
            <a:pPr lvl="0" fontAlgn="base"/>
            <a:r>
              <a:rPr lang="en-US" sz="1700" b="1" dirty="0">
                <a:solidFill>
                  <a:schemeClr val="accent1">
                    <a:lumMod val="75000"/>
                  </a:schemeClr>
                </a:solidFill>
              </a:rPr>
              <a:t>Ambient temperature variation (operation):	+10 °C to +30 °C</a:t>
            </a:r>
          </a:p>
          <a:p>
            <a:pPr lvl="0" fontAlgn="base"/>
            <a:r>
              <a:rPr lang="en-US" sz="1700" b="1" dirty="0">
                <a:solidFill>
                  <a:schemeClr val="accent1">
                    <a:lumMod val="75000"/>
                  </a:schemeClr>
                </a:solidFill>
              </a:rPr>
              <a:t>Ambient temperature variation (storage):	</a:t>
            </a:r>
            <a:r>
              <a:rPr lang="en-US" sz="1700" b="1" dirty="0" smtClean="0">
                <a:solidFill>
                  <a:schemeClr val="accent1">
                    <a:lumMod val="75000"/>
                  </a:schemeClr>
                </a:solidFill>
              </a:rPr>
              <a:t>	-</a:t>
            </a:r>
            <a:r>
              <a:rPr lang="en-US" sz="1700" b="1" dirty="0">
                <a:solidFill>
                  <a:schemeClr val="accent1">
                    <a:lumMod val="75000"/>
                  </a:schemeClr>
                </a:solidFill>
              </a:rPr>
              <a:t>10 °C to +40 °C</a:t>
            </a:r>
          </a:p>
          <a:p>
            <a:pPr lvl="0" fontAlgn="base"/>
            <a:r>
              <a:rPr lang="en-US" sz="1700" b="1" dirty="0">
                <a:solidFill>
                  <a:schemeClr val="accent1">
                    <a:lumMod val="75000"/>
                  </a:schemeClr>
                </a:solidFill>
              </a:rPr>
              <a:t>Relative humidity (operation):	</a:t>
            </a:r>
            <a:r>
              <a:rPr lang="en-US" sz="1700" b="1" dirty="0" smtClean="0">
                <a:solidFill>
                  <a:schemeClr val="accent1">
                    <a:lumMod val="75000"/>
                  </a:schemeClr>
                </a:solidFill>
              </a:rPr>
              <a:t>			10</a:t>
            </a:r>
            <a:r>
              <a:rPr lang="en-US" sz="1700" b="1" dirty="0">
                <a:solidFill>
                  <a:schemeClr val="accent1">
                    <a:lumMod val="75000"/>
                  </a:schemeClr>
                </a:solidFill>
              </a:rPr>
              <a:t>% to 75%</a:t>
            </a:r>
          </a:p>
          <a:p>
            <a:pPr lvl="0" fontAlgn="base"/>
            <a:r>
              <a:rPr lang="en-US" sz="1700" b="1" dirty="0">
                <a:solidFill>
                  <a:schemeClr val="accent1">
                    <a:lumMod val="75000"/>
                  </a:schemeClr>
                </a:solidFill>
              </a:rPr>
              <a:t>Relative humidity (storage):	</a:t>
            </a:r>
            <a:r>
              <a:rPr lang="en-US" sz="1700" b="1" dirty="0" smtClean="0">
                <a:solidFill>
                  <a:schemeClr val="accent1">
                    <a:lumMod val="75000"/>
                  </a:schemeClr>
                </a:solidFill>
              </a:rPr>
              <a:t>				30</a:t>
            </a:r>
            <a:r>
              <a:rPr lang="en-US" sz="1700" b="1" dirty="0">
                <a:solidFill>
                  <a:schemeClr val="accent1">
                    <a:lumMod val="75000"/>
                  </a:schemeClr>
                </a:solidFill>
              </a:rPr>
              <a:t>% to 90</a:t>
            </a:r>
            <a:r>
              <a:rPr lang="en-US" sz="1700" b="1" dirty="0" smtClean="0">
                <a:solidFill>
                  <a:schemeClr val="accent1">
                    <a:lumMod val="75000"/>
                  </a:schemeClr>
                </a:solidFill>
              </a:rPr>
              <a:t>%</a:t>
            </a:r>
          </a:p>
          <a:p>
            <a:pPr lvl="0" fontAlgn="base"/>
            <a:endParaRPr lang="en-US" sz="1700" b="1" u="sng" dirty="0">
              <a:solidFill>
                <a:schemeClr val="accent1">
                  <a:lumMod val="75000"/>
                </a:schemeClr>
              </a:solidFill>
            </a:endParaRPr>
          </a:p>
          <a:p>
            <a:pPr marL="285750" indent="-285750">
              <a:buFont typeface="Wingdings" panose="05000000000000000000" pitchFamily="2" charset="2"/>
              <a:buChar char="Ø"/>
            </a:pPr>
            <a:r>
              <a:rPr lang="en-US" sz="1700" b="1" u="sng" dirty="0">
                <a:solidFill>
                  <a:schemeClr val="accent1">
                    <a:lumMod val="75000"/>
                  </a:schemeClr>
                </a:solidFill>
              </a:rPr>
              <a:t>Dimensions</a:t>
            </a:r>
          </a:p>
          <a:p>
            <a:r>
              <a:rPr lang="en-GB" sz="1700" b="1" dirty="0" smtClean="0">
                <a:solidFill>
                  <a:schemeClr val="accent1">
                    <a:lumMod val="75000"/>
                  </a:schemeClr>
                </a:solidFill>
              </a:rPr>
              <a:t>The </a:t>
            </a:r>
            <a:r>
              <a:rPr lang="en-GB" sz="1700" b="1" dirty="0">
                <a:solidFill>
                  <a:schemeClr val="accent1">
                    <a:lumMod val="75000"/>
                  </a:schemeClr>
                </a:solidFill>
              </a:rPr>
              <a:t>external dimensions of the complete klystron modulator comply with the following values:</a:t>
            </a:r>
            <a:endParaRPr lang="en-US" sz="1700" b="1" dirty="0">
              <a:solidFill>
                <a:schemeClr val="accent1">
                  <a:lumMod val="75000"/>
                </a:schemeClr>
              </a:solidFill>
            </a:endParaRPr>
          </a:p>
          <a:p>
            <a:pPr lvl="0" fontAlgn="base"/>
            <a:r>
              <a:rPr lang="en-US" sz="1700" b="1" dirty="0" smtClean="0">
                <a:solidFill>
                  <a:schemeClr val="accent1">
                    <a:lumMod val="75000"/>
                  </a:schemeClr>
                </a:solidFill>
              </a:rPr>
              <a:t>Max. Width</a:t>
            </a:r>
            <a:r>
              <a:rPr lang="en-US" sz="1700" b="1" dirty="0">
                <a:solidFill>
                  <a:schemeClr val="accent1">
                    <a:lumMod val="75000"/>
                  </a:schemeClr>
                </a:solidFill>
              </a:rPr>
              <a:t>: 3.8 meters;</a:t>
            </a:r>
          </a:p>
          <a:p>
            <a:pPr lvl="0" fontAlgn="base"/>
            <a:r>
              <a:rPr lang="en-US" sz="1700" b="1" dirty="0" smtClean="0">
                <a:solidFill>
                  <a:schemeClr val="accent1">
                    <a:lumMod val="75000"/>
                  </a:schemeClr>
                </a:solidFill>
              </a:rPr>
              <a:t>Max. Depth</a:t>
            </a:r>
            <a:r>
              <a:rPr lang="en-US" sz="1700" b="1" dirty="0">
                <a:solidFill>
                  <a:schemeClr val="accent1">
                    <a:lumMod val="75000"/>
                  </a:schemeClr>
                </a:solidFill>
              </a:rPr>
              <a:t>: 1.4 meters;</a:t>
            </a:r>
          </a:p>
          <a:p>
            <a:pPr lvl="0" fontAlgn="base"/>
            <a:r>
              <a:rPr lang="en-US" sz="1700" b="1" dirty="0" smtClean="0">
                <a:solidFill>
                  <a:schemeClr val="accent1">
                    <a:lumMod val="75000"/>
                  </a:schemeClr>
                </a:solidFill>
              </a:rPr>
              <a:t>Max. Height</a:t>
            </a:r>
            <a:r>
              <a:rPr lang="en-US" sz="1700" b="1" dirty="0">
                <a:solidFill>
                  <a:schemeClr val="accent1">
                    <a:lumMod val="75000"/>
                  </a:schemeClr>
                </a:solidFill>
              </a:rPr>
              <a:t>: 2.4 meters</a:t>
            </a:r>
            <a:r>
              <a:rPr lang="en-US" sz="1700" b="1" dirty="0" smtClean="0">
                <a:solidFill>
                  <a:schemeClr val="accent1">
                    <a:lumMod val="75000"/>
                  </a:schemeClr>
                </a:solidFill>
              </a:rPr>
              <a:t>.</a:t>
            </a:r>
          </a:p>
          <a:p>
            <a:pPr lvl="0" fontAlgn="base"/>
            <a:endParaRPr lang="en-US" sz="1700" b="1" dirty="0" smtClean="0">
              <a:solidFill>
                <a:schemeClr val="accent1">
                  <a:lumMod val="75000"/>
                </a:schemeClr>
              </a:solidFill>
            </a:endParaRPr>
          </a:p>
          <a:p>
            <a:pPr marL="285750" lvl="0" indent="-285750" fontAlgn="base">
              <a:buFont typeface="Wingdings" panose="05000000000000000000" pitchFamily="2" charset="2"/>
              <a:buChar char="Ø"/>
            </a:pPr>
            <a:r>
              <a:rPr lang="en-US" sz="1700" b="1" u="sng" dirty="0" smtClean="0">
                <a:solidFill>
                  <a:schemeClr val="accent1">
                    <a:lumMod val="75000"/>
                  </a:schemeClr>
                </a:solidFill>
              </a:rPr>
              <a:t>Heat load into air at G02:</a:t>
            </a:r>
          </a:p>
          <a:p>
            <a:pPr lvl="0" fontAlgn="base"/>
            <a:r>
              <a:rPr lang="en-US" sz="1700" b="1" dirty="0" smtClean="0">
                <a:solidFill>
                  <a:schemeClr val="accent1">
                    <a:lumMod val="75000"/>
                  </a:schemeClr>
                </a:solidFill>
              </a:rPr>
              <a:t>Power losses in air: &lt; 5kW per modulator</a:t>
            </a:r>
            <a:endParaRPr lang="en-US" sz="1700" b="1" dirty="0">
              <a:solidFill>
                <a:schemeClr val="accent1">
                  <a:lumMod val="75000"/>
                </a:schemeClr>
              </a:solidFill>
            </a:endParaRPr>
          </a:p>
        </p:txBody>
      </p:sp>
    </p:spTree>
    <p:extLst>
      <p:ext uri="{BB962C8B-B14F-4D97-AF65-F5344CB8AC3E}">
        <p14:creationId xmlns:p14="http://schemas.microsoft.com/office/powerpoint/2010/main" val="818571575"/>
      </p:ext>
    </p:extLst>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1"/>
          <p:cNvSpPr txBox="1">
            <a:spLocks/>
          </p:cNvSpPr>
          <p:nvPr/>
        </p:nvSpPr>
        <p:spPr>
          <a:xfrm>
            <a:off x="262467" y="272796"/>
            <a:ext cx="7069666" cy="768617"/>
          </a:xfrm>
          <a:prstGeom prst="rect">
            <a:avLst/>
          </a:prstGeom>
        </p:spPr>
        <p:txBody>
          <a:bodyPr vert="horz" lIns="91440" tIns="45720" rIns="91440" bIns="45720" rtlCol="0" anchor="ctr">
            <a:noAutofit/>
          </a:bodyPr>
          <a:lstStyle>
            <a:lvl1pPr algn="ctr" defTabSz="457200" rtl="0" eaLnBrk="1" latinLnBrk="0" hangingPunct="1">
              <a:spcBef>
                <a:spcPct val="0"/>
              </a:spcBef>
              <a:buNone/>
              <a:defRPr sz="4200" b="1" i="0" u="none" kern="1200">
                <a:solidFill>
                  <a:srgbClr val="006585"/>
                </a:solidFill>
                <a:latin typeface="Arial"/>
                <a:ea typeface="+mj-ea"/>
                <a:cs typeface="+mj-cs"/>
              </a:defRPr>
            </a:lvl1pPr>
          </a:lstStyle>
          <a:p>
            <a:pPr algn="l"/>
            <a:r>
              <a:rPr lang="en-US" sz="2500" dirty="0">
                <a:solidFill>
                  <a:schemeClr val="bg1"/>
                </a:solidFill>
                <a:latin typeface="Aharoni" panose="02010803020104030203" pitchFamily="2" charset="-79"/>
                <a:cs typeface="Aharoni" panose="02010803020104030203" pitchFamily="2" charset="-79"/>
              </a:rPr>
              <a:t>Position of the interface </a:t>
            </a:r>
            <a:r>
              <a:rPr lang="en-US" sz="2500" dirty="0" smtClean="0">
                <a:solidFill>
                  <a:schemeClr val="bg1"/>
                </a:solidFill>
                <a:latin typeface="Aharoni" panose="02010803020104030203" pitchFamily="2" charset="-79"/>
                <a:cs typeface="Aharoni" panose="02010803020104030203" pitchFamily="2" charset="-79"/>
              </a:rPr>
              <a:t>points in </a:t>
            </a:r>
            <a:r>
              <a:rPr lang="en-US" sz="2500" dirty="0">
                <a:solidFill>
                  <a:schemeClr val="bg1"/>
                </a:solidFill>
                <a:latin typeface="Aharoni" panose="02010803020104030203" pitchFamily="2" charset="-79"/>
                <a:cs typeface="Aharoni" panose="02010803020104030203" pitchFamily="2" charset="-79"/>
              </a:rPr>
              <a:t>the G02 gallery </a:t>
            </a:r>
            <a:r>
              <a:rPr lang="en-US" sz="2500" dirty="0" smtClean="0">
                <a:solidFill>
                  <a:schemeClr val="bg1"/>
                </a:solidFill>
                <a:latin typeface="Aharoni" panose="02010803020104030203" pitchFamily="2" charset="-79"/>
                <a:cs typeface="Aharoni" panose="02010803020104030203" pitchFamily="2" charset="-79"/>
              </a:rPr>
              <a:t>and in </a:t>
            </a:r>
            <a:r>
              <a:rPr lang="en-US" sz="2500" dirty="0">
                <a:solidFill>
                  <a:schemeClr val="bg1"/>
                </a:solidFill>
                <a:latin typeface="Aharoni" panose="02010803020104030203" pitchFamily="2" charset="-79"/>
                <a:cs typeface="Aharoni" panose="02010803020104030203" pitchFamily="2" charset="-79"/>
              </a:rPr>
              <a:t>the </a:t>
            </a:r>
            <a:r>
              <a:rPr lang="en-US" sz="2500" dirty="0" smtClean="0">
                <a:solidFill>
                  <a:schemeClr val="bg1"/>
                </a:solidFill>
                <a:latin typeface="Aharoni" panose="02010803020104030203" pitchFamily="2" charset="-79"/>
                <a:cs typeface="Aharoni" panose="02010803020104030203" pitchFamily="2" charset="-79"/>
              </a:rPr>
              <a:t>modulator</a:t>
            </a:r>
          </a:p>
        </p:txBody>
      </p:sp>
      <p:sp>
        <p:nvSpPr>
          <p:cNvPr id="13" name="Rectangle 9"/>
          <p:cNvSpPr>
            <a:spLocks noChangeArrowheads="1"/>
          </p:cNvSpPr>
          <p:nvPr/>
        </p:nvSpPr>
        <p:spPr bwMode="auto">
          <a:xfrm>
            <a:off x="0" y="0"/>
            <a:ext cx="91440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US"/>
          </a:p>
        </p:txBody>
      </p:sp>
      <p:sp>
        <p:nvSpPr>
          <p:cNvPr id="14" name="Rectangle 15"/>
          <p:cNvSpPr>
            <a:spLocks noChangeArrowheads="1"/>
          </p:cNvSpPr>
          <p:nvPr/>
        </p:nvSpPr>
        <p:spPr bwMode="auto">
          <a:xfrm>
            <a:off x="0" y="457200"/>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US"/>
          </a:p>
        </p:txBody>
      </p:sp>
      <p:sp>
        <p:nvSpPr>
          <p:cNvPr id="23" name="Rectangle 15"/>
          <p:cNvSpPr>
            <a:spLocks noChangeArrowheads="1"/>
          </p:cNvSpPr>
          <p:nvPr/>
        </p:nvSpPr>
        <p:spPr bwMode="auto">
          <a:xfrm>
            <a:off x="0" y="457200"/>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US"/>
          </a:p>
        </p:txBody>
      </p:sp>
      <p:pic>
        <p:nvPicPr>
          <p:cNvPr id="24" name="Picture 6"/>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8" y="1038941"/>
            <a:ext cx="4263578" cy="3431459"/>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25" name="Picture 3"/>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792847" y="725675"/>
            <a:ext cx="3751803" cy="3194392"/>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26" name="Picture 4"/>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792848" y="3704858"/>
            <a:ext cx="3608712" cy="3144683"/>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27" name="TextBox 26"/>
          <p:cNvSpPr txBox="1"/>
          <p:nvPr/>
        </p:nvSpPr>
        <p:spPr>
          <a:xfrm>
            <a:off x="114185" y="4827196"/>
            <a:ext cx="4678663" cy="1754326"/>
          </a:xfrm>
          <a:prstGeom prst="rect">
            <a:avLst/>
          </a:prstGeom>
          <a:noFill/>
        </p:spPr>
        <p:txBody>
          <a:bodyPr wrap="square" rtlCol="0">
            <a:spAutoFit/>
          </a:bodyPr>
          <a:lstStyle/>
          <a:p>
            <a:r>
              <a:rPr lang="en-GB" b="1" u="sng" dirty="0" smtClean="0">
                <a:solidFill>
                  <a:srgbClr val="0066FF"/>
                </a:solidFill>
              </a:rPr>
              <a:t>Conventional power (CNPW):</a:t>
            </a:r>
          </a:p>
          <a:p>
            <a:r>
              <a:rPr lang="en-GB" dirty="0" smtClean="0">
                <a:solidFill>
                  <a:srgbClr val="0066FF"/>
                </a:solidFill>
              </a:rPr>
              <a:t>1- AC power cables, power port;</a:t>
            </a:r>
          </a:p>
          <a:p>
            <a:r>
              <a:rPr lang="en-GB" dirty="0" smtClean="0">
                <a:solidFill>
                  <a:srgbClr val="0066FF"/>
                </a:solidFill>
              </a:rPr>
              <a:t>2- AC power cable, control port (from UPS or LV feeder);</a:t>
            </a:r>
          </a:p>
          <a:p>
            <a:endParaRPr lang="en-GB" dirty="0">
              <a:solidFill>
                <a:srgbClr val="0066FF"/>
              </a:solidFill>
            </a:endParaRPr>
          </a:p>
          <a:p>
            <a:r>
              <a:rPr lang="en-GB" dirty="0" smtClean="0">
                <a:solidFill>
                  <a:srgbClr val="0066FF"/>
                </a:solidFill>
              </a:rPr>
              <a:t>(both cables are within WP15 scope)</a:t>
            </a:r>
          </a:p>
        </p:txBody>
      </p:sp>
      <p:cxnSp>
        <p:nvCxnSpPr>
          <p:cNvPr id="28" name="Straight Arrow Connector 27"/>
          <p:cNvCxnSpPr/>
          <p:nvPr/>
        </p:nvCxnSpPr>
        <p:spPr>
          <a:xfrm flipV="1">
            <a:off x="3324225" y="4543426"/>
            <a:ext cx="4752975" cy="745435"/>
          </a:xfrm>
          <a:prstGeom prst="straightConnector1">
            <a:avLst/>
          </a:prstGeom>
          <a:ln w="9525">
            <a:solidFill>
              <a:srgbClr val="0066FF"/>
            </a:solidFill>
            <a:tailEnd type="arrow"/>
          </a:ln>
        </p:spPr>
        <p:style>
          <a:lnRef idx="2">
            <a:schemeClr val="accent1"/>
          </a:lnRef>
          <a:fillRef idx="0">
            <a:schemeClr val="accent1"/>
          </a:fillRef>
          <a:effectRef idx="1">
            <a:schemeClr val="accent1"/>
          </a:effectRef>
          <a:fontRef idx="minor">
            <a:schemeClr val="tx1"/>
          </a:fontRef>
        </p:style>
      </p:cxnSp>
      <p:sp>
        <p:nvSpPr>
          <p:cNvPr id="29" name="TextBox 28"/>
          <p:cNvSpPr txBox="1"/>
          <p:nvPr/>
        </p:nvSpPr>
        <p:spPr>
          <a:xfrm>
            <a:off x="8288867" y="3996199"/>
            <a:ext cx="845091" cy="830997"/>
          </a:xfrm>
          <a:prstGeom prst="rect">
            <a:avLst/>
          </a:prstGeom>
          <a:noFill/>
        </p:spPr>
        <p:txBody>
          <a:bodyPr wrap="square" rtlCol="0">
            <a:spAutoFit/>
          </a:bodyPr>
          <a:lstStyle/>
          <a:p>
            <a:pPr algn="r"/>
            <a:r>
              <a:rPr lang="en-GB" sz="1200" dirty="0" smtClean="0">
                <a:solidFill>
                  <a:srgbClr val="FF0000"/>
                </a:solidFill>
              </a:rPr>
              <a:t>AC power input terminal box</a:t>
            </a:r>
            <a:endParaRPr lang="en-GB" sz="1200" dirty="0">
              <a:solidFill>
                <a:srgbClr val="FF0000"/>
              </a:solidFill>
            </a:endParaRPr>
          </a:p>
        </p:txBody>
      </p:sp>
      <p:sp>
        <p:nvSpPr>
          <p:cNvPr id="30" name="Rectangle 29"/>
          <p:cNvSpPr/>
          <p:nvPr/>
        </p:nvSpPr>
        <p:spPr>
          <a:xfrm>
            <a:off x="1543679" y="2754670"/>
            <a:ext cx="89692" cy="45719"/>
          </a:xfrm>
          <a:prstGeom prst="rect">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GB"/>
          </a:p>
        </p:txBody>
      </p:sp>
      <p:cxnSp>
        <p:nvCxnSpPr>
          <p:cNvPr id="31" name="Straight Arrow Connector 30"/>
          <p:cNvCxnSpPr/>
          <p:nvPr/>
        </p:nvCxnSpPr>
        <p:spPr>
          <a:xfrm flipH="1">
            <a:off x="8180974" y="4595542"/>
            <a:ext cx="530438" cy="320601"/>
          </a:xfrm>
          <a:prstGeom prst="straightConnector1">
            <a:avLst/>
          </a:prstGeom>
          <a:ln w="9525">
            <a:solidFill>
              <a:srgbClr val="FF0000"/>
            </a:solidFill>
            <a:tailEnd type="arrow"/>
          </a:ln>
        </p:spPr>
        <p:style>
          <a:lnRef idx="2">
            <a:schemeClr val="accent1"/>
          </a:lnRef>
          <a:fillRef idx="0">
            <a:schemeClr val="accent1"/>
          </a:fillRef>
          <a:effectRef idx="1">
            <a:schemeClr val="accent1"/>
          </a:effectRef>
          <a:fontRef idx="minor">
            <a:schemeClr val="tx1"/>
          </a:fontRef>
        </p:style>
      </p:cxnSp>
      <p:cxnSp>
        <p:nvCxnSpPr>
          <p:cNvPr id="32" name="Straight Arrow Connector 31"/>
          <p:cNvCxnSpPr/>
          <p:nvPr/>
        </p:nvCxnSpPr>
        <p:spPr>
          <a:xfrm>
            <a:off x="2131781" y="2500065"/>
            <a:ext cx="92357" cy="234210"/>
          </a:xfrm>
          <a:prstGeom prst="straightConnector1">
            <a:avLst/>
          </a:prstGeom>
          <a:ln w="9525">
            <a:solidFill>
              <a:srgbClr val="FF0000"/>
            </a:solidFill>
            <a:tailEnd type="arrow"/>
          </a:ln>
        </p:spPr>
        <p:style>
          <a:lnRef idx="2">
            <a:schemeClr val="accent1"/>
          </a:lnRef>
          <a:fillRef idx="0">
            <a:schemeClr val="accent1"/>
          </a:fillRef>
          <a:effectRef idx="1">
            <a:schemeClr val="accent1"/>
          </a:effectRef>
          <a:fontRef idx="minor">
            <a:schemeClr val="tx1"/>
          </a:fontRef>
        </p:style>
      </p:cxnSp>
      <p:cxnSp>
        <p:nvCxnSpPr>
          <p:cNvPr id="33" name="Straight Arrow Connector 32"/>
          <p:cNvCxnSpPr/>
          <p:nvPr/>
        </p:nvCxnSpPr>
        <p:spPr>
          <a:xfrm flipV="1">
            <a:off x="4668982" y="4714876"/>
            <a:ext cx="3322493" cy="857756"/>
          </a:xfrm>
          <a:prstGeom prst="straightConnector1">
            <a:avLst/>
          </a:prstGeom>
          <a:ln w="9525">
            <a:solidFill>
              <a:srgbClr val="0066FF"/>
            </a:solidFill>
            <a:tailEnd type="arrow"/>
          </a:ln>
        </p:spPr>
        <p:style>
          <a:lnRef idx="2">
            <a:schemeClr val="accent1"/>
          </a:lnRef>
          <a:fillRef idx="0">
            <a:schemeClr val="accent1"/>
          </a:fillRef>
          <a:effectRef idx="1">
            <a:schemeClr val="accent1"/>
          </a:effectRef>
          <a:fontRef idx="minor">
            <a:schemeClr val="tx1"/>
          </a:fontRef>
        </p:style>
      </p:cxnSp>
      <p:sp>
        <p:nvSpPr>
          <p:cNvPr id="34" name="TextBox 33"/>
          <p:cNvSpPr txBox="1"/>
          <p:nvPr/>
        </p:nvSpPr>
        <p:spPr>
          <a:xfrm>
            <a:off x="1543509" y="1911914"/>
            <a:ext cx="845091" cy="830997"/>
          </a:xfrm>
          <a:prstGeom prst="rect">
            <a:avLst/>
          </a:prstGeom>
          <a:noFill/>
        </p:spPr>
        <p:txBody>
          <a:bodyPr wrap="square" rtlCol="0">
            <a:spAutoFit/>
          </a:bodyPr>
          <a:lstStyle/>
          <a:p>
            <a:pPr algn="ctr"/>
            <a:r>
              <a:rPr lang="en-GB" sz="1200" dirty="0" smtClean="0">
                <a:solidFill>
                  <a:srgbClr val="FF0000"/>
                </a:solidFill>
              </a:rPr>
              <a:t>AC power input terminal box</a:t>
            </a:r>
            <a:endParaRPr lang="en-GB" sz="1200" dirty="0">
              <a:solidFill>
                <a:srgbClr val="FF0000"/>
              </a:solidFill>
            </a:endParaRPr>
          </a:p>
        </p:txBody>
      </p:sp>
      <p:sp>
        <p:nvSpPr>
          <p:cNvPr id="35" name="Rectangle 34"/>
          <p:cNvSpPr/>
          <p:nvPr/>
        </p:nvSpPr>
        <p:spPr>
          <a:xfrm>
            <a:off x="2166796" y="2756131"/>
            <a:ext cx="89692" cy="45719"/>
          </a:xfrm>
          <a:prstGeom prst="rect">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GB"/>
          </a:p>
        </p:txBody>
      </p:sp>
      <p:cxnSp>
        <p:nvCxnSpPr>
          <p:cNvPr id="36" name="Straight Arrow Connector 35"/>
          <p:cNvCxnSpPr/>
          <p:nvPr/>
        </p:nvCxnSpPr>
        <p:spPr>
          <a:xfrm flipH="1">
            <a:off x="1633371" y="2503126"/>
            <a:ext cx="158430" cy="234210"/>
          </a:xfrm>
          <a:prstGeom prst="straightConnector1">
            <a:avLst/>
          </a:prstGeom>
          <a:ln w="9525">
            <a:solidFill>
              <a:srgbClr val="FF0000"/>
            </a:solidFill>
            <a:tailEnd type="arrow"/>
          </a:ln>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2267294621"/>
      </p:ext>
    </p:extLst>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1"/>
          <p:cNvSpPr txBox="1">
            <a:spLocks/>
          </p:cNvSpPr>
          <p:nvPr/>
        </p:nvSpPr>
        <p:spPr>
          <a:xfrm>
            <a:off x="262467" y="272796"/>
            <a:ext cx="7069666" cy="768617"/>
          </a:xfrm>
          <a:prstGeom prst="rect">
            <a:avLst/>
          </a:prstGeom>
        </p:spPr>
        <p:txBody>
          <a:bodyPr vert="horz" lIns="91440" tIns="45720" rIns="91440" bIns="45720" rtlCol="0" anchor="ctr">
            <a:noAutofit/>
          </a:bodyPr>
          <a:lstStyle>
            <a:lvl1pPr algn="ctr" defTabSz="457200" rtl="0" eaLnBrk="1" latinLnBrk="0" hangingPunct="1">
              <a:spcBef>
                <a:spcPct val="0"/>
              </a:spcBef>
              <a:buNone/>
              <a:defRPr sz="4200" b="1" i="0" u="none" kern="1200">
                <a:solidFill>
                  <a:srgbClr val="006585"/>
                </a:solidFill>
                <a:latin typeface="Arial"/>
                <a:ea typeface="+mj-ea"/>
                <a:cs typeface="+mj-cs"/>
              </a:defRPr>
            </a:lvl1pPr>
          </a:lstStyle>
          <a:p>
            <a:pPr algn="l"/>
            <a:r>
              <a:rPr lang="en-US" sz="2500" dirty="0">
                <a:solidFill>
                  <a:schemeClr val="bg1"/>
                </a:solidFill>
                <a:latin typeface="Aharoni" panose="02010803020104030203" pitchFamily="2" charset="-79"/>
                <a:cs typeface="Aharoni" panose="02010803020104030203" pitchFamily="2" charset="-79"/>
              </a:rPr>
              <a:t>Position of the interface </a:t>
            </a:r>
            <a:r>
              <a:rPr lang="en-US" sz="2500" dirty="0" smtClean="0">
                <a:solidFill>
                  <a:schemeClr val="bg1"/>
                </a:solidFill>
                <a:latin typeface="Aharoni" panose="02010803020104030203" pitchFamily="2" charset="-79"/>
                <a:cs typeface="Aharoni" panose="02010803020104030203" pitchFamily="2" charset="-79"/>
              </a:rPr>
              <a:t>points in </a:t>
            </a:r>
            <a:r>
              <a:rPr lang="en-US" sz="2500" dirty="0">
                <a:solidFill>
                  <a:schemeClr val="bg1"/>
                </a:solidFill>
                <a:latin typeface="Aharoni" panose="02010803020104030203" pitchFamily="2" charset="-79"/>
                <a:cs typeface="Aharoni" panose="02010803020104030203" pitchFamily="2" charset="-79"/>
              </a:rPr>
              <a:t>the G02 gallery </a:t>
            </a:r>
            <a:r>
              <a:rPr lang="en-US" sz="2500" dirty="0" smtClean="0">
                <a:solidFill>
                  <a:schemeClr val="bg1"/>
                </a:solidFill>
                <a:latin typeface="Aharoni" panose="02010803020104030203" pitchFamily="2" charset="-79"/>
                <a:cs typeface="Aharoni" panose="02010803020104030203" pitchFamily="2" charset="-79"/>
              </a:rPr>
              <a:t>and in </a:t>
            </a:r>
            <a:r>
              <a:rPr lang="en-US" sz="2500" dirty="0">
                <a:solidFill>
                  <a:schemeClr val="bg1"/>
                </a:solidFill>
                <a:latin typeface="Aharoni" panose="02010803020104030203" pitchFamily="2" charset="-79"/>
                <a:cs typeface="Aharoni" panose="02010803020104030203" pitchFamily="2" charset="-79"/>
              </a:rPr>
              <a:t>the </a:t>
            </a:r>
            <a:r>
              <a:rPr lang="en-US" sz="2500" dirty="0" smtClean="0">
                <a:solidFill>
                  <a:schemeClr val="bg1"/>
                </a:solidFill>
                <a:latin typeface="Aharoni" panose="02010803020104030203" pitchFamily="2" charset="-79"/>
                <a:cs typeface="Aharoni" panose="02010803020104030203" pitchFamily="2" charset="-79"/>
              </a:rPr>
              <a:t>modulator</a:t>
            </a:r>
          </a:p>
        </p:txBody>
      </p:sp>
      <p:sp>
        <p:nvSpPr>
          <p:cNvPr id="13" name="Rectangle 9"/>
          <p:cNvSpPr>
            <a:spLocks noChangeArrowheads="1"/>
          </p:cNvSpPr>
          <p:nvPr/>
        </p:nvSpPr>
        <p:spPr bwMode="auto">
          <a:xfrm>
            <a:off x="0" y="0"/>
            <a:ext cx="91440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US"/>
          </a:p>
        </p:txBody>
      </p:sp>
      <p:sp>
        <p:nvSpPr>
          <p:cNvPr id="14" name="Rectangle 15"/>
          <p:cNvSpPr>
            <a:spLocks noChangeArrowheads="1"/>
          </p:cNvSpPr>
          <p:nvPr/>
        </p:nvSpPr>
        <p:spPr bwMode="auto">
          <a:xfrm>
            <a:off x="0" y="457200"/>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US"/>
          </a:p>
        </p:txBody>
      </p:sp>
      <p:sp>
        <p:nvSpPr>
          <p:cNvPr id="23" name="Rectangle 15"/>
          <p:cNvSpPr>
            <a:spLocks noChangeArrowheads="1"/>
          </p:cNvSpPr>
          <p:nvPr/>
        </p:nvSpPr>
        <p:spPr bwMode="auto">
          <a:xfrm>
            <a:off x="0" y="457200"/>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US"/>
          </a:p>
        </p:txBody>
      </p:sp>
      <p:sp>
        <p:nvSpPr>
          <p:cNvPr id="6" name="Rectangle 15"/>
          <p:cNvSpPr>
            <a:spLocks noChangeArrowheads="1"/>
          </p:cNvSpPr>
          <p:nvPr/>
        </p:nvSpPr>
        <p:spPr bwMode="auto">
          <a:xfrm>
            <a:off x="0" y="457200"/>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US"/>
          </a:p>
        </p:txBody>
      </p:sp>
      <p:pic>
        <p:nvPicPr>
          <p:cNvPr id="8" name="Picture 6"/>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8" y="1038941"/>
            <a:ext cx="4263578" cy="3431459"/>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10" name="Picture 3"/>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792847" y="725675"/>
            <a:ext cx="3751803" cy="3194392"/>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11" name="Picture 4"/>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792848" y="3704858"/>
            <a:ext cx="3608712" cy="3144683"/>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12" name="TextBox 11"/>
          <p:cNvSpPr txBox="1"/>
          <p:nvPr/>
        </p:nvSpPr>
        <p:spPr>
          <a:xfrm>
            <a:off x="114185" y="4827196"/>
            <a:ext cx="3412666" cy="1754326"/>
          </a:xfrm>
          <a:prstGeom prst="rect">
            <a:avLst/>
          </a:prstGeom>
          <a:noFill/>
        </p:spPr>
        <p:txBody>
          <a:bodyPr wrap="none" rtlCol="0">
            <a:spAutoFit/>
          </a:bodyPr>
          <a:lstStyle/>
          <a:p>
            <a:r>
              <a:rPr lang="en-GB" b="1" u="sng" dirty="0" smtClean="0">
                <a:solidFill>
                  <a:srgbClr val="0066FF"/>
                </a:solidFill>
              </a:rPr>
              <a:t>RF amplifiers (RF-SYS):</a:t>
            </a:r>
          </a:p>
          <a:p>
            <a:r>
              <a:rPr lang="en-GB" dirty="0" smtClean="0">
                <a:solidFill>
                  <a:srgbClr val="0066FF"/>
                </a:solidFill>
              </a:rPr>
              <a:t>1- HV output cables (4x);</a:t>
            </a:r>
          </a:p>
          <a:p>
            <a:r>
              <a:rPr lang="en-GB" dirty="0" smtClean="0">
                <a:solidFill>
                  <a:srgbClr val="0066FF"/>
                </a:solidFill>
              </a:rPr>
              <a:t>2- </a:t>
            </a:r>
            <a:r>
              <a:rPr lang="en-GB" dirty="0" smtClean="0">
                <a:solidFill>
                  <a:srgbClr val="0066FF"/>
                </a:solidFill>
              </a:rPr>
              <a:t>LV return </a:t>
            </a:r>
            <a:r>
              <a:rPr lang="en-GB" dirty="0" smtClean="0">
                <a:solidFill>
                  <a:srgbClr val="0066FF"/>
                </a:solidFill>
              </a:rPr>
              <a:t>cables (4x);</a:t>
            </a:r>
          </a:p>
          <a:p>
            <a:r>
              <a:rPr lang="en-GB" dirty="0" smtClean="0">
                <a:solidFill>
                  <a:srgbClr val="0066FF"/>
                </a:solidFill>
              </a:rPr>
              <a:t>3- Grounding cables (4x);</a:t>
            </a:r>
          </a:p>
          <a:p>
            <a:endParaRPr lang="en-GB" dirty="0">
              <a:solidFill>
                <a:srgbClr val="0066FF"/>
              </a:solidFill>
            </a:endParaRPr>
          </a:p>
          <a:p>
            <a:r>
              <a:rPr lang="en-GB" dirty="0" smtClean="0">
                <a:solidFill>
                  <a:srgbClr val="0066FF"/>
                </a:solidFill>
              </a:rPr>
              <a:t>(All cables </a:t>
            </a:r>
            <a:r>
              <a:rPr lang="en-GB" dirty="0">
                <a:solidFill>
                  <a:srgbClr val="0066FF"/>
                </a:solidFill>
              </a:rPr>
              <a:t>are within </a:t>
            </a:r>
            <a:r>
              <a:rPr lang="en-GB" dirty="0" smtClean="0">
                <a:solidFill>
                  <a:srgbClr val="0066FF"/>
                </a:solidFill>
              </a:rPr>
              <a:t>WP17 </a:t>
            </a:r>
            <a:r>
              <a:rPr lang="en-GB" dirty="0">
                <a:solidFill>
                  <a:srgbClr val="0066FF"/>
                </a:solidFill>
              </a:rPr>
              <a:t>scope</a:t>
            </a:r>
            <a:r>
              <a:rPr lang="en-GB" dirty="0" smtClean="0">
                <a:solidFill>
                  <a:srgbClr val="0066FF"/>
                </a:solidFill>
              </a:rPr>
              <a:t>)</a:t>
            </a:r>
            <a:endParaRPr lang="en-GB" dirty="0">
              <a:solidFill>
                <a:srgbClr val="0066FF"/>
              </a:solidFill>
            </a:endParaRPr>
          </a:p>
        </p:txBody>
      </p:sp>
      <p:cxnSp>
        <p:nvCxnSpPr>
          <p:cNvPr id="15" name="Straight Arrow Connector 14"/>
          <p:cNvCxnSpPr/>
          <p:nvPr/>
        </p:nvCxnSpPr>
        <p:spPr>
          <a:xfrm>
            <a:off x="2616859" y="5340978"/>
            <a:ext cx="5129662" cy="283445"/>
          </a:xfrm>
          <a:prstGeom prst="straightConnector1">
            <a:avLst/>
          </a:prstGeom>
          <a:ln w="9525">
            <a:solidFill>
              <a:srgbClr val="0066FF"/>
            </a:solidFill>
            <a:tailEnd type="arrow"/>
          </a:ln>
        </p:spPr>
        <p:style>
          <a:lnRef idx="2">
            <a:schemeClr val="accent1"/>
          </a:lnRef>
          <a:fillRef idx="0">
            <a:schemeClr val="accent1"/>
          </a:fillRef>
          <a:effectRef idx="1">
            <a:schemeClr val="accent1"/>
          </a:effectRef>
          <a:fontRef idx="minor">
            <a:schemeClr val="tx1"/>
          </a:fontRef>
        </p:style>
      </p:cxnSp>
      <p:sp>
        <p:nvSpPr>
          <p:cNvPr id="16" name="TextBox 15"/>
          <p:cNvSpPr txBox="1"/>
          <p:nvPr/>
        </p:nvSpPr>
        <p:spPr>
          <a:xfrm>
            <a:off x="8288866" y="4879313"/>
            <a:ext cx="845091" cy="646331"/>
          </a:xfrm>
          <a:prstGeom prst="rect">
            <a:avLst/>
          </a:prstGeom>
          <a:noFill/>
        </p:spPr>
        <p:txBody>
          <a:bodyPr wrap="square" rtlCol="0">
            <a:spAutoFit/>
          </a:bodyPr>
          <a:lstStyle/>
          <a:p>
            <a:pPr algn="r"/>
            <a:r>
              <a:rPr lang="en-GB" sz="1200" dirty="0" smtClean="0">
                <a:solidFill>
                  <a:srgbClr val="FF0000"/>
                </a:solidFill>
              </a:rPr>
              <a:t>HV output sockets (4x)</a:t>
            </a:r>
            <a:endParaRPr lang="en-GB" sz="1200" dirty="0">
              <a:solidFill>
                <a:srgbClr val="FF0000"/>
              </a:solidFill>
            </a:endParaRPr>
          </a:p>
        </p:txBody>
      </p:sp>
      <p:sp>
        <p:nvSpPr>
          <p:cNvPr id="17" name="Rectangle 16"/>
          <p:cNvSpPr/>
          <p:nvPr/>
        </p:nvSpPr>
        <p:spPr>
          <a:xfrm>
            <a:off x="1556681" y="2754670"/>
            <a:ext cx="200346" cy="45719"/>
          </a:xfrm>
          <a:prstGeom prst="rect">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GB"/>
          </a:p>
        </p:txBody>
      </p:sp>
      <p:cxnSp>
        <p:nvCxnSpPr>
          <p:cNvPr id="18" name="Straight Arrow Connector 17"/>
          <p:cNvCxnSpPr/>
          <p:nvPr/>
        </p:nvCxnSpPr>
        <p:spPr>
          <a:xfrm flipH="1">
            <a:off x="7788807" y="5202478"/>
            <a:ext cx="755843" cy="395322"/>
          </a:xfrm>
          <a:prstGeom prst="straightConnector1">
            <a:avLst/>
          </a:prstGeom>
          <a:ln w="9525">
            <a:solidFill>
              <a:srgbClr val="FF0000"/>
            </a:solidFill>
            <a:tailEnd type="arrow"/>
          </a:ln>
        </p:spPr>
        <p:style>
          <a:lnRef idx="2">
            <a:schemeClr val="accent1"/>
          </a:lnRef>
          <a:fillRef idx="0">
            <a:schemeClr val="accent1"/>
          </a:fillRef>
          <a:effectRef idx="1">
            <a:schemeClr val="accent1"/>
          </a:effectRef>
          <a:fontRef idx="minor">
            <a:schemeClr val="tx1"/>
          </a:fontRef>
        </p:style>
      </p:cxnSp>
      <p:cxnSp>
        <p:nvCxnSpPr>
          <p:cNvPr id="19" name="Straight Arrow Connector 18"/>
          <p:cNvCxnSpPr/>
          <p:nvPr/>
        </p:nvCxnSpPr>
        <p:spPr>
          <a:xfrm>
            <a:off x="2061713" y="2415396"/>
            <a:ext cx="162425" cy="318879"/>
          </a:xfrm>
          <a:prstGeom prst="straightConnector1">
            <a:avLst/>
          </a:prstGeom>
          <a:ln w="9525">
            <a:solidFill>
              <a:srgbClr val="FF0000"/>
            </a:solidFill>
            <a:tailEnd type="arrow"/>
          </a:ln>
        </p:spPr>
        <p:style>
          <a:lnRef idx="2">
            <a:schemeClr val="accent1"/>
          </a:lnRef>
          <a:fillRef idx="0">
            <a:schemeClr val="accent1"/>
          </a:fillRef>
          <a:effectRef idx="1">
            <a:schemeClr val="accent1"/>
          </a:effectRef>
          <a:fontRef idx="minor">
            <a:schemeClr val="tx1"/>
          </a:fontRef>
        </p:style>
      </p:cxnSp>
      <p:sp>
        <p:nvSpPr>
          <p:cNvPr id="20" name="TextBox 19"/>
          <p:cNvSpPr txBox="1"/>
          <p:nvPr/>
        </p:nvSpPr>
        <p:spPr>
          <a:xfrm>
            <a:off x="1543509" y="1868784"/>
            <a:ext cx="845091" cy="646331"/>
          </a:xfrm>
          <a:prstGeom prst="rect">
            <a:avLst/>
          </a:prstGeom>
          <a:noFill/>
        </p:spPr>
        <p:txBody>
          <a:bodyPr wrap="square" rtlCol="0">
            <a:spAutoFit/>
          </a:bodyPr>
          <a:lstStyle/>
          <a:p>
            <a:pPr algn="ctr"/>
            <a:r>
              <a:rPr lang="en-GB" sz="1200" dirty="0" smtClean="0">
                <a:solidFill>
                  <a:srgbClr val="FF0000"/>
                </a:solidFill>
              </a:rPr>
              <a:t>HV output sockets (4x)</a:t>
            </a:r>
            <a:endParaRPr lang="en-GB" sz="1200" dirty="0">
              <a:solidFill>
                <a:srgbClr val="FF0000"/>
              </a:solidFill>
            </a:endParaRPr>
          </a:p>
        </p:txBody>
      </p:sp>
      <p:cxnSp>
        <p:nvCxnSpPr>
          <p:cNvPr id="21" name="Straight Arrow Connector 20"/>
          <p:cNvCxnSpPr/>
          <p:nvPr/>
        </p:nvCxnSpPr>
        <p:spPr>
          <a:xfrm flipH="1">
            <a:off x="1633371" y="2415396"/>
            <a:ext cx="221308" cy="321940"/>
          </a:xfrm>
          <a:prstGeom prst="straightConnector1">
            <a:avLst/>
          </a:prstGeom>
          <a:ln w="9525">
            <a:solidFill>
              <a:srgbClr val="FF0000"/>
            </a:solidFill>
            <a:tailEnd type="arrow"/>
          </a:ln>
        </p:spPr>
        <p:style>
          <a:lnRef idx="2">
            <a:schemeClr val="accent1"/>
          </a:lnRef>
          <a:fillRef idx="0">
            <a:schemeClr val="accent1"/>
          </a:fillRef>
          <a:effectRef idx="1">
            <a:schemeClr val="accent1"/>
          </a:effectRef>
          <a:fontRef idx="minor">
            <a:schemeClr val="tx1"/>
          </a:fontRef>
        </p:style>
      </p:cxnSp>
      <p:sp>
        <p:nvSpPr>
          <p:cNvPr id="22" name="Rectangle 21"/>
          <p:cNvSpPr/>
          <p:nvPr/>
        </p:nvSpPr>
        <p:spPr>
          <a:xfrm>
            <a:off x="2179586" y="2759385"/>
            <a:ext cx="200346" cy="45719"/>
          </a:xfrm>
          <a:prstGeom prst="rect">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GB"/>
          </a:p>
        </p:txBody>
      </p:sp>
      <p:cxnSp>
        <p:nvCxnSpPr>
          <p:cNvPr id="24" name="Straight Arrow Connector 23"/>
          <p:cNvCxnSpPr/>
          <p:nvPr/>
        </p:nvCxnSpPr>
        <p:spPr>
          <a:xfrm>
            <a:off x="2279759" y="5553917"/>
            <a:ext cx="5466762" cy="141722"/>
          </a:xfrm>
          <a:prstGeom prst="straightConnector1">
            <a:avLst/>
          </a:prstGeom>
          <a:ln w="9525">
            <a:solidFill>
              <a:srgbClr val="0066FF"/>
            </a:solidFill>
            <a:tailEnd type="arrow"/>
          </a:ln>
        </p:spPr>
        <p:style>
          <a:lnRef idx="2">
            <a:schemeClr val="accent1"/>
          </a:lnRef>
          <a:fillRef idx="0">
            <a:schemeClr val="accent1"/>
          </a:fillRef>
          <a:effectRef idx="1">
            <a:schemeClr val="accent1"/>
          </a:effectRef>
          <a:fontRef idx="minor">
            <a:schemeClr val="tx1"/>
          </a:fontRef>
        </p:style>
      </p:cxnSp>
      <p:cxnSp>
        <p:nvCxnSpPr>
          <p:cNvPr id="25" name="Straight Arrow Connector 24"/>
          <p:cNvCxnSpPr/>
          <p:nvPr/>
        </p:nvCxnSpPr>
        <p:spPr>
          <a:xfrm>
            <a:off x="2616859" y="5885802"/>
            <a:ext cx="5349505" cy="0"/>
          </a:xfrm>
          <a:prstGeom prst="straightConnector1">
            <a:avLst/>
          </a:prstGeom>
          <a:ln w="9525">
            <a:solidFill>
              <a:srgbClr val="0066FF"/>
            </a:solidFill>
            <a:tailEnd type="arrow"/>
          </a:ln>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2519958416"/>
      </p:ext>
    </p:extLst>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1"/>
          <p:cNvSpPr txBox="1">
            <a:spLocks/>
          </p:cNvSpPr>
          <p:nvPr/>
        </p:nvSpPr>
        <p:spPr>
          <a:xfrm>
            <a:off x="262467" y="272796"/>
            <a:ext cx="7069666" cy="768617"/>
          </a:xfrm>
          <a:prstGeom prst="rect">
            <a:avLst/>
          </a:prstGeom>
        </p:spPr>
        <p:txBody>
          <a:bodyPr vert="horz" lIns="91440" tIns="45720" rIns="91440" bIns="45720" rtlCol="0" anchor="ctr">
            <a:noAutofit/>
          </a:bodyPr>
          <a:lstStyle>
            <a:lvl1pPr algn="ctr" defTabSz="457200" rtl="0" eaLnBrk="1" latinLnBrk="0" hangingPunct="1">
              <a:spcBef>
                <a:spcPct val="0"/>
              </a:spcBef>
              <a:buNone/>
              <a:defRPr sz="4200" b="1" i="0" u="none" kern="1200">
                <a:solidFill>
                  <a:srgbClr val="006585"/>
                </a:solidFill>
                <a:latin typeface="Arial"/>
                <a:ea typeface="+mj-ea"/>
                <a:cs typeface="+mj-cs"/>
              </a:defRPr>
            </a:lvl1pPr>
          </a:lstStyle>
          <a:p>
            <a:pPr algn="l"/>
            <a:r>
              <a:rPr lang="en-US" sz="2500" dirty="0">
                <a:solidFill>
                  <a:schemeClr val="bg1"/>
                </a:solidFill>
                <a:latin typeface="Aharoni" panose="02010803020104030203" pitchFamily="2" charset="-79"/>
                <a:cs typeface="Aharoni" panose="02010803020104030203" pitchFamily="2" charset="-79"/>
              </a:rPr>
              <a:t>Position of the interface </a:t>
            </a:r>
            <a:r>
              <a:rPr lang="en-US" sz="2500" dirty="0" smtClean="0">
                <a:solidFill>
                  <a:schemeClr val="bg1"/>
                </a:solidFill>
                <a:latin typeface="Aharoni" panose="02010803020104030203" pitchFamily="2" charset="-79"/>
                <a:cs typeface="Aharoni" panose="02010803020104030203" pitchFamily="2" charset="-79"/>
              </a:rPr>
              <a:t>points in </a:t>
            </a:r>
            <a:r>
              <a:rPr lang="en-US" sz="2500" dirty="0">
                <a:solidFill>
                  <a:schemeClr val="bg1"/>
                </a:solidFill>
                <a:latin typeface="Aharoni" panose="02010803020104030203" pitchFamily="2" charset="-79"/>
                <a:cs typeface="Aharoni" panose="02010803020104030203" pitchFamily="2" charset="-79"/>
              </a:rPr>
              <a:t>the G02 gallery </a:t>
            </a:r>
            <a:r>
              <a:rPr lang="en-US" sz="2500" dirty="0" smtClean="0">
                <a:solidFill>
                  <a:schemeClr val="bg1"/>
                </a:solidFill>
                <a:latin typeface="Aharoni" panose="02010803020104030203" pitchFamily="2" charset="-79"/>
                <a:cs typeface="Aharoni" panose="02010803020104030203" pitchFamily="2" charset="-79"/>
              </a:rPr>
              <a:t>and in </a:t>
            </a:r>
            <a:r>
              <a:rPr lang="en-US" sz="2500" dirty="0">
                <a:solidFill>
                  <a:schemeClr val="bg1"/>
                </a:solidFill>
                <a:latin typeface="Aharoni" panose="02010803020104030203" pitchFamily="2" charset="-79"/>
                <a:cs typeface="Aharoni" panose="02010803020104030203" pitchFamily="2" charset="-79"/>
              </a:rPr>
              <a:t>the </a:t>
            </a:r>
            <a:r>
              <a:rPr lang="en-US" sz="2500" dirty="0" smtClean="0">
                <a:solidFill>
                  <a:schemeClr val="bg1"/>
                </a:solidFill>
                <a:latin typeface="Aharoni" panose="02010803020104030203" pitchFamily="2" charset="-79"/>
                <a:cs typeface="Aharoni" panose="02010803020104030203" pitchFamily="2" charset="-79"/>
              </a:rPr>
              <a:t>modulator</a:t>
            </a:r>
          </a:p>
        </p:txBody>
      </p:sp>
      <p:sp>
        <p:nvSpPr>
          <p:cNvPr id="13" name="Rectangle 9"/>
          <p:cNvSpPr>
            <a:spLocks noChangeArrowheads="1"/>
          </p:cNvSpPr>
          <p:nvPr/>
        </p:nvSpPr>
        <p:spPr bwMode="auto">
          <a:xfrm>
            <a:off x="0" y="0"/>
            <a:ext cx="91440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US"/>
          </a:p>
        </p:txBody>
      </p:sp>
      <p:sp>
        <p:nvSpPr>
          <p:cNvPr id="14" name="Rectangle 15"/>
          <p:cNvSpPr>
            <a:spLocks noChangeArrowheads="1"/>
          </p:cNvSpPr>
          <p:nvPr/>
        </p:nvSpPr>
        <p:spPr bwMode="auto">
          <a:xfrm>
            <a:off x="0" y="457200"/>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US"/>
          </a:p>
        </p:txBody>
      </p:sp>
      <p:sp>
        <p:nvSpPr>
          <p:cNvPr id="23" name="Rectangle 15"/>
          <p:cNvSpPr>
            <a:spLocks noChangeArrowheads="1"/>
          </p:cNvSpPr>
          <p:nvPr/>
        </p:nvSpPr>
        <p:spPr bwMode="auto">
          <a:xfrm>
            <a:off x="0" y="457200"/>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US"/>
          </a:p>
        </p:txBody>
      </p:sp>
      <p:pic>
        <p:nvPicPr>
          <p:cNvPr id="17" name="Picture 6"/>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66252" y="1038941"/>
            <a:ext cx="4263578" cy="3431459"/>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18" name="Picture 3"/>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959107" y="725675"/>
            <a:ext cx="3751803" cy="3194392"/>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24" name="Picture 4"/>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959108" y="3704858"/>
            <a:ext cx="3608712" cy="3144683"/>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25" name="TextBox 24"/>
          <p:cNvSpPr txBox="1"/>
          <p:nvPr/>
        </p:nvSpPr>
        <p:spPr>
          <a:xfrm>
            <a:off x="280445" y="4827196"/>
            <a:ext cx="4868161" cy="1477328"/>
          </a:xfrm>
          <a:prstGeom prst="rect">
            <a:avLst/>
          </a:prstGeom>
          <a:noFill/>
        </p:spPr>
        <p:txBody>
          <a:bodyPr wrap="square" rtlCol="0">
            <a:spAutoFit/>
          </a:bodyPr>
          <a:lstStyle/>
          <a:p>
            <a:r>
              <a:rPr lang="en-GB" b="1" u="sng" dirty="0" smtClean="0">
                <a:solidFill>
                  <a:srgbClr val="0066FF"/>
                </a:solidFill>
              </a:rPr>
              <a:t>Water Cooling (WTCO):</a:t>
            </a:r>
          </a:p>
          <a:p>
            <a:r>
              <a:rPr lang="en-GB" dirty="0" smtClean="0">
                <a:solidFill>
                  <a:srgbClr val="0066FF"/>
                </a:solidFill>
              </a:rPr>
              <a:t>1- Inlet/outlet manifold;</a:t>
            </a:r>
          </a:p>
          <a:p>
            <a:endParaRPr lang="en-GB" dirty="0">
              <a:solidFill>
                <a:srgbClr val="0066FF"/>
              </a:solidFill>
            </a:endParaRPr>
          </a:p>
          <a:p>
            <a:r>
              <a:rPr lang="en-GB" dirty="0">
                <a:solidFill>
                  <a:srgbClr val="0066FF"/>
                </a:solidFill>
              </a:rPr>
              <a:t>(All </a:t>
            </a:r>
            <a:r>
              <a:rPr lang="en-GB" dirty="0" smtClean="0">
                <a:solidFill>
                  <a:srgbClr val="0066FF"/>
                </a:solidFill>
              </a:rPr>
              <a:t>water hoses external to the modulator enclosure are </a:t>
            </a:r>
            <a:r>
              <a:rPr lang="en-GB" dirty="0">
                <a:solidFill>
                  <a:srgbClr val="0066FF"/>
                </a:solidFill>
              </a:rPr>
              <a:t>within </a:t>
            </a:r>
            <a:r>
              <a:rPr lang="en-GB" dirty="0" smtClean="0">
                <a:solidFill>
                  <a:srgbClr val="0066FF"/>
                </a:solidFill>
              </a:rPr>
              <a:t>WP16 </a:t>
            </a:r>
            <a:r>
              <a:rPr lang="en-GB" dirty="0">
                <a:solidFill>
                  <a:srgbClr val="0066FF"/>
                </a:solidFill>
              </a:rPr>
              <a:t>scope</a:t>
            </a:r>
            <a:r>
              <a:rPr lang="en-GB" dirty="0" smtClean="0">
                <a:solidFill>
                  <a:srgbClr val="0066FF"/>
                </a:solidFill>
              </a:rPr>
              <a:t>)</a:t>
            </a:r>
            <a:endParaRPr lang="en-GB" dirty="0">
              <a:solidFill>
                <a:srgbClr val="0066FF"/>
              </a:solidFill>
            </a:endParaRPr>
          </a:p>
        </p:txBody>
      </p:sp>
      <p:cxnSp>
        <p:nvCxnSpPr>
          <p:cNvPr id="26" name="Straight Arrow Connector 25"/>
          <p:cNvCxnSpPr/>
          <p:nvPr/>
        </p:nvCxnSpPr>
        <p:spPr>
          <a:xfrm flipV="1">
            <a:off x="2726884" y="2596278"/>
            <a:ext cx="2704712" cy="2680926"/>
          </a:xfrm>
          <a:prstGeom prst="straightConnector1">
            <a:avLst/>
          </a:prstGeom>
          <a:ln w="9525">
            <a:solidFill>
              <a:srgbClr val="0066FF"/>
            </a:solidFill>
            <a:tailEnd type="arrow"/>
          </a:ln>
        </p:spPr>
        <p:style>
          <a:lnRef idx="2">
            <a:schemeClr val="accent1"/>
          </a:lnRef>
          <a:fillRef idx="0">
            <a:schemeClr val="accent1"/>
          </a:fillRef>
          <a:effectRef idx="1">
            <a:schemeClr val="accent1"/>
          </a:effectRef>
          <a:fontRef idx="minor">
            <a:schemeClr val="tx1"/>
          </a:fontRef>
        </p:style>
      </p:cxnSp>
      <p:sp>
        <p:nvSpPr>
          <p:cNvPr id="27" name="TextBox 26"/>
          <p:cNvSpPr txBox="1"/>
          <p:nvPr/>
        </p:nvSpPr>
        <p:spPr>
          <a:xfrm>
            <a:off x="4368226" y="1717775"/>
            <a:ext cx="845091" cy="461665"/>
          </a:xfrm>
          <a:prstGeom prst="rect">
            <a:avLst/>
          </a:prstGeom>
          <a:noFill/>
        </p:spPr>
        <p:txBody>
          <a:bodyPr wrap="square" rtlCol="0">
            <a:spAutoFit/>
          </a:bodyPr>
          <a:lstStyle/>
          <a:p>
            <a:pPr algn="r"/>
            <a:r>
              <a:rPr lang="en-GB" sz="1200" dirty="0" smtClean="0">
                <a:solidFill>
                  <a:srgbClr val="FF0000"/>
                </a:solidFill>
              </a:rPr>
              <a:t>Water manifold</a:t>
            </a:r>
            <a:endParaRPr lang="en-GB" sz="1200" dirty="0">
              <a:solidFill>
                <a:srgbClr val="FF0000"/>
              </a:solidFill>
            </a:endParaRPr>
          </a:p>
        </p:txBody>
      </p:sp>
      <p:sp>
        <p:nvSpPr>
          <p:cNvPr id="28" name="TextBox 27"/>
          <p:cNvSpPr txBox="1"/>
          <p:nvPr/>
        </p:nvSpPr>
        <p:spPr>
          <a:xfrm>
            <a:off x="1459173" y="3750578"/>
            <a:ext cx="1225801" cy="276999"/>
          </a:xfrm>
          <a:prstGeom prst="rect">
            <a:avLst/>
          </a:prstGeom>
          <a:noFill/>
        </p:spPr>
        <p:txBody>
          <a:bodyPr wrap="square" rtlCol="0">
            <a:spAutoFit/>
          </a:bodyPr>
          <a:lstStyle/>
          <a:p>
            <a:pPr algn="ctr"/>
            <a:r>
              <a:rPr lang="en-GB" sz="1200" dirty="0" smtClean="0">
                <a:solidFill>
                  <a:srgbClr val="FF0000"/>
                </a:solidFill>
              </a:rPr>
              <a:t>Water manifold</a:t>
            </a:r>
            <a:endParaRPr lang="en-GB" sz="1200" dirty="0">
              <a:solidFill>
                <a:srgbClr val="FF0000"/>
              </a:solidFill>
            </a:endParaRPr>
          </a:p>
        </p:txBody>
      </p:sp>
      <p:cxnSp>
        <p:nvCxnSpPr>
          <p:cNvPr id="29" name="Straight Arrow Connector 28"/>
          <p:cNvCxnSpPr/>
          <p:nvPr/>
        </p:nvCxnSpPr>
        <p:spPr>
          <a:xfrm flipH="1" flipV="1">
            <a:off x="1844287" y="3585420"/>
            <a:ext cx="137506" cy="255060"/>
          </a:xfrm>
          <a:prstGeom prst="straightConnector1">
            <a:avLst/>
          </a:prstGeom>
          <a:ln w="9525">
            <a:solidFill>
              <a:srgbClr val="FF0000"/>
            </a:solidFill>
            <a:tailEnd type="arrow"/>
          </a:ln>
        </p:spPr>
        <p:style>
          <a:lnRef idx="2">
            <a:schemeClr val="accent1"/>
          </a:lnRef>
          <a:fillRef idx="0">
            <a:schemeClr val="accent1"/>
          </a:fillRef>
          <a:effectRef idx="1">
            <a:schemeClr val="accent1"/>
          </a:effectRef>
          <a:fontRef idx="minor">
            <a:schemeClr val="tx1"/>
          </a:fontRef>
        </p:style>
      </p:cxnSp>
      <p:sp>
        <p:nvSpPr>
          <p:cNvPr id="30" name="Rectangle 29"/>
          <p:cNvSpPr/>
          <p:nvPr/>
        </p:nvSpPr>
        <p:spPr>
          <a:xfrm>
            <a:off x="1733656" y="3528167"/>
            <a:ext cx="179384" cy="45719"/>
          </a:xfrm>
          <a:prstGeom prst="rect">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GB"/>
          </a:p>
        </p:txBody>
      </p:sp>
      <p:cxnSp>
        <p:nvCxnSpPr>
          <p:cNvPr id="31" name="Straight Arrow Connector 30"/>
          <p:cNvCxnSpPr/>
          <p:nvPr/>
        </p:nvCxnSpPr>
        <p:spPr>
          <a:xfrm>
            <a:off x="4959107" y="2114093"/>
            <a:ext cx="378999" cy="320601"/>
          </a:xfrm>
          <a:prstGeom prst="straightConnector1">
            <a:avLst/>
          </a:prstGeom>
          <a:ln w="9525">
            <a:solidFill>
              <a:srgbClr val="FF0000"/>
            </a:solidFill>
            <a:tailEnd type="arrow"/>
          </a:ln>
        </p:spPr>
        <p:style>
          <a:lnRef idx="2">
            <a:schemeClr val="accent1"/>
          </a:lnRef>
          <a:fillRef idx="0">
            <a:schemeClr val="accent1"/>
          </a:fillRef>
          <a:effectRef idx="1">
            <a:schemeClr val="accent1"/>
          </a:effectRef>
          <a:fontRef idx="minor">
            <a:schemeClr val="tx1"/>
          </a:fontRef>
        </p:style>
      </p:cxnSp>
      <p:cxnSp>
        <p:nvCxnSpPr>
          <p:cNvPr id="33" name="Straight Arrow Connector 32"/>
          <p:cNvCxnSpPr/>
          <p:nvPr/>
        </p:nvCxnSpPr>
        <p:spPr>
          <a:xfrm>
            <a:off x="5389858" y="2273111"/>
            <a:ext cx="0" cy="323166"/>
          </a:xfrm>
          <a:prstGeom prst="straightConnector1">
            <a:avLst/>
          </a:prstGeom>
          <a:ln>
            <a:tailEnd type="arrow"/>
          </a:ln>
        </p:spPr>
        <p:style>
          <a:lnRef idx="2">
            <a:schemeClr val="accent1"/>
          </a:lnRef>
          <a:fillRef idx="0">
            <a:schemeClr val="accent1"/>
          </a:fillRef>
          <a:effectRef idx="1">
            <a:schemeClr val="accent1"/>
          </a:effectRef>
          <a:fontRef idx="minor">
            <a:schemeClr val="tx1"/>
          </a:fontRef>
        </p:style>
      </p:cxnSp>
      <p:cxnSp>
        <p:nvCxnSpPr>
          <p:cNvPr id="34" name="Straight Arrow Connector 33"/>
          <p:cNvCxnSpPr/>
          <p:nvPr/>
        </p:nvCxnSpPr>
        <p:spPr>
          <a:xfrm flipV="1">
            <a:off x="5474522" y="2310244"/>
            <a:ext cx="0" cy="358228"/>
          </a:xfrm>
          <a:prstGeom prst="straightConnector1">
            <a:avLst/>
          </a:prstGeom>
          <a:ln>
            <a:solidFill>
              <a:srgbClr val="FF0000"/>
            </a:solidFill>
            <a:tailEnd type="arrow"/>
          </a:ln>
        </p:spPr>
        <p:style>
          <a:lnRef idx="2">
            <a:schemeClr val="accent1"/>
          </a:lnRef>
          <a:fillRef idx="0">
            <a:schemeClr val="accent1"/>
          </a:fillRef>
          <a:effectRef idx="1">
            <a:schemeClr val="accent1"/>
          </a:effectRef>
          <a:fontRef idx="minor">
            <a:schemeClr val="tx1"/>
          </a:fontRef>
        </p:style>
      </p:cxnSp>
      <p:sp>
        <p:nvSpPr>
          <p:cNvPr id="35" name="Rectangle 34"/>
          <p:cNvSpPr/>
          <p:nvPr/>
        </p:nvSpPr>
        <p:spPr>
          <a:xfrm>
            <a:off x="2359587" y="3528167"/>
            <a:ext cx="179384" cy="45719"/>
          </a:xfrm>
          <a:prstGeom prst="rect">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GB"/>
          </a:p>
        </p:txBody>
      </p:sp>
      <p:cxnSp>
        <p:nvCxnSpPr>
          <p:cNvPr id="36" name="Straight Arrow Connector 35"/>
          <p:cNvCxnSpPr/>
          <p:nvPr/>
        </p:nvCxnSpPr>
        <p:spPr>
          <a:xfrm flipV="1">
            <a:off x="2254140" y="3585420"/>
            <a:ext cx="195139" cy="255060"/>
          </a:xfrm>
          <a:prstGeom prst="straightConnector1">
            <a:avLst/>
          </a:prstGeom>
          <a:ln w="9525">
            <a:solidFill>
              <a:srgbClr val="FF0000"/>
            </a:solidFill>
            <a:tailEnd type="arrow"/>
          </a:ln>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1887210865"/>
      </p:ext>
    </p:extLst>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1"/>
          <p:cNvSpPr txBox="1">
            <a:spLocks/>
          </p:cNvSpPr>
          <p:nvPr/>
        </p:nvSpPr>
        <p:spPr>
          <a:xfrm>
            <a:off x="262467" y="272796"/>
            <a:ext cx="7069666" cy="768617"/>
          </a:xfrm>
          <a:prstGeom prst="rect">
            <a:avLst/>
          </a:prstGeom>
        </p:spPr>
        <p:txBody>
          <a:bodyPr vert="horz" lIns="91440" tIns="45720" rIns="91440" bIns="45720" rtlCol="0" anchor="ctr">
            <a:noAutofit/>
          </a:bodyPr>
          <a:lstStyle>
            <a:lvl1pPr algn="ctr" defTabSz="457200" rtl="0" eaLnBrk="1" latinLnBrk="0" hangingPunct="1">
              <a:spcBef>
                <a:spcPct val="0"/>
              </a:spcBef>
              <a:buNone/>
              <a:defRPr sz="4200" b="1" i="0" u="none" kern="1200">
                <a:solidFill>
                  <a:srgbClr val="006585"/>
                </a:solidFill>
                <a:latin typeface="Arial"/>
                <a:ea typeface="+mj-ea"/>
                <a:cs typeface="+mj-cs"/>
              </a:defRPr>
            </a:lvl1pPr>
          </a:lstStyle>
          <a:p>
            <a:pPr algn="l"/>
            <a:r>
              <a:rPr lang="en-US" sz="2500" dirty="0">
                <a:solidFill>
                  <a:schemeClr val="bg1"/>
                </a:solidFill>
                <a:latin typeface="Aharoni" panose="02010803020104030203" pitchFamily="2" charset="-79"/>
                <a:cs typeface="Aharoni" panose="02010803020104030203" pitchFamily="2" charset="-79"/>
              </a:rPr>
              <a:t>Position of the interface </a:t>
            </a:r>
            <a:r>
              <a:rPr lang="en-US" sz="2500" dirty="0" smtClean="0">
                <a:solidFill>
                  <a:schemeClr val="bg1"/>
                </a:solidFill>
                <a:latin typeface="Aharoni" panose="02010803020104030203" pitchFamily="2" charset="-79"/>
                <a:cs typeface="Aharoni" panose="02010803020104030203" pitchFamily="2" charset="-79"/>
              </a:rPr>
              <a:t>points in </a:t>
            </a:r>
            <a:r>
              <a:rPr lang="en-US" sz="2500" dirty="0">
                <a:solidFill>
                  <a:schemeClr val="bg1"/>
                </a:solidFill>
                <a:latin typeface="Aharoni" panose="02010803020104030203" pitchFamily="2" charset="-79"/>
                <a:cs typeface="Aharoni" panose="02010803020104030203" pitchFamily="2" charset="-79"/>
              </a:rPr>
              <a:t>the G02 gallery </a:t>
            </a:r>
            <a:r>
              <a:rPr lang="en-US" sz="2500" dirty="0" smtClean="0">
                <a:solidFill>
                  <a:schemeClr val="bg1"/>
                </a:solidFill>
                <a:latin typeface="Aharoni" panose="02010803020104030203" pitchFamily="2" charset="-79"/>
                <a:cs typeface="Aharoni" panose="02010803020104030203" pitchFamily="2" charset="-79"/>
              </a:rPr>
              <a:t>and in </a:t>
            </a:r>
            <a:r>
              <a:rPr lang="en-US" sz="2500" dirty="0">
                <a:solidFill>
                  <a:schemeClr val="bg1"/>
                </a:solidFill>
                <a:latin typeface="Aharoni" panose="02010803020104030203" pitchFamily="2" charset="-79"/>
                <a:cs typeface="Aharoni" panose="02010803020104030203" pitchFamily="2" charset="-79"/>
              </a:rPr>
              <a:t>the </a:t>
            </a:r>
            <a:r>
              <a:rPr lang="en-US" sz="2500" dirty="0" smtClean="0">
                <a:solidFill>
                  <a:schemeClr val="bg1"/>
                </a:solidFill>
                <a:latin typeface="Aharoni" panose="02010803020104030203" pitchFamily="2" charset="-79"/>
                <a:cs typeface="Aharoni" panose="02010803020104030203" pitchFamily="2" charset="-79"/>
              </a:rPr>
              <a:t>modulator</a:t>
            </a:r>
          </a:p>
        </p:txBody>
      </p:sp>
      <p:sp>
        <p:nvSpPr>
          <p:cNvPr id="13" name="Rectangle 9"/>
          <p:cNvSpPr>
            <a:spLocks noChangeArrowheads="1"/>
          </p:cNvSpPr>
          <p:nvPr/>
        </p:nvSpPr>
        <p:spPr bwMode="auto">
          <a:xfrm>
            <a:off x="0" y="0"/>
            <a:ext cx="91440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US"/>
          </a:p>
        </p:txBody>
      </p:sp>
      <p:sp>
        <p:nvSpPr>
          <p:cNvPr id="14" name="Rectangle 15"/>
          <p:cNvSpPr>
            <a:spLocks noChangeArrowheads="1"/>
          </p:cNvSpPr>
          <p:nvPr/>
        </p:nvSpPr>
        <p:spPr bwMode="auto">
          <a:xfrm>
            <a:off x="0" y="457200"/>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US"/>
          </a:p>
        </p:txBody>
      </p:sp>
      <p:sp>
        <p:nvSpPr>
          <p:cNvPr id="23" name="Rectangle 15"/>
          <p:cNvSpPr>
            <a:spLocks noChangeArrowheads="1"/>
          </p:cNvSpPr>
          <p:nvPr/>
        </p:nvSpPr>
        <p:spPr bwMode="auto">
          <a:xfrm>
            <a:off x="0" y="457200"/>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US"/>
          </a:p>
        </p:txBody>
      </p:sp>
      <p:pic>
        <p:nvPicPr>
          <p:cNvPr id="19" name="Picture 6"/>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96977" y="1038941"/>
            <a:ext cx="4263578" cy="3431459"/>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20" name="Picture 3"/>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889832" y="725675"/>
            <a:ext cx="3751803" cy="3194392"/>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21" name="Picture 4"/>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889833" y="3704858"/>
            <a:ext cx="3608712" cy="3144683"/>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22" name="TextBox 21"/>
          <p:cNvSpPr txBox="1"/>
          <p:nvPr/>
        </p:nvSpPr>
        <p:spPr>
          <a:xfrm>
            <a:off x="211170" y="4827196"/>
            <a:ext cx="4170244" cy="1200329"/>
          </a:xfrm>
          <a:prstGeom prst="rect">
            <a:avLst/>
          </a:prstGeom>
          <a:noFill/>
        </p:spPr>
        <p:txBody>
          <a:bodyPr wrap="none" rtlCol="0">
            <a:spAutoFit/>
          </a:bodyPr>
          <a:lstStyle/>
          <a:p>
            <a:r>
              <a:rPr lang="en-GB" b="1" u="sng" dirty="0" smtClean="0">
                <a:solidFill>
                  <a:srgbClr val="0066FF"/>
                </a:solidFill>
              </a:rPr>
              <a:t>RF cell Local Protection System (RF – LPS):</a:t>
            </a:r>
          </a:p>
          <a:p>
            <a:r>
              <a:rPr lang="en-GB" dirty="0" smtClean="0">
                <a:solidFill>
                  <a:srgbClr val="0066FF"/>
                </a:solidFill>
              </a:rPr>
              <a:t>1- Remote hard control cable;</a:t>
            </a:r>
          </a:p>
          <a:p>
            <a:endParaRPr lang="en-GB" dirty="0">
              <a:solidFill>
                <a:srgbClr val="0066FF"/>
              </a:solidFill>
            </a:endParaRPr>
          </a:p>
          <a:p>
            <a:r>
              <a:rPr lang="en-GB" dirty="0" smtClean="0">
                <a:solidFill>
                  <a:srgbClr val="0066FF"/>
                </a:solidFill>
              </a:rPr>
              <a:t>(this cable is under WP8 scope)</a:t>
            </a:r>
          </a:p>
        </p:txBody>
      </p:sp>
      <p:cxnSp>
        <p:nvCxnSpPr>
          <p:cNvPr id="37" name="Straight Arrow Connector 36"/>
          <p:cNvCxnSpPr/>
          <p:nvPr/>
        </p:nvCxnSpPr>
        <p:spPr>
          <a:xfrm flipV="1">
            <a:off x="4184073" y="4546600"/>
            <a:ext cx="1280779" cy="730602"/>
          </a:xfrm>
          <a:prstGeom prst="straightConnector1">
            <a:avLst/>
          </a:prstGeom>
          <a:ln w="9525">
            <a:solidFill>
              <a:srgbClr val="0066FF"/>
            </a:solidFill>
            <a:tailEnd type="arrow"/>
          </a:ln>
        </p:spPr>
        <p:style>
          <a:lnRef idx="2">
            <a:schemeClr val="accent1"/>
          </a:lnRef>
          <a:fillRef idx="0">
            <a:schemeClr val="accent1"/>
          </a:fillRef>
          <a:effectRef idx="1">
            <a:schemeClr val="accent1"/>
          </a:effectRef>
          <a:fontRef idx="minor">
            <a:schemeClr val="tx1"/>
          </a:fontRef>
        </p:style>
      </p:cxnSp>
      <p:sp>
        <p:nvSpPr>
          <p:cNvPr id="38" name="TextBox 37"/>
          <p:cNvSpPr txBox="1"/>
          <p:nvPr/>
        </p:nvSpPr>
        <p:spPr>
          <a:xfrm rot="854840">
            <a:off x="4348043" y="4205701"/>
            <a:ext cx="845091" cy="461665"/>
          </a:xfrm>
          <a:prstGeom prst="rect">
            <a:avLst/>
          </a:prstGeom>
          <a:noFill/>
        </p:spPr>
        <p:txBody>
          <a:bodyPr wrap="square" rtlCol="0">
            <a:spAutoFit/>
          </a:bodyPr>
          <a:lstStyle/>
          <a:p>
            <a:pPr algn="r"/>
            <a:r>
              <a:rPr lang="en-GB" sz="1200" dirty="0" smtClean="0">
                <a:solidFill>
                  <a:srgbClr val="FF0000"/>
                </a:solidFill>
              </a:rPr>
              <a:t>Controller crate</a:t>
            </a:r>
            <a:endParaRPr lang="en-GB" sz="1200" dirty="0">
              <a:solidFill>
                <a:srgbClr val="FF0000"/>
              </a:solidFill>
            </a:endParaRPr>
          </a:p>
        </p:txBody>
      </p:sp>
      <p:sp>
        <p:nvSpPr>
          <p:cNvPr id="39" name="TextBox 38"/>
          <p:cNvSpPr txBox="1"/>
          <p:nvPr/>
        </p:nvSpPr>
        <p:spPr>
          <a:xfrm>
            <a:off x="1806219" y="3730765"/>
            <a:ext cx="1186365" cy="276999"/>
          </a:xfrm>
          <a:prstGeom prst="rect">
            <a:avLst/>
          </a:prstGeom>
          <a:noFill/>
        </p:spPr>
        <p:txBody>
          <a:bodyPr wrap="square" rtlCol="0">
            <a:spAutoFit/>
          </a:bodyPr>
          <a:lstStyle/>
          <a:p>
            <a:pPr algn="r"/>
            <a:r>
              <a:rPr lang="en-GB" sz="1200" dirty="0" smtClean="0">
                <a:solidFill>
                  <a:srgbClr val="FF0000"/>
                </a:solidFill>
              </a:rPr>
              <a:t>Controller crate</a:t>
            </a:r>
            <a:endParaRPr lang="en-GB" sz="1200" dirty="0">
              <a:solidFill>
                <a:srgbClr val="FF0000"/>
              </a:solidFill>
            </a:endParaRPr>
          </a:p>
        </p:txBody>
      </p:sp>
      <p:cxnSp>
        <p:nvCxnSpPr>
          <p:cNvPr id="40" name="Straight Arrow Connector 39"/>
          <p:cNvCxnSpPr/>
          <p:nvPr/>
        </p:nvCxnSpPr>
        <p:spPr>
          <a:xfrm flipH="1" flipV="1">
            <a:off x="1900890" y="3510486"/>
            <a:ext cx="207280" cy="269133"/>
          </a:xfrm>
          <a:prstGeom prst="straightConnector1">
            <a:avLst/>
          </a:prstGeom>
          <a:ln w="9525">
            <a:solidFill>
              <a:srgbClr val="FF0000"/>
            </a:solidFill>
            <a:tailEnd type="arrow"/>
          </a:ln>
        </p:spPr>
        <p:style>
          <a:lnRef idx="2">
            <a:schemeClr val="accent1"/>
          </a:lnRef>
          <a:fillRef idx="0">
            <a:schemeClr val="accent1"/>
          </a:fillRef>
          <a:effectRef idx="1">
            <a:schemeClr val="accent1"/>
          </a:effectRef>
          <a:fontRef idx="minor">
            <a:schemeClr val="tx1"/>
          </a:fontRef>
        </p:style>
      </p:cxnSp>
      <p:cxnSp>
        <p:nvCxnSpPr>
          <p:cNvPr id="41" name="Straight Arrow Connector 40"/>
          <p:cNvCxnSpPr/>
          <p:nvPr/>
        </p:nvCxnSpPr>
        <p:spPr>
          <a:xfrm flipH="1" flipV="1">
            <a:off x="2516850" y="3523033"/>
            <a:ext cx="207280" cy="269133"/>
          </a:xfrm>
          <a:prstGeom prst="straightConnector1">
            <a:avLst/>
          </a:prstGeom>
          <a:ln w="9525">
            <a:solidFill>
              <a:srgbClr val="FF0000"/>
            </a:solidFill>
            <a:tailEnd type="arrow"/>
          </a:ln>
        </p:spPr>
        <p:style>
          <a:lnRef idx="2">
            <a:schemeClr val="accent1"/>
          </a:lnRef>
          <a:fillRef idx="0">
            <a:schemeClr val="accent1"/>
          </a:fillRef>
          <a:effectRef idx="1">
            <a:schemeClr val="accent1"/>
          </a:effectRef>
          <a:fontRef idx="minor">
            <a:schemeClr val="tx1"/>
          </a:fontRef>
        </p:style>
      </p:cxnSp>
      <p:sp>
        <p:nvSpPr>
          <p:cNvPr id="42" name="Rectangle 41"/>
          <p:cNvSpPr/>
          <p:nvPr/>
        </p:nvSpPr>
        <p:spPr>
          <a:xfrm>
            <a:off x="1811505" y="3444880"/>
            <a:ext cx="67734" cy="110067"/>
          </a:xfrm>
          <a:prstGeom prst="rect">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GB"/>
          </a:p>
        </p:txBody>
      </p:sp>
      <p:sp>
        <p:nvSpPr>
          <p:cNvPr id="43" name="Rectangle 42"/>
          <p:cNvSpPr/>
          <p:nvPr/>
        </p:nvSpPr>
        <p:spPr>
          <a:xfrm>
            <a:off x="2433258" y="3450166"/>
            <a:ext cx="67734" cy="110067"/>
          </a:xfrm>
          <a:prstGeom prst="rect">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GB"/>
          </a:p>
        </p:txBody>
      </p:sp>
    </p:spTree>
    <p:extLst>
      <p:ext uri="{BB962C8B-B14F-4D97-AF65-F5344CB8AC3E}">
        <p14:creationId xmlns:p14="http://schemas.microsoft.com/office/powerpoint/2010/main" val="2457295658"/>
      </p:ext>
    </p:extLst>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1"/>
          <p:cNvSpPr txBox="1">
            <a:spLocks/>
          </p:cNvSpPr>
          <p:nvPr/>
        </p:nvSpPr>
        <p:spPr>
          <a:xfrm>
            <a:off x="262467" y="272796"/>
            <a:ext cx="7069666" cy="768617"/>
          </a:xfrm>
          <a:prstGeom prst="rect">
            <a:avLst/>
          </a:prstGeom>
        </p:spPr>
        <p:txBody>
          <a:bodyPr vert="horz" lIns="91440" tIns="45720" rIns="91440" bIns="45720" rtlCol="0" anchor="ctr">
            <a:noAutofit/>
          </a:bodyPr>
          <a:lstStyle>
            <a:lvl1pPr algn="ctr" defTabSz="457200" rtl="0" eaLnBrk="1" latinLnBrk="0" hangingPunct="1">
              <a:spcBef>
                <a:spcPct val="0"/>
              </a:spcBef>
              <a:buNone/>
              <a:defRPr sz="4200" b="1" i="0" u="none" kern="1200">
                <a:solidFill>
                  <a:srgbClr val="006585"/>
                </a:solidFill>
                <a:latin typeface="Arial"/>
                <a:ea typeface="+mj-ea"/>
                <a:cs typeface="+mj-cs"/>
              </a:defRPr>
            </a:lvl1pPr>
          </a:lstStyle>
          <a:p>
            <a:pPr algn="l"/>
            <a:r>
              <a:rPr lang="en-US" sz="2500" dirty="0">
                <a:solidFill>
                  <a:schemeClr val="bg1"/>
                </a:solidFill>
                <a:latin typeface="Aharoni" panose="02010803020104030203" pitchFamily="2" charset="-79"/>
                <a:cs typeface="Aharoni" panose="02010803020104030203" pitchFamily="2" charset="-79"/>
              </a:rPr>
              <a:t>Position of the interface </a:t>
            </a:r>
            <a:r>
              <a:rPr lang="en-US" sz="2500" dirty="0" smtClean="0">
                <a:solidFill>
                  <a:schemeClr val="bg1"/>
                </a:solidFill>
                <a:latin typeface="Aharoni" panose="02010803020104030203" pitchFamily="2" charset="-79"/>
                <a:cs typeface="Aharoni" panose="02010803020104030203" pitchFamily="2" charset="-79"/>
              </a:rPr>
              <a:t>points in </a:t>
            </a:r>
            <a:r>
              <a:rPr lang="en-US" sz="2500" dirty="0">
                <a:solidFill>
                  <a:schemeClr val="bg1"/>
                </a:solidFill>
                <a:latin typeface="Aharoni" panose="02010803020104030203" pitchFamily="2" charset="-79"/>
                <a:cs typeface="Aharoni" panose="02010803020104030203" pitchFamily="2" charset="-79"/>
              </a:rPr>
              <a:t>the G02 gallery </a:t>
            </a:r>
            <a:r>
              <a:rPr lang="en-US" sz="2500" dirty="0" smtClean="0">
                <a:solidFill>
                  <a:schemeClr val="bg1"/>
                </a:solidFill>
                <a:latin typeface="Aharoni" panose="02010803020104030203" pitchFamily="2" charset="-79"/>
                <a:cs typeface="Aharoni" panose="02010803020104030203" pitchFamily="2" charset="-79"/>
              </a:rPr>
              <a:t>and in </a:t>
            </a:r>
            <a:r>
              <a:rPr lang="en-US" sz="2500" dirty="0">
                <a:solidFill>
                  <a:schemeClr val="bg1"/>
                </a:solidFill>
                <a:latin typeface="Aharoni" panose="02010803020104030203" pitchFamily="2" charset="-79"/>
                <a:cs typeface="Aharoni" panose="02010803020104030203" pitchFamily="2" charset="-79"/>
              </a:rPr>
              <a:t>the </a:t>
            </a:r>
            <a:r>
              <a:rPr lang="en-US" sz="2500" dirty="0" smtClean="0">
                <a:solidFill>
                  <a:schemeClr val="bg1"/>
                </a:solidFill>
                <a:latin typeface="Aharoni" panose="02010803020104030203" pitchFamily="2" charset="-79"/>
                <a:cs typeface="Aharoni" panose="02010803020104030203" pitchFamily="2" charset="-79"/>
              </a:rPr>
              <a:t>modulator</a:t>
            </a:r>
          </a:p>
        </p:txBody>
      </p:sp>
      <p:sp>
        <p:nvSpPr>
          <p:cNvPr id="13" name="Rectangle 9"/>
          <p:cNvSpPr>
            <a:spLocks noChangeArrowheads="1"/>
          </p:cNvSpPr>
          <p:nvPr/>
        </p:nvSpPr>
        <p:spPr bwMode="auto">
          <a:xfrm>
            <a:off x="0" y="0"/>
            <a:ext cx="91440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US"/>
          </a:p>
        </p:txBody>
      </p:sp>
      <p:sp>
        <p:nvSpPr>
          <p:cNvPr id="14" name="Rectangle 15"/>
          <p:cNvSpPr>
            <a:spLocks noChangeArrowheads="1"/>
          </p:cNvSpPr>
          <p:nvPr/>
        </p:nvSpPr>
        <p:spPr bwMode="auto">
          <a:xfrm>
            <a:off x="0" y="457200"/>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US"/>
          </a:p>
        </p:txBody>
      </p:sp>
      <p:sp>
        <p:nvSpPr>
          <p:cNvPr id="23" name="Rectangle 15"/>
          <p:cNvSpPr>
            <a:spLocks noChangeArrowheads="1"/>
          </p:cNvSpPr>
          <p:nvPr/>
        </p:nvSpPr>
        <p:spPr bwMode="auto">
          <a:xfrm>
            <a:off x="0" y="457200"/>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US"/>
          </a:p>
        </p:txBody>
      </p:sp>
      <p:pic>
        <p:nvPicPr>
          <p:cNvPr id="6" name="Picture 6"/>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8" y="1038941"/>
            <a:ext cx="4263578" cy="3431459"/>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8" name="Picture 3"/>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792847" y="725675"/>
            <a:ext cx="3751803" cy="3194392"/>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9" name="Picture 4"/>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792848" y="3704858"/>
            <a:ext cx="3608712" cy="3144683"/>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10" name="TextBox 9"/>
          <p:cNvSpPr txBox="1"/>
          <p:nvPr/>
        </p:nvSpPr>
        <p:spPr>
          <a:xfrm>
            <a:off x="114185" y="4827196"/>
            <a:ext cx="3383619" cy="1200329"/>
          </a:xfrm>
          <a:prstGeom prst="rect">
            <a:avLst/>
          </a:prstGeom>
          <a:noFill/>
        </p:spPr>
        <p:txBody>
          <a:bodyPr wrap="none" rtlCol="0">
            <a:spAutoFit/>
          </a:bodyPr>
          <a:lstStyle/>
          <a:p>
            <a:r>
              <a:rPr lang="en-GB" b="1" u="sng" dirty="0" smtClean="0">
                <a:solidFill>
                  <a:srgbClr val="0066FF"/>
                </a:solidFill>
              </a:rPr>
              <a:t>Personal Safety System (PSS):</a:t>
            </a:r>
          </a:p>
          <a:p>
            <a:r>
              <a:rPr lang="en-GB" dirty="0" smtClean="0">
                <a:solidFill>
                  <a:srgbClr val="0066FF"/>
                </a:solidFill>
              </a:rPr>
              <a:t>1- PSS control cable;</a:t>
            </a:r>
          </a:p>
          <a:p>
            <a:endParaRPr lang="en-GB" dirty="0">
              <a:solidFill>
                <a:srgbClr val="0066FF"/>
              </a:solidFill>
            </a:endParaRPr>
          </a:p>
          <a:p>
            <a:r>
              <a:rPr lang="en-GB" dirty="0">
                <a:solidFill>
                  <a:srgbClr val="0066FF"/>
                </a:solidFill>
              </a:rPr>
              <a:t>(this cable is under ICS/PSS scope</a:t>
            </a:r>
            <a:r>
              <a:rPr lang="en-GB" dirty="0" smtClean="0">
                <a:solidFill>
                  <a:srgbClr val="0066FF"/>
                </a:solidFill>
              </a:rPr>
              <a:t>)</a:t>
            </a:r>
            <a:endParaRPr lang="en-GB" dirty="0">
              <a:solidFill>
                <a:srgbClr val="0066FF"/>
              </a:solidFill>
            </a:endParaRPr>
          </a:p>
        </p:txBody>
      </p:sp>
      <p:cxnSp>
        <p:nvCxnSpPr>
          <p:cNvPr id="11" name="Straight Arrow Connector 10"/>
          <p:cNvCxnSpPr/>
          <p:nvPr/>
        </p:nvCxnSpPr>
        <p:spPr>
          <a:xfrm flipV="1">
            <a:off x="2199949" y="4869160"/>
            <a:ext cx="5505279" cy="408042"/>
          </a:xfrm>
          <a:prstGeom prst="straightConnector1">
            <a:avLst/>
          </a:prstGeom>
          <a:ln w="9525">
            <a:solidFill>
              <a:srgbClr val="0066FF"/>
            </a:solidFill>
            <a:tailEnd type="arrow"/>
          </a:ln>
        </p:spPr>
        <p:style>
          <a:lnRef idx="2">
            <a:schemeClr val="accent1"/>
          </a:lnRef>
          <a:fillRef idx="0">
            <a:schemeClr val="accent1"/>
          </a:fillRef>
          <a:effectRef idx="1">
            <a:schemeClr val="accent1"/>
          </a:effectRef>
          <a:fontRef idx="minor">
            <a:schemeClr val="tx1"/>
          </a:fontRef>
        </p:style>
      </p:cxnSp>
      <p:sp>
        <p:nvSpPr>
          <p:cNvPr id="12" name="TextBox 11"/>
          <p:cNvSpPr txBox="1"/>
          <p:nvPr/>
        </p:nvSpPr>
        <p:spPr>
          <a:xfrm>
            <a:off x="8255779" y="5626381"/>
            <a:ext cx="845091" cy="646331"/>
          </a:xfrm>
          <a:prstGeom prst="rect">
            <a:avLst/>
          </a:prstGeom>
          <a:noFill/>
        </p:spPr>
        <p:txBody>
          <a:bodyPr wrap="square" rtlCol="0">
            <a:spAutoFit/>
          </a:bodyPr>
          <a:lstStyle/>
          <a:p>
            <a:pPr algn="r"/>
            <a:r>
              <a:rPr lang="en-GB" sz="1200" dirty="0" smtClean="0">
                <a:solidFill>
                  <a:srgbClr val="FF0000"/>
                </a:solidFill>
              </a:rPr>
              <a:t>PSS </a:t>
            </a:r>
            <a:r>
              <a:rPr lang="en-GB" sz="1200" dirty="0" err="1" smtClean="0">
                <a:solidFill>
                  <a:srgbClr val="FF0000"/>
                </a:solidFill>
              </a:rPr>
              <a:t>contactorbox</a:t>
            </a:r>
            <a:endParaRPr lang="en-GB" sz="1200" dirty="0">
              <a:solidFill>
                <a:srgbClr val="FF0000"/>
              </a:solidFill>
            </a:endParaRPr>
          </a:p>
        </p:txBody>
      </p:sp>
      <p:sp>
        <p:nvSpPr>
          <p:cNvPr id="15" name="TextBox 14"/>
          <p:cNvSpPr txBox="1"/>
          <p:nvPr/>
        </p:nvSpPr>
        <p:spPr>
          <a:xfrm>
            <a:off x="1567396" y="1853675"/>
            <a:ext cx="910235" cy="646331"/>
          </a:xfrm>
          <a:prstGeom prst="rect">
            <a:avLst/>
          </a:prstGeom>
          <a:noFill/>
        </p:spPr>
        <p:txBody>
          <a:bodyPr wrap="square" rtlCol="0">
            <a:spAutoFit/>
          </a:bodyPr>
          <a:lstStyle/>
          <a:p>
            <a:pPr algn="ctr"/>
            <a:r>
              <a:rPr lang="en-GB" sz="1200" dirty="0" smtClean="0">
                <a:solidFill>
                  <a:srgbClr val="FF0000"/>
                </a:solidFill>
              </a:rPr>
              <a:t>PSS contactor box</a:t>
            </a:r>
            <a:endParaRPr lang="en-GB" sz="1200" dirty="0">
              <a:solidFill>
                <a:srgbClr val="FF0000"/>
              </a:solidFill>
            </a:endParaRPr>
          </a:p>
        </p:txBody>
      </p:sp>
      <p:cxnSp>
        <p:nvCxnSpPr>
          <p:cNvPr id="16" name="Straight Arrow Connector 15"/>
          <p:cNvCxnSpPr/>
          <p:nvPr/>
        </p:nvCxnSpPr>
        <p:spPr>
          <a:xfrm flipH="1">
            <a:off x="1728331" y="2272420"/>
            <a:ext cx="137506" cy="459390"/>
          </a:xfrm>
          <a:prstGeom prst="straightConnector1">
            <a:avLst/>
          </a:prstGeom>
          <a:ln w="9525">
            <a:solidFill>
              <a:srgbClr val="FF0000"/>
            </a:solidFill>
            <a:tailEnd type="arrow"/>
          </a:ln>
        </p:spPr>
        <p:style>
          <a:lnRef idx="2">
            <a:schemeClr val="accent1"/>
          </a:lnRef>
          <a:fillRef idx="0">
            <a:schemeClr val="accent1"/>
          </a:fillRef>
          <a:effectRef idx="1">
            <a:schemeClr val="accent1"/>
          </a:effectRef>
          <a:fontRef idx="minor">
            <a:schemeClr val="tx1"/>
          </a:fontRef>
        </p:style>
      </p:cxnSp>
      <p:sp>
        <p:nvSpPr>
          <p:cNvPr id="17" name="Rectangle 16"/>
          <p:cNvSpPr/>
          <p:nvPr/>
        </p:nvSpPr>
        <p:spPr>
          <a:xfrm>
            <a:off x="1694463" y="2735688"/>
            <a:ext cx="67734" cy="45719"/>
          </a:xfrm>
          <a:prstGeom prst="rect">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GB"/>
          </a:p>
        </p:txBody>
      </p:sp>
      <p:cxnSp>
        <p:nvCxnSpPr>
          <p:cNvPr id="18" name="Straight Arrow Connector 17"/>
          <p:cNvCxnSpPr/>
          <p:nvPr/>
        </p:nvCxnSpPr>
        <p:spPr>
          <a:xfrm flipH="1" flipV="1">
            <a:off x="7753256" y="5020966"/>
            <a:ext cx="864533" cy="758732"/>
          </a:xfrm>
          <a:prstGeom prst="straightConnector1">
            <a:avLst/>
          </a:prstGeom>
          <a:ln w="9525">
            <a:solidFill>
              <a:srgbClr val="FF0000"/>
            </a:solidFill>
            <a:tailEnd type="arrow"/>
          </a:ln>
        </p:spPr>
        <p:style>
          <a:lnRef idx="2">
            <a:schemeClr val="accent1"/>
          </a:lnRef>
          <a:fillRef idx="0">
            <a:schemeClr val="accent1"/>
          </a:fillRef>
          <a:effectRef idx="1">
            <a:schemeClr val="accent1"/>
          </a:effectRef>
          <a:fontRef idx="minor">
            <a:schemeClr val="tx1"/>
          </a:fontRef>
        </p:style>
      </p:cxnSp>
      <p:sp>
        <p:nvSpPr>
          <p:cNvPr id="19" name="Rectangle 18"/>
          <p:cNvSpPr/>
          <p:nvPr/>
        </p:nvSpPr>
        <p:spPr>
          <a:xfrm>
            <a:off x="2317643" y="2731810"/>
            <a:ext cx="67734" cy="45719"/>
          </a:xfrm>
          <a:prstGeom prst="rect">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GB"/>
          </a:p>
        </p:txBody>
      </p:sp>
      <p:cxnSp>
        <p:nvCxnSpPr>
          <p:cNvPr id="20" name="Straight Arrow Connector 19"/>
          <p:cNvCxnSpPr/>
          <p:nvPr/>
        </p:nvCxnSpPr>
        <p:spPr>
          <a:xfrm>
            <a:off x="2166796" y="2270311"/>
            <a:ext cx="184714" cy="459390"/>
          </a:xfrm>
          <a:prstGeom prst="straightConnector1">
            <a:avLst/>
          </a:prstGeom>
          <a:ln w="9525">
            <a:solidFill>
              <a:srgbClr val="FF0000"/>
            </a:solidFill>
            <a:tailEnd type="arrow"/>
          </a:ln>
        </p:spPr>
        <p:style>
          <a:lnRef idx="2">
            <a:schemeClr val="accent1"/>
          </a:lnRef>
          <a:fillRef idx="0">
            <a:schemeClr val="accent1"/>
          </a:fillRef>
          <a:effectRef idx="1">
            <a:schemeClr val="accent1"/>
          </a:effectRef>
          <a:fontRef idx="minor">
            <a:schemeClr val="tx1"/>
          </a:fontRef>
        </p:style>
      </p:cxnSp>
    </p:spTree>
    <p:extLst>
      <p:ext uri="{BB962C8B-B14F-4D97-AF65-F5344CB8AC3E}">
        <p14:creationId xmlns:p14="http://schemas.microsoft.com/office/powerpoint/2010/main" val="2943261986"/>
      </p:ext>
    </p:extLst>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itle 1"/>
          <p:cNvSpPr txBox="1">
            <a:spLocks/>
          </p:cNvSpPr>
          <p:nvPr/>
        </p:nvSpPr>
        <p:spPr>
          <a:xfrm>
            <a:off x="262467" y="272796"/>
            <a:ext cx="7069666" cy="768617"/>
          </a:xfrm>
          <a:prstGeom prst="rect">
            <a:avLst/>
          </a:prstGeom>
        </p:spPr>
        <p:txBody>
          <a:bodyPr vert="horz" lIns="91440" tIns="45720" rIns="91440" bIns="45720" rtlCol="0" anchor="ctr">
            <a:noAutofit/>
          </a:bodyPr>
          <a:lstStyle>
            <a:lvl1pPr algn="ctr" defTabSz="457200" rtl="0" eaLnBrk="1" latinLnBrk="0" hangingPunct="1">
              <a:spcBef>
                <a:spcPct val="0"/>
              </a:spcBef>
              <a:buNone/>
              <a:defRPr sz="4200" b="1" i="0" u="none" kern="1200">
                <a:solidFill>
                  <a:srgbClr val="006585"/>
                </a:solidFill>
                <a:latin typeface="Arial"/>
                <a:ea typeface="+mj-ea"/>
                <a:cs typeface="+mj-cs"/>
              </a:defRPr>
            </a:lvl1pPr>
          </a:lstStyle>
          <a:p>
            <a:pPr algn="l"/>
            <a:r>
              <a:rPr lang="en-US" sz="2500" dirty="0">
                <a:solidFill>
                  <a:schemeClr val="bg1"/>
                </a:solidFill>
                <a:latin typeface="Aharoni" panose="02010803020104030203" pitchFamily="2" charset="-79"/>
                <a:cs typeface="Aharoni" panose="02010803020104030203" pitchFamily="2" charset="-79"/>
              </a:rPr>
              <a:t>Position of the interface </a:t>
            </a:r>
            <a:r>
              <a:rPr lang="en-US" sz="2500" dirty="0" smtClean="0">
                <a:solidFill>
                  <a:schemeClr val="bg1"/>
                </a:solidFill>
                <a:latin typeface="Aharoni" panose="02010803020104030203" pitchFamily="2" charset="-79"/>
                <a:cs typeface="Aharoni" panose="02010803020104030203" pitchFamily="2" charset="-79"/>
              </a:rPr>
              <a:t>points in </a:t>
            </a:r>
            <a:r>
              <a:rPr lang="en-US" sz="2500" dirty="0">
                <a:solidFill>
                  <a:schemeClr val="bg1"/>
                </a:solidFill>
                <a:latin typeface="Aharoni" panose="02010803020104030203" pitchFamily="2" charset="-79"/>
                <a:cs typeface="Aharoni" panose="02010803020104030203" pitchFamily="2" charset="-79"/>
              </a:rPr>
              <a:t>the G02 gallery </a:t>
            </a:r>
            <a:r>
              <a:rPr lang="en-US" sz="2500" dirty="0" smtClean="0">
                <a:solidFill>
                  <a:schemeClr val="bg1"/>
                </a:solidFill>
                <a:latin typeface="Aharoni" panose="02010803020104030203" pitchFamily="2" charset="-79"/>
                <a:cs typeface="Aharoni" panose="02010803020104030203" pitchFamily="2" charset="-79"/>
              </a:rPr>
              <a:t>and in </a:t>
            </a:r>
            <a:r>
              <a:rPr lang="en-US" sz="2500" dirty="0">
                <a:solidFill>
                  <a:schemeClr val="bg1"/>
                </a:solidFill>
                <a:latin typeface="Aharoni" panose="02010803020104030203" pitchFamily="2" charset="-79"/>
                <a:cs typeface="Aharoni" panose="02010803020104030203" pitchFamily="2" charset="-79"/>
              </a:rPr>
              <a:t>the </a:t>
            </a:r>
            <a:r>
              <a:rPr lang="en-US" sz="2500" dirty="0" smtClean="0">
                <a:solidFill>
                  <a:schemeClr val="bg1"/>
                </a:solidFill>
                <a:latin typeface="Aharoni" panose="02010803020104030203" pitchFamily="2" charset="-79"/>
                <a:cs typeface="Aharoni" panose="02010803020104030203" pitchFamily="2" charset="-79"/>
              </a:rPr>
              <a:t>modulator</a:t>
            </a:r>
          </a:p>
        </p:txBody>
      </p:sp>
      <p:sp>
        <p:nvSpPr>
          <p:cNvPr id="13" name="Rectangle 9"/>
          <p:cNvSpPr>
            <a:spLocks noChangeArrowheads="1"/>
          </p:cNvSpPr>
          <p:nvPr/>
        </p:nvSpPr>
        <p:spPr bwMode="auto">
          <a:xfrm>
            <a:off x="0" y="0"/>
            <a:ext cx="91440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US"/>
          </a:p>
        </p:txBody>
      </p:sp>
      <p:sp>
        <p:nvSpPr>
          <p:cNvPr id="14" name="Rectangle 15"/>
          <p:cNvSpPr>
            <a:spLocks noChangeArrowheads="1"/>
          </p:cNvSpPr>
          <p:nvPr/>
        </p:nvSpPr>
        <p:spPr bwMode="auto">
          <a:xfrm>
            <a:off x="0" y="457200"/>
            <a:ext cx="9144000" cy="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none" lIns="91440" tIns="45720" rIns="91440" bIns="45720" numCol="1" anchor="ctr" anchorCtr="0" compatLnSpc="1">
            <a:prstTxWarp prst="textNoShape">
              <a:avLst/>
            </a:prstTxWarp>
            <a:spAutoFit/>
          </a:bodyPr>
          <a:lstStyle/>
          <a:p>
            <a:endParaRPr lang="en-US"/>
          </a:p>
        </p:txBody>
      </p:sp>
      <p:pic>
        <p:nvPicPr>
          <p:cNvPr id="8" name="Picture 6"/>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74037" y="1047400"/>
            <a:ext cx="4263578" cy="3431459"/>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9" name="Picture 3"/>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166892" y="734134"/>
            <a:ext cx="3751803" cy="3194392"/>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pic>
        <p:nvPicPr>
          <p:cNvPr id="10" name="Picture 4"/>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5166893" y="3713317"/>
            <a:ext cx="3608712" cy="3144683"/>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
        <p:nvSpPr>
          <p:cNvPr id="11" name="TextBox 10"/>
          <p:cNvSpPr txBox="1"/>
          <p:nvPr/>
        </p:nvSpPr>
        <p:spPr>
          <a:xfrm>
            <a:off x="324940" y="4835655"/>
            <a:ext cx="3395353" cy="1477328"/>
          </a:xfrm>
          <a:prstGeom prst="rect">
            <a:avLst/>
          </a:prstGeom>
          <a:noFill/>
        </p:spPr>
        <p:txBody>
          <a:bodyPr wrap="none" rtlCol="0">
            <a:spAutoFit/>
          </a:bodyPr>
          <a:lstStyle/>
          <a:p>
            <a:r>
              <a:rPr lang="en-GB" b="1" u="sng" dirty="0" smtClean="0">
                <a:solidFill>
                  <a:srgbClr val="0066FF"/>
                </a:solidFill>
              </a:rPr>
              <a:t>ICS:</a:t>
            </a:r>
          </a:p>
          <a:p>
            <a:r>
              <a:rPr lang="en-GB" dirty="0" smtClean="0">
                <a:solidFill>
                  <a:srgbClr val="0066FF"/>
                </a:solidFill>
              </a:rPr>
              <a:t>1- Ethernet remote fieldbus cable;</a:t>
            </a:r>
          </a:p>
          <a:p>
            <a:r>
              <a:rPr lang="en-GB" dirty="0" smtClean="0">
                <a:solidFill>
                  <a:srgbClr val="0066FF"/>
                </a:solidFill>
              </a:rPr>
              <a:t>2- External pulse trigger cable;</a:t>
            </a:r>
          </a:p>
          <a:p>
            <a:endParaRPr lang="en-GB" dirty="0" smtClean="0">
              <a:solidFill>
                <a:srgbClr val="0066FF"/>
              </a:solidFill>
            </a:endParaRPr>
          </a:p>
          <a:p>
            <a:r>
              <a:rPr lang="en-GB" dirty="0" smtClean="0">
                <a:solidFill>
                  <a:srgbClr val="0066FF"/>
                </a:solidFill>
              </a:rPr>
              <a:t>(both cables are within ICS scope)</a:t>
            </a:r>
            <a:endParaRPr lang="en-GB" dirty="0">
              <a:solidFill>
                <a:srgbClr val="0066FF"/>
              </a:solidFill>
            </a:endParaRPr>
          </a:p>
        </p:txBody>
      </p:sp>
      <p:cxnSp>
        <p:nvCxnSpPr>
          <p:cNvPr id="12" name="Straight Arrow Connector 11"/>
          <p:cNvCxnSpPr/>
          <p:nvPr/>
        </p:nvCxnSpPr>
        <p:spPr>
          <a:xfrm flipV="1">
            <a:off x="3635896" y="4555060"/>
            <a:ext cx="2106016" cy="746148"/>
          </a:xfrm>
          <a:prstGeom prst="straightConnector1">
            <a:avLst/>
          </a:prstGeom>
          <a:ln w="9525">
            <a:solidFill>
              <a:srgbClr val="0066FF"/>
            </a:solidFill>
            <a:tailEnd type="arrow"/>
          </a:ln>
        </p:spPr>
        <p:style>
          <a:lnRef idx="2">
            <a:schemeClr val="accent1"/>
          </a:lnRef>
          <a:fillRef idx="0">
            <a:schemeClr val="accent1"/>
          </a:fillRef>
          <a:effectRef idx="1">
            <a:schemeClr val="accent1"/>
          </a:effectRef>
          <a:fontRef idx="minor">
            <a:schemeClr val="tx1"/>
          </a:fontRef>
        </p:style>
      </p:cxnSp>
      <p:sp>
        <p:nvSpPr>
          <p:cNvPr id="15" name="TextBox 14"/>
          <p:cNvSpPr txBox="1"/>
          <p:nvPr/>
        </p:nvSpPr>
        <p:spPr>
          <a:xfrm rot="854840">
            <a:off x="4625103" y="4214160"/>
            <a:ext cx="845091" cy="461665"/>
          </a:xfrm>
          <a:prstGeom prst="rect">
            <a:avLst/>
          </a:prstGeom>
          <a:noFill/>
        </p:spPr>
        <p:txBody>
          <a:bodyPr wrap="square" rtlCol="0">
            <a:spAutoFit/>
          </a:bodyPr>
          <a:lstStyle/>
          <a:p>
            <a:pPr algn="r"/>
            <a:r>
              <a:rPr lang="en-GB" sz="1200" dirty="0" smtClean="0">
                <a:solidFill>
                  <a:srgbClr val="FF0000"/>
                </a:solidFill>
              </a:rPr>
              <a:t>Controller crate</a:t>
            </a:r>
            <a:endParaRPr lang="en-GB" sz="1200" dirty="0">
              <a:solidFill>
                <a:srgbClr val="FF0000"/>
              </a:solidFill>
            </a:endParaRPr>
          </a:p>
        </p:txBody>
      </p:sp>
      <p:cxnSp>
        <p:nvCxnSpPr>
          <p:cNvPr id="17" name="Straight Arrow Connector 16"/>
          <p:cNvCxnSpPr/>
          <p:nvPr/>
        </p:nvCxnSpPr>
        <p:spPr>
          <a:xfrm flipV="1">
            <a:off x="3347864" y="4772721"/>
            <a:ext cx="2394048" cy="816519"/>
          </a:xfrm>
          <a:prstGeom prst="straightConnector1">
            <a:avLst/>
          </a:prstGeom>
          <a:ln w="9525">
            <a:solidFill>
              <a:srgbClr val="0066FF"/>
            </a:solidFill>
            <a:tailEnd type="arrow"/>
          </a:ln>
        </p:spPr>
        <p:style>
          <a:lnRef idx="2">
            <a:schemeClr val="accent1"/>
          </a:lnRef>
          <a:fillRef idx="0">
            <a:schemeClr val="accent1"/>
          </a:fillRef>
          <a:effectRef idx="1">
            <a:schemeClr val="accent1"/>
          </a:effectRef>
          <a:fontRef idx="minor">
            <a:schemeClr val="tx1"/>
          </a:fontRef>
        </p:style>
      </p:cxnSp>
      <p:sp>
        <p:nvSpPr>
          <p:cNvPr id="18" name="TextBox 17"/>
          <p:cNvSpPr txBox="1"/>
          <p:nvPr/>
        </p:nvSpPr>
        <p:spPr>
          <a:xfrm>
            <a:off x="2083279" y="3739224"/>
            <a:ext cx="1186365" cy="276999"/>
          </a:xfrm>
          <a:prstGeom prst="rect">
            <a:avLst/>
          </a:prstGeom>
          <a:noFill/>
        </p:spPr>
        <p:txBody>
          <a:bodyPr wrap="square" rtlCol="0">
            <a:spAutoFit/>
          </a:bodyPr>
          <a:lstStyle/>
          <a:p>
            <a:pPr algn="r"/>
            <a:r>
              <a:rPr lang="en-GB" sz="1200" dirty="0" smtClean="0">
                <a:solidFill>
                  <a:srgbClr val="FF0000"/>
                </a:solidFill>
              </a:rPr>
              <a:t>Controller crate</a:t>
            </a:r>
            <a:endParaRPr lang="en-GB" sz="1200" dirty="0">
              <a:solidFill>
                <a:srgbClr val="FF0000"/>
              </a:solidFill>
            </a:endParaRPr>
          </a:p>
        </p:txBody>
      </p:sp>
      <p:cxnSp>
        <p:nvCxnSpPr>
          <p:cNvPr id="19" name="Straight Arrow Connector 18"/>
          <p:cNvCxnSpPr/>
          <p:nvPr/>
        </p:nvCxnSpPr>
        <p:spPr>
          <a:xfrm flipH="1" flipV="1">
            <a:off x="2177950" y="3518945"/>
            <a:ext cx="207280" cy="269133"/>
          </a:xfrm>
          <a:prstGeom prst="straightConnector1">
            <a:avLst/>
          </a:prstGeom>
          <a:ln w="9525">
            <a:solidFill>
              <a:srgbClr val="FF0000"/>
            </a:solidFill>
            <a:tailEnd type="arrow"/>
          </a:ln>
        </p:spPr>
        <p:style>
          <a:lnRef idx="2">
            <a:schemeClr val="accent1"/>
          </a:lnRef>
          <a:fillRef idx="0">
            <a:schemeClr val="accent1"/>
          </a:fillRef>
          <a:effectRef idx="1">
            <a:schemeClr val="accent1"/>
          </a:effectRef>
          <a:fontRef idx="minor">
            <a:schemeClr val="tx1"/>
          </a:fontRef>
        </p:style>
      </p:cxnSp>
      <p:cxnSp>
        <p:nvCxnSpPr>
          <p:cNvPr id="20" name="Straight Arrow Connector 19"/>
          <p:cNvCxnSpPr/>
          <p:nvPr/>
        </p:nvCxnSpPr>
        <p:spPr>
          <a:xfrm flipH="1" flipV="1">
            <a:off x="2793910" y="3531492"/>
            <a:ext cx="207280" cy="269133"/>
          </a:xfrm>
          <a:prstGeom prst="straightConnector1">
            <a:avLst/>
          </a:prstGeom>
          <a:ln w="9525">
            <a:solidFill>
              <a:srgbClr val="FF0000"/>
            </a:solidFill>
            <a:tailEnd type="arrow"/>
          </a:ln>
        </p:spPr>
        <p:style>
          <a:lnRef idx="2">
            <a:schemeClr val="accent1"/>
          </a:lnRef>
          <a:fillRef idx="0">
            <a:schemeClr val="accent1"/>
          </a:fillRef>
          <a:effectRef idx="1">
            <a:schemeClr val="accent1"/>
          </a:effectRef>
          <a:fontRef idx="minor">
            <a:schemeClr val="tx1"/>
          </a:fontRef>
        </p:style>
      </p:cxnSp>
      <p:sp>
        <p:nvSpPr>
          <p:cNvPr id="21" name="Rectangle 20"/>
          <p:cNvSpPr/>
          <p:nvPr/>
        </p:nvSpPr>
        <p:spPr>
          <a:xfrm>
            <a:off x="2088565" y="3453339"/>
            <a:ext cx="67734" cy="110067"/>
          </a:xfrm>
          <a:prstGeom prst="rect">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GB"/>
          </a:p>
        </p:txBody>
      </p:sp>
      <p:sp>
        <p:nvSpPr>
          <p:cNvPr id="22" name="Rectangle 21"/>
          <p:cNvSpPr/>
          <p:nvPr/>
        </p:nvSpPr>
        <p:spPr>
          <a:xfrm>
            <a:off x="2710318" y="3458625"/>
            <a:ext cx="67734" cy="110067"/>
          </a:xfrm>
          <a:prstGeom prst="rect">
            <a:avLst/>
          </a:prstGeom>
          <a:solidFill>
            <a:srgbClr val="FF0000"/>
          </a:solidFill>
          <a:ln>
            <a:solidFill>
              <a:srgbClr val="FF000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GB"/>
          </a:p>
        </p:txBody>
      </p:sp>
    </p:spTree>
    <p:extLst>
      <p:ext uri="{BB962C8B-B14F-4D97-AF65-F5344CB8AC3E}">
        <p14:creationId xmlns:p14="http://schemas.microsoft.com/office/powerpoint/2010/main" val="2491024180"/>
      </p:ext>
    </p:extLst>
  </p:cSld>
  <p:clrMapOvr>
    <a:masterClrMapping/>
  </p:clrMapOvr>
  <p:timing>
    <p:tnLst>
      <p:par>
        <p:cTn id="1" dur="indefinite" restart="never" nodeType="tmRoot"/>
      </p:par>
    </p:tnLst>
  </p:timing>
</p:sld>
</file>

<file path=ppt/theme/theme1.xml><?xml version="1.0" encoding="utf-8"?>
<a:theme xmlns:a="http://schemas.openxmlformats.org/drawingml/2006/main" name="Anpassad formgivning">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2.xml><?xml version="1.0" encoding="utf-8"?>
<a:theme xmlns:a="http://schemas.openxmlformats.org/drawingml/2006/main" name="1_Office-tema">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3.xml><?xml version="1.0" encoding="utf-8"?>
<a:theme xmlns:a="http://schemas.openxmlformats.org/drawingml/2006/main" name="Office-tema">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4.xml><?xml version="1.0" encoding="utf-8"?>
<a:theme xmlns:a="http://schemas.openxmlformats.org/drawingml/2006/main" name="Office-tema">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docProps/app.xml><?xml version="1.0" encoding="utf-8"?>
<Properties xmlns="http://schemas.openxmlformats.org/officeDocument/2006/extended-properties" xmlns:vt="http://schemas.openxmlformats.org/officeDocument/2006/docPropsVTypes">
  <Template/>
  <TotalTime>35578</TotalTime>
  <Words>1930</Words>
  <Application>Microsoft Office PowerPoint</Application>
  <PresentationFormat>On-screen Show (4:3)</PresentationFormat>
  <Paragraphs>320</Paragraphs>
  <Slides>21</Slides>
  <Notes>0</Notes>
  <HiddenSlides>0</HiddenSlides>
  <MMClips>0</MMClips>
  <ScaleCrop>false</ScaleCrop>
  <HeadingPairs>
    <vt:vector size="4" baseType="variant">
      <vt:variant>
        <vt:lpstr>Theme</vt:lpstr>
      </vt:variant>
      <vt:variant>
        <vt:i4>2</vt:i4>
      </vt:variant>
      <vt:variant>
        <vt:lpstr>Slide Titles</vt:lpstr>
      </vt:variant>
      <vt:variant>
        <vt:i4>21</vt:i4>
      </vt:variant>
    </vt:vector>
  </HeadingPairs>
  <TitlesOfParts>
    <vt:vector size="23" baseType="lpstr">
      <vt:lpstr>Anpassad formgivning</vt:lpstr>
      <vt:lpstr>1_Office-tema</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PowerPoint-presentation</dc:title>
  <dc:creator>Ola Grahm</dc:creator>
  <cp:lastModifiedBy>Carlos Martins</cp:lastModifiedBy>
  <cp:revision>1063</cp:revision>
  <cp:lastPrinted>2013-11-06T14:19:55Z</cp:lastPrinted>
  <dcterms:created xsi:type="dcterms:W3CDTF">2013-09-21T18:00:17Z</dcterms:created>
  <dcterms:modified xsi:type="dcterms:W3CDTF">2018-03-10T14:20:46Z</dcterms:modified>
</cp:coreProperties>
</file>