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91" r:id="rId4"/>
    <p:sldId id="292" r:id="rId5"/>
    <p:sldId id="293" r:id="rId6"/>
    <p:sldId id="297" r:id="rId7"/>
    <p:sldId id="259" r:id="rId8"/>
    <p:sldId id="260" r:id="rId9"/>
    <p:sldId id="298" r:id="rId10"/>
    <p:sldId id="283" r:id="rId11"/>
    <p:sldId id="275" r:id="rId12"/>
    <p:sldId id="278" r:id="rId13"/>
    <p:sldId id="284" r:id="rId14"/>
    <p:sldId id="262" r:id="rId15"/>
    <p:sldId id="300" r:id="rId16"/>
    <p:sldId id="268" r:id="rId17"/>
    <p:sldId id="295" r:id="rId18"/>
    <p:sldId id="299" r:id="rId19"/>
    <p:sldId id="296" r:id="rId20"/>
    <p:sldId id="294" r:id="rId21"/>
    <p:sldId id="301" r:id="rId22"/>
    <p:sldId id="302" r:id="rId2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96" autoAdjust="0"/>
    <p:restoredTop sz="94676" autoAdjust="0"/>
  </p:normalViewPr>
  <p:slideViewPr>
    <p:cSldViewPr>
      <p:cViewPr varScale="1">
        <p:scale>
          <a:sx n="93" d="100"/>
          <a:sy n="93" d="100"/>
        </p:scale>
        <p:origin x="-22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14/02/18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92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64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A523A41-42DE-8341-A950-E80D64043E26}" type="slidenum">
              <a:rPr lang="de-DE"/>
              <a:pPr/>
              <a:t>8</a:t>
            </a:fld>
            <a:endParaRPr lang="de-DE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2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209" y="4343695"/>
            <a:ext cx="5023582" cy="411244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86893" y="8687019"/>
            <a:ext cx="2971108" cy="4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r"/>
            <a:fld id="{8F7EB20F-8E21-954A-BF5C-D6C1619AC784}" type="slidenum">
              <a:rPr lang="en-GB" altLang="ja-JP" sz="1200">
                <a:latin typeface="Arial" charset="0"/>
              </a:rPr>
              <a:pPr algn="r"/>
              <a:t>10</a:t>
            </a:fld>
            <a:endParaRPr lang="en-GB" altLang="ja-JP" sz="1200">
              <a:latin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/>
              <a:t>Copied the contents from the page 6 of 01-Intro.odp.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64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77E83421-62E8-9B48-8373-2F67791578E9}" type="slidenum">
              <a:rPr lang="de-DE"/>
              <a:pPr/>
              <a:t>12</a:t>
            </a:fld>
            <a:endParaRPr 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2000" cy="34290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209" y="4343695"/>
            <a:ext cx="5023582" cy="411244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6893" y="8687019"/>
            <a:ext cx="2971108" cy="4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r"/>
            <a:fld id="{BF2EE1D1-FC3B-2B47-BD33-7B2B793CC37C}" type="slidenum">
              <a:rPr lang="en-GB" altLang="ja-JP" sz="1200">
                <a:latin typeface="Arial" charset="0"/>
              </a:rPr>
              <a:pPr algn="r"/>
              <a:t>13</a:t>
            </a:fld>
            <a:endParaRPr lang="en-GB" altLang="ja-JP" sz="120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/>
              <a:t>Copied the contents from the page 7 of 01-Intro.odp and mostly modified to fit CODAC Core System.</a:t>
            </a:r>
          </a:p>
          <a:p>
            <a:pPr eaLnBrk="1" hangingPunct="1"/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6463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906463"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30500A-9A6F-3943-A705-5ED16C09C6B8}" type="slidenum">
              <a:rPr lang="de-DE"/>
              <a:pPr/>
              <a:t>16</a:t>
            </a:fld>
            <a:endParaRPr lang="de-DE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7388"/>
            <a:ext cx="4572000" cy="34290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209" y="4343695"/>
            <a:ext cx="5023582" cy="411244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 eye pattern</a:t>
            </a:r>
          </a:p>
          <a:p>
            <a:r>
              <a:rPr lang="en-US" dirty="0" smtClean="0"/>
              <a:t>14 Hz will be generated internally in the EVG.</a:t>
            </a:r>
            <a:r>
              <a:rPr lang="en-US" baseline="0" dirty="0" smtClean="0"/>
              <a:t> De facto decision.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919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 eye pattern</a:t>
            </a:r>
          </a:p>
          <a:p>
            <a:r>
              <a:rPr lang="en-US" dirty="0" smtClean="0"/>
              <a:t>14 Hz will be generated internally in the EVG.</a:t>
            </a:r>
            <a:r>
              <a:rPr lang="en-US" baseline="0" dirty="0" smtClean="0"/>
              <a:t> De facto decision.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91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14/02/18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14/02/18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14/02/18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14/02/18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14/02/18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Picture 6" descr="EPICS_green_logo_rgb_v03.ep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09320"/>
            <a:ext cx="792088" cy="41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26.jpeg"/><Relationship Id="rId7" Type="http://schemas.openxmlformats.org/officeDocument/2006/relationships/image" Target="../media/image4.png"/><Relationship Id="rId8" Type="http://schemas.openxmlformats.org/officeDocument/2006/relationships/image" Target="../media/image3.png"/><Relationship Id="rId9" Type="http://schemas.openxmlformats.org/officeDocument/2006/relationships/image" Target="../media/image5.jpeg"/><Relationship Id="rId10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5.jpe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/>
              <a:t>ICS (Technical) Overview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smtClean="0">
                <a:solidFill>
                  <a:schemeClr val="bg1"/>
                </a:solidFill>
              </a:rPr>
              <a:t>Timo Korhonen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ICS Chief Engineer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en-GB" sz="1400" smtClean="0">
                <a:solidFill>
                  <a:srgbClr val="FFFFFF"/>
                </a:solidFill>
              </a:rPr>
              <a:t>14 February 2018</a:t>
            </a:fld>
            <a:endParaRPr lang="en-GB" sz="1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700808"/>
            <a:ext cx="8568952" cy="3816424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>
                <a:latin typeface="Arial"/>
                <a:cs typeface="Arial"/>
              </a:rPr>
              <a:t>A Process Variable (PV) is a named piece of data associated with the machine (e.g. status, </a:t>
            </a:r>
            <a:r>
              <a:rPr kumimoji="1" lang="en-US" altLang="ja-JP" dirty="0" err="1">
                <a:latin typeface="Arial"/>
                <a:cs typeface="Arial"/>
              </a:rPr>
              <a:t>readback</a:t>
            </a:r>
            <a:r>
              <a:rPr kumimoji="1" lang="en-US" altLang="ja-JP" dirty="0">
                <a:latin typeface="Arial"/>
                <a:cs typeface="Arial"/>
              </a:rPr>
              <a:t>, </a:t>
            </a:r>
            <a:r>
              <a:rPr kumimoji="1" lang="en-US" altLang="ja-JP" dirty="0" err="1">
                <a:latin typeface="Arial"/>
                <a:cs typeface="Arial"/>
              </a:rPr>
              <a:t>setpoint</a:t>
            </a:r>
            <a:r>
              <a:rPr kumimoji="1" lang="en-US" altLang="ja-JP" dirty="0">
                <a:latin typeface="Arial"/>
                <a:cs typeface="Arial"/>
              </a:rPr>
              <a:t>, parameter)</a:t>
            </a:r>
            <a:endParaRPr kumimoji="1" lang="en-US" altLang="ja-JP" dirty="0" smtClean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In EPICS, PVs </a:t>
            </a:r>
            <a:r>
              <a:rPr lang="en-US" dirty="0">
                <a:latin typeface="Arial"/>
                <a:cs typeface="Arial"/>
              </a:rPr>
              <a:t>are defined by </a:t>
            </a:r>
            <a:r>
              <a:rPr lang="en-US" b="1" dirty="0" smtClean="0">
                <a:latin typeface="Arial"/>
                <a:cs typeface="Arial"/>
              </a:rPr>
              <a:t>records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in the EPICS </a:t>
            </a:r>
            <a:r>
              <a:rPr lang="en-US" dirty="0" smtClean="0">
                <a:latin typeface="Arial"/>
                <a:cs typeface="Arial"/>
              </a:rPr>
              <a:t>Database. Records:</a:t>
            </a:r>
          </a:p>
          <a:p>
            <a:pPr lvl="1"/>
            <a:r>
              <a:rPr lang="en-US" dirty="0">
                <a:latin typeface="Arial"/>
                <a:cs typeface="Arial"/>
              </a:rPr>
              <a:t>Manipulate the raw data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Conversion</a:t>
            </a:r>
            <a:r>
              <a:rPr lang="en-US" dirty="0">
                <a:latin typeface="Arial"/>
                <a:cs typeface="Arial"/>
              </a:rPr>
              <a:t> to engineering units (linear, breakpoint tables)</a:t>
            </a:r>
          </a:p>
          <a:p>
            <a:pPr lvl="2"/>
            <a:r>
              <a:rPr lang="en-US" dirty="0">
                <a:latin typeface="Arial"/>
                <a:cs typeface="Arial"/>
              </a:rPr>
              <a:t>Check for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alarms and errors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Averaging, min-max,…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  <a:p>
            <a:pPr lvl="1"/>
            <a:r>
              <a:rPr lang="en-US" dirty="0">
                <a:latin typeface="Arial"/>
                <a:cs typeface="Arial"/>
              </a:rPr>
              <a:t>Help </a:t>
            </a:r>
            <a:r>
              <a:rPr lang="en-US" dirty="0" smtClean="0">
                <a:latin typeface="Arial"/>
                <a:cs typeface="Arial"/>
              </a:rPr>
              <a:t>clients (GUI screens etc.) </a:t>
            </a:r>
            <a:r>
              <a:rPr lang="en-US" dirty="0">
                <a:latin typeface="Arial"/>
                <a:cs typeface="Arial"/>
              </a:rPr>
              <a:t>to configure themselves (display limits, floating point precision, update hysteresis etc.)</a:t>
            </a:r>
          </a:p>
          <a:p>
            <a:pPr lvl="1"/>
            <a:r>
              <a:rPr lang="en-US" dirty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an </a:t>
            </a:r>
            <a:r>
              <a:rPr lang="en-US" dirty="0">
                <a:latin typeface="Arial"/>
                <a:cs typeface="Arial"/>
              </a:rPr>
              <a:t>define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database links </a:t>
            </a:r>
            <a:r>
              <a:rPr lang="en-US" dirty="0">
                <a:latin typeface="Arial"/>
                <a:cs typeface="Arial"/>
              </a:rPr>
              <a:t>to:</a:t>
            </a:r>
          </a:p>
          <a:p>
            <a:pPr lvl="2"/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Exchange data </a:t>
            </a:r>
            <a:r>
              <a:rPr lang="en-US" dirty="0">
                <a:latin typeface="Arial"/>
                <a:cs typeface="Arial"/>
              </a:rPr>
              <a:t>among each other</a:t>
            </a:r>
          </a:p>
          <a:p>
            <a:pPr lvl="2"/>
            <a:r>
              <a:rPr lang="en-US" dirty="0">
                <a:latin typeface="Arial"/>
                <a:cs typeface="Arial"/>
              </a:rPr>
              <a:t>Implement 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closed loop 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control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39952" y="5229200"/>
            <a:ext cx="4728469" cy="936104"/>
            <a:chOff x="251520" y="4005064"/>
            <a:chExt cx="4728468" cy="936104"/>
          </a:xfrm>
        </p:grpSpPr>
        <p:sp>
          <p:nvSpPr>
            <p:cNvPr id="23558" name="Text Box 8"/>
            <p:cNvSpPr txBox="1">
              <a:spLocks noChangeArrowheads="1"/>
            </p:cNvSpPr>
            <p:nvPr/>
          </p:nvSpPr>
          <p:spPr bwMode="auto">
            <a:xfrm>
              <a:off x="2741613" y="4015823"/>
              <a:ext cx="1027112" cy="463846"/>
            </a:xfrm>
            <a:prstGeom prst="rect">
              <a:avLst/>
            </a:prstGeom>
            <a:solidFill>
              <a:srgbClr val="99CCFF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875"/>
                </a:spcBef>
              </a:pPr>
              <a:r>
                <a:rPr lang="en-US" altLang="ja-JP" sz="1200" b="1" dirty="0" smtClean="0">
                  <a:solidFill>
                    <a:srgbClr val="000000"/>
                  </a:solidFill>
                  <a:latin typeface="Arial" charset="0"/>
                </a:rPr>
                <a:t>CS-Studio</a:t>
              </a: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</a:rPr>
                <a:t/>
              </a:r>
              <a:br>
                <a:rPr lang="en-US" altLang="ja-JP" sz="1200" b="1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</a:rPr>
                <a:t>Probe</a:t>
              </a:r>
            </a:p>
          </p:txBody>
        </p:sp>
        <p:sp>
          <p:nvSpPr>
            <p:cNvPr id="23559" name="Text Box 9"/>
            <p:cNvSpPr txBox="1">
              <a:spLocks noChangeArrowheads="1"/>
            </p:cNvSpPr>
            <p:nvPr/>
          </p:nvSpPr>
          <p:spPr bwMode="auto">
            <a:xfrm>
              <a:off x="3952875" y="4015823"/>
              <a:ext cx="1027113" cy="463846"/>
            </a:xfrm>
            <a:prstGeom prst="rect">
              <a:avLst/>
            </a:prstGeom>
            <a:solidFill>
              <a:srgbClr val="FF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875"/>
                </a:spcBef>
              </a:pPr>
              <a:r>
                <a:rPr lang="en-US" altLang="ja-JP" sz="1200" b="1" dirty="0" smtClean="0">
                  <a:solidFill>
                    <a:srgbClr val="000000"/>
                  </a:solidFill>
                  <a:latin typeface="Arial" charset="0"/>
                </a:rPr>
                <a:t>CS-Studio</a:t>
              </a: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</a:rPr>
                <a:t/>
              </a:r>
              <a:br>
                <a:rPr lang="en-US" altLang="ja-JP" sz="1200" b="1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altLang="ja-JP" sz="800" b="1" dirty="0" smtClean="0">
                  <a:solidFill>
                    <a:srgbClr val="000000"/>
                  </a:solidFill>
                  <a:latin typeface="Arial" charset="0"/>
                </a:rPr>
                <a:t>Display</a:t>
              </a:r>
              <a:r>
                <a:rPr lang="en-US" altLang="ja-JP" sz="1200" b="1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altLang="ja-JP" sz="800" b="1" dirty="0" smtClean="0">
                  <a:solidFill>
                    <a:srgbClr val="000000"/>
                  </a:solidFill>
                  <a:latin typeface="Arial" charset="0"/>
                </a:rPr>
                <a:t>Builder</a:t>
              </a:r>
              <a:endParaRPr lang="en-US" altLang="ja-JP" sz="800" b="1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60" name="Text Box 10"/>
            <p:cNvSpPr txBox="1">
              <a:spLocks noChangeArrowheads="1"/>
            </p:cNvSpPr>
            <p:nvPr/>
          </p:nvSpPr>
          <p:spPr bwMode="auto">
            <a:xfrm>
              <a:off x="251520" y="4221138"/>
              <a:ext cx="979488" cy="720030"/>
            </a:xfrm>
            <a:prstGeom prst="rect">
              <a:avLst/>
            </a:prstGeom>
            <a:solidFill>
              <a:srgbClr val="00FF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algn="ctr"/>
              <a:endParaRPr lang="en-US" altLang="ja-JP" sz="10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spcBef>
                  <a:spcPts val="750"/>
                </a:spcBef>
              </a:pP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</a:rPr>
                <a:t>Process</a:t>
              </a:r>
              <a:br>
                <a:rPr lang="en-US" altLang="ja-JP" sz="1200" b="1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</a:rPr>
                <a:t>Variables</a:t>
              </a:r>
            </a:p>
          </p:txBody>
        </p:sp>
        <p:sp>
          <p:nvSpPr>
            <p:cNvPr id="23561" name="Text Box 11"/>
            <p:cNvSpPr txBox="1">
              <a:spLocks noChangeArrowheads="1"/>
            </p:cNvSpPr>
            <p:nvPr/>
          </p:nvSpPr>
          <p:spPr bwMode="auto">
            <a:xfrm>
              <a:off x="1494533" y="4221138"/>
              <a:ext cx="979487" cy="720030"/>
            </a:xfrm>
            <a:prstGeom prst="rect">
              <a:avLst/>
            </a:prstGeom>
            <a:solidFill>
              <a:srgbClr val="FF000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2pPr>
              <a:lvl3pPr marL="11430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3pPr>
              <a:lvl4pPr marL="16002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4pPr>
              <a:lvl5pPr marL="2057400" indent="-22860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algn="ctr"/>
              <a:endParaRPr lang="en-US" altLang="ja-JP" sz="1000" b="1" dirty="0">
                <a:solidFill>
                  <a:srgbClr val="000000"/>
                </a:solidFill>
                <a:latin typeface="Arial" charset="0"/>
              </a:endParaRPr>
            </a:p>
            <a:p>
              <a:pPr algn="ctr">
                <a:spcBef>
                  <a:spcPts val="750"/>
                </a:spcBef>
              </a:pP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</a:rPr>
                <a:t>Process</a:t>
              </a:r>
              <a:br>
                <a:rPr lang="en-US" altLang="ja-JP" sz="1200" b="1" dirty="0">
                  <a:solidFill>
                    <a:srgbClr val="000000"/>
                  </a:solidFill>
                  <a:latin typeface="Arial" charset="0"/>
                </a:rPr>
              </a:br>
              <a:r>
                <a:rPr lang="en-US" altLang="ja-JP" sz="1200" b="1" dirty="0">
                  <a:solidFill>
                    <a:srgbClr val="000000"/>
                  </a:solidFill>
                  <a:latin typeface="Arial" charset="0"/>
                </a:rPr>
                <a:t>Variables</a:t>
              </a:r>
            </a:p>
          </p:txBody>
        </p:sp>
        <p:sp>
          <p:nvSpPr>
            <p:cNvPr id="23567" name="Rectangle 17"/>
            <p:cNvSpPr>
              <a:spLocks noChangeArrowheads="1"/>
            </p:cNvSpPr>
            <p:nvPr/>
          </p:nvSpPr>
          <p:spPr bwMode="auto">
            <a:xfrm>
              <a:off x="253108" y="4224312"/>
              <a:ext cx="977900" cy="215811"/>
            </a:xfrm>
            <a:prstGeom prst="rect">
              <a:avLst/>
            </a:prstGeom>
            <a:solidFill>
              <a:srgbClr val="C0C0C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ja-JP" sz="800" b="1" dirty="0" smtClean="0">
                  <a:solidFill>
                    <a:srgbClr val="000000"/>
                  </a:solidFill>
                </a:rPr>
                <a:t>PVAS</a:t>
              </a:r>
              <a:endParaRPr lang="en-US" altLang="ja-JP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23568" name="Rectangle 18"/>
            <p:cNvSpPr>
              <a:spLocks noChangeArrowheads="1"/>
            </p:cNvSpPr>
            <p:nvPr/>
          </p:nvSpPr>
          <p:spPr bwMode="auto">
            <a:xfrm>
              <a:off x="1491358" y="4224312"/>
              <a:ext cx="977900" cy="215811"/>
            </a:xfrm>
            <a:prstGeom prst="rect">
              <a:avLst/>
            </a:prstGeom>
            <a:solidFill>
              <a:srgbClr val="C0C0C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ja-JP" sz="800" b="1" dirty="0" smtClean="0">
                  <a:solidFill>
                    <a:srgbClr val="000000"/>
                  </a:solidFill>
                </a:rPr>
                <a:t>PVAS</a:t>
              </a:r>
              <a:endParaRPr lang="en-US" altLang="ja-JP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23569" name="Rectangle 19"/>
            <p:cNvSpPr>
              <a:spLocks noChangeArrowheads="1"/>
            </p:cNvSpPr>
            <p:nvPr/>
          </p:nvSpPr>
          <p:spPr bwMode="auto">
            <a:xfrm>
              <a:off x="3951288" y="4509333"/>
              <a:ext cx="1027112" cy="215811"/>
            </a:xfrm>
            <a:prstGeom prst="rect">
              <a:avLst/>
            </a:prstGeom>
            <a:solidFill>
              <a:srgbClr val="C0C0C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ja-JP" sz="800" b="1" dirty="0" smtClean="0">
                  <a:solidFill>
                    <a:srgbClr val="000000"/>
                  </a:solidFill>
                </a:rPr>
                <a:t>PVAC</a:t>
              </a:r>
              <a:endParaRPr lang="en-US" altLang="ja-JP" sz="800" b="1" dirty="0">
                <a:solidFill>
                  <a:srgbClr val="000000"/>
                </a:solidFill>
              </a:endParaRPr>
            </a:p>
          </p:txBody>
        </p:sp>
        <p:sp>
          <p:nvSpPr>
            <p:cNvPr id="23570" name="Rectangle 20"/>
            <p:cNvSpPr>
              <a:spLocks noChangeArrowheads="1"/>
            </p:cNvSpPr>
            <p:nvPr/>
          </p:nvSpPr>
          <p:spPr bwMode="auto">
            <a:xfrm>
              <a:off x="2741613" y="4509333"/>
              <a:ext cx="1027112" cy="215811"/>
            </a:xfrm>
            <a:prstGeom prst="rect">
              <a:avLst/>
            </a:prstGeom>
            <a:solidFill>
              <a:srgbClr val="C0C0C0"/>
            </a:solidFill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>
                <a:spcBef>
                  <a:spcPts val="500"/>
                </a:spcBef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altLang="ja-JP" sz="800" b="1" dirty="0" smtClean="0">
                  <a:solidFill>
                    <a:srgbClr val="000000"/>
                  </a:solidFill>
                </a:rPr>
                <a:t>PVAC</a:t>
              </a:r>
              <a:endParaRPr lang="en-US" altLang="ja-JP" sz="8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46820" y="4005064"/>
              <a:ext cx="3681164" cy="885283"/>
              <a:chOff x="746820" y="4005064"/>
              <a:chExt cx="3681164" cy="885283"/>
            </a:xfrm>
          </p:grpSpPr>
          <p:sp>
            <p:nvSpPr>
              <p:cNvPr id="23563" name="Line 13"/>
              <p:cNvSpPr>
                <a:spLocks noChangeShapeType="1"/>
              </p:cNvSpPr>
              <p:nvPr/>
            </p:nvSpPr>
            <p:spPr bwMode="auto">
              <a:xfrm>
                <a:off x="4427984" y="4725144"/>
                <a:ext cx="0" cy="144016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4" name="Line 14"/>
              <p:cNvSpPr>
                <a:spLocks noChangeShapeType="1"/>
              </p:cNvSpPr>
              <p:nvPr/>
            </p:nvSpPr>
            <p:spPr bwMode="auto">
              <a:xfrm flipH="1">
                <a:off x="3267074" y="4725144"/>
                <a:ext cx="8781" cy="165203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Line 12"/>
              <p:cNvSpPr>
                <a:spLocks noChangeShapeType="1"/>
              </p:cNvSpPr>
              <p:nvPr/>
            </p:nvSpPr>
            <p:spPr bwMode="auto">
              <a:xfrm>
                <a:off x="2555776" y="4869160"/>
                <a:ext cx="1872208" cy="0"/>
              </a:xfrm>
              <a:prstGeom prst="line">
                <a:avLst/>
              </a:prstGeom>
              <a:noFill/>
              <a:ln w="5724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5" name="Line 15"/>
              <p:cNvSpPr>
                <a:spLocks noChangeShapeType="1"/>
              </p:cNvSpPr>
              <p:nvPr/>
            </p:nvSpPr>
            <p:spPr bwMode="auto">
              <a:xfrm flipH="1">
                <a:off x="746820" y="4005064"/>
                <a:ext cx="8756" cy="219248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Line 16"/>
              <p:cNvSpPr>
                <a:spLocks noChangeShapeType="1"/>
              </p:cNvSpPr>
              <p:nvPr/>
            </p:nvSpPr>
            <p:spPr bwMode="auto">
              <a:xfrm>
                <a:off x="1979712" y="4005064"/>
                <a:ext cx="6947" cy="219248"/>
              </a:xfrm>
              <a:prstGeom prst="line">
                <a:avLst/>
              </a:prstGeom>
              <a:noFill/>
              <a:ln w="3816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2"/>
              <p:cNvSpPr>
                <a:spLocks noChangeShapeType="1"/>
              </p:cNvSpPr>
              <p:nvPr/>
            </p:nvSpPr>
            <p:spPr bwMode="auto">
              <a:xfrm>
                <a:off x="755576" y="4005064"/>
                <a:ext cx="1800200" cy="0"/>
              </a:xfrm>
              <a:prstGeom prst="line">
                <a:avLst/>
              </a:prstGeom>
              <a:noFill/>
              <a:ln w="5724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2"/>
              <p:cNvSpPr>
                <a:spLocks noChangeShapeType="1"/>
              </p:cNvSpPr>
              <p:nvPr/>
            </p:nvSpPr>
            <p:spPr bwMode="auto">
              <a:xfrm flipH="1" flipV="1">
                <a:off x="2555776" y="4005064"/>
                <a:ext cx="0" cy="864096"/>
              </a:xfrm>
              <a:prstGeom prst="line">
                <a:avLst/>
              </a:prstGeom>
              <a:noFill/>
              <a:ln w="5724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6" name="Rectangle 2"/>
          <p:cNvSpPr txBox="1">
            <a:spLocks noChangeAspect="1" noChangeArrowheads="1"/>
          </p:cNvSpPr>
          <p:nvPr/>
        </p:nvSpPr>
        <p:spPr>
          <a:xfrm>
            <a:off x="395536" y="116632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ja-JP" sz="2800" dirty="0" smtClean="0">
                <a:solidFill>
                  <a:srgbClr val="FFFFFF"/>
                </a:solidFill>
                <a:latin typeface="Arial" charset="0"/>
              </a:rPr>
              <a:t>EPICS Records and Process </a:t>
            </a:r>
            <a:r>
              <a:rPr lang="sl-SI" altLang="ja-JP" sz="2800" dirty="0" smtClean="0">
                <a:solidFill>
                  <a:srgbClr val="FFFFFF"/>
                </a:solidFill>
                <a:latin typeface="Arial" charset="0"/>
              </a:rPr>
              <a:t>Variables (PV)</a:t>
            </a:r>
            <a:endParaRPr lang="en-GB" altLang="ja-JP" sz="28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5445224"/>
            <a:ext cx="1907704" cy="81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641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7570788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 Narrow" charset="0"/>
                <a:cs typeface="Arial" charset="0"/>
              </a:rPr>
              <a:t>Example Record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394075" y="1689100"/>
            <a:ext cx="5141913" cy="3722688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CH"/>
          </a:p>
        </p:txBody>
      </p:sp>
      <p:pic>
        <p:nvPicPr>
          <p:cNvPr id="43013" name="Picture 5" descr="_1xul3ak[1]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3" y="3060700"/>
            <a:ext cx="1200150" cy="933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02188" y="1843088"/>
            <a:ext cx="3541712" cy="33226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de-DE" sz="3200" smtClean="0">
              <a:ea typeface="+mn-ea"/>
            </a:endParaRPr>
          </a:p>
        </p:txBody>
      </p:sp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2817813"/>
            <a:ext cx="34925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157663" y="3606800"/>
            <a:ext cx="860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9" name="Picture 16" descr="thermo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2805113"/>
            <a:ext cx="333375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051050" y="2070100"/>
            <a:ext cx="12557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/>
              <a:t>Temperature Sensor</a:t>
            </a: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433763" y="1674813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600" b="1"/>
              <a:t>IOC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4802188" y="1843088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600" b="1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411538" y="2028825"/>
            <a:ext cx="1119187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/>
              <a:t>Analog to Digital Converter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2151063" y="4529138"/>
            <a:ext cx="97472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2900" indent="-342900" algn="ctr" eaLnBrk="0" hangingPunct="0">
              <a:lnSpc>
                <a:spcPct val="75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/>
              <a:t>0 – 100</a:t>
            </a:r>
            <a:r>
              <a:rPr lang="en-US" sz="1400" b="1"/>
              <a:t>°</a:t>
            </a:r>
            <a:r>
              <a:rPr lang="en-US" sz="1400"/>
              <a:t>C</a:t>
            </a:r>
          </a:p>
          <a:p>
            <a:pPr marL="342900" indent="-342900" algn="ctr" eaLnBrk="0" hangingPunct="0">
              <a:lnSpc>
                <a:spcPct val="75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/>
              <a:t>0 – 10V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417888" y="4532313"/>
            <a:ext cx="1100137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2900" indent="-342900" algn="ctr" eaLnBrk="0" hangingPunct="0">
              <a:lnSpc>
                <a:spcPct val="75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/>
              <a:t>8 bit ADC</a:t>
            </a:r>
          </a:p>
          <a:p>
            <a:pPr marL="342900" indent="-342900" algn="ctr" eaLnBrk="0" hangingPunct="0">
              <a:lnSpc>
                <a:spcPct val="75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/>
              <a:t>0 – 10V</a:t>
            </a:r>
          </a:p>
          <a:p>
            <a:pPr marL="342900" indent="-342900" algn="ctr" eaLnBrk="0" hangingPunct="0">
              <a:lnSpc>
                <a:spcPct val="75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/>
              <a:t>0 – 255 bits</a:t>
            </a:r>
          </a:p>
        </p:txBody>
      </p:sp>
      <p:sp>
        <p:nvSpPr>
          <p:cNvPr id="43024" name="Text Box 26"/>
          <p:cNvSpPr txBox="1">
            <a:spLocks noChangeArrowheads="1"/>
          </p:cNvSpPr>
          <p:nvPr/>
        </p:nvSpPr>
        <p:spPr bwMode="auto">
          <a:xfrm>
            <a:off x="977900" y="2019300"/>
            <a:ext cx="860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/>
              <a:t>Process</a:t>
            </a: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V="1">
            <a:off x="2051050" y="3595688"/>
            <a:ext cx="4746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26" name="Text Box 32"/>
          <p:cNvSpPr txBox="1">
            <a:spLocks noChangeArrowheads="1"/>
          </p:cNvSpPr>
          <p:nvPr/>
        </p:nvSpPr>
        <p:spPr bwMode="auto">
          <a:xfrm>
            <a:off x="415925" y="4471988"/>
            <a:ext cx="1582738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2900" indent="-342900" algn="ctr" eaLnBrk="0" hangingPunct="0">
              <a:lnSpc>
                <a:spcPct val="75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/>
              <a:t>Normal Operation</a:t>
            </a:r>
          </a:p>
          <a:p>
            <a:pPr marL="342900" indent="-342900" algn="ctr" eaLnBrk="0" hangingPunct="0">
              <a:lnSpc>
                <a:spcPct val="75000"/>
              </a:lnSpc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/>
              <a:t>5 - 50</a:t>
            </a:r>
            <a:r>
              <a:rPr lang="en-US" sz="1400" b="1"/>
              <a:t>°</a:t>
            </a:r>
            <a:r>
              <a:rPr lang="en-US" sz="1400"/>
              <a:t>C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5080000" y="2328863"/>
            <a:ext cx="2986088" cy="2443162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6000" tIns="36000" rIns="36000" bIns="360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400"/>
              <a:t>record (ai, “MTRT1-TEMP:READ”)</a:t>
            </a:r>
          </a:p>
          <a:p>
            <a:r>
              <a:rPr lang="en-US" sz="1400"/>
              <a:t>   {</a:t>
            </a:r>
          </a:p>
          <a:p>
            <a:r>
              <a:rPr lang="en-US" sz="1400"/>
              <a:t>	field (EGU, “deg C”)</a:t>
            </a:r>
          </a:p>
          <a:p>
            <a:r>
              <a:rPr lang="en-US" sz="1400"/>
              <a:t>	field (EGUL, “0”)</a:t>
            </a:r>
          </a:p>
          <a:p>
            <a:r>
              <a:rPr lang="en-US" sz="1400"/>
              <a:t>	field (EGUF, “100”) </a:t>
            </a:r>
          </a:p>
          <a:p>
            <a:r>
              <a:rPr lang="en-US" sz="1400"/>
              <a:t>	field (HSV, “MAJOR”)</a:t>
            </a:r>
          </a:p>
          <a:p>
            <a:r>
              <a:rPr lang="en-US" sz="1400"/>
              <a:t>	field (HIGH, “51”)</a:t>
            </a:r>
          </a:p>
          <a:p>
            <a:r>
              <a:rPr lang="en-US" sz="1400"/>
              <a:t> 	field (SCAN, “.1 second”)</a:t>
            </a:r>
          </a:p>
          <a:p>
            <a:r>
              <a:rPr lang="en-US" sz="1400"/>
              <a:t> 	field (DTYP, “Hy8401”)</a:t>
            </a:r>
          </a:p>
          <a:p>
            <a:r>
              <a:rPr lang="en-US" sz="1400"/>
              <a:t> 	field (INP, “#C3 S0 @”)</a:t>
            </a:r>
          </a:p>
          <a:p>
            <a:r>
              <a:rPr lang="en-US" sz="1400"/>
              <a:t>    }</a:t>
            </a:r>
          </a:p>
        </p:txBody>
      </p:sp>
      <p:sp>
        <p:nvSpPr>
          <p:cNvPr id="42004" name="Freeform 15"/>
          <p:cNvSpPr>
            <a:spLocks/>
          </p:cNvSpPr>
          <p:nvPr/>
        </p:nvSpPr>
        <p:spPr bwMode="auto">
          <a:xfrm>
            <a:off x="2843213" y="3341688"/>
            <a:ext cx="915987" cy="323850"/>
          </a:xfrm>
          <a:custGeom>
            <a:avLst/>
            <a:gdLst>
              <a:gd name="T0" fmla="*/ 0 w 657"/>
              <a:gd name="T1" fmla="*/ 2147483647 h 204"/>
              <a:gd name="T2" fmla="*/ 2147483647 w 657"/>
              <a:gd name="T3" fmla="*/ 2147483647 h 204"/>
              <a:gd name="T4" fmla="*/ 2147483647 w 657"/>
              <a:gd name="T5" fmla="*/ 0 h 204"/>
              <a:gd name="T6" fmla="*/ 2147483647 w 657"/>
              <a:gd name="T7" fmla="*/ 2147483647 h 204"/>
              <a:gd name="T8" fmla="*/ 2147483647 w 657"/>
              <a:gd name="T9" fmla="*/ 2147483647 h 204"/>
              <a:gd name="T10" fmla="*/ 2147483647 w 657"/>
              <a:gd name="T11" fmla="*/ 2147483647 h 204"/>
              <a:gd name="T12" fmla="*/ 2147483647 w 657"/>
              <a:gd name="T13" fmla="*/ 2147483647 h 204"/>
              <a:gd name="T14" fmla="*/ 2147483647 w 657"/>
              <a:gd name="T15" fmla="*/ 2147483647 h 204"/>
              <a:gd name="T16" fmla="*/ 2147483647 w 657"/>
              <a:gd name="T17" fmla="*/ 2147483647 h 204"/>
              <a:gd name="T18" fmla="*/ 2147483647 w 657"/>
              <a:gd name="T19" fmla="*/ 2147483647 h 204"/>
              <a:gd name="T20" fmla="*/ 2147483647 w 657"/>
              <a:gd name="T21" fmla="*/ 2147483647 h 204"/>
              <a:gd name="T22" fmla="*/ 2147483647 w 657"/>
              <a:gd name="T23" fmla="*/ 2147483647 h 204"/>
              <a:gd name="T24" fmla="*/ 2147483647 w 657"/>
              <a:gd name="T25" fmla="*/ 2147483647 h 204"/>
              <a:gd name="T26" fmla="*/ 2147483647 w 657"/>
              <a:gd name="T27" fmla="*/ 2147483647 h 204"/>
              <a:gd name="T28" fmla="*/ 2147483647 w 657"/>
              <a:gd name="T29" fmla="*/ 2147483647 h 204"/>
              <a:gd name="T30" fmla="*/ 2147483647 w 657"/>
              <a:gd name="T31" fmla="*/ 2147483647 h 204"/>
              <a:gd name="T32" fmla="*/ 2147483647 w 657"/>
              <a:gd name="T33" fmla="*/ 2147483647 h 204"/>
              <a:gd name="T34" fmla="*/ 2147483647 w 657"/>
              <a:gd name="T35" fmla="*/ 2147483647 h 204"/>
              <a:gd name="T36" fmla="*/ 2147483647 w 657"/>
              <a:gd name="T37" fmla="*/ 2147483647 h 204"/>
              <a:gd name="T38" fmla="*/ 2147483647 w 657"/>
              <a:gd name="T39" fmla="*/ 2147483647 h 204"/>
              <a:gd name="T40" fmla="*/ 2147483647 w 657"/>
              <a:gd name="T41" fmla="*/ 2147483647 h 2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57" h="204">
                <a:moveTo>
                  <a:pt x="0" y="149"/>
                </a:moveTo>
                <a:cubicBezTo>
                  <a:pt x="15" y="128"/>
                  <a:pt x="13" y="102"/>
                  <a:pt x="27" y="82"/>
                </a:cubicBezTo>
                <a:cubicBezTo>
                  <a:pt x="54" y="45"/>
                  <a:pt x="96" y="21"/>
                  <a:pt x="136" y="0"/>
                </a:cubicBezTo>
                <a:cubicBezTo>
                  <a:pt x="145" y="2"/>
                  <a:pt x="155" y="2"/>
                  <a:pt x="163" y="7"/>
                </a:cubicBezTo>
                <a:cubicBezTo>
                  <a:pt x="172" y="14"/>
                  <a:pt x="175" y="26"/>
                  <a:pt x="183" y="34"/>
                </a:cubicBezTo>
                <a:cubicBezTo>
                  <a:pt x="202" y="54"/>
                  <a:pt x="221" y="64"/>
                  <a:pt x="237" y="88"/>
                </a:cubicBezTo>
                <a:cubicBezTo>
                  <a:pt x="250" y="141"/>
                  <a:pt x="233" y="172"/>
                  <a:pt x="183" y="190"/>
                </a:cubicBezTo>
                <a:cubicBezTo>
                  <a:pt x="141" y="163"/>
                  <a:pt x="149" y="140"/>
                  <a:pt x="163" y="95"/>
                </a:cubicBezTo>
                <a:cubicBezTo>
                  <a:pt x="165" y="88"/>
                  <a:pt x="165" y="80"/>
                  <a:pt x="169" y="75"/>
                </a:cubicBezTo>
                <a:cubicBezTo>
                  <a:pt x="181" y="60"/>
                  <a:pt x="200" y="59"/>
                  <a:pt x="217" y="55"/>
                </a:cubicBezTo>
                <a:cubicBezTo>
                  <a:pt x="253" y="30"/>
                  <a:pt x="260" y="26"/>
                  <a:pt x="305" y="34"/>
                </a:cubicBezTo>
                <a:cubicBezTo>
                  <a:pt x="334" y="49"/>
                  <a:pt x="343" y="65"/>
                  <a:pt x="366" y="88"/>
                </a:cubicBezTo>
                <a:cubicBezTo>
                  <a:pt x="379" y="126"/>
                  <a:pt x="402" y="187"/>
                  <a:pt x="352" y="204"/>
                </a:cubicBezTo>
                <a:cubicBezTo>
                  <a:pt x="348" y="197"/>
                  <a:pt x="345" y="189"/>
                  <a:pt x="339" y="183"/>
                </a:cubicBezTo>
                <a:cubicBezTo>
                  <a:pt x="333" y="177"/>
                  <a:pt x="324" y="176"/>
                  <a:pt x="319" y="170"/>
                </a:cubicBezTo>
                <a:cubicBezTo>
                  <a:pt x="316" y="166"/>
                  <a:pt x="305" y="124"/>
                  <a:pt x="305" y="122"/>
                </a:cubicBezTo>
                <a:cubicBezTo>
                  <a:pt x="312" y="73"/>
                  <a:pt x="314" y="68"/>
                  <a:pt x="352" y="41"/>
                </a:cubicBezTo>
                <a:cubicBezTo>
                  <a:pt x="457" y="47"/>
                  <a:pt x="484" y="24"/>
                  <a:pt x="508" y="109"/>
                </a:cubicBezTo>
                <a:cubicBezTo>
                  <a:pt x="500" y="194"/>
                  <a:pt x="510" y="185"/>
                  <a:pt x="427" y="156"/>
                </a:cubicBezTo>
                <a:cubicBezTo>
                  <a:pt x="405" y="94"/>
                  <a:pt x="442" y="27"/>
                  <a:pt x="502" y="7"/>
                </a:cubicBezTo>
                <a:cubicBezTo>
                  <a:pt x="578" y="12"/>
                  <a:pt x="601" y="11"/>
                  <a:pt x="657" y="41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27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30" grpId="0" animBg="1"/>
      <p:bldP spid="45" grpId="0" animBg="1"/>
      <p:bldP spid="420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1423988" y="2803549"/>
            <a:ext cx="6172200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342900" indent="-342900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800" b="1"/>
              <a:t>Problem: </a:t>
            </a:r>
          </a:p>
          <a:p>
            <a:pPr marL="342900" indent="-342900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800" b="1"/>
              <a:t>In the LINAC we have a water chiller that must be turned ON whenever the average temperature of two temperature sensors rises above a set point. The set point is nominally 10 degrees centigrade.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1019175" y="1538312"/>
            <a:ext cx="6965950" cy="4699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prstDash val="lgDashDotDot"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pitchFamily="18" charset="0"/>
              <a:buNone/>
              <a:defRPr/>
            </a:pPr>
            <a:endParaRPr lang="en-US" altLang="de-DE" sz="1400" smtClean="0">
              <a:ea typeface="+mn-ea"/>
            </a:endParaRP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671638" y="1844699"/>
            <a:ext cx="5707062" cy="414020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2857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de-CH" altLang="de-DE" sz="3200" smtClean="0">
              <a:ea typeface="+mn-ea"/>
            </a:endParaRPr>
          </a:p>
        </p:txBody>
      </p:sp>
      <p:sp>
        <p:nvSpPr>
          <p:cNvPr id="6861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7570788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 Narrow" charset="0"/>
                <a:cs typeface="Arial" charset="0"/>
              </a:rPr>
              <a:t>Connecting </a:t>
            </a:r>
            <a:r>
              <a:rPr lang="en-US" sz="3200" dirty="0" smtClean="0">
                <a:latin typeface="Arial Narrow" charset="0"/>
                <a:cs typeface="Arial" charset="0"/>
              </a:rPr>
              <a:t>EPICS records</a:t>
            </a:r>
            <a:endParaRPr lang="en-US" sz="3200" dirty="0">
              <a:latin typeface="Arial Narrow" charset="0"/>
              <a:cs typeface="Arial" charset="0"/>
            </a:endParaRP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5778500" y="3349649"/>
            <a:ext cx="1533525" cy="6937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CH"/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5772150" y="3022624"/>
            <a:ext cx="1438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 b="1"/>
              <a:t>Binary out</a:t>
            </a: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5727700" y="3359174"/>
            <a:ext cx="1704975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900"/>
              <a:t>MTRT1-LI-COOL:SW</a:t>
            </a: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3752850" y="3206774"/>
            <a:ext cx="1557338" cy="8461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CH"/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3738563" y="2903562"/>
            <a:ext cx="156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 b="1"/>
              <a:t>Calculation</a:t>
            </a:r>
          </a:p>
        </p:txBody>
      </p:sp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3784600" y="3197249"/>
            <a:ext cx="166846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000"/>
              <a:t>MTRT1-LI-COOL:CALC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3752850" y="4341837"/>
            <a:ext cx="1557338" cy="276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200" i="1"/>
              <a:t>CALC:</a:t>
            </a:r>
            <a:r>
              <a:rPr lang="en-US" sz="1200"/>
              <a:t> </a:t>
            </a:r>
            <a:r>
              <a:rPr lang="en-US" sz="1000" b="1"/>
              <a:t>( (A+B)/2 ) &gt; C</a:t>
            </a:r>
          </a:p>
        </p:txBody>
      </p:sp>
      <p:sp>
        <p:nvSpPr>
          <p:cNvPr id="135181" name="Text Box 13"/>
          <p:cNvSpPr txBox="1">
            <a:spLocks noChangeArrowheads="1"/>
          </p:cNvSpPr>
          <p:nvPr/>
        </p:nvSpPr>
        <p:spPr bwMode="auto">
          <a:xfrm>
            <a:off x="3751263" y="4057674"/>
            <a:ext cx="1558925" cy="2936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200" i="1"/>
              <a:t>C:</a:t>
            </a:r>
            <a:r>
              <a:rPr lang="en-US" sz="1200"/>
              <a:t>        10</a:t>
            </a:r>
          </a:p>
        </p:txBody>
      </p:sp>
      <p:sp>
        <p:nvSpPr>
          <p:cNvPr id="135182" name="Text Box 14"/>
          <p:cNvSpPr txBox="1">
            <a:spLocks noChangeArrowheads="1"/>
          </p:cNvSpPr>
          <p:nvPr/>
        </p:nvSpPr>
        <p:spPr bwMode="auto">
          <a:xfrm>
            <a:off x="3754438" y="4622824"/>
            <a:ext cx="1555750" cy="2936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200" i="1"/>
              <a:t>SCAN:</a:t>
            </a:r>
            <a:r>
              <a:rPr lang="en-US" sz="1200"/>
              <a:t> 10 second</a:t>
            </a:r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1884363" y="2036787"/>
            <a:ext cx="1303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 b="1"/>
              <a:t>Analog In</a:t>
            </a: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1874838" y="2344762"/>
            <a:ext cx="1460500" cy="693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CH"/>
          </a:p>
        </p:txBody>
      </p:sp>
      <p:sp>
        <p:nvSpPr>
          <p:cNvPr id="135185" name="Text Box 17"/>
          <p:cNvSpPr txBox="1">
            <a:spLocks noChangeArrowheads="1"/>
          </p:cNvSpPr>
          <p:nvPr/>
        </p:nvSpPr>
        <p:spPr bwMode="auto">
          <a:xfrm>
            <a:off x="1878013" y="2351112"/>
            <a:ext cx="1457325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72000" rIns="720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900"/>
              <a:t>MTTR1-LI-COOL:TEMP1</a:t>
            </a:r>
          </a:p>
        </p:txBody>
      </p:sp>
      <p:sp>
        <p:nvSpPr>
          <p:cNvPr id="135186" name="Text Box 18"/>
          <p:cNvSpPr txBox="1">
            <a:spLocks noChangeArrowheads="1"/>
          </p:cNvSpPr>
          <p:nvPr/>
        </p:nvSpPr>
        <p:spPr bwMode="auto">
          <a:xfrm>
            <a:off x="1881188" y="3043262"/>
            <a:ext cx="1454150" cy="276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200" i="1"/>
              <a:t>EGU:</a:t>
            </a:r>
            <a:r>
              <a:rPr lang="en-US" sz="1200"/>
              <a:t>     deg C</a:t>
            </a:r>
          </a:p>
        </p:txBody>
      </p:sp>
      <p:sp>
        <p:nvSpPr>
          <p:cNvPr id="135187" name="Text Box 19"/>
          <p:cNvSpPr txBox="1">
            <a:spLocks noChangeArrowheads="1"/>
          </p:cNvSpPr>
          <p:nvPr/>
        </p:nvSpPr>
        <p:spPr bwMode="auto">
          <a:xfrm>
            <a:off x="2828925" y="2747987"/>
            <a:ext cx="509588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200" i="1"/>
              <a:t>VAL</a:t>
            </a:r>
            <a:endParaRPr lang="en-US" sz="1200"/>
          </a:p>
        </p:txBody>
      </p:sp>
      <p:sp>
        <p:nvSpPr>
          <p:cNvPr id="135188" name="Text Box 20"/>
          <p:cNvSpPr txBox="1">
            <a:spLocks noChangeArrowheads="1"/>
          </p:cNvSpPr>
          <p:nvPr/>
        </p:nvSpPr>
        <p:spPr bwMode="auto">
          <a:xfrm>
            <a:off x="1887538" y="2755924"/>
            <a:ext cx="482600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200" i="1"/>
              <a:t>INP</a:t>
            </a:r>
            <a:endParaRPr lang="en-US" sz="1200"/>
          </a:p>
        </p:txBody>
      </p:sp>
      <p:pic>
        <p:nvPicPr>
          <p:cNvPr id="13518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4335487"/>
            <a:ext cx="34925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90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388" y="3065487"/>
            <a:ext cx="34925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5191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2082824"/>
            <a:ext cx="349250" cy="157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5192" name="Text Box 24"/>
          <p:cNvSpPr txBox="1">
            <a:spLocks noChangeArrowheads="1"/>
          </p:cNvSpPr>
          <p:nvPr/>
        </p:nvSpPr>
        <p:spPr bwMode="auto">
          <a:xfrm>
            <a:off x="1890713" y="5284812"/>
            <a:ext cx="1444625" cy="276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200" i="1"/>
              <a:t>EGU:</a:t>
            </a:r>
            <a:r>
              <a:rPr lang="en-US" sz="1200"/>
              <a:t>     deg C</a:t>
            </a:r>
          </a:p>
        </p:txBody>
      </p:sp>
      <p:sp>
        <p:nvSpPr>
          <p:cNvPr id="135193" name="Text Box 25"/>
          <p:cNvSpPr txBox="1">
            <a:spLocks noChangeArrowheads="1"/>
          </p:cNvSpPr>
          <p:nvPr/>
        </p:nvSpPr>
        <p:spPr bwMode="auto">
          <a:xfrm>
            <a:off x="2824163" y="4999062"/>
            <a:ext cx="509587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200" i="1"/>
              <a:t>VAL</a:t>
            </a:r>
            <a:endParaRPr lang="en-US" sz="1200"/>
          </a:p>
        </p:txBody>
      </p:sp>
      <p:sp>
        <p:nvSpPr>
          <p:cNvPr id="135194" name="Text Box 26"/>
          <p:cNvSpPr txBox="1">
            <a:spLocks noChangeArrowheads="1"/>
          </p:cNvSpPr>
          <p:nvPr/>
        </p:nvSpPr>
        <p:spPr bwMode="auto">
          <a:xfrm>
            <a:off x="1897063" y="4989537"/>
            <a:ext cx="48260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200" i="1"/>
              <a:t>INP</a:t>
            </a:r>
            <a:endParaRPr lang="en-US" sz="1200"/>
          </a:p>
        </p:txBody>
      </p:sp>
      <p:pic>
        <p:nvPicPr>
          <p:cNvPr id="68636" name="Picture 27" descr="frid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263924"/>
            <a:ext cx="8524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96" name="Line 28"/>
          <p:cNvSpPr>
            <a:spLocks noChangeShapeType="1"/>
          </p:cNvSpPr>
          <p:nvPr/>
        </p:nvSpPr>
        <p:spPr bwMode="auto">
          <a:xfrm>
            <a:off x="806450" y="2868637"/>
            <a:ext cx="3206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197" name="Line 29"/>
          <p:cNvSpPr>
            <a:spLocks noChangeShapeType="1"/>
          </p:cNvSpPr>
          <p:nvPr/>
        </p:nvSpPr>
        <p:spPr bwMode="auto">
          <a:xfrm>
            <a:off x="1470025" y="2879749"/>
            <a:ext cx="415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198" name="Line 30"/>
          <p:cNvSpPr>
            <a:spLocks noChangeShapeType="1"/>
          </p:cNvSpPr>
          <p:nvPr/>
        </p:nvSpPr>
        <p:spPr bwMode="auto">
          <a:xfrm flipV="1">
            <a:off x="693738" y="5168924"/>
            <a:ext cx="4143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199" name="Line 31"/>
          <p:cNvSpPr>
            <a:spLocks noChangeShapeType="1"/>
          </p:cNvSpPr>
          <p:nvPr/>
        </p:nvSpPr>
        <p:spPr bwMode="auto">
          <a:xfrm>
            <a:off x="7308850" y="3851299"/>
            <a:ext cx="227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200" name="Text Box 32"/>
          <p:cNvSpPr txBox="1">
            <a:spLocks noChangeArrowheads="1"/>
          </p:cNvSpPr>
          <p:nvPr/>
        </p:nvSpPr>
        <p:spPr bwMode="auto">
          <a:xfrm>
            <a:off x="3752850" y="3762399"/>
            <a:ext cx="549275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200" i="1"/>
              <a:t>INPB</a:t>
            </a:r>
            <a:endParaRPr lang="en-US" sz="1200"/>
          </a:p>
        </p:txBody>
      </p:sp>
      <p:sp>
        <p:nvSpPr>
          <p:cNvPr id="135201" name="Text Box 33"/>
          <p:cNvSpPr txBox="1">
            <a:spLocks noChangeArrowheads="1"/>
          </p:cNvSpPr>
          <p:nvPr/>
        </p:nvSpPr>
        <p:spPr bwMode="auto">
          <a:xfrm>
            <a:off x="3748088" y="3482999"/>
            <a:ext cx="557212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200" i="1"/>
              <a:t>INPA</a:t>
            </a:r>
            <a:endParaRPr lang="en-US" sz="1200"/>
          </a:p>
        </p:txBody>
      </p:sp>
      <p:sp>
        <p:nvSpPr>
          <p:cNvPr id="135202" name="Line 34"/>
          <p:cNvSpPr>
            <a:spLocks noChangeShapeType="1"/>
          </p:cNvSpPr>
          <p:nvPr/>
        </p:nvSpPr>
        <p:spPr bwMode="auto">
          <a:xfrm>
            <a:off x="3351213" y="2868637"/>
            <a:ext cx="1349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203" name="Line 35"/>
          <p:cNvSpPr>
            <a:spLocks noChangeShapeType="1"/>
          </p:cNvSpPr>
          <p:nvPr/>
        </p:nvSpPr>
        <p:spPr bwMode="auto">
          <a:xfrm flipH="1">
            <a:off x="3478213" y="2868637"/>
            <a:ext cx="7937" cy="765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204" name="Line 36"/>
          <p:cNvSpPr>
            <a:spLocks noChangeShapeType="1"/>
          </p:cNvSpPr>
          <p:nvPr/>
        </p:nvSpPr>
        <p:spPr bwMode="auto">
          <a:xfrm>
            <a:off x="3476625" y="3638574"/>
            <a:ext cx="2635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205" name="Line 37"/>
          <p:cNvSpPr>
            <a:spLocks noChangeShapeType="1"/>
          </p:cNvSpPr>
          <p:nvPr/>
        </p:nvSpPr>
        <p:spPr bwMode="auto">
          <a:xfrm>
            <a:off x="3476625" y="3910037"/>
            <a:ext cx="2635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206" name="Line 38"/>
          <p:cNvSpPr>
            <a:spLocks noChangeShapeType="1"/>
          </p:cNvSpPr>
          <p:nvPr/>
        </p:nvSpPr>
        <p:spPr bwMode="auto">
          <a:xfrm flipV="1">
            <a:off x="3335338" y="5173687"/>
            <a:ext cx="141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207" name="Line 39"/>
          <p:cNvSpPr>
            <a:spLocks noChangeShapeType="1"/>
          </p:cNvSpPr>
          <p:nvPr/>
        </p:nvSpPr>
        <p:spPr bwMode="auto">
          <a:xfrm>
            <a:off x="3476625" y="3910037"/>
            <a:ext cx="9525" cy="1263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208" name="Text Box 40"/>
          <p:cNvSpPr txBox="1">
            <a:spLocks noChangeArrowheads="1"/>
          </p:cNvSpPr>
          <p:nvPr/>
        </p:nvSpPr>
        <p:spPr bwMode="auto">
          <a:xfrm>
            <a:off x="4787900" y="3762399"/>
            <a:ext cx="509588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200" i="1"/>
              <a:t>VAL</a:t>
            </a:r>
            <a:endParaRPr lang="en-US" sz="1200"/>
          </a:p>
        </p:txBody>
      </p:sp>
      <p:sp>
        <p:nvSpPr>
          <p:cNvPr id="135209" name="Text Box 41"/>
          <p:cNvSpPr txBox="1">
            <a:spLocks noChangeArrowheads="1"/>
          </p:cNvSpPr>
          <p:nvPr/>
        </p:nvSpPr>
        <p:spPr bwMode="auto">
          <a:xfrm>
            <a:off x="5776913" y="3754462"/>
            <a:ext cx="509587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200"/>
              <a:t>DOL</a:t>
            </a:r>
          </a:p>
        </p:txBody>
      </p:sp>
      <p:sp>
        <p:nvSpPr>
          <p:cNvPr id="135210" name="Text Box 42"/>
          <p:cNvSpPr txBox="1">
            <a:spLocks noChangeArrowheads="1"/>
          </p:cNvSpPr>
          <p:nvPr/>
        </p:nvSpPr>
        <p:spPr bwMode="auto">
          <a:xfrm>
            <a:off x="6751638" y="3754462"/>
            <a:ext cx="552450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200" i="1"/>
              <a:t>OUT</a:t>
            </a:r>
            <a:endParaRPr lang="en-US" sz="1200"/>
          </a:p>
        </p:txBody>
      </p:sp>
      <p:sp>
        <p:nvSpPr>
          <p:cNvPr id="135211" name="Line 43"/>
          <p:cNvSpPr>
            <a:spLocks noChangeShapeType="1"/>
          </p:cNvSpPr>
          <p:nvPr/>
        </p:nvSpPr>
        <p:spPr bwMode="auto">
          <a:xfrm>
            <a:off x="7891463" y="3841774"/>
            <a:ext cx="231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5212" name="Line 44"/>
          <p:cNvSpPr>
            <a:spLocks noChangeShapeType="1"/>
          </p:cNvSpPr>
          <p:nvPr/>
        </p:nvSpPr>
        <p:spPr bwMode="auto">
          <a:xfrm>
            <a:off x="5310188" y="3827487"/>
            <a:ext cx="48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8654" name="Group 45"/>
          <p:cNvGrpSpPr>
            <a:grpSpLocks/>
          </p:cNvGrpSpPr>
          <p:nvPr/>
        </p:nvGrpSpPr>
        <p:grpSpPr bwMode="auto">
          <a:xfrm>
            <a:off x="233363" y="4779987"/>
            <a:ext cx="730250" cy="1076325"/>
            <a:chOff x="0" y="2783"/>
            <a:chExt cx="460" cy="678"/>
          </a:xfrm>
        </p:grpSpPr>
        <p:pic>
          <p:nvPicPr>
            <p:cNvPr id="68670" name="Picture 46" descr="thermometer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" y="2783"/>
              <a:ext cx="203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71" name="Text Box 47"/>
            <p:cNvSpPr txBox="1">
              <a:spLocks noChangeArrowheads="1"/>
            </p:cNvSpPr>
            <p:nvPr/>
          </p:nvSpPr>
          <p:spPr bwMode="auto">
            <a:xfrm>
              <a:off x="0" y="3288"/>
              <a:ext cx="4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spcAft>
                  <a:spcPct val="10000"/>
                </a:spcAft>
                <a:buClr>
                  <a:srgbClr val="C28500"/>
                </a:buClr>
                <a:buSzPct val="125000"/>
                <a:buFont typeface="Times" charset="0"/>
                <a:buNone/>
              </a:pPr>
              <a:r>
                <a:rPr lang="en-US" sz="1200"/>
                <a:t>T2</a:t>
              </a:r>
            </a:p>
          </p:txBody>
        </p:sp>
        <p:sp>
          <p:nvSpPr>
            <p:cNvPr id="68672" name="Text Box 48"/>
            <p:cNvSpPr txBox="1">
              <a:spLocks noChangeArrowheads="1"/>
            </p:cNvSpPr>
            <p:nvPr/>
          </p:nvSpPr>
          <p:spPr bwMode="auto">
            <a:xfrm>
              <a:off x="15" y="3167"/>
              <a:ext cx="4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spcAft>
                  <a:spcPct val="10000"/>
                </a:spcAft>
                <a:buClr>
                  <a:srgbClr val="C28500"/>
                </a:buClr>
                <a:buSzPct val="125000"/>
                <a:buFont typeface="Times" charset="0"/>
                <a:buNone/>
              </a:pPr>
              <a:r>
                <a:rPr lang="en-US" sz="1200"/>
                <a:t>Sensor</a:t>
              </a:r>
            </a:p>
          </p:txBody>
        </p:sp>
      </p:grpSp>
      <p:grpSp>
        <p:nvGrpSpPr>
          <p:cNvPr id="68655" name="Group 49"/>
          <p:cNvGrpSpPr>
            <a:grpSpLocks/>
          </p:cNvGrpSpPr>
          <p:nvPr/>
        </p:nvGrpSpPr>
        <p:grpSpPr bwMode="auto">
          <a:xfrm>
            <a:off x="304800" y="2265387"/>
            <a:ext cx="714375" cy="1685925"/>
            <a:chOff x="10" y="1209"/>
            <a:chExt cx="450" cy="1062"/>
          </a:xfrm>
        </p:grpSpPr>
        <p:pic>
          <p:nvPicPr>
            <p:cNvPr id="68667" name="Picture 50" descr="thermometer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" y="1209"/>
              <a:ext cx="177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68" name="Text Box 51"/>
            <p:cNvSpPr txBox="1">
              <a:spLocks noChangeArrowheads="1"/>
            </p:cNvSpPr>
            <p:nvPr/>
          </p:nvSpPr>
          <p:spPr bwMode="auto">
            <a:xfrm>
              <a:off x="15" y="1977"/>
              <a:ext cx="4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spcAft>
                  <a:spcPct val="10000"/>
                </a:spcAft>
                <a:buClr>
                  <a:srgbClr val="C28500"/>
                </a:buClr>
                <a:buSzPct val="125000"/>
                <a:buFont typeface="Times" charset="0"/>
                <a:buNone/>
              </a:pPr>
              <a:r>
                <a:rPr lang="en-US" sz="1200"/>
                <a:t>Sensor</a:t>
              </a:r>
            </a:p>
          </p:txBody>
        </p:sp>
        <p:sp>
          <p:nvSpPr>
            <p:cNvPr id="68669" name="Text Box 52"/>
            <p:cNvSpPr txBox="1">
              <a:spLocks noChangeArrowheads="1"/>
            </p:cNvSpPr>
            <p:nvPr/>
          </p:nvSpPr>
          <p:spPr bwMode="auto">
            <a:xfrm>
              <a:off x="10" y="2098"/>
              <a:ext cx="44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0" hangingPunct="0">
                <a:spcBef>
                  <a:spcPct val="50000"/>
                </a:spcBef>
                <a:spcAft>
                  <a:spcPct val="10000"/>
                </a:spcAft>
                <a:buClr>
                  <a:srgbClr val="C28500"/>
                </a:buClr>
                <a:buSzPct val="125000"/>
                <a:buFont typeface="Times" charset="0"/>
                <a:buNone/>
              </a:pPr>
              <a:r>
                <a:rPr lang="en-US" sz="1200"/>
                <a:t>T1</a:t>
              </a:r>
            </a:p>
          </p:txBody>
        </p:sp>
      </p:grpSp>
      <p:sp>
        <p:nvSpPr>
          <p:cNvPr id="135221" name="Text Box 53"/>
          <p:cNvSpPr txBox="1">
            <a:spLocks noChangeArrowheads="1"/>
          </p:cNvSpPr>
          <p:nvPr/>
        </p:nvSpPr>
        <p:spPr bwMode="auto">
          <a:xfrm>
            <a:off x="4057650" y="1531962"/>
            <a:ext cx="546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600" b="1">
                <a:solidFill>
                  <a:schemeClr val="bg1"/>
                </a:solidFill>
              </a:rPr>
              <a:t>IOC</a:t>
            </a:r>
          </a:p>
        </p:txBody>
      </p:sp>
      <p:sp>
        <p:nvSpPr>
          <p:cNvPr id="135222" name="Text Box 54"/>
          <p:cNvSpPr txBox="1">
            <a:spLocks noChangeArrowheads="1"/>
          </p:cNvSpPr>
          <p:nvPr/>
        </p:nvSpPr>
        <p:spPr bwMode="auto">
          <a:xfrm>
            <a:off x="3792538" y="1887562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600" b="1"/>
              <a:t>Database</a:t>
            </a:r>
          </a:p>
        </p:txBody>
      </p:sp>
      <p:sp>
        <p:nvSpPr>
          <p:cNvPr id="135223" name="Text Box 55"/>
          <p:cNvSpPr txBox="1">
            <a:spLocks noChangeArrowheads="1"/>
          </p:cNvSpPr>
          <p:nvPr/>
        </p:nvSpPr>
        <p:spPr bwMode="auto">
          <a:xfrm>
            <a:off x="1019175" y="1770087"/>
            <a:ext cx="560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>
                <a:solidFill>
                  <a:schemeClr val="bg1"/>
                </a:solidFill>
              </a:rPr>
              <a:t>ADC</a:t>
            </a:r>
          </a:p>
        </p:txBody>
      </p:sp>
      <p:sp>
        <p:nvSpPr>
          <p:cNvPr id="135224" name="Text Box 56"/>
          <p:cNvSpPr txBox="1">
            <a:spLocks noChangeArrowheads="1"/>
          </p:cNvSpPr>
          <p:nvPr/>
        </p:nvSpPr>
        <p:spPr bwMode="auto">
          <a:xfrm>
            <a:off x="1001713" y="4022749"/>
            <a:ext cx="560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>
                <a:solidFill>
                  <a:schemeClr val="bg1"/>
                </a:solidFill>
              </a:rPr>
              <a:t>ADC</a:t>
            </a:r>
          </a:p>
        </p:txBody>
      </p:sp>
      <p:sp>
        <p:nvSpPr>
          <p:cNvPr id="135225" name="Text Box 57"/>
          <p:cNvSpPr txBox="1">
            <a:spLocks noChangeArrowheads="1"/>
          </p:cNvSpPr>
          <p:nvPr/>
        </p:nvSpPr>
        <p:spPr bwMode="auto">
          <a:xfrm>
            <a:off x="7383463" y="2567012"/>
            <a:ext cx="6016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>
                <a:solidFill>
                  <a:schemeClr val="bg1"/>
                </a:solidFill>
                <a:latin typeface="Arial Narrow" charset="0"/>
              </a:rPr>
              <a:t>Binary</a:t>
            </a:r>
            <a:br>
              <a:rPr lang="en-US" sz="1400">
                <a:solidFill>
                  <a:schemeClr val="bg1"/>
                </a:solidFill>
                <a:latin typeface="Arial Narrow" charset="0"/>
              </a:rPr>
            </a:br>
            <a:r>
              <a:rPr lang="en-US" sz="1400">
                <a:solidFill>
                  <a:schemeClr val="bg1"/>
                </a:solidFill>
                <a:latin typeface="Arial Narrow" charset="0"/>
              </a:rPr>
              <a:t>I/O</a:t>
            </a:r>
          </a:p>
        </p:txBody>
      </p:sp>
      <p:sp>
        <p:nvSpPr>
          <p:cNvPr id="68661" name="Text Box 58"/>
          <p:cNvSpPr txBox="1">
            <a:spLocks noChangeArrowheads="1"/>
          </p:cNvSpPr>
          <p:nvPr/>
        </p:nvSpPr>
        <p:spPr bwMode="auto">
          <a:xfrm>
            <a:off x="8135938" y="4206899"/>
            <a:ext cx="7905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200"/>
              <a:t>Chiller</a:t>
            </a:r>
          </a:p>
        </p:txBody>
      </p:sp>
      <p:sp>
        <p:nvSpPr>
          <p:cNvPr id="135227" name="Text Box 59"/>
          <p:cNvSpPr txBox="1">
            <a:spLocks noChangeArrowheads="1"/>
          </p:cNvSpPr>
          <p:nvPr/>
        </p:nvSpPr>
        <p:spPr bwMode="auto">
          <a:xfrm>
            <a:off x="1906588" y="4262462"/>
            <a:ext cx="129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1400" b="1"/>
              <a:t>Analog In</a:t>
            </a:r>
          </a:p>
        </p:txBody>
      </p:sp>
      <p:sp>
        <p:nvSpPr>
          <p:cNvPr id="135228" name="Rectangle 60"/>
          <p:cNvSpPr>
            <a:spLocks noChangeArrowheads="1"/>
          </p:cNvSpPr>
          <p:nvPr/>
        </p:nvSpPr>
        <p:spPr bwMode="auto">
          <a:xfrm>
            <a:off x="1900238" y="4586312"/>
            <a:ext cx="1435100" cy="693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CH"/>
          </a:p>
        </p:txBody>
      </p:sp>
      <p:sp>
        <p:nvSpPr>
          <p:cNvPr id="135229" name="Text Box 61"/>
          <p:cNvSpPr txBox="1">
            <a:spLocks noChangeArrowheads="1"/>
          </p:cNvSpPr>
          <p:nvPr/>
        </p:nvSpPr>
        <p:spPr bwMode="auto">
          <a:xfrm>
            <a:off x="1906588" y="4583137"/>
            <a:ext cx="1427162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36000" rIns="360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  <a:spcAft>
                <a:spcPct val="10000"/>
              </a:spcAft>
              <a:buClr>
                <a:srgbClr val="C28500"/>
              </a:buClr>
              <a:buSzPct val="125000"/>
              <a:buFont typeface="Times" charset="0"/>
              <a:buNone/>
            </a:pPr>
            <a:r>
              <a:rPr lang="en-US" sz="900"/>
              <a:t>MTRT1-LI-COOL:TEMP2</a:t>
            </a:r>
          </a:p>
        </p:txBody>
      </p:sp>
      <p:sp>
        <p:nvSpPr>
          <p:cNvPr id="135230" name="Line 62"/>
          <p:cNvSpPr>
            <a:spLocks noChangeShapeType="1"/>
          </p:cNvSpPr>
          <p:nvPr/>
        </p:nvSpPr>
        <p:spPr bwMode="auto">
          <a:xfrm>
            <a:off x="1471613" y="5173687"/>
            <a:ext cx="406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3" name="Elbow Connector 2"/>
          <p:cNvCxnSpPr>
            <a:cxnSpLocks noChangeShapeType="1"/>
            <a:stCxn id="135180" idx="3"/>
            <a:endCxn id="135208" idx="3"/>
          </p:cNvCxnSpPr>
          <p:nvPr/>
        </p:nvCxnSpPr>
        <p:spPr bwMode="auto">
          <a:xfrm flipH="1" flipV="1">
            <a:off x="5297488" y="3905274"/>
            <a:ext cx="12700" cy="574675"/>
          </a:xfrm>
          <a:prstGeom prst="bentConnector3">
            <a:avLst>
              <a:gd name="adj1" fmla="val -1643894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18983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animBg="1"/>
      <p:bldP spid="135172" grpId="0" animBg="1"/>
      <p:bldP spid="135174" grpId="0" animBg="1"/>
      <p:bldP spid="135175" grpId="0"/>
      <p:bldP spid="135176" grpId="0"/>
      <p:bldP spid="135177" grpId="0" animBg="1"/>
      <p:bldP spid="135178" grpId="0"/>
      <p:bldP spid="135179" grpId="0"/>
      <p:bldP spid="135180" grpId="0" animBg="1"/>
      <p:bldP spid="135181" grpId="0" animBg="1"/>
      <p:bldP spid="135183" grpId="0"/>
      <p:bldP spid="135184" grpId="0" animBg="1"/>
      <p:bldP spid="135185" grpId="0"/>
      <p:bldP spid="135186" grpId="0" animBg="1"/>
      <p:bldP spid="135187" grpId="0" animBg="1"/>
      <p:bldP spid="135188" grpId="0" animBg="1"/>
      <p:bldP spid="135192" grpId="0" animBg="1"/>
      <p:bldP spid="135194" grpId="0" animBg="1"/>
      <p:bldP spid="135196" grpId="0" animBg="1"/>
      <p:bldP spid="135197" grpId="0" animBg="1"/>
      <p:bldP spid="135198" grpId="0" animBg="1"/>
      <p:bldP spid="135199" grpId="0" animBg="1"/>
      <p:bldP spid="135200" grpId="0" animBg="1"/>
      <p:bldP spid="135201" grpId="0" animBg="1"/>
      <p:bldP spid="135202" grpId="0" animBg="1"/>
      <p:bldP spid="135203" grpId="0" animBg="1"/>
      <p:bldP spid="135204" grpId="0" animBg="1"/>
      <p:bldP spid="135205" grpId="0" animBg="1"/>
      <p:bldP spid="135206" grpId="0" animBg="1"/>
      <p:bldP spid="135207" grpId="0" animBg="1"/>
      <p:bldP spid="135208" grpId="0" animBg="1"/>
      <p:bldP spid="135211" grpId="0" animBg="1"/>
      <p:bldP spid="135212" grpId="0" animBg="1"/>
      <p:bldP spid="135221" grpId="0"/>
      <p:bldP spid="135222" grpId="0"/>
      <p:bldP spid="135223" grpId="0"/>
      <p:bldP spid="135224" grpId="0"/>
      <p:bldP spid="135225" grpId="0"/>
      <p:bldP spid="135227" grpId="0"/>
      <p:bldP spid="135228" grpId="0" animBg="1"/>
      <p:bldP spid="135229" grpId="0"/>
      <p:bldP spid="1352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2800" dirty="0">
                <a:latin typeface="Arial" charset="0"/>
              </a:rPr>
              <a:t>Process </a:t>
            </a:r>
            <a:r>
              <a:rPr lang="en-US" altLang="ja-JP" sz="2800" dirty="0" smtClean="0">
                <a:latin typeface="Arial" charset="0"/>
              </a:rPr>
              <a:t>Variable naming</a:t>
            </a:r>
            <a:endParaRPr lang="en-GB" altLang="ja-JP" sz="2800" dirty="0">
              <a:latin typeface="Arial" charset="0"/>
            </a:endParaRP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49275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en-US" altLang="ja-JP" dirty="0" smtClean="0">
                <a:latin typeface="Arial" charset="0"/>
              </a:rPr>
              <a:t>PV (EPICS record) </a:t>
            </a:r>
            <a:r>
              <a:rPr kumimoji="1" lang="en-US" altLang="ja-JP" dirty="0" smtClean="0">
                <a:latin typeface="Arial" charset="0"/>
              </a:rPr>
              <a:t>names </a:t>
            </a:r>
            <a:r>
              <a:rPr kumimoji="1" lang="en-US" altLang="ja-JP" b="1" dirty="0" smtClean="0">
                <a:latin typeface="Arial" charset="0"/>
              </a:rPr>
              <a:t>must</a:t>
            </a:r>
            <a:r>
              <a:rPr kumimoji="1" lang="en-US" altLang="ja-JP" dirty="0" smtClean="0">
                <a:latin typeface="Arial" charset="0"/>
              </a:rPr>
              <a:t> be unique </a:t>
            </a:r>
            <a:r>
              <a:rPr kumimoji="1" lang="en-US" altLang="ja-JP" dirty="0" smtClean="0">
                <a:latin typeface="Arial" charset="0"/>
              </a:rPr>
              <a:t>in </a:t>
            </a:r>
            <a:r>
              <a:rPr kumimoji="1" lang="en-US" altLang="ja-JP" dirty="0" smtClean="0">
                <a:latin typeface="Arial" charset="0"/>
              </a:rPr>
              <a:t>ESS</a:t>
            </a:r>
            <a:endParaRPr kumimoji="1" lang="en-US" altLang="ja-JP" dirty="0" smtClean="0">
              <a:latin typeface="Arial" charset="0"/>
            </a:endParaRPr>
          </a:p>
          <a:p>
            <a:r>
              <a:rPr kumimoji="1" lang="en-US" altLang="ja-JP" dirty="0" smtClean="0">
                <a:latin typeface="Arial" charset="0"/>
              </a:rPr>
              <a:t>Examples </a:t>
            </a:r>
            <a:r>
              <a:rPr kumimoji="1" lang="en-US" altLang="ja-JP" dirty="0">
                <a:latin typeface="Arial" charset="0"/>
              </a:rPr>
              <a:t>of </a:t>
            </a:r>
            <a:r>
              <a:rPr kumimoji="1" lang="en-US" altLang="ja-JP" dirty="0" smtClean="0">
                <a:latin typeface="Arial" charset="0"/>
              </a:rPr>
              <a:t>possible PV </a:t>
            </a:r>
            <a:r>
              <a:rPr kumimoji="1" lang="en-US" altLang="ja-JP" dirty="0">
                <a:latin typeface="Arial" charset="0"/>
              </a:rPr>
              <a:t>names and </a:t>
            </a:r>
            <a:r>
              <a:rPr kumimoji="1" lang="en-US" altLang="ja-JP" dirty="0">
                <a:solidFill>
                  <a:srgbClr val="7030A0"/>
                </a:solidFill>
                <a:latin typeface="Arial" charset="0"/>
              </a:rPr>
              <a:t>values</a:t>
            </a:r>
            <a:r>
              <a:rPr kumimoji="1" lang="en-US" altLang="ja-JP" dirty="0">
                <a:latin typeface="Arial" charset="0"/>
              </a:rPr>
              <a:t>:</a:t>
            </a:r>
          </a:p>
          <a:p>
            <a:pPr lvl="1"/>
            <a:r>
              <a:rPr kumimoji="1" lang="en-US" altLang="ja-JP" sz="2000" dirty="0">
                <a:latin typeface="Arial" charset="0"/>
                <a:cs typeface="ＭＳ Ｐゴシック" charset="0"/>
              </a:rPr>
              <a:t>CWS-PHTS-DLHT:MT2-TT</a:t>
            </a:r>
            <a:r>
              <a:rPr kumimoji="1" lang="sl-SI" altLang="ja-JP" sz="2000" dirty="0">
                <a:latin typeface="Arial" charset="0"/>
                <a:cs typeface="ＭＳ Ｐゴシック" charset="0"/>
              </a:rPr>
              <a:t>.VAL</a:t>
            </a:r>
            <a:r>
              <a:rPr kumimoji="1" lang="en-US" altLang="ja-JP" sz="2000" dirty="0">
                <a:latin typeface="Arial" charset="0"/>
                <a:cs typeface="ＭＳ Ｐゴシック" charset="0"/>
              </a:rPr>
              <a:t>  </a:t>
            </a:r>
            <a:r>
              <a:rPr kumimoji="1" lang="en-US" altLang="ja-JP" sz="2000" dirty="0">
                <a:solidFill>
                  <a:srgbClr val="7030A0"/>
                </a:solidFill>
                <a:latin typeface="Arial" charset="0"/>
                <a:cs typeface="ＭＳ Ｐゴシック" charset="0"/>
              </a:rPr>
              <a:t>26 </a:t>
            </a:r>
            <a:r>
              <a:rPr kumimoji="1" lang="en-US" altLang="ja-JP" sz="2000" dirty="0" err="1">
                <a:solidFill>
                  <a:srgbClr val="7030A0"/>
                </a:solidFill>
                <a:latin typeface="Arial" charset="0"/>
                <a:cs typeface="ＭＳ Ｐゴシック" charset="0"/>
              </a:rPr>
              <a:t>degC</a:t>
            </a:r>
            <a:r>
              <a:rPr kumimoji="1" lang="en-US" altLang="ja-JP" sz="2000" dirty="0">
                <a:latin typeface="Arial" charset="0"/>
                <a:cs typeface="ＭＳ Ｐゴシック" charset="0"/>
              </a:rPr>
              <a:t/>
            </a:r>
            <a:br>
              <a:rPr kumimoji="1" lang="en-US" altLang="ja-JP" sz="2000" dirty="0">
                <a:latin typeface="Arial" charset="0"/>
                <a:cs typeface="ＭＳ Ｐゴシック" charset="0"/>
              </a:rPr>
            </a:br>
            <a:r>
              <a:rPr kumimoji="1" lang="en-US" altLang="ja-JP" sz="2000" dirty="0">
                <a:latin typeface="Arial" charset="0"/>
                <a:cs typeface="ＭＳ Ｐゴシック" charset="0"/>
              </a:rPr>
              <a:t> (TT: Temperature transmitter)</a:t>
            </a:r>
          </a:p>
          <a:p>
            <a:pPr lvl="1"/>
            <a:r>
              <a:rPr kumimoji="1" lang="en-US" altLang="ja-JP" sz="2000" dirty="0">
                <a:latin typeface="Arial" charset="0"/>
                <a:cs typeface="ＭＳ Ｐゴシック" charset="0"/>
              </a:rPr>
              <a:t>CWS-PHTS-DLHT:VC1-FCVZ</a:t>
            </a:r>
            <a:r>
              <a:rPr kumimoji="1" lang="sl-SI" altLang="ja-JP" sz="2000" dirty="0">
                <a:latin typeface="Arial" charset="0"/>
                <a:cs typeface="ＭＳ Ｐゴシック" charset="0"/>
              </a:rPr>
              <a:t>.VAL</a:t>
            </a:r>
            <a:r>
              <a:rPr kumimoji="1" lang="en-US" altLang="ja-JP" sz="2000" dirty="0">
                <a:latin typeface="Arial" charset="0"/>
                <a:cs typeface="ＭＳ Ｐゴシック" charset="0"/>
              </a:rPr>
              <a:t>   </a:t>
            </a:r>
            <a:r>
              <a:rPr kumimoji="1" lang="en-US" altLang="ja-JP" sz="2000" dirty="0">
                <a:solidFill>
                  <a:srgbClr val="7030A0"/>
                </a:solidFill>
                <a:latin typeface="Arial" charset="0"/>
                <a:cs typeface="ＭＳ Ｐゴシック" charset="0"/>
              </a:rPr>
              <a:t>‘OPEN’, ‘CLOSE’, …</a:t>
            </a:r>
            <a:br>
              <a:rPr kumimoji="1" lang="en-US" altLang="ja-JP" sz="2000" dirty="0">
                <a:solidFill>
                  <a:srgbClr val="7030A0"/>
                </a:solidFill>
                <a:latin typeface="Arial" charset="0"/>
                <a:cs typeface="ＭＳ Ｐゴシック" charset="0"/>
              </a:rPr>
            </a:br>
            <a:r>
              <a:rPr kumimoji="1" lang="en-US" altLang="ja-JP" sz="2000" dirty="0">
                <a:latin typeface="Arial" charset="0"/>
                <a:cs typeface="ＭＳ Ｐゴシック" charset="0"/>
              </a:rPr>
              <a:t>(FCVZ: Flow Control Valve command</a:t>
            </a:r>
            <a:r>
              <a:rPr kumimoji="1" lang="en-US" altLang="ja-JP" sz="2000" dirty="0" smtClean="0">
                <a:latin typeface="Arial" charset="0"/>
                <a:cs typeface="ＭＳ Ｐゴシック" charset="0"/>
              </a:rPr>
              <a:t>)</a:t>
            </a:r>
          </a:p>
          <a:p>
            <a:r>
              <a:rPr kumimoji="1" lang="en-US" altLang="ja-JP" dirty="0" smtClean="0">
                <a:latin typeface="Arial" charset="0"/>
                <a:cs typeface="ＭＳ Ｐゴシック" charset="0"/>
              </a:rPr>
              <a:t>Basic concept: &lt;device name&gt;:&lt;property&gt;</a:t>
            </a:r>
            <a:r>
              <a:rPr kumimoji="1" lang="en-US" altLang="ja-JP" dirty="0" smtClean="0">
                <a:latin typeface="Arial" charset="0"/>
                <a:cs typeface="ＭＳ Ｐゴシック" charset="0"/>
              </a:rPr>
              <a:t>	</a:t>
            </a:r>
          </a:p>
          <a:p>
            <a:r>
              <a:rPr kumimoji="1" lang="en-US" altLang="ja-JP" dirty="0" smtClean="0">
                <a:latin typeface="Arial" charset="0"/>
              </a:rPr>
              <a:t>See </a:t>
            </a:r>
            <a:r>
              <a:rPr kumimoji="1" lang="en-US" altLang="ja-JP" dirty="0">
                <a:latin typeface="Arial" charset="0"/>
              </a:rPr>
              <a:t>“</a:t>
            </a:r>
            <a:r>
              <a:rPr kumimoji="1" lang="en-US" altLang="ja-JP" dirty="0">
                <a:solidFill>
                  <a:srgbClr val="FF0000"/>
                </a:solidFill>
                <a:latin typeface="Arial" charset="0"/>
              </a:rPr>
              <a:t>ESS Naming Convention</a:t>
            </a:r>
            <a:r>
              <a:rPr kumimoji="1" lang="en-US" altLang="ja-JP" dirty="0">
                <a:latin typeface="Arial" charset="0"/>
              </a:rPr>
              <a:t>” </a:t>
            </a:r>
            <a:br>
              <a:rPr kumimoji="1" lang="en-US" altLang="ja-JP" dirty="0">
                <a:latin typeface="Arial" charset="0"/>
              </a:rPr>
            </a:br>
            <a:r>
              <a:rPr kumimoji="1" lang="en-US" altLang="ja-JP" dirty="0">
                <a:latin typeface="Arial" charset="0"/>
              </a:rPr>
              <a:t>(</a:t>
            </a:r>
            <a:r>
              <a:rPr kumimoji="1" lang="en-US" altLang="ja-JP" dirty="0">
                <a:latin typeface="Arial"/>
                <a:cs typeface="Arial"/>
              </a:rPr>
              <a:t>ESS-</a:t>
            </a:r>
            <a:r>
              <a:rPr kumimoji="1" lang="en-US" altLang="ja-JP" dirty="0" smtClean="0">
                <a:latin typeface="Arial"/>
                <a:cs typeface="Arial"/>
              </a:rPr>
              <a:t>0000</a:t>
            </a:r>
            <a:r>
              <a:rPr lang="is-IS" dirty="0" smtClean="0">
                <a:latin typeface="Arial"/>
                <a:cs typeface="Arial"/>
              </a:rPr>
              <a:t>757</a:t>
            </a:r>
            <a:r>
              <a:rPr kumimoji="1" lang="en-US" altLang="ja-JP" dirty="0" smtClean="0">
                <a:latin typeface="Arial" charset="0"/>
              </a:rPr>
              <a:t>) for more details. </a:t>
            </a:r>
          </a:p>
          <a:p>
            <a:pPr lvl="1"/>
            <a:r>
              <a:rPr kumimoji="1" lang="en-US" altLang="ja-JP" dirty="0" smtClean="0">
                <a:latin typeface="Arial" charset="0"/>
              </a:rPr>
              <a:t>EPICS has a few restrictions on names (allowed characters)</a:t>
            </a:r>
            <a:endParaRPr kumimoji="1" lang="en-US" altLang="ja-JP" dirty="0" smtClean="0">
              <a:latin typeface="Arial" charset="0"/>
            </a:endParaRPr>
          </a:p>
          <a:p>
            <a:pPr lvl="1"/>
            <a:r>
              <a:rPr kumimoji="1" lang="en-US" altLang="ja-JP" dirty="0" smtClean="0">
                <a:latin typeface="Arial" charset="0"/>
              </a:rPr>
              <a:t>There is also a “naming committee” with representatives of all divisions (has not been very active until recently).</a:t>
            </a:r>
          </a:p>
        </p:txBody>
      </p:sp>
    </p:spTree>
    <p:extLst>
      <p:ext uri="{BB962C8B-B14F-4D97-AF65-F5344CB8AC3E}">
        <p14:creationId xmlns:p14="http://schemas.microsoft.com/office/powerpoint/2010/main" val="49817356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7570788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 Narrow" charset="0"/>
                <a:cs typeface="Arial" charset="0"/>
              </a:rPr>
              <a:t>Process Variable Communication</a:t>
            </a:r>
            <a:endParaRPr lang="en-US" dirty="0">
              <a:latin typeface="Arial Narrow" charset="0"/>
              <a:cs typeface="Arial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52425" y="3762375"/>
            <a:ext cx="1666875" cy="2352675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CH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52425" y="3524250"/>
            <a:ext cx="1666875" cy="238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CH"/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304800" y="3852863"/>
            <a:ext cx="179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Process Variables: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352425" y="3521075"/>
            <a:ext cx="167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/>
              <a:t>Channel Access Server</a:t>
            </a:r>
          </a:p>
        </p:txBody>
      </p:sp>
      <p:sp>
        <p:nvSpPr>
          <p:cNvPr id="15368" name="Rectangle 9"/>
          <p:cNvSpPr>
            <a:spLocks noChangeArrowheads="1"/>
          </p:cNvSpPr>
          <p:nvPr/>
        </p:nvSpPr>
        <p:spPr bwMode="auto">
          <a:xfrm>
            <a:off x="485775" y="4308475"/>
            <a:ext cx="14954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b="1"/>
              <a:t>S1A:H1:CurrentAO</a:t>
            </a:r>
          </a:p>
          <a:p>
            <a:pPr algn="r" eaLnBrk="0" hangingPunct="0">
              <a:spcBef>
                <a:spcPct val="50000"/>
              </a:spcBef>
            </a:pPr>
            <a:endParaRPr lang="en-US" sz="1600" b="1"/>
          </a:p>
          <a:p>
            <a:pPr algn="r" eaLnBrk="0" hangingPunct="0">
              <a:spcBef>
                <a:spcPct val="50000"/>
              </a:spcBef>
            </a:pPr>
            <a:r>
              <a:rPr lang="en-US" sz="1000" b="1"/>
              <a:t>S1:P1:x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000" b="1"/>
              <a:t>S1:P1:y</a:t>
            </a:r>
          </a:p>
          <a:p>
            <a:pPr algn="r" eaLnBrk="0" hangingPunct="0">
              <a:spcBef>
                <a:spcPct val="50000"/>
              </a:spcBef>
            </a:pPr>
            <a:endParaRPr lang="en-US" sz="1600" b="1"/>
          </a:p>
          <a:p>
            <a:pPr algn="r" eaLnBrk="0" hangingPunct="0">
              <a:spcBef>
                <a:spcPct val="50000"/>
              </a:spcBef>
            </a:pPr>
            <a:r>
              <a:rPr lang="en-US" sz="1000" b="1"/>
              <a:t>S1:G1:vacuum</a:t>
            </a:r>
          </a:p>
        </p:txBody>
      </p:sp>
      <p:pic>
        <p:nvPicPr>
          <p:cNvPr id="15369" name="Picture 10" descr="Pro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1673225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487363" y="2374900"/>
            <a:ext cx="1446212" cy="227013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 b="1"/>
              <a:t>Channel Access Client</a:t>
            </a:r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>
            <a:off x="314325" y="3062288"/>
            <a:ext cx="844391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>
            <a:off x="755650" y="2565400"/>
            <a:ext cx="0" cy="985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5966" name="AutoShape 14"/>
          <p:cNvSpPr>
            <a:spLocks noChangeArrowheads="1"/>
          </p:cNvSpPr>
          <p:nvPr/>
        </p:nvSpPr>
        <p:spPr bwMode="auto">
          <a:xfrm>
            <a:off x="2124075" y="2205038"/>
            <a:ext cx="1871663" cy="611187"/>
          </a:xfrm>
          <a:prstGeom prst="wedgeRectCallout">
            <a:avLst>
              <a:gd name="adj1" fmla="val -9458"/>
              <a:gd name="adj2" fmla="val 85324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Who has a PV named “S1A:H1:CurrentAO”?</a:t>
            </a:r>
          </a:p>
        </p:txBody>
      </p:sp>
      <p:sp>
        <p:nvSpPr>
          <p:cNvPr id="125967" name="AutoShape 15"/>
          <p:cNvSpPr>
            <a:spLocks noChangeArrowheads="1"/>
          </p:cNvSpPr>
          <p:nvPr/>
        </p:nvSpPr>
        <p:spPr bwMode="auto">
          <a:xfrm>
            <a:off x="2555875" y="3357563"/>
            <a:ext cx="915988" cy="323850"/>
          </a:xfrm>
          <a:prstGeom prst="wedgeRectCallout">
            <a:avLst>
              <a:gd name="adj1" fmla="val 33884"/>
              <a:gd name="adj2" fmla="val -143630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I do.</a:t>
            </a:r>
          </a:p>
        </p:txBody>
      </p:sp>
      <p:sp>
        <p:nvSpPr>
          <p:cNvPr id="125968" name="AutoShape 16"/>
          <p:cNvSpPr>
            <a:spLocks noChangeArrowheads="1"/>
          </p:cNvSpPr>
          <p:nvPr/>
        </p:nvSpPr>
        <p:spPr bwMode="auto">
          <a:xfrm>
            <a:off x="4067175" y="2205038"/>
            <a:ext cx="1114425" cy="466725"/>
          </a:xfrm>
          <a:prstGeom prst="wedgeRectCallout">
            <a:avLst>
              <a:gd name="adj1" fmla="val -46296"/>
              <a:gd name="adj2" fmla="val 12040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What is its value?</a:t>
            </a:r>
          </a:p>
        </p:txBody>
      </p:sp>
      <p:sp>
        <p:nvSpPr>
          <p:cNvPr id="125969" name="AutoShape 17"/>
          <p:cNvSpPr>
            <a:spLocks noChangeArrowheads="1"/>
          </p:cNvSpPr>
          <p:nvPr/>
        </p:nvSpPr>
        <p:spPr bwMode="auto">
          <a:xfrm>
            <a:off x="4067175" y="3357563"/>
            <a:ext cx="723900" cy="495300"/>
          </a:xfrm>
          <a:prstGeom prst="wedgeRectCallout">
            <a:avLst>
              <a:gd name="adj1" fmla="val -2194"/>
              <a:gd name="adj2" fmla="val -110255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25.5 AMPS</a:t>
            </a:r>
          </a:p>
        </p:txBody>
      </p:sp>
      <p:sp>
        <p:nvSpPr>
          <p:cNvPr id="125970" name="AutoShape 18"/>
          <p:cNvSpPr>
            <a:spLocks noChangeArrowheads="1"/>
          </p:cNvSpPr>
          <p:nvPr/>
        </p:nvSpPr>
        <p:spPr bwMode="auto">
          <a:xfrm>
            <a:off x="5292725" y="1989138"/>
            <a:ext cx="971550" cy="792162"/>
          </a:xfrm>
          <a:prstGeom prst="wedgeRectCallout">
            <a:avLst>
              <a:gd name="adj1" fmla="val -56046"/>
              <a:gd name="adj2" fmla="val 79060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Change its value to 30.5</a:t>
            </a:r>
          </a:p>
        </p:txBody>
      </p:sp>
      <p:sp>
        <p:nvSpPr>
          <p:cNvPr id="125971" name="Rectangle 19"/>
          <p:cNvSpPr>
            <a:spLocks noChangeArrowheads="1"/>
          </p:cNvSpPr>
          <p:nvPr/>
        </p:nvSpPr>
        <p:spPr bwMode="auto">
          <a:xfrm>
            <a:off x="2124075" y="1196975"/>
            <a:ext cx="1781175" cy="83502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/>
              <a:t>“connection request” or “search request”</a:t>
            </a:r>
          </a:p>
        </p:txBody>
      </p:sp>
      <p:sp>
        <p:nvSpPr>
          <p:cNvPr id="125972" name="AutoShape 20"/>
          <p:cNvSpPr>
            <a:spLocks noChangeArrowheads="1"/>
          </p:cNvSpPr>
          <p:nvPr/>
        </p:nvSpPr>
        <p:spPr bwMode="auto">
          <a:xfrm>
            <a:off x="5076825" y="3357563"/>
            <a:ext cx="1079500" cy="576262"/>
          </a:xfrm>
          <a:prstGeom prst="wedgeRectCallout">
            <a:avLst>
              <a:gd name="adj1" fmla="val -15440"/>
              <a:gd name="adj2" fmla="val -102343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OK, it is now 30.5</a:t>
            </a:r>
          </a:p>
        </p:txBody>
      </p:sp>
      <p:sp>
        <p:nvSpPr>
          <p:cNvPr id="125973" name="AutoShape 21"/>
          <p:cNvSpPr>
            <a:spLocks noChangeArrowheads="1"/>
          </p:cNvSpPr>
          <p:nvPr/>
        </p:nvSpPr>
        <p:spPr bwMode="auto">
          <a:xfrm>
            <a:off x="4932363" y="4652963"/>
            <a:ext cx="1511300" cy="771525"/>
          </a:xfrm>
          <a:prstGeom prst="wedgeRectCallout">
            <a:avLst>
              <a:gd name="adj1" fmla="val -35926"/>
              <a:gd name="adj2" fmla="val -37241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30.5 is too high. It is now set to the maximum value of 27.5.</a:t>
            </a:r>
          </a:p>
        </p:txBody>
      </p:sp>
      <p:sp>
        <p:nvSpPr>
          <p:cNvPr id="125974" name="AutoShape 22"/>
          <p:cNvSpPr>
            <a:spLocks noChangeArrowheads="1"/>
          </p:cNvSpPr>
          <p:nvPr/>
        </p:nvSpPr>
        <p:spPr bwMode="auto">
          <a:xfrm>
            <a:off x="4932363" y="5445125"/>
            <a:ext cx="1511300" cy="628650"/>
          </a:xfrm>
          <a:prstGeom prst="wedgeRectCallout">
            <a:avLst>
              <a:gd name="adj1" fmla="val -42019"/>
              <a:gd name="adj2" fmla="val -31565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You are not authorized to change this value</a:t>
            </a:r>
          </a:p>
        </p:txBody>
      </p:sp>
      <p:sp>
        <p:nvSpPr>
          <p:cNvPr id="125975" name="AutoShape 23"/>
          <p:cNvSpPr>
            <a:spLocks noChangeArrowheads="1"/>
          </p:cNvSpPr>
          <p:nvPr/>
        </p:nvSpPr>
        <p:spPr bwMode="auto">
          <a:xfrm>
            <a:off x="6659563" y="1989138"/>
            <a:ext cx="2043112" cy="534987"/>
          </a:xfrm>
          <a:prstGeom prst="wedgeRectCallout">
            <a:avLst>
              <a:gd name="adj1" fmla="val -54273"/>
              <a:gd name="adj2" fmla="val 139019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Notify me when the value changes</a:t>
            </a:r>
          </a:p>
        </p:txBody>
      </p:sp>
      <p:sp>
        <p:nvSpPr>
          <p:cNvPr id="125976" name="AutoShape 24"/>
          <p:cNvSpPr>
            <a:spLocks noChangeArrowheads="1"/>
          </p:cNvSpPr>
          <p:nvPr/>
        </p:nvSpPr>
        <p:spPr bwMode="auto">
          <a:xfrm>
            <a:off x="6443663" y="3357563"/>
            <a:ext cx="769937" cy="792162"/>
          </a:xfrm>
          <a:prstGeom prst="wedgeRectCallout">
            <a:avLst>
              <a:gd name="adj1" fmla="val -6907"/>
              <a:gd name="adj2" fmla="val -85269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It is now </a:t>
            </a:r>
            <a:r>
              <a:rPr lang="en-US" sz="1000" b="1"/>
              <a:t>20.5 AMPS</a:t>
            </a:r>
          </a:p>
        </p:txBody>
      </p:sp>
      <p:sp>
        <p:nvSpPr>
          <p:cNvPr id="125977" name="AutoShape 25"/>
          <p:cNvSpPr>
            <a:spLocks noChangeArrowheads="1"/>
          </p:cNvSpPr>
          <p:nvPr/>
        </p:nvSpPr>
        <p:spPr bwMode="auto">
          <a:xfrm>
            <a:off x="7235825" y="3357563"/>
            <a:ext cx="638175" cy="800100"/>
          </a:xfrm>
          <a:prstGeom prst="wedgeRectCallout">
            <a:avLst>
              <a:gd name="adj1" fmla="val -43282"/>
              <a:gd name="adj2" fmla="val -86269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It is now </a:t>
            </a:r>
            <a:r>
              <a:rPr lang="en-US" sz="1000" b="1"/>
              <a:t>10.5 AMPS</a:t>
            </a:r>
          </a:p>
        </p:txBody>
      </p:sp>
      <p:sp>
        <p:nvSpPr>
          <p:cNvPr id="125978" name="AutoShape 26"/>
          <p:cNvSpPr>
            <a:spLocks noChangeArrowheads="1"/>
          </p:cNvSpPr>
          <p:nvPr/>
        </p:nvSpPr>
        <p:spPr bwMode="auto">
          <a:xfrm>
            <a:off x="7956550" y="3357563"/>
            <a:ext cx="782638" cy="800100"/>
          </a:xfrm>
          <a:prstGeom prst="wedgeRectCallout">
            <a:avLst>
              <a:gd name="adj1" fmla="val -7606"/>
              <a:gd name="adj2" fmla="val -90162"/>
            </a:avLst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It is now     </a:t>
            </a:r>
            <a:r>
              <a:rPr lang="en-US" sz="1000" b="1"/>
              <a:t>0.0023 AMPS</a:t>
            </a:r>
          </a:p>
        </p:txBody>
      </p:sp>
      <p:sp>
        <p:nvSpPr>
          <p:cNvPr id="125979" name="Rectangle 27"/>
          <p:cNvSpPr>
            <a:spLocks noChangeArrowheads="1"/>
          </p:cNvSpPr>
          <p:nvPr/>
        </p:nvSpPr>
        <p:spPr bwMode="auto">
          <a:xfrm>
            <a:off x="5219700" y="1196975"/>
            <a:ext cx="1046163" cy="6397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/>
              <a:t>“put” or </a:t>
            </a:r>
          </a:p>
          <a:p>
            <a:pPr algn="ctr">
              <a:spcBef>
                <a:spcPct val="20000"/>
              </a:spcBef>
            </a:pPr>
            <a:r>
              <a:rPr lang="en-US" sz="1600" dirty="0" smtClean="0"/>
              <a:t>“</a:t>
            </a:r>
            <a:r>
              <a:rPr lang="en-US" sz="1600" dirty="0" err="1" smtClean="0"/>
              <a:t>pvput</a:t>
            </a:r>
            <a:r>
              <a:rPr lang="en-US" sz="1600" dirty="0"/>
              <a:t>”</a:t>
            </a:r>
          </a:p>
        </p:txBody>
      </p:sp>
      <p:sp>
        <p:nvSpPr>
          <p:cNvPr id="125980" name="Rectangle 28"/>
          <p:cNvSpPr>
            <a:spLocks noChangeArrowheads="1"/>
          </p:cNvSpPr>
          <p:nvPr/>
        </p:nvSpPr>
        <p:spPr bwMode="auto">
          <a:xfrm>
            <a:off x="4067175" y="1196975"/>
            <a:ext cx="936625" cy="9334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 dirty="0"/>
              <a:t>“get” </a:t>
            </a:r>
          </a:p>
          <a:p>
            <a:pPr algn="ctr">
              <a:spcBef>
                <a:spcPct val="20000"/>
              </a:spcBef>
            </a:pPr>
            <a:r>
              <a:rPr lang="en-US" sz="1600" dirty="0"/>
              <a:t>or </a:t>
            </a:r>
          </a:p>
          <a:p>
            <a:pPr algn="ctr">
              <a:spcBef>
                <a:spcPct val="20000"/>
              </a:spcBef>
            </a:pPr>
            <a:r>
              <a:rPr lang="en-US" sz="1600" dirty="0" smtClean="0"/>
              <a:t>“</a:t>
            </a:r>
            <a:r>
              <a:rPr lang="en-US" sz="1600" dirty="0" err="1" smtClean="0"/>
              <a:t>pvget</a:t>
            </a:r>
            <a:r>
              <a:rPr lang="en-US" sz="1600" dirty="0"/>
              <a:t>”</a:t>
            </a:r>
          </a:p>
        </p:txBody>
      </p:sp>
      <p:sp>
        <p:nvSpPr>
          <p:cNvPr id="125981" name="Rectangle 29"/>
          <p:cNvSpPr>
            <a:spLocks noChangeArrowheads="1"/>
          </p:cNvSpPr>
          <p:nvPr/>
        </p:nvSpPr>
        <p:spPr bwMode="auto">
          <a:xfrm>
            <a:off x="6443663" y="1196975"/>
            <a:ext cx="2016125" cy="3460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/>
              <a:t>“set a monitor”</a:t>
            </a:r>
          </a:p>
        </p:txBody>
      </p:sp>
      <p:sp>
        <p:nvSpPr>
          <p:cNvPr id="125982" name="Rectangle 30"/>
          <p:cNvSpPr>
            <a:spLocks noChangeArrowheads="1"/>
          </p:cNvSpPr>
          <p:nvPr/>
        </p:nvSpPr>
        <p:spPr bwMode="auto">
          <a:xfrm>
            <a:off x="6588125" y="4652963"/>
            <a:ext cx="1885950" cy="9334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/>
              <a:t>“post an event”</a:t>
            </a:r>
          </a:p>
          <a:p>
            <a:pPr algn="ctr">
              <a:spcBef>
                <a:spcPct val="20000"/>
              </a:spcBef>
            </a:pPr>
            <a:r>
              <a:rPr lang="en-US" sz="1600"/>
              <a:t>or </a:t>
            </a:r>
          </a:p>
          <a:p>
            <a:pPr algn="ctr">
              <a:spcBef>
                <a:spcPct val="20000"/>
              </a:spcBef>
            </a:pPr>
            <a:r>
              <a:rPr lang="en-US" sz="1600"/>
              <a:t>“post a monitor”</a:t>
            </a:r>
          </a:p>
        </p:txBody>
      </p:sp>
      <p:sp>
        <p:nvSpPr>
          <p:cNvPr id="125983" name="Rectangle 31"/>
          <p:cNvSpPr>
            <a:spLocks noChangeArrowheads="1"/>
          </p:cNvSpPr>
          <p:nvPr/>
        </p:nvSpPr>
        <p:spPr bwMode="auto">
          <a:xfrm>
            <a:off x="4859338" y="4005263"/>
            <a:ext cx="1441450" cy="5905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1600"/>
              <a:t>“put complete”</a:t>
            </a:r>
          </a:p>
        </p:txBody>
      </p:sp>
      <p:sp>
        <p:nvSpPr>
          <p:cNvPr id="125984" name="Rectangle 32"/>
          <p:cNvSpPr>
            <a:spLocks noChangeArrowheads="1"/>
          </p:cNvSpPr>
          <p:nvPr/>
        </p:nvSpPr>
        <p:spPr bwMode="auto">
          <a:xfrm>
            <a:off x="4446588" y="4808538"/>
            <a:ext cx="48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/>
              <a:t>or</a:t>
            </a:r>
          </a:p>
        </p:txBody>
      </p:sp>
      <p:sp>
        <p:nvSpPr>
          <p:cNvPr id="125985" name="Rectangle 33"/>
          <p:cNvSpPr>
            <a:spLocks noChangeArrowheads="1"/>
          </p:cNvSpPr>
          <p:nvPr/>
        </p:nvSpPr>
        <p:spPr bwMode="auto">
          <a:xfrm>
            <a:off x="4446588" y="5665788"/>
            <a:ext cx="485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400"/>
              <a:t>or</a:t>
            </a:r>
          </a:p>
        </p:txBody>
      </p:sp>
      <p:sp>
        <p:nvSpPr>
          <p:cNvPr id="15393" name="Rectangle 34"/>
          <p:cNvSpPr>
            <a:spLocks noChangeArrowheads="1"/>
          </p:cNvSpPr>
          <p:nvPr/>
        </p:nvSpPr>
        <p:spPr bwMode="auto">
          <a:xfrm>
            <a:off x="755650" y="3141663"/>
            <a:ext cx="1512888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dirty="0" smtClean="0"/>
              <a:t>PVA </a:t>
            </a:r>
            <a:r>
              <a:rPr lang="en-US" sz="2000" b="1" dirty="0"/>
              <a:t>Server</a:t>
            </a:r>
          </a:p>
        </p:txBody>
      </p:sp>
      <p:sp>
        <p:nvSpPr>
          <p:cNvPr id="15394" name="Rectangle 35"/>
          <p:cNvSpPr>
            <a:spLocks noChangeArrowheads="1"/>
          </p:cNvSpPr>
          <p:nvPr/>
        </p:nvSpPr>
        <p:spPr bwMode="auto">
          <a:xfrm>
            <a:off x="755650" y="2636838"/>
            <a:ext cx="13779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 b="1" dirty="0" smtClean="0"/>
              <a:t>PVA </a:t>
            </a:r>
            <a:r>
              <a:rPr lang="en-US" sz="2000" b="1" dirty="0"/>
              <a:t>Client</a:t>
            </a:r>
          </a:p>
        </p:txBody>
      </p:sp>
    </p:spTree>
    <p:extLst>
      <p:ext uri="{BB962C8B-B14F-4D97-AF65-F5344CB8AC3E}">
        <p14:creationId xmlns:p14="http://schemas.microsoft.com/office/powerpoint/2010/main" val="65164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5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25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5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5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5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5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5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5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5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5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25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5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6" grpId="0" animBg="1"/>
      <p:bldP spid="125967" grpId="0" animBg="1"/>
      <p:bldP spid="125968" grpId="0" animBg="1"/>
      <p:bldP spid="125969" grpId="0" animBg="1"/>
      <p:bldP spid="125970" grpId="0" animBg="1"/>
      <p:bldP spid="125971" grpId="0" animBg="1"/>
      <p:bldP spid="125972" grpId="0" animBg="1"/>
      <p:bldP spid="125973" grpId="0" animBg="1"/>
      <p:bldP spid="125974" grpId="0" animBg="1"/>
      <p:bldP spid="125975" grpId="0" animBg="1"/>
      <p:bldP spid="125976" grpId="0" animBg="1"/>
      <p:bldP spid="125977" grpId="0" animBg="1"/>
      <p:bldP spid="125978" grpId="0" animBg="1"/>
      <p:bldP spid="125979" grpId="0" animBg="1"/>
      <p:bldP spid="125980" grpId="0" animBg="1"/>
      <p:bldP spid="125981" grpId="0" animBg="1"/>
      <p:bldP spid="125982" grpId="0" animBg="1"/>
      <p:bldP spid="125983" grpId="0" animBg="1"/>
      <p:bldP spid="125984" grpId="0"/>
      <p:bldP spid="1259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“Machine” to control room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  <p:sp>
        <p:nvSpPr>
          <p:cNvPr id="6" name="Line 35"/>
          <p:cNvSpPr>
            <a:spLocks noChangeShapeType="1"/>
          </p:cNvSpPr>
          <p:nvPr/>
        </p:nvSpPr>
        <p:spPr bwMode="auto">
          <a:xfrm>
            <a:off x="3629025" y="2782465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37"/>
          <p:cNvSpPr>
            <a:spLocks noChangeShapeType="1"/>
          </p:cNvSpPr>
          <p:nvPr/>
        </p:nvSpPr>
        <p:spPr bwMode="auto">
          <a:xfrm>
            <a:off x="6086475" y="2468140"/>
            <a:ext cx="0" cy="981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" name="Picture 2" descr="LEUTLBeam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534690"/>
            <a:ext cx="29670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2328863" y="4481090"/>
            <a:ext cx="361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Line 4"/>
          <p:cNvSpPr>
            <a:spLocks noChangeShapeType="1"/>
          </p:cNvSpPr>
          <p:nvPr/>
        </p:nvSpPr>
        <p:spPr bwMode="auto">
          <a:xfrm flipH="1">
            <a:off x="2319338" y="5233565"/>
            <a:ext cx="3714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2319338" y="6005090"/>
            <a:ext cx="390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" name="Picture 8" descr="storring64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3838153"/>
            <a:ext cx="3381375" cy="254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9" descr="StripToo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679153"/>
            <a:ext cx="1470025" cy="1141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586288" y="4471565"/>
            <a:ext cx="438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 flipH="1">
            <a:off x="4614863" y="5224040"/>
            <a:ext cx="419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 flipH="1">
            <a:off x="4624388" y="5995565"/>
            <a:ext cx="4000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695700" y="4195340"/>
            <a:ext cx="904875" cy="53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Power Supply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690938" y="4855740"/>
            <a:ext cx="904875" cy="7429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400" b="1"/>
              <a:t>Beam Position Monitor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690938" y="5719340"/>
            <a:ext cx="904875" cy="530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400" b="1"/>
              <a:t>Vacuum Gauge</a:t>
            </a: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2700338" y="5028778"/>
            <a:ext cx="809625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000" b="1"/>
              <a:t>Computer Interface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2700338" y="4271540"/>
            <a:ext cx="809625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000" b="1"/>
              <a:t>Computer Interface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700338" y="5786015"/>
            <a:ext cx="809625" cy="4095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1000" b="1"/>
              <a:t>Computer Interface</a:t>
            </a:r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509963" y="4481090"/>
            <a:ext cx="190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H="1">
            <a:off x="3500438" y="5233565"/>
            <a:ext cx="180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 flipH="1">
            <a:off x="3500438" y="6005090"/>
            <a:ext cx="1809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652463" y="3881015"/>
            <a:ext cx="1666875" cy="2352675"/>
          </a:xfrm>
          <a:prstGeom prst="rect">
            <a:avLst/>
          </a:prstGeom>
          <a:solidFill>
            <a:srgbClr val="CC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de-CH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652463" y="3642890"/>
            <a:ext cx="1666875" cy="23812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CH"/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604838" y="3971503"/>
            <a:ext cx="1790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Process Variables: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652463" y="3639715"/>
            <a:ext cx="1676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1" dirty="0" smtClean="0"/>
              <a:t>PV</a:t>
            </a:r>
            <a:r>
              <a:rPr lang="en-US" sz="1000" b="1" dirty="0" smtClean="0"/>
              <a:t>Access </a:t>
            </a:r>
            <a:r>
              <a:rPr lang="en-US" sz="1000" b="1" dirty="0"/>
              <a:t>Server</a:t>
            </a: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785813" y="4427115"/>
            <a:ext cx="1495425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000" b="1"/>
              <a:t>S1A:H1:CurrentAO</a:t>
            </a:r>
          </a:p>
          <a:p>
            <a:pPr algn="r" eaLnBrk="0" hangingPunct="0">
              <a:spcBef>
                <a:spcPct val="50000"/>
              </a:spcBef>
            </a:pPr>
            <a:endParaRPr lang="en-US" sz="1600" b="1"/>
          </a:p>
          <a:p>
            <a:pPr algn="r" eaLnBrk="0" hangingPunct="0">
              <a:spcBef>
                <a:spcPct val="50000"/>
              </a:spcBef>
            </a:pPr>
            <a:r>
              <a:rPr lang="en-US" sz="1000" b="1"/>
              <a:t>S1:P1:x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000" b="1"/>
              <a:t>S1:P1:y</a:t>
            </a:r>
          </a:p>
          <a:p>
            <a:pPr algn="r" eaLnBrk="0" hangingPunct="0">
              <a:spcBef>
                <a:spcPct val="50000"/>
              </a:spcBef>
            </a:pPr>
            <a:endParaRPr lang="en-US" sz="1600" b="1"/>
          </a:p>
          <a:p>
            <a:pPr algn="r" eaLnBrk="0" hangingPunct="0">
              <a:spcBef>
                <a:spcPct val="50000"/>
              </a:spcBef>
            </a:pPr>
            <a:r>
              <a:rPr lang="en-US" sz="1000" b="1"/>
              <a:t>S1:G1:vacuum</a:t>
            </a:r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317500" y="3447628"/>
            <a:ext cx="83677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1476375" y="3468265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3" name="Picture 30" descr="Pro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375" y="1633115"/>
            <a:ext cx="167322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2835275" y="2827937"/>
            <a:ext cx="1446213" cy="215444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 b="1" dirty="0" smtClean="0"/>
              <a:t>PVAccess </a:t>
            </a:r>
            <a:r>
              <a:rPr lang="en-US" sz="800" b="1" dirty="0"/>
              <a:t>Client</a:t>
            </a:r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5292725" y="2332637"/>
            <a:ext cx="1446213" cy="215444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 b="1" dirty="0" smtClean="0"/>
              <a:t>PVAccess </a:t>
            </a:r>
            <a:r>
              <a:rPr lang="en-US" sz="800" b="1" dirty="0"/>
              <a:t>Client</a:t>
            </a:r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7173913" y="2927949"/>
            <a:ext cx="1446212" cy="215444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800" b="1" dirty="0" smtClean="0"/>
              <a:t>PVAccess </a:t>
            </a:r>
            <a:r>
              <a:rPr lang="en-US" sz="800" b="1" dirty="0"/>
              <a:t>Client</a:t>
            </a:r>
          </a:p>
        </p:txBody>
      </p:sp>
      <p:sp>
        <p:nvSpPr>
          <p:cNvPr id="37" name="Line 38"/>
          <p:cNvSpPr>
            <a:spLocks noChangeShapeType="1"/>
          </p:cNvSpPr>
          <p:nvPr/>
        </p:nvSpPr>
        <p:spPr bwMode="auto">
          <a:xfrm>
            <a:off x="7905750" y="3144415"/>
            <a:ext cx="0" cy="285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8" name="Text Box 39"/>
          <p:cNvSpPr txBox="1">
            <a:spLocks noChangeArrowheads="1"/>
          </p:cNvSpPr>
          <p:nvPr/>
        </p:nvSpPr>
        <p:spPr bwMode="auto">
          <a:xfrm>
            <a:off x="2411413" y="3406353"/>
            <a:ext cx="319484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1800" dirty="0"/>
              <a:t>Network </a:t>
            </a:r>
            <a:r>
              <a:rPr lang="en-US" sz="1800" dirty="0" smtClean="0"/>
              <a:t>(PVAccess </a:t>
            </a:r>
            <a:r>
              <a:rPr lang="en-US" sz="1800" dirty="0"/>
              <a:t>Protocol)</a:t>
            </a:r>
          </a:p>
        </p:txBody>
      </p:sp>
      <p:sp>
        <p:nvSpPr>
          <p:cNvPr id="39" name="Text Box 40"/>
          <p:cNvSpPr txBox="1">
            <a:spLocks noChangeArrowheads="1"/>
          </p:cNvSpPr>
          <p:nvPr/>
        </p:nvSpPr>
        <p:spPr bwMode="auto">
          <a:xfrm>
            <a:off x="7000875" y="5873328"/>
            <a:ext cx="1338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400"/>
              <a:t>Machine</a:t>
            </a:r>
          </a:p>
        </p:txBody>
      </p:sp>
      <p:pic>
        <p:nvPicPr>
          <p:cNvPr id="40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8653"/>
            <a:ext cx="2332037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468313" y="2949153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400"/>
              <a:t>Operator</a:t>
            </a: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26755"/>
            <a:ext cx="1032762" cy="55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9792" y="5710931"/>
            <a:ext cx="792088" cy="53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918843"/>
            <a:ext cx="864096" cy="61634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4048" y="5445224"/>
            <a:ext cx="333619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3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0" grpId="0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7570788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Arial Narrow" charset="0"/>
                <a:cs typeface="Arial" charset="0"/>
              </a:rPr>
              <a:t>ESS Software services (EPICS</a:t>
            </a:r>
            <a:r>
              <a:rPr lang="en-US" sz="3200" dirty="0" smtClean="0">
                <a:latin typeface="Arial Narrow" charset="0"/>
                <a:cs typeface="Arial" charset="0"/>
              </a:rPr>
              <a:t> Clients)</a:t>
            </a:r>
            <a:endParaRPr lang="en-US" sz="3200" dirty="0">
              <a:latin typeface="Arial Narrow" charset="0"/>
              <a:cs typeface="Arial" charset="0"/>
            </a:endParaRP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8057"/>
            <a:ext cx="8191500" cy="4967287"/>
          </a:xfrm>
          <a:noFill/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Archiver </a:t>
            </a:r>
            <a:r>
              <a:rPr lang="en-US" sz="2000" dirty="0" smtClean="0">
                <a:latin typeface="Arial" charset="0"/>
                <a:cs typeface="Arial" charset="0"/>
              </a:rPr>
              <a:t>Appliance: EPICS data </a:t>
            </a:r>
            <a:r>
              <a:rPr lang="en-US" sz="2000" dirty="0" err="1" smtClean="0">
                <a:latin typeface="Arial" charset="0"/>
                <a:cs typeface="Arial" charset="0"/>
              </a:rPr>
              <a:t>archiver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marL="400050" lvl="1" indent="0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Stores process variable values to files, in </a:t>
            </a:r>
            <a:r>
              <a:rPr lang="en-US" sz="1600" b="1" dirty="0" smtClean="0">
                <a:latin typeface="Arial" charset="0"/>
                <a:cs typeface="Arial" charset="0"/>
              </a:rPr>
              <a:t>timestamp</a:t>
            </a:r>
            <a:r>
              <a:rPr lang="en-US" sz="1600" dirty="0" smtClean="0">
                <a:latin typeface="Arial" charset="0"/>
                <a:cs typeface="Arial" charset="0"/>
              </a:rPr>
              <a:t> order (remember: timing system)</a:t>
            </a:r>
          </a:p>
          <a:p>
            <a:pPr marL="400050" lvl="1" indent="0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Different frequencies and volumes depending on subsystem requirements</a:t>
            </a:r>
          </a:p>
          <a:p>
            <a:pPr marL="400050" lvl="1" indent="0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Tool for analyzing system performance (what happened on Friday at 15:30?) </a:t>
            </a:r>
          </a:p>
          <a:p>
            <a:pPr marL="0" indent="0">
              <a:lnSpc>
                <a:spcPct val="9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Control System Studio (aka CS-Studio)</a:t>
            </a:r>
          </a:p>
          <a:p>
            <a:pPr marL="400050" lvl="1" indent="0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Toolset for operators, subsystem engineers, developers, etc.</a:t>
            </a:r>
          </a:p>
          <a:p>
            <a:pPr marL="400050" lvl="1" indent="0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Display Builder: HMI/GUI tool (Create GUIs without programming)</a:t>
            </a:r>
          </a:p>
          <a:p>
            <a:pPr marL="400050" lvl="1" indent="0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Data Browser: Archiver data visualization tool</a:t>
            </a:r>
            <a:endParaRPr lang="en-US" sz="16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MASAR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: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MAchine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(State)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Save, Archive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Restore</a:t>
            </a:r>
          </a:p>
          <a:p>
            <a:pPr marL="400050" lvl="1" indent="0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Save Machine (Accelerator, Target) </a:t>
            </a:r>
            <a:r>
              <a:rPr lang="en-US" sz="1600" dirty="0" err="1" smtClean="0">
                <a:latin typeface="Arial" charset="0"/>
                <a:cs typeface="Arial" charset="0"/>
              </a:rPr>
              <a:t>setpoints</a:t>
            </a:r>
            <a:r>
              <a:rPr lang="en-US" sz="1600" dirty="0" smtClean="0">
                <a:latin typeface="Arial" charset="0"/>
                <a:cs typeface="Arial" charset="0"/>
              </a:rPr>
              <a:t> (EPICS PVs) depending on operating (=beam) conditions</a:t>
            </a:r>
          </a:p>
          <a:p>
            <a:pPr marL="400050" lvl="1" indent="0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Restore machine to a desired state (e.g., </a:t>
            </a:r>
            <a:r>
              <a:rPr lang="en-US" sz="1600" dirty="0">
                <a:latin typeface="Arial" charset="0"/>
                <a:cs typeface="Arial" charset="0"/>
              </a:rPr>
              <a:t>b</a:t>
            </a:r>
            <a:r>
              <a:rPr lang="en-US" sz="1600" dirty="0" smtClean="0">
                <a:latin typeface="Arial" charset="0"/>
                <a:cs typeface="Arial" charset="0"/>
              </a:rPr>
              <a:t>eam mode, beam power) </a:t>
            </a:r>
            <a:r>
              <a:rPr lang="en-US" sz="1600" dirty="0" smtClean="0">
                <a:latin typeface="Arial" charset="0"/>
                <a:cs typeface="Arial" charset="0"/>
              </a:rPr>
              <a:t> </a:t>
            </a:r>
            <a:endParaRPr lang="en-US" sz="16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Scripting tools (Python)</a:t>
            </a:r>
          </a:p>
          <a:p>
            <a:pPr marL="400050" lvl="1" indent="0">
              <a:lnSpc>
                <a:spcPct val="90000"/>
              </a:lnSpc>
            </a:pPr>
            <a:r>
              <a:rPr lang="en-US" sz="1600" dirty="0" smtClean="0">
                <a:latin typeface="Arial" charset="0"/>
                <a:cs typeface="Arial" charset="0"/>
              </a:rPr>
              <a:t>Access to EPICS PVs (</a:t>
            </a:r>
            <a:r>
              <a:rPr lang="en-US" sz="1600" dirty="0" err="1" smtClean="0">
                <a:latin typeface="Arial" charset="0"/>
                <a:cs typeface="Arial" charset="0"/>
              </a:rPr>
              <a:t>pvaPy</a:t>
            </a:r>
            <a:r>
              <a:rPr lang="en-US" sz="1600" dirty="0" smtClean="0">
                <a:latin typeface="Arial" charset="0"/>
                <a:cs typeface="Arial" charset="0"/>
              </a:rPr>
              <a:t>), Archived data, numerical libraries (</a:t>
            </a:r>
            <a:r>
              <a:rPr lang="en-US" sz="1600" dirty="0" err="1" smtClean="0">
                <a:latin typeface="Arial" charset="0"/>
                <a:cs typeface="Arial" charset="0"/>
              </a:rPr>
              <a:t>numpy</a:t>
            </a:r>
            <a:r>
              <a:rPr lang="en-US" sz="1600" dirty="0" smtClean="0">
                <a:latin typeface="Arial" charset="0"/>
                <a:cs typeface="Arial" charset="0"/>
              </a:rPr>
              <a:t>)</a:t>
            </a:r>
            <a:endParaRPr lang="en-US" sz="1600" dirty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000" dirty="0">
                <a:latin typeface="Arial" charset="0"/>
                <a:cs typeface="Arial" charset="0"/>
              </a:rPr>
              <a:t>and many more </a:t>
            </a:r>
            <a:r>
              <a:rPr lang="en-US" sz="2000" dirty="0" smtClean="0">
                <a:latin typeface="Arial" charset="0"/>
                <a:cs typeface="Arial" charset="0"/>
              </a:rPr>
              <a:t>… (Susanne’s talk)</a:t>
            </a:r>
            <a:endParaRPr lang="en-US" sz="20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953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System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611560" y="1556792"/>
            <a:ext cx="813690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One of the global systems in ESS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almost</a:t>
            </a:r>
            <a:r>
              <a:rPr lang="en-US" dirty="0" smtClean="0"/>
              <a:t> all systems have a relation to timing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Timing system task: </a:t>
            </a:r>
            <a:r>
              <a:rPr lang="en-US" b="1" dirty="0" smtClean="0"/>
              <a:t>Synchronize machine operation</a:t>
            </a:r>
            <a:r>
              <a:rPr lang="en-US" dirty="0" smtClean="0"/>
              <a:t> by: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Sending </a:t>
            </a:r>
            <a:r>
              <a:rPr lang="en-US" b="1" dirty="0" smtClean="0"/>
              <a:t>trigger</a:t>
            </a:r>
            <a:r>
              <a:rPr lang="en-US" dirty="0" smtClean="0"/>
              <a:t> signals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Start the RF pulse; Extract protons from source; raster the beam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Sending </a:t>
            </a:r>
            <a:r>
              <a:rPr lang="en-US" b="1" dirty="0" smtClean="0"/>
              <a:t>clock</a:t>
            </a:r>
            <a:r>
              <a:rPr lang="en-US" dirty="0" smtClean="0"/>
              <a:t> signals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14 Hz clock to target wheel; 420 Hz to neutron chopper; 88 MHz to LLRF,BI; etc. All have to be phase-synchronous.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Distributing </a:t>
            </a:r>
            <a:r>
              <a:rPr lang="en-US" b="1" dirty="0" smtClean="0"/>
              <a:t>global time (11 ns resolution)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Enable (time) correlation of events: what happened at a proton pulse?</a:t>
            </a:r>
          </a:p>
          <a:p>
            <a:pPr marL="1657350" lvl="3" indent="-285750">
              <a:buFont typeface="Arial"/>
              <a:buChar char="•"/>
            </a:pPr>
            <a:r>
              <a:rPr lang="en-US" sz="1600" dirty="0" smtClean="0"/>
              <a:t>Which target sector received the beam? How much current was lost? Etc.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EPICS handles time stamping of data/actions.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Distributing </a:t>
            </a:r>
            <a:r>
              <a:rPr lang="en-US" b="1" dirty="0" smtClean="0"/>
              <a:t>beam parameters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Timing system can guarantee synchronous delivery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Beam destination, beam mode (probe, tuning, production,</a:t>
            </a:r>
            <a:r>
              <a:rPr lang="is-IS" dirty="0" smtClean="0"/>
              <a:t>…)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</a:t>
            </a:r>
            <a:r>
              <a:rPr lang="is-IS" dirty="0" smtClean="0"/>
              <a:t>ynchronizing </a:t>
            </a:r>
            <a:r>
              <a:rPr lang="is-IS" b="1" dirty="0" smtClean="0"/>
              <a:t>software actions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D</a:t>
            </a:r>
            <a:r>
              <a:rPr lang="is-IS" dirty="0" smtClean="0"/>
              <a:t>ata collection, post-mortem analysis, etc.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136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System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539552" y="5373216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frequency of (88 MHz) </a:t>
            </a:r>
            <a:r>
              <a:rPr lang="en-US" sz="1400" dirty="0" smtClean="0"/>
              <a:t>is</a:t>
            </a:r>
            <a:r>
              <a:rPr lang="en-US" sz="1400" dirty="0" smtClean="0"/>
              <a:t> used as the system clock. Event </a:t>
            </a:r>
            <a:r>
              <a:rPr lang="en-US" sz="1400" dirty="0" smtClean="0"/>
              <a:t>receivers synchronize to that clock.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The 14 Hz </a:t>
            </a:r>
            <a:r>
              <a:rPr lang="en-US" sz="1400" dirty="0" smtClean="0"/>
              <a:t>frequency is </a:t>
            </a:r>
            <a:r>
              <a:rPr lang="en-US" sz="1400" dirty="0" smtClean="0"/>
              <a:t>generated </a:t>
            </a:r>
            <a:r>
              <a:rPr lang="en-US" sz="1400" dirty="0" smtClean="0"/>
              <a:t>by </a:t>
            </a:r>
            <a:r>
              <a:rPr lang="en-US" sz="1400" dirty="0" smtClean="0"/>
              <a:t>dividing </a:t>
            </a:r>
            <a:r>
              <a:rPr lang="en-US" sz="1400" dirty="0" smtClean="0"/>
              <a:t>88.0525 MHz by </a:t>
            </a:r>
            <a:r>
              <a:rPr lang="cs-CZ" sz="1400" dirty="0" smtClean="0"/>
              <a:t>6289464 to </a:t>
            </a:r>
            <a:r>
              <a:rPr lang="en-US" sz="1400" dirty="0" smtClean="0"/>
              <a:t>get</a:t>
            </a:r>
            <a:r>
              <a:rPr lang="cs-CZ" sz="1400" dirty="0" smtClean="0"/>
              <a:t> 14.00000064 </a:t>
            </a:r>
            <a:r>
              <a:rPr lang="cs-CZ" sz="1400" dirty="0" smtClean="0"/>
              <a:t>Hz</a:t>
            </a:r>
            <a:endParaRPr lang="cs-CZ" sz="1400" dirty="0" smtClean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All </a:t>
            </a:r>
            <a:r>
              <a:rPr lang="en-US" sz="1400" dirty="0" smtClean="0"/>
              <a:t>receivers get the same (wall-clock) time and can time-stamp acquired data and actions</a:t>
            </a:r>
            <a:endParaRPr lang="en-US" sz="1400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1043608" y="1628800"/>
            <a:ext cx="5472609" cy="3240359"/>
            <a:chOff x="1043607" y="1401285"/>
            <a:chExt cx="5778022" cy="3498913"/>
          </a:xfrm>
        </p:grpSpPr>
        <p:sp>
          <p:nvSpPr>
            <p:cNvPr id="5" name="Rectangle 4"/>
            <p:cNvSpPr/>
            <p:nvPr/>
          </p:nvSpPr>
          <p:spPr>
            <a:xfrm>
              <a:off x="3563888" y="1479039"/>
              <a:ext cx="1656184" cy="65257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Master Event Generator</a:t>
              </a:r>
              <a:endParaRPr lang="en-US" sz="1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43607" y="1401285"/>
              <a:ext cx="1206755" cy="77753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RF Master Oscillator</a:t>
              </a:r>
              <a:endParaRPr lang="en-US" dirty="0"/>
            </a:p>
          </p:txBody>
        </p:sp>
        <p:sp>
          <p:nvSpPr>
            <p:cNvPr id="7" name="Trapezoid 6"/>
            <p:cNvSpPr/>
            <p:nvPr/>
          </p:nvSpPr>
          <p:spPr>
            <a:xfrm>
              <a:off x="3859369" y="2410956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fanout</a:t>
              </a:r>
              <a:endParaRPr lang="en-US" sz="1400" dirty="0"/>
            </a:p>
          </p:txBody>
        </p:sp>
        <p:cxnSp>
          <p:nvCxnSpPr>
            <p:cNvPr id="9" name="Elbow Connector 8"/>
            <p:cNvCxnSpPr>
              <a:stCxn id="7" idx="0"/>
              <a:endCxn id="5" idx="2"/>
            </p:cNvCxnSpPr>
            <p:nvPr/>
          </p:nvCxnSpPr>
          <p:spPr>
            <a:xfrm rot="16200000" flipV="1">
              <a:off x="4254173" y="2269424"/>
              <a:ext cx="279340" cy="372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1982195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cxnSp>
          <p:nvCxnSpPr>
            <p:cNvPr id="37" name="Elbow Connector 36"/>
            <p:cNvCxnSpPr>
              <a:stCxn id="25" idx="0"/>
              <a:endCxn id="7" idx="2"/>
            </p:cNvCxnSpPr>
            <p:nvPr/>
          </p:nvCxnSpPr>
          <p:spPr>
            <a:xfrm rot="5400000" flipH="1" flipV="1">
              <a:off x="3119425" y="1977667"/>
              <a:ext cx="507780" cy="204477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92" idx="0"/>
              <a:endCxn id="7" idx="2"/>
            </p:cNvCxnSpPr>
            <p:nvPr/>
          </p:nvCxnSpPr>
          <p:spPr>
            <a:xfrm rot="5400000" flipH="1" flipV="1">
              <a:off x="3550232" y="2408473"/>
              <a:ext cx="507780" cy="1183166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89" idx="0"/>
              <a:endCxn id="7" idx="2"/>
            </p:cNvCxnSpPr>
            <p:nvPr/>
          </p:nvCxnSpPr>
          <p:spPr>
            <a:xfrm rot="5400000" flipH="1" flipV="1">
              <a:off x="4113881" y="3027990"/>
              <a:ext cx="563648" cy="12700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>
              <a:stCxn id="93" idx="0"/>
              <a:endCxn id="7" idx="2"/>
            </p:cNvCxnSpPr>
            <p:nvPr/>
          </p:nvCxnSpPr>
          <p:spPr>
            <a:xfrm rot="16200000" flipV="1">
              <a:off x="4693670" y="2448201"/>
              <a:ext cx="507780" cy="1103709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lbow Connector 44"/>
            <p:cNvCxnSpPr>
              <a:stCxn id="94" idx="0"/>
              <a:endCxn id="7" idx="2"/>
            </p:cNvCxnSpPr>
            <p:nvPr/>
          </p:nvCxnSpPr>
          <p:spPr>
            <a:xfrm rot="16200000" flipV="1">
              <a:off x="5170412" y="1971459"/>
              <a:ext cx="507780" cy="205719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lbow Connector 46"/>
            <p:cNvCxnSpPr/>
            <p:nvPr/>
          </p:nvCxnSpPr>
          <p:spPr>
            <a:xfrm rot="5400000" flipH="1" flipV="1">
              <a:off x="3026932" y="3109309"/>
              <a:ext cx="893892" cy="1843653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rot="5400000" flipH="1" flipV="1">
              <a:off x="3529746" y="3612124"/>
              <a:ext cx="893892" cy="838024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lbow Connector 50"/>
            <p:cNvCxnSpPr/>
            <p:nvPr/>
          </p:nvCxnSpPr>
          <p:spPr>
            <a:xfrm rot="16200000" flipV="1">
              <a:off x="4032561" y="3947333"/>
              <a:ext cx="893892" cy="167605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rot="16200000" flipV="1">
              <a:off x="4501854" y="3478040"/>
              <a:ext cx="893892" cy="1106192"/>
            </a:xfrm>
            <a:prstGeom prst="bentConnector3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54"/>
            <p:cNvCxnSpPr>
              <a:stCxn id="6" idx="3"/>
              <a:endCxn id="5" idx="1"/>
            </p:cNvCxnSpPr>
            <p:nvPr/>
          </p:nvCxnSpPr>
          <p:spPr>
            <a:xfrm>
              <a:off x="2250362" y="1790053"/>
              <a:ext cx="1313526" cy="15274"/>
            </a:xfrm>
            <a:prstGeom prst="bent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2518530" y="1401285"/>
              <a:ext cx="840910" cy="286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88 MHz</a:t>
              </a:r>
              <a:endParaRPr lang="en-US" dirty="0"/>
            </a:p>
          </p:txBody>
        </p:sp>
        <p:sp>
          <p:nvSpPr>
            <p:cNvPr id="89" name="Trapezoid 88"/>
            <p:cNvSpPr/>
            <p:nvPr/>
          </p:nvSpPr>
          <p:spPr>
            <a:xfrm>
              <a:off x="3859369" y="3309814"/>
              <a:ext cx="1072671" cy="335210"/>
            </a:xfrm>
            <a:prstGeom prst="trapezoid">
              <a:avLst>
                <a:gd name="adj" fmla="val 7217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fanout</a:t>
              </a:r>
              <a:endParaRPr lang="en-US" sz="1400" dirty="0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4380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130683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084168" y="3253946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123728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131840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139952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148064" y="4509120"/>
              <a:ext cx="737461" cy="39107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Event</a:t>
              </a:r>
            </a:p>
            <a:p>
              <a:pPr algn="ctr"/>
              <a:r>
                <a:rPr lang="en-US" sz="1200" dirty="0" smtClean="0"/>
                <a:t>receiver</a:t>
              </a:r>
              <a:endParaRPr lang="en-US" sz="1200" dirty="0"/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3681317"/>
            <a:ext cx="288032" cy="35984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862" y="1844824"/>
            <a:ext cx="288186" cy="360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304" y="1523066"/>
            <a:ext cx="936104" cy="969830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4" idx="1"/>
            <a:endCxn id="5" idx="3"/>
          </p:cNvCxnSpPr>
          <p:nvPr/>
        </p:nvCxnSpPr>
        <p:spPr>
          <a:xfrm flipH="1" flipV="1">
            <a:off x="4999315" y="2002985"/>
            <a:ext cx="2308989" cy="49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96336" y="249289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GPS</a:t>
            </a:r>
            <a:endParaRPr lang="en-GB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645024"/>
            <a:ext cx="288032" cy="35984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4941361"/>
            <a:ext cx="288032" cy="35984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4941361"/>
            <a:ext cx="288032" cy="35984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4941361"/>
            <a:ext cx="288032" cy="35984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941361"/>
            <a:ext cx="288032" cy="359847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717225"/>
            <a:ext cx="288032" cy="359847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717032"/>
            <a:ext cx="288032" cy="35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0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Example - Target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19</a:t>
            </a:fld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395536" y="4005064"/>
            <a:ext cx="84969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Target motion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must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 precisely synchronized with 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 Hz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operation of the accelerator to ensure proton pulses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are ‘painted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’ in the middle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each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sector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 beam to target before: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Rotation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speed is correct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wheel phase and 14 Hz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clock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Beam </a:t>
            </a:r>
            <a:r>
              <a:rPr lang="en-U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Rastering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System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 ready, etc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Beam</a:t>
            </a:r>
            <a:r>
              <a:rPr lang="sv-S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destination</a:t>
            </a:r>
            <a:r>
              <a:rPr lang="sv-SE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is set ”To Target”(mode data via timing system)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9" y="1666086"/>
            <a:ext cx="2405659" cy="17571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3608" y="2726922"/>
            <a:ext cx="2441838" cy="1032568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131840" y="3284984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193958" y="1447812"/>
            <a:ext cx="3474386" cy="2341228"/>
            <a:chOff x="832174" y="1556792"/>
            <a:chExt cx="7916290" cy="3918474"/>
          </a:xfrm>
        </p:grpSpPr>
        <p:pic>
          <p:nvPicPr>
            <p:cNvPr id="7" name="Picture 6" descr="new monolith.pn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66" b="99225" l="1728" r="97137">
                          <a14:foregroundMark x1="97137" y1="84970" x2="97137" y2="84970"/>
                          <a14:foregroundMark x1="57700" y1="63609" x2="57700" y2="6360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3968" y="1556792"/>
              <a:ext cx="4107102" cy="391847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868144" y="3789040"/>
              <a:ext cx="423664" cy="13563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>
              <a:stCxn id="9" idx="3"/>
              <a:endCxn id="10" idx="1"/>
            </p:cNvCxnSpPr>
            <p:nvPr/>
          </p:nvCxnSpPr>
          <p:spPr>
            <a:xfrm>
              <a:off x="832174" y="3854896"/>
              <a:ext cx="5035971" cy="196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328833" y="3865033"/>
              <a:ext cx="673100" cy="351367"/>
            </a:xfrm>
            <a:prstGeom prst="line">
              <a:avLst/>
            </a:prstGeom>
            <a:ln w="53975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402667" y="3467100"/>
              <a:ext cx="1138767" cy="173567"/>
            </a:xfrm>
            <a:prstGeom prst="line">
              <a:avLst/>
            </a:prstGeom>
            <a:ln w="57150"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501467" y="4474634"/>
              <a:ext cx="905933" cy="461433"/>
            </a:xfrm>
            <a:prstGeom prst="line">
              <a:avLst/>
            </a:prstGeom>
            <a:ln w="53975"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460432" y="486916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p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139952" y="306896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n</a:t>
              </a:r>
              <a:endParaRPr lang="en-US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176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ICS </a:t>
            </a:r>
            <a:r>
              <a:rPr lang="en-US" dirty="0" smtClean="0">
                <a:cs typeface="Arial" charset="0"/>
              </a:rPr>
              <a:t>Mission and Technical </a:t>
            </a:r>
            <a:r>
              <a:rPr lang="en-US" dirty="0" smtClean="0">
                <a:cs typeface="Arial" charset="0"/>
              </a:rPr>
              <a:t>Scope</a:t>
            </a:r>
          </a:p>
          <a:p>
            <a:r>
              <a:rPr lang="en-US" dirty="0" smtClean="0">
                <a:cs typeface="Arial" charset="0"/>
              </a:rPr>
              <a:t>ICS </a:t>
            </a:r>
            <a:r>
              <a:rPr lang="en-US" dirty="0" smtClean="0">
                <a:cs typeface="Arial" charset="0"/>
              </a:rPr>
              <a:t>Technologies</a:t>
            </a:r>
          </a:p>
          <a:p>
            <a:pPr lvl="1"/>
            <a:r>
              <a:rPr lang="en-US" dirty="0" smtClean="0">
                <a:cs typeface="Arial" charset="0"/>
              </a:rPr>
              <a:t>Hardware standards</a:t>
            </a:r>
          </a:p>
          <a:p>
            <a:pPr lvl="1"/>
            <a:r>
              <a:rPr lang="en-US" dirty="0" smtClean="0">
                <a:cs typeface="Arial" charset="0"/>
              </a:rPr>
              <a:t>Software at I/O level</a:t>
            </a:r>
            <a:endParaRPr lang="en-US" dirty="0" smtClean="0">
              <a:cs typeface="Arial" charset="0"/>
            </a:endParaRPr>
          </a:p>
          <a:p>
            <a:pPr lvl="1"/>
            <a:r>
              <a:rPr lang="en-US" dirty="0" smtClean="0">
                <a:cs typeface="Arial" charset="0"/>
              </a:rPr>
              <a:t>Overview </a:t>
            </a:r>
            <a:r>
              <a:rPr lang="en-US" dirty="0" smtClean="0">
                <a:cs typeface="Arial" charset="0"/>
              </a:rPr>
              <a:t>of </a:t>
            </a:r>
            <a:r>
              <a:rPr lang="en-US" dirty="0">
                <a:cs typeface="Arial" charset="0"/>
              </a:rPr>
              <a:t>EPICS</a:t>
            </a:r>
          </a:p>
          <a:p>
            <a:pPr lvl="3"/>
            <a:r>
              <a:rPr lang="en-US" dirty="0">
                <a:cs typeface="Arial" charset="0"/>
              </a:rPr>
              <a:t>The Parts of </a:t>
            </a:r>
            <a:r>
              <a:rPr lang="en-US" dirty="0" smtClean="0">
                <a:cs typeface="Arial" charset="0"/>
              </a:rPr>
              <a:t>EPICS</a:t>
            </a:r>
          </a:p>
          <a:p>
            <a:pPr lvl="1"/>
            <a:r>
              <a:rPr lang="en-US" dirty="0" smtClean="0">
                <a:cs typeface="Arial" charset="0"/>
              </a:rPr>
              <a:t>User level software and services</a:t>
            </a:r>
          </a:p>
          <a:p>
            <a:pPr lvl="1"/>
            <a:r>
              <a:rPr lang="en-US" dirty="0" smtClean="0">
                <a:cs typeface="Arial" charset="0"/>
              </a:rPr>
              <a:t>Timing system overview</a:t>
            </a:r>
            <a:endParaRPr lang="en-US" dirty="0">
              <a:cs typeface="Arial" charset="0"/>
            </a:endParaRPr>
          </a:p>
          <a:p>
            <a:r>
              <a:rPr lang="en-US" dirty="0" smtClean="0">
                <a:cs typeface="Arial" charset="0"/>
              </a:rPr>
              <a:t>Integrated Control System</a:t>
            </a:r>
          </a:p>
          <a:p>
            <a:pPr lvl="1"/>
            <a:r>
              <a:rPr lang="en-US" dirty="0" smtClean="0">
                <a:cs typeface="Arial" charset="0"/>
              </a:rPr>
              <a:t>What is the meaning of I in ICS?</a:t>
            </a:r>
          </a:p>
          <a:p>
            <a:endParaRPr lang="en-US" dirty="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 </a:t>
            </a:r>
            <a:r>
              <a:rPr lang="en-GB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sz="2000" dirty="0" smtClean="0"/>
              <a:t>Timing </a:t>
            </a:r>
            <a:r>
              <a:rPr lang="en-US" sz="2000" dirty="0" smtClean="0"/>
              <a:t>receiver </a:t>
            </a:r>
            <a:r>
              <a:rPr lang="en-US" sz="2000" dirty="0" smtClean="0"/>
              <a:t>available form </a:t>
            </a:r>
            <a:r>
              <a:rPr lang="en-US" sz="2000" dirty="0" smtClean="0"/>
              <a:t>factors: MTCA.4 and </a:t>
            </a:r>
            <a:r>
              <a:rPr lang="en-US" sz="2000" dirty="0" err="1" smtClean="0"/>
              <a:t>PCIe</a:t>
            </a:r>
            <a:r>
              <a:rPr lang="en-US" sz="2000" dirty="0" smtClean="0"/>
              <a:t> (to be used in a PC/Server with PCI Express expansion slots)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2" y="2636912"/>
            <a:ext cx="2448272" cy="19683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36912"/>
            <a:ext cx="2160240" cy="1688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4797152"/>
            <a:ext cx="804579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Practical issue to solve: communication between Target and Accelerator systems.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Timing runs on MTCA and PC platforms, a solution for EtherCAT is also underway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For EtherCAT a solution is in development. Motion control should be covered.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No direct connection to Siemens PLCs foreseen/possible. 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Beam-related data could be exchanged over EPICS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90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Control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are these standards important?</a:t>
            </a:r>
          </a:p>
          <a:p>
            <a:pPr lvl="1"/>
            <a:r>
              <a:rPr lang="en-US" dirty="0" smtClean="0"/>
              <a:t>Integrated upper layer: see the whole facility in coherent format</a:t>
            </a:r>
          </a:p>
          <a:p>
            <a:pPr lvl="2"/>
            <a:r>
              <a:rPr lang="en-US" dirty="0" smtClean="0"/>
              <a:t>Operation by a single crew: similar things done in a similar way makes operations easier, reduces probability of errors</a:t>
            </a:r>
          </a:p>
          <a:p>
            <a:pPr lvl="2"/>
            <a:r>
              <a:rPr lang="en-US" dirty="0" smtClean="0"/>
              <a:t>Operational data can be analyzed using same tools for every system</a:t>
            </a:r>
          </a:p>
          <a:p>
            <a:pPr lvl="1"/>
            <a:r>
              <a:rPr lang="en-US" dirty="0" smtClean="0"/>
              <a:t>Hardware standards</a:t>
            </a:r>
          </a:p>
          <a:p>
            <a:pPr lvl="2"/>
            <a:r>
              <a:rPr lang="en-US" dirty="0" smtClean="0"/>
              <a:t>Suitability to each task, cost efficiency, maintenance, personnel skills</a:t>
            </a:r>
          </a:p>
          <a:p>
            <a:pPr lvl="1"/>
            <a:r>
              <a:rPr lang="en-US" dirty="0" smtClean="0"/>
              <a:t>Timing:</a:t>
            </a:r>
          </a:p>
          <a:p>
            <a:pPr lvl="2"/>
            <a:r>
              <a:rPr lang="en-US" dirty="0" smtClean="0"/>
              <a:t>Accelerator, target, Neutron instruments are heavily dependent on each other working in sync</a:t>
            </a:r>
          </a:p>
          <a:p>
            <a:pPr lvl="1"/>
            <a:r>
              <a:rPr lang="en-US" dirty="0" smtClean="0"/>
              <a:t>EPICS: well-proven, scalable, made for scientific facilities</a:t>
            </a:r>
          </a:p>
          <a:p>
            <a:pPr lvl="2"/>
            <a:r>
              <a:rPr lang="en-US" dirty="0" smtClean="0"/>
              <a:t>Integration of different technologies</a:t>
            </a:r>
          </a:p>
          <a:p>
            <a:pPr lvl="1"/>
            <a:r>
              <a:rPr lang="en-US" dirty="0" smtClean="0"/>
              <a:t>Naming: uniform standard in the whole facility</a:t>
            </a:r>
          </a:p>
          <a:p>
            <a:pPr lvl="2"/>
            <a:r>
              <a:rPr lang="en-US" dirty="0" smtClean="0"/>
              <a:t>All operational data will be using these names – live &amp; archived</a:t>
            </a:r>
          </a:p>
          <a:p>
            <a:pPr lvl="2"/>
            <a:r>
              <a:rPr lang="en-US" dirty="0" smtClean="0"/>
              <a:t>Operators, developers, engineers are all familiar with the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56375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development processes</a:t>
            </a:r>
          </a:p>
          <a:p>
            <a:pPr lvl="1"/>
            <a:r>
              <a:rPr lang="en-US" dirty="0" smtClean="0"/>
              <a:t>Quality control </a:t>
            </a:r>
          </a:p>
          <a:p>
            <a:pPr lvl="2"/>
            <a:r>
              <a:rPr lang="en-US" dirty="0" smtClean="0"/>
              <a:t>difficult if all systems are developed differently (we cannot expect full uniformity but should at least try to minimize differences)</a:t>
            </a:r>
          </a:p>
          <a:p>
            <a:pPr lvl="1"/>
            <a:r>
              <a:rPr lang="en-US" dirty="0" smtClean="0"/>
              <a:t>Skillset and available resources</a:t>
            </a:r>
          </a:p>
          <a:p>
            <a:pPr lvl="2"/>
            <a:r>
              <a:rPr lang="en-US" dirty="0" smtClean="0"/>
              <a:t>People (in ICS) should be able to help each other; avoid reliance on “single hero experts” whenever possible</a:t>
            </a:r>
          </a:p>
          <a:p>
            <a:pPr lvl="1"/>
            <a:r>
              <a:rPr lang="en-US" dirty="0" smtClean="0"/>
              <a:t>Diversity of developers</a:t>
            </a:r>
          </a:p>
          <a:p>
            <a:pPr lvl="2"/>
            <a:r>
              <a:rPr lang="en-US" dirty="0" smtClean="0"/>
              <a:t>Internal, in-kind, commercial, consultant</a:t>
            </a:r>
          </a:p>
          <a:p>
            <a:pPr lvl="2"/>
            <a:r>
              <a:rPr lang="en-US" dirty="0" smtClean="0"/>
              <a:t>All this has to be eventually maintained by ESS staff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8069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 </a:t>
            </a:r>
            <a:r>
              <a:rPr lang="en-US" dirty="0" smtClean="0"/>
              <a:t>Mission and Technical </a:t>
            </a:r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ICS mission is to prove an integrated control system that</a:t>
            </a:r>
          </a:p>
          <a:p>
            <a:pPr lvl="1"/>
            <a:r>
              <a:rPr lang="en-US" dirty="0" smtClean="0"/>
              <a:t>Covers Accelerator, Target, Neutron </a:t>
            </a:r>
            <a:r>
              <a:rPr lang="en-US" dirty="0" smtClean="0"/>
              <a:t>Instruments (partly) </a:t>
            </a:r>
            <a:r>
              <a:rPr lang="en-US" dirty="0" smtClean="0"/>
              <a:t>and Conventional Facilities</a:t>
            </a:r>
          </a:p>
          <a:p>
            <a:pPr lvl="1"/>
            <a:r>
              <a:rPr lang="en-US" dirty="0" smtClean="0"/>
              <a:t>Enables operation of the ESS as a </a:t>
            </a:r>
            <a:r>
              <a:rPr lang="en-US" b="1" dirty="0" smtClean="0"/>
              <a:t>Neutron Factory</a:t>
            </a:r>
          </a:p>
          <a:p>
            <a:pPr lvl="2"/>
            <a:r>
              <a:rPr lang="en-US" dirty="0" smtClean="0"/>
              <a:t>To enable </a:t>
            </a:r>
            <a:r>
              <a:rPr lang="en-US" b="1" dirty="0" smtClean="0"/>
              <a:t>science with neutrons</a:t>
            </a:r>
          </a:p>
          <a:p>
            <a:pPr lvl="2"/>
            <a:r>
              <a:rPr lang="en-US" dirty="0" smtClean="0"/>
              <a:t>Operation by a single crew in the Main Control </a:t>
            </a:r>
            <a:r>
              <a:rPr lang="en-US" dirty="0" smtClean="0"/>
              <a:t>Room</a:t>
            </a:r>
          </a:p>
          <a:p>
            <a:pPr lvl="2"/>
            <a:r>
              <a:rPr lang="en-US" dirty="0" smtClean="0"/>
              <a:t>Optimization and maintenance of the facility by the technical groups</a:t>
            </a:r>
            <a:endParaRPr lang="en-US" dirty="0" smtClean="0"/>
          </a:p>
          <a:p>
            <a:pPr lvl="1"/>
            <a:r>
              <a:rPr lang="en-US" dirty="0" smtClean="0"/>
              <a:t>Has high performance and high reliability</a:t>
            </a:r>
          </a:p>
          <a:p>
            <a:pPr lvl="1"/>
            <a:r>
              <a:rPr lang="en-US" dirty="0" smtClean="0"/>
              <a:t>Includes machine (Accelerator, Target) protection</a:t>
            </a:r>
          </a:p>
          <a:p>
            <a:pPr lvl="2"/>
            <a:r>
              <a:rPr lang="en-US" dirty="0" smtClean="0"/>
              <a:t>To increase machine availability, ultimately. </a:t>
            </a:r>
            <a:endParaRPr lang="en-US" dirty="0" smtClean="0"/>
          </a:p>
          <a:p>
            <a:pPr lvl="1"/>
            <a:r>
              <a:rPr lang="en-US" dirty="0" smtClean="0"/>
              <a:t>Includes also Personnel Safety System</a:t>
            </a:r>
          </a:p>
          <a:p>
            <a:pPr lvl="2"/>
            <a:r>
              <a:rPr lang="en-US" dirty="0" smtClean="0"/>
              <a:t>But PSS is not handled in today’s presentations. It is less “integrated” than the other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421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Scope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I/O Controller hardware</a:t>
            </a:r>
          </a:p>
          <a:p>
            <a:pPr lvl="1"/>
            <a:r>
              <a:rPr lang="en-US" dirty="0" smtClean="0"/>
              <a:t>MTCA systems, PLCs, EtherCAT</a:t>
            </a:r>
          </a:p>
          <a:p>
            <a:pPr lvl="1"/>
            <a:r>
              <a:rPr lang="en-US" dirty="0" smtClean="0"/>
              <a:t>CPUs for running EPICS IOCs: on MTCA, industrial PCs and virtual machines on a high-availability server cluster.</a:t>
            </a:r>
          </a:p>
          <a:p>
            <a:pPr lvl="2"/>
            <a:r>
              <a:rPr lang="en-US" dirty="0" smtClean="0"/>
              <a:t>Use-case dependent.   </a:t>
            </a:r>
            <a:endParaRPr lang="en-US" dirty="0" smtClean="0"/>
          </a:p>
          <a:p>
            <a:r>
              <a:rPr lang="en-US" dirty="0" smtClean="0"/>
              <a:t>I/O Control software</a:t>
            </a:r>
          </a:p>
          <a:p>
            <a:pPr lvl="1"/>
            <a:r>
              <a:rPr lang="en-US" dirty="0" smtClean="0"/>
              <a:t>EPICS, PLC programs, system integration, services configuration</a:t>
            </a:r>
          </a:p>
          <a:p>
            <a:r>
              <a:rPr lang="en-US" dirty="0" smtClean="0"/>
              <a:t>Application software and frameworks (Susanne’s talk)</a:t>
            </a:r>
          </a:p>
          <a:p>
            <a:pPr lvl="1"/>
            <a:r>
              <a:rPr lang="en-US" dirty="0" smtClean="0"/>
              <a:t>GUI tools, data archiving, alarm systems, control room applications,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Information infrastructure for the “machine” (Remy’s talk)</a:t>
            </a:r>
          </a:p>
          <a:p>
            <a:pPr lvl="1"/>
            <a:r>
              <a:rPr lang="en-US" dirty="0" smtClean="0"/>
              <a:t>Technical (computer) network, Servers, Consoles, Storage,.. </a:t>
            </a:r>
            <a:endParaRPr lang="en-US" dirty="0" smtClean="0"/>
          </a:p>
          <a:p>
            <a:r>
              <a:rPr lang="en-US" dirty="0" smtClean="0"/>
              <a:t>Configuration management tools</a:t>
            </a:r>
          </a:p>
          <a:p>
            <a:pPr lvl="1"/>
            <a:r>
              <a:rPr lang="en-US" dirty="0" smtClean="0"/>
              <a:t>Databases for configuration capture, naming convention,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Some top-level systems</a:t>
            </a:r>
          </a:p>
          <a:p>
            <a:pPr lvl="1"/>
            <a:r>
              <a:rPr lang="en-US" dirty="0" smtClean="0"/>
              <a:t>Timing, machine protection, PSS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10105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I/O controller hardware </a:t>
            </a:r>
            <a:r>
              <a:rPr lang="en-US" sz="2800" dirty="0" smtClean="0"/>
              <a:t>platforms</a:t>
            </a:r>
            <a:r>
              <a:rPr lang="sv-SE" sz="2800" dirty="0" smtClean="0"/>
              <a:t> at </a:t>
            </a:r>
            <a:r>
              <a:rPr lang="sv-SE" sz="2800" dirty="0" smtClean="0"/>
              <a:t>ESS</a:t>
            </a:r>
            <a:endParaRPr lang="sv-S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1423317"/>
            <a:ext cx="4608512" cy="4741987"/>
          </a:xfrm>
        </p:spPr>
        <p:txBody>
          <a:bodyPr>
            <a:no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ICS has adopted a three </a:t>
            </a:r>
            <a:r>
              <a:rPr lang="en-US" sz="1400" b="1" dirty="0">
                <a:solidFill>
                  <a:schemeClr val="tx1"/>
                </a:solidFill>
              </a:rPr>
              <a:t>layer </a:t>
            </a:r>
            <a:r>
              <a:rPr lang="en-US" sz="1400" b="1" dirty="0" smtClean="0">
                <a:solidFill>
                  <a:schemeClr val="tx1"/>
                </a:solidFill>
              </a:rPr>
              <a:t>strategy for implementing the control system based on signal speed</a:t>
            </a:r>
            <a:endParaRPr lang="en-US" sz="1400" b="1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A custom made platform based on </a:t>
            </a:r>
            <a:r>
              <a:rPr lang="en-US" sz="1400" dirty="0" err="1" smtClean="0">
                <a:solidFill>
                  <a:schemeClr val="tx1"/>
                </a:solidFill>
              </a:rPr>
              <a:t>microTCA</a:t>
            </a:r>
            <a:r>
              <a:rPr lang="en-US" sz="1400" dirty="0" smtClean="0">
                <a:solidFill>
                  <a:schemeClr val="tx1"/>
                </a:solidFill>
              </a:rPr>
              <a:t> for </a:t>
            </a:r>
            <a:r>
              <a:rPr lang="en-US" sz="1400" dirty="0">
                <a:solidFill>
                  <a:schemeClr val="tx1"/>
                </a:solidFill>
              </a:rPr>
              <a:t>applications </a:t>
            </a:r>
            <a:r>
              <a:rPr lang="en-US" sz="1400" dirty="0" smtClean="0">
                <a:solidFill>
                  <a:schemeClr val="tx1"/>
                </a:solidFill>
              </a:rPr>
              <a:t>with </a:t>
            </a:r>
            <a:r>
              <a:rPr lang="en-US" sz="1400" b="1" dirty="0" smtClean="0">
                <a:solidFill>
                  <a:schemeClr val="tx1"/>
                </a:solidFill>
              </a:rPr>
              <a:t>data acquisition exceeding 100 kHz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The CPU will run EPICS and the FPGA will have a complete application development environment</a:t>
            </a:r>
          </a:p>
          <a:p>
            <a:pPr marL="361950" lvl="1" indent="-180975"/>
            <a:endParaRPr lang="en-US" sz="1400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For slower signals, </a:t>
            </a:r>
            <a:r>
              <a:rPr lang="en-US" sz="1400" dirty="0" err="1">
                <a:solidFill>
                  <a:schemeClr val="tx1"/>
                </a:solidFill>
              </a:rPr>
              <a:t>E</a:t>
            </a:r>
            <a:r>
              <a:rPr lang="en-US" sz="1400" dirty="0" err="1" smtClean="0">
                <a:solidFill>
                  <a:schemeClr val="tx1"/>
                </a:solidFill>
              </a:rPr>
              <a:t>therCAT</a:t>
            </a:r>
            <a:r>
              <a:rPr lang="en-US" sz="1400" dirty="0" smtClean="0">
                <a:solidFill>
                  <a:schemeClr val="tx1"/>
                </a:solidFill>
              </a:rPr>
              <a:t> will be used as a </a:t>
            </a:r>
            <a:r>
              <a:rPr lang="en-US" sz="1400" b="1" dirty="0" smtClean="0">
                <a:solidFill>
                  <a:schemeClr val="tx1"/>
                </a:solidFill>
              </a:rPr>
              <a:t>real-time fieldbus</a:t>
            </a:r>
            <a:r>
              <a:rPr lang="en-US" sz="1400" dirty="0" smtClean="0">
                <a:solidFill>
                  <a:schemeClr val="tx1"/>
                </a:solidFill>
              </a:rPr>
              <a:t> with good price/performance ratio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Synchronization and event information are key for applications where </a:t>
            </a:r>
            <a:r>
              <a:rPr lang="en-US" sz="1400" dirty="0" smtClean="0"/>
              <a:t>the high-end</a:t>
            </a:r>
            <a:r>
              <a:rPr lang="en-US" sz="1400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platform solution would be too costly</a:t>
            </a:r>
          </a:p>
          <a:p>
            <a:pPr marL="361950" lvl="2" indent="-180975"/>
            <a:endParaRPr lang="en-US" sz="1400" dirty="0">
              <a:solidFill>
                <a:schemeClr val="tx1"/>
              </a:solidFill>
            </a:endParaRP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Low speed signals are handled with commercially available PLC systems from Siemens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This is a cost-effective solution that addresses ESS reliability and maintainability requirements</a:t>
            </a:r>
          </a:p>
          <a:p>
            <a:pPr marL="361950" lvl="1" indent="-180975"/>
            <a:r>
              <a:rPr lang="en-US" sz="1400" dirty="0" smtClean="0">
                <a:solidFill>
                  <a:schemeClr val="tx1"/>
                </a:solidFill>
              </a:rPr>
              <a:t>The PLC:s will be connected to EPICS for further integration into the control system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sp>
        <p:nvSpPr>
          <p:cNvPr id="5" name="Up-Down Arrow 4"/>
          <p:cNvSpPr/>
          <p:nvPr/>
        </p:nvSpPr>
        <p:spPr>
          <a:xfrm>
            <a:off x="899592" y="1916832"/>
            <a:ext cx="216024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Up-Down Arrow 8"/>
          <p:cNvSpPr/>
          <p:nvPr/>
        </p:nvSpPr>
        <p:spPr>
          <a:xfrm>
            <a:off x="899592" y="2492896"/>
            <a:ext cx="216024" cy="144016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Up-Down Arrow 9"/>
          <p:cNvSpPr/>
          <p:nvPr/>
        </p:nvSpPr>
        <p:spPr>
          <a:xfrm>
            <a:off x="899592" y="3950664"/>
            <a:ext cx="216024" cy="221464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Up Arrow 11"/>
          <p:cNvSpPr/>
          <p:nvPr/>
        </p:nvSpPr>
        <p:spPr>
          <a:xfrm>
            <a:off x="467544" y="1772816"/>
            <a:ext cx="216024" cy="43924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Box 12"/>
          <p:cNvSpPr txBox="1"/>
          <p:nvPr/>
        </p:nvSpPr>
        <p:spPr>
          <a:xfrm>
            <a:off x="179512" y="1556792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Signal speed</a:t>
            </a:r>
            <a:endParaRPr lang="sv-SE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9662" y="3817640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Hz</a:t>
            </a:r>
            <a:endParaRPr lang="sv-SE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111670" y="494116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Hz</a:t>
            </a:r>
            <a:endParaRPr lang="sv-SE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41235" y="602128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0.1 Hz</a:t>
            </a:r>
            <a:endParaRPr lang="sv-SE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62" y="327017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Hz</a:t>
            </a:r>
            <a:endParaRPr lang="sv-SE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75666" y="2838128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kHz</a:t>
            </a:r>
            <a:endParaRPr lang="sv-SE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41235" y="25500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kHz</a:t>
            </a:r>
            <a:endParaRPr lang="sv-SE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6004" y="2334072"/>
            <a:ext cx="575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kHz</a:t>
            </a:r>
            <a:endParaRPr lang="sv-SE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58212" y="213285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MHz</a:t>
            </a:r>
            <a:endParaRPr lang="sv-SE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41234" y="1916832"/>
            <a:ext cx="64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MHz</a:t>
            </a:r>
            <a:endParaRPr lang="sv-SE" sz="900" dirty="0"/>
          </a:p>
        </p:txBody>
      </p:sp>
      <p:sp>
        <p:nvSpPr>
          <p:cNvPr id="24" name="TextBox 23"/>
          <p:cNvSpPr txBox="1"/>
          <p:nvPr/>
        </p:nvSpPr>
        <p:spPr>
          <a:xfrm>
            <a:off x="1115616" y="2334072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Digital controls  platform</a:t>
            </a:r>
            <a:endParaRPr lang="sv-SE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1123569" y="3601254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EtherCAT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23569" y="6021288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Industrial automation (PLC)</a:t>
            </a:r>
            <a:endParaRPr lang="sv-SE" sz="900" dirty="0"/>
          </a:p>
        </p:txBody>
      </p:sp>
      <p:sp>
        <p:nvSpPr>
          <p:cNvPr id="27" name="Rounded Rectangular Callout 26"/>
          <p:cNvSpPr/>
          <p:nvPr/>
        </p:nvSpPr>
        <p:spPr>
          <a:xfrm>
            <a:off x="2915816" y="1484784"/>
            <a:ext cx="1512168" cy="1353344"/>
          </a:xfrm>
          <a:prstGeom prst="wedgeRoundRectCallout">
            <a:avLst>
              <a:gd name="adj1" fmla="val -68977"/>
              <a:gd name="adj2" fmla="val 214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A custom made microTCA board with a powerful FPGA and a CPU. A FPGA framework constitutes the development environment. The CPU runs EPICS</a:t>
            </a:r>
            <a:endParaRPr lang="sv-SE" sz="1000" dirty="0"/>
          </a:p>
        </p:txBody>
      </p:sp>
      <p:sp>
        <p:nvSpPr>
          <p:cNvPr id="30" name="Rounded Rectangular Callout 29"/>
          <p:cNvSpPr/>
          <p:nvPr/>
        </p:nvSpPr>
        <p:spPr>
          <a:xfrm>
            <a:off x="2915816" y="2968860"/>
            <a:ext cx="1512168" cy="1396244"/>
          </a:xfrm>
          <a:prstGeom prst="wedgeRoundRectCallout">
            <a:avLst>
              <a:gd name="adj1" fmla="val -129832"/>
              <a:gd name="adj2" fmla="val 88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EtherCAT I/O modules that are connected to commercial or open-source EtherCAT master controllers which are in turn connected to the EPICS based control system</a:t>
            </a:r>
            <a:endParaRPr lang="sv-SE" sz="1000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2915816" y="4501970"/>
            <a:ext cx="1512168" cy="1447310"/>
          </a:xfrm>
          <a:prstGeom prst="wedgeRoundRectCallout">
            <a:avLst>
              <a:gd name="adj1" fmla="val -75141"/>
              <a:gd name="adj2" fmla="val 562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 anchorCtr="0"/>
          <a:lstStyle/>
          <a:p>
            <a:pPr algn="ctr"/>
            <a:r>
              <a:rPr lang="sv-SE" sz="1000" dirty="0" smtClean="0"/>
              <a:t>Slower signals are handled by industrial automation (PLC) for reliability and cost reasons. The standardized platform for ESS applications comes from Siemens</a:t>
            </a:r>
            <a:endParaRPr lang="sv-SE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4907398"/>
            <a:ext cx="1475848" cy="995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974" y="2729272"/>
            <a:ext cx="1608825" cy="8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267" y="1503624"/>
            <a:ext cx="1240546" cy="88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I/O Control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Software that runs on the ICS computers that connect to physical I/O</a:t>
            </a:r>
          </a:p>
          <a:p>
            <a:pPr lvl="1"/>
            <a:r>
              <a:rPr lang="en-US" dirty="0" smtClean="0"/>
              <a:t>MTCA.4 systems, Industrial PCs, PLCs</a:t>
            </a:r>
          </a:p>
          <a:p>
            <a:r>
              <a:rPr lang="en-US" dirty="0" smtClean="0"/>
              <a:t>Unifying layer: EPICS (next slides)</a:t>
            </a:r>
          </a:p>
          <a:p>
            <a:pPr lvl="1"/>
            <a:r>
              <a:rPr lang="en-US" dirty="0" smtClean="0"/>
              <a:t>Sometimes EPICS reads/writes I/O directly (MTCA, etc.)</a:t>
            </a:r>
          </a:p>
          <a:p>
            <a:pPr lvl="1"/>
            <a:r>
              <a:rPr lang="en-US" dirty="0" smtClean="0"/>
              <a:t>Sometimes EPICS is a “translator”</a:t>
            </a:r>
          </a:p>
          <a:p>
            <a:pPr lvl="2"/>
            <a:r>
              <a:rPr lang="en-US" dirty="0" smtClean="0"/>
              <a:t>PLC case: (most) logic handled in PLC, EPICS provides remote access.</a:t>
            </a:r>
          </a:p>
          <a:p>
            <a:pPr lvl="2"/>
            <a:r>
              <a:rPr lang="en-US" dirty="0" smtClean="0"/>
              <a:t>EPICS is a toolbox, not a “control system”.</a:t>
            </a:r>
          </a:p>
          <a:p>
            <a:pPr lvl="2"/>
            <a:r>
              <a:rPr lang="en-US" dirty="0" smtClean="0"/>
              <a:t>EPICS can also be a powerful programming tool</a:t>
            </a:r>
          </a:p>
          <a:p>
            <a:pPr lvl="1"/>
            <a:r>
              <a:rPr lang="en-US" dirty="0" smtClean="0"/>
              <a:t>All control data in ESS Control Room and in control system services is handled via EPICS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84577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7570788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>
                <a:latin typeface="Arial Narrow" charset="0"/>
                <a:cs typeface="Arial" charset="0"/>
              </a:rPr>
              <a:t>What is EPICS?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116013" y="2652067"/>
            <a:ext cx="3721100" cy="1497013"/>
          </a:xfrm>
          <a:prstGeom prst="rect">
            <a:avLst/>
          </a:prstGeom>
          <a:solidFill>
            <a:srgbClr val="FFFF99"/>
          </a:solidFill>
          <a:ln w="1587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de-DE" b="1" kern="0" dirty="0" smtClean="0"/>
              <a:t>EPICS is:</a:t>
            </a:r>
          </a:p>
          <a:p>
            <a:pPr>
              <a:lnSpc>
                <a:spcPct val="90000"/>
              </a:lnSpc>
              <a:defRPr/>
            </a:pPr>
            <a:r>
              <a:rPr lang="en-US" altLang="de-DE" sz="1800" kern="0" dirty="0" smtClean="0"/>
              <a:t>A collaboration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de-DE" sz="1800" kern="0" dirty="0" smtClean="0"/>
              <a:t>A software tool kit</a:t>
            </a:r>
          </a:p>
          <a:p>
            <a:pPr>
              <a:lnSpc>
                <a:spcPct val="90000"/>
              </a:lnSpc>
              <a:defRPr/>
            </a:pPr>
            <a:r>
              <a:rPr lang="en-US" altLang="de-DE" sz="1800" kern="0" dirty="0" smtClean="0"/>
              <a:t>A control system architecture</a:t>
            </a:r>
            <a:endParaRPr lang="en-US" altLang="de-DE" sz="1800" kern="0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41313" y="1527696"/>
            <a:ext cx="8458200" cy="9652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b="1" dirty="0"/>
              <a:t>EPICS is</a:t>
            </a:r>
            <a:r>
              <a:rPr lang="en-US" dirty="0"/>
              <a:t> an abbreviation for:</a:t>
            </a:r>
          </a:p>
          <a:p>
            <a:r>
              <a:rPr lang="en-US" b="1" u="sng" dirty="0">
                <a:solidFill>
                  <a:schemeClr val="accent2"/>
                </a:solidFill>
              </a:rPr>
              <a:t>E</a:t>
            </a:r>
            <a:r>
              <a:rPr lang="en-US" dirty="0"/>
              <a:t>xperimental </a:t>
            </a:r>
            <a:r>
              <a:rPr lang="en-US" b="1" u="sng" dirty="0">
                <a:solidFill>
                  <a:schemeClr val="accent2"/>
                </a:solidFill>
              </a:rPr>
              <a:t>P</a:t>
            </a:r>
            <a:r>
              <a:rPr lang="en-US" dirty="0"/>
              <a:t>hysics and </a:t>
            </a:r>
            <a:r>
              <a:rPr lang="en-US" b="1" u="sng" dirty="0">
                <a:solidFill>
                  <a:schemeClr val="accent2"/>
                </a:solidFill>
              </a:rPr>
              <a:t>I</a:t>
            </a:r>
            <a:r>
              <a:rPr lang="en-US" dirty="0"/>
              <a:t>ndustrial </a:t>
            </a:r>
            <a:r>
              <a:rPr lang="en-US" b="1" u="sng" dirty="0">
                <a:solidFill>
                  <a:schemeClr val="accent2"/>
                </a:solidFill>
              </a:rPr>
              <a:t>C</a:t>
            </a:r>
            <a:r>
              <a:rPr lang="en-US" dirty="0"/>
              <a:t>ontrol </a:t>
            </a:r>
            <a:r>
              <a:rPr lang="en-US" b="1" u="sng" dirty="0">
                <a:solidFill>
                  <a:schemeClr val="accent2"/>
                </a:solidFill>
              </a:rPr>
              <a:t>S</a:t>
            </a:r>
            <a:r>
              <a:rPr lang="en-US" dirty="0"/>
              <a:t>ystem</a:t>
            </a:r>
          </a:p>
        </p:txBody>
      </p:sp>
      <p:pic>
        <p:nvPicPr>
          <p:cNvPr id="2" name="Picture 1" descr="EPICS_dark_blue_logo_whiteBackround_rgb_v03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36912"/>
            <a:ext cx="3097219" cy="2304256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51520" y="4437112"/>
            <a:ext cx="8280920" cy="1709493"/>
          </a:xfrm>
          <a:prstGeom prst="rect">
            <a:avLst/>
          </a:prstGeom>
          <a:solidFill>
            <a:srgbClr val="CCFFCC"/>
          </a:solidFill>
          <a:ln w="1905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108000" tIns="0" rIns="0" bIns="1080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58775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3200" b="1" dirty="0"/>
              <a:t>EPICS:</a:t>
            </a:r>
          </a:p>
          <a:p>
            <a:pPr lvl="1">
              <a:buFontTx/>
              <a:buChar char="•"/>
            </a:pPr>
            <a:r>
              <a:rPr lang="en-US" sz="1800" dirty="0"/>
              <a:t> supports </a:t>
            </a:r>
            <a:r>
              <a:rPr lang="en-US" sz="1800" b="1" dirty="0"/>
              <a:t>distributed control systems </a:t>
            </a:r>
            <a:r>
              <a:rPr lang="en-US" sz="1800" dirty="0"/>
              <a:t>for large research facilities like </a:t>
            </a:r>
            <a:r>
              <a:rPr lang="en-US" sz="1800" dirty="0" smtClean="0"/>
              <a:t>accelerators, fusion facilities (e.g. ITER), telescopes, etc.</a:t>
            </a:r>
          </a:p>
          <a:p>
            <a:pPr lvl="1">
              <a:buFontTx/>
              <a:buChar char="•"/>
            </a:pPr>
            <a:r>
              <a:rPr lang="en-US" sz="1800" dirty="0" smtClean="0"/>
              <a:t> Scalable from very small systems to millions of control points (PVs)</a:t>
            </a:r>
            <a:endParaRPr lang="en-US" sz="1800" dirty="0"/>
          </a:p>
          <a:p>
            <a:pPr lvl="1">
              <a:buFontTx/>
              <a:buChar char="•"/>
            </a:pPr>
            <a:r>
              <a:rPr lang="en-US" sz="1800" dirty="0"/>
              <a:t> uses Client/Server and Publish/Subscribe </a:t>
            </a:r>
            <a:r>
              <a:rPr lang="en-US" sz="1800" dirty="0" smtClean="0"/>
              <a:t>methods over computer network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61706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7570788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>
                <a:latin typeface="Arial" charset="0"/>
                <a:cs typeface="Arial" charset="0"/>
              </a:rPr>
              <a:t>The Architecture of EPICS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651500" y="2330053"/>
            <a:ext cx="2736850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000" dirty="0"/>
              <a:t>A </a:t>
            </a:r>
            <a:r>
              <a:rPr lang="en-US" sz="2000" b="1" dirty="0"/>
              <a:t>Server</a:t>
            </a:r>
            <a:r>
              <a:rPr lang="en-US" sz="2000" dirty="0"/>
              <a:t> provides information and </a:t>
            </a:r>
            <a:r>
              <a:rPr lang="en-US" sz="2000" dirty="0" smtClean="0"/>
              <a:t>service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b="1" dirty="0"/>
              <a:t>Client</a:t>
            </a:r>
            <a:r>
              <a:rPr lang="en-US" sz="2000" dirty="0"/>
              <a:t> uses the service or </a:t>
            </a:r>
            <a:r>
              <a:rPr lang="en-US" sz="1800" dirty="0"/>
              <a:t>asks</a:t>
            </a:r>
            <a:r>
              <a:rPr lang="en-US" sz="2000" dirty="0"/>
              <a:t> for the information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28638" y="4648200"/>
            <a:ext cx="8435975" cy="158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altLang="de-DE" sz="2000" kern="0" dirty="0" smtClean="0"/>
              <a:t>For EPICS, client and server refer to their  </a:t>
            </a:r>
            <a:r>
              <a:rPr lang="en-US" altLang="de-DE" sz="2000" b="1" kern="0" dirty="0" smtClean="0">
                <a:solidFill>
                  <a:schemeClr val="accent2"/>
                </a:solidFill>
              </a:rPr>
              <a:t>PVA</a:t>
            </a:r>
            <a:r>
              <a:rPr lang="en-US" altLang="de-DE" sz="2000" kern="0" dirty="0" smtClean="0"/>
              <a:t>ccess role: i.e. PVAccess Client and PVAccess </a:t>
            </a:r>
            <a:r>
              <a:rPr lang="en-US" altLang="de-DE" sz="2000" kern="0" dirty="0" smtClean="0"/>
              <a:t>Server (PV = Process Variable)</a:t>
            </a:r>
            <a:endParaRPr lang="en-US" altLang="de-DE" sz="2000" kern="0" dirty="0" smtClean="0"/>
          </a:p>
          <a:p>
            <a:pPr>
              <a:defRPr/>
            </a:pPr>
            <a:r>
              <a:rPr lang="en-US" altLang="de-DE" sz="2000" kern="0" dirty="0" smtClean="0"/>
              <a:t>This standard control system architecture is often called </a:t>
            </a:r>
            <a:r>
              <a:rPr lang="en-US" altLang="de-DE" sz="2000" kern="0" dirty="0" smtClean="0">
                <a:ea typeface="+mn-ea"/>
              </a:rPr>
              <a:t>3-tier architecture</a:t>
            </a:r>
          </a:p>
          <a:p>
            <a:pPr lvl="1">
              <a:defRPr/>
            </a:pPr>
            <a:r>
              <a:rPr lang="en-US" altLang="de-DE" sz="1600" kern="0" dirty="0" smtClean="0"/>
              <a:t>Client – Server – I/</a:t>
            </a:r>
            <a:r>
              <a:rPr lang="en-US" altLang="de-DE" sz="1600" kern="0" dirty="0" smtClean="0"/>
              <a:t>O</a:t>
            </a:r>
            <a:endParaRPr lang="en-US" altLang="de-DE" sz="1600" kern="0" dirty="0" smtClean="0">
              <a:ea typeface="+mn-ea"/>
            </a:endParaRPr>
          </a:p>
        </p:txBody>
      </p:sp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395288" y="1433215"/>
            <a:ext cx="8497191" cy="91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sz="2400" dirty="0" smtClean="0"/>
              <a:t>Network-based Client/Server Model</a:t>
            </a:r>
          </a:p>
          <a:p>
            <a:pPr>
              <a:spcBef>
                <a:spcPct val="20000"/>
              </a:spcBef>
            </a:pPr>
            <a:r>
              <a:rPr lang="en-GB" sz="1600" dirty="0" smtClean="0"/>
              <a:t>Process Variables communicated over computer network using </a:t>
            </a:r>
            <a:r>
              <a:rPr lang="en-GB" sz="1600" b="1" dirty="0" smtClean="0"/>
              <a:t>PVAccess</a:t>
            </a:r>
            <a:r>
              <a:rPr lang="en-GB" sz="1600" dirty="0" smtClean="0"/>
              <a:t> protocol</a:t>
            </a:r>
            <a:endParaRPr lang="en-GB" sz="1600" dirty="0"/>
          </a:p>
        </p:txBody>
      </p:sp>
      <p:sp>
        <p:nvSpPr>
          <p:cNvPr id="12307" name="Text Box 6"/>
          <p:cNvSpPr txBox="1">
            <a:spLocks noChangeArrowheads="1"/>
          </p:cNvSpPr>
          <p:nvPr/>
        </p:nvSpPr>
        <p:spPr bwMode="auto">
          <a:xfrm>
            <a:off x="3419872" y="-315416"/>
            <a:ext cx="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endParaRPr lang="en-US" sz="6000" b="1" dirty="0">
              <a:latin typeface="Arial Black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47664" y="2503066"/>
            <a:ext cx="2444750" cy="1584176"/>
            <a:chOff x="3489722" y="738684"/>
            <a:chExt cx="2444750" cy="1508125"/>
          </a:xfrm>
        </p:grpSpPr>
        <p:sp>
          <p:nvSpPr>
            <p:cNvPr id="12308" name="Rectangle 7"/>
            <p:cNvSpPr>
              <a:spLocks noChangeArrowheads="1"/>
            </p:cNvSpPr>
            <p:nvPr/>
          </p:nvSpPr>
          <p:spPr bwMode="auto">
            <a:xfrm>
              <a:off x="3489722" y="738684"/>
              <a:ext cx="539750" cy="539750"/>
            </a:xfrm>
            <a:prstGeom prst="rect">
              <a:avLst/>
            </a:prstGeom>
            <a:solidFill>
              <a:srgbClr val="0000FF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CH"/>
            </a:p>
          </p:txBody>
        </p:sp>
        <p:sp>
          <p:nvSpPr>
            <p:cNvPr id="12309" name="Rectangle 9"/>
            <p:cNvSpPr>
              <a:spLocks noChangeArrowheads="1"/>
            </p:cNvSpPr>
            <p:nvPr/>
          </p:nvSpPr>
          <p:spPr bwMode="auto">
            <a:xfrm>
              <a:off x="4181872" y="738684"/>
              <a:ext cx="539750" cy="539750"/>
            </a:xfrm>
            <a:prstGeom prst="rect">
              <a:avLst/>
            </a:prstGeom>
            <a:solidFill>
              <a:srgbClr val="FFFF0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CH"/>
            </a:p>
          </p:txBody>
        </p:sp>
        <p:sp>
          <p:nvSpPr>
            <p:cNvPr id="12310" name="Rectangle 10"/>
            <p:cNvSpPr>
              <a:spLocks noChangeArrowheads="1"/>
            </p:cNvSpPr>
            <p:nvPr/>
          </p:nvSpPr>
          <p:spPr bwMode="auto">
            <a:xfrm>
              <a:off x="4702572" y="1707059"/>
              <a:ext cx="539750" cy="539750"/>
            </a:xfrm>
            <a:prstGeom prst="rect">
              <a:avLst/>
            </a:prstGeom>
            <a:solidFill>
              <a:srgbClr val="00FF0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CH"/>
            </a:p>
          </p:txBody>
        </p:sp>
        <p:sp>
          <p:nvSpPr>
            <p:cNvPr id="12311" name="Rectangle 11"/>
            <p:cNvSpPr>
              <a:spLocks noChangeArrowheads="1"/>
            </p:cNvSpPr>
            <p:nvPr/>
          </p:nvSpPr>
          <p:spPr bwMode="auto">
            <a:xfrm>
              <a:off x="5394722" y="1707059"/>
              <a:ext cx="539750" cy="539750"/>
            </a:xfrm>
            <a:prstGeom prst="rect">
              <a:avLst/>
            </a:prstGeom>
            <a:solidFill>
              <a:srgbClr val="FF000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CH"/>
            </a:p>
          </p:txBody>
        </p:sp>
        <p:sp>
          <p:nvSpPr>
            <p:cNvPr id="12312" name="Line 12"/>
            <p:cNvSpPr>
              <a:spLocks noChangeShapeType="1"/>
            </p:cNvSpPr>
            <p:nvPr/>
          </p:nvSpPr>
          <p:spPr bwMode="auto">
            <a:xfrm>
              <a:off x="3489722" y="1478459"/>
              <a:ext cx="2444750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3" name="Line 13"/>
            <p:cNvSpPr>
              <a:spLocks noChangeShapeType="1"/>
            </p:cNvSpPr>
            <p:nvPr/>
          </p:nvSpPr>
          <p:spPr bwMode="auto">
            <a:xfrm>
              <a:off x="3758010" y="1278434"/>
              <a:ext cx="0" cy="20002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4" name="Line 14"/>
            <p:cNvSpPr>
              <a:spLocks noChangeShapeType="1"/>
            </p:cNvSpPr>
            <p:nvPr/>
          </p:nvSpPr>
          <p:spPr bwMode="auto">
            <a:xfrm>
              <a:off x="4431110" y="1278434"/>
              <a:ext cx="0" cy="20002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5" name="Line 15"/>
            <p:cNvSpPr>
              <a:spLocks noChangeShapeType="1"/>
            </p:cNvSpPr>
            <p:nvPr/>
          </p:nvSpPr>
          <p:spPr bwMode="auto">
            <a:xfrm>
              <a:off x="4966097" y="1530847"/>
              <a:ext cx="0" cy="20002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316" name="Line 16"/>
            <p:cNvSpPr>
              <a:spLocks noChangeShapeType="1"/>
            </p:cNvSpPr>
            <p:nvPr/>
          </p:nvSpPr>
          <p:spPr bwMode="auto">
            <a:xfrm>
              <a:off x="5651897" y="1507034"/>
              <a:ext cx="0" cy="200025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39750" y="2712988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Client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568325" y="2551063"/>
            <a:ext cx="10096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PVA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33" name="Text Box 20"/>
          <p:cNvSpPr txBox="1">
            <a:spLocks noChangeArrowheads="1"/>
          </p:cNvSpPr>
          <p:nvPr/>
        </p:nvSpPr>
        <p:spPr bwMode="auto">
          <a:xfrm>
            <a:off x="2673350" y="2712988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Client</a:t>
            </a: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2701925" y="2551063"/>
            <a:ext cx="10096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PVA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35" name="Text Box 22"/>
          <p:cNvSpPr txBox="1">
            <a:spLocks noChangeArrowheads="1"/>
          </p:cNvSpPr>
          <p:nvPr/>
        </p:nvSpPr>
        <p:spPr bwMode="auto">
          <a:xfrm>
            <a:off x="1720850" y="3695651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Server</a:t>
            </a:r>
          </a:p>
        </p:txBody>
      </p:sp>
      <p:sp>
        <p:nvSpPr>
          <p:cNvPr id="36" name="Text Box 23"/>
          <p:cNvSpPr txBox="1">
            <a:spLocks noChangeArrowheads="1"/>
          </p:cNvSpPr>
          <p:nvPr/>
        </p:nvSpPr>
        <p:spPr bwMode="auto">
          <a:xfrm>
            <a:off x="1692275" y="3543251"/>
            <a:ext cx="10096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PVA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37" name="Text Box 24"/>
          <p:cNvSpPr txBox="1">
            <a:spLocks noChangeArrowheads="1"/>
          </p:cNvSpPr>
          <p:nvPr/>
        </p:nvSpPr>
        <p:spPr bwMode="auto">
          <a:xfrm>
            <a:off x="4022725" y="3671838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Server</a:t>
            </a: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3994150" y="3519438"/>
            <a:ext cx="10096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PVA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3" y="2420888"/>
            <a:ext cx="4536504" cy="731838"/>
          </a:xfrm>
          <a:prstGeom prst="rect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281" name="Rectangle 26"/>
          <p:cNvSpPr>
            <a:spLocks noChangeArrowheads="1"/>
          </p:cNvSpPr>
          <p:nvPr/>
        </p:nvSpPr>
        <p:spPr bwMode="auto">
          <a:xfrm>
            <a:off x="539553" y="3427363"/>
            <a:ext cx="4536504" cy="731838"/>
          </a:xfrm>
          <a:prstGeom prst="rect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  <p:sp>
        <p:nvSpPr>
          <p:cNvPr id="11282" name="Rectangle 27"/>
          <p:cNvSpPr>
            <a:spLocks noChangeArrowheads="1"/>
          </p:cNvSpPr>
          <p:nvPr/>
        </p:nvSpPr>
        <p:spPr bwMode="auto">
          <a:xfrm>
            <a:off x="539553" y="3152726"/>
            <a:ext cx="4536504" cy="274637"/>
          </a:xfrm>
          <a:prstGeom prst="rect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743373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" grpId="0" animBg="1"/>
      <p:bldP spid="11281" grpId="0" animBg="1"/>
      <p:bldP spid="1128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13" y="1628800"/>
            <a:ext cx="2328259" cy="1746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861048"/>
            <a:ext cx="1152128" cy="896099"/>
          </a:xfrm>
          <a:prstGeom prst="rect">
            <a:avLst/>
          </a:prstGeom>
        </p:spPr>
      </p:pic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3779912" y="3933056"/>
            <a:ext cx="2016224" cy="1800200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CH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005064"/>
            <a:ext cx="1261616" cy="11678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 smtClean="0"/>
              <a:t>Servers and </a:t>
            </a:r>
            <a:r>
              <a:rPr lang="sv-SE" sz="2800" dirty="0" err="1" smtClean="0"/>
              <a:t>Clients</a:t>
            </a:r>
            <a:r>
              <a:rPr lang="sv-SE" sz="2800" dirty="0" smtClean="0"/>
              <a:t> </a:t>
            </a:r>
            <a:r>
              <a:rPr lang="sv-SE" sz="2800" dirty="0" smtClean="0"/>
              <a:t>at ESS</a:t>
            </a:r>
            <a:endParaRPr lang="sv-SE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12" name="Up Arrow 11"/>
          <p:cNvSpPr/>
          <p:nvPr/>
        </p:nvSpPr>
        <p:spPr>
          <a:xfrm rot="16200000">
            <a:off x="4247964" y="2600908"/>
            <a:ext cx="216024" cy="6624736"/>
          </a:xfrm>
          <a:prstGeom prst="upArrow">
            <a:avLst>
              <a:gd name="adj1" fmla="val 2822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Box 13"/>
          <p:cNvSpPr txBox="1"/>
          <p:nvPr/>
        </p:nvSpPr>
        <p:spPr>
          <a:xfrm>
            <a:off x="6300192" y="60932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Hz</a:t>
            </a:r>
            <a:endParaRPr lang="sv-SE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60932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Hz</a:t>
            </a:r>
            <a:endParaRPr lang="sv-SE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7380312" y="60932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0.1 Hz</a:t>
            </a:r>
            <a:endParaRPr lang="sv-SE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5724128" y="60932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Hz</a:t>
            </a:r>
            <a:endParaRPr lang="sv-SE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5076056" y="60932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kHz</a:t>
            </a:r>
            <a:endParaRPr lang="sv-SE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4355976" y="60932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kHz</a:t>
            </a:r>
            <a:endParaRPr lang="sv-SE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3131840" y="6093296"/>
            <a:ext cx="5755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kHz</a:t>
            </a:r>
            <a:endParaRPr lang="sv-SE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2339752" y="6093296"/>
            <a:ext cx="499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 MHz</a:t>
            </a:r>
            <a:endParaRPr lang="sv-SE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1763688" y="6093296"/>
            <a:ext cx="64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 MHz</a:t>
            </a:r>
            <a:endParaRPr lang="sv-SE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6228184" y="5589240"/>
            <a:ext cx="1800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Industrial automation (PLC)</a:t>
            </a:r>
            <a:endParaRPr lang="sv-SE" sz="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56176" y="4797152"/>
            <a:ext cx="1224136" cy="825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25144"/>
            <a:ext cx="1608825" cy="87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395536" y="1484784"/>
            <a:ext cx="8064896" cy="4320481"/>
            <a:chOff x="1113459" y="-630827"/>
            <a:chExt cx="8064896" cy="4113069"/>
          </a:xfrm>
        </p:grpSpPr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1113459" y="-630827"/>
              <a:ext cx="2448272" cy="1609320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CH"/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4353819" y="-630827"/>
              <a:ext cx="2026156" cy="1645227"/>
            </a:xfrm>
            <a:prstGeom prst="rect">
              <a:avLst/>
            </a:prstGeom>
            <a:solidFill>
              <a:srgbClr val="FFFF00"/>
            </a:solidFill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CH"/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6874099" y="1699912"/>
              <a:ext cx="2304256" cy="1782330"/>
            </a:xfrm>
            <a:prstGeom prst="rect">
              <a:avLst/>
            </a:prstGeom>
            <a:solidFill>
              <a:schemeClr val="accent3">
                <a:lumMod val="40000"/>
                <a:lumOff val="60000"/>
                <a:alpha val="2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de-CH"/>
            </a:p>
          </p:txBody>
        </p:sp>
        <p:sp>
          <p:nvSpPr>
            <p:cNvPr id="36" name="Line 12"/>
            <p:cNvSpPr>
              <a:spLocks noChangeShapeType="1"/>
            </p:cNvSpPr>
            <p:nvPr/>
          </p:nvSpPr>
          <p:spPr bwMode="auto">
            <a:xfrm>
              <a:off x="1329483" y="1494258"/>
              <a:ext cx="7128791" cy="0"/>
            </a:xfrm>
            <a:prstGeom prst="line">
              <a:avLst/>
            </a:prstGeom>
            <a:noFill/>
            <a:ln w="1270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>
              <a:off x="1977555" y="877298"/>
              <a:ext cx="0" cy="54278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5289923" y="945849"/>
              <a:ext cx="0" cy="54278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" name="Line 15"/>
            <p:cNvSpPr>
              <a:spLocks noChangeShapeType="1"/>
            </p:cNvSpPr>
            <p:nvPr/>
          </p:nvSpPr>
          <p:spPr bwMode="auto">
            <a:xfrm>
              <a:off x="2553619" y="1494258"/>
              <a:ext cx="0" cy="47985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" name="Line 16"/>
            <p:cNvSpPr>
              <a:spLocks noChangeShapeType="1"/>
            </p:cNvSpPr>
            <p:nvPr/>
          </p:nvSpPr>
          <p:spPr bwMode="auto">
            <a:xfrm flipH="1">
              <a:off x="5073899" y="1507034"/>
              <a:ext cx="1934" cy="46708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380312" y="1628800"/>
            <a:ext cx="1326257" cy="808256"/>
            <a:chOff x="3059832" y="1844824"/>
            <a:chExt cx="1038225" cy="808256"/>
          </a:xfrm>
        </p:grpSpPr>
        <p:sp>
          <p:nvSpPr>
            <p:cNvPr id="41" name="Text Box 18"/>
            <p:cNvSpPr txBox="1">
              <a:spLocks noChangeArrowheads="1"/>
            </p:cNvSpPr>
            <p:nvPr/>
          </p:nvSpPr>
          <p:spPr bwMode="auto">
            <a:xfrm>
              <a:off x="3059832" y="2006749"/>
              <a:ext cx="100965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 dirty="0" smtClean="0"/>
                <a:t>Client(s)</a:t>
              </a:r>
              <a:endParaRPr lang="en-US" sz="1800" b="1" dirty="0"/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3088407" y="1844824"/>
              <a:ext cx="1009650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accent2"/>
                  </a:solidFill>
                </a:rPr>
                <a:t>PVA</a:t>
              </a:r>
              <a:endParaRPr lang="en-US" sz="1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2410222" y="522252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/>
              <a:t>Server</a:t>
            </a:r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2381647" y="5070128"/>
            <a:ext cx="10096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PVA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sp>
        <p:nvSpPr>
          <p:cNvPr id="47" name="Text Box 24"/>
          <p:cNvSpPr txBox="1">
            <a:spLocks noChangeArrowheads="1"/>
          </p:cNvSpPr>
          <p:nvPr/>
        </p:nvSpPr>
        <p:spPr bwMode="auto">
          <a:xfrm>
            <a:off x="7480895" y="5093568"/>
            <a:ext cx="100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/>
              <a:t>Server</a:t>
            </a: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7452320" y="4941168"/>
            <a:ext cx="10096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PVA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2304256" cy="16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5596" t="7748" r="12537" b="7504"/>
          <a:stretch/>
        </p:blipFill>
        <p:spPr>
          <a:xfrm>
            <a:off x="7200000" y="4006800"/>
            <a:ext cx="828000" cy="806400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 rot="10800000" flipV="1">
            <a:off x="6588224" y="4437112"/>
            <a:ext cx="576064" cy="432048"/>
          </a:xfrm>
          <a:prstGeom prst="bentConnector3">
            <a:avLst>
              <a:gd name="adj1" fmla="val 100576"/>
            </a:avLst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971600" y="4005064"/>
            <a:ext cx="2520280" cy="1656184"/>
          </a:xfrm>
          <a:prstGeom prst="rect">
            <a:avLst/>
          </a:prstGeom>
          <a:solidFill>
            <a:schemeClr val="accent3">
              <a:lumMod val="40000"/>
              <a:lumOff val="60000"/>
              <a:alpha val="2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C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93096"/>
            <a:ext cx="908579" cy="64807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0"/>
          <a:srcRect l="43736" t="8610" r="754" b="-7170"/>
          <a:stretch/>
        </p:blipFill>
        <p:spPr>
          <a:xfrm>
            <a:off x="3744064" y="1484784"/>
            <a:ext cx="1908056" cy="1852573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5508104" y="1556792"/>
            <a:ext cx="1036093" cy="528638"/>
            <a:chOff x="5724128" y="2852936"/>
            <a:chExt cx="1036093" cy="528638"/>
          </a:xfrm>
        </p:grpSpPr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5724128" y="3014861"/>
              <a:ext cx="1009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 dirty="0"/>
                <a:t>Client</a:t>
              </a:r>
            </a:p>
          </p:txBody>
        </p:sp>
        <p:sp>
          <p:nvSpPr>
            <p:cNvPr id="44" name="Text Box 21"/>
            <p:cNvSpPr txBox="1">
              <a:spLocks noChangeArrowheads="1"/>
            </p:cNvSpPr>
            <p:nvPr/>
          </p:nvSpPr>
          <p:spPr bwMode="auto">
            <a:xfrm>
              <a:off x="5750571" y="2852936"/>
              <a:ext cx="1009650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accent2"/>
                  </a:solidFill>
                </a:rPr>
                <a:t>PVA</a:t>
              </a:r>
              <a:endParaRPr lang="en-US" sz="1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63" name="Line 16"/>
          <p:cNvSpPr>
            <a:spLocks noChangeShapeType="1"/>
          </p:cNvSpPr>
          <p:nvPr/>
        </p:nvSpPr>
        <p:spPr bwMode="auto">
          <a:xfrm flipH="1">
            <a:off x="7380312" y="3717032"/>
            <a:ext cx="1934" cy="490636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4788024" y="4365104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/>
              <a:t>Server</a:t>
            </a:r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4759449" y="4212704"/>
            <a:ext cx="100965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PVA</a:t>
            </a:r>
            <a:endParaRPr lang="en-US" sz="1800" b="1" dirty="0">
              <a:solidFill>
                <a:schemeClr val="accent2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741687" y="1556792"/>
            <a:ext cx="1038225" cy="528638"/>
            <a:chOff x="3059832" y="1844824"/>
            <a:chExt cx="1038225" cy="528638"/>
          </a:xfrm>
        </p:grpSpPr>
        <p:sp>
          <p:nvSpPr>
            <p:cNvPr id="69" name="Text Box 18"/>
            <p:cNvSpPr txBox="1">
              <a:spLocks noChangeArrowheads="1"/>
            </p:cNvSpPr>
            <p:nvPr/>
          </p:nvSpPr>
          <p:spPr bwMode="auto">
            <a:xfrm>
              <a:off x="3059832" y="2006749"/>
              <a:ext cx="10096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1"/>
                <a:t>Client</a:t>
              </a:r>
            </a:p>
          </p:txBody>
        </p:sp>
        <p:sp>
          <p:nvSpPr>
            <p:cNvPr id="70" name="Text Box 19"/>
            <p:cNvSpPr txBox="1">
              <a:spLocks noChangeArrowheads="1"/>
            </p:cNvSpPr>
            <p:nvPr/>
          </p:nvSpPr>
          <p:spPr bwMode="auto">
            <a:xfrm>
              <a:off x="3088407" y="1844824"/>
              <a:ext cx="1009650" cy="300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50000"/>
                </a:spcBef>
              </a:pPr>
              <a:r>
                <a:rPr lang="en-US" sz="1800" b="1" dirty="0" smtClean="0">
                  <a:solidFill>
                    <a:schemeClr val="accent2"/>
                  </a:solidFill>
                </a:rPr>
                <a:t>PVA</a:t>
              </a:r>
              <a:endParaRPr lang="en-US" sz="18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72" name="Line 14"/>
          <p:cNvSpPr>
            <a:spLocks noChangeShapeType="1"/>
          </p:cNvSpPr>
          <p:nvPr/>
        </p:nvSpPr>
        <p:spPr bwMode="auto">
          <a:xfrm>
            <a:off x="7164288" y="2852936"/>
            <a:ext cx="0" cy="858184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1115616" y="6093296"/>
            <a:ext cx="6423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100 </a:t>
            </a:r>
            <a:r>
              <a:rPr lang="sv-SE" sz="900" dirty="0" smtClean="0"/>
              <a:t>MHz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20630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  <p:bldP spid="64" grpId="0"/>
      <p:bldP spid="65" grpId="0"/>
    </p:bldLst>
  </p:timing>
</p:sld>
</file>

<file path=ppt/theme/theme1.xml><?xml version="1.0" encoding="utf-8"?>
<a:theme xmlns:a="http://schemas.openxmlformats.org/drawingml/2006/main" name="Ch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Powerpoint.potx</Template>
  <TotalTime>9888</TotalTime>
  <Words>2263</Words>
  <Application>Microsoft Macintosh PowerPoint</Application>
  <PresentationFormat>On-screen Show (4:3)</PresentationFormat>
  <Paragraphs>404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Chess Core Powerpoint</vt:lpstr>
      <vt:lpstr>ICS (Technical) Overview</vt:lpstr>
      <vt:lpstr>Outline</vt:lpstr>
      <vt:lpstr>ICS Mission and Technical Scope</vt:lpstr>
      <vt:lpstr>Technical Scope Components</vt:lpstr>
      <vt:lpstr>I/O controller hardware platforms at ESS</vt:lpstr>
      <vt:lpstr>I/O Control Software</vt:lpstr>
      <vt:lpstr>What is EPICS?</vt:lpstr>
      <vt:lpstr>The Architecture of EPICS</vt:lpstr>
      <vt:lpstr>Servers and Clients at ESS</vt:lpstr>
      <vt:lpstr>PowerPoint Presentation</vt:lpstr>
      <vt:lpstr>Example Record</vt:lpstr>
      <vt:lpstr>Connecting EPICS records</vt:lpstr>
      <vt:lpstr>Process Variable naming</vt:lpstr>
      <vt:lpstr>Process Variable Communication</vt:lpstr>
      <vt:lpstr>From “Machine” to control room</vt:lpstr>
      <vt:lpstr>ESS Software services (EPICS Clients)</vt:lpstr>
      <vt:lpstr>Timing System</vt:lpstr>
      <vt:lpstr>Timing System</vt:lpstr>
      <vt:lpstr>Timing Example - Target</vt:lpstr>
      <vt:lpstr>Timing system</vt:lpstr>
      <vt:lpstr>Integrated Control System</vt:lpstr>
      <vt:lpstr>Development processes</vt:lpstr>
    </vt:vector>
  </TitlesOfParts>
  <Manager/>
  <Company>ESS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Timo Korhonen</dc:creator>
  <cp:keywords/>
  <dc:description/>
  <cp:lastModifiedBy>Timo Korhonen</cp:lastModifiedBy>
  <cp:revision>83</cp:revision>
  <dcterms:created xsi:type="dcterms:W3CDTF">2013-10-29T16:05:10Z</dcterms:created>
  <dcterms:modified xsi:type="dcterms:W3CDTF">2018-02-15T22:45:15Z</dcterms:modified>
  <cp:category/>
</cp:coreProperties>
</file>