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88" r:id="rId3"/>
    <p:sldId id="291" r:id="rId4"/>
    <p:sldId id="292" r:id="rId5"/>
    <p:sldId id="293" r:id="rId6"/>
    <p:sldId id="300" r:id="rId7"/>
    <p:sldId id="294" r:id="rId8"/>
    <p:sldId id="302" r:id="rId9"/>
    <p:sldId id="295" r:id="rId10"/>
    <p:sldId id="301" r:id="rId11"/>
    <p:sldId id="303" r:id="rId12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FF00"/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892" autoAdjust="0"/>
    <p:restoredTop sz="94656" autoAdjust="0"/>
  </p:normalViewPr>
  <p:slideViewPr>
    <p:cSldViewPr>
      <p:cViewPr varScale="1">
        <p:scale>
          <a:sx n="158" d="100"/>
          <a:sy n="158" d="100"/>
        </p:scale>
        <p:origin x="-21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2018-02-15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2018-02-15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2018-02-15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2018-02-15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2018-02-15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2018-02-15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lacmshankar.github.io/epicsarchiver_docs/details.html" TargetMode="External"/><Relationship Id="rId2" Type="http://schemas.openxmlformats.org/officeDocument/2006/relationships/hyperlink" Target="http://controlsystemstudio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github.com/ControlSystemStudio/cs-studio/wiki/BEAS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calepcs2017.vrws.de/papers/tupha046.pdf" TargetMode="External"/><Relationship Id="rId2" Type="http://schemas.openxmlformats.org/officeDocument/2006/relationships/hyperlink" Target="https://bitbucket.org/europeanspallationsource/ics_plc_factor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noProof="0" dirty="0" smtClean="0"/>
              <a:t>PLCs integration into the ICS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noProof="0" dirty="0" smtClean="0">
                <a:solidFill>
                  <a:schemeClr val="bg1"/>
                </a:solidFill>
              </a:rPr>
              <a:t>François Bellorini</a:t>
            </a:r>
          </a:p>
          <a:p>
            <a:r>
              <a:rPr lang="en-GB" sz="2000" noProof="0" dirty="0" smtClean="0">
                <a:solidFill>
                  <a:schemeClr val="bg1"/>
                </a:solidFill>
              </a:rPr>
              <a:t>ICS – HW&amp;I Group</a:t>
            </a:r>
            <a:endParaRPr lang="en-GB" sz="2000" noProof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r>
              <a:rPr lang="sv-SE" sz="1400" dirty="0" smtClean="0">
                <a:solidFill>
                  <a:srgbClr val="FFFFFF"/>
                </a:solidFill>
              </a:rPr>
              <a:t>20</a:t>
            </a:r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18-02-15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73008" cy="4525963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Versioning and configuration management of PLC projects is managed with </a:t>
            </a:r>
            <a:r>
              <a:rPr lang="en-US" sz="1800" u="sng" dirty="0" err="1">
                <a:solidFill>
                  <a:schemeClr val="tx1"/>
                </a:solidFill>
              </a:rPr>
              <a:t>v</a:t>
            </a:r>
            <a:r>
              <a:rPr lang="en-US" sz="1800" u="sng" dirty="0" err="1" smtClean="0">
                <a:solidFill>
                  <a:schemeClr val="tx1"/>
                </a:solidFill>
              </a:rPr>
              <a:t>ersiondog</a:t>
            </a:r>
            <a:endParaRPr lang="en-US" sz="1800" u="sng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versiondog is a commercial software package deployed and managed by ICS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Versioning of EPICS modules is managed with Bitbucket and IOC Factory.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  <p:pic>
        <p:nvPicPr>
          <p:cNvPr id="3074" name="Picture 2" descr="https://www.versiondog.com/files/Basis/versiondog/versiondog_box_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429000"/>
            <a:ext cx="2534088" cy="273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32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Thank you for your attention.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52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otallyintegratedautomation.com/wp-content/uploads/2014/10/snlnovprodS71500landingp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36912"/>
            <a:ext cx="5645492" cy="242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 standard PLC 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tx1"/>
                </a:solidFill>
              </a:rPr>
              <a:t>Hardware (Siemens):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Advanced controller: S7-1500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Basic controller: S7-1200.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u="sng" dirty="0" smtClean="0">
                <a:solidFill>
                  <a:schemeClr val="tx1"/>
                </a:solidFill>
              </a:rPr>
              <a:t>Development Software:</a:t>
            </a:r>
            <a:endParaRPr lang="en-US" b="1" u="sng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SIMATIC </a:t>
            </a:r>
            <a:r>
              <a:rPr lang="en-US" dirty="0">
                <a:solidFill>
                  <a:schemeClr val="tx1"/>
                </a:solidFill>
              </a:rPr>
              <a:t>STEP 7 Prof. </a:t>
            </a:r>
            <a:r>
              <a:rPr lang="en-US" dirty="0" smtClean="0">
                <a:solidFill>
                  <a:schemeClr val="tx1"/>
                </a:solidFill>
              </a:rPr>
              <a:t>V14 (SIEMENS TIA Portal).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648318"/>
            <a:ext cx="1224136" cy="126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45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SCADA </a:t>
            </a:r>
            <a:br>
              <a:rPr lang="en-US" dirty="0" smtClean="0"/>
            </a:br>
            <a:r>
              <a:rPr lang="en-US" dirty="0" smtClean="0"/>
              <a:t>(s</a:t>
            </a:r>
            <a:r>
              <a:rPr lang="en-US" dirty="0" smtClean="0"/>
              <a:t>upervisory </a:t>
            </a:r>
            <a:r>
              <a:rPr lang="en-US" dirty="0"/>
              <a:t>control and data acquisition 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>
                <a:solidFill>
                  <a:schemeClr val="tx1"/>
                </a:solidFill>
              </a:rPr>
              <a:t>EPICS: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EPICS is chosen as the standard SCADA implementation for PLCs at ESS. The following EPICS components are involved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Control system studio [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link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</a:p>
          <a:p>
            <a:pPr lvl="3"/>
            <a:r>
              <a:rPr lang="en-US" dirty="0" smtClean="0">
                <a:solidFill>
                  <a:schemeClr val="tx1"/>
                </a:solidFill>
              </a:rPr>
              <a:t>For developing/implementing HMI</a:t>
            </a:r>
          </a:p>
          <a:p>
            <a:pPr lvl="2"/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EPICS </a:t>
            </a:r>
            <a:r>
              <a:rPr lang="en-US" dirty="0">
                <a:solidFill>
                  <a:schemeClr val="tx1"/>
                </a:solidFill>
              </a:rPr>
              <a:t>Archiver </a:t>
            </a:r>
            <a:r>
              <a:rPr lang="en-US" dirty="0" smtClean="0">
                <a:solidFill>
                  <a:schemeClr val="tx1"/>
                </a:solidFill>
              </a:rPr>
              <a:t>Appliance [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link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</a:p>
          <a:p>
            <a:pPr lvl="3"/>
            <a:r>
              <a:rPr lang="en-US" dirty="0" smtClean="0">
                <a:solidFill>
                  <a:schemeClr val="tx1"/>
                </a:solidFill>
              </a:rPr>
              <a:t>For archiving/historian functionality</a:t>
            </a:r>
          </a:p>
          <a:p>
            <a:pPr lvl="2"/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BEAST [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link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</a:p>
          <a:p>
            <a:pPr lvl="3"/>
            <a:r>
              <a:rPr lang="en-US" dirty="0" smtClean="0">
                <a:solidFill>
                  <a:schemeClr val="tx1"/>
                </a:solidFill>
              </a:rPr>
              <a:t>For alarm handling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852936"/>
            <a:ext cx="3204951" cy="1743263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 descr="https://github.com/ControlSystemStudio/cs-studio/wiki/BEAST/screenshot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726" y="4653136"/>
            <a:ext cx="3211345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49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/>
          <p:cNvCxnSpPr>
            <a:stCxn id="16" idx="1"/>
            <a:endCxn id="6" idx="3"/>
          </p:cNvCxnSpPr>
          <p:nvPr/>
        </p:nvCxnSpPr>
        <p:spPr>
          <a:xfrm flipH="1">
            <a:off x="3563888" y="3194974"/>
            <a:ext cx="2016224" cy="0"/>
          </a:xfrm>
          <a:prstGeom prst="straightConnector1">
            <a:avLst/>
          </a:prstGeom>
          <a:ln w="38100">
            <a:solidFill>
              <a:srgbClr val="00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  <p:sp>
        <p:nvSpPr>
          <p:cNvPr id="5" name="Rounded Rectangle 4"/>
          <p:cNvSpPr/>
          <p:nvPr/>
        </p:nvSpPr>
        <p:spPr>
          <a:xfrm>
            <a:off x="539552" y="5157192"/>
            <a:ext cx="302433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Field Devices</a:t>
            </a:r>
          </a:p>
          <a:p>
            <a:pPr algn="ctr"/>
            <a:r>
              <a:rPr lang="en-US" b="1" dirty="0" smtClean="0"/>
              <a:t>(Sensors &amp; Actuators)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539552" y="1844824"/>
            <a:ext cx="3024336" cy="2700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PLC System:</a:t>
            </a:r>
          </a:p>
          <a:p>
            <a:pPr algn="ctr"/>
            <a:endParaRPr lang="en-US" b="1" dirty="0" smtClean="0"/>
          </a:p>
          <a:p>
            <a:pPr algn="ctr"/>
            <a:r>
              <a:rPr lang="en-US" dirty="0" smtClean="0"/>
              <a:t>Digital Inputs / Outputs</a:t>
            </a:r>
          </a:p>
          <a:p>
            <a:pPr algn="ctr"/>
            <a:r>
              <a:rPr lang="en-US" dirty="0" smtClean="0"/>
              <a:t>Analog Input / Outputs</a:t>
            </a:r>
          </a:p>
          <a:p>
            <a:pPr algn="ctr"/>
            <a:r>
              <a:rPr lang="en-US" dirty="0"/>
              <a:t>Pneumatic valve panel</a:t>
            </a:r>
            <a:endParaRPr lang="en-US" dirty="0" smtClean="0"/>
          </a:p>
          <a:p>
            <a:pPr algn="ctr"/>
            <a:r>
              <a:rPr lang="en-US" dirty="0" smtClean="0"/>
              <a:t>Freq. Converter (Drive)</a:t>
            </a:r>
          </a:p>
          <a:p>
            <a:pPr algn="ctr"/>
            <a:r>
              <a:rPr lang="en-US" dirty="0" smtClean="0"/>
              <a:t>…</a:t>
            </a:r>
          </a:p>
          <a:p>
            <a:pPr algn="ctr"/>
            <a:r>
              <a:rPr lang="en-US" dirty="0" smtClean="0"/>
              <a:t>(see </a:t>
            </a:r>
            <a:r>
              <a:rPr lang="fi-FI" b="1" dirty="0" smtClean="0"/>
              <a:t>ESS</a:t>
            </a:r>
            <a:r>
              <a:rPr lang="fi-FI" b="1" dirty="0"/>
              <a:t>-</a:t>
            </a:r>
            <a:r>
              <a:rPr lang="fi-FI" b="1" dirty="0" smtClean="0"/>
              <a:t>0101132)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  <a:endCxn id="6" idx="2"/>
          </p:cNvCxnSpPr>
          <p:nvPr/>
        </p:nvCxnSpPr>
        <p:spPr>
          <a:xfrm flipV="1">
            <a:off x="2051720" y="4545124"/>
            <a:ext cx="0" cy="61206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5580112" y="2762926"/>
            <a:ext cx="3024336" cy="8640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Industrial PC</a:t>
            </a:r>
            <a:endParaRPr lang="en-US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5580112" y="1844824"/>
            <a:ext cx="3024336" cy="8640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Virtualized PC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10" idx="1"/>
            <a:endCxn id="6" idx="3"/>
          </p:cNvCxnSpPr>
          <p:nvPr/>
        </p:nvCxnSpPr>
        <p:spPr>
          <a:xfrm flipH="1">
            <a:off x="3563888" y="2276872"/>
            <a:ext cx="2016224" cy="918102"/>
          </a:xfrm>
          <a:prstGeom prst="straightConnector1">
            <a:avLst/>
          </a:prstGeom>
          <a:ln w="38100">
            <a:solidFill>
              <a:srgbClr val="00FF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95936" y="4194954"/>
            <a:ext cx="4824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EPICS for integration of PLC systems into the ICS will run on PC-class machines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Many of these EPICS instances will be run on virtual machines in the ICS control system data center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4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Arrow Connector 27"/>
          <p:cNvCxnSpPr>
            <a:stCxn id="12" idx="0"/>
          </p:cNvCxnSpPr>
          <p:nvPr/>
        </p:nvCxnSpPr>
        <p:spPr>
          <a:xfrm flipV="1">
            <a:off x="5184068" y="2424189"/>
            <a:ext cx="1764196" cy="3237059"/>
          </a:xfrm>
          <a:prstGeom prst="straightConnector1">
            <a:avLst/>
          </a:prstGeom>
          <a:ln w="38100">
            <a:solidFill>
              <a:schemeClr val="accent4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6" idx="1"/>
          </p:cNvCxnSpPr>
          <p:nvPr/>
        </p:nvCxnSpPr>
        <p:spPr>
          <a:xfrm flipH="1">
            <a:off x="3593643" y="3645024"/>
            <a:ext cx="2016224" cy="0"/>
          </a:xfrm>
          <a:prstGeom prst="straightConnector1">
            <a:avLst/>
          </a:prstGeom>
          <a:ln w="38100">
            <a:solidFill>
              <a:srgbClr val="00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 dirty="0"/>
          </a:p>
        </p:txBody>
      </p:sp>
      <p:sp>
        <p:nvSpPr>
          <p:cNvPr id="5" name="Rounded Rectangle 4"/>
          <p:cNvSpPr/>
          <p:nvPr/>
        </p:nvSpPr>
        <p:spPr>
          <a:xfrm>
            <a:off x="568108" y="3216277"/>
            <a:ext cx="302433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PLC-project_2.ap14</a:t>
            </a:r>
            <a:endParaRPr lang="en-US" b="1" i="1" dirty="0"/>
          </a:p>
        </p:txBody>
      </p:sp>
      <p:sp>
        <p:nvSpPr>
          <p:cNvPr id="16" name="Rounded Rectangle 15"/>
          <p:cNvSpPr/>
          <p:nvPr/>
        </p:nvSpPr>
        <p:spPr>
          <a:xfrm>
            <a:off x="5609867" y="3212976"/>
            <a:ext cx="3024336" cy="8640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EPICS IOC</a:t>
            </a:r>
            <a:endParaRPr lang="en-US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158822" y="5301208"/>
            <a:ext cx="936104" cy="4320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HMI</a:t>
            </a:r>
            <a:endParaRPr lang="en-US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4572000" y="5661248"/>
            <a:ext cx="1224136" cy="8640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Archive</a:t>
            </a:r>
            <a:endParaRPr lang="en-US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7450638" y="5301208"/>
            <a:ext cx="1224136" cy="52205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Alarms</a:t>
            </a:r>
            <a:endParaRPr lang="en-US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6624228" y="4088546"/>
            <a:ext cx="220104" cy="1212662"/>
          </a:xfrm>
          <a:prstGeom prst="straightConnector1">
            <a:avLst/>
          </a:prstGeom>
          <a:ln w="38100">
            <a:solidFill>
              <a:schemeClr val="accent4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7092280" y="4088546"/>
            <a:ext cx="927747" cy="1224136"/>
          </a:xfrm>
          <a:prstGeom prst="straightConnector1">
            <a:avLst/>
          </a:prstGeom>
          <a:ln w="38100">
            <a:solidFill>
              <a:schemeClr val="accent4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0"/>
          </p:cNvCxnSpPr>
          <p:nvPr/>
        </p:nvCxnSpPr>
        <p:spPr>
          <a:xfrm flipV="1">
            <a:off x="5184068" y="4077072"/>
            <a:ext cx="1261160" cy="1584176"/>
          </a:xfrm>
          <a:prstGeom prst="straightConnector1">
            <a:avLst/>
          </a:prstGeom>
          <a:ln w="38100">
            <a:solidFill>
              <a:schemeClr val="accent4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3528" y="4244827"/>
            <a:ext cx="42484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The EPICS implementation is a highly distributed control system. Many (</a:t>
            </a:r>
            <a:r>
              <a:rPr lang="sv-SE" sz="1600" dirty="0" err="1" smtClean="0"/>
              <a:t>hundreds</a:t>
            </a:r>
            <a:r>
              <a:rPr lang="sv-SE" sz="1600" dirty="0" smtClean="0"/>
              <a:t>) of EPICS IOC (Input/Output Controller) will be running to control different subsystems in the facility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The archiving function will be centralized </a:t>
            </a:r>
            <a:endParaRPr lang="sv-SE" sz="1600" dirty="0"/>
          </a:p>
        </p:txBody>
      </p:sp>
      <p:cxnSp>
        <p:nvCxnSpPr>
          <p:cNvPr id="15" name="Straight Arrow Connector 14"/>
          <p:cNvCxnSpPr>
            <a:stCxn id="21" idx="1"/>
          </p:cNvCxnSpPr>
          <p:nvPr/>
        </p:nvCxnSpPr>
        <p:spPr>
          <a:xfrm flipH="1">
            <a:off x="3539514" y="1988840"/>
            <a:ext cx="2016224" cy="0"/>
          </a:xfrm>
          <a:prstGeom prst="straightConnector1">
            <a:avLst/>
          </a:prstGeom>
          <a:ln w="38100">
            <a:solidFill>
              <a:srgbClr val="00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513979" y="1560093"/>
            <a:ext cx="302433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PLC-project_1.ap14</a:t>
            </a:r>
            <a:endParaRPr lang="en-US" b="1" i="1" dirty="0"/>
          </a:p>
        </p:txBody>
      </p:sp>
      <p:sp>
        <p:nvSpPr>
          <p:cNvPr id="21" name="Rounded Rectangle 20"/>
          <p:cNvSpPr/>
          <p:nvPr/>
        </p:nvSpPr>
        <p:spPr>
          <a:xfrm>
            <a:off x="5555738" y="1556792"/>
            <a:ext cx="3024336" cy="8640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EPICS IOC</a:t>
            </a:r>
            <a:endParaRPr lang="en-US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5574624" y="2636912"/>
            <a:ext cx="936104" cy="4320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HMI</a:t>
            </a:r>
            <a:endParaRPr lang="en-US" b="1" dirty="0"/>
          </a:p>
        </p:txBody>
      </p:sp>
      <p:sp>
        <p:nvSpPr>
          <p:cNvPr id="24" name="Rounded Rectangle 23"/>
          <p:cNvSpPr/>
          <p:nvPr/>
        </p:nvSpPr>
        <p:spPr>
          <a:xfrm>
            <a:off x="7376236" y="2636912"/>
            <a:ext cx="1224136" cy="4320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Alarms</a:t>
            </a:r>
            <a:endParaRPr lang="en-US" b="1" dirty="0"/>
          </a:p>
        </p:txBody>
      </p:sp>
      <p:cxnSp>
        <p:nvCxnSpPr>
          <p:cNvPr id="25" name="Straight Arrow Connector 24"/>
          <p:cNvCxnSpPr>
            <a:stCxn id="22" idx="0"/>
          </p:cNvCxnSpPr>
          <p:nvPr/>
        </p:nvCxnSpPr>
        <p:spPr>
          <a:xfrm flipV="1">
            <a:off x="6042676" y="2432362"/>
            <a:ext cx="289052" cy="204550"/>
          </a:xfrm>
          <a:prstGeom prst="straightConnector1">
            <a:avLst/>
          </a:prstGeom>
          <a:ln w="38100">
            <a:solidFill>
              <a:schemeClr val="accent4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4" idx="0"/>
          </p:cNvCxnSpPr>
          <p:nvPr/>
        </p:nvCxnSpPr>
        <p:spPr>
          <a:xfrm flipH="1" flipV="1">
            <a:off x="7450638" y="2432362"/>
            <a:ext cx="537666" cy="204550"/>
          </a:xfrm>
          <a:prstGeom prst="straightConnector1">
            <a:avLst/>
          </a:prstGeom>
          <a:ln w="38100">
            <a:solidFill>
              <a:schemeClr val="accent4"/>
            </a:solidFill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99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/>
          <p:nvPr/>
        </p:nvCxnSpPr>
        <p:spPr>
          <a:xfrm flipH="1">
            <a:off x="3563888" y="1988840"/>
            <a:ext cx="2016224" cy="0"/>
          </a:xfrm>
          <a:prstGeom prst="straightConnector1">
            <a:avLst/>
          </a:prstGeom>
          <a:ln w="38100">
            <a:solidFill>
              <a:srgbClr val="00FF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563888" y="2276872"/>
            <a:ext cx="2016224" cy="0"/>
          </a:xfrm>
          <a:prstGeom prst="straightConnector1">
            <a:avLst/>
          </a:prstGeom>
          <a:ln w="38100">
            <a:solidFill>
              <a:srgbClr val="00FF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Data exchange depends on: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The EPICS driver </a:t>
            </a:r>
            <a:r>
              <a:rPr lang="en-US" i="1" dirty="0" smtClean="0">
                <a:solidFill>
                  <a:schemeClr val="tx1"/>
                </a:solidFill>
              </a:rPr>
              <a:t>(</a:t>
            </a:r>
            <a:r>
              <a:rPr lang="en-US" i="1" dirty="0">
                <a:solidFill>
                  <a:schemeClr val="tx1"/>
                </a:solidFill>
              </a:rPr>
              <a:t>s7plc, Modbus TCP, s7nodave</a:t>
            </a:r>
            <a:r>
              <a:rPr lang="en-US" i="1" dirty="0" smtClean="0">
                <a:solidFill>
                  <a:schemeClr val="tx1"/>
                </a:solidFill>
              </a:rPr>
              <a:t>).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The communication supported by the PLC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Standard ICS configuration: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Modbus TCP: from IOC to PLC (</a:t>
            </a:r>
            <a:r>
              <a:rPr lang="en-US" i="1" dirty="0" err="1" smtClean="0">
                <a:solidFill>
                  <a:schemeClr val="tx1"/>
                </a:solidFill>
              </a:rPr>
              <a:t>EPICtoPLC.db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s7plc: from PLC to IOC (</a:t>
            </a:r>
            <a:r>
              <a:rPr lang="en-US" i="1" dirty="0" err="1" smtClean="0">
                <a:solidFill>
                  <a:schemeClr val="tx1"/>
                </a:solidFill>
              </a:rPr>
              <a:t>PLCtoEPICS.db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  <p:sp>
        <p:nvSpPr>
          <p:cNvPr id="5" name="Rounded Rectangle 4"/>
          <p:cNvSpPr/>
          <p:nvPr/>
        </p:nvSpPr>
        <p:spPr>
          <a:xfrm>
            <a:off x="538353" y="1704109"/>
            <a:ext cx="302433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PLCproject.ap14</a:t>
            </a:r>
            <a:endParaRPr lang="en-US" b="1" i="1" dirty="0"/>
          </a:p>
        </p:txBody>
      </p:sp>
      <p:sp>
        <p:nvSpPr>
          <p:cNvPr id="16" name="Rounded Rectangle 15"/>
          <p:cNvSpPr/>
          <p:nvPr/>
        </p:nvSpPr>
        <p:spPr>
          <a:xfrm>
            <a:off x="5580112" y="1700808"/>
            <a:ext cx="3024336" cy="8640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IOC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0071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PLC Integration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25144"/>
            <a:ext cx="8229600" cy="1656184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The PLC integration workflow is automated to some degree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The workflow relies on ICS software components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Naming service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Controls Configuration Database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IOC Factory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  <p:sp>
        <p:nvSpPr>
          <p:cNvPr id="5" name="Rounded Rectangle 4"/>
          <p:cNvSpPr/>
          <p:nvPr/>
        </p:nvSpPr>
        <p:spPr>
          <a:xfrm>
            <a:off x="3203848" y="2564904"/>
            <a:ext cx="1968501" cy="806398"/>
          </a:xfrm>
          <a:prstGeom prst="roundRect">
            <a:avLst/>
          </a:prstGeom>
          <a:solidFill>
            <a:srgbClr val="00B0F0"/>
          </a:solidFill>
          <a:ln w="28575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CCDB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755576" y="1484784"/>
            <a:ext cx="1968501" cy="806398"/>
          </a:xfrm>
          <a:prstGeom prst="roundRect">
            <a:avLst/>
          </a:prstGeom>
          <a:solidFill>
            <a:srgbClr val="00B0F0"/>
          </a:solidFill>
          <a:ln w="28575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Name</a:t>
            </a:r>
            <a:endParaRPr lang="en-US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5868144" y="3645024"/>
            <a:ext cx="1968501" cy="806398"/>
          </a:xfrm>
          <a:prstGeom prst="roundRect">
            <a:avLst/>
          </a:prstGeom>
          <a:solidFill>
            <a:srgbClr val="00B0F0"/>
          </a:solidFill>
          <a:ln w="28575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IOC Factory</a:t>
            </a:r>
            <a:endParaRPr lang="en-US" sz="2800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619672" y="2291182"/>
            <a:ext cx="1584176" cy="676921"/>
          </a:xfrm>
          <a:prstGeom prst="bentConnector3">
            <a:avLst>
              <a:gd name="adj1" fmla="val -506"/>
            </a:avLst>
          </a:prstGeom>
          <a:ln w="28575">
            <a:solidFill>
              <a:srgbClr val="33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>
            <a:off x="4283968" y="3371302"/>
            <a:ext cx="1584176" cy="676921"/>
          </a:xfrm>
          <a:prstGeom prst="bentConnector3">
            <a:avLst>
              <a:gd name="adj1" fmla="val -506"/>
            </a:avLst>
          </a:prstGeom>
          <a:ln w="28575">
            <a:solidFill>
              <a:srgbClr val="33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24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4797152"/>
            <a:ext cx="8229600" cy="1584176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IOC Factory automatically creates a startup script from information in the CCDB for the EPICS IOC containing variables to interact with the PLC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PLC variables are accessed via the IOC for control, display and </a:t>
            </a:r>
            <a:r>
              <a:rPr lang="en-US" sz="2000" dirty="0" smtClean="0">
                <a:solidFill>
                  <a:schemeClr val="tx1"/>
                </a:solidFill>
              </a:rPr>
              <a:t>archiving (SCADA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PLC Integration workflow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 dirty="0"/>
          </a:p>
        </p:txBody>
      </p:sp>
      <p:sp>
        <p:nvSpPr>
          <p:cNvPr id="7" name="Rounded Rectangle 6"/>
          <p:cNvSpPr/>
          <p:nvPr/>
        </p:nvSpPr>
        <p:spPr>
          <a:xfrm>
            <a:off x="3430290" y="3212976"/>
            <a:ext cx="1968501" cy="806398"/>
          </a:xfrm>
          <a:prstGeom prst="roundRect">
            <a:avLst/>
          </a:prstGeom>
          <a:solidFill>
            <a:srgbClr val="00B0F0"/>
          </a:solidFill>
          <a:ln w="28575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IOC Factory</a:t>
            </a:r>
            <a:endParaRPr lang="en-US" sz="2800" dirty="0"/>
          </a:p>
        </p:txBody>
      </p:sp>
      <p:cxnSp>
        <p:nvCxnSpPr>
          <p:cNvPr id="9" name="Elbow Connector 8"/>
          <p:cNvCxnSpPr/>
          <p:nvPr/>
        </p:nvCxnSpPr>
        <p:spPr>
          <a:xfrm>
            <a:off x="1835696" y="2939254"/>
            <a:ext cx="1584176" cy="676921"/>
          </a:xfrm>
          <a:prstGeom prst="bentConnector3">
            <a:avLst>
              <a:gd name="adj1" fmla="val -506"/>
            </a:avLst>
          </a:prstGeom>
          <a:ln w="28575">
            <a:solidFill>
              <a:srgbClr val="33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 flipH="1">
            <a:off x="5398791" y="2939253"/>
            <a:ext cx="1584176" cy="676921"/>
          </a:xfrm>
          <a:prstGeom prst="bentConnector3">
            <a:avLst>
              <a:gd name="adj1" fmla="val -506"/>
            </a:avLst>
          </a:prstGeom>
          <a:ln w="28575">
            <a:solidFill>
              <a:srgbClr val="33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851445" y="2132856"/>
            <a:ext cx="1968501" cy="806398"/>
          </a:xfrm>
          <a:prstGeom prst="roundRect">
            <a:avLst/>
          </a:prstGeom>
          <a:solidFill>
            <a:srgbClr val="00B0F0"/>
          </a:solidFill>
          <a:ln w="28575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Configuration from CCDB</a:t>
            </a:r>
            <a:endParaRPr lang="en-US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484784"/>
            <a:ext cx="2991992" cy="1495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Arrow Connector 14"/>
          <p:cNvCxnSpPr>
            <a:stCxn id="7" idx="2"/>
          </p:cNvCxnSpPr>
          <p:nvPr/>
        </p:nvCxnSpPr>
        <p:spPr>
          <a:xfrm flipH="1">
            <a:off x="4414540" y="4019374"/>
            <a:ext cx="1" cy="633762"/>
          </a:xfrm>
          <a:prstGeom prst="straightConnector1">
            <a:avLst/>
          </a:prstGeom>
          <a:ln w="28575">
            <a:solidFill>
              <a:srgbClr val="33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11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PLC Factory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ICS is using the PLC Factory tool [</a:t>
            </a:r>
            <a:r>
              <a:rPr lang="en-US" sz="2400" dirty="0" smtClean="0">
                <a:solidFill>
                  <a:schemeClr val="tx1"/>
                </a:solidFill>
                <a:hlinkClick r:id="rId2"/>
              </a:rPr>
              <a:t>link</a:t>
            </a:r>
            <a:r>
              <a:rPr lang="en-US" sz="2400" dirty="0" smtClean="0">
                <a:solidFill>
                  <a:schemeClr val="tx1"/>
                </a:solidFill>
              </a:rPr>
              <a:t>]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What is PLC Factory?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PLC Factory is a python script that consumes pre-defined properties of  devices registered in CCDB to generate files according to templates.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PLC Factory is always used together with CCDB.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What does ICS do with PLC Factory?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The main purpose of PLC Factory is to </a:t>
            </a:r>
            <a:r>
              <a:rPr lang="en-US" sz="2000" u="sng" dirty="0" smtClean="0">
                <a:solidFill>
                  <a:schemeClr val="tx1"/>
                </a:solidFill>
              </a:rPr>
              <a:t>provide matching variables </a:t>
            </a:r>
            <a:r>
              <a:rPr lang="en-US" sz="2000" dirty="0" smtClean="0">
                <a:solidFill>
                  <a:schemeClr val="tx1"/>
                </a:solidFill>
              </a:rPr>
              <a:t>between PLC and EPICS database (using templates and a small PLC code library) from a single definition file.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It generates matching files used by the IOC and by the PLC software. 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[See also G</a:t>
            </a:r>
            <a:r>
              <a:rPr lang="en-US" sz="1400" dirty="0">
                <a:solidFill>
                  <a:schemeClr val="tx1"/>
                </a:solidFill>
              </a:rPr>
              <a:t>. Ulm ICALEPCS2017: </a:t>
            </a:r>
            <a:r>
              <a:rPr lang="en-US" sz="1400" dirty="0" smtClean="0">
                <a:solidFill>
                  <a:schemeClr val="tx1"/>
                </a:solidFill>
                <a:hlinkClick r:id="rId3"/>
              </a:rPr>
              <a:t>ttp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://icalepcs2017.vrws.de/papers/tupha046.pdf</a:t>
            </a:r>
            <a:r>
              <a:rPr lang="en-US" sz="1400" dirty="0">
                <a:solidFill>
                  <a:schemeClr val="tx1"/>
                </a:solidFill>
              </a:rPr>
              <a:t>]</a:t>
            </a:r>
            <a:endParaRPr lang="en-US" sz="20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617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2553</TotalTime>
  <Words>502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ESS Core Powerpoint</vt:lpstr>
      <vt:lpstr>PLCs integration into the ICS</vt:lpstr>
      <vt:lpstr>ESS standard PLC equipment</vt:lpstr>
      <vt:lpstr>SCADA  (supervisory control and data acquisition )</vt:lpstr>
      <vt:lpstr>Hardware</vt:lpstr>
      <vt:lpstr>Software</vt:lpstr>
      <vt:lpstr>Data Exchange</vt:lpstr>
      <vt:lpstr>PLC Integration workflow</vt:lpstr>
      <vt:lpstr>PLC Integration workflow</vt:lpstr>
      <vt:lpstr>PLC Factory </vt:lpstr>
      <vt:lpstr>Data management</vt:lpstr>
      <vt:lpstr>PowerPoint Presentation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François Bellorini</cp:lastModifiedBy>
  <cp:revision>167</cp:revision>
  <cp:lastPrinted>2017-03-27T12:26:19Z</cp:lastPrinted>
  <dcterms:created xsi:type="dcterms:W3CDTF">2013-10-29T16:05:10Z</dcterms:created>
  <dcterms:modified xsi:type="dcterms:W3CDTF">2018-02-15T10:23:01Z</dcterms:modified>
</cp:coreProperties>
</file>