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6" autoAdjust="0"/>
    <p:restoredTop sz="94704" autoAdjust="0"/>
  </p:normalViewPr>
  <p:slideViewPr>
    <p:cSldViewPr>
      <p:cViewPr>
        <p:scale>
          <a:sx n="199" d="100"/>
          <a:sy n="199" d="100"/>
        </p:scale>
        <p:origin x="1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2018-03-16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4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16/03/2018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16/03/2018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16/03/2018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16/03/2018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16/03/2018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ESS</a:t>
            </a:r>
            <a:r>
              <a:rPr lang="en-GB" sz="4000" dirty="0" smtClean="0"/>
              <a:t> Main Control Room </a:t>
            </a:r>
            <a:br>
              <a:rPr lang="en-GB" sz="4000" dirty="0" smtClean="0"/>
            </a:br>
            <a:r>
              <a:rPr lang="en-GB" sz="4000" dirty="0" smtClean="0"/>
              <a:t>&amp; </a:t>
            </a:r>
            <a:br>
              <a:rPr lang="en-GB" sz="4000" dirty="0" smtClean="0"/>
            </a:br>
            <a:r>
              <a:rPr lang="en-GB" sz="4000" dirty="0" smtClean="0"/>
              <a:t>ICS Infrastructure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Remy Mudingay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16 March, 2018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Technical Network</a:t>
            </a:r>
          </a:p>
          <a:p>
            <a:r>
              <a:rPr lang="en-GB" dirty="0" smtClean="0"/>
              <a:t>ESS </a:t>
            </a:r>
            <a:r>
              <a:rPr lang="en-GB" dirty="0"/>
              <a:t>Main Control </a:t>
            </a:r>
            <a:r>
              <a:rPr lang="en-GB" dirty="0" smtClean="0"/>
              <a:t>Room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140968"/>
            <a:ext cx="7296763" cy="32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Control System</a:t>
            </a:r>
            <a:br>
              <a:rPr lang="en-US" dirty="0" smtClean="0"/>
            </a:br>
            <a:r>
              <a:rPr lang="en-US" sz="2400" dirty="0" smtClean="0"/>
              <a:t>Conceptual model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808820"/>
            <a:ext cx="6732240" cy="5049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140968"/>
            <a:ext cx="24038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</a:t>
            </a:r>
          </a:p>
          <a:p>
            <a:r>
              <a:rPr lang="en-US" dirty="0" smtClean="0"/>
              <a:t>Process variable</a:t>
            </a:r>
          </a:p>
          <a:p>
            <a:endParaRPr lang="en-US" dirty="0"/>
          </a:p>
          <a:p>
            <a:r>
              <a:rPr lang="en-US" dirty="0" smtClean="0"/>
              <a:t>Input Output Controller</a:t>
            </a:r>
          </a:p>
          <a:p>
            <a:endParaRPr lang="en-US" dirty="0"/>
          </a:p>
          <a:p>
            <a:r>
              <a:rPr lang="en-US" dirty="0" smtClean="0"/>
              <a:t>Internet of Things</a:t>
            </a:r>
          </a:p>
          <a:p>
            <a:endParaRPr lang="en-US" dirty="0"/>
          </a:p>
          <a:p>
            <a:r>
              <a:rPr lang="en-US" dirty="0" smtClean="0"/>
              <a:t>SCADA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8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Network</a:t>
            </a:r>
            <a:br>
              <a:rPr lang="en-GB" dirty="0" smtClean="0"/>
            </a:br>
            <a:r>
              <a:rPr lang="en-GB" sz="2400" dirty="0" smtClean="0"/>
              <a:t>what is it?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GB" b="1" i="1" dirty="0" smtClean="0"/>
              <a:t>Technical Network?</a:t>
            </a:r>
            <a:endParaRPr lang="en-GB" dirty="0"/>
          </a:p>
          <a:p>
            <a:pPr algn="just"/>
            <a:r>
              <a:rPr lang="en-GB" dirty="0" smtClean="0"/>
              <a:t>A group of private networks that interconnect  machine systems and sub-systems:</a:t>
            </a:r>
            <a:endParaRPr lang="en-GB" dirty="0"/>
          </a:p>
          <a:p>
            <a:pPr lvl="1" algn="just"/>
            <a:r>
              <a:rPr lang="en-GB" dirty="0" smtClean="0"/>
              <a:t>Accelerator</a:t>
            </a:r>
            <a:endParaRPr lang="en-GB" dirty="0"/>
          </a:p>
          <a:p>
            <a:pPr lvl="1" algn="just"/>
            <a:r>
              <a:rPr lang="en-GB" dirty="0"/>
              <a:t>Cryogenics</a:t>
            </a:r>
          </a:p>
          <a:p>
            <a:pPr lvl="1" algn="just"/>
            <a:r>
              <a:rPr lang="en-GB" dirty="0"/>
              <a:t>Each Neutron Instrument</a:t>
            </a:r>
          </a:p>
          <a:p>
            <a:pPr lvl="1" algn="just"/>
            <a:r>
              <a:rPr lang="en-GB" dirty="0"/>
              <a:t>Target</a:t>
            </a:r>
          </a:p>
          <a:p>
            <a:pPr lvl="1" algn="just"/>
            <a:r>
              <a:rPr lang="en-GB" dirty="0"/>
              <a:t>Utilities (electrical substations and HVAC) </a:t>
            </a:r>
          </a:p>
          <a:p>
            <a:pPr lvl="1" algn="just"/>
            <a:r>
              <a:rPr lang="en-GB" dirty="0"/>
              <a:t>consoles located in Control rooms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Physical Network</a:t>
            </a:r>
          </a:p>
          <a:p>
            <a:pPr lvl="1" algn="just"/>
            <a:r>
              <a:rPr lang="en-GB" dirty="0" smtClean="0"/>
              <a:t>Cables (copper and optical fibre) </a:t>
            </a:r>
          </a:p>
          <a:p>
            <a:pPr lvl="2" algn="just"/>
            <a:r>
              <a:rPr lang="en-GB" dirty="0" smtClean="0"/>
              <a:t>Timing system</a:t>
            </a:r>
            <a:endParaRPr lang="en-GB" dirty="0" smtClean="0"/>
          </a:p>
          <a:p>
            <a:pPr lvl="1" algn="just"/>
            <a:r>
              <a:rPr lang="en-GB" dirty="0" smtClean="0"/>
              <a:t>Telecommunication rooms (COMMS room)</a:t>
            </a:r>
          </a:p>
          <a:p>
            <a:pPr lvl="1" algn="just"/>
            <a:r>
              <a:rPr lang="en-GB" dirty="0" smtClean="0"/>
              <a:t>Standards, architecture and topology</a:t>
            </a:r>
          </a:p>
          <a:p>
            <a:pPr lvl="1" algn="just"/>
            <a:r>
              <a:rPr lang="en-GB" dirty="0" smtClean="0"/>
              <a:t>Switches</a:t>
            </a:r>
          </a:p>
          <a:p>
            <a:pPr lvl="1" algn="just"/>
            <a:r>
              <a:rPr lang="en-GB" dirty="0" smtClean="0"/>
              <a:t>Firewalls</a:t>
            </a:r>
          </a:p>
          <a:p>
            <a:pPr algn="just"/>
            <a:r>
              <a:rPr lang="en-GB" dirty="0" smtClean="0"/>
              <a:t>Data &amp; Communication Network</a:t>
            </a:r>
          </a:p>
          <a:p>
            <a:pPr lvl="1" algn="just"/>
            <a:r>
              <a:rPr lang="en-GB" dirty="0" smtClean="0"/>
              <a:t>Addressing, naming (identification and assignment) and configuration </a:t>
            </a:r>
          </a:p>
          <a:p>
            <a:pPr lvl="1" algn="just"/>
            <a:r>
              <a:rPr lang="en-GB" dirty="0" smtClean="0"/>
              <a:t>Baseline Monitoring, logging and incident response</a:t>
            </a:r>
          </a:p>
          <a:p>
            <a:pPr lvl="1" algn="just"/>
            <a:endParaRPr lang="en-GB" dirty="0" smtClean="0"/>
          </a:p>
          <a:p>
            <a:pPr algn="just"/>
            <a:r>
              <a:rPr lang="en-GB" dirty="0" smtClean="0"/>
              <a:t>Devices</a:t>
            </a:r>
          </a:p>
          <a:p>
            <a:pPr lvl="1" algn="just"/>
            <a:r>
              <a:rPr lang="en-GB" dirty="0" err="1" smtClean="0"/>
              <a:t>mTCA</a:t>
            </a:r>
            <a:endParaRPr lang="en-GB" dirty="0" smtClean="0"/>
          </a:p>
          <a:p>
            <a:pPr lvl="1" algn="just"/>
            <a:r>
              <a:rPr lang="en-GB" dirty="0" err="1" smtClean="0"/>
              <a:t>Scalance</a:t>
            </a:r>
            <a:r>
              <a:rPr lang="en-GB" dirty="0" smtClean="0"/>
              <a:t> switches</a:t>
            </a:r>
          </a:p>
          <a:p>
            <a:pPr lvl="1" algn="just"/>
            <a:r>
              <a:rPr lang="en-GB" dirty="0" smtClean="0"/>
              <a:t>PLCs</a:t>
            </a:r>
          </a:p>
          <a:p>
            <a:pPr lvl="1" algn="just"/>
            <a:r>
              <a:rPr lang="en-GB" dirty="0" smtClean="0"/>
              <a:t>Power supply monitoring</a:t>
            </a:r>
          </a:p>
          <a:p>
            <a:pPr lvl="1" algn="just"/>
            <a:r>
              <a:rPr lang="en-GB" dirty="0" smtClean="0"/>
              <a:t>Industrial PCs</a:t>
            </a:r>
          </a:p>
          <a:p>
            <a:pPr lvl="1" algn="just"/>
            <a:endParaRPr lang="en-GB" dirty="0" smtClean="0"/>
          </a:p>
          <a:p>
            <a:pPr lvl="1"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04248" y="4941168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is-IS" sz="1050" u="sng" dirty="0" smtClean="0"/>
              <a:t>ESS-0057773 </a:t>
            </a:r>
            <a:r>
              <a:rPr lang="en-US" sz="1050" u="sng" dirty="0"/>
              <a:t>ICS Technical Network IP address </a:t>
            </a:r>
            <a:r>
              <a:rPr lang="en-US" sz="1050" u="sng" dirty="0" smtClean="0"/>
              <a:t>plan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50" u="sng" dirty="0" err="1" smtClean="0"/>
              <a:t>CSEntry</a:t>
            </a:r>
            <a:r>
              <a:rPr lang="en-US" sz="1050" u="sng" dirty="0" smtClean="0"/>
              <a:t>: https://</a:t>
            </a:r>
            <a:r>
              <a:rPr lang="en-US" sz="1050" u="sng" dirty="0" err="1" smtClean="0"/>
              <a:t>csentry.esss.lu.se</a:t>
            </a:r>
            <a:endParaRPr lang="en-GB" sz="105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130AD7C5-54E4-F745-B142-D1E51E42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48" y="2996952"/>
            <a:ext cx="1983747" cy="1761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695198"/>
            <a:ext cx="2347775" cy="11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Network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5" name="Platshållare för innehåll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00910" y="-316533"/>
            <a:ext cx="3886200" cy="820891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31840" y="38610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60032" y="292494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stCxn id="6" idx="1"/>
            <a:endCxn id="7" idx="1"/>
          </p:cNvCxnSpPr>
          <p:nvPr/>
        </p:nvCxnSpPr>
        <p:spPr>
          <a:xfrm rot="10800000" flipH="1">
            <a:off x="3131840" y="2996952"/>
            <a:ext cx="1728192" cy="936104"/>
          </a:xfrm>
          <a:prstGeom prst="bentConnector3">
            <a:avLst>
              <a:gd name="adj1" fmla="val -4258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2532" y="593478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riangle 20"/>
          <p:cNvSpPr/>
          <p:nvPr/>
        </p:nvSpPr>
        <p:spPr>
          <a:xfrm>
            <a:off x="529208" y="6152795"/>
            <a:ext cx="158324" cy="14456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iangle 21"/>
          <p:cNvSpPr/>
          <p:nvPr/>
        </p:nvSpPr>
        <p:spPr>
          <a:xfrm>
            <a:off x="4103948" y="3788764"/>
            <a:ext cx="158324" cy="14456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riangle 22"/>
          <p:cNvSpPr/>
          <p:nvPr/>
        </p:nvSpPr>
        <p:spPr>
          <a:xfrm>
            <a:off x="3386428" y="3788627"/>
            <a:ext cx="158324" cy="14456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iangle 23"/>
          <p:cNvSpPr/>
          <p:nvPr/>
        </p:nvSpPr>
        <p:spPr>
          <a:xfrm>
            <a:off x="5364088" y="3571348"/>
            <a:ext cx="158324" cy="14456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iangle 24"/>
          <p:cNvSpPr/>
          <p:nvPr/>
        </p:nvSpPr>
        <p:spPr>
          <a:xfrm>
            <a:off x="6530392" y="3571347"/>
            <a:ext cx="158324" cy="14456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riangle 25"/>
          <p:cNvSpPr/>
          <p:nvPr/>
        </p:nvSpPr>
        <p:spPr>
          <a:xfrm>
            <a:off x="7461676" y="3571346"/>
            <a:ext cx="158324" cy="14456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5424852" y="3017947"/>
            <a:ext cx="14016" cy="6256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452816" y="3715738"/>
            <a:ext cx="31200" cy="154144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627889" y="3707284"/>
            <a:ext cx="21244" cy="154990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559173" y="3718834"/>
            <a:ext cx="21244" cy="154990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602546" y="2996952"/>
            <a:ext cx="14016" cy="6256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7540838" y="2996952"/>
            <a:ext cx="14016" cy="6256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7" idx="3"/>
          </p:cNvCxnSpPr>
          <p:nvPr/>
        </p:nvCxnSpPr>
        <p:spPr>
          <a:xfrm rot="5400000" flipH="1" flipV="1">
            <a:off x="3599892" y="2600908"/>
            <a:ext cx="1008112" cy="1800200"/>
          </a:xfrm>
          <a:prstGeom prst="bentConnector4">
            <a:avLst>
              <a:gd name="adj1" fmla="val -124635"/>
              <a:gd name="adj2" fmla="val 288811"/>
            </a:avLst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2" idx="3"/>
          </p:cNvCxnSpPr>
          <p:nvPr/>
        </p:nvCxnSpPr>
        <p:spPr>
          <a:xfrm flipH="1" flipV="1">
            <a:off x="4183110" y="3933331"/>
            <a:ext cx="31200" cy="133540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458226" y="3933331"/>
            <a:ext cx="31200" cy="133540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3" idx="0"/>
          </p:cNvCxnSpPr>
          <p:nvPr/>
        </p:nvCxnSpPr>
        <p:spPr>
          <a:xfrm flipH="1" flipV="1">
            <a:off x="3443786" y="3024480"/>
            <a:ext cx="21804" cy="7641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164200" y="3017947"/>
            <a:ext cx="21804" cy="7641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5418927"/>
            <a:ext cx="3039866" cy="139671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930899" y="2685641"/>
            <a:ext cx="8883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H01 Server room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2278596" y="4072513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D02 Server room</a:t>
            </a:r>
            <a:endParaRPr lang="en-GB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687601" y="5937351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Server room</a:t>
            </a:r>
            <a:endParaRPr lang="en-GB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669523" y="6162317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COMMS room</a:t>
            </a:r>
            <a:endParaRPr lang="en-GB" sz="8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25513" y="6453336"/>
            <a:ext cx="15805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5513" y="6691312"/>
            <a:ext cx="1580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9524" y="6341331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smtClean="0"/>
              <a:t>Fibre route A</a:t>
            </a:r>
            <a:endParaRPr lang="en-GB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669523" y="6566297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Fibre route B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4888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Network</a:t>
            </a:r>
            <a:br>
              <a:rPr lang="en-US" dirty="0" smtClean="0"/>
            </a:br>
            <a:r>
              <a:rPr lang="en-US" sz="2400" dirty="0" smtClean="0"/>
              <a:t>Logical Application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cxnSp>
        <p:nvCxnSpPr>
          <p:cNvPr id="145" name="Straight Connector 144"/>
          <p:cNvCxnSpPr/>
          <p:nvPr/>
        </p:nvCxnSpPr>
        <p:spPr>
          <a:xfrm flipH="1">
            <a:off x="6458448" y="1592733"/>
            <a:ext cx="4769" cy="327433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5313039" y="1624296"/>
            <a:ext cx="4769" cy="327433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417472" y="2505571"/>
            <a:ext cx="2880" cy="1409702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27754" y="3336199"/>
            <a:ext cx="0" cy="1105266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4286992" y="2393153"/>
            <a:ext cx="12405" cy="1251123"/>
          </a:xfrm>
          <a:prstGeom prst="line">
            <a:avLst/>
          </a:prstGeom>
          <a:ln w="28575" cmpd="sng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227896" y="2380228"/>
            <a:ext cx="0" cy="835739"/>
          </a:xfrm>
          <a:prstGeom prst="line">
            <a:avLst/>
          </a:prstGeom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>
            <a:off x="2346773" y="3049864"/>
            <a:ext cx="2064450" cy="594412"/>
          </a:xfrm>
          <a:prstGeom prst="bentConnector3">
            <a:avLst>
              <a:gd name="adj1" fmla="val 75336"/>
            </a:avLst>
          </a:prstGeom>
          <a:ln w="28575" cmpd="sng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flipV="1">
            <a:off x="2377627" y="3644276"/>
            <a:ext cx="1905439" cy="387546"/>
          </a:xfrm>
          <a:prstGeom prst="bentConnector3">
            <a:avLst>
              <a:gd name="adj1" fmla="val 29529"/>
            </a:avLst>
          </a:prstGeom>
          <a:ln w="28575" cmpd="sng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6200000" flipH="1">
            <a:off x="6039550" y="5139866"/>
            <a:ext cx="476364" cy="583279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826341" y="3986592"/>
            <a:ext cx="0" cy="721079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966713" y="4028624"/>
            <a:ext cx="0" cy="721079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7196816" y="2376535"/>
            <a:ext cx="4769" cy="327433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1955199" y="3765108"/>
            <a:ext cx="422024" cy="442967"/>
            <a:chOff x="4813796" y="5761928"/>
            <a:chExt cx="422024" cy="442967"/>
          </a:xfrm>
        </p:grpSpPr>
        <p:grpSp>
          <p:nvGrpSpPr>
            <p:cNvPr id="158" name="Group 157"/>
            <p:cNvGrpSpPr/>
            <p:nvPr/>
          </p:nvGrpSpPr>
          <p:grpSpPr>
            <a:xfrm>
              <a:off x="4964273" y="5761717"/>
              <a:ext cx="205592" cy="266309"/>
              <a:chOff x="4964273" y="5761717"/>
              <a:chExt cx="205592" cy="266309"/>
            </a:xfrm>
          </p:grpSpPr>
          <p:sp>
            <p:nvSpPr>
              <p:cNvPr id="169" name="Freeform 168"/>
              <p:cNvSpPr/>
              <p:nvPr/>
            </p:nvSpPr>
            <p:spPr>
              <a:xfrm>
                <a:off x="5103283" y="5884152"/>
                <a:ext cx="66473" cy="97695"/>
              </a:xfrm>
              <a:custGeom>
                <a:avLst/>
                <a:gdLst/>
                <a:ahLst/>
                <a:cxnLst/>
                <a:rect l="0" t="0" r="0" b="0"/>
                <a:pathLst>
                  <a:path w="66473" h="97695">
                    <a:moveTo>
                      <a:pt x="0" y="-190"/>
                    </a:moveTo>
                    <a:cubicBezTo>
                      <a:pt x="0" y="-190"/>
                      <a:pt x="44072" y="3557"/>
                      <a:pt x="60214" y="33802"/>
                    </a:cubicBezTo>
                    <a:cubicBezTo>
                      <a:pt x="71816" y="55537"/>
                      <a:pt x="64826" y="67109"/>
                      <a:pt x="60214" y="76787"/>
                    </a:cubicBezTo>
                    <a:cubicBezTo>
                      <a:pt x="53637" y="90093"/>
                      <a:pt x="43932" y="97695"/>
                      <a:pt x="43932" y="97695"/>
                    </a:cubicBezTo>
                    <a:lnTo>
                      <a:pt x="23299" y="45914"/>
                    </a:lnTo>
                    <a:lnTo>
                      <a:pt x="0" y="-190"/>
                    </a:ln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70" name="Freeform 169"/>
              <p:cNvSpPr/>
              <p:nvPr/>
            </p:nvSpPr>
            <p:spPr>
              <a:xfrm>
                <a:off x="4990868" y="5869755"/>
                <a:ext cx="159114" cy="158484"/>
              </a:xfrm>
              <a:custGeom>
                <a:avLst/>
                <a:gdLst/>
                <a:ahLst/>
                <a:cxnLst/>
                <a:rect l="0" t="0" r="0" b="0"/>
                <a:pathLst>
                  <a:path w="159114" h="158484">
                    <a:moveTo>
                      <a:pt x="-339" y="125642"/>
                    </a:moveTo>
                    <a:cubicBezTo>
                      <a:pt x="-339" y="125642"/>
                      <a:pt x="13497" y="155887"/>
                      <a:pt x="73453" y="158306"/>
                    </a:cubicBezTo>
                    <a:cubicBezTo>
                      <a:pt x="149551" y="157096"/>
                      <a:pt x="158775" y="130481"/>
                      <a:pt x="158775" y="130481"/>
                    </a:cubicBezTo>
                    <a:cubicBezTo>
                      <a:pt x="158775" y="130481"/>
                      <a:pt x="149027" y="-745"/>
                      <a:pt x="74864" y="0"/>
                    </a:cubicBezTo>
                    <a:cubicBezTo>
                      <a:pt x="0" y="464"/>
                      <a:pt x="-339" y="125642"/>
                      <a:pt x="-339" y="12564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71" name="Freeform 170"/>
              <p:cNvSpPr/>
              <p:nvPr/>
            </p:nvSpPr>
            <p:spPr>
              <a:xfrm>
                <a:off x="5015698" y="5761949"/>
                <a:ext cx="106278" cy="111513"/>
              </a:xfrm>
              <a:custGeom>
                <a:avLst/>
                <a:gdLst/>
                <a:ahLst/>
                <a:cxnLst/>
                <a:rect l="0" t="0" r="0" b="0"/>
                <a:pathLst>
                  <a:path w="106278" h="111513">
                    <a:moveTo>
                      <a:pt x="53023" y="0"/>
                    </a:moveTo>
                    <a:cubicBezTo>
                      <a:pt x="23197" y="0"/>
                      <a:pt x="270" y="24873"/>
                      <a:pt x="129" y="55867"/>
                    </a:cubicBezTo>
                    <a:cubicBezTo>
                      <a:pt x="0" y="86860"/>
                      <a:pt x="23692" y="111513"/>
                      <a:pt x="53023" y="111513"/>
                    </a:cubicBezTo>
                    <a:cubicBezTo>
                      <a:pt x="82355" y="111513"/>
                      <a:pt x="106278" y="86860"/>
                      <a:pt x="106278" y="55810"/>
                    </a:cubicBezTo>
                    <a:cubicBezTo>
                      <a:pt x="106278" y="24760"/>
                      <a:pt x="82849" y="0"/>
                      <a:pt x="5302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72" name="Freeform 171"/>
              <p:cNvSpPr/>
              <p:nvPr/>
            </p:nvSpPr>
            <p:spPr>
              <a:xfrm flipH="1">
                <a:off x="4964183" y="5885647"/>
                <a:ext cx="62484" cy="99893"/>
              </a:xfrm>
              <a:custGeom>
                <a:avLst/>
                <a:gdLst/>
                <a:ahLst/>
                <a:cxnLst/>
                <a:rect l="0" t="0" r="0" b="0"/>
                <a:pathLst>
                  <a:path w="62484" h="99893">
                    <a:moveTo>
                      <a:pt x="214" y="-123"/>
                    </a:moveTo>
                    <a:cubicBezTo>
                      <a:pt x="214" y="-123"/>
                      <a:pt x="34461" y="4954"/>
                      <a:pt x="55302" y="38821"/>
                    </a:cubicBezTo>
                    <a:cubicBezTo>
                      <a:pt x="67863" y="62357"/>
                      <a:pt x="61921" y="78650"/>
                      <a:pt x="52697" y="90274"/>
                    </a:cubicBezTo>
                    <a:cubicBezTo>
                      <a:pt x="40014" y="102845"/>
                      <a:pt x="36414" y="99392"/>
                      <a:pt x="36414" y="99392"/>
                    </a:cubicBezTo>
                    <a:cubicBezTo>
                      <a:pt x="36414" y="99392"/>
                      <a:pt x="33824" y="86236"/>
                      <a:pt x="31855" y="72769"/>
                    </a:cubicBezTo>
                    <a:cubicBezTo>
                      <a:pt x="30644" y="64481"/>
                      <a:pt x="32794" y="56075"/>
                      <a:pt x="26645" y="50545"/>
                    </a:cubicBezTo>
                    <a:cubicBezTo>
                      <a:pt x="10503" y="36027"/>
                      <a:pt x="214" y="-123"/>
                      <a:pt x="214" y="-12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73" name="Freeform 172"/>
              <p:cNvSpPr/>
              <p:nvPr/>
            </p:nvSpPr>
            <p:spPr>
              <a:xfrm>
                <a:off x="5067109" y="5763341"/>
                <a:ext cx="41001" cy="26866"/>
              </a:xfrm>
              <a:custGeom>
                <a:avLst/>
                <a:gdLst/>
                <a:ahLst/>
                <a:cxnLst/>
                <a:rect l="0" t="0" r="0" b="0"/>
                <a:pathLst>
                  <a:path w="41001" h="26866">
                    <a:moveTo>
                      <a:pt x="0" y="5465"/>
                    </a:moveTo>
                    <a:cubicBezTo>
                      <a:pt x="0" y="5465"/>
                      <a:pt x="24320" y="-6816"/>
                      <a:pt x="37771" y="5465"/>
                    </a:cubicBezTo>
                    <a:cubicBezTo>
                      <a:pt x="45261" y="12304"/>
                      <a:pt x="38571" y="26958"/>
                      <a:pt x="31258" y="26958"/>
                    </a:cubicBezTo>
                    <a:cubicBezTo>
                      <a:pt x="24257" y="26958"/>
                      <a:pt x="22593" y="17795"/>
                      <a:pt x="18232" y="13932"/>
                    </a:cubicBezTo>
                    <a:cubicBezTo>
                      <a:pt x="12533" y="8885"/>
                      <a:pt x="0" y="5465"/>
                      <a:pt x="0" y="546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3" cap="flat">
                <a:noFill/>
                <a:miter lim="800000"/>
              </a:ln>
            </p:spPr>
          </p:sp>
          <p:sp>
            <p:nvSpPr>
              <p:cNvPr id="174" name="Freeform 173"/>
              <p:cNvSpPr/>
              <p:nvPr/>
            </p:nvSpPr>
            <p:spPr>
              <a:xfrm>
                <a:off x="5025088" y="5763194"/>
                <a:ext cx="41917" cy="29919"/>
              </a:xfrm>
              <a:custGeom>
                <a:avLst/>
                <a:gdLst/>
                <a:ahLst/>
                <a:cxnLst/>
                <a:rect l="0" t="0" r="0" b="0"/>
                <a:pathLst>
                  <a:path w="41917" h="29919">
                    <a:moveTo>
                      <a:pt x="42018" y="5618"/>
                    </a:moveTo>
                    <a:cubicBezTo>
                      <a:pt x="42018" y="5617"/>
                      <a:pt x="25736" y="10991"/>
                      <a:pt x="21177" y="16690"/>
                    </a:cubicBezTo>
                    <a:cubicBezTo>
                      <a:pt x="17227" y="21627"/>
                      <a:pt x="16943" y="28576"/>
                      <a:pt x="12059" y="29715"/>
                    </a:cubicBezTo>
                    <a:cubicBezTo>
                      <a:pt x="5279" y="31297"/>
                      <a:pt x="-4549" y="14898"/>
                      <a:pt x="2289" y="6920"/>
                    </a:cubicBezTo>
                    <a:cubicBezTo>
                      <a:pt x="14938" y="-7836"/>
                      <a:pt x="42018" y="5618"/>
                      <a:pt x="42018" y="561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3" cap="flat">
                <a:noFill/>
                <a:miter lim="800000"/>
              </a:ln>
            </p:spPr>
          </p:sp>
          <p:sp>
            <p:nvSpPr>
              <p:cNvPr id="175" name="Freeform 174"/>
              <p:cNvSpPr/>
              <p:nvPr/>
            </p:nvSpPr>
            <p:spPr>
              <a:xfrm>
                <a:off x="5035185" y="5846119"/>
                <a:ext cx="64999" cy="18564"/>
              </a:xfrm>
              <a:custGeom>
                <a:avLst/>
                <a:gdLst/>
                <a:ahLst/>
                <a:cxnLst/>
                <a:rect l="0" t="0" r="0" b="0"/>
                <a:pathLst>
                  <a:path w="64999" h="18564">
                    <a:moveTo>
                      <a:pt x="64578" y="0"/>
                    </a:moveTo>
                    <a:cubicBezTo>
                      <a:pt x="62380" y="1668"/>
                      <a:pt x="60090" y="6889"/>
                      <a:pt x="57159" y="6889"/>
                    </a:cubicBezTo>
                    <a:cubicBezTo>
                      <a:pt x="54228" y="6889"/>
                      <a:pt x="49191" y="1668"/>
                      <a:pt x="44795" y="1668"/>
                    </a:cubicBezTo>
                    <a:cubicBezTo>
                      <a:pt x="40398" y="1668"/>
                      <a:pt x="33128" y="10059"/>
                      <a:pt x="33128" y="10059"/>
                    </a:cubicBezTo>
                    <a:cubicBezTo>
                      <a:pt x="33128" y="10059"/>
                      <a:pt x="28015" y="2309"/>
                      <a:pt x="22479" y="2309"/>
                    </a:cubicBezTo>
                    <a:cubicBezTo>
                      <a:pt x="16943" y="2309"/>
                      <a:pt x="15487" y="5515"/>
                      <a:pt x="9625" y="5515"/>
                    </a:cubicBezTo>
                    <a:cubicBezTo>
                      <a:pt x="3764" y="5515"/>
                      <a:pt x="3374" y="670"/>
                      <a:pt x="0" y="844"/>
                    </a:cubicBezTo>
                    <a:cubicBezTo>
                      <a:pt x="-551" y="14857"/>
                      <a:pt x="13706" y="18094"/>
                      <a:pt x="19242" y="18154"/>
                    </a:cubicBezTo>
                    <a:cubicBezTo>
                      <a:pt x="25632" y="18204"/>
                      <a:pt x="33255" y="12384"/>
                      <a:pt x="33255" y="12384"/>
                    </a:cubicBezTo>
                    <a:cubicBezTo>
                      <a:pt x="33255" y="12384"/>
                      <a:pt x="40399" y="19784"/>
                      <a:pt x="48856" y="18429"/>
                    </a:cubicBezTo>
                    <a:cubicBezTo>
                      <a:pt x="56534" y="17182"/>
                      <a:pt x="67326" y="12109"/>
                      <a:pt x="64578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l="50000" t="50000" r="50000" b="50000"/>
                </a:path>
              </a:gradFill>
              <a:ln w="283" cap="flat">
                <a:noFill/>
                <a:miter lim="800000"/>
              </a:ln>
            </p:spPr>
          </p:sp>
          <p:sp>
            <p:nvSpPr>
              <p:cNvPr id="176" name="Freeform 175"/>
              <p:cNvSpPr/>
              <p:nvPr/>
            </p:nvSpPr>
            <p:spPr>
              <a:xfrm>
                <a:off x="5031896" y="5766407"/>
                <a:ext cx="23904" cy="9634"/>
              </a:xfrm>
              <a:custGeom>
                <a:avLst/>
                <a:gdLst/>
                <a:ahLst/>
                <a:cxnLst/>
                <a:rect l="0" t="0" r="0" b="0"/>
                <a:pathLst>
                  <a:path w="23904" h="9634">
                    <a:moveTo>
                      <a:pt x="0" y="9667"/>
                    </a:moveTo>
                    <a:cubicBezTo>
                      <a:pt x="0" y="9667"/>
                      <a:pt x="0" y="1698"/>
                      <a:pt x="4671" y="325"/>
                    </a:cubicBezTo>
                    <a:cubicBezTo>
                      <a:pt x="9342" y="-1049"/>
                      <a:pt x="23904" y="2523"/>
                      <a:pt x="23904" y="2523"/>
                    </a:cubicBezTo>
                    <a:cubicBezTo>
                      <a:pt x="23904" y="2523"/>
                      <a:pt x="14562" y="2248"/>
                      <a:pt x="10029" y="3484"/>
                    </a:cubicBezTo>
                    <a:cubicBezTo>
                      <a:pt x="5495" y="4721"/>
                      <a:pt x="0" y="9667"/>
                      <a:pt x="0" y="966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2F2F2"/>
                  </a:gs>
                  <a:gs pos="0">
                    <a:srgbClr val="BFBF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3" cap="flat">
                <a:noFill/>
                <a:miter lim="800000"/>
              </a:ln>
            </p:spPr>
          </p:sp>
          <p:sp>
            <p:nvSpPr>
              <p:cNvPr id="177" name="Freeform 176"/>
              <p:cNvSpPr/>
              <p:nvPr/>
            </p:nvSpPr>
            <p:spPr>
              <a:xfrm>
                <a:off x="5077779" y="5766031"/>
                <a:ext cx="20745" cy="9033"/>
              </a:xfrm>
              <a:custGeom>
                <a:avLst/>
                <a:gdLst/>
                <a:ahLst/>
                <a:cxnLst/>
                <a:rect l="0" t="0" r="0" b="0"/>
                <a:pathLst>
                  <a:path w="20745" h="9033">
                    <a:moveTo>
                      <a:pt x="0" y="2626"/>
                    </a:moveTo>
                    <a:cubicBezTo>
                      <a:pt x="-550" y="2626"/>
                      <a:pt x="15387" y="-2320"/>
                      <a:pt x="18684" y="1252"/>
                    </a:cubicBezTo>
                    <a:cubicBezTo>
                      <a:pt x="21981" y="4824"/>
                      <a:pt x="20333" y="8947"/>
                      <a:pt x="20333" y="8947"/>
                    </a:cubicBezTo>
                    <a:cubicBezTo>
                      <a:pt x="20333" y="8947"/>
                      <a:pt x="19233" y="6473"/>
                      <a:pt x="14562" y="5374"/>
                    </a:cubicBezTo>
                    <a:cubicBezTo>
                      <a:pt x="9891" y="4275"/>
                      <a:pt x="0" y="2626"/>
                      <a:pt x="0" y="262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2F2F2"/>
                  </a:gs>
                  <a:gs pos="0">
                    <a:srgbClr val="BFBF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3" cap="flat">
                <a:noFill/>
                <a:miter lim="800000"/>
              </a:ln>
            </p:spPr>
          </p:sp>
          <p:sp>
            <p:nvSpPr>
              <p:cNvPr id="178" name="Freeform 177"/>
              <p:cNvSpPr/>
              <p:nvPr/>
            </p:nvSpPr>
            <p:spPr>
              <a:xfrm>
                <a:off x="5041707" y="5882785"/>
                <a:ext cx="50150" cy="29308"/>
              </a:xfrm>
              <a:custGeom>
                <a:avLst/>
                <a:gdLst/>
                <a:ahLst/>
                <a:cxnLst/>
                <a:rect l="0" t="0" r="0" b="0"/>
                <a:pathLst>
                  <a:path w="50150" h="29308">
                    <a:moveTo>
                      <a:pt x="1302" y="0"/>
                    </a:moveTo>
                    <a:lnTo>
                      <a:pt x="25400" y="13026"/>
                    </a:lnTo>
                    <a:cubicBezTo>
                      <a:pt x="25400" y="13026"/>
                      <a:pt x="50150" y="651"/>
                      <a:pt x="50150" y="651"/>
                    </a:cubicBezTo>
                    <a:cubicBezTo>
                      <a:pt x="50150" y="651"/>
                      <a:pt x="50150" y="29308"/>
                      <a:pt x="50150" y="29308"/>
                    </a:cubicBezTo>
                    <a:lnTo>
                      <a:pt x="26703" y="14329"/>
                    </a:lnTo>
                    <a:lnTo>
                      <a:pt x="0" y="28006"/>
                    </a:ln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B97034"/>
              </a:solidFill>
              <a:ln w="6435" cap="flat">
                <a:solidFill>
                  <a:srgbClr val="0F243E"/>
                </a:solidFill>
                <a:miter lim="800000"/>
              </a:ln>
            </p:spPr>
          </p:sp>
        </p:grpSp>
        <p:sp>
          <p:nvSpPr>
            <p:cNvPr id="159" name="Freeform 158"/>
            <p:cNvSpPr/>
            <p:nvPr/>
          </p:nvSpPr>
          <p:spPr>
            <a:xfrm>
              <a:off x="4813089" y="6000633"/>
              <a:ext cx="423135" cy="203866"/>
            </a:xfrm>
            <a:custGeom>
              <a:avLst/>
              <a:gdLst/>
              <a:ahLst/>
              <a:cxnLst/>
              <a:rect l="0" t="0" r="0" b="0"/>
              <a:pathLst>
                <a:path w="423135" h="203866">
                  <a:moveTo>
                    <a:pt x="0" y="1812"/>
                  </a:moveTo>
                  <a:lnTo>
                    <a:pt x="423135" y="0"/>
                  </a:lnTo>
                  <a:lnTo>
                    <a:pt x="423135" y="17215"/>
                  </a:lnTo>
                  <a:lnTo>
                    <a:pt x="411355" y="17215"/>
                  </a:lnTo>
                  <a:lnTo>
                    <a:pt x="411355" y="203866"/>
                  </a:lnTo>
                  <a:lnTo>
                    <a:pt x="18121" y="202054"/>
                  </a:lnTo>
                  <a:lnTo>
                    <a:pt x="18121" y="17215"/>
                  </a:lnTo>
                  <a:lnTo>
                    <a:pt x="0" y="17215"/>
                  </a:lnTo>
                  <a:lnTo>
                    <a:pt x="0" y="181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A6BED0"/>
                </a:gs>
              </a:gsLst>
              <a:lin ang="5400000" scaled="0"/>
            </a:gra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60" name="Freeform 159"/>
            <p:cNvSpPr/>
            <p:nvPr/>
          </p:nvSpPr>
          <p:spPr>
            <a:xfrm>
              <a:off x="4849155" y="5828797"/>
              <a:ext cx="142324" cy="125480"/>
            </a:xfrm>
            <a:custGeom>
              <a:avLst/>
              <a:gdLst/>
              <a:ahLst/>
              <a:cxnLst/>
              <a:rect l="0" t="0" r="0" b="0"/>
              <a:pathLst>
                <a:path w="142324" h="125480">
                  <a:moveTo>
                    <a:pt x="0" y="0"/>
                  </a:moveTo>
                  <a:lnTo>
                    <a:pt x="142324" y="0"/>
                  </a:lnTo>
                  <a:lnTo>
                    <a:pt x="142324" y="125480"/>
                  </a:lnTo>
                  <a:lnTo>
                    <a:pt x="0" y="125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61" name="Freeform 160"/>
            <p:cNvSpPr/>
            <p:nvPr/>
          </p:nvSpPr>
          <p:spPr>
            <a:xfrm>
              <a:off x="4876157" y="5949600"/>
              <a:ext cx="88678" cy="15634"/>
            </a:xfrm>
            <a:custGeom>
              <a:avLst/>
              <a:gdLst/>
              <a:ahLst/>
              <a:cxnLst/>
              <a:rect l="0" t="0" r="0" b="0"/>
              <a:pathLst>
                <a:path w="88678" h="15634">
                  <a:moveTo>
                    <a:pt x="0" y="0"/>
                  </a:moveTo>
                  <a:lnTo>
                    <a:pt x="88678" y="0"/>
                  </a:lnTo>
                  <a:lnTo>
                    <a:pt x="88678" y="15634"/>
                  </a:lnTo>
                  <a:lnTo>
                    <a:pt x="0" y="15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62" name="Freeform 161"/>
            <p:cNvSpPr/>
            <p:nvPr/>
          </p:nvSpPr>
          <p:spPr>
            <a:xfrm>
              <a:off x="4830325" y="5964099"/>
              <a:ext cx="179878" cy="40909"/>
            </a:xfrm>
            <a:custGeom>
              <a:avLst/>
              <a:gdLst/>
              <a:ahLst/>
              <a:cxnLst/>
              <a:rect l="0" t="0" r="0" b="0"/>
              <a:pathLst>
                <a:path w="179878" h="40909">
                  <a:moveTo>
                    <a:pt x="0" y="0"/>
                  </a:moveTo>
                  <a:lnTo>
                    <a:pt x="179878" y="0"/>
                  </a:lnTo>
                  <a:lnTo>
                    <a:pt x="179878" y="40909"/>
                  </a:lnTo>
                  <a:lnTo>
                    <a:pt x="0" y="40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63" name="Freeform 162"/>
            <p:cNvSpPr/>
            <p:nvPr/>
          </p:nvSpPr>
          <p:spPr>
            <a:xfrm>
              <a:off x="4843779" y="6013551"/>
              <a:ext cx="362550" cy="180033"/>
            </a:xfrm>
            <a:custGeom>
              <a:avLst/>
              <a:gdLst/>
              <a:ahLst/>
              <a:cxnLst/>
              <a:rect l="0" t="0" r="0" b="0"/>
              <a:pathLst>
                <a:path w="362550" h="180033">
                  <a:moveTo>
                    <a:pt x="0" y="0"/>
                  </a:moveTo>
                  <a:lnTo>
                    <a:pt x="362550" y="0"/>
                  </a:lnTo>
                  <a:lnTo>
                    <a:pt x="362550" y="180033"/>
                  </a:lnTo>
                  <a:lnTo>
                    <a:pt x="0" y="18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435" cap="flat">
              <a:noFill/>
              <a:miter lim="800000"/>
            </a:ln>
          </p:spPr>
        </p:sp>
        <p:sp>
          <p:nvSpPr>
            <p:cNvPr id="164" name="Freeform 163"/>
            <p:cNvSpPr/>
            <p:nvPr/>
          </p:nvSpPr>
          <p:spPr>
            <a:xfrm>
              <a:off x="5118162" y="5940827"/>
              <a:ext cx="105103" cy="30297"/>
            </a:xfrm>
            <a:custGeom>
              <a:avLst/>
              <a:gdLst/>
              <a:ahLst/>
              <a:cxnLst/>
              <a:rect l="0" t="0" r="0" b="0"/>
              <a:pathLst>
                <a:path w="105103" h="30297">
                  <a:moveTo>
                    <a:pt x="9332" y="0"/>
                  </a:moveTo>
                  <a:lnTo>
                    <a:pt x="94502" y="0"/>
                  </a:lnTo>
                  <a:cubicBezTo>
                    <a:pt x="94502" y="0"/>
                    <a:pt x="113530" y="10872"/>
                    <a:pt x="100845" y="25369"/>
                  </a:cubicBezTo>
                  <a:cubicBezTo>
                    <a:pt x="88603" y="39360"/>
                    <a:pt x="75475" y="19026"/>
                    <a:pt x="75475" y="19026"/>
                  </a:cubicBezTo>
                  <a:lnTo>
                    <a:pt x="28359" y="19026"/>
                  </a:lnTo>
                  <a:cubicBezTo>
                    <a:pt x="28359" y="19026"/>
                    <a:pt x="17487" y="38959"/>
                    <a:pt x="3898" y="24463"/>
                  </a:cubicBezTo>
                  <a:cubicBezTo>
                    <a:pt x="-7138" y="12694"/>
                    <a:pt x="9332" y="0"/>
                    <a:pt x="9332" y="0"/>
                  </a:cubicBezTo>
                  <a:close/>
                </a:path>
              </a:pathLst>
            </a:custGeom>
            <a:solidFill>
              <a:srgbClr val="FBC090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65" name="Freeform 164"/>
            <p:cNvSpPr/>
            <p:nvPr/>
          </p:nvSpPr>
          <p:spPr>
            <a:xfrm>
              <a:off x="5129307" y="5959853"/>
              <a:ext cx="84264" cy="40773"/>
            </a:xfrm>
            <a:custGeom>
              <a:avLst/>
              <a:gdLst/>
              <a:ahLst/>
              <a:cxnLst/>
              <a:rect l="0" t="0" r="0" b="0"/>
              <a:pathLst>
                <a:path w="84264" h="40773">
                  <a:moveTo>
                    <a:pt x="0" y="40773"/>
                  </a:moveTo>
                  <a:lnTo>
                    <a:pt x="84264" y="40773"/>
                  </a:lnTo>
                  <a:lnTo>
                    <a:pt x="64330" y="0"/>
                  </a:lnTo>
                  <a:lnTo>
                    <a:pt x="17215" y="0"/>
                  </a:lnTo>
                  <a:lnTo>
                    <a:pt x="0" y="40773"/>
                  </a:lnTo>
                  <a:close/>
                </a:path>
              </a:pathLst>
            </a:custGeom>
            <a:solidFill>
              <a:srgbClr val="FBC090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66" name="Freeform 165"/>
            <p:cNvSpPr/>
            <p:nvPr/>
          </p:nvSpPr>
          <p:spPr>
            <a:xfrm>
              <a:off x="4846148" y="6012544"/>
              <a:ext cx="362426" cy="180308"/>
            </a:xfrm>
            <a:custGeom>
              <a:avLst/>
              <a:gdLst/>
              <a:ahLst/>
              <a:cxnLst/>
              <a:rect l="0" t="0" r="0" b="0"/>
              <a:pathLst>
                <a:path w="362426" h="180308">
                  <a:moveTo>
                    <a:pt x="349302" y="19797"/>
                  </a:moveTo>
                  <a:lnTo>
                    <a:pt x="362426" y="0"/>
                  </a:lnTo>
                  <a:lnTo>
                    <a:pt x="362426" y="180035"/>
                  </a:lnTo>
                  <a:lnTo>
                    <a:pt x="0" y="180035"/>
                  </a:lnTo>
                  <a:lnTo>
                    <a:pt x="14058" y="169300"/>
                  </a:lnTo>
                  <a:lnTo>
                    <a:pt x="349302" y="19797"/>
                  </a:lnTo>
                  <a:close/>
                </a:path>
              </a:pathLst>
            </a:custGeom>
            <a:solidFill>
              <a:srgbClr val="777670"/>
            </a:solidFill>
            <a:ln w="6435" cap="flat">
              <a:noFill/>
              <a:miter lim="800000"/>
            </a:ln>
          </p:spPr>
        </p:sp>
        <p:sp>
          <p:nvSpPr>
            <p:cNvPr id="167" name="Freeform 166"/>
            <p:cNvSpPr/>
            <p:nvPr/>
          </p:nvSpPr>
          <p:spPr>
            <a:xfrm>
              <a:off x="4858387" y="6028642"/>
              <a:ext cx="337835" cy="153939"/>
            </a:xfrm>
            <a:custGeom>
              <a:avLst/>
              <a:gdLst/>
              <a:ahLst/>
              <a:cxnLst/>
              <a:rect l="0" t="0" r="0" b="0"/>
              <a:pathLst>
                <a:path w="337835" h="153939">
                  <a:moveTo>
                    <a:pt x="0" y="0"/>
                  </a:moveTo>
                  <a:lnTo>
                    <a:pt x="337835" y="0"/>
                  </a:lnTo>
                  <a:lnTo>
                    <a:pt x="337835" y="153939"/>
                  </a:lnTo>
                  <a:lnTo>
                    <a:pt x="0" y="153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6435" cap="flat">
              <a:noFill/>
              <a:miter lim="800000"/>
            </a:ln>
          </p:spPr>
          <p:txBody>
            <a:bodyPr/>
            <a:lstStyle/>
            <a:p>
              <a:r>
                <a:rPr lang="en-GB" sz="1050" dirty="0" smtClean="0"/>
                <a:t>OPI</a:t>
              </a:r>
              <a:endParaRPr lang="en-GB" sz="1050" dirty="0"/>
            </a:p>
          </p:txBody>
        </p:sp>
        <p:sp>
          <p:nvSpPr>
            <p:cNvPr id="168" name="Text 5184"/>
            <p:cNvSpPr txBox="1"/>
            <p:nvPr/>
          </p:nvSpPr>
          <p:spPr>
            <a:xfrm>
              <a:off x="4666923" y="6330165"/>
              <a:ext cx="717898" cy="76363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MCR operator</a:t>
              </a:r>
              <a:endParaRPr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939892" y="2773396"/>
            <a:ext cx="422024" cy="442967"/>
            <a:chOff x="4813796" y="5761928"/>
            <a:chExt cx="422024" cy="442967"/>
          </a:xfrm>
        </p:grpSpPr>
        <p:grpSp>
          <p:nvGrpSpPr>
            <p:cNvPr id="180" name="Group 179"/>
            <p:cNvGrpSpPr/>
            <p:nvPr/>
          </p:nvGrpSpPr>
          <p:grpSpPr>
            <a:xfrm>
              <a:off x="4964273" y="5761717"/>
              <a:ext cx="205592" cy="266309"/>
              <a:chOff x="4964273" y="5761717"/>
              <a:chExt cx="205592" cy="266309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5103283" y="5884152"/>
                <a:ext cx="66473" cy="97695"/>
              </a:xfrm>
              <a:custGeom>
                <a:avLst/>
                <a:gdLst/>
                <a:ahLst/>
                <a:cxnLst/>
                <a:rect l="0" t="0" r="0" b="0"/>
                <a:pathLst>
                  <a:path w="66473" h="97695">
                    <a:moveTo>
                      <a:pt x="0" y="-190"/>
                    </a:moveTo>
                    <a:cubicBezTo>
                      <a:pt x="0" y="-190"/>
                      <a:pt x="44072" y="3557"/>
                      <a:pt x="60214" y="33802"/>
                    </a:cubicBezTo>
                    <a:cubicBezTo>
                      <a:pt x="71816" y="55537"/>
                      <a:pt x="64826" y="67109"/>
                      <a:pt x="60214" y="76787"/>
                    </a:cubicBezTo>
                    <a:cubicBezTo>
                      <a:pt x="53637" y="90093"/>
                      <a:pt x="43932" y="97695"/>
                      <a:pt x="43932" y="97695"/>
                    </a:cubicBezTo>
                    <a:lnTo>
                      <a:pt x="23299" y="45914"/>
                    </a:lnTo>
                    <a:lnTo>
                      <a:pt x="0" y="-190"/>
                    </a:ln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92" name="Freeform 191"/>
              <p:cNvSpPr/>
              <p:nvPr/>
            </p:nvSpPr>
            <p:spPr>
              <a:xfrm>
                <a:off x="4990868" y="5869755"/>
                <a:ext cx="159114" cy="158484"/>
              </a:xfrm>
              <a:custGeom>
                <a:avLst/>
                <a:gdLst/>
                <a:ahLst/>
                <a:cxnLst/>
                <a:rect l="0" t="0" r="0" b="0"/>
                <a:pathLst>
                  <a:path w="159114" h="158484">
                    <a:moveTo>
                      <a:pt x="-339" y="125642"/>
                    </a:moveTo>
                    <a:cubicBezTo>
                      <a:pt x="-339" y="125642"/>
                      <a:pt x="13497" y="155887"/>
                      <a:pt x="73453" y="158306"/>
                    </a:cubicBezTo>
                    <a:cubicBezTo>
                      <a:pt x="149551" y="157096"/>
                      <a:pt x="158775" y="130481"/>
                      <a:pt x="158775" y="130481"/>
                    </a:cubicBezTo>
                    <a:cubicBezTo>
                      <a:pt x="158775" y="130481"/>
                      <a:pt x="149027" y="-745"/>
                      <a:pt x="74864" y="0"/>
                    </a:cubicBezTo>
                    <a:cubicBezTo>
                      <a:pt x="0" y="464"/>
                      <a:pt x="-339" y="125642"/>
                      <a:pt x="-339" y="12564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93" name="Freeform 192"/>
              <p:cNvSpPr/>
              <p:nvPr/>
            </p:nvSpPr>
            <p:spPr>
              <a:xfrm>
                <a:off x="5015698" y="5761949"/>
                <a:ext cx="106278" cy="111513"/>
              </a:xfrm>
              <a:custGeom>
                <a:avLst/>
                <a:gdLst/>
                <a:ahLst/>
                <a:cxnLst/>
                <a:rect l="0" t="0" r="0" b="0"/>
                <a:pathLst>
                  <a:path w="106278" h="111513">
                    <a:moveTo>
                      <a:pt x="53023" y="0"/>
                    </a:moveTo>
                    <a:cubicBezTo>
                      <a:pt x="23197" y="0"/>
                      <a:pt x="270" y="24873"/>
                      <a:pt x="129" y="55867"/>
                    </a:cubicBezTo>
                    <a:cubicBezTo>
                      <a:pt x="0" y="86860"/>
                      <a:pt x="23692" y="111513"/>
                      <a:pt x="53023" y="111513"/>
                    </a:cubicBezTo>
                    <a:cubicBezTo>
                      <a:pt x="82355" y="111513"/>
                      <a:pt x="106278" y="86860"/>
                      <a:pt x="106278" y="55810"/>
                    </a:cubicBezTo>
                    <a:cubicBezTo>
                      <a:pt x="106278" y="24760"/>
                      <a:pt x="82849" y="0"/>
                      <a:pt x="5302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94" name="Freeform 193"/>
              <p:cNvSpPr/>
              <p:nvPr/>
            </p:nvSpPr>
            <p:spPr>
              <a:xfrm flipH="1">
                <a:off x="4964183" y="5885647"/>
                <a:ext cx="62484" cy="99893"/>
              </a:xfrm>
              <a:custGeom>
                <a:avLst/>
                <a:gdLst/>
                <a:ahLst/>
                <a:cxnLst/>
                <a:rect l="0" t="0" r="0" b="0"/>
                <a:pathLst>
                  <a:path w="62484" h="99893">
                    <a:moveTo>
                      <a:pt x="214" y="-123"/>
                    </a:moveTo>
                    <a:cubicBezTo>
                      <a:pt x="214" y="-123"/>
                      <a:pt x="34461" y="4954"/>
                      <a:pt x="55302" y="38821"/>
                    </a:cubicBezTo>
                    <a:cubicBezTo>
                      <a:pt x="67863" y="62357"/>
                      <a:pt x="61921" y="78650"/>
                      <a:pt x="52697" y="90274"/>
                    </a:cubicBezTo>
                    <a:cubicBezTo>
                      <a:pt x="40014" y="102845"/>
                      <a:pt x="36414" y="99392"/>
                      <a:pt x="36414" y="99392"/>
                    </a:cubicBezTo>
                    <a:cubicBezTo>
                      <a:pt x="36414" y="99392"/>
                      <a:pt x="33824" y="86236"/>
                      <a:pt x="31855" y="72769"/>
                    </a:cubicBezTo>
                    <a:cubicBezTo>
                      <a:pt x="30644" y="64481"/>
                      <a:pt x="32794" y="56075"/>
                      <a:pt x="26645" y="50545"/>
                    </a:cubicBezTo>
                    <a:cubicBezTo>
                      <a:pt x="10503" y="36027"/>
                      <a:pt x="214" y="-123"/>
                      <a:pt x="214" y="-12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195" name="Freeform 194"/>
              <p:cNvSpPr/>
              <p:nvPr/>
            </p:nvSpPr>
            <p:spPr>
              <a:xfrm>
                <a:off x="5067109" y="5763341"/>
                <a:ext cx="41001" cy="26866"/>
              </a:xfrm>
              <a:custGeom>
                <a:avLst/>
                <a:gdLst/>
                <a:ahLst/>
                <a:cxnLst/>
                <a:rect l="0" t="0" r="0" b="0"/>
                <a:pathLst>
                  <a:path w="41001" h="26866">
                    <a:moveTo>
                      <a:pt x="0" y="5465"/>
                    </a:moveTo>
                    <a:cubicBezTo>
                      <a:pt x="0" y="5465"/>
                      <a:pt x="24320" y="-6816"/>
                      <a:pt x="37771" y="5465"/>
                    </a:cubicBezTo>
                    <a:cubicBezTo>
                      <a:pt x="45261" y="12304"/>
                      <a:pt x="38571" y="26958"/>
                      <a:pt x="31258" y="26958"/>
                    </a:cubicBezTo>
                    <a:cubicBezTo>
                      <a:pt x="24257" y="26958"/>
                      <a:pt x="22593" y="17795"/>
                      <a:pt x="18232" y="13932"/>
                    </a:cubicBezTo>
                    <a:cubicBezTo>
                      <a:pt x="12533" y="8885"/>
                      <a:pt x="0" y="5465"/>
                      <a:pt x="0" y="546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3" cap="flat">
                <a:noFill/>
                <a:miter lim="800000"/>
              </a:ln>
            </p:spPr>
          </p:sp>
          <p:sp>
            <p:nvSpPr>
              <p:cNvPr id="196" name="Freeform 195"/>
              <p:cNvSpPr/>
              <p:nvPr/>
            </p:nvSpPr>
            <p:spPr>
              <a:xfrm>
                <a:off x="5025088" y="5763194"/>
                <a:ext cx="41917" cy="29919"/>
              </a:xfrm>
              <a:custGeom>
                <a:avLst/>
                <a:gdLst/>
                <a:ahLst/>
                <a:cxnLst/>
                <a:rect l="0" t="0" r="0" b="0"/>
                <a:pathLst>
                  <a:path w="41917" h="29919">
                    <a:moveTo>
                      <a:pt x="42018" y="5618"/>
                    </a:moveTo>
                    <a:cubicBezTo>
                      <a:pt x="42018" y="5617"/>
                      <a:pt x="25736" y="10991"/>
                      <a:pt x="21177" y="16690"/>
                    </a:cubicBezTo>
                    <a:cubicBezTo>
                      <a:pt x="17227" y="21627"/>
                      <a:pt x="16943" y="28576"/>
                      <a:pt x="12059" y="29715"/>
                    </a:cubicBezTo>
                    <a:cubicBezTo>
                      <a:pt x="5279" y="31297"/>
                      <a:pt x="-4549" y="14898"/>
                      <a:pt x="2289" y="6920"/>
                    </a:cubicBezTo>
                    <a:cubicBezTo>
                      <a:pt x="14938" y="-7836"/>
                      <a:pt x="42018" y="5618"/>
                      <a:pt x="42018" y="561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3" cap="flat">
                <a:noFill/>
                <a:miter lim="800000"/>
              </a:ln>
            </p:spPr>
          </p:sp>
          <p:sp>
            <p:nvSpPr>
              <p:cNvPr id="197" name="Freeform 196"/>
              <p:cNvSpPr/>
              <p:nvPr/>
            </p:nvSpPr>
            <p:spPr>
              <a:xfrm>
                <a:off x="5035185" y="5846119"/>
                <a:ext cx="64999" cy="18564"/>
              </a:xfrm>
              <a:custGeom>
                <a:avLst/>
                <a:gdLst/>
                <a:ahLst/>
                <a:cxnLst/>
                <a:rect l="0" t="0" r="0" b="0"/>
                <a:pathLst>
                  <a:path w="64999" h="18564">
                    <a:moveTo>
                      <a:pt x="64578" y="0"/>
                    </a:moveTo>
                    <a:cubicBezTo>
                      <a:pt x="62380" y="1668"/>
                      <a:pt x="60090" y="6889"/>
                      <a:pt x="57159" y="6889"/>
                    </a:cubicBezTo>
                    <a:cubicBezTo>
                      <a:pt x="54228" y="6889"/>
                      <a:pt x="49191" y="1668"/>
                      <a:pt x="44795" y="1668"/>
                    </a:cubicBezTo>
                    <a:cubicBezTo>
                      <a:pt x="40398" y="1668"/>
                      <a:pt x="33128" y="10059"/>
                      <a:pt x="33128" y="10059"/>
                    </a:cubicBezTo>
                    <a:cubicBezTo>
                      <a:pt x="33128" y="10059"/>
                      <a:pt x="28015" y="2309"/>
                      <a:pt x="22479" y="2309"/>
                    </a:cubicBezTo>
                    <a:cubicBezTo>
                      <a:pt x="16943" y="2309"/>
                      <a:pt x="15487" y="5515"/>
                      <a:pt x="9625" y="5515"/>
                    </a:cubicBezTo>
                    <a:cubicBezTo>
                      <a:pt x="3764" y="5515"/>
                      <a:pt x="3374" y="670"/>
                      <a:pt x="0" y="844"/>
                    </a:cubicBezTo>
                    <a:cubicBezTo>
                      <a:pt x="-551" y="14857"/>
                      <a:pt x="13706" y="18094"/>
                      <a:pt x="19242" y="18154"/>
                    </a:cubicBezTo>
                    <a:cubicBezTo>
                      <a:pt x="25632" y="18204"/>
                      <a:pt x="33255" y="12384"/>
                      <a:pt x="33255" y="12384"/>
                    </a:cubicBezTo>
                    <a:cubicBezTo>
                      <a:pt x="33255" y="12384"/>
                      <a:pt x="40399" y="19784"/>
                      <a:pt x="48856" y="18429"/>
                    </a:cubicBezTo>
                    <a:cubicBezTo>
                      <a:pt x="56534" y="17182"/>
                      <a:pt x="67326" y="12109"/>
                      <a:pt x="64578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l="50000" t="50000" r="50000" b="50000"/>
                </a:path>
              </a:gradFill>
              <a:ln w="283" cap="flat">
                <a:noFill/>
                <a:miter lim="800000"/>
              </a:ln>
            </p:spPr>
          </p:sp>
          <p:sp>
            <p:nvSpPr>
              <p:cNvPr id="198" name="Freeform 197"/>
              <p:cNvSpPr/>
              <p:nvPr/>
            </p:nvSpPr>
            <p:spPr>
              <a:xfrm>
                <a:off x="5031896" y="5766407"/>
                <a:ext cx="23904" cy="9634"/>
              </a:xfrm>
              <a:custGeom>
                <a:avLst/>
                <a:gdLst/>
                <a:ahLst/>
                <a:cxnLst/>
                <a:rect l="0" t="0" r="0" b="0"/>
                <a:pathLst>
                  <a:path w="23904" h="9634">
                    <a:moveTo>
                      <a:pt x="0" y="9667"/>
                    </a:moveTo>
                    <a:cubicBezTo>
                      <a:pt x="0" y="9667"/>
                      <a:pt x="0" y="1698"/>
                      <a:pt x="4671" y="325"/>
                    </a:cubicBezTo>
                    <a:cubicBezTo>
                      <a:pt x="9342" y="-1049"/>
                      <a:pt x="23904" y="2523"/>
                      <a:pt x="23904" y="2523"/>
                    </a:cubicBezTo>
                    <a:cubicBezTo>
                      <a:pt x="23904" y="2523"/>
                      <a:pt x="14562" y="2248"/>
                      <a:pt x="10029" y="3484"/>
                    </a:cubicBezTo>
                    <a:cubicBezTo>
                      <a:pt x="5495" y="4721"/>
                      <a:pt x="0" y="9667"/>
                      <a:pt x="0" y="966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2F2F2"/>
                  </a:gs>
                  <a:gs pos="0">
                    <a:srgbClr val="BFBF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3" cap="flat">
                <a:noFill/>
                <a:miter lim="800000"/>
              </a:ln>
            </p:spPr>
          </p:sp>
          <p:sp>
            <p:nvSpPr>
              <p:cNvPr id="199" name="Freeform 198"/>
              <p:cNvSpPr/>
              <p:nvPr/>
            </p:nvSpPr>
            <p:spPr>
              <a:xfrm>
                <a:off x="5077779" y="5766031"/>
                <a:ext cx="20745" cy="9033"/>
              </a:xfrm>
              <a:custGeom>
                <a:avLst/>
                <a:gdLst/>
                <a:ahLst/>
                <a:cxnLst/>
                <a:rect l="0" t="0" r="0" b="0"/>
                <a:pathLst>
                  <a:path w="20745" h="9033">
                    <a:moveTo>
                      <a:pt x="0" y="2626"/>
                    </a:moveTo>
                    <a:cubicBezTo>
                      <a:pt x="-550" y="2626"/>
                      <a:pt x="15387" y="-2320"/>
                      <a:pt x="18684" y="1252"/>
                    </a:cubicBezTo>
                    <a:cubicBezTo>
                      <a:pt x="21981" y="4824"/>
                      <a:pt x="20333" y="8947"/>
                      <a:pt x="20333" y="8947"/>
                    </a:cubicBezTo>
                    <a:cubicBezTo>
                      <a:pt x="20333" y="8947"/>
                      <a:pt x="19233" y="6473"/>
                      <a:pt x="14562" y="5374"/>
                    </a:cubicBezTo>
                    <a:cubicBezTo>
                      <a:pt x="9891" y="4275"/>
                      <a:pt x="0" y="2626"/>
                      <a:pt x="0" y="262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2F2F2"/>
                  </a:gs>
                  <a:gs pos="0">
                    <a:srgbClr val="BFBF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3" cap="flat">
                <a:noFill/>
                <a:miter lim="800000"/>
              </a:ln>
            </p:spPr>
          </p:sp>
          <p:sp>
            <p:nvSpPr>
              <p:cNvPr id="200" name="Freeform 199"/>
              <p:cNvSpPr/>
              <p:nvPr/>
            </p:nvSpPr>
            <p:spPr>
              <a:xfrm>
                <a:off x="5041707" y="5882785"/>
                <a:ext cx="50150" cy="29308"/>
              </a:xfrm>
              <a:custGeom>
                <a:avLst/>
                <a:gdLst/>
                <a:ahLst/>
                <a:cxnLst/>
                <a:rect l="0" t="0" r="0" b="0"/>
                <a:pathLst>
                  <a:path w="50150" h="29308">
                    <a:moveTo>
                      <a:pt x="1302" y="0"/>
                    </a:moveTo>
                    <a:lnTo>
                      <a:pt x="25400" y="13026"/>
                    </a:lnTo>
                    <a:cubicBezTo>
                      <a:pt x="25400" y="13026"/>
                      <a:pt x="50150" y="651"/>
                      <a:pt x="50150" y="651"/>
                    </a:cubicBezTo>
                    <a:cubicBezTo>
                      <a:pt x="50150" y="651"/>
                      <a:pt x="50150" y="29308"/>
                      <a:pt x="50150" y="29308"/>
                    </a:cubicBezTo>
                    <a:lnTo>
                      <a:pt x="26703" y="14329"/>
                    </a:lnTo>
                    <a:lnTo>
                      <a:pt x="0" y="28006"/>
                    </a:ln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B97034"/>
              </a:solidFill>
              <a:ln w="6435" cap="flat">
                <a:solidFill>
                  <a:srgbClr val="0F243E"/>
                </a:solidFill>
                <a:miter lim="800000"/>
              </a:ln>
            </p:spPr>
          </p:sp>
        </p:grpSp>
        <p:sp>
          <p:nvSpPr>
            <p:cNvPr id="181" name="Freeform 180"/>
            <p:cNvSpPr/>
            <p:nvPr/>
          </p:nvSpPr>
          <p:spPr>
            <a:xfrm>
              <a:off x="4813089" y="6000633"/>
              <a:ext cx="423135" cy="203866"/>
            </a:xfrm>
            <a:custGeom>
              <a:avLst/>
              <a:gdLst/>
              <a:ahLst/>
              <a:cxnLst/>
              <a:rect l="0" t="0" r="0" b="0"/>
              <a:pathLst>
                <a:path w="423135" h="203866">
                  <a:moveTo>
                    <a:pt x="0" y="1812"/>
                  </a:moveTo>
                  <a:lnTo>
                    <a:pt x="423135" y="0"/>
                  </a:lnTo>
                  <a:lnTo>
                    <a:pt x="423135" y="17215"/>
                  </a:lnTo>
                  <a:lnTo>
                    <a:pt x="411355" y="17215"/>
                  </a:lnTo>
                  <a:lnTo>
                    <a:pt x="411355" y="203866"/>
                  </a:lnTo>
                  <a:lnTo>
                    <a:pt x="18121" y="202054"/>
                  </a:lnTo>
                  <a:lnTo>
                    <a:pt x="18121" y="17215"/>
                  </a:lnTo>
                  <a:lnTo>
                    <a:pt x="0" y="17215"/>
                  </a:lnTo>
                  <a:lnTo>
                    <a:pt x="0" y="181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A6BED0"/>
                </a:gs>
              </a:gsLst>
              <a:lin ang="5400000" scaled="0"/>
            </a:gra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82" name="Freeform 181"/>
            <p:cNvSpPr/>
            <p:nvPr/>
          </p:nvSpPr>
          <p:spPr>
            <a:xfrm>
              <a:off x="4849155" y="5828797"/>
              <a:ext cx="142324" cy="125480"/>
            </a:xfrm>
            <a:custGeom>
              <a:avLst/>
              <a:gdLst/>
              <a:ahLst/>
              <a:cxnLst/>
              <a:rect l="0" t="0" r="0" b="0"/>
              <a:pathLst>
                <a:path w="142324" h="125480">
                  <a:moveTo>
                    <a:pt x="0" y="0"/>
                  </a:moveTo>
                  <a:lnTo>
                    <a:pt x="142324" y="0"/>
                  </a:lnTo>
                  <a:lnTo>
                    <a:pt x="142324" y="125480"/>
                  </a:lnTo>
                  <a:lnTo>
                    <a:pt x="0" y="125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83" name="Freeform 182"/>
            <p:cNvSpPr/>
            <p:nvPr/>
          </p:nvSpPr>
          <p:spPr>
            <a:xfrm>
              <a:off x="4876157" y="5949600"/>
              <a:ext cx="88678" cy="15634"/>
            </a:xfrm>
            <a:custGeom>
              <a:avLst/>
              <a:gdLst/>
              <a:ahLst/>
              <a:cxnLst/>
              <a:rect l="0" t="0" r="0" b="0"/>
              <a:pathLst>
                <a:path w="88678" h="15634">
                  <a:moveTo>
                    <a:pt x="0" y="0"/>
                  </a:moveTo>
                  <a:lnTo>
                    <a:pt x="88678" y="0"/>
                  </a:lnTo>
                  <a:lnTo>
                    <a:pt x="88678" y="15634"/>
                  </a:lnTo>
                  <a:lnTo>
                    <a:pt x="0" y="15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84" name="Freeform 183"/>
            <p:cNvSpPr/>
            <p:nvPr/>
          </p:nvSpPr>
          <p:spPr>
            <a:xfrm>
              <a:off x="4830325" y="5964099"/>
              <a:ext cx="179878" cy="40909"/>
            </a:xfrm>
            <a:custGeom>
              <a:avLst/>
              <a:gdLst/>
              <a:ahLst/>
              <a:cxnLst/>
              <a:rect l="0" t="0" r="0" b="0"/>
              <a:pathLst>
                <a:path w="179878" h="40909">
                  <a:moveTo>
                    <a:pt x="0" y="0"/>
                  </a:moveTo>
                  <a:lnTo>
                    <a:pt x="179878" y="0"/>
                  </a:lnTo>
                  <a:lnTo>
                    <a:pt x="179878" y="40909"/>
                  </a:lnTo>
                  <a:lnTo>
                    <a:pt x="0" y="40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85" name="Freeform 184"/>
            <p:cNvSpPr/>
            <p:nvPr/>
          </p:nvSpPr>
          <p:spPr>
            <a:xfrm>
              <a:off x="4843779" y="6013551"/>
              <a:ext cx="362550" cy="180033"/>
            </a:xfrm>
            <a:custGeom>
              <a:avLst/>
              <a:gdLst/>
              <a:ahLst/>
              <a:cxnLst/>
              <a:rect l="0" t="0" r="0" b="0"/>
              <a:pathLst>
                <a:path w="362550" h="180033">
                  <a:moveTo>
                    <a:pt x="0" y="0"/>
                  </a:moveTo>
                  <a:lnTo>
                    <a:pt x="362550" y="0"/>
                  </a:lnTo>
                  <a:lnTo>
                    <a:pt x="362550" y="180033"/>
                  </a:lnTo>
                  <a:lnTo>
                    <a:pt x="0" y="18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435" cap="flat">
              <a:noFill/>
              <a:miter lim="800000"/>
            </a:ln>
          </p:spPr>
        </p:sp>
        <p:sp>
          <p:nvSpPr>
            <p:cNvPr id="186" name="Freeform 185"/>
            <p:cNvSpPr/>
            <p:nvPr/>
          </p:nvSpPr>
          <p:spPr>
            <a:xfrm>
              <a:off x="5118162" y="5940827"/>
              <a:ext cx="105103" cy="30297"/>
            </a:xfrm>
            <a:custGeom>
              <a:avLst/>
              <a:gdLst/>
              <a:ahLst/>
              <a:cxnLst/>
              <a:rect l="0" t="0" r="0" b="0"/>
              <a:pathLst>
                <a:path w="105103" h="30297">
                  <a:moveTo>
                    <a:pt x="9332" y="0"/>
                  </a:moveTo>
                  <a:lnTo>
                    <a:pt x="94502" y="0"/>
                  </a:lnTo>
                  <a:cubicBezTo>
                    <a:pt x="94502" y="0"/>
                    <a:pt x="113530" y="10872"/>
                    <a:pt x="100845" y="25369"/>
                  </a:cubicBezTo>
                  <a:cubicBezTo>
                    <a:pt x="88603" y="39360"/>
                    <a:pt x="75475" y="19026"/>
                    <a:pt x="75475" y="19026"/>
                  </a:cubicBezTo>
                  <a:lnTo>
                    <a:pt x="28359" y="19026"/>
                  </a:lnTo>
                  <a:cubicBezTo>
                    <a:pt x="28359" y="19026"/>
                    <a:pt x="17487" y="38959"/>
                    <a:pt x="3898" y="24463"/>
                  </a:cubicBezTo>
                  <a:cubicBezTo>
                    <a:pt x="-7138" y="12694"/>
                    <a:pt x="9332" y="0"/>
                    <a:pt x="9332" y="0"/>
                  </a:cubicBezTo>
                  <a:close/>
                </a:path>
              </a:pathLst>
            </a:custGeom>
            <a:solidFill>
              <a:srgbClr val="FBC090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87" name="Freeform 186"/>
            <p:cNvSpPr/>
            <p:nvPr/>
          </p:nvSpPr>
          <p:spPr>
            <a:xfrm>
              <a:off x="5129307" y="5959853"/>
              <a:ext cx="84264" cy="40773"/>
            </a:xfrm>
            <a:custGeom>
              <a:avLst/>
              <a:gdLst/>
              <a:ahLst/>
              <a:cxnLst/>
              <a:rect l="0" t="0" r="0" b="0"/>
              <a:pathLst>
                <a:path w="84264" h="40773">
                  <a:moveTo>
                    <a:pt x="0" y="40773"/>
                  </a:moveTo>
                  <a:lnTo>
                    <a:pt x="84264" y="40773"/>
                  </a:lnTo>
                  <a:lnTo>
                    <a:pt x="64330" y="0"/>
                  </a:lnTo>
                  <a:lnTo>
                    <a:pt x="17215" y="0"/>
                  </a:lnTo>
                  <a:lnTo>
                    <a:pt x="0" y="40773"/>
                  </a:lnTo>
                  <a:close/>
                </a:path>
              </a:pathLst>
            </a:custGeom>
            <a:solidFill>
              <a:srgbClr val="FBC090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188" name="Freeform 187"/>
            <p:cNvSpPr/>
            <p:nvPr/>
          </p:nvSpPr>
          <p:spPr>
            <a:xfrm>
              <a:off x="4846148" y="6012544"/>
              <a:ext cx="362426" cy="180308"/>
            </a:xfrm>
            <a:custGeom>
              <a:avLst/>
              <a:gdLst/>
              <a:ahLst/>
              <a:cxnLst/>
              <a:rect l="0" t="0" r="0" b="0"/>
              <a:pathLst>
                <a:path w="362426" h="180308">
                  <a:moveTo>
                    <a:pt x="349302" y="19797"/>
                  </a:moveTo>
                  <a:lnTo>
                    <a:pt x="362426" y="0"/>
                  </a:lnTo>
                  <a:lnTo>
                    <a:pt x="362426" y="180035"/>
                  </a:lnTo>
                  <a:lnTo>
                    <a:pt x="0" y="180035"/>
                  </a:lnTo>
                  <a:lnTo>
                    <a:pt x="14058" y="169300"/>
                  </a:lnTo>
                  <a:lnTo>
                    <a:pt x="349302" y="19797"/>
                  </a:lnTo>
                  <a:close/>
                </a:path>
              </a:pathLst>
            </a:custGeom>
            <a:solidFill>
              <a:srgbClr val="777670"/>
            </a:solidFill>
            <a:ln w="6435" cap="flat">
              <a:noFill/>
              <a:miter lim="800000"/>
            </a:ln>
          </p:spPr>
        </p:sp>
        <p:sp>
          <p:nvSpPr>
            <p:cNvPr id="189" name="Freeform 188"/>
            <p:cNvSpPr/>
            <p:nvPr/>
          </p:nvSpPr>
          <p:spPr>
            <a:xfrm>
              <a:off x="4858387" y="6028642"/>
              <a:ext cx="337835" cy="153939"/>
            </a:xfrm>
            <a:custGeom>
              <a:avLst/>
              <a:gdLst/>
              <a:ahLst/>
              <a:cxnLst/>
              <a:rect l="0" t="0" r="0" b="0"/>
              <a:pathLst>
                <a:path w="337835" h="153939">
                  <a:moveTo>
                    <a:pt x="0" y="0"/>
                  </a:moveTo>
                  <a:lnTo>
                    <a:pt x="337835" y="0"/>
                  </a:lnTo>
                  <a:lnTo>
                    <a:pt x="337835" y="153939"/>
                  </a:lnTo>
                  <a:lnTo>
                    <a:pt x="0" y="153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6435" cap="flat">
              <a:noFill/>
              <a:miter lim="800000"/>
            </a:ln>
          </p:spPr>
          <p:txBody>
            <a:bodyPr/>
            <a:lstStyle/>
            <a:p>
              <a:r>
                <a:rPr lang="en-GB" sz="1050" dirty="0" smtClean="0"/>
                <a:t>OPI</a:t>
              </a:r>
              <a:endParaRPr lang="en-GB" sz="1050" dirty="0"/>
            </a:p>
          </p:txBody>
        </p:sp>
        <p:sp>
          <p:nvSpPr>
            <p:cNvPr id="190" name="Text 5184"/>
            <p:cNvSpPr txBox="1"/>
            <p:nvPr/>
          </p:nvSpPr>
          <p:spPr>
            <a:xfrm>
              <a:off x="4666923" y="6330165"/>
              <a:ext cx="717898" cy="76363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MCR operator</a:t>
              </a:r>
              <a:endParaRPr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1" name="Can 200"/>
          <p:cNvSpPr/>
          <p:nvPr/>
        </p:nvSpPr>
        <p:spPr>
          <a:xfrm rot="5400000">
            <a:off x="4573871" y="2500759"/>
            <a:ext cx="189050" cy="3007879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2" name="Elbow Connector 201"/>
          <p:cNvCxnSpPr/>
          <p:nvPr/>
        </p:nvCxnSpPr>
        <p:spPr>
          <a:xfrm>
            <a:off x="2364668" y="3115174"/>
            <a:ext cx="1466540" cy="794998"/>
          </a:xfrm>
          <a:prstGeom prst="bentConnector3">
            <a:avLst>
              <a:gd name="adj1" fmla="val 98428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2377627" y="4004699"/>
            <a:ext cx="786830" cy="112668"/>
          </a:xfrm>
          <a:prstGeom prst="bentConnector3">
            <a:avLst>
              <a:gd name="adj1" fmla="val 83981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4319278" y="3871145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</a:rPr>
              <a:t>pvAccess</a:t>
            </a:r>
            <a:r>
              <a:rPr lang="en-GB" sz="1000" dirty="0" smtClean="0">
                <a:solidFill>
                  <a:schemeClr val="bg1"/>
                </a:solidFill>
              </a:rPr>
              <a:t> network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2940041" y="1930444"/>
            <a:ext cx="916920" cy="57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EPICS Archive</a:t>
            </a:r>
          </a:p>
          <a:p>
            <a:pPr algn="ctr"/>
            <a:r>
              <a:rPr lang="en-GB" sz="1000" dirty="0" smtClean="0"/>
              <a:t>Storage</a:t>
            </a:r>
            <a:endParaRPr lang="en-GB" sz="1000" dirty="0"/>
          </a:p>
        </p:txBody>
      </p:sp>
      <p:cxnSp>
        <p:nvCxnSpPr>
          <p:cNvPr id="206" name="Straight Connector 205"/>
          <p:cNvCxnSpPr/>
          <p:nvPr/>
        </p:nvCxnSpPr>
        <p:spPr>
          <a:xfrm>
            <a:off x="3372241" y="2505573"/>
            <a:ext cx="0" cy="1405396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3912550" y="1930444"/>
            <a:ext cx="933801" cy="575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GB" sz="1000" dirty="0" smtClean="0"/>
              <a:t>Control System Web application</a:t>
            </a:r>
          </a:p>
          <a:p>
            <a:pPr algn="ctr">
              <a:lnSpc>
                <a:spcPct val="80000"/>
              </a:lnSpc>
            </a:pPr>
            <a:r>
              <a:rPr lang="en-GB" sz="1000" dirty="0" smtClean="0"/>
              <a:t>services</a:t>
            </a:r>
          </a:p>
          <a:p>
            <a:pPr algn="ctr">
              <a:lnSpc>
                <a:spcPct val="80000"/>
              </a:lnSpc>
            </a:pPr>
            <a:endParaRPr lang="en-GB" sz="1000" dirty="0"/>
          </a:p>
        </p:txBody>
      </p:sp>
      <p:sp>
        <p:nvSpPr>
          <p:cNvPr id="208" name="Rectangle 207"/>
          <p:cNvSpPr/>
          <p:nvPr/>
        </p:nvSpPr>
        <p:spPr>
          <a:xfrm>
            <a:off x="3912840" y="4707671"/>
            <a:ext cx="578859" cy="48304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EPICS IOC</a:t>
            </a:r>
            <a:endParaRPr lang="en-GB" sz="1100" dirty="0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4201413" y="4099223"/>
            <a:ext cx="0" cy="608448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4537768" y="4707671"/>
            <a:ext cx="578859" cy="48304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EPICS IOC</a:t>
            </a:r>
            <a:endParaRPr lang="en-GB" sz="1100" dirty="0"/>
          </a:p>
        </p:txBody>
      </p:sp>
      <p:sp>
        <p:nvSpPr>
          <p:cNvPr id="211" name="Rectangle 210"/>
          <p:cNvSpPr/>
          <p:nvPr/>
        </p:nvSpPr>
        <p:spPr>
          <a:xfrm>
            <a:off x="5696663" y="4710278"/>
            <a:ext cx="578859" cy="48304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EPICS IOC</a:t>
            </a:r>
            <a:endParaRPr lang="en-GB" sz="1100" dirty="0"/>
          </a:p>
        </p:txBody>
      </p:sp>
      <p:sp>
        <p:nvSpPr>
          <p:cNvPr id="212" name="Rectangle 211"/>
          <p:cNvSpPr/>
          <p:nvPr/>
        </p:nvSpPr>
        <p:spPr>
          <a:xfrm>
            <a:off x="3600783" y="5669688"/>
            <a:ext cx="810440" cy="2648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Controllers</a:t>
            </a:r>
            <a:endParaRPr lang="en-GB" sz="1000" dirty="0"/>
          </a:p>
        </p:txBody>
      </p:sp>
      <p:sp>
        <p:nvSpPr>
          <p:cNvPr id="213" name="Rectangle 212"/>
          <p:cNvSpPr/>
          <p:nvPr/>
        </p:nvSpPr>
        <p:spPr>
          <a:xfrm>
            <a:off x="4491699" y="5669688"/>
            <a:ext cx="670184" cy="2648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Power Supply</a:t>
            </a:r>
            <a:endParaRPr lang="en-GB" sz="1000" dirty="0"/>
          </a:p>
        </p:txBody>
      </p:sp>
      <p:cxnSp>
        <p:nvCxnSpPr>
          <p:cNvPr id="214" name="Straight Connector 213"/>
          <p:cNvCxnSpPr/>
          <p:nvPr/>
        </p:nvCxnSpPr>
        <p:spPr>
          <a:xfrm>
            <a:off x="4827198" y="5190717"/>
            <a:ext cx="5501" cy="478971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208628" y="5190717"/>
            <a:ext cx="5501" cy="478971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4826341" y="5934574"/>
            <a:ext cx="450" cy="399172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>
            <a:off x="5243624" y="5669688"/>
            <a:ext cx="777515" cy="2648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Sensors</a:t>
            </a:r>
            <a:endParaRPr lang="en-GB" sz="1000" dirty="0"/>
          </a:p>
        </p:txBody>
      </p:sp>
      <p:cxnSp>
        <p:nvCxnSpPr>
          <p:cNvPr id="218" name="Straight Connector 217"/>
          <p:cNvCxnSpPr/>
          <p:nvPr/>
        </p:nvCxnSpPr>
        <p:spPr>
          <a:xfrm>
            <a:off x="5869347" y="5190717"/>
            <a:ext cx="5501" cy="478971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5806992" y="1920167"/>
            <a:ext cx="935403" cy="585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GB" sz="1000" dirty="0" smtClean="0"/>
              <a:t>EPICS configuration services</a:t>
            </a:r>
          </a:p>
          <a:p>
            <a:pPr algn="ctr">
              <a:lnSpc>
                <a:spcPct val="80000"/>
              </a:lnSpc>
            </a:pPr>
            <a:endParaRPr lang="en-GB" sz="1000" dirty="0"/>
          </a:p>
        </p:txBody>
      </p:sp>
      <p:sp>
        <p:nvSpPr>
          <p:cNvPr id="220" name="Rectangle 219"/>
          <p:cNvSpPr/>
          <p:nvPr/>
        </p:nvSpPr>
        <p:spPr>
          <a:xfrm>
            <a:off x="6090828" y="5669688"/>
            <a:ext cx="957088" cy="26488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PLC</a:t>
            </a:r>
            <a:endParaRPr lang="en-GB" sz="1000" dirty="0"/>
          </a:p>
        </p:txBody>
      </p:sp>
      <p:sp>
        <p:nvSpPr>
          <p:cNvPr id="221" name="Can 220"/>
          <p:cNvSpPr/>
          <p:nvPr/>
        </p:nvSpPr>
        <p:spPr>
          <a:xfrm rot="5400000">
            <a:off x="4028742" y="2671975"/>
            <a:ext cx="225506" cy="1954077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Can 221"/>
          <p:cNvSpPr/>
          <p:nvPr/>
        </p:nvSpPr>
        <p:spPr>
          <a:xfrm rot="5400000">
            <a:off x="6672270" y="2051301"/>
            <a:ext cx="250036" cy="2345497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TextBox 222"/>
          <p:cNvSpPr txBox="1"/>
          <p:nvPr/>
        </p:nvSpPr>
        <p:spPr>
          <a:xfrm>
            <a:off x="3153672" y="3527187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Computer infrastructure network</a:t>
            </a:r>
            <a:endParaRPr lang="en-GB" sz="1000" dirty="0"/>
          </a:p>
        </p:txBody>
      </p:sp>
      <p:sp>
        <p:nvSpPr>
          <p:cNvPr id="224" name="TextBox 223"/>
          <p:cNvSpPr txBox="1"/>
          <p:nvPr/>
        </p:nvSpPr>
        <p:spPr>
          <a:xfrm>
            <a:off x="5659769" y="3099032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Computer infrastructure network</a:t>
            </a:r>
            <a:endParaRPr lang="en-GB" sz="1000" dirty="0"/>
          </a:p>
        </p:txBody>
      </p:sp>
      <p:sp>
        <p:nvSpPr>
          <p:cNvPr id="225" name="Rectangle 224"/>
          <p:cNvSpPr/>
          <p:nvPr/>
        </p:nvSpPr>
        <p:spPr>
          <a:xfrm>
            <a:off x="6804785" y="1920166"/>
            <a:ext cx="769258" cy="5854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sz="1000" dirty="0" smtClean="0"/>
              <a:t>Diagnostics</a:t>
            </a:r>
          </a:p>
          <a:p>
            <a:pPr algn="ctr">
              <a:lnSpc>
                <a:spcPct val="80000"/>
              </a:lnSpc>
            </a:pPr>
            <a:endParaRPr lang="en-GB" sz="1000" dirty="0"/>
          </a:p>
        </p:txBody>
      </p:sp>
      <p:sp>
        <p:nvSpPr>
          <p:cNvPr id="226" name="Can 225"/>
          <p:cNvSpPr/>
          <p:nvPr/>
        </p:nvSpPr>
        <p:spPr>
          <a:xfrm rot="5400000">
            <a:off x="7051894" y="1681287"/>
            <a:ext cx="233765" cy="229527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7" name="Elbow Connector 226"/>
          <p:cNvCxnSpPr/>
          <p:nvPr/>
        </p:nvCxnSpPr>
        <p:spPr>
          <a:xfrm flipV="1">
            <a:off x="7047916" y="2965745"/>
            <a:ext cx="1102546" cy="2836386"/>
          </a:xfrm>
          <a:prstGeom prst="bentConnector2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6362828" y="2703968"/>
            <a:ext cx="1300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Diagnostics network</a:t>
            </a:r>
            <a:endParaRPr lang="en-GB" sz="1050" dirty="0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7301926" y="3349069"/>
            <a:ext cx="0" cy="1580237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6275522" y="4929306"/>
            <a:ext cx="1026404" cy="0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6944511" y="3354763"/>
            <a:ext cx="0" cy="934092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4960395" y="4437725"/>
            <a:ext cx="2167359" cy="3740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4411223" y="4288855"/>
            <a:ext cx="2533288" cy="1858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4426190" y="4288855"/>
            <a:ext cx="0" cy="406898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960395" y="4428765"/>
            <a:ext cx="0" cy="285908"/>
          </a:xfrm>
          <a:prstGeom prst="line">
            <a:avLst/>
          </a:prstGeom>
          <a:ln w="28575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4366029" y="1592733"/>
            <a:ext cx="4769" cy="327433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an 236"/>
          <p:cNvSpPr/>
          <p:nvPr/>
        </p:nvSpPr>
        <p:spPr>
          <a:xfrm rot="5400000">
            <a:off x="5494413" y="165499"/>
            <a:ext cx="189051" cy="2806191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200" dirty="0" smtClean="0"/>
              <a:t>GPN</a:t>
            </a:r>
            <a:endParaRPr lang="en-GB" sz="1200" dirty="0"/>
          </a:p>
        </p:txBody>
      </p:sp>
      <p:cxnSp>
        <p:nvCxnSpPr>
          <p:cNvPr id="238" name="Straight Connector 237"/>
          <p:cNvCxnSpPr/>
          <p:nvPr/>
        </p:nvCxnSpPr>
        <p:spPr>
          <a:xfrm>
            <a:off x="4632818" y="989608"/>
            <a:ext cx="4768" cy="484461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4632818" y="989608"/>
            <a:ext cx="698124" cy="0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/>
          <p:cNvGrpSpPr/>
          <p:nvPr/>
        </p:nvGrpSpPr>
        <p:grpSpPr>
          <a:xfrm>
            <a:off x="4842472" y="623170"/>
            <a:ext cx="1357086" cy="644811"/>
            <a:chOff x="4387688" y="5761717"/>
            <a:chExt cx="1357086" cy="644811"/>
          </a:xfrm>
        </p:grpSpPr>
        <p:grpSp>
          <p:nvGrpSpPr>
            <p:cNvPr id="241" name="Group 240"/>
            <p:cNvGrpSpPr/>
            <p:nvPr/>
          </p:nvGrpSpPr>
          <p:grpSpPr>
            <a:xfrm>
              <a:off x="4964273" y="5761717"/>
              <a:ext cx="205592" cy="266309"/>
              <a:chOff x="4964273" y="5761717"/>
              <a:chExt cx="205592" cy="266309"/>
            </a:xfrm>
          </p:grpSpPr>
          <p:sp>
            <p:nvSpPr>
              <p:cNvPr id="252" name="Freeform 251"/>
              <p:cNvSpPr/>
              <p:nvPr/>
            </p:nvSpPr>
            <p:spPr>
              <a:xfrm>
                <a:off x="5103283" y="5884152"/>
                <a:ext cx="66473" cy="97695"/>
              </a:xfrm>
              <a:custGeom>
                <a:avLst/>
                <a:gdLst/>
                <a:ahLst/>
                <a:cxnLst/>
                <a:rect l="0" t="0" r="0" b="0"/>
                <a:pathLst>
                  <a:path w="66473" h="97695">
                    <a:moveTo>
                      <a:pt x="0" y="-190"/>
                    </a:moveTo>
                    <a:cubicBezTo>
                      <a:pt x="0" y="-190"/>
                      <a:pt x="44072" y="3557"/>
                      <a:pt x="60214" y="33802"/>
                    </a:cubicBezTo>
                    <a:cubicBezTo>
                      <a:pt x="71816" y="55537"/>
                      <a:pt x="64826" y="67109"/>
                      <a:pt x="60214" y="76787"/>
                    </a:cubicBezTo>
                    <a:cubicBezTo>
                      <a:pt x="53637" y="90093"/>
                      <a:pt x="43932" y="97695"/>
                      <a:pt x="43932" y="97695"/>
                    </a:cubicBezTo>
                    <a:lnTo>
                      <a:pt x="23299" y="45914"/>
                    </a:lnTo>
                    <a:lnTo>
                      <a:pt x="0" y="-190"/>
                    </a:ln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253" name="Freeform 252"/>
              <p:cNvSpPr/>
              <p:nvPr/>
            </p:nvSpPr>
            <p:spPr>
              <a:xfrm>
                <a:off x="4990868" y="5869755"/>
                <a:ext cx="159114" cy="158484"/>
              </a:xfrm>
              <a:custGeom>
                <a:avLst/>
                <a:gdLst/>
                <a:ahLst/>
                <a:cxnLst/>
                <a:rect l="0" t="0" r="0" b="0"/>
                <a:pathLst>
                  <a:path w="159114" h="158484">
                    <a:moveTo>
                      <a:pt x="-339" y="125642"/>
                    </a:moveTo>
                    <a:cubicBezTo>
                      <a:pt x="-339" y="125642"/>
                      <a:pt x="13497" y="155887"/>
                      <a:pt x="73453" y="158306"/>
                    </a:cubicBezTo>
                    <a:cubicBezTo>
                      <a:pt x="149551" y="157096"/>
                      <a:pt x="158775" y="130481"/>
                      <a:pt x="158775" y="130481"/>
                    </a:cubicBezTo>
                    <a:cubicBezTo>
                      <a:pt x="158775" y="130481"/>
                      <a:pt x="149027" y="-745"/>
                      <a:pt x="74864" y="0"/>
                    </a:cubicBezTo>
                    <a:cubicBezTo>
                      <a:pt x="0" y="464"/>
                      <a:pt x="-339" y="125642"/>
                      <a:pt x="-339" y="12564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254" name="Freeform 253"/>
              <p:cNvSpPr/>
              <p:nvPr/>
            </p:nvSpPr>
            <p:spPr>
              <a:xfrm>
                <a:off x="5015698" y="5761949"/>
                <a:ext cx="106278" cy="111513"/>
              </a:xfrm>
              <a:custGeom>
                <a:avLst/>
                <a:gdLst/>
                <a:ahLst/>
                <a:cxnLst/>
                <a:rect l="0" t="0" r="0" b="0"/>
                <a:pathLst>
                  <a:path w="106278" h="111513">
                    <a:moveTo>
                      <a:pt x="53023" y="0"/>
                    </a:moveTo>
                    <a:cubicBezTo>
                      <a:pt x="23197" y="0"/>
                      <a:pt x="270" y="24873"/>
                      <a:pt x="129" y="55867"/>
                    </a:cubicBezTo>
                    <a:cubicBezTo>
                      <a:pt x="0" y="86860"/>
                      <a:pt x="23692" y="111513"/>
                      <a:pt x="53023" y="111513"/>
                    </a:cubicBezTo>
                    <a:cubicBezTo>
                      <a:pt x="82355" y="111513"/>
                      <a:pt x="106278" y="86860"/>
                      <a:pt x="106278" y="55810"/>
                    </a:cubicBezTo>
                    <a:cubicBezTo>
                      <a:pt x="106278" y="24760"/>
                      <a:pt x="82849" y="0"/>
                      <a:pt x="5302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255" name="Freeform 254"/>
              <p:cNvSpPr/>
              <p:nvPr/>
            </p:nvSpPr>
            <p:spPr>
              <a:xfrm flipH="1">
                <a:off x="4964183" y="5885647"/>
                <a:ext cx="62484" cy="99893"/>
              </a:xfrm>
              <a:custGeom>
                <a:avLst/>
                <a:gdLst/>
                <a:ahLst/>
                <a:cxnLst/>
                <a:rect l="0" t="0" r="0" b="0"/>
                <a:pathLst>
                  <a:path w="62484" h="99893">
                    <a:moveTo>
                      <a:pt x="214" y="-123"/>
                    </a:moveTo>
                    <a:cubicBezTo>
                      <a:pt x="214" y="-123"/>
                      <a:pt x="34461" y="4954"/>
                      <a:pt x="55302" y="38821"/>
                    </a:cubicBezTo>
                    <a:cubicBezTo>
                      <a:pt x="67863" y="62357"/>
                      <a:pt x="61921" y="78650"/>
                      <a:pt x="52697" y="90274"/>
                    </a:cubicBezTo>
                    <a:cubicBezTo>
                      <a:pt x="40014" y="102845"/>
                      <a:pt x="36414" y="99392"/>
                      <a:pt x="36414" y="99392"/>
                    </a:cubicBezTo>
                    <a:cubicBezTo>
                      <a:pt x="36414" y="99392"/>
                      <a:pt x="33824" y="86236"/>
                      <a:pt x="31855" y="72769"/>
                    </a:cubicBezTo>
                    <a:cubicBezTo>
                      <a:pt x="30644" y="64481"/>
                      <a:pt x="32794" y="56075"/>
                      <a:pt x="26645" y="50545"/>
                    </a:cubicBezTo>
                    <a:cubicBezTo>
                      <a:pt x="10503" y="36027"/>
                      <a:pt x="214" y="-123"/>
                      <a:pt x="214" y="-12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3B608D"/>
                  </a:gs>
                  <a:gs pos="0">
                    <a:srgbClr val="B5D5FB"/>
                  </a:gs>
                </a:gsLst>
                <a:path path="circle">
                  <a:fillToRect l="50000" t="50000" r="50000" b="50000"/>
                </a:path>
              </a:gradFill>
              <a:ln w="5429" cap="flat">
                <a:solidFill>
                  <a:srgbClr val="0F243E"/>
                </a:solidFill>
                <a:miter lim="800000"/>
              </a:ln>
            </p:spPr>
          </p:sp>
          <p:sp>
            <p:nvSpPr>
              <p:cNvPr id="256" name="Freeform 255"/>
              <p:cNvSpPr/>
              <p:nvPr/>
            </p:nvSpPr>
            <p:spPr>
              <a:xfrm>
                <a:off x="5067109" y="5763341"/>
                <a:ext cx="41001" cy="26866"/>
              </a:xfrm>
              <a:custGeom>
                <a:avLst/>
                <a:gdLst/>
                <a:ahLst/>
                <a:cxnLst/>
                <a:rect l="0" t="0" r="0" b="0"/>
                <a:pathLst>
                  <a:path w="41001" h="26866">
                    <a:moveTo>
                      <a:pt x="0" y="5465"/>
                    </a:moveTo>
                    <a:cubicBezTo>
                      <a:pt x="0" y="5465"/>
                      <a:pt x="24320" y="-6816"/>
                      <a:pt x="37771" y="5465"/>
                    </a:cubicBezTo>
                    <a:cubicBezTo>
                      <a:pt x="45261" y="12304"/>
                      <a:pt x="38571" y="26958"/>
                      <a:pt x="31258" y="26958"/>
                    </a:cubicBezTo>
                    <a:cubicBezTo>
                      <a:pt x="24257" y="26958"/>
                      <a:pt x="22593" y="17795"/>
                      <a:pt x="18232" y="13932"/>
                    </a:cubicBezTo>
                    <a:cubicBezTo>
                      <a:pt x="12533" y="8885"/>
                      <a:pt x="0" y="5465"/>
                      <a:pt x="0" y="546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3" cap="flat">
                <a:noFill/>
                <a:miter lim="800000"/>
              </a:ln>
            </p:spPr>
          </p:sp>
          <p:sp>
            <p:nvSpPr>
              <p:cNvPr id="257" name="Freeform 256"/>
              <p:cNvSpPr/>
              <p:nvPr/>
            </p:nvSpPr>
            <p:spPr>
              <a:xfrm>
                <a:off x="5025088" y="5763194"/>
                <a:ext cx="41917" cy="29919"/>
              </a:xfrm>
              <a:custGeom>
                <a:avLst/>
                <a:gdLst/>
                <a:ahLst/>
                <a:cxnLst/>
                <a:rect l="0" t="0" r="0" b="0"/>
                <a:pathLst>
                  <a:path w="41917" h="29919">
                    <a:moveTo>
                      <a:pt x="42018" y="5618"/>
                    </a:moveTo>
                    <a:cubicBezTo>
                      <a:pt x="42018" y="5617"/>
                      <a:pt x="25736" y="10991"/>
                      <a:pt x="21177" y="16690"/>
                    </a:cubicBezTo>
                    <a:cubicBezTo>
                      <a:pt x="17227" y="21627"/>
                      <a:pt x="16943" y="28576"/>
                      <a:pt x="12059" y="29715"/>
                    </a:cubicBezTo>
                    <a:cubicBezTo>
                      <a:pt x="5279" y="31297"/>
                      <a:pt x="-4549" y="14898"/>
                      <a:pt x="2289" y="6920"/>
                    </a:cubicBezTo>
                    <a:cubicBezTo>
                      <a:pt x="14938" y="-7836"/>
                      <a:pt x="42018" y="5618"/>
                      <a:pt x="42018" y="561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3" cap="flat">
                <a:noFill/>
                <a:miter lim="800000"/>
              </a:ln>
            </p:spPr>
          </p:sp>
          <p:sp>
            <p:nvSpPr>
              <p:cNvPr id="258" name="Freeform 257"/>
              <p:cNvSpPr/>
              <p:nvPr/>
            </p:nvSpPr>
            <p:spPr>
              <a:xfrm>
                <a:off x="5035185" y="5846119"/>
                <a:ext cx="64999" cy="18564"/>
              </a:xfrm>
              <a:custGeom>
                <a:avLst/>
                <a:gdLst/>
                <a:ahLst/>
                <a:cxnLst/>
                <a:rect l="0" t="0" r="0" b="0"/>
                <a:pathLst>
                  <a:path w="64999" h="18564">
                    <a:moveTo>
                      <a:pt x="64578" y="0"/>
                    </a:moveTo>
                    <a:cubicBezTo>
                      <a:pt x="62380" y="1668"/>
                      <a:pt x="60090" y="6889"/>
                      <a:pt x="57159" y="6889"/>
                    </a:cubicBezTo>
                    <a:cubicBezTo>
                      <a:pt x="54228" y="6889"/>
                      <a:pt x="49191" y="1668"/>
                      <a:pt x="44795" y="1668"/>
                    </a:cubicBezTo>
                    <a:cubicBezTo>
                      <a:pt x="40398" y="1668"/>
                      <a:pt x="33128" y="10059"/>
                      <a:pt x="33128" y="10059"/>
                    </a:cubicBezTo>
                    <a:cubicBezTo>
                      <a:pt x="33128" y="10059"/>
                      <a:pt x="28015" y="2309"/>
                      <a:pt x="22479" y="2309"/>
                    </a:cubicBezTo>
                    <a:cubicBezTo>
                      <a:pt x="16943" y="2309"/>
                      <a:pt x="15487" y="5515"/>
                      <a:pt x="9625" y="5515"/>
                    </a:cubicBezTo>
                    <a:cubicBezTo>
                      <a:pt x="3764" y="5515"/>
                      <a:pt x="3374" y="670"/>
                      <a:pt x="0" y="844"/>
                    </a:cubicBezTo>
                    <a:cubicBezTo>
                      <a:pt x="-551" y="14857"/>
                      <a:pt x="13706" y="18094"/>
                      <a:pt x="19242" y="18154"/>
                    </a:cubicBezTo>
                    <a:cubicBezTo>
                      <a:pt x="25632" y="18204"/>
                      <a:pt x="33255" y="12384"/>
                      <a:pt x="33255" y="12384"/>
                    </a:cubicBezTo>
                    <a:cubicBezTo>
                      <a:pt x="33255" y="12384"/>
                      <a:pt x="40399" y="19784"/>
                      <a:pt x="48856" y="18429"/>
                    </a:cubicBezTo>
                    <a:cubicBezTo>
                      <a:pt x="56534" y="17182"/>
                      <a:pt x="67326" y="12109"/>
                      <a:pt x="64578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595959"/>
                  </a:gs>
                </a:gsLst>
                <a:path path="circle">
                  <a:fillToRect l="50000" t="50000" r="50000" b="50000"/>
                </a:path>
              </a:gradFill>
              <a:ln w="283" cap="flat">
                <a:noFill/>
                <a:miter lim="800000"/>
              </a:ln>
            </p:spPr>
          </p:sp>
          <p:sp>
            <p:nvSpPr>
              <p:cNvPr id="259" name="Freeform 258"/>
              <p:cNvSpPr/>
              <p:nvPr/>
            </p:nvSpPr>
            <p:spPr>
              <a:xfrm>
                <a:off x="5031896" y="5766407"/>
                <a:ext cx="23904" cy="9634"/>
              </a:xfrm>
              <a:custGeom>
                <a:avLst/>
                <a:gdLst/>
                <a:ahLst/>
                <a:cxnLst/>
                <a:rect l="0" t="0" r="0" b="0"/>
                <a:pathLst>
                  <a:path w="23904" h="9634">
                    <a:moveTo>
                      <a:pt x="0" y="9667"/>
                    </a:moveTo>
                    <a:cubicBezTo>
                      <a:pt x="0" y="9667"/>
                      <a:pt x="0" y="1698"/>
                      <a:pt x="4671" y="325"/>
                    </a:cubicBezTo>
                    <a:cubicBezTo>
                      <a:pt x="9342" y="-1049"/>
                      <a:pt x="23904" y="2523"/>
                      <a:pt x="23904" y="2523"/>
                    </a:cubicBezTo>
                    <a:cubicBezTo>
                      <a:pt x="23904" y="2523"/>
                      <a:pt x="14562" y="2248"/>
                      <a:pt x="10029" y="3484"/>
                    </a:cubicBezTo>
                    <a:cubicBezTo>
                      <a:pt x="5495" y="4721"/>
                      <a:pt x="0" y="9667"/>
                      <a:pt x="0" y="966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2F2F2"/>
                  </a:gs>
                  <a:gs pos="0">
                    <a:srgbClr val="BFBF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3" cap="flat">
                <a:noFill/>
                <a:miter lim="800000"/>
              </a:ln>
            </p:spPr>
          </p:sp>
          <p:sp>
            <p:nvSpPr>
              <p:cNvPr id="260" name="Freeform 259"/>
              <p:cNvSpPr/>
              <p:nvPr/>
            </p:nvSpPr>
            <p:spPr>
              <a:xfrm>
                <a:off x="5077779" y="5766031"/>
                <a:ext cx="20745" cy="9033"/>
              </a:xfrm>
              <a:custGeom>
                <a:avLst/>
                <a:gdLst/>
                <a:ahLst/>
                <a:cxnLst/>
                <a:rect l="0" t="0" r="0" b="0"/>
                <a:pathLst>
                  <a:path w="20745" h="9033">
                    <a:moveTo>
                      <a:pt x="0" y="2626"/>
                    </a:moveTo>
                    <a:cubicBezTo>
                      <a:pt x="-550" y="2626"/>
                      <a:pt x="15387" y="-2320"/>
                      <a:pt x="18684" y="1252"/>
                    </a:cubicBezTo>
                    <a:cubicBezTo>
                      <a:pt x="21981" y="4824"/>
                      <a:pt x="20333" y="8947"/>
                      <a:pt x="20333" y="8947"/>
                    </a:cubicBezTo>
                    <a:cubicBezTo>
                      <a:pt x="20333" y="8947"/>
                      <a:pt x="19233" y="6473"/>
                      <a:pt x="14562" y="5374"/>
                    </a:cubicBezTo>
                    <a:cubicBezTo>
                      <a:pt x="9891" y="4275"/>
                      <a:pt x="0" y="2626"/>
                      <a:pt x="0" y="262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2F2F2"/>
                  </a:gs>
                  <a:gs pos="0">
                    <a:srgbClr val="BFBF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3" cap="flat">
                <a:noFill/>
                <a:miter lim="800000"/>
              </a:ln>
            </p:spPr>
          </p:sp>
          <p:sp>
            <p:nvSpPr>
              <p:cNvPr id="261" name="Freeform 260"/>
              <p:cNvSpPr/>
              <p:nvPr/>
            </p:nvSpPr>
            <p:spPr>
              <a:xfrm>
                <a:off x="5041707" y="5882785"/>
                <a:ext cx="50150" cy="29308"/>
              </a:xfrm>
              <a:custGeom>
                <a:avLst/>
                <a:gdLst/>
                <a:ahLst/>
                <a:cxnLst/>
                <a:rect l="0" t="0" r="0" b="0"/>
                <a:pathLst>
                  <a:path w="50150" h="29308">
                    <a:moveTo>
                      <a:pt x="1302" y="0"/>
                    </a:moveTo>
                    <a:lnTo>
                      <a:pt x="25400" y="13026"/>
                    </a:lnTo>
                    <a:cubicBezTo>
                      <a:pt x="25400" y="13026"/>
                      <a:pt x="50150" y="651"/>
                      <a:pt x="50150" y="651"/>
                    </a:cubicBezTo>
                    <a:cubicBezTo>
                      <a:pt x="50150" y="651"/>
                      <a:pt x="50150" y="29308"/>
                      <a:pt x="50150" y="29308"/>
                    </a:cubicBezTo>
                    <a:lnTo>
                      <a:pt x="26703" y="14329"/>
                    </a:lnTo>
                    <a:lnTo>
                      <a:pt x="0" y="28006"/>
                    </a:ln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B97034"/>
              </a:solidFill>
              <a:ln w="6435" cap="flat">
                <a:solidFill>
                  <a:srgbClr val="0F243E"/>
                </a:solidFill>
                <a:miter lim="800000"/>
              </a:ln>
            </p:spPr>
          </p:sp>
        </p:grpSp>
        <p:sp>
          <p:nvSpPr>
            <p:cNvPr id="242" name="Freeform 241"/>
            <p:cNvSpPr/>
            <p:nvPr/>
          </p:nvSpPr>
          <p:spPr>
            <a:xfrm>
              <a:off x="4813089" y="6000633"/>
              <a:ext cx="423135" cy="203866"/>
            </a:xfrm>
            <a:custGeom>
              <a:avLst/>
              <a:gdLst/>
              <a:ahLst/>
              <a:cxnLst/>
              <a:rect l="0" t="0" r="0" b="0"/>
              <a:pathLst>
                <a:path w="423135" h="203866">
                  <a:moveTo>
                    <a:pt x="0" y="1812"/>
                  </a:moveTo>
                  <a:lnTo>
                    <a:pt x="423135" y="0"/>
                  </a:lnTo>
                  <a:lnTo>
                    <a:pt x="423135" y="17215"/>
                  </a:lnTo>
                  <a:lnTo>
                    <a:pt x="411355" y="17215"/>
                  </a:lnTo>
                  <a:lnTo>
                    <a:pt x="411355" y="203866"/>
                  </a:lnTo>
                  <a:lnTo>
                    <a:pt x="18121" y="202054"/>
                  </a:lnTo>
                  <a:lnTo>
                    <a:pt x="18121" y="17215"/>
                  </a:lnTo>
                  <a:lnTo>
                    <a:pt x="0" y="17215"/>
                  </a:lnTo>
                  <a:lnTo>
                    <a:pt x="0" y="181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A6BED0"/>
                </a:gs>
              </a:gsLst>
              <a:lin ang="5400000" scaled="0"/>
            </a:gra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243" name="Freeform 242"/>
            <p:cNvSpPr/>
            <p:nvPr/>
          </p:nvSpPr>
          <p:spPr>
            <a:xfrm>
              <a:off x="4849155" y="5828797"/>
              <a:ext cx="142324" cy="125480"/>
            </a:xfrm>
            <a:custGeom>
              <a:avLst/>
              <a:gdLst/>
              <a:ahLst/>
              <a:cxnLst/>
              <a:rect l="0" t="0" r="0" b="0"/>
              <a:pathLst>
                <a:path w="142324" h="125480">
                  <a:moveTo>
                    <a:pt x="0" y="0"/>
                  </a:moveTo>
                  <a:lnTo>
                    <a:pt x="142324" y="0"/>
                  </a:lnTo>
                  <a:lnTo>
                    <a:pt x="142324" y="125480"/>
                  </a:lnTo>
                  <a:lnTo>
                    <a:pt x="0" y="125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244" name="Freeform 243"/>
            <p:cNvSpPr/>
            <p:nvPr/>
          </p:nvSpPr>
          <p:spPr>
            <a:xfrm>
              <a:off x="4876157" y="5949600"/>
              <a:ext cx="88678" cy="15634"/>
            </a:xfrm>
            <a:custGeom>
              <a:avLst/>
              <a:gdLst/>
              <a:ahLst/>
              <a:cxnLst/>
              <a:rect l="0" t="0" r="0" b="0"/>
              <a:pathLst>
                <a:path w="88678" h="15634">
                  <a:moveTo>
                    <a:pt x="0" y="0"/>
                  </a:moveTo>
                  <a:lnTo>
                    <a:pt x="88678" y="0"/>
                  </a:lnTo>
                  <a:lnTo>
                    <a:pt x="88678" y="15634"/>
                  </a:lnTo>
                  <a:lnTo>
                    <a:pt x="0" y="15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245" name="Freeform 244"/>
            <p:cNvSpPr/>
            <p:nvPr/>
          </p:nvSpPr>
          <p:spPr>
            <a:xfrm>
              <a:off x="4830325" y="5964099"/>
              <a:ext cx="179878" cy="40909"/>
            </a:xfrm>
            <a:custGeom>
              <a:avLst/>
              <a:gdLst/>
              <a:ahLst/>
              <a:cxnLst/>
              <a:rect l="0" t="0" r="0" b="0"/>
              <a:pathLst>
                <a:path w="179878" h="40909">
                  <a:moveTo>
                    <a:pt x="0" y="0"/>
                  </a:moveTo>
                  <a:lnTo>
                    <a:pt x="179878" y="0"/>
                  </a:lnTo>
                  <a:lnTo>
                    <a:pt x="179878" y="40909"/>
                  </a:lnTo>
                  <a:lnTo>
                    <a:pt x="0" y="40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246" name="Freeform 245"/>
            <p:cNvSpPr/>
            <p:nvPr/>
          </p:nvSpPr>
          <p:spPr>
            <a:xfrm>
              <a:off x="4843779" y="6013551"/>
              <a:ext cx="362550" cy="180033"/>
            </a:xfrm>
            <a:custGeom>
              <a:avLst/>
              <a:gdLst/>
              <a:ahLst/>
              <a:cxnLst/>
              <a:rect l="0" t="0" r="0" b="0"/>
              <a:pathLst>
                <a:path w="362550" h="180033">
                  <a:moveTo>
                    <a:pt x="0" y="0"/>
                  </a:moveTo>
                  <a:lnTo>
                    <a:pt x="362550" y="0"/>
                  </a:lnTo>
                  <a:lnTo>
                    <a:pt x="362550" y="180033"/>
                  </a:lnTo>
                  <a:lnTo>
                    <a:pt x="0" y="180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435" cap="flat">
              <a:noFill/>
              <a:miter lim="800000"/>
            </a:ln>
          </p:spPr>
        </p:sp>
        <p:sp>
          <p:nvSpPr>
            <p:cNvPr id="247" name="Freeform 246"/>
            <p:cNvSpPr/>
            <p:nvPr/>
          </p:nvSpPr>
          <p:spPr>
            <a:xfrm>
              <a:off x="5118162" y="5940827"/>
              <a:ext cx="105103" cy="30297"/>
            </a:xfrm>
            <a:custGeom>
              <a:avLst/>
              <a:gdLst/>
              <a:ahLst/>
              <a:cxnLst/>
              <a:rect l="0" t="0" r="0" b="0"/>
              <a:pathLst>
                <a:path w="105103" h="30297">
                  <a:moveTo>
                    <a:pt x="9332" y="0"/>
                  </a:moveTo>
                  <a:lnTo>
                    <a:pt x="94502" y="0"/>
                  </a:lnTo>
                  <a:cubicBezTo>
                    <a:pt x="94502" y="0"/>
                    <a:pt x="113530" y="10872"/>
                    <a:pt x="100845" y="25369"/>
                  </a:cubicBezTo>
                  <a:cubicBezTo>
                    <a:pt x="88603" y="39360"/>
                    <a:pt x="75475" y="19026"/>
                    <a:pt x="75475" y="19026"/>
                  </a:cubicBezTo>
                  <a:lnTo>
                    <a:pt x="28359" y="19026"/>
                  </a:lnTo>
                  <a:cubicBezTo>
                    <a:pt x="28359" y="19026"/>
                    <a:pt x="17487" y="38959"/>
                    <a:pt x="3898" y="24463"/>
                  </a:cubicBezTo>
                  <a:cubicBezTo>
                    <a:pt x="-7138" y="12694"/>
                    <a:pt x="9332" y="0"/>
                    <a:pt x="9332" y="0"/>
                  </a:cubicBezTo>
                  <a:close/>
                </a:path>
              </a:pathLst>
            </a:custGeom>
            <a:solidFill>
              <a:srgbClr val="FBC090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248" name="Freeform 247"/>
            <p:cNvSpPr/>
            <p:nvPr/>
          </p:nvSpPr>
          <p:spPr>
            <a:xfrm>
              <a:off x="5129307" y="5959853"/>
              <a:ext cx="84264" cy="40773"/>
            </a:xfrm>
            <a:custGeom>
              <a:avLst/>
              <a:gdLst/>
              <a:ahLst/>
              <a:cxnLst/>
              <a:rect l="0" t="0" r="0" b="0"/>
              <a:pathLst>
                <a:path w="84264" h="40773">
                  <a:moveTo>
                    <a:pt x="0" y="40773"/>
                  </a:moveTo>
                  <a:lnTo>
                    <a:pt x="84264" y="40773"/>
                  </a:lnTo>
                  <a:lnTo>
                    <a:pt x="64330" y="0"/>
                  </a:lnTo>
                  <a:lnTo>
                    <a:pt x="17215" y="0"/>
                  </a:lnTo>
                  <a:lnTo>
                    <a:pt x="0" y="40773"/>
                  </a:lnTo>
                  <a:close/>
                </a:path>
              </a:pathLst>
            </a:custGeom>
            <a:solidFill>
              <a:srgbClr val="FBC090"/>
            </a:solidFill>
            <a:ln w="6435" cap="flat">
              <a:solidFill>
                <a:srgbClr val="000000"/>
              </a:solidFill>
              <a:miter lim="800000"/>
            </a:ln>
          </p:spPr>
        </p:sp>
        <p:sp>
          <p:nvSpPr>
            <p:cNvPr id="249" name="Freeform 248"/>
            <p:cNvSpPr/>
            <p:nvPr/>
          </p:nvSpPr>
          <p:spPr>
            <a:xfrm>
              <a:off x="4846148" y="6012544"/>
              <a:ext cx="362426" cy="180308"/>
            </a:xfrm>
            <a:custGeom>
              <a:avLst/>
              <a:gdLst/>
              <a:ahLst/>
              <a:cxnLst/>
              <a:rect l="0" t="0" r="0" b="0"/>
              <a:pathLst>
                <a:path w="362426" h="180308">
                  <a:moveTo>
                    <a:pt x="349302" y="19797"/>
                  </a:moveTo>
                  <a:lnTo>
                    <a:pt x="362426" y="0"/>
                  </a:lnTo>
                  <a:lnTo>
                    <a:pt x="362426" y="180035"/>
                  </a:lnTo>
                  <a:lnTo>
                    <a:pt x="0" y="180035"/>
                  </a:lnTo>
                  <a:lnTo>
                    <a:pt x="14058" y="169300"/>
                  </a:lnTo>
                  <a:lnTo>
                    <a:pt x="349302" y="19797"/>
                  </a:lnTo>
                  <a:close/>
                </a:path>
              </a:pathLst>
            </a:custGeom>
            <a:solidFill>
              <a:srgbClr val="777670"/>
            </a:solidFill>
            <a:ln w="6435" cap="flat">
              <a:noFill/>
              <a:miter lim="800000"/>
            </a:ln>
          </p:spPr>
        </p:sp>
        <p:sp>
          <p:nvSpPr>
            <p:cNvPr id="250" name="Freeform 249"/>
            <p:cNvSpPr/>
            <p:nvPr/>
          </p:nvSpPr>
          <p:spPr>
            <a:xfrm>
              <a:off x="4858387" y="6028642"/>
              <a:ext cx="337835" cy="153939"/>
            </a:xfrm>
            <a:custGeom>
              <a:avLst/>
              <a:gdLst/>
              <a:ahLst/>
              <a:cxnLst/>
              <a:rect l="0" t="0" r="0" b="0"/>
              <a:pathLst>
                <a:path w="337835" h="153939">
                  <a:moveTo>
                    <a:pt x="0" y="0"/>
                  </a:moveTo>
                  <a:lnTo>
                    <a:pt x="337835" y="0"/>
                  </a:lnTo>
                  <a:lnTo>
                    <a:pt x="337835" y="153939"/>
                  </a:lnTo>
                  <a:lnTo>
                    <a:pt x="0" y="153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6435" cap="flat">
              <a:noFill/>
              <a:miter lim="800000"/>
            </a:ln>
          </p:spPr>
          <p:txBody>
            <a:bodyPr/>
            <a:lstStyle/>
            <a:p>
              <a:endParaRPr lang="en-GB" sz="1050" dirty="0"/>
            </a:p>
          </p:txBody>
        </p:sp>
        <p:sp>
          <p:nvSpPr>
            <p:cNvPr id="251" name="Text 5184"/>
            <p:cNvSpPr txBox="1"/>
            <p:nvPr/>
          </p:nvSpPr>
          <p:spPr>
            <a:xfrm>
              <a:off x="4387688" y="6330165"/>
              <a:ext cx="1357086" cy="76363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Machine directorate Engineer/Technician</a:t>
              </a:r>
              <a:endParaRPr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918468" y="1927833"/>
            <a:ext cx="811615" cy="5777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GB" sz="1000" dirty="0" smtClean="0"/>
              <a:t>EPICS</a:t>
            </a:r>
          </a:p>
          <a:p>
            <a:pPr algn="ctr">
              <a:lnSpc>
                <a:spcPct val="80000"/>
              </a:lnSpc>
            </a:pPr>
            <a:r>
              <a:rPr lang="en-GB" sz="1000" dirty="0" smtClean="0"/>
              <a:t>PV</a:t>
            </a:r>
          </a:p>
          <a:p>
            <a:pPr algn="ctr">
              <a:lnSpc>
                <a:spcPct val="80000"/>
              </a:lnSpc>
            </a:pPr>
            <a:r>
              <a:rPr lang="en-GB" sz="1000" dirty="0" smtClean="0"/>
              <a:t>Gateways</a:t>
            </a:r>
          </a:p>
          <a:p>
            <a:pPr algn="ctr">
              <a:lnSpc>
                <a:spcPct val="80000"/>
              </a:lnSpc>
            </a:pPr>
            <a:endParaRPr lang="en-GB" sz="1000" dirty="0"/>
          </a:p>
        </p:txBody>
      </p:sp>
      <p:cxnSp>
        <p:nvCxnSpPr>
          <p:cNvPr id="263" name="Straight Connector 262"/>
          <p:cNvCxnSpPr/>
          <p:nvPr/>
        </p:nvCxnSpPr>
        <p:spPr>
          <a:xfrm flipH="1">
            <a:off x="3999027" y="5934574"/>
            <a:ext cx="450" cy="399172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5636331" y="5934574"/>
            <a:ext cx="450" cy="399172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4491699" y="6192202"/>
            <a:ext cx="726330" cy="4771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Magnet</a:t>
            </a:r>
            <a:endParaRPr lang="en-GB" sz="500" dirty="0"/>
          </a:p>
        </p:txBody>
      </p:sp>
      <p:sp>
        <p:nvSpPr>
          <p:cNvPr id="266" name="Rectangle 265"/>
          <p:cNvSpPr/>
          <p:nvPr/>
        </p:nvSpPr>
        <p:spPr>
          <a:xfrm>
            <a:off x="3600783" y="6192202"/>
            <a:ext cx="770015" cy="4771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Vacuum</a:t>
            </a:r>
          </a:p>
          <a:p>
            <a:pPr algn="ctr"/>
            <a:r>
              <a:rPr lang="en-GB" sz="1400" dirty="0" smtClean="0"/>
              <a:t>pump</a:t>
            </a:r>
            <a:endParaRPr lang="en-GB" sz="600" dirty="0"/>
          </a:p>
        </p:txBody>
      </p:sp>
      <p:sp>
        <p:nvSpPr>
          <p:cNvPr id="267" name="Rectangle 266"/>
          <p:cNvSpPr/>
          <p:nvPr/>
        </p:nvSpPr>
        <p:spPr>
          <a:xfrm>
            <a:off x="5292044" y="6192202"/>
            <a:ext cx="869918" cy="4771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Voltage</a:t>
            </a:r>
            <a:endParaRPr lang="en-GB" sz="600" dirty="0"/>
          </a:p>
        </p:txBody>
      </p:sp>
      <p:sp>
        <p:nvSpPr>
          <p:cNvPr id="5" name="Rectangle 4"/>
          <p:cNvSpPr/>
          <p:nvPr/>
        </p:nvSpPr>
        <p:spPr>
          <a:xfrm>
            <a:off x="1115616" y="2513431"/>
            <a:ext cx="7272808" cy="24196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6203" y="4548220"/>
            <a:ext cx="190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Network</a:t>
            </a:r>
            <a:endParaRPr lang="en-US" dirty="0"/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6602123" y="5936349"/>
            <a:ext cx="450" cy="399172"/>
          </a:xfrm>
          <a:prstGeom prst="line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257836" y="6193977"/>
            <a:ext cx="869918" cy="4771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System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56192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Main Control </a:t>
            </a:r>
            <a:r>
              <a:rPr lang="sv-SE" dirty="0" err="1" smtClean="0"/>
              <a:t>Room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97152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L</a:t>
            </a:r>
            <a:r>
              <a:rPr lang="en-GB" dirty="0" smtClean="0">
                <a:solidFill>
                  <a:srgbClr val="000000"/>
                </a:solidFill>
              </a:rPr>
              <a:t>ocal </a:t>
            </a:r>
            <a:r>
              <a:rPr lang="en-GB" dirty="0">
                <a:solidFill>
                  <a:srgbClr val="000000"/>
                </a:solidFill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ontrol </a:t>
            </a:r>
            <a:r>
              <a:rPr lang="en-GB" dirty="0" smtClean="0">
                <a:solidFill>
                  <a:srgbClr val="000000"/>
                </a:solidFill>
              </a:rPr>
              <a:t>Room (G02)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Main Control Room (D02)</a:t>
            </a:r>
          </a:p>
          <a:p>
            <a:pPr lvl="1"/>
            <a:r>
              <a:rPr lang="en-GB" u="sng" dirty="0"/>
              <a:t>Human factors analysis </a:t>
            </a:r>
            <a:r>
              <a:rPr lang="en-GB" dirty="0"/>
              <a:t>and </a:t>
            </a:r>
            <a:r>
              <a:rPr lang="en-GB" u="sng" dirty="0"/>
              <a:t>ergonomic design according to ISO 11064 standard - design of control centres </a:t>
            </a:r>
            <a:r>
              <a:rPr lang="en-GB" dirty="0"/>
              <a:t> of both ESS Local &amp; Main Control Rooms</a:t>
            </a:r>
            <a:r>
              <a:rPr lang="en-GB" dirty="0" smtClean="0"/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Requirements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SSM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Operators – User Reference Group ESS (URGE)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Stakeholders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In-Kind partner IFE (Institute for Energy </a:t>
            </a:r>
            <a:r>
              <a:rPr lang="en-GB" dirty="0" smtClean="0">
                <a:solidFill>
                  <a:srgbClr val="000000"/>
                </a:solidFill>
              </a:rPr>
              <a:t>Technology)</a:t>
            </a:r>
          </a:p>
          <a:p>
            <a:pPr marL="0" indent="0">
              <a:buNone/>
            </a:pPr>
            <a:r>
              <a:rPr lang="en-GB" dirty="0" smtClean="0"/>
              <a:t>IK deliveries:</a:t>
            </a:r>
            <a:endParaRPr lang="en-GB" dirty="0"/>
          </a:p>
          <a:p>
            <a:pPr lvl="1"/>
            <a:r>
              <a:rPr lang="is-IS" dirty="0"/>
              <a:t>ESS-0052323 ESS MCR stage 1 </a:t>
            </a:r>
            <a:r>
              <a:rPr lang="mr-IN" dirty="0"/>
              <a:t>–</a:t>
            </a:r>
            <a:r>
              <a:rPr lang="is-IS" dirty="0"/>
              <a:t> Conceptual design</a:t>
            </a:r>
          </a:p>
          <a:p>
            <a:pPr lvl="1"/>
            <a:r>
              <a:rPr lang="is-IS" dirty="0"/>
              <a:t>ESS-0065576 </a:t>
            </a:r>
            <a:r>
              <a:rPr lang="en-US" dirty="0"/>
              <a:t>control room equipment specification</a:t>
            </a:r>
            <a:endParaRPr lang="is-IS" dirty="0"/>
          </a:p>
          <a:p>
            <a:pPr lvl="1"/>
            <a:r>
              <a:rPr lang="mr-IN" dirty="0"/>
              <a:t>ESS-0153747</a:t>
            </a:r>
            <a:r>
              <a:rPr lang="en-US" dirty="0"/>
              <a:t> Design of the ESS local control room </a:t>
            </a:r>
          </a:p>
          <a:p>
            <a:pPr lvl="1"/>
            <a:r>
              <a:rPr lang="mr-IN" dirty="0"/>
              <a:t>ESS-0196596</a:t>
            </a:r>
            <a:r>
              <a:rPr lang="en-US" dirty="0"/>
              <a:t> ESS MCR environment design</a:t>
            </a:r>
          </a:p>
          <a:p>
            <a:pPr lvl="1"/>
            <a:r>
              <a:rPr lang="is-IS" dirty="0"/>
              <a:t>ESS-0109943 </a:t>
            </a:r>
            <a:r>
              <a:rPr lang="en-US" dirty="0"/>
              <a:t>Detailed Design of ESS MCR</a:t>
            </a:r>
          </a:p>
          <a:p>
            <a:pPr lvl="1"/>
            <a:r>
              <a:rPr lang="en-US" dirty="0"/>
              <a:t>MCR - stage 3 Implementation (TODO)</a:t>
            </a:r>
          </a:p>
          <a:p>
            <a:pPr lvl="1"/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Main </a:t>
            </a:r>
            <a:r>
              <a:rPr lang="en-GB" dirty="0" smtClean="0">
                <a:solidFill>
                  <a:srgbClr val="000000"/>
                </a:solidFill>
              </a:rPr>
              <a:t>control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Location - D02 (1</a:t>
            </a:r>
            <a:r>
              <a:rPr lang="en-GB" baseline="30000" dirty="0" smtClean="0">
                <a:solidFill>
                  <a:srgbClr val="000000"/>
                </a:solidFill>
              </a:rPr>
              <a:t>st</a:t>
            </a:r>
            <a:r>
              <a:rPr lang="en-GB" dirty="0" smtClean="0">
                <a:solidFill>
                  <a:srgbClr val="000000"/>
                </a:solidFill>
              </a:rPr>
              <a:t> Floor)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MCR proper 129m</a:t>
            </a:r>
            <a:r>
              <a:rPr lang="en-GB" baseline="30000" dirty="0" smtClean="0">
                <a:solidFill>
                  <a:srgbClr val="000000"/>
                </a:solidFill>
              </a:rPr>
              <a:t>2</a:t>
            </a:r>
            <a:r>
              <a:rPr lang="en-GB" dirty="0" smtClean="0">
                <a:solidFill>
                  <a:srgbClr val="000000"/>
                </a:solidFill>
              </a:rPr>
              <a:t>  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Total 208m</a:t>
            </a:r>
            <a:r>
              <a:rPr lang="en-GB" baseline="30000" dirty="0" smtClean="0">
                <a:solidFill>
                  <a:srgbClr val="000000"/>
                </a:solidFill>
              </a:rPr>
              <a:t>2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Delivery – </a:t>
            </a:r>
            <a:r>
              <a:rPr lang="en-GB" dirty="0" smtClean="0">
                <a:solidFill>
                  <a:srgbClr val="FF0000"/>
                </a:solidFill>
              </a:rPr>
              <a:t>2019</a:t>
            </a:r>
            <a:r>
              <a:rPr lang="en-GB" dirty="0" smtClean="0">
                <a:solidFill>
                  <a:srgbClr val="000000"/>
                </a:solidFill>
              </a:rPr>
              <a:t>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5"/>
            <a:ext cx="2592288" cy="36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333</TotalTime>
  <Words>339</Words>
  <Application>Microsoft Macintosh PowerPoint</Application>
  <PresentationFormat>On-screen Show (4:3)</PresentationFormat>
  <Paragraphs>116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Mangal</vt:lpstr>
      <vt:lpstr>Arial</vt:lpstr>
      <vt:lpstr>Office Theme</vt:lpstr>
      <vt:lpstr>ESS Main Control Room  &amp;  ICS Infrastructure</vt:lpstr>
      <vt:lpstr>Overview</vt:lpstr>
      <vt:lpstr>EPICS Control System Conceptual model</vt:lpstr>
      <vt:lpstr>Technical Network what is it?</vt:lpstr>
      <vt:lpstr>Technical Network Architecture</vt:lpstr>
      <vt:lpstr>Technical Network Logical Application Connectivity</vt:lpstr>
      <vt:lpstr>ESS Main Control Room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Main Control Room  &amp;  ICS Infrastructure</dc:title>
  <dc:creator>Remy Mudingay</dc:creator>
  <cp:lastModifiedBy>Remy Mudingay</cp:lastModifiedBy>
  <cp:revision>22</cp:revision>
  <dcterms:created xsi:type="dcterms:W3CDTF">2018-03-16T07:01:12Z</dcterms:created>
  <dcterms:modified xsi:type="dcterms:W3CDTF">2018-03-16T12:35:09Z</dcterms:modified>
</cp:coreProperties>
</file>