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8" r:id="rId4"/>
    <p:sldId id="269" r:id="rId5"/>
    <p:sldId id="259" r:id="rId6"/>
    <p:sldId id="263" r:id="rId7"/>
    <p:sldId id="264" r:id="rId8"/>
    <p:sldId id="265" r:id="rId9"/>
    <p:sldId id="266" r:id="rId10"/>
    <p:sldId id="260" r:id="rId11"/>
    <p:sldId id="257" r:id="rId12"/>
    <p:sldId id="258" r:id="rId13"/>
    <p:sldId id="261" r:id="rId14"/>
    <p:sldId id="267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5" autoAdjust="0"/>
    <p:restoredTop sz="94753" autoAdjust="0"/>
  </p:normalViewPr>
  <p:slideViewPr>
    <p:cSldViewPr>
      <p:cViewPr>
        <p:scale>
          <a:sx n="90" d="100"/>
          <a:sy n="90" d="100"/>
        </p:scale>
        <p:origin x="-25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2018-02-22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4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523A41-42DE-8341-A950-E80D64043E26}" type="slidenum">
              <a:rPr lang="de-DE"/>
              <a:pPr/>
              <a:t>3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209" y="4343695"/>
            <a:ext cx="5023582" cy="41124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860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22/02/2018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SW/ESS+Electronic+Logboo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ntrolsystemstudi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e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949280"/>
            <a:ext cx="4572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dirty="0" smtClean="0">
                <a:solidFill>
                  <a:srgbClr val="FFFFFF"/>
                </a:solidFill>
              </a:rPr>
              <a:t>ESS/ICS</a:t>
            </a:r>
          </a:p>
          <a:p>
            <a:pPr algn="ctr">
              <a:lnSpc>
                <a:spcPct val="120000"/>
              </a:lnSpc>
            </a:pPr>
            <a:r>
              <a:rPr lang="en-GB" sz="1400" dirty="0" smtClean="0">
                <a:solidFill>
                  <a:srgbClr val="FFFFFF"/>
                </a:solidFill>
              </a:rPr>
              <a:t>Date: 2018-02-16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685800" y="213300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System </a:t>
            </a:r>
          </a:p>
          <a:p>
            <a:pPr algn="ctr">
              <a:lnSpc>
                <a:spcPct val="100000"/>
              </a:lnSpc>
            </a:pPr>
            <a:r>
              <a:rPr lang="sv-SE" sz="4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EPICS Client Software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Susanne Regnell</a:t>
            </a:r>
            <a:endParaRPr lang="sv-SE" sz="200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4BB4084D-A2FF-614F-A3AF-D7C62FAA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8641"/>
            <a:ext cx="6552728" cy="57606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CS-Studio </a:t>
            </a:r>
            <a:r>
              <a:rPr lang="sv-SE" dirty="0"/>
              <a:t>Save &amp; </a:t>
            </a:r>
            <a:r>
              <a:rPr lang="sv-SE" dirty="0" smtClean="0"/>
              <a:t>Restore </a:t>
            </a:r>
            <a:r>
              <a:rPr lang="sv-SE" sz="2200" dirty="0" smtClean="0"/>
              <a:t>(EPICS Client)</a:t>
            </a:r>
            <a:endParaRPr lang="sv-SE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F05371-4012-2046-8CCF-CB23563A1CA4}"/>
              </a:ext>
            </a:extLst>
          </p:cNvPr>
          <p:cNvSpPr txBox="1"/>
          <p:nvPr/>
        </p:nvSpPr>
        <p:spPr>
          <a:xfrm>
            <a:off x="323528" y="4149080"/>
            <a:ext cx="813690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”Save Sets” </a:t>
            </a:r>
            <a:r>
              <a:rPr lang="sv-SE" dirty="0" smtClean="0">
                <a:solidFill>
                  <a:schemeClr val="bg1"/>
                </a:solidFill>
              </a:rPr>
              <a:t>organised </a:t>
            </a:r>
            <a:r>
              <a:rPr lang="sv-SE" dirty="0">
                <a:solidFill>
                  <a:schemeClr val="bg1"/>
                </a:solidFill>
              </a:rPr>
              <a:t>in folder structure.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D75D384-C5BE-B049-A24C-76A72DDF7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2" y="729505"/>
            <a:ext cx="6935133" cy="33302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615D02D-2B73-A44F-8010-D14C87C45DF6}"/>
              </a:ext>
            </a:extLst>
          </p:cNvPr>
          <p:cNvSpPr/>
          <p:nvPr/>
        </p:nvSpPr>
        <p:spPr>
          <a:xfrm>
            <a:off x="326645" y="1988840"/>
            <a:ext cx="1797083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C717A3C-5783-F84E-B9A8-C33642D7A7A2}"/>
              </a:ext>
            </a:extLst>
          </p:cNvPr>
          <p:cNvSpPr/>
          <p:nvPr/>
        </p:nvSpPr>
        <p:spPr>
          <a:xfrm>
            <a:off x="2123728" y="1440125"/>
            <a:ext cx="5040560" cy="5487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D04BB8-DF26-CD47-BA36-B8AC31D8262E}"/>
              </a:ext>
            </a:extLst>
          </p:cNvPr>
          <p:cNvSpPr txBox="1"/>
          <p:nvPr/>
        </p:nvSpPr>
        <p:spPr>
          <a:xfrm>
            <a:off x="301162" y="4679848"/>
            <a:ext cx="8136904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Users maintain Save Sets, each defining an arbitrary number of PVs (</a:t>
            </a:r>
            <a:r>
              <a:rPr lang="sv-SE" dirty="0" smtClean="0">
                <a:solidFill>
                  <a:schemeClr val="bg1"/>
                </a:solidFill>
              </a:rPr>
              <a:t>channels</a:t>
            </a:r>
            <a:r>
              <a:rPr lang="sv-SE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246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4BB4084D-A2FF-614F-A3AF-D7C62FAA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8641"/>
            <a:ext cx="6552728" cy="576063"/>
          </a:xfrm>
        </p:spPr>
        <p:txBody>
          <a:bodyPr>
            <a:normAutofit fontScale="90000"/>
          </a:bodyPr>
          <a:lstStyle/>
          <a:p>
            <a:r>
              <a:rPr lang="sv-SE" dirty="0"/>
              <a:t>CS Studio Save &amp; </a:t>
            </a:r>
            <a:r>
              <a:rPr lang="sv-SE" dirty="0" err="1"/>
              <a:t>Restore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F389CE-B759-A744-A6CC-4EDF30E67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7164288" cy="34419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4E1810-1E5D-DB40-BD1D-5BB03D434D84}"/>
              </a:ext>
            </a:extLst>
          </p:cNvPr>
          <p:cNvSpPr/>
          <p:nvPr/>
        </p:nvSpPr>
        <p:spPr>
          <a:xfrm>
            <a:off x="6670139" y="1268759"/>
            <a:ext cx="350133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3BBE9A-F856-DA46-8949-42D4F46EB9FB}"/>
              </a:ext>
            </a:extLst>
          </p:cNvPr>
          <p:cNvSpPr txBox="1"/>
          <p:nvPr/>
        </p:nvSpPr>
        <p:spPr>
          <a:xfrm>
            <a:off x="179512" y="4437112"/>
            <a:ext cx="813690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User </a:t>
            </a:r>
            <a:r>
              <a:rPr lang="sv-SE" dirty="0" err="1">
                <a:solidFill>
                  <a:schemeClr val="bg1"/>
                </a:solidFill>
              </a:rPr>
              <a:t>presses</a:t>
            </a:r>
            <a:r>
              <a:rPr lang="sv-SE" dirty="0">
                <a:solidFill>
                  <a:schemeClr val="bg1"/>
                </a:solidFill>
              </a:rPr>
              <a:t> ”</a:t>
            </a:r>
            <a:r>
              <a:rPr lang="sv-SE" dirty="0" err="1">
                <a:solidFill>
                  <a:schemeClr val="bg1"/>
                </a:solidFill>
              </a:rPr>
              <a:t>Take</a:t>
            </a:r>
            <a:r>
              <a:rPr lang="sv-SE" dirty="0">
                <a:solidFill>
                  <a:schemeClr val="bg1"/>
                </a:solidFill>
              </a:rPr>
              <a:t> snapshot”, </a:t>
            </a:r>
            <a:r>
              <a:rPr lang="sv-SE" dirty="0" err="1">
                <a:solidFill>
                  <a:schemeClr val="bg1"/>
                </a:solidFill>
              </a:rPr>
              <a:t>current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values</a:t>
            </a:r>
            <a:r>
              <a:rPr lang="sv-SE" dirty="0">
                <a:solidFill>
                  <a:schemeClr val="bg1"/>
                </a:solidFill>
              </a:rPr>
              <a:t> from PVs in the Save Set </a:t>
            </a:r>
            <a:r>
              <a:rPr lang="sv-SE" dirty="0" err="1">
                <a:solidFill>
                  <a:schemeClr val="bg1"/>
                </a:solidFill>
              </a:rPr>
              <a:t>are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retrieved</a:t>
            </a:r>
            <a:r>
              <a:rPr lang="sv-SE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CD9590A-9B15-DA4F-9D59-3D1E7571F5D3}"/>
              </a:ext>
            </a:extLst>
          </p:cNvPr>
          <p:cNvSpPr/>
          <p:nvPr/>
        </p:nvSpPr>
        <p:spPr>
          <a:xfrm>
            <a:off x="5076056" y="1628800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DD9F45C-9ADC-CB47-9C24-EBB24F5957E8}"/>
              </a:ext>
            </a:extLst>
          </p:cNvPr>
          <p:cNvSpPr/>
          <p:nvPr/>
        </p:nvSpPr>
        <p:spPr>
          <a:xfrm>
            <a:off x="7020272" y="1268759"/>
            <a:ext cx="350133" cy="3600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46D6DB9-7290-574D-98D1-4F057483C98E}"/>
              </a:ext>
            </a:extLst>
          </p:cNvPr>
          <p:cNvSpPr/>
          <p:nvPr/>
        </p:nvSpPr>
        <p:spPr>
          <a:xfrm>
            <a:off x="197106" y="3212976"/>
            <a:ext cx="1854613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6D00D4D-6450-A043-8C00-773557CF50E9}"/>
              </a:ext>
            </a:extLst>
          </p:cNvPr>
          <p:cNvCxnSpPr/>
          <p:nvPr/>
        </p:nvCxnSpPr>
        <p:spPr>
          <a:xfrm flipH="1">
            <a:off x="2123728" y="1628800"/>
            <a:ext cx="4968552" cy="18002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63351AF-43F7-0C4B-AB5A-1792655146F2}"/>
              </a:ext>
            </a:extLst>
          </p:cNvPr>
          <p:cNvSpPr txBox="1"/>
          <p:nvPr/>
        </p:nvSpPr>
        <p:spPr>
          <a:xfrm>
            <a:off x="177469" y="5008530"/>
            <a:ext cx="8136904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User </a:t>
            </a:r>
            <a:r>
              <a:rPr lang="sv-SE" dirty="0" err="1">
                <a:solidFill>
                  <a:schemeClr val="bg1"/>
                </a:solidFill>
              </a:rPr>
              <a:t>presses</a:t>
            </a:r>
            <a:r>
              <a:rPr lang="sv-SE" dirty="0">
                <a:solidFill>
                  <a:schemeClr val="bg1"/>
                </a:solidFill>
              </a:rPr>
              <a:t> ”Save snapshot” to </a:t>
            </a:r>
            <a:r>
              <a:rPr lang="sv-SE" dirty="0" err="1">
                <a:solidFill>
                  <a:schemeClr val="bg1"/>
                </a:solidFill>
              </a:rPr>
              <a:t>commit</a:t>
            </a:r>
            <a:r>
              <a:rPr lang="sv-SE" dirty="0">
                <a:solidFill>
                  <a:schemeClr val="bg1"/>
                </a:solidFill>
              </a:rPr>
              <a:t> the snapshot to the </a:t>
            </a:r>
            <a:r>
              <a:rPr lang="sv-SE" dirty="0" err="1">
                <a:solidFill>
                  <a:schemeClr val="bg1"/>
                </a:solidFill>
              </a:rPr>
              <a:t>repository</a:t>
            </a:r>
            <a:r>
              <a:rPr lang="sv-SE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17F172A-45E4-B24E-9702-89F3AFDEBDAC}"/>
              </a:ext>
            </a:extLst>
          </p:cNvPr>
          <p:cNvSpPr/>
          <p:nvPr/>
        </p:nvSpPr>
        <p:spPr>
          <a:xfrm>
            <a:off x="6300192" y="1268758"/>
            <a:ext cx="350133" cy="3600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D2FFD6E-78BD-6B45-AEC4-C7175FAD3017}"/>
              </a:ext>
            </a:extLst>
          </p:cNvPr>
          <p:cNvSpPr txBox="1"/>
          <p:nvPr/>
        </p:nvSpPr>
        <p:spPr>
          <a:xfrm>
            <a:off x="177182" y="5616353"/>
            <a:ext cx="8136904" cy="36933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User </a:t>
            </a:r>
            <a:r>
              <a:rPr lang="sv-SE" dirty="0" err="1">
                <a:solidFill>
                  <a:schemeClr val="bg1"/>
                </a:solidFill>
              </a:rPr>
              <a:t>presses</a:t>
            </a:r>
            <a:r>
              <a:rPr lang="sv-SE" dirty="0">
                <a:solidFill>
                  <a:schemeClr val="bg1"/>
                </a:solidFill>
              </a:rPr>
              <a:t> ”</a:t>
            </a:r>
            <a:r>
              <a:rPr lang="sv-SE" dirty="0" err="1">
                <a:solidFill>
                  <a:schemeClr val="bg1"/>
                </a:solidFill>
              </a:rPr>
              <a:t>Restore</a:t>
            </a:r>
            <a:r>
              <a:rPr lang="sv-SE" dirty="0">
                <a:solidFill>
                  <a:schemeClr val="bg1"/>
                </a:solidFill>
              </a:rPr>
              <a:t>” to </a:t>
            </a:r>
            <a:r>
              <a:rPr lang="sv-SE" dirty="0" err="1">
                <a:solidFill>
                  <a:schemeClr val="bg1"/>
                </a:solidFill>
              </a:rPr>
              <a:t>write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values</a:t>
            </a:r>
            <a:r>
              <a:rPr lang="sv-SE" dirty="0">
                <a:solidFill>
                  <a:schemeClr val="bg1"/>
                </a:solidFill>
              </a:rPr>
              <a:t> from snapshot to PVs. </a:t>
            </a:r>
          </a:p>
        </p:txBody>
      </p:sp>
    </p:spTree>
    <p:extLst>
      <p:ext uri="{BB962C8B-B14F-4D97-AF65-F5344CB8AC3E}">
        <p14:creationId xmlns:p14="http://schemas.microsoft.com/office/powerpoint/2010/main" val="21585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4BB4084D-A2FF-614F-A3AF-D7C62FAA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8641"/>
            <a:ext cx="6552728" cy="576063"/>
          </a:xfrm>
        </p:spPr>
        <p:txBody>
          <a:bodyPr>
            <a:normAutofit fontScale="90000"/>
          </a:bodyPr>
          <a:lstStyle/>
          <a:p>
            <a:r>
              <a:rPr lang="sv-SE" dirty="0"/>
              <a:t>CS Studio Save &amp; </a:t>
            </a:r>
            <a:r>
              <a:rPr lang="sv-SE" dirty="0" err="1"/>
              <a:t>Restore</a:t>
            </a:r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82CFEA-BFF9-774E-B08D-0409D9D7E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7168261" cy="34345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F09EAE8-E342-7C4F-8104-92B91263B114}"/>
              </a:ext>
            </a:extLst>
          </p:cNvPr>
          <p:cNvSpPr/>
          <p:nvPr/>
        </p:nvSpPr>
        <p:spPr>
          <a:xfrm>
            <a:off x="179512" y="3284984"/>
            <a:ext cx="180020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C4425FA-8F75-4848-8E3D-5CB979FB6DD4}"/>
              </a:ext>
            </a:extLst>
          </p:cNvPr>
          <p:cNvSpPr/>
          <p:nvPr/>
        </p:nvSpPr>
        <p:spPr>
          <a:xfrm>
            <a:off x="3203848" y="1772816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8BCFC6C-8AE2-E84C-AA19-5C078B8A922F}"/>
              </a:ext>
            </a:extLst>
          </p:cNvPr>
          <p:cNvSpPr/>
          <p:nvPr/>
        </p:nvSpPr>
        <p:spPr>
          <a:xfrm>
            <a:off x="4932040" y="177281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B0BF31-94FD-2A41-BC3F-1D155C7CC8E0}"/>
              </a:ext>
            </a:extLst>
          </p:cNvPr>
          <p:cNvSpPr txBox="1"/>
          <p:nvPr/>
        </p:nvSpPr>
        <p:spPr>
          <a:xfrm>
            <a:off x="179512" y="4437112"/>
            <a:ext cx="813690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Two</a:t>
            </a:r>
            <a:r>
              <a:rPr lang="sv-SE" dirty="0">
                <a:solidFill>
                  <a:schemeClr val="bg1"/>
                </a:solidFill>
              </a:rPr>
              <a:t> (or </a:t>
            </a:r>
            <a:r>
              <a:rPr lang="sv-SE" dirty="0" err="1">
                <a:solidFill>
                  <a:schemeClr val="bg1"/>
                </a:solidFill>
              </a:rPr>
              <a:t>more</a:t>
            </a:r>
            <a:r>
              <a:rPr lang="sv-SE" dirty="0">
                <a:solidFill>
                  <a:schemeClr val="bg1"/>
                </a:solidFill>
              </a:rPr>
              <a:t>) snapshots </a:t>
            </a:r>
            <a:r>
              <a:rPr lang="sv-SE" dirty="0" err="1">
                <a:solidFill>
                  <a:schemeClr val="bg1"/>
                </a:solidFill>
              </a:rPr>
              <a:t>can</a:t>
            </a:r>
            <a:r>
              <a:rPr lang="sv-SE" dirty="0">
                <a:solidFill>
                  <a:schemeClr val="bg1"/>
                </a:solidFill>
              </a:rPr>
              <a:t> be </a:t>
            </a:r>
            <a:r>
              <a:rPr lang="sv-SE" dirty="0" err="1">
                <a:solidFill>
                  <a:schemeClr val="bg1"/>
                </a:solidFill>
              </a:rPr>
              <a:t>compared</a:t>
            </a:r>
            <a:r>
              <a:rPr lang="sv-SE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24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Electronic Logbook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44713"/>
            <a:ext cx="5688632" cy="42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032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>
                <a:hlinkClick r:id="rId3"/>
              </a:rPr>
              <a:t>Logbook</a:t>
            </a:r>
            <a:r>
              <a:rPr lang="sv-SE" dirty="0" smtClean="0"/>
              <a:t> (Confluence pages)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02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Other software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6" name="Rectangle 5"/>
          <p:cNvSpPr/>
          <p:nvPr/>
        </p:nvSpPr>
        <p:spPr>
          <a:xfrm>
            <a:off x="288032" y="1700808"/>
            <a:ext cx="80283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Open XAL framework for High level Physics  applications (in production)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Post Mortem </a:t>
            </a:r>
            <a:r>
              <a:rPr lang="sv-SE" sz="2400" dirty="0" smtClean="0"/>
              <a:t>system (not started)</a:t>
            </a:r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Operation </a:t>
            </a:r>
            <a:r>
              <a:rPr lang="sv-SE" sz="2400" dirty="0" smtClean="0"/>
              <a:t>Sequencer (not started)</a:t>
            </a:r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Naming Service (Naming Convention) (in production)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Controls Configuration Database</a:t>
            </a:r>
            <a:r>
              <a:rPr lang="sv-SE" sz="2400" dirty="0"/>
              <a:t> (in production)</a:t>
            </a:r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Cable Database</a:t>
            </a:r>
            <a:r>
              <a:rPr lang="sv-SE" sz="2400" dirty="0"/>
              <a:t> (in production)</a:t>
            </a:r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IOC Factory</a:t>
            </a:r>
            <a:r>
              <a:rPr lang="sv-SE" sz="2400" dirty="0"/>
              <a:t> (in production</a:t>
            </a:r>
            <a:r>
              <a:rPr lang="sv-SE" sz="2400" dirty="0" smtClean="0"/>
              <a:t>)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Calibration Service (under implementation)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0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System </a:t>
            </a:r>
            <a:r>
              <a:rPr lang="sv-SE" dirty="0" smtClean="0"/>
              <a:t>Studio</a:t>
            </a:r>
            <a:r>
              <a:rPr lang="sv-SE" dirty="0" smtClean="0"/>
              <a:t>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... is an Eclipse-based collection of tools to monitor and operate a large scale control system (EPICS)</a:t>
            </a:r>
          </a:p>
          <a:p>
            <a:pPr lvl="1"/>
            <a:r>
              <a:rPr lang="sv-SE" dirty="0" smtClean="0"/>
              <a:t>Display Builder</a:t>
            </a:r>
          </a:p>
          <a:p>
            <a:pPr lvl="1"/>
            <a:r>
              <a:rPr lang="sv-SE" dirty="0" smtClean="0"/>
              <a:t>Data Browser (live or archived data)</a:t>
            </a:r>
          </a:p>
          <a:p>
            <a:pPr lvl="1"/>
            <a:r>
              <a:rPr lang="sv-SE" dirty="0" smtClean="0"/>
              <a:t>Data Probe (to look at a specific value)</a:t>
            </a:r>
          </a:p>
          <a:p>
            <a:pPr lvl="1"/>
            <a:r>
              <a:rPr lang="sv-SE" dirty="0" smtClean="0"/>
              <a:t>Alarms Viewer (BEAST)</a:t>
            </a:r>
          </a:p>
          <a:p>
            <a:pPr lvl="1"/>
            <a:r>
              <a:rPr lang="sv-SE" dirty="0" smtClean="0"/>
              <a:t>Archiver Appliance</a:t>
            </a:r>
          </a:p>
          <a:p>
            <a:pPr lvl="1"/>
            <a:r>
              <a:rPr lang="sv-SE" dirty="0" smtClean="0"/>
              <a:t>Directory Service (also called Channel Finder)</a:t>
            </a:r>
          </a:p>
          <a:p>
            <a:pPr lvl="1"/>
            <a:r>
              <a:rPr lang="sv-SE" dirty="0" smtClean="0"/>
              <a:t>Save &amp; Restore (Process Variable settings)</a:t>
            </a:r>
          </a:p>
          <a:p>
            <a:pPr lvl="1"/>
            <a:endParaRPr lang="sv-SE" dirty="0" smtClean="0"/>
          </a:p>
          <a:p>
            <a:r>
              <a:rPr lang="sv-SE" sz="1400" dirty="0"/>
              <a:t>Official homepage: </a:t>
            </a:r>
            <a:r>
              <a:rPr lang="sv-SE" sz="1400" dirty="0">
                <a:hlinkClick r:id="rId2"/>
              </a:rPr>
              <a:t>http://controlsystemstudio.org</a:t>
            </a:r>
            <a:r>
              <a:rPr lang="sv-SE" sz="1400" dirty="0" smtClean="0">
                <a:hlinkClick r:id="rId2"/>
              </a:rPr>
              <a:t>/</a:t>
            </a:r>
            <a:endParaRPr lang="sv-SE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83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The Architecture of EPICS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651500" y="2330053"/>
            <a:ext cx="273685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/>
              <a:t>A </a:t>
            </a:r>
            <a:r>
              <a:rPr lang="en-US" sz="2000" b="1" dirty="0"/>
              <a:t>Server</a:t>
            </a:r>
            <a:r>
              <a:rPr lang="en-US" sz="2000" dirty="0"/>
              <a:t> provides information and </a:t>
            </a:r>
            <a:r>
              <a:rPr lang="en-US" sz="2000" dirty="0" smtClean="0"/>
              <a:t>service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/>
              <a:t>Client</a:t>
            </a:r>
            <a:r>
              <a:rPr lang="en-US" sz="2000" dirty="0"/>
              <a:t> uses the service or </a:t>
            </a:r>
            <a:r>
              <a:rPr lang="en-US" sz="1800" dirty="0"/>
              <a:t>asks</a:t>
            </a:r>
            <a:r>
              <a:rPr lang="en-US" sz="2000" dirty="0"/>
              <a:t> for the information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8638" y="4648200"/>
            <a:ext cx="8435975" cy="15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de-DE" sz="2000" kern="0" dirty="0" smtClean="0"/>
              <a:t>For EPICS, client and server refer to their  </a:t>
            </a:r>
            <a:r>
              <a:rPr lang="en-US" altLang="de-DE" sz="2000" b="1" kern="0" dirty="0" smtClean="0">
                <a:solidFill>
                  <a:schemeClr val="accent2"/>
                </a:solidFill>
              </a:rPr>
              <a:t>PVA</a:t>
            </a:r>
            <a:r>
              <a:rPr lang="en-US" altLang="de-DE" sz="2000" kern="0" dirty="0" smtClean="0"/>
              <a:t>ccess role: i.e. PVAccess Client and PVAccess Server (PV = Process Variable)</a:t>
            </a:r>
          </a:p>
          <a:p>
            <a:pPr>
              <a:defRPr/>
            </a:pPr>
            <a:r>
              <a:rPr lang="en-US" altLang="de-DE" sz="2000" kern="0" dirty="0" smtClean="0"/>
              <a:t>This standard control system architecture is often called </a:t>
            </a:r>
            <a:r>
              <a:rPr lang="en-US" altLang="de-DE" sz="2000" kern="0" dirty="0" smtClean="0">
                <a:ea typeface="+mn-ea"/>
              </a:rPr>
              <a:t>3-tier architecture</a:t>
            </a:r>
          </a:p>
          <a:p>
            <a:pPr lvl="1">
              <a:defRPr/>
            </a:pPr>
            <a:r>
              <a:rPr lang="en-US" altLang="de-DE" sz="1600" kern="0" dirty="0" smtClean="0"/>
              <a:t>Client – Server – I/O</a:t>
            </a:r>
            <a:endParaRPr lang="en-US" altLang="de-DE" sz="1600" kern="0" dirty="0" smtClean="0">
              <a:ea typeface="+mn-ea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95288" y="1433215"/>
            <a:ext cx="8497191" cy="9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 smtClean="0"/>
              <a:t>Network-based Client/Server Model</a:t>
            </a:r>
          </a:p>
          <a:p>
            <a:pPr>
              <a:spcBef>
                <a:spcPct val="20000"/>
              </a:spcBef>
            </a:pPr>
            <a:r>
              <a:rPr lang="en-GB" sz="1600" dirty="0" smtClean="0"/>
              <a:t>Process Variables communicated over computer network using </a:t>
            </a:r>
            <a:r>
              <a:rPr lang="en-GB" sz="1600" b="1" dirty="0" smtClean="0"/>
              <a:t>PVAccess</a:t>
            </a:r>
            <a:r>
              <a:rPr lang="en-GB" sz="1600" dirty="0" smtClean="0"/>
              <a:t> protocol</a:t>
            </a:r>
            <a:endParaRPr lang="en-GB" sz="1600" dirty="0"/>
          </a:p>
        </p:txBody>
      </p:sp>
      <p:sp>
        <p:nvSpPr>
          <p:cNvPr id="12307" name="Text Box 6"/>
          <p:cNvSpPr txBox="1">
            <a:spLocks noChangeArrowheads="1"/>
          </p:cNvSpPr>
          <p:nvPr/>
        </p:nvSpPr>
        <p:spPr bwMode="auto">
          <a:xfrm>
            <a:off x="3419872" y="-315416"/>
            <a:ext cx="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6000" b="1" dirty="0">
              <a:latin typeface="Arial Blac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7664" y="2503066"/>
            <a:ext cx="2444750" cy="1584176"/>
            <a:chOff x="3489722" y="738684"/>
            <a:chExt cx="2444750" cy="1508125"/>
          </a:xfrm>
        </p:grpSpPr>
        <p:sp>
          <p:nvSpPr>
            <p:cNvPr id="12308" name="Rectangle 7"/>
            <p:cNvSpPr>
              <a:spLocks noChangeArrowheads="1"/>
            </p:cNvSpPr>
            <p:nvPr/>
          </p:nvSpPr>
          <p:spPr bwMode="auto">
            <a:xfrm>
              <a:off x="3489722" y="738684"/>
              <a:ext cx="539750" cy="539750"/>
            </a:xfrm>
            <a:prstGeom prst="rect">
              <a:avLst/>
            </a:prstGeom>
            <a:solidFill>
              <a:srgbClr val="0000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09" name="Rectangle 9"/>
            <p:cNvSpPr>
              <a:spLocks noChangeArrowheads="1"/>
            </p:cNvSpPr>
            <p:nvPr/>
          </p:nvSpPr>
          <p:spPr bwMode="auto">
            <a:xfrm>
              <a:off x="4181872" y="738684"/>
              <a:ext cx="539750" cy="539750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10" name="Rectangle 10"/>
            <p:cNvSpPr>
              <a:spLocks noChangeArrowheads="1"/>
            </p:cNvSpPr>
            <p:nvPr/>
          </p:nvSpPr>
          <p:spPr bwMode="auto">
            <a:xfrm>
              <a:off x="4702572" y="1707059"/>
              <a:ext cx="539750" cy="539750"/>
            </a:xfrm>
            <a:prstGeom prst="rect">
              <a:avLst/>
            </a:prstGeom>
            <a:solidFill>
              <a:srgbClr val="00FF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11" name="Rectangle 11"/>
            <p:cNvSpPr>
              <a:spLocks noChangeArrowheads="1"/>
            </p:cNvSpPr>
            <p:nvPr/>
          </p:nvSpPr>
          <p:spPr bwMode="auto">
            <a:xfrm>
              <a:off x="5394722" y="1707059"/>
              <a:ext cx="539750" cy="539750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12" name="Line 12"/>
            <p:cNvSpPr>
              <a:spLocks noChangeShapeType="1"/>
            </p:cNvSpPr>
            <p:nvPr/>
          </p:nvSpPr>
          <p:spPr bwMode="auto">
            <a:xfrm>
              <a:off x="3489722" y="1478459"/>
              <a:ext cx="244475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3758010" y="1278434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4431110" y="1278434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5" name="Line 15"/>
            <p:cNvSpPr>
              <a:spLocks noChangeShapeType="1"/>
            </p:cNvSpPr>
            <p:nvPr/>
          </p:nvSpPr>
          <p:spPr bwMode="auto">
            <a:xfrm>
              <a:off x="4966097" y="1530847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6" name="Line 16"/>
            <p:cNvSpPr>
              <a:spLocks noChangeShapeType="1"/>
            </p:cNvSpPr>
            <p:nvPr/>
          </p:nvSpPr>
          <p:spPr bwMode="auto">
            <a:xfrm>
              <a:off x="5651897" y="1507034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39750" y="271298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Client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8325" y="2551063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673350" y="271298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Client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701925" y="2551063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720850" y="3695651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Server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1692275" y="3543251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022725" y="367183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Server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3994150" y="3519438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3" y="2420888"/>
            <a:ext cx="4536504" cy="731838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281" name="Rectangle 26"/>
          <p:cNvSpPr>
            <a:spLocks noChangeArrowheads="1"/>
          </p:cNvSpPr>
          <p:nvPr/>
        </p:nvSpPr>
        <p:spPr bwMode="auto">
          <a:xfrm>
            <a:off x="539553" y="3427363"/>
            <a:ext cx="4536504" cy="731838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282" name="Rectangle 27"/>
          <p:cNvSpPr>
            <a:spLocks noChangeArrowheads="1"/>
          </p:cNvSpPr>
          <p:nvPr/>
        </p:nvSpPr>
        <p:spPr bwMode="auto">
          <a:xfrm>
            <a:off x="539553" y="3152726"/>
            <a:ext cx="4536504" cy="274637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28" name="Picture 27" descr="EPICS_green_logo_rgb_v03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0"/>
            <a:ext cx="792088" cy="41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4739" y="6300028"/>
            <a:ext cx="1264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[Slide from Timo]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44175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 animBg="1"/>
      <p:bldP spid="11281" grpId="0" animBg="1"/>
      <p:bldP spid="112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13" y="1628800"/>
            <a:ext cx="2328259" cy="1746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61048"/>
            <a:ext cx="1152128" cy="896099"/>
          </a:xfrm>
          <a:prstGeom prst="rect">
            <a:avLst/>
          </a:prstGeom>
        </p:spPr>
      </p:pic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3779912" y="3933056"/>
            <a:ext cx="2016224" cy="1800200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CH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005064"/>
            <a:ext cx="1261616" cy="1167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Servers and </a:t>
            </a:r>
            <a:r>
              <a:rPr lang="sv-SE" sz="2800" dirty="0" smtClean="0"/>
              <a:t>Clients </a:t>
            </a:r>
            <a:r>
              <a:rPr lang="sv-SE" sz="2800" dirty="0" smtClean="0"/>
              <a:t>at ESS</a:t>
            </a:r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12" name="Up Arrow 11"/>
          <p:cNvSpPr/>
          <p:nvPr/>
        </p:nvSpPr>
        <p:spPr>
          <a:xfrm rot="16200000">
            <a:off x="4247964" y="2600908"/>
            <a:ext cx="216024" cy="6624736"/>
          </a:xfrm>
          <a:prstGeom prst="upArrow">
            <a:avLst>
              <a:gd name="adj1" fmla="val 2822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6300192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6093296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6093296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6228184" y="5589240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797152"/>
            <a:ext cx="1224136" cy="8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95536" y="1484784"/>
            <a:ext cx="8064896" cy="4320481"/>
            <a:chOff x="1113459" y="-630827"/>
            <a:chExt cx="8064896" cy="4113069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1113459" y="-630827"/>
              <a:ext cx="2448272" cy="1609320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4353819" y="-630827"/>
              <a:ext cx="2026156" cy="1645227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6874099" y="1699912"/>
              <a:ext cx="2304256" cy="178233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329483" y="1494258"/>
              <a:ext cx="7128791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1977555" y="877298"/>
              <a:ext cx="0" cy="5427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5289923" y="945849"/>
              <a:ext cx="0" cy="5427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2553619" y="1494258"/>
              <a:ext cx="0" cy="47985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H="1">
              <a:off x="5073899" y="1507034"/>
              <a:ext cx="1934" cy="46708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80312" y="1628800"/>
            <a:ext cx="1326257" cy="808256"/>
            <a:chOff x="3059832" y="1844824"/>
            <a:chExt cx="1038225" cy="808256"/>
          </a:xfrm>
        </p:grpSpPr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059832" y="2006749"/>
              <a:ext cx="10096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 smtClean="0"/>
                <a:t>Client(s)</a:t>
              </a:r>
              <a:endParaRPr lang="en-US" sz="1800" b="1" dirty="0"/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3088407" y="1844824"/>
              <a:ext cx="100965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PVA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2410222" y="522252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Server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381647" y="5070128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7480895" y="509356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Server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452320" y="4941168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304256" cy="16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5596" t="7748" r="12537" b="7504"/>
          <a:stretch/>
        </p:blipFill>
        <p:spPr>
          <a:xfrm>
            <a:off x="7200000" y="4006800"/>
            <a:ext cx="828000" cy="80640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 rot="10800000" flipV="1">
            <a:off x="6588224" y="4437112"/>
            <a:ext cx="576064" cy="432048"/>
          </a:xfrm>
          <a:prstGeom prst="bentConnector3">
            <a:avLst>
              <a:gd name="adj1" fmla="val 10057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971600" y="4005064"/>
            <a:ext cx="2520280" cy="1656184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908579" cy="64807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/>
          <a:srcRect l="43736" t="8610" r="754" b="-7170"/>
          <a:stretch/>
        </p:blipFill>
        <p:spPr>
          <a:xfrm>
            <a:off x="3744064" y="1484784"/>
            <a:ext cx="1908056" cy="185257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508104" y="1556792"/>
            <a:ext cx="1036093" cy="528638"/>
            <a:chOff x="5724128" y="2852936"/>
            <a:chExt cx="1036093" cy="528638"/>
          </a:xfrm>
        </p:grpSpPr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5724128" y="3014861"/>
              <a:ext cx="100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/>
                <a:t>Client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750571" y="2852936"/>
              <a:ext cx="100965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PVA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3" name="Line 16"/>
          <p:cNvSpPr>
            <a:spLocks noChangeShapeType="1"/>
          </p:cNvSpPr>
          <p:nvPr/>
        </p:nvSpPr>
        <p:spPr bwMode="auto">
          <a:xfrm flipH="1">
            <a:off x="7380312" y="3717032"/>
            <a:ext cx="1934" cy="49063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4788024" y="4365104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Server</a:t>
            </a: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4759449" y="4212704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741687" y="1556792"/>
            <a:ext cx="1038225" cy="528638"/>
            <a:chOff x="3059832" y="1844824"/>
            <a:chExt cx="1038225" cy="528638"/>
          </a:xfrm>
        </p:grpSpPr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3059832" y="2006749"/>
              <a:ext cx="100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/>
                <a:t>Client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3088407" y="1844824"/>
              <a:ext cx="100965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PVA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2" name="Line 14"/>
          <p:cNvSpPr>
            <a:spLocks noChangeShapeType="1"/>
          </p:cNvSpPr>
          <p:nvPr/>
        </p:nvSpPr>
        <p:spPr bwMode="auto">
          <a:xfrm>
            <a:off x="7164288" y="2852936"/>
            <a:ext cx="0" cy="8581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115616" y="6093296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MHz</a:t>
            </a:r>
            <a:endParaRPr lang="sv-SE" sz="900" dirty="0"/>
          </a:p>
        </p:txBody>
      </p:sp>
      <p:pic>
        <p:nvPicPr>
          <p:cNvPr id="54" name="Picture 53" descr="EPICS_green_logo_rgb_v03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0"/>
            <a:ext cx="792088" cy="41798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874675" y="6453336"/>
            <a:ext cx="1264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[Slide from Timo]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3078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CS-Studio (Display Builder)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Operator Interface screens (OPIs</a:t>
            </a:r>
            <a:r>
              <a:rPr lang="sv-SE" sz="2000" dirty="0" smtClean="0"/>
              <a:t>) – EPICS Clients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15632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3228" y="1772816"/>
            <a:ext cx="223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Example of an OPI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42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CS-Studio (Data Browser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sz="2000" dirty="0" smtClean="0"/>
              <a:t>EPICS Client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86192" cy="49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48" y="3653392"/>
            <a:ext cx="7119764" cy="269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CS-Studio (Data Probe</a:t>
            </a:r>
            <a:r>
              <a:rPr lang="sv-SE" dirty="0" smtClean="0"/>
              <a:t>)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(EPICS Client)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31242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132856"/>
            <a:ext cx="317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Used to look at live values from </a:t>
            </a:r>
          </a:p>
          <a:p>
            <a:r>
              <a:rPr lang="sv-SE" dirty="0" smtClean="0"/>
              <a:t>a single PV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2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CS-Studio (Alarms Viewer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sz="2000" dirty="0" smtClean="0"/>
              <a:t>EPICS Client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56792"/>
            <a:ext cx="6155729" cy="520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5745"/>
            <a:ext cx="4176464" cy="554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4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CS-Studio Channel Finder</a:t>
            </a:r>
            <a:br>
              <a:rPr lang="sv-SE" dirty="0" smtClean="0"/>
            </a:br>
            <a:r>
              <a:rPr lang="sv-SE" sz="2000" dirty="0" smtClean="0"/>
              <a:t>Directory service for EPICS </a:t>
            </a:r>
            <a:r>
              <a:rPr lang="sv-SE" sz="2000" dirty="0" smtClean="0"/>
              <a:t>Channels</a:t>
            </a:r>
            <a:br>
              <a:rPr lang="sv-SE" sz="2000" dirty="0" smtClean="0"/>
            </a:br>
            <a:r>
              <a:rPr lang="sv-SE" sz="2000" dirty="0" smtClean="0"/>
              <a:t>EPICS Client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="" xmlns:a16="http://schemas.microsoft.com/office/drawing/2014/main" id="{F06D5905-8963-F742-9BB5-7D7226D03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933656" cy="3888432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C14883-AA46-1D47-A438-F1821B05C8D2}"/>
              </a:ext>
            </a:extLst>
          </p:cNvPr>
          <p:cNvSpPr txBox="1"/>
          <p:nvPr/>
        </p:nvSpPr>
        <p:spPr>
          <a:xfrm>
            <a:off x="666080" y="5589240"/>
            <a:ext cx="765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Problem: EPICS has a flat name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Solution: Generic Directory Service (Channel Finder)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EPICS clients need to know with which channel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Query </a:t>
            </a:r>
            <a:r>
              <a:rPr lang="sv-SE" dirty="0"/>
              <a:t>for name, property value and tags associated with </a:t>
            </a:r>
            <a:r>
              <a:rPr lang="sv-SE" dirty="0" smtClean="0"/>
              <a:t>channels</a:t>
            </a:r>
            <a:endParaRPr lang="sv-SE" dirty="0"/>
          </a:p>
        </p:txBody>
      </p:sp>
      <p:pic>
        <p:nvPicPr>
          <p:cNvPr id="8" name="Picture 1" descr="page17image1796000">
            <a:extLst>
              <a:ext uri="{FF2B5EF4-FFF2-40B4-BE49-F238E27FC236}">
                <a16:creationId xmlns="" xmlns:a16="http://schemas.microsoft.com/office/drawing/2014/main" id="{CA928A57-1749-614E-BCB7-86807FF7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6194924" cy="28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11388</TotalTime>
  <Words>470</Words>
  <Application>Microsoft Office PowerPoint</Application>
  <PresentationFormat>On-screen Show (4:3)</PresentationFormat>
  <Paragraphs>107</Paragraphs>
  <Slides>14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</vt:lpstr>
      <vt:lpstr>Control System Studio </vt:lpstr>
      <vt:lpstr>The Architecture of EPICS</vt:lpstr>
      <vt:lpstr>Servers and Clients at ESS</vt:lpstr>
      <vt:lpstr>CS-Studio (Display Builder) Operator Interface screens (OPIs) – EPICS Clients</vt:lpstr>
      <vt:lpstr>CS-Studio (Data Browser) EPICS Client</vt:lpstr>
      <vt:lpstr>CS-Studio (Data Probe) (EPICS Client)</vt:lpstr>
      <vt:lpstr>CS-Studio (Alarms Viewer) EPICS Client</vt:lpstr>
      <vt:lpstr>CS-Studio Channel Finder Directory service for EPICS Channels EPICS Client</vt:lpstr>
      <vt:lpstr>CS-Studio Save &amp; Restore (EPICS Client)</vt:lpstr>
      <vt:lpstr>CS Studio Save &amp; Restore</vt:lpstr>
      <vt:lpstr>CS Studio Save &amp; Restore</vt:lpstr>
      <vt:lpstr>Electronic Logbook</vt:lpstr>
      <vt:lpstr>Other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Studio Save &amp; Restore</dc:title>
  <dc:creator>Microsoft Office User</dc:creator>
  <cp:lastModifiedBy>Susanne Regnell</cp:lastModifiedBy>
  <cp:revision>27</cp:revision>
  <dcterms:created xsi:type="dcterms:W3CDTF">2018-02-15T13:46:57Z</dcterms:created>
  <dcterms:modified xsi:type="dcterms:W3CDTF">2018-02-23T12:02:42Z</dcterms:modified>
</cp:coreProperties>
</file>