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6" r:id="rId4"/>
    <p:sldId id="267" r:id="rId5"/>
    <p:sldId id="258" r:id="rId6"/>
    <p:sldId id="262" r:id="rId7"/>
    <p:sldId id="263" r:id="rId8"/>
    <p:sldId id="264" r:id="rId9"/>
    <p:sldId id="265" r:id="rId10"/>
    <p:sldId id="260" r:id="rId11"/>
    <p:sldId id="269" r:id="rId12"/>
    <p:sldId id="261" r:id="rId13"/>
    <p:sldId id="268" r:id="rId1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8" autoAdjust="0"/>
    <p:restoredTop sz="94643" autoAdjust="0"/>
  </p:normalViewPr>
  <p:slideViewPr>
    <p:cSldViewPr>
      <p:cViewPr varScale="1">
        <p:scale>
          <a:sx n="127" d="100"/>
          <a:sy n="127" d="100"/>
        </p:scale>
        <p:origin x="5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2018-02-16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16/02/2018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16/02/2018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16/02/2018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16/02/2018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16/02/2018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91730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Overview of </a:t>
            </a:r>
            <a:br>
              <a:rPr lang="en-GB" sz="4000" dirty="0"/>
            </a:br>
            <a:r>
              <a:rPr lang="en-GB" sz="4000" dirty="0"/>
              <a:t>Machine Protection for Target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Riccard Andersson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2018-02-16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7E2EAC-986C-4047-AF2B-F652160263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2543" y="1556792"/>
            <a:ext cx="4723953" cy="5269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C40797-28DD-DD4F-96A9-A0EDBDBB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Machine</a:t>
            </a:r>
            <a:r>
              <a:rPr lang="sv-SE" dirty="0"/>
              <a:t> </a:t>
            </a:r>
            <a:r>
              <a:rPr lang="sv-SE" dirty="0" err="1"/>
              <a:t>Protection</a:t>
            </a:r>
            <a:r>
              <a:rPr lang="sv-SE" dirty="0"/>
              <a:t> for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1FAF4-A8A2-4B48-B965-A636CCC6F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r>
              <a:rPr lang="sv-SE" dirty="0"/>
              <a:t>Proton </a:t>
            </a:r>
            <a:r>
              <a:rPr lang="sv-SE" dirty="0" err="1"/>
              <a:t>Beam</a:t>
            </a:r>
            <a:r>
              <a:rPr lang="sv-SE" dirty="0"/>
              <a:t> </a:t>
            </a:r>
            <a:r>
              <a:rPr lang="sv-SE" dirty="0" err="1"/>
              <a:t>Window</a:t>
            </a:r>
            <a:endParaRPr lang="sv-SE" dirty="0"/>
          </a:p>
          <a:p>
            <a:r>
              <a:rPr lang="sv-SE" dirty="0"/>
              <a:t>Target Wheel</a:t>
            </a:r>
          </a:p>
          <a:p>
            <a:r>
              <a:rPr lang="sv-SE" dirty="0"/>
              <a:t>Moderators</a:t>
            </a:r>
          </a:p>
          <a:p>
            <a:pPr lvl="1"/>
            <a:r>
              <a:rPr lang="sv-SE" dirty="0" err="1"/>
              <a:t>Water</a:t>
            </a:r>
            <a:endParaRPr lang="sv-SE" dirty="0"/>
          </a:p>
          <a:p>
            <a:pPr lvl="1"/>
            <a:r>
              <a:rPr lang="sv-SE" dirty="0"/>
              <a:t>Cryogenic</a:t>
            </a:r>
          </a:p>
          <a:p>
            <a:r>
              <a:rPr lang="sv-SE" dirty="0" err="1"/>
              <a:t>Reflectors</a:t>
            </a:r>
            <a:endParaRPr lang="sv-SE" dirty="0"/>
          </a:p>
          <a:p>
            <a:r>
              <a:rPr lang="sv-SE" dirty="0" err="1"/>
              <a:t>Tuning</a:t>
            </a:r>
            <a:r>
              <a:rPr lang="sv-SE" dirty="0"/>
              <a:t> </a:t>
            </a:r>
            <a:r>
              <a:rPr lang="sv-SE" dirty="0" err="1"/>
              <a:t>Beam</a:t>
            </a:r>
            <a:r>
              <a:rPr lang="sv-SE" dirty="0"/>
              <a:t> </a:t>
            </a:r>
            <a:r>
              <a:rPr lang="sv-SE" dirty="0" err="1"/>
              <a:t>Dump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4329B-6E5F-774B-8916-7F2E3BC0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6211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6772B2-E664-3340-9CF5-CA1C390C04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1582084"/>
            <a:ext cx="4788024" cy="5087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94641-255C-6A45-8138-A19C3F28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7488832" cy="1143000"/>
          </a:xfrm>
        </p:spPr>
        <p:txBody>
          <a:bodyPr/>
          <a:lstStyle/>
          <a:p>
            <a:r>
              <a:rPr lang="sv-SE" dirty="0" err="1"/>
              <a:t>Analysis</a:t>
            </a:r>
            <a:r>
              <a:rPr lang="sv-SE" dirty="0"/>
              <a:t> </a:t>
            </a:r>
            <a:r>
              <a:rPr lang="sv-SE" dirty="0" err="1"/>
              <a:t>Example</a:t>
            </a:r>
            <a:r>
              <a:rPr lang="sv-SE" dirty="0"/>
              <a:t> – Moderator and </a:t>
            </a:r>
            <a:r>
              <a:rPr lang="sv-SE" dirty="0" err="1"/>
              <a:t>Reflector</a:t>
            </a:r>
            <a:r>
              <a:rPr lang="sv-SE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3DDC6-E55D-1847-8584-0AF9F8A35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Damage</a:t>
            </a:r>
            <a:r>
              <a:rPr lang="sv-SE" dirty="0"/>
              <a:t> Events</a:t>
            </a:r>
          </a:p>
          <a:p>
            <a:r>
              <a:rPr lang="sv-SE" dirty="0" err="1"/>
              <a:t>Hazards</a:t>
            </a:r>
            <a:endParaRPr lang="sv-SE" dirty="0"/>
          </a:p>
          <a:p>
            <a:r>
              <a:rPr lang="sv-SE" dirty="0"/>
              <a:t>Overall </a:t>
            </a:r>
            <a:r>
              <a:rPr lang="sv-SE" dirty="0" err="1"/>
              <a:t>Protection</a:t>
            </a:r>
            <a:r>
              <a:rPr lang="sv-SE" dirty="0"/>
              <a:t> </a:t>
            </a:r>
            <a:r>
              <a:rPr lang="sv-SE" dirty="0" err="1"/>
              <a:t>Functions</a:t>
            </a:r>
            <a:endParaRPr lang="sv-SE" dirty="0"/>
          </a:p>
          <a:p>
            <a:r>
              <a:rPr lang="sv-SE" dirty="0" err="1"/>
              <a:t>Protection</a:t>
            </a:r>
            <a:r>
              <a:rPr lang="sv-SE" dirty="0"/>
              <a:t> </a:t>
            </a:r>
            <a:r>
              <a:rPr lang="sv-SE" dirty="0" err="1"/>
              <a:t>Functions</a:t>
            </a:r>
            <a:endParaRPr lang="sv-SE" dirty="0"/>
          </a:p>
          <a:p>
            <a:pPr lvl="1"/>
            <a:r>
              <a:rPr lang="sv-SE" dirty="0"/>
              <a:t>Sensors</a:t>
            </a:r>
          </a:p>
          <a:p>
            <a:pPr lvl="1"/>
            <a:r>
              <a:rPr lang="sv-SE" dirty="0" err="1"/>
              <a:t>Logic</a:t>
            </a:r>
            <a:r>
              <a:rPr lang="sv-SE" dirty="0"/>
              <a:t> Elements</a:t>
            </a:r>
          </a:p>
          <a:p>
            <a:pPr lvl="1"/>
            <a:r>
              <a:rPr lang="sv-SE" dirty="0" err="1"/>
              <a:t>Actuators</a:t>
            </a:r>
            <a:endParaRPr lang="sv-SE" dirty="0"/>
          </a:p>
          <a:p>
            <a:pPr lvl="1"/>
            <a:r>
              <a:rPr lang="sv-SE" dirty="0" err="1"/>
              <a:t>Protection</a:t>
            </a:r>
            <a:r>
              <a:rPr lang="sv-SE" dirty="0"/>
              <a:t> </a:t>
            </a:r>
            <a:r>
              <a:rPr lang="sv-SE" dirty="0" err="1"/>
              <a:t>Integrity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1"/>
            <a:r>
              <a:rPr lang="sv-SE" dirty="0"/>
              <a:t>Timing </a:t>
            </a:r>
            <a:r>
              <a:rPr lang="sv-SE" dirty="0" err="1"/>
              <a:t>Requirements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A0780-C572-8E47-9AA8-2DB0C8F8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EADC32-D3AE-8B40-9EBA-E799D371F64E}"/>
              </a:ext>
            </a:extLst>
          </p:cNvPr>
          <p:cNvSpPr/>
          <p:nvPr/>
        </p:nvSpPr>
        <p:spPr>
          <a:xfrm>
            <a:off x="5364088" y="2348880"/>
            <a:ext cx="2736304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9B8260-1958-794C-817A-7F59E75F99B9}"/>
              </a:ext>
            </a:extLst>
          </p:cNvPr>
          <p:cNvSpPr/>
          <p:nvPr/>
        </p:nvSpPr>
        <p:spPr>
          <a:xfrm>
            <a:off x="4811688" y="3140968"/>
            <a:ext cx="3576736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C4071-BDFA-7A4A-A24C-1180B5F9BD79}"/>
              </a:ext>
            </a:extLst>
          </p:cNvPr>
          <p:cNvSpPr/>
          <p:nvPr/>
        </p:nvSpPr>
        <p:spPr>
          <a:xfrm>
            <a:off x="4811688" y="3879164"/>
            <a:ext cx="3576736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D3C6A3-F2BE-8648-ABC3-A46571398F48}"/>
              </a:ext>
            </a:extLst>
          </p:cNvPr>
          <p:cNvSpPr/>
          <p:nvPr/>
        </p:nvSpPr>
        <p:spPr>
          <a:xfrm>
            <a:off x="4427984" y="5012334"/>
            <a:ext cx="4644008" cy="7929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936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80ABA1-61E1-6D41-BCC1-D6EB3E7437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4173220"/>
            <a:ext cx="2339752" cy="2684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A14D7A-398E-9446-8389-E3CA31E981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010" y="3933056"/>
            <a:ext cx="3236222" cy="2924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88D5B-7F05-2C45-A6DB-7FA9A42F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</a:t>
            </a:r>
            <a:r>
              <a:rPr lang="sv-SE" dirty="0" err="1"/>
              <a:t>Machine</a:t>
            </a:r>
            <a:r>
              <a:rPr lang="sv-SE" dirty="0"/>
              <a:t> </a:t>
            </a:r>
            <a:r>
              <a:rPr lang="sv-SE" dirty="0" err="1"/>
              <a:t>Protection</a:t>
            </a:r>
            <a:r>
              <a:rPr lang="sv-SE" dirty="0"/>
              <a:t> ask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60657-8917-0849-9809-A323DE94D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System information</a:t>
            </a:r>
          </a:p>
          <a:p>
            <a:r>
              <a:rPr lang="sv-SE" dirty="0"/>
              <a:t>System designs</a:t>
            </a:r>
          </a:p>
          <a:p>
            <a:r>
              <a:rPr lang="sv-SE" dirty="0"/>
              <a:t>System </a:t>
            </a:r>
            <a:r>
              <a:rPr lang="sv-SE" dirty="0" err="1"/>
              <a:t>analyses</a:t>
            </a:r>
            <a:r>
              <a:rPr lang="sv-SE" dirty="0"/>
              <a:t> (risk, HAZOP etc.)</a:t>
            </a:r>
          </a:p>
          <a:p>
            <a:endParaRPr lang="sv-SE" dirty="0"/>
          </a:p>
          <a:p>
            <a:r>
              <a:rPr lang="sv-SE" dirty="0"/>
              <a:t>System </a:t>
            </a:r>
            <a:r>
              <a:rPr lang="sv-SE" dirty="0" err="1"/>
              <a:t>interactions</a:t>
            </a:r>
            <a:endParaRPr lang="sv-SE" dirty="0"/>
          </a:p>
          <a:p>
            <a:r>
              <a:rPr lang="sv-SE" dirty="0"/>
              <a:t>Solutions</a:t>
            </a:r>
          </a:p>
          <a:p>
            <a:r>
              <a:rPr lang="sv-SE" dirty="0"/>
              <a:t>An </a:t>
            </a:r>
            <a:r>
              <a:rPr lang="sv-SE" dirty="0" err="1"/>
              <a:t>open</a:t>
            </a:r>
            <a:r>
              <a:rPr lang="sv-SE" dirty="0"/>
              <a:t> mind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59C49-40B8-9F46-A4F5-F1E11B265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3EDC2D-F46A-CA43-B7E0-B73CEE78E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974" y="1442528"/>
            <a:ext cx="2147530" cy="270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9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26595-13DC-2644-8989-EE56A1E31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69929-906F-AA43-8B24-55C2FE686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445022"/>
            <a:ext cx="4663168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3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8B0CF-8850-8A48-92FE-55150B7C93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3608727"/>
            <a:ext cx="4006166" cy="3112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Machine Protection?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MP is Happiness</a:t>
            </a:r>
          </a:p>
          <a:p>
            <a:pPr lvl="1"/>
            <a:r>
              <a:rPr lang="en-GB" dirty="0"/>
              <a:t>Happiness for the scientists</a:t>
            </a:r>
          </a:p>
          <a:p>
            <a:pPr lvl="1"/>
            <a:r>
              <a:rPr lang="en-GB" dirty="0"/>
              <a:t>Happiness for the Council</a:t>
            </a:r>
          </a:p>
          <a:p>
            <a:pPr lvl="1"/>
            <a:r>
              <a:rPr lang="en-GB" dirty="0"/>
              <a:t>Happiness for the staff</a:t>
            </a:r>
          </a:p>
          <a:p>
            <a:r>
              <a:rPr lang="en-GB" dirty="0"/>
              <a:t>Time and 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B1C06-1C08-C14D-830B-BEA5C8519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516" y="1417638"/>
            <a:ext cx="3179192" cy="31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69191-ECD8-9B4F-A036-F7D372A2E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Machine Protection?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18EF6-03E5-8644-B37C-49243424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7B0C6E-663F-8D43-A8BC-33A82E989E0E}"/>
              </a:ext>
            </a:extLst>
          </p:cNvPr>
          <p:cNvSpPr txBox="1">
            <a:spLocks/>
          </p:cNvSpPr>
          <p:nvPr/>
        </p:nvSpPr>
        <p:spPr>
          <a:xfrm>
            <a:off x="7974262" y="7145727"/>
            <a:ext cx="685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A6A592-C6FE-7147-A0E5-09C39123E83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6A7E-2415-7140-8D2B-57B32E5F9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574" y="2675761"/>
            <a:ext cx="4069212" cy="2115990"/>
          </a:xfrm>
          <a:prstGeom prst="rect">
            <a:avLst/>
          </a:prstGeom>
        </p:spPr>
      </p:pic>
      <p:sp>
        <p:nvSpPr>
          <p:cNvPr id="9" name="Curved Up Arrow 8">
            <a:extLst>
              <a:ext uri="{FF2B5EF4-FFF2-40B4-BE49-F238E27FC236}">
                <a16:creationId xmlns:a16="http://schemas.microsoft.com/office/drawing/2014/main" id="{6441A370-EE24-CA49-A267-FC8A424DFB24}"/>
              </a:ext>
            </a:extLst>
          </p:cNvPr>
          <p:cNvSpPr/>
          <p:nvPr/>
        </p:nvSpPr>
        <p:spPr>
          <a:xfrm rot="11851227">
            <a:off x="5444237" y="3190818"/>
            <a:ext cx="1801153" cy="682026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Up Arrow 9">
            <a:extLst>
              <a:ext uri="{FF2B5EF4-FFF2-40B4-BE49-F238E27FC236}">
                <a16:creationId xmlns:a16="http://schemas.microsoft.com/office/drawing/2014/main" id="{762A3B0B-49D3-214A-AB41-E5E477B9BC75}"/>
              </a:ext>
            </a:extLst>
          </p:cNvPr>
          <p:cNvSpPr/>
          <p:nvPr/>
        </p:nvSpPr>
        <p:spPr>
          <a:xfrm rot="16047157">
            <a:off x="4426199" y="4706080"/>
            <a:ext cx="1858487" cy="737858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Up Arrow 10">
            <a:extLst>
              <a:ext uri="{FF2B5EF4-FFF2-40B4-BE49-F238E27FC236}">
                <a16:creationId xmlns:a16="http://schemas.microsoft.com/office/drawing/2014/main" id="{7BEA68BA-D183-BA40-900F-01350D727D58}"/>
              </a:ext>
            </a:extLst>
          </p:cNvPr>
          <p:cNvSpPr/>
          <p:nvPr/>
        </p:nvSpPr>
        <p:spPr>
          <a:xfrm rot="8875906">
            <a:off x="4905550" y="1723260"/>
            <a:ext cx="2595731" cy="780553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3BF39-8093-0C43-9F45-EFAE34DCEC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721" y="1442439"/>
            <a:ext cx="1286954" cy="1751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D63BD8-8482-9446-9D58-10BE93C07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786" y="2758512"/>
            <a:ext cx="2710985" cy="2033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11DEF8-E949-1C46-B814-C2109837E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5066525"/>
            <a:ext cx="3038544" cy="17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417AA-8434-DA4E-A00D-D336D56E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Machine Protection?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E1306-C77E-E948-BEF3-1743F55A2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Availability</a:t>
            </a:r>
            <a:r>
              <a:rPr lang="sv-SE" dirty="0"/>
              <a:t> = ”</a:t>
            </a:r>
            <a:r>
              <a:rPr lang="sv-SE" dirty="0" err="1"/>
              <a:t>Subtract</a:t>
            </a:r>
            <a:r>
              <a:rPr lang="sv-SE" dirty="0"/>
              <a:t> </a:t>
            </a:r>
            <a:r>
              <a:rPr lang="sv-SE" dirty="0" err="1"/>
              <a:t>Downtime</a:t>
            </a:r>
            <a:r>
              <a:rPr lang="sv-SE" dirty="0"/>
              <a:t>”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72B4DC3-EAE1-F847-9B4B-5B56FE6EB614}"/>
              </a:ext>
            </a:extLst>
          </p:cNvPr>
          <p:cNvCxnSpPr/>
          <p:nvPr/>
        </p:nvCxnSpPr>
        <p:spPr bwMode="auto">
          <a:xfrm>
            <a:off x="2361690" y="2636912"/>
            <a:ext cx="0" cy="33123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0EB1ACEC-B720-2A41-A734-DBB6769A16E6}"/>
              </a:ext>
            </a:extLst>
          </p:cNvPr>
          <p:cNvSpPr txBox="1">
            <a:spLocks/>
          </p:cNvSpPr>
          <p:nvPr/>
        </p:nvSpPr>
        <p:spPr bwMode="auto">
          <a:xfrm>
            <a:off x="2430011" y="5294807"/>
            <a:ext cx="2213997" cy="43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US" sz="2000" kern="0"/>
              <a:t>Long Downtime</a:t>
            </a:r>
            <a:endParaRPr lang="en-US" sz="2000" kern="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045407F-D4A8-AB40-8272-8C12DFFF6AC5}"/>
              </a:ext>
            </a:extLst>
          </p:cNvPr>
          <p:cNvSpPr txBox="1">
            <a:spLocks/>
          </p:cNvSpPr>
          <p:nvPr/>
        </p:nvSpPr>
        <p:spPr bwMode="auto">
          <a:xfrm>
            <a:off x="2416454" y="2887250"/>
            <a:ext cx="2213997" cy="43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en-US" sz="2000" kern="0" dirty="0"/>
              <a:t>Short Downtime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4E6F9D-07F0-844A-87B7-60282DA76D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2441220"/>
            <a:ext cx="4680520" cy="380317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341E10-0E57-DE44-8C0F-C5DB3BBB4014}"/>
              </a:ext>
            </a:extLst>
          </p:cNvPr>
          <p:cNvSpPr txBox="1">
            <a:spLocks/>
          </p:cNvSpPr>
          <p:nvPr/>
        </p:nvSpPr>
        <p:spPr>
          <a:xfrm>
            <a:off x="8001000" y="6248400"/>
            <a:ext cx="685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A6A592-C6FE-7147-A0E5-09C39123E83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9582BA-57CC-9148-A92E-10A60389E554}"/>
              </a:ext>
            </a:extLst>
          </p:cNvPr>
          <p:cNvSpPr/>
          <p:nvPr/>
        </p:nvSpPr>
        <p:spPr>
          <a:xfrm>
            <a:off x="2361690" y="2947555"/>
            <a:ext cx="4010510" cy="31584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D4CBA2-6F2B-5A4E-9CC9-2E46009E33B8}"/>
              </a:ext>
            </a:extLst>
          </p:cNvPr>
          <p:cNvSpPr/>
          <p:nvPr/>
        </p:nvSpPr>
        <p:spPr>
          <a:xfrm>
            <a:off x="2339752" y="5355112"/>
            <a:ext cx="4032448" cy="3158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rved Up Arrow 12">
            <a:extLst>
              <a:ext uri="{FF2B5EF4-FFF2-40B4-BE49-F238E27FC236}">
                <a16:creationId xmlns:a16="http://schemas.microsoft.com/office/drawing/2014/main" id="{5787BA43-F2F7-B94D-B9EF-9C11D26F56CB}"/>
              </a:ext>
            </a:extLst>
          </p:cNvPr>
          <p:cNvSpPr/>
          <p:nvPr/>
        </p:nvSpPr>
        <p:spPr>
          <a:xfrm rot="16200000">
            <a:off x="5421108" y="3894894"/>
            <a:ext cx="2675100" cy="729667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43E8C-58BA-C14F-A47D-459F5C136FB5}"/>
              </a:ext>
            </a:extLst>
          </p:cNvPr>
          <p:cNvSpPr txBox="1"/>
          <p:nvPr/>
        </p:nvSpPr>
        <p:spPr>
          <a:xfrm>
            <a:off x="2169717" y="6206830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of Enric Bargalló</a:t>
            </a:r>
          </a:p>
        </p:txBody>
      </p:sp>
    </p:spTree>
    <p:extLst>
      <p:ext uri="{BB962C8B-B14F-4D97-AF65-F5344CB8AC3E}">
        <p14:creationId xmlns:p14="http://schemas.microsoft.com/office/powerpoint/2010/main" val="28273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Machine Protection </a:t>
            </a:r>
            <a:r>
              <a:rPr lang="en-GB" b="1" dirty="0"/>
              <a:t>NOT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MP is not process control</a:t>
            </a:r>
          </a:p>
          <a:p>
            <a:pPr lvl="1"/>
            <a:r>
              <a:rPr lang="en-GB" dirty="0"/>
              <a:t>Different purpose</a:t>
            </a:r>
          </a:p>
          <a:p>
            <a:pPr lvl="1"/>
            <a:r>
              <a:rPr lang="en-GB" dirty="0"/>
              <a:t>Different lifecycle</a:t>
            </a:r>
          </a:p>
          <a:p>
            <a:r>
              <a:rPr lang="en-GB" dirty="0"/>
              <a:t>MP is not safety</a:t>
            </a:r>
          </a:p>
          <a:p>
            <a:pPr lvl="1"/>
            <a:r>
              <a:rPr lang="en-GB" dirty="0"/>
              <a:t>No legal obligation</a:t>
            </a:r>
          </a:p>
          <a:p>
            <a:pPr lvl="1"/>
            <a:r>
              <a:rPr lang="en-GB" dirty="0"/>
              <a:t>No external certification</a:t>
            </a:r>
          </a:p>
          <a:p>
            <a:pPr lvl="1"/>
            <a:r>
              <a:rPr lang="en-GB" dirty="0"/>
              <a:t>Not owning (most of) the equipment</a:t>
            </a:r>
          </a:p>
          <a:p>
            <a:endParaRPr lang="en-GB" dirty="0"/>
          </a:p>
          <a:p>
            <a:r>
              <a:rPr lang="en-GB" dirty="0"/>
              <a:t>Organization and systems to be kept separate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C18D8-E76D-0040-BC55-11D0C6112B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3758714"/>
            <a:ext cx="2259222" cy="1265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98246A-D322-134C-9953-37B6BC6C7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176" y="3419386"/>
            <a:ext cx="1944216" cy="1944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1E26C8-BBF6-314C-9181-01790B68BF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951" y="1804591"/>
            <a:ext cx="2712849" cy="1432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1E2A13-D1D2-4A4E-AC6B-5A8AB5C0F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176" y="1475170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A3768-9971-E146-A2B4-B96B89AD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1" y="2243306"/>
            <a:ext cx="5292080" cy="46146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E9F70-BC4C-DD4E-9410-E0A85D1B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 System </a:t>
            </a:r>
            <a:r>
              <a:rPr lang="sv-SE" dirty="0" err="1"/>
              <a:t>of</a:t>
            </a:r>
            <a:r>
              <a:rPr lang="sv-SE" dirty="0"/>
              <a:t>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7ED9A-DB24-4A4B-BBCB-BD2DC5479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Maier’s</a:t>
            </a:r>
            <a:r>
              <a:rPr lang="sv-SE" dirty="0"/>
              <a:t> </a:t>
            </a:r>
            <a:r>
              <a:rPr lang="sv-SE" dirty="0" err="1"/>
              <a:t>Criteria</a:t>
            </a:r>
            <a:endParaRPr lang="sv-SE" dirty="0"/>
          </a:p>
          <a:p>
            <a:pPr lvl="1"/>
            <a:r>
              <a:rPr lang="sv-SE" dirty="0" err="1"/>
              <a:t>Operational</a:t>
            </a:r>
            <a:r>
              <a:rPr lang="sv-SE" dirty="0"/>
              <a:t> </a:t>
            </a:r>
            <a:r>
              <a:rPr lang="sv-SE" dirty="0" err="1"/>
              <a:t>independence</a:t>
            </a:r>
            <a:endParaRPr lang="sv-SE" dirty="0"/>
          </a:p>
          <a:p>
            <a:pPr lvl="1"/>
            <a:r>
              <a:rPr lang="sv-SE" dirty="0" err="1"/>
              <a:t>Managerial</a:t>
            </a:r>
            <a:r>
              <a:rPr lang="sv-SE" dirty="0"/>
              <a:t> </a:t>
            </a:r>
            <a:r>
              <a:rPr lang="sv-SE" dirty="0" err="1"/>
              <a:t>independence</a:t>
            </a:r>
            <a:endParaRPr lang="sv-SE" dirty="0"/>
          </a:p>
          <a:p>
            <a:pPr lvl="1"/>
            <a:r>
              <a:rPr lang="sv-SE" dirty="0" err="1"/>
              <a:t>Geographical</a:t>
            </a:r>
            <a:r>
              <a:rPr lang="sv-SE" dirty="0"/>
              <a:t> distribution</a:t>
            </a:r>
          </a:p>
          <a:p>
            <a:pPr lvl="1"/>
            <a:r>
              <a:rPr lang="sv-SE" dirty="0" err="1"/>
              <a:t>Emergent</a:t>
            </a:r>
            <a:r>
              <a:rPr lang="sv-SE" dirty="0"/>
              <a:t> </a:t>
            </a:r>
            <a:r>
              <a:rPr lang="sv-SE" dirty="0" err="1"/>
              <a:t>behaviors</a:t>
            </a:r>
            <a:endParaRPr lang="sv-SE" dirty="0"/>
          </a:p>
          <a:p>
            <a:pPr lvl="1"/>
            <a:r>
              <a:rPr lang="sv-SE" dirty="0" err="1"/>
              <a:t>Evolutionary</a:t>
            </a:r>
            <a:r>
              <a:rPr lang="sv-SE" dirty="0"/>
              <a:t> </a:t>
            </a:r>
            <a:r>
              <a:rPr lang="sv-SE" dirty="0" err="1"/>
              <a:t>behaviors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E35DD-C677-F74D-B2CD-8D6D1D12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927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824ED-1F86-E443-A1A5-D286BF7E64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372813"/>
            <a:ext cx="3546273" cy="179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2A29D-5D79-1E4B-869A-CFAB329E6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Inspired</a:t>
            </a:r>
            <a:r>
              <a:rPr lang="sv-SE" dirty="0"/>
              <a:t> by International Standards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94D9A-E7D5-B04B-83A2-281661D0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D368A-25F5-6749-BDEA-5B37F471B9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70" y="1611591"/>
            <a:ext cx="2681195" cy="239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E1F2A-F3E2-CF42-9E52-277A40F84F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403" y="3580651"/>
            <a:ext cx="2724885" cy="251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75705-DA78-EE48-9BEC-33A137521F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776" y="1512338"/>
            <a:ext cx="4677790" cy="199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F4D1CD-7E50-8646-B67A-BD24B12D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342" y="3600400"/>
            <a:ext cx="2731154" cy="2636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80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95D1B-C399-0F4C-B1DB-8EA682B0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Machine</a:t>
            </a:r>
            <a:r>
              <a:rPr lang="sv-SE" dirty="0"/>
              <a:t> </a:t>
            </a:r>
            <a:r>
              <a:rPr lang="sv-SE" dirty="0" err="1"/>
              <a:t>Protection</a:t>
            </a:r>
            <a:r>
              <a:rPr lang="sv-SE" dirty="0"/>
              <a:t> </a:t>
            </a:r>
            <a:r>
              <a:rPr lang="sv-SE" dirty="0" err="1"/>
              <a:t>Lifecycle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0C65D-88B7-B14E-A1C8-CD8E94D8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114EB-B1DC-F346-B596-DC45BC2A0D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973" y="1526095"/>
            <a:ext cx="2376053" cy="53285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783BD1-3845-4140-9604-5DC30F5D6C35}"/>
              </a:ext>
            </a:extLst>
          </p:cNvPr>
          <p:cNvSpPr/>
          <p:nvPr/>
        </p:nvSpPr>
        <p:spPr>
          <a:xfrm>
            <a:off x="3995936" y="4221088"/>
            <a:ext cx="1152128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300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E719-16AD-6342-8254-1BCEF7CB7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Protection</a:t>
            </a:r>
            <a:r>
              <a:rPr lang="sv-SE" dirty="0"/>
              <a:t> </a:t>
            </a:r>
            <a:r>
              <a:rPr lang="sv-SE" dirty="0" err="1"/>
              <a:t>Function</a:t>
            </a:r>
            <a:r>
              <a:rPr lang="sv-SE" dirty="0"/>
              <a:t> </a:t>
            </a:r>
            <a:r>
              <a:rPr lang="sv-SE" dirty="0" err="1"/>
              <a:t>Example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E930-1708-E943-B829-BF004551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71AC2-3756-094D-82F9-3D3D1379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81584"/>
            <a:ext cx="8820472" cy="436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3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517</TotalTime>
  <Words>199</Words>
  <Application>Microsoft Macintosh PowerPoint</Application>
  <PresentationFormat>On-screen Show (4:3)</PresentationFormat>
  <Paragraphs>78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Overview of  Machine Protection for Target</vt:lpstr>
      <vt:lpstr>What is Machine Protection?</vt:lpstr>
      <vt:lpstr>What is Machine Protection?</vt:lpstr>
      <vt:lpstr>What is Machine Protection?</vt:lpstr>
      <vt:lpstr>What is Machine Protection NOT?</vt:lpstr>
      <vt:lpstr>A System of Systems</vt:lpstr>
      <vt:lpstr>Inspired by International Standards</vt:lpstr>
      <vt:lpstr>Machine Protection Lifecycle</vt:lpstr>
      <vt:lpstr>Protection Function Example</vt:lpstr>
      <vt:lpstr>Machine Protection for Target</vt:lpstr>
      <vt:lpstr>Analysis Example – Moderator and Reflector </vt:lpstr>
      <vt:lpstr>What does Machine Protection ask for?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 Machine Protection for Target</dc:title>
  <dc:creator>Riccard Andersson</dc:creator>
  <cp:lastModifiedBy>Riccard Andersson</cp:lastModifiedBy>
  <cp:revision>18</cp:revision>
  <dcterms:created xsi:type="dcterms:W3CDTF">2018-02-15T12:23:56Z</dcterms:created>
  <dcterms:modified xsi:type="dcterms:W3CDTF">2018-02-16T10:59:51Z</dcterms:modified>
</cp:coreProperties>
</file>